
<file path=[Content_Types].xml><?xml version="1.0" encoding="utf-8"?>
<Types xmlns="http://schemas.openxmlformats.org/package/2006/content-types">
  <Default Extension="jfif" ContentType="image/jpeg"/>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3.jpg" ContentType="image/jpeg"/>
  <Override PartName="/ppt/media/image7.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3"/>
  </p:notesMasterIdLst>
  <p:sldIdLst>
    <p:sldId id="256" r:id="rId2"/>
  </p:sldIdLst>
  <p:sldSz cx="30275213" cy="21383625"/>
  <p:notesSz cx="9144000" cy="6858000"/>
  <p:defaultTextStyle>
    <a:defPPr>
      <a:defRPr lang="en-US"/>
    </a:defPPr>
    <a:lvl1pPr marL="0" algn="l" defTabSz="457126" rtl="0" eaLnBrk="1" latinLnBrk="0" hangingPunct="1">
      <a:defRPr sz="1799" kern="1200">
        <a:solidFill>
          <a:schemeClr val="tx1"/>
        </a:solidFill>
        <a:latin typeface="+mn-lt"/>
        <a:ea typeface="+mn-ea"/>
        <a:cs typeface="+mn-cs"/>
      </a:defRPr>
    </a:lvl1pPr>
    <a:lvl2pPr marL="457126" algn="l" defTabSz="457126" rtl="0" eaLnBrk="1" latinLnBrk="0" hangingPunct="1">
      <a:defRPr sz="1799" kern="1200">
        <a:solidFill>
          <a:schemeClr val="tx1"/>
        </a:solidFill>
        <a:latin typeface="+mn-lt"/>
        <a:ea typeface="+mn-ea"/>
        <a:cs typeface="+mn-cs"/>
      </a:defRPr>
    </a:lvl2pPr>
    <a:lvl3pPr marL="914252" algn="l" defTabSz="457126" rtl="0" eaLnBrk="1" latinLnBrk="0" hangingPunct="1">
      <a:defRPr sz="1799" kern="1200">
        <a:solidFill>
          <a:schemeClr val="tx1"/>
        </a:solidFill>
        <a:latin typeface="+mn-lt"/>
        <a:ea typeface="+mn-ea"/>
        <a:cs typeface="+mn-cs"/>
      </a:defRPr>
    </a:lvl3pPr>
    <a:lvl4pPr marL="1371379" algn="l" defTabSz="457126" rtl="0" eaLnBrk="1" latinLnBrk="0" hangingPunct="1">
      <a:defRPr sz="1799" kern="1200">
        <a:solidFill>
          <a:schemeClr val="tx1"/>
        </a:solidFill>
        <a:latin typeface="+mn-lt"/>
        <a:ea typeface="+mn-ea"/>
        <a:cs typeface="+mn-cs"/>
      </a:defRPr>
    </a:lvl4pPr>
    <a:lvl5pPr marL="1828505" algn="l" defTabSz="457126" rtl="0" eaLnBrk="1" latinLnBrk="0" hangingPunct="1">
      <a:defRPr sz="1799" kern="1200">
        <a:solidFill>
          <a:schemeClr val="tx1"/>
        </a:solidFill>
        <a:latin typeface="+mn-lt"/>
        <a:ea typeface="+mn-ea"/>
        <a:cs typeface="+mn-cs"/>
      </a:defRPr>
    </a:lvl5pPr>
    <a:lvl6pPr marL="2285631" algn="l" defTabSz="457126" rtl="0" eaLnBrk="1" latinLnBrk="0" hangingPunct="1">
      <a:defRPr sz="1799" kern="1200">
        <a:solidFill>
          <a:schemeClr val="tx1"/>
        </a:solidFill>
        <a:latin typeface="+mn-lt"/>
        <a:ea typeface="+mn-ea"/>
        <a:cs typeface="+mn-cs"/>
      </a:defRPr>
    </a:lvl6pPr>
    <a:lvl7pPr marL="2742757" algn="l" defTabSz="457126" rtl="0" eaLnBrk="1" latinLnBrk="0" hangingPunct="1">
      <a:defRPr sz="1799" kern="1200">
        <a:solidFill>
          <a:schemeClr val="tx1"/>
        </a:solidFill>
        <a:latin typeface="+mn-lt"/>
        <a:ea typeface="+mn-ea"/>
        <a:cs typeface="+mn-cs"/>
      </a:defRPr>
    </a:lvl7pPr>
    <a:lvl8pPr marL="3199881" algn="l" defTabSz="457126" rtl="0" eaLnBrk="1" latinLnBrk="0" hangingPunct="1">
      <a:defRPr sz="1799" kern="1200">
        <a:solidFill>
          <a:schemeClr val="tx1"/>
        </a:solidFill>
        <a:latin typeface="+mn-lt"/>
        <a:ea typeface="+mn-ea"/>
        <a:cs typeface="+mn-cs"/>
      </a:defRPr>
    </a:lvl8pPr>
    <a:lvl9pPr marL="3657008" algn="l" defTabSz="457126"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58" userDrawn="1">
          <p15:clr>
            <a:srgbClr val="A4A3A4"/>
          </p15:clr>
        </p15:guide>
        <p15:guide id="2" pos="951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53D89E-08A6-4D3B-9868-38C6228B07DB}" v="45" dt="2021-04-30T16:50:32.8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28" d="100"/>
          <a:sy n="28" d="100"/>
        </p:scale>
        <p:origin x="547" y="58"/>
      </p:cViewPr>
      <p:guideLst>
        <p:guide orient="horz" pos="6758"/>
        <p:guide pos="951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A671C49-9C20-4300-A3F4-8BF4331B8269}" type="datetimeFigureOut">
              <a:rPr lang="en-GB" smtClean="0"/>
              <a:t>03/05/2021</a:t>
            </a:fld>
            <a:endParaRPr lang="en-GB"/>
          </a:p>
        </p:txBody>
      </p:sp>
      <p:sp>
        <p:nvSpPr>
          <p:cNvPr id="4" name="Slide Image Placeholder 3"/>
          <p:cNvSpPr>
            <a:spLocks noGrp="1" noRot="1" noChangeAspect="1"/>
          </p:cNvSpPr>
          <p:nvPr>
            <p:ph type="sldImg" idx="2"/>
          </p:nvPr>
        </p:nvSpPr>
        <p:spPr>
          <a:xfrm>
            <a:off x="2933700" y="857250"/>
            <a:ext cx="32766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18AB2CFE-E0B1-4E0F-9FC5-19150E681C42}" type="slidenum">
              <a:rPr lang="en-GB" smtClean="0"/>
              <a:t>‹#›</a:t>
            </a:fld>
            <a:endParaRPr lang="en-GB"/>
          </a:p>
        </p:txBody>
      </p:sp>
    </p:spTree>
    <p:extLst>
      <p:ext uri="{BB962C8B-B14F-4D97-AF65-F5344CB8AC3E}">
        <p14:creationId xmlns:p14="http://schemas.microsoft.com/office/powerpoint/2010/main" val="993039708"/>
      </p:ext>
    </p:extLst>
  </p:cSld>
  <p:clrMap bg1="lt1" tx1="dk1" bg2="lt2" tx2="dk2" accent1="accent1" accent2="accent2" accent3="accent3" accent4="accent4" accent5="accent5" accent6="accent6" hlink="hlink" folHlink="folHlink"/>
  <p:notesStyle>
    <a:lvl1pPr marL="0" algn="l" defTabSz="2322018" rtl="0" eaLnBrk="1" latinLnBrk="0" hangingPunct="1">
      <a:defRPr sz="3048" kern="1200">
        <a:solidFill>
          <a:schemeClr val="tx1"/>
        </a:solidFill>
        <a:latin typeface="+mn-lt"/>
        <a:ea typeface="+mn-ea"/>
        <a:cs typeface="+mn-cs"/>
      </a:defRPr>
    </a:lvl1pPr>
    <a:lvl2pPr marL="1161009" algn="l" defTabSz="2322018" rtl="0" eaLnBrk="1" latinLnBrk="0" hangingPunct="1">
      <a:defRPr sz="3048" kern="1200">
        <a:solidFill>
          <a:schemeClr val="tx1"/>
        </a:solidFill>
        <a:latin typeface="+mn-lt"/>
        <a:ea typeface="+mn-ea"/>
        <a:cs typeface="+mn-cs"/>
      </a:defRPr>
    </a:lvl2pPr>
    <a:lvl3pPr marL="2322018" algn="l" defTabSz="2322018" rtl="0" eaLnBrk="1" latinLnBrk="0" hangingPunct="1">
      <a:defRPr sz="3048" kern="1200">
        <a:solidFill>
          <a:schemeClr val="tx1"/>
        </a:solidFill>
        <a:latin typeface="+mn-lt"/>
        <a:ea typeface="+mn-ea"/>
        <a:cs typeface="+mn-cs"/>
      </a:defRPr>
    </a:lvl3pPr>
    <a:lvl4pPr marL="3483027" algn="l" defTabSz="2322018" rtl="0" eaLnBrk="1" latinLnBrk="0" hangingPunct="1">
      <a:defRPr sz="3048" kern="1200">
        <a:solidFill>
          <a:schemeClr val="tx1"/>
        </a:solidFill>
        <a:latin typeface="+mn-lt"/>
        <a:ea typeface="+mn-ea"/>
        <a:cs typeface="+mn-cs"/>
      </a:defRPr>
    </a:lvl4pPr>
    <a:lvl5pPr marL="4644034" algn="l" defTabSz="2322018" rtl="0" eaLnBrk="1" latinLnBrk="0" hangingPunct="1">
      <a:defRPr sz="3048" kern="1200">
        <a:solidFill>
          <a:schemeClr val="tx1"/>
        </a:solidFill>
        <a:latin typeface="+mn-lt"/>
        <a:ea typeface="+mn-ea"/>
        <a:cs typeface="+mn-cs"/>
      </a:defRPr>
    </a:lvl5pPr>
    <a:lvl6pPr marL="5805043" algn="l" defTabSz="2322018" rtl="0" eaLnBrk="1" latinLnBrk="0" hangingPunct="1">
      <a:defRPr sz="3048" kern="1200">
        <a:solidFill>
          <a:schemeClr val="tx1"/>
        </a:solidFill>
        <a:latin typeface="+mn-lt"/>
        <a:ea typeface="+mn-ea"/>
        <a:cs typeface="+mn-cs"/>
      </a:defRPr>
    </a:lvl6pPr>
    <a:lvl7pPr marL="6966052" algn="l" defTabSz="2322018" rtl="0" eaLnBrk="1" latinLnBrk="0" hangingPunct="1">
      <a:defRPr sz="3048" kern="1200">
        <a:solidFill>
          <a:schemeClr val="tx1"/>
        </a:solidFill>
        <a:latin typeface="+mn-lt"/>
        <a:ea typeface="+mn-ea"/>
        <a:cs typeface="+mn-cs"/>
      </a:defRPr>
    </a:lvl7pPr>
    <a:lvl8pPr marL="8127062" algn="l" defTabSz="2322018" rtl="0" eaLnBrk="1" latinLnBrk="0" hangingPunct="1">
      <a:defRPr sz="3048" kern="1200">
        <a:solidFill>
          <a:schemeClr val="tx1"/>
        </a:solidFill>
        <a:latin typeface="+mn-lt"/>
        <a:ea typeface="+mn-ea"/>
        <a:cs typeface="+mn-cs"/>
      </a:defRPr>
    </a:lvl8pPr>
    <a:lvl9pPr marL="9288068" algn="l" defTabSz="2322018" rtl="0" eaLnBrk="1" latinLnBrk="0" hangingPunct="1">
      <a:defRPr sz="3048"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68737" y="4514325"/>
            <a:ext cx="21921611" cy="10381820"/>
          </a:xfrm>
        </p:spPr>
        <p:txBody>
          <a:bodyPr anchor="b"/>
          <a:lstStyle>
            <a:lvl1pPr>
              <a:defRPr sz="22450"/>
            </a:lvl1pPr>
          </a:lstStyle>
          <a:p>
            <a:r>
              <a:rPr lang="en-US"/>
              <a:t>Click to edit Master title style</a:t>
            </a:r>
            <a:endParaRPr lang="en-US" dirty="0"/>
          </a:p>
        </p:txBody>
      </p:sp>
      <p:sp>
        <p:nvSpPr>
          <p:cNvPr id="3" name="Subtitle 2"/>
          <p:cNvSpPr>
            <a:spLocks noGrp="1"/>
          </p:cNvSpPr>
          <p:nvPr>
            <p:ph type="subTitle" idx="1"/>
          </p:nvPr>
        </p:nvSpPr>
        <p:spPr>
          <a:xfrm>
            <a:off x="2868737" y="14896136"/>
            <a:ext cx="21921611" cy="2685955"/>
          </a:xfrm>
        </p:spPr>
        <p:txBody>
          <a:bodyPr anchor="t"/>
          <a:lstStyle>
            <a:lvl1pPr marL="0" indent="0" algn="l">
              <a:buNone/>
              <a:defRPr cap="all">
                <a:solidFill>
                  <a:schemeClr val="accent1"/>
                </a:soli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4073561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632498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68740" y="8923047"/>
            <a:ext cx="21921609" cy="5973094"/>
          </a:xfrm>
        </p:spPr>
        <p:txBody>
          <a:bodyPr anchor="b"/>
          <a:lstStyle>
            <a:lvl1pPr algn="l">
              <a:defRPr sz="12472" b="0" cap="none"/>
            </a:lvl1pPr>
          </a:lstStyle>
          <a:p>
            <a:r>
              <a:rPr lang="en-US"/>
              <a:t>Click to edit Master title style</a:t>
            </a:r>
            <a:endParaRPr lang="en-US" dirty="0"/>
          </a:p>
        </p:txBody>
      </p:sp>
      <p:sp>
        <p:nvSpPr>
          <p:cNvPr id="3" name="Text Placeholder 2"/>
          <p:cNvSpPr>
            <a:spLocks noGrp="1"/>
          </p:cNvSpPr>
          <p:nvPr>
            <p:ph type="body" idx="1"/>
          </p:nvPr>
        </p:nvSpPr>
        <p:spPr>
          <a:xfrm>
            <a:off x="2868737" y="14896138"/>
            <a:ext cx="21921611" cy="2682775"/>
          </a:xfrm>
        </p:spPr>
        <p:txBody>
          <a:bodyPr anchor="t"/>
          <a:lstStyle>
            <a:lvl1pPr marL="0" indent="0" algn="l">
              <a:buNone/>
              <a:defRPr sz="6236" cap="all">
                <a:solidFill>
                  <a:schemeClr val="accent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482795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40465" y="6424992"/>
            <a:ext cx="10919846" cy="13082622"/>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044918" y="6411015"/>
            <a:ext cx="10919853" cy="1309659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F320C6-D701-4C06-93AF-46EF654AF387}"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228547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740464" y="5939897"/>
            <a:ext cx="10919843"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740465" y="7840663"/>
            <a:ext cx="10919846" cy="1166694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044919" y="5939897"/>
            <a:ext cx="10919846"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4044919" y="7840663"/>
            <a:ext cx="10919846" cy="1166694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F320C6-D701-4C06-93AF-46EF654AF387}" type="datetimeFigureOut">
              <a:rPr lang="en-GB" smtClean="0"/>
              <a:t>03/05/2021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46304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1963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2162866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32" y="4514321"/>
            <a:ext cx="8447732" cy="4514321"/>
          </a:xfrm>
        </p:spPr>
        <p:txBody>
          <a:bodyPr anchor="b"/>
          <a:lstStyle>
            <a:lvl1pPr algn="l">
              <a:defRPr sz="7483" b="0"/>
            </a:lvl1pPr>
          </a:lstStyle>
          <a:p>
            <a:r>
              <a:rPr lang="en-US"/>
              <a:t>Click to edit Master title style</a:t>
            </a:r>
            <a:endParaRPr lang="en-US" dirty="0"/>
          </a:p>
        </p:txBody>
      </p:sp>
      <p:sp>
        <p:nvSpPr>
          <p:cNvPr id="3" name="Content Placeholder 2"/>
          <p:cNvSpPr>
            <a:spLocks noGrp="1"/>
          </p:cNvSpPr>
          <p:nvPr>
            <p:ph idx="1"/>
          </p:nvPr>
        </p:nvSpPr>
        <p:spPr>
          <a:xfrm>
            <a:off x="11884272" y="4514321"/>
            <a:ext cx="12906077" cy="14255750"/>
          </a:xfrm>
        </p:spPr>
        <p:txBody>
          <a:bodyPr anchor="ctr">
            <a:normAutofit/>
          </a:bodyPr>
          <a:lstStyle>
            <a:lvl1pPr>
              <a:defRPr sz="6236"/>
            </a:lvl1pPr>
            <a:lvl2pPr>
              <a:defRPr sz="5613"/>
            </a:lvl2pPr>
            <a:lvl3pPr>
              <a:defRPr sz="4989"/>
            </a:lvl3pPr>
            <a:lvl4pPr>
              <a:defRPr sz="4365"/>
            </a:lvl4pPr>
            <a:lvl5pPr>
              <a:defRPr sz="4365"/>
            </a:lvl5pPr>
            <a:lvl6pPr>
              <a:defRPr sz="4365"/>
            </a:lvl6pPr>
            <a:lvl7pPr>
              <a:defRPr sz="4365"/>
            </a:lvl7pPr>
            <a:lvl8pPr>
              <a:defRPr sz="4365"/>
            </a:lvl8pPr>
            <a:lvl9pPr>
              <a:defRPr sz="43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68732" y="9757275"/>
            <a:ext cx="8447732" cy="9028639"/>
          </a:xfrm>
        </p:spPr>
        <p:txBody>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7" name="Date Placeholder 4"/>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409603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6132" y="5781475"/>
            <a:ext cx="12650014" cy="4910338"/>
          </a:xfrm>
        </p:spPr>
        <p:txBody>
          <a:bodyPr anchor="b">
            <a:normAutofit/>
          </a:bodyPr>
          <a:lstStyle>
            <a:lvl1pPr algn="l">
              <a:defRPr sz="1122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261633" y="3563938"/>
            <a:ext cx="7949313" cy="14255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868732" y="11404600"/>
            <a:ext cx="12630326" cy="4276725"/>
          </a:xfrm>
        </p:spPr>
        <p:txBody>
          <a:bodyPr>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95F320C6-D701-4C06-93AF-46EF654AF387}"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389996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40" y="14968499"/>
            <a:ext cx="21921609" cy="1767120"/>
          </a:xfrm>
        </p:spPr>
        <p:txBody>
          <a:bodyPr anchor="b">
            <a:normAutofit/>
          </a:bodyPr>
          <a:lstStyle>
            <a:lvl1pPr algn="l">
              <a:defRPr sz="7483"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68737" y="2138362"/>
            <a:ext cx="21921611" cy="1135179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868741" y="16735619"/>
            <a:ext cx="21921604" cy="1539422"/>
          </a:xfrm>
        </p:spPr>
        <p:txBody>
          <a:bodyPr>
            <a:normAutofit/>
          </a:bodyPr>
          <a:lstStyle>
            <a:lvl1pPr marL="0" indent="0">
              <a:buNone/>
              <a:defRPr sz="3742"/>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95F320C6-D701-4C06-93AF-46EF654AF387}" type="datetimeFigureOut">
              <a:rPr lang="en-GB" smtClean="0"/>
              <a:t>03/05/2021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4169813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37" y="4514321"/>
            <a:ext cx="21921611" cy="6177492"/>
          </a:xfrm>
        </p:spPr>
        <p:txBody>
          <a:bodyPr/>
          <a:lstStyle>
            <a:lvl1pPr>
              <a:defRPr sz="14967"/>
            </a:lvl1pPr>
          </a:lstStyle>
          <a:p>
            <a:r>
              <a:rPr lang="en-US"/>
              <a:t>Click to edit Master title style</a:t>
            </a:r>
            <a:endParaRPr lang="en-US" dirty="0"/>
          </a:p>
        </p:txBody>
      </p:sp>
      <p:sp>
        <p:nvSpPr>
          <p:cNvPr id="8" name="Text Placeholder 3"/>
          <p:cNvSpPr>
            <a:spLocks noGrp="1"/>
          </p:cNvSpPr>
          <p:nvPr>
            <p:ph type="body" sz="half" idx="2"/>
          </p:nvPr>
        </p:nvSpPr>
        <p:spPr>
          <a:xfrm>
            <a:off x="2868737" y="11404600"/>
            <a:ext cx="21921611" cy="7365471"/>
          </a:xfrm>
        </p:spPr>
        <p:txBody>
          <a:bodyPr anchor="ctr">
            <a:normAutofit/>
          </a:bodyPr>
          <a:lstStyle>
            <a:lvl1pPr marL="0" indent="0">
              <a:buNone/>
              <a:defRPr sz="5613"/>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239373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11574" y="4514323"/>
            <a:ext cx="19869099" cy="7226557"/>
          </a:xfrm>
        </p:spPr>
        <p:txBody>
          <a:bodyPr/>
          <a:lstStyle>
            <a:lvl1pPr>
              <a:defRPr sz="14967"/>
            </a:lvl1pPr>
          </a:lstStyle>
          <a:p>
            <a:r>
              <a:rPr lang="en-US"/>
              <a:t>Click to edit Master title style</a:t>
            </a:r>
            <a:endParaRPr lang="en-US" dirty="0"/>
          </a:p>
        </p:txBody>
      </p:sp>
      <p:sp>
        <p:nvSpPr>
          <p:cNvPr id="14" name="Text Placeholder 3"/>
          <p:cNvSpPr>
            <a:spLocks noGrp="1"/>
          </p:cNvSpPr>
          <p:nvPr>
            <p:ph type="body" sz="half" idx="13"/>
          </p:nvPr>
        </p:nvSpPr>
        <p:spPr>
          <a:xfrm>
            <a:off x="4815858" y="11740878"/>
            <a:ext cx="18044184" cy="1066918"/>
          </a:xfrm>
        </p:spPr>
        <p:txBody>
          <a:bodyPr anchor="t">
            <a:normAutofit/>
          </a:bodyPr>
          <a:lstStyle>
            <a:lvl1pPr marL="0" indent="0">
              <a:buNone/>
              <a:defRPr lang="en-US" sz="4365" b="0" i="0" kern="1200" cap="small" dirty="0">
                <a:solidFill>
                  <a:schemeClr val="accent1"/>
                </a:solidFill>
                <a:latin typeface="+mj-lt"/>
                <a:ea typeface="+mj-ea"/>
                <a:cs typeface="+mj-cs"/>
              </a:defRPr>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10" name="Text Placeholder 3"/>
          <p:cNvSpPr>
            <a:spLocks noGrp="1"/>
          </p:cNvSpPr>
          <p:nvPr>
            <p:ph type="body" sz="half" idx="2"/>
          </p:nvPr>
        </p:nvSpPr>
        <p:spPr>
          <a:xfrm>
            <a:off x="2868737" y="13565591"/>
            <a:ext cx="21921611" cy="5227108"/>
          </a:xfrm>
        </p:spPr>
        <p:txBody>
          <a:bodyPr anchor="ctr">
            <a:normAutofit/>
          </a:bodyPr>
          <a:lstStyle>
            <a:lvl1pPr marL="0" indent="0">
              <a:buNone/>
              <a:defRPr sz="5613"/>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
        <p:nvSpPr>
          <p:cNvPr id="9" name="TextBox 8"/>
          <p:cNvSpPr txBox="1"/>
          <p:nvPr/>
        </p:nvSpPr>
        <p:spPr>
          <a:xfrm>
            <a:off x="2231235" y="3028424"/>
            <a:ext cx="1991829" cy="594637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38041" dirty="0"/>
              <a:t>“</a:t>
            </a:r>
          </a:p>
        </p:txBody>
      </p:sp>
      <p:sp>
        <p:nvSpPr>
          <p:cNvPr id="13" name="TextBox 12"/>
          <p:cNvSpPr txBox="1"/>
          <p:nvPr/>
        </p:nvSpPr>
        <p:spPr>
          <a:xfrm>
            <a:off x="23175540" y="8149937"/>
            <a:ext cx="1991829" cy="5946371"/>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38041" dirty="0"/>
              <a:t>”</a:t>
            </a:r>
          </a:p>
        </p:txBody>
      </p:sp>
    </p:spTree>
    <p:extLst>
      <p:ext uri="{BB962C8B-B14F-4D97-AF65-F5344CB8AC3E}">
        <p14:creationId xmlns:p14="http://schemas.microsoft.com/office/powerpoint/2010/main" val="1403542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68735" y="9741431"/>
            <a:ext cx="21921616" cy="5154707"/>
          </a:xfrm>
        </p:spPr>
        <p:txBody>
          <a:bodyPr anchor="b"/>
          <a:lstStyle>
            <a:lvl1pPr algn="l">
              <a:defRPr sz="12472" b="0" cap="none"/>
            </a:lvl1pPr>
          </a:lstStyle>
          <a:p>
            <a:r>
              <a:rPr lang="en-US"/>
              <a:t>Click to edit Master title style</a:t>
            </a:r>
            <a:endParaRPr lang="en-US" dirty="0"/>
          </a:p>
        </p:txBody>
      </p:sp>
      <p:sp>
        <p:nvSpPr>
          <p:cNvPr id="3" name="Text Placeholder 2"/>
          <p:cNvSpPr>
            <a:spLocks noGrp="1"/>
          </p:cNvSpPr>
          <p:nvPr>
            <p:ph type="body" idx="1"/>
          </p:nvPr>
        </p:nvSpPr>
        <p:spPr>
          <a:xfrm>
            <a:off x="2868737" y="14896138"/>
            <a:ext cx="21921611" cy="2682775"/>
          </a:xfrm>
        </p:spPr>
        <p:txBody>
          <a:bodyPr anchor="t"/>
          <a:lstStyle>
            <a:lvl1pPr marL="0" indent="0" algn="l">
              <a:buNone/>
              <a:defRPr sz="6236" cap="none">
                <a:solidFill>
                  <a:schemeClr val="accent1"/>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150811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3096"/>
            </a:lvl1pPr>
          </a:lstStyle>
          <a:p>
            <a:r>
              <a:rPr lang="en-US"/>
              <a:t>Click to edit Master title style</a:t>
            </a:r>
            <a:endParaRPr lang="en-US" dirty="0"/>
          </a:p>
        </p:txBody>
      </p:sp>
      <p:sp>
        <p:nvSpPr>
          <p:cNvPr id="3" name="Text Placeholder 2"/>
          <p:cNvSpPr>
            <a:spLocks noGrp="1"/>
          </p:cNvSpPr>
          <p:nvPr>
            <p:ph type="body" idx="1"/>
          </p:nvPr>
        </p:nvSpPr>
        <p:spPr>
          <a:xfrm>
            <a:off x="1572148" y="6177493"/>
            <a:ext cx="7319572"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16" name="Text Placeholder 3"/>
          <p:cNvSpPr>
            <a:spLocks noGrp="1"/>
          </p:cNvSpPr>
          <p:nvPr>
            <p:ph type="body" sz="half" idx="15"/>
          </p:nvPr>
        </p:nvSpPr>
        <p:spPr>
          <a:xfrm>
            <a:off x="1620621" y="8315855"/>
            <a:ext cx="7271098"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Text Placeholder 4"/>
          <p:cNvSpPr>
            <a:spLocks noGrp="1"/>
          </p:cNvSpPr>
          <p:nvPr>
            <p:ph type="body" sz="quarter" idx="3"/>
          </p:nvPr>
        </p:nvSpPr>
        <p:spPr>
          <a:xfrm>
            <a:off x="9646431" y="6177493"/>
            <a:ext cx="7293182"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19" name="Text Placeholder 3"/>
          <p:cNvSpPr>
            <a:spLocks noGrp="1"/>
          </p:cNvSpPr>
          <p:nvPr>
            <p:ph type="body" sz="half" idx="16"/>
          </p:nvPr>
        </p:nvSpPr>
        <p:spPr>
          <a:xfrm>
            <a:off x="9620215" y="8315855"/>
            <a:ext cx="7319395"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14" name="Text Placeholder 4"/>
          <p:cNvSpPr>
            <a:spLocks noGrp="1"/>
          </p:cNvSpPr>
          <p:nvPr>
            <p:ph type="body" sz="quarter" idx="13"/>
          </p:nvPr>
        </p:nvSpPr>
        <p:spPr>
          <a:xfrm>
            <a:off x="17696688" y="6177493"/>
            <a:ext cx="7282930"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20" name="Text Placeholder 3"/>
          <p:cNvSpPr>
            <a:spLocks noGrp="1"/>
          </p:cNvSpPr>
          <p:nvPr>
            <p:ph type="body" sz="half" idx="17"/>
          </p:nvPr>
        </p:nvSpPr>
        <p:spPr>
          <a:xfrm>
            <a:off x="17696688" y="8315855"/>
            <a:ext cx="7282930"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cxnSp>
        <p:nvCxnSpPr>
          <p:cNvPr id="17" name="Straight Connector 16"/>
          <p:cNvCxnSpPr/>
          <p:nvPr/>
        </p:nvCxnSpPr>
        <p:spPr>
          <a:xfrm>
            <a:off x="9255175" y="6652684"/>
            <a:ext cx="0" cy="1235498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7293126" y="6652684"/>
            <a:ext cx="0" cy="123689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527075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3096"/>
            </a:lvl1pPr>
          </a:lstStyle>
          <a:p>
            <a:r>
              <a:rPr lang="en-US"/>
              <a:t>Click to edit Master title style</a:t>
            </a:r>
            <a:endParaRPr lang="en-US" dirty="0"/>
          </a:p>
        </p:txBody>
      </p:sp>
      <p:sp>
        <p:nvSpPr>
          <p:cNvPr id="3" name="Text Placeholder 2"/>
          <p:cNvSpPr>
            <a:spLocks noGrp="1"/>
          </p:cNvSpPr>
          <p:nvPr>
            <p:ph type="body" idx="1"/>
          </p:nvPr>
        </p:nvSpPr>
        <p:spPr>
          <a:xfrm>
            <a:off x="1620622" y="13254697"/>
            <a:ext cx="7302644"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29" name="Picture Placeholder 2"/>
          <p:cNvSpPr>
            <a:spLocks noGrp="1" noChangeAspect="1"/>
          </p:cNvSpPr>
          <p:nvPr>
            <p:ph type="pic" idx="15"/>
          </p:nvPr>
        </p:nvSpPr>
        <p:spPr>
          <a:xfrm>
            <a:off x="1620622" y="6890279"/>
            <a:ext cx="7302644"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2" name="Text Placeholder 3"/>
          <p:cNvSpPr>
            <a:spLocks noGrp="1"/>
          </p:cNvSpPr>
          <p:nvPr>
            <p:ph type="body" sz="half" idx="18"/>
          </p:nvPr>
        </p:nvSpPr>
        <p:spPr>
          <a:xfrm>
            <a:off x="1620622" y="15051517"/>
            <a:ext cx="7302644" cy="2055389"/>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Text Placeholder 4"/>
          <p:cNvSpPr>
            <a:spLocks noGrp="1"/>
          </p:cNvSpPr>
          <p:nvPr>
            <p:ph type="body" sz="quarter" idx="3"/>
          </p:nvPr>
        </p:nvSpPr>
        <p:spPr>
          <a:xfrm>
            <a:off x="9660629" y="13254697"/>
            <a:ext cx="7278985"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30" name="Picture Placeholder 2"/>
          <p:cNvSpPr>
            <a:spLocks noGrp="1" noChangeAspect="1"/>
          </p:cNvSpPr>
          <p:nvPr>
            <p:ph type="pic" idx="21"/>
          </p:nvPr>
        </p:nvSpPr>
        <p:spPr>
          <a:xfrm>
            <a:off x="9660624" y="6890279"/>
            <a:ext cx="7278985"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3" name="Text Placeholder 3"/>
          <p:cNvSpPr>
            <a:spLocks noGrp="1"/>
          </p:cNvSpPr>
          <p:nvPr>
            <p:ph type="body" sz="half" idx="19"/>
          </p:nvPr>
        </p:nvSpPr>
        <p:spPr>
          <a:xfrm>
            <a:off x="9657266" y="15051514"/>
            <a:ext cx="7288625" cy="2055389"/>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14" name="Text Placeholder 4"/>
          <p:cNvSpPr>
            <a:spLocks noGrp="1"/>
          </p:cNvSpPr>
          <p:nvPr>
            <p:ph type="body" sz="quarter" idx="13"/>
          </p:nvPr>
        </p:nvSpPr>
        <p:spPr>
          <a:xfrm>
            <a:off x="17696688" y="13254697"/>
            <a:ext cx="7282930" cy="1796817"/>
          </a:xfrm>
        </p:spPr>
        <p:txBody>
          <a:bodyPr anchor="b">
            <a:noAutofit/>
          </a:bodyPr>
          <a:lstStyle>
            <a:lvl1pPr marL="0" indent="0">
              <a:buNone/>
              <a:defRPr sz="7483" b="0">
                <a:solidFill>
                  <a:schemeClr val="accent1"/>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31" name="Picture Placeholder 2"/>
          <p:cNvSpPr>
            <a:spLocks noGrp="1" noChangeAspect="1"/>
          </p:cNvSpPr>
          <p:nvPr>
            <p:ph type="pic" idx="22"/>
          </p:nvPr>
        </p:nvSpPr>
        <p:spPr>
          <a:xfrm>
            <a:off x="17696683" y="6890279"/>
            <a:ext cx="7282930"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4" name="Text Placeholder 3"/>
          <p:cNvSpPr>
            <a:spLocks noGrp="1"/>
          </p:cNvSpPr>
          <p:nvPr>
            <p:ph type="body" sz="half" idx="20"/>
          </p:nvPr>
        </p:nvSpPr>
        <p:spPr>
          <a:xfrm>
            <a:off x="17696383" y="15051508"/>
            <a:ext cx="7292574" cy="2055389"/>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cxnSp>
        <p:nvCxnSpPr>
          <p:cNvPr id="17" name="Straight Connector 16"/>
          <p:cNvCxnSpPr/>
          <p:nvPr/>
        </p:nvCxnSpPr>
        <p:spPr>
          <a:xfrm>
            <a:off x="9255175" y="6652684"/>
            <a:ext cx="0" cy="12354983"/>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7293126" y="6652684"/>
            <a:ext cx="0" cy="1236895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3778426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838406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626422" y="1341436"/>
            <a:ext cx="4353197" cy="18166181"/>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620622" y="2410897"/>
            <a:ext cx="18437989" cy="1709671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320C6-D701-4C06-93AF-46EF654AF387}" type="datetimeFigureOut">
              <a:rPr lang="en-GB" smtClean="0"/>
              <a:t>03/05/2021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FC6C1C-634A-41B2-8497-3C1974FE7F55}" type="slidenum">
              <a:rPr lang="en-GB" smtClean="0"/>
              <a:t>‹#›</a:t>
            </a:fld>
            <a:endParaRPr lang="en-GB"/>
          </a:p>
        </p:txBody>
      </p:sp>
    </p:spTree>
    <p:extLst>
      <p:ext uri="{BB962C8B-B14F-4D97-AF65-F5344CB8AC3E}">
        <p14:creationId xmlns:p14="http://schemas.microsoft.com/office/powerpoint/2010/main" val="102145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20857027" y="5227108"/>
            <a:ext cx="9334857" cy="8791046"/>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18838679" y="-1425575"/>
            <a:ext cx="5298162" cy="4989513"/>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20857026" y="19007667"/>
            <a:ext cx="3279815" cy="3088746"/>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509844" y="8315854"/>
            <a:ext cx="13876139" cy="13067771"/>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2780485" y="9028642"/>
            <a:ext cx="7821097" cy="7365471"/>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604844" y="1411600"/>
            <a:ext cx="23359923" cy="43669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2740464" y="6401138"/>
            <a:ext cx="22221866" cy="130817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24910977" y="5680160"/>
            <a:ext cx="3088744" cy="757077"/>
          </a:xfrm>
          <a:prstGeom prst="rect">
            <a:avLst/>
          </a:prstGeom>
        </p:spPr>
        <p:txBody>
          <a:bodyPr vert="horz" lIns="91440" tIns="45720" rIns="91440" bIns="45720" rtlCol="0" anchor="t"/>
          <a:lstStyle>
            <a:lvl1pPr algn="l">
              <a:defRPr sz="3430" b="0" i="0">
                <a:solidFill>
                  <a:schemeClr val="tx1">
                    <a:tint val="75000"/>
                    <a:alpha val="60000"/>
                  </a:schemeClr>
                </a:solidFill>
              </a:defRPr>
            </a:lvl1pPr>
          </a:lstStyle>
          <a:p>
            <a:fld id="{95F320C6-D701-4C06-93AF-46EF654AF387}" type="datetimeFigureOut">
              <a:rPr lang="en-GB" smtClean="0"/>
              <a:t>03/05/2021</a:t>
            </a:fld>
            <a:endParaRPr lang="en-GB"/>
          </a:p>
        </p:txBody>
      </p:sp>
      <p:sp>
        <p:nvSpPr>
          <p:cNvPr id="5" name="Footer Placeholder 4"/>
          <p:cNvSpPr>
            <a:spLocks noGrp="1"/>
          </p:cNvSpPr>
          <p:nvPr>
            <p:ph type="ftr" sz="quarter" idx="3"/>
          </p:nvPr>
        </p:nvSpPr>
        <p:spPr>
          <a:xfrm rot="5400000">
            <a:off x="21010429" y="10153321"/>
            <a:ext cx="12035055" cy="757079"/>
          </a:xfrm>
          <a:prstGeom prst="rect">
            <a:avLst/>
          </a:prstGeom>
        </p:spPr>
        <p:txBody>
          <a:bodyPr vert="horz" lIns="91440" tIns="45720" rIns="91440" bIns="45720" rtlCol="0" anchor="b"/>
          <a:lstStyle>
            <a:lvl1pPr algn="l">
              <a:defRPr sz="343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25714172" y="922123"/>
            <a:ext cx="2081960" cy="2393691"/>
          </a:xfrm>
          <a:prstGeom prst="rect">
            <a:avLst/>
          </a:prstGeom>
        </p:spPr>
        <p:txBody>
          <a:bodyPr vert="horz" lIns="91440" tIns="45720" rIns="91440" bIns="45720" rtlCol="0" anchor="b"/>
          <a:lstStyle>
            <a:lvl1pPr algn="ctr">
              <a:defRPr sz="8734" b="0" i="0">
                <a:solidFill>
                  <a:schemeClr val="tx1">
                    <a:tint val="75000"/>
                  </a:schemeClr>
                </a:solidFill>
              </a:defRPr>
            </a:lvl1pPr>
          </a:lstStyle>
          <a:p>
            <a:fld id="{76FC6C1C-634A-41B2-8497-3C1974FE7F55}" type="slidenum">
              <a:rPr lang="en-GB" smtClean="0"/>
              <a:t>‹#›</a:t>
            </a:fld>
            <a:endParaRPr lang="en-GB"/>
          </a:p>
        </p:txBody>
      </p:sp>
    </p:spTree>
    <p:extLst>
      <p:ext uri="{BB962C8B-B14F-4D97-AF65-F5344CB8AC3E}">
        <p14:creationId xmlns:p14="http://schemas.microsoft.com/office/powerpoint/2010/main" val="217771894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1425595" rtl="0" eaLnBrk="1" latinLnBrk="0" hangingPunct="1">
        <a:spcBef>
          <a:spcPct val="0"/>
        </a:spcBef>
        <a:buNone/>
        <a:defRPr sz="13096"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196" indent="-1069196" algn="l" defTabSz="1425595" rtl="0" eaLnBrk="1" latinLnBrk="0" hangingPunct="1">
        <a:spcBef>
          <a:spcPts val="3118"/>
        </a:spcBef>
        <a:spcAft>
          <a:spcPts val="0"/>
        </a:spcAft>
        <a:buClr>
          <a:schemeClr val="accent1"/>
        </a:buClr>
        <a:buSzPct val="80000"/>
        <a:buFont typeface="Wingdings 3" charset="2"/>
        <a:buChar char=""/>
        <a:defRPr sz="6236" b="0" i="0" kern="1200">
          <a:solidFill>
            <a:schemeClr val="tx1"/>
          </a:solidFill>
          <a:latin typeface="+mj-lt"/>
          <a:ea typeface="+mj-ea"/>
          <a:cs typeface="+mj-cs"/>
        </a:defRPr>
      </a:lvl1pPr>
      <a:lvl2pPr marL="2316592" indent="-890997" algn="l" defTabSz="1425595" rtl="0" eaLnBrk="1" latinLnBrk="0" hangingPunct="1">
        <a:spcBef>
          <a:spcPts val="3118"/>
        </a:spcBef>
        <a:spcAft>
          <a:spcPts val="0"/>
        </a:spcAft>
        <a:buClr>
          <a:schemeClr val="accent1"/>
        </a:buClr>
        <a:buSzPct val="80000"/>
        <a:buFont typeface="Wingdings 3" charset="2"/>
        <a:buChar char=""/>
        <a:defRPr sz="5613" b="0" i="0" kern="1200">
          <a:solidFill>
            <a:schemeClr val="tx1"/>
          </a:solidFill>
          <a:latin typeface="+mj-lt"/>
          <a:ea typeface="+mj-ea"/>
          <a:cs typeface="+mj-cs"/>
        </a:defRPr>
      </a:lvl2pPr>
      <a:lvl3pPr marL="3563988" indent="-712798" algn="l" defTabSz="1425595" rtl="0" eaLnBrk="1" latinLnBrk="0" hangingPunct="1">
        <a:spcBef>
          <a:spcPts val="3118"/>
        </a:spcBef>
        <a:spcAft>
          <a:spcPts val="0"/>
        </a:spcAft>
        <a:buClr>
          <a:schemeClr val="accent1"/>
        </a:buClr>
        <a:buSzPct val="80000"/>
        <a:buFont typeface="Wingdings 3" charset="2"/>
        <a:buChar char=""/>
        <a:defRPr sz="4989" b="0" i="0" kern="1200">
          <a:solidFill>
            <a:schemeClr val="tx1"/>
          </a:solidFill>
          <a:latin typeface="+mj-lt"/>
          <a:ea typeface="+mj-ea"/>
          <a:cs typeface="+mj-cs"/>
        </a:defRPr>
      </a:lvl3pPr>
      <a:lvl4pPr marL="4989584"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4pPr>
      <a:lvl5pPr marL="6415179"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5pPr>
      <a:lvl6pPr marL="7840774"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6pPr>
      <a:lvl7pPr marL="9266370"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7pPr>
      <a:lvl8pPr marL="10691965"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8pPr>
      <a:lvl9pPr marL="12117560" indent="-712798" algn="l" defTabSz="1425595" rtl="0" eaLnBrk="1" latinLnBrk="0" hangingPunct="1">
        <a:spcBef>
          <a:spcPts val="3118"/>
        </a:spcBef>
        <a:spcAft>
          <a:spcPts val="0"/>
        </a:spcAft>
        <a:buClr>
          <a:schemeClr val="accent1"/>
        </a:buClr>
        <a:buSzPct val="80000"/>
        <a:buFont typeface="Wingdings 3" charset="2"/>
        <a:buChar char=""/>
        <a:defRPr sz="4365" b="0" i="0" kern="1200">
          <a:solidFill>
            <a:schemeClr val="tx1"/>
          </a:solidFill>
          <a:latin typeface="+mj-lt"/>
          <a:ea typeface="+mj-ea"/>
          <a:cs typeface="+mj-cs"/>
        </a:defRPr>
      </a:lvl9pPr>
    </p:bodyStyle>
    <p:otherStyle>
      <a:defPPr>
        <a:defRPr lang="en-US"/>
      </a:defPPr>
      <a:lvl1pPr marL="0" algn="l" defTabSz="1425595" rtl="0" eaLnBrk="1" latinLnBrk="0" hangingPunct="1">
        <a:defRPr sz="5613" kern="1200">
          <a:solidFill>
            <a:schemeClr val="tx1"/>
          </a:solidFill>
          <a:latin typeface="+mn-lt"/>
          <a:ea typeface="+mn-ea"/>
          <a:cs typeface="+mn-cs"/>
        </a:defRPr>
      </a:lvl1pPr>
      <a:lvl2pPr marL="1425595" algn="l" defTabSz="1425595" rtl="0" eaLnBrk="1" latinLnBrk="0" hangingPunct="1">
        <a:defRPr sz="5613" kern="1200">
          <a:solidFill>
            <a:schemeClr val="tx1"/>
          </a:solidFill>
          <a:latin typeface="+mn-lt"/>
          <a:ea typeface="+mn-ea"/>
          <a:cs typeface="+mn-cs"/>
        </a:defRPr>
      </a:lvl2pPr>
      <a:lvl3pPr marL="2851191" algn="l" defTabSz="1425595" rtl="0" eaLnBrk="1" latinLnBrk="0" hangingPunct="1">
        <a:defRPr sz="5613" kern="1200">
          <a:solidFill>
            <a:schemeClr val="tx1"/>
          </a:solidFill>
          <a:latin typeface="+mn-lt"/>
          <a:ea typeface="+mn-ea"/>
          <a:cs typeface="+mn-cs"/>
        </a:defRPr>
      </a:lvl3pPr>
      <a:lvl4pPr marL="4276786" algn="l" defTabSz="1425595" rtl="0" eaLnBrk="1" latinLnBrk="0" hangingPunct="1">
        <a:defRPr sz="5613" kern="1200">
          <a:solidFill>
            <a:schemeClr val="tx1"/>
          </a:solidFill>
          <a:latin typeface="+mn-lt"/>
          <a:ea typeface="+mn-ea"/>
          <a:cs typeface="+mn-cs"/>
        </a:defRPr>
      </a:lvl4pPr>
      <a:lvl5pPr marL="5702381" algn="l" defTabSz="1425595" rtl="0" eaLnBrk="1" latinLnBrk="0" hangingPunct="1">
        <a:defRPr sz="5613" kern="1200">
          <a:solidFill>
            <a:schemeClr val="tx1"/>
          </a:solidFill>
          <a:latin typeface="+mn-lt"/>
          <a:ea typeface="+mn-ea"/>
          <a:cs typeface="+mn-cs"/>
        </a:defRPr>
      </a:lvl5pPr>
      <a:lvl6pPr marL="7127977" algn="l" defTabSz="1425595" rtl="0" eaLnBrk="1" latinLnBrk="0" hangingPunct="1">
        <a:defRPr sz="5613" kern="1200">
          <a:solidFill>
            <a:schemeClr val="tx1"/>
          </a:solidFill>
          <a:latin typeface="+mn-lt"/>
          <a:ea typeface="+mn-ea"/>
          <a:cs typeface="+mn-cs"/>
        </a:defRPr>
      </a:lvl6pPr>
      <a:lvl7pPr marL="8553572" algn="l" defTabSz="1425595" rtl="0" eaLnBrk="1" latinLnBrk="0" hangingPunct="1">
        <a:defRPr sz="5613" kern="1200">
          <a:solidFill>
            <a:schemeClr val="tx1"/>
          </a:solidFill>
          <a:latin typeface="+mn-lt"/>
          <a:ea typeface="+mn-ea"/>
          <a:cs typeface="+mn-cs"/>
        </a:defRPr>
      </a:lvl7pPr>
      <a:lvl8pPr marL="9979167" algn="l" defTabSz="1425595" rtl="0" eaLnBrk="1" latinLnBrk="0" hangingPunct="1">
        <a:defRPr sz="5613" kern="1200">
          <a:solidFill>
            <a:schemeClr val="tx1"/>
          </a:solidFill>
          <a:latin typeface="+mn-lt"/>
          <a:ea typeface="+mn-ea"/>
          <a:cs typeface="+mn-cs"/>
        </a:defRPr>
      </a:lvl8pPr>
      <a:lvl9pPr marL="11404763" algn="l" defTabSz="1425595"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png"/><Relationship Id="rId18" Type="http://schemas.openxmlformats.org/officeDocument/2006/relationships/image" Target="../media/image15.jfif"/><Relationship Id="rId3" Type="http://schemas.openxmlformats.org/officeDocument/2006/relationships/image" Target="../media/image2.jp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hyperlink" Target="https://www.qualitylogoproducts.com/promo-university/different-types-of-plastic.htm" TargetMode="External"/><Relationship Id="rId2" Type="http://schemas.openxmlformats.org/officeDocument/2006/relationships/hyperlink" Target="mailto:1706977@student.uwtsd.ac.uk" TargetMode="External"/><Relationship Id="rId16" Type="http://schemas.openxmlformats.org/officeDocument/2006/relationships/hyperlink" Target="https://medium.com/@ghalfacree/benchmarking-the-raspberry-pi-4-73e5afbcd54b"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16091D8-7970-46D5-ABD8-5F29DB4686DA}"/>
              </a:ext>
            </a:extLst>
          </p:cNvPr>
          <p:cNvSpPr txBox="1"/>
          <p:nvPr/>
        </p:nvSpPr>
        <p:spPr>
          <a:xfrm>
            <a:off x="-51204" y="1"/>
            <a:ext cx="30313717" cy="2436244"/>
          </a:xfrm>
          <a:prstGeom prst="rect">
            <a:avLst/>
          </a:prstGeom>
          <a:solidFill>
            <a:schemeClr val="accent1">
              <a:lumMod val="60000"/>
              <a:lumOff val="40000"/>
            </a:schemeClr>
          </a:solidFill>
        </p:spPr>
        <p:txBody>
          <a:bodyPr wrap="square" rtlCol="0">
            <a:spAutoFit/>
          </a:bodyPr>
          <a:lstStyle/>
          <a:p>
            <a:pPr algn="ctr"/>
            <a:r>
              <a:rPr lang="en-GB" sz="5077" b="1" dirty="0">
                <a:solidFill>
                  <a:schemeClr val="bg1"/>
                </a:solidFill>
                <a:latin typeface="Calibri" panose="020F0502020204030204" pitchFamily="34" charset="0"/>
                <a:ea typeface="Calibri" panose="020F0502020204030204" pitchFamily="34" charset="0"/>
                <a:cs typeface="Arial" panose="020B0604020202020204" pitchFamily="34" charset="0"/>
              </a:rPr>
              <a:t>Development of a barcode scanning application for identifying recycling products</a:t>
            </a:r>
          </a:p>
          <a:p>
            <a:pPr algn="ctr"/>
            <a:r>
              <a:rPr lang="en-GB" sz="5077" b="1" dirty="0">
                <a:solidFill>
                  <a:schemeClr val="bg1"/>
                </a:solidFill>
                <a:latin typeface="Calibri" panose="020F0502020204030204" pitchFamily="34" charset="0"/>
                <a:ea typeface="Calibri" panose="020F0502020204030204" pitchFamily="34" charset="0"/>
                <a:cs typeface="Arial" panose="020B0604020202020204" pitchFamily="34" charset="0"/>
              </a:rPr>
              <a:t>By Daniel Algie </a:t>
            </a:r>
            <a:r>
              <a:rPr lang="en-GB" sz="5077" b="1" dirty="0">
                <a:solidFill>
                  <a:schemeClr val="bg1"/>
                </a:solidFill>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1706977@student.uwtsd.ac.uk</a:t>
            </a:r>
            <a:endParaRPr lang="en-GB" sz="5077" b="1"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gn="ctr"/>
            <a:r>
              <a:rPr lang="en-GB" sz="5077" b="1" dirty="0">
                <a:solidFill>
                  <a:schemeClr val="bg1"/>
                </a:solidFill>
                <a:latin typeface="Calibri" panose="020F0502020204030204" pitchFamily="34" charset="0"/>
                <a:ea typeface="Calibri" panose="020F0502020204030204" pitchFamily="34" charset="0"/>
                <a:cs typeface="Arial" panose="020B0604020202020204" pitchFamily="34" charset="0"/>
              </a:rPr>
              <a:t>Software engineering </a:t>
            </a:r>
            <a:endParaRPr lang="en-GB" sz="11606" dirty="0"/>
          </a:p>
        </p:txBody>
      </p:sp>
      <p:pic>
        <p:nvPicPr>
          <p:cNvPr id="11" name="Picture 10" descr="Text&#10;&#10;Description automatically generated with medium confidence">
            <a:extLst>
              <a:ext uri="{FF2B5EF4-FFF2-40B4-BE49-F238E27FC236}">
                <a16:creationId xmlns:a16="http://schemas.microsoft.com/office/drawing/2014/main" id="{E913A618-B0EE-48F1-BC61-6A6AE9626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04" y="5"/>
            <a:ext cx="4274770" cy="2436240"/>
          </a:xfrm>
          <a:prstGeom prst="rect">
            <a:avLst/>
          </a:prstGeom>
        </p:spPr>
      </p:pic>
      <p:pic>
        <p:nvPicPr>
          <p:cNvPr id="13" name="Picture 12" descr="Text&#10;&#10;Description automatically generated with low confidence">
            <a:extLst>
              <a:ext uri="{FF2B5EF4-FFF2-40B4-BE49-F238E27FC236}">
                <a16:creationId xmlns:a16="http://schemas.microsoft.com/office/drawing/2014/main" id="{CDCF56B2-82F4-4B62-BAD4-A37F454390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987743" y="0"/>
            <a:ext cx="4274770" cy="2436239"/>
          </a:xfrm>
          <a:prstGeom prst="rect">
            <a:avLst/>
          </a:prstGeom>
        </p:spPr>
      </p:pic>
      <p:sp>
        <p:nvSpPr>
          <p:cNvPr id="14" name="TextBox 13">
            <a:extLst>
              <a:ext uri="{FF2B5EF4-FFF2-40B4-BE49-F238E27FC236}">
                <a16:creationId xmlns:a16="http://schemas.microsoft.com/office/drawing/2014/main" id="{3114F4EF-D1B1-4864-9D18-44C42F94452B}"/>
              </a:ext>
            </a:extLst>
          </p:cNvPr>
          <p:cNvSpPr txBox="1"/>
          <p:nvPr/>
        </p:nvSpPr>
        <p:spPr>
          <a:xfrm>
            <a:off x="114707" y="16869132"/>
            <a:ext cx="8097013" cy="2370777"/>
          </a:xfrm>
          <a:prstGeom prst="rect">
            <a:avLst/>
          </a:prstGeom>
          <a:noFill/>
        </p:spPr>
        <p:txBody>
          <a:bodyPr wrap="square" rtlCol="0">
            <a:spAutoFit/>
          </a:bodyPr>
          <a:lstStyle/>
          <a:p>
            <a:endParaRPr lang="en-GB" sz="3200" dirty="0"/>
          </a:p>
          <a:p>
            <a:endParaRPr lang="en-GB" sz="11606" dirty="0"/>
          </a:p>
        </p:txBody>
      </p:sp>
      <p:pic>
        <p:nvPicPr>
          <p:cNvPr id="16" name="Picture 15" descr="Diagram, text&#10;&#10;Description automatically generated">
            <a:extLst>
              <a:ext uri="{FF2B5EF4-FFF2-40B4-BE49-F238E27FC236}">
                <a16:creationId xmlns:a16="http://schemas.microsoft.com/office/drawing/2014/main" id="{D809C844-064A-4CC9-B760-39545711E29E}"/>
              </a:ext>
            </a:extLst>
          </p:cNvPr>
          <p:cNvPicPr/>
          <p:nvPr/>
        </p:nvPicPr>
        <p:blipFill>
          <a:blip r:embed="rId5">
            <a:extLst>
              <a:ext uri="{28A0092B-C50C-407E-A947-70E740481C1C}">
                <a14:useLocalDpi xmlns:a14="http://schemas.microsoft.com/office/drawing/2010/main" val="0"/>
              </a:ext>
            </a:extLst>
          </a:blip>
          <a:stretch>
            <a:fillRect/>
          </a:stretch>
        </p:blipFill>
        <p:spPr>
          <a:xfrm>
            <a:off x="7738233" y="18554302"/>
            <a:ext cx="7652523" cy="2352511"/>
          </a:xfrm>
          <a:prstGeom prst="rect">
            <a:avLst/>
          </a:prstGeom>
        </p:spPr>
      </p:pic>
      <p:pic>
        <p:nvPicPr>
          <p:cNvPr id="17" name="Graphic 2">
            <a:extLst>
              <a:ext uri="{FF2B5EF4-FFF2-40B4-BE49-F238E27FC236}">
                <a16:creationId xmlns:a16="http://schemas.microsoft.com/office/drawing/2014/main" id="{42FE35EA-0030-49F0-93F6-B77A4CD3FAA9}"/>
              </a:ext>
            </a:extLst>
          </p:cNvPr>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1052096" y="16211070"/>
            <a:ext cx="2125099" cy="1598895"/>
          </a:xfrm>
          <a:prstGeom prst="rect">
            <a:avLst/>
          </a:prstGeom>
        </p:spPr>
      </p:pic>
      <p:pic>
        <p:nvPicPr>
          <p:cNvPr id="18" name="Picture 17">
            <a:extLst>
              <a:ext uri="{FF2B5EF4-FFF2-40B4-BE49-F238E27FC236}">
                <a16:creationId xmlns:a16="http://schemas.microsoft.com/office/drawing/2014/main" id="{5B565148-73E7-438A-8F66-86A8C6719195}"/>
              </a:ext>
            </a:extLst>
          </p:cNvPr>
          <p:cNvPicPr/>
          <p:nvPr/>
        </p:nvPicPr>
        <p:blipFill rotWithShape="1">
          <a:blip r:embed="rId8" cstate="print">
            <a:extLst>
              <a:ext uri="{28A0092B-C50C-407E-A947-70E740481C1C}">
                <a14:useLocalDpi xmlns:a14="http://schemas.microsoft.com/office/drawing/2010/main" val="0"/>
              </a:ext>
            </a:extLst>
          </a:blip>
          <a:srcRect t="20220" b="15023"/>
          <a:stretch/>
        </p:blipFill>
        <p:spPr>
          <a:xfrm>
            <a:off x="7797961" y="15910339"/>
            <a:ext cx="2973813" cy="2034192"/>
          </a:xfrm>
          <a:prstGeom prst="rect">
            <a:avLst/>
          </a:prstGeom>
        </p:spPr>
      </p:pic>
      <p:pic>
        <p:nvPicPr>
          <p:cNvPr id="20" name="Picture 19" descr="Diagram&#10;&#10;Description automatically generated">
            <a:extLst>
              <a:ext uri="{FF2B5EF4-FFF2-40B4-BE49-F238E27FC236}">
                <a16:creationId xmlns:a16="http://schemas.microsoft.com/office/drawing/2014/main" id="{E7E8360F-2B4C-43A5-92D8-8E9A1FF64545}"/>
              </a:ext>
            </a:extLst>
          </p:cNvPr>
          <p:cNvPicPr/>
          <p:nvPr/>
        </p:nvPicPr>
        <p:blipFill>
          <a:blip r:embed="rId9" cstate="print">
            <a:extLst>
              <a:ext uri="{28A0092B-C50C-407E-A947-70E740481C1C}">
                <a14:useLocalDpi xmlns:a14="http://schemas.microsoft.com/office/drawing/2010/main" val="0"/>
              </a:ext>
            </a:extLst>
          </a:blip>
          <a:stretch>
            <a:fillRect/>
          </a:stretch>
        </p:blipFill>
        <p:spPr>
          <a:xfrm>
            <a:off x="15425334" y="2805017"/>
            <a:ext cx="4212377" cy="2912273"/>
          </a:xfrm>
          <a:prstGeom prst="roundRect">
            <a:avLst>
              <a:gd name="adj" fmla="val 4167"/>
            </a:avLst>
          </a:prstGeom>
          <a:solidFill>
            <a:srgbClr val="FFFFFF"/>
          </a:solidFill>
          <a:ln w="9525" cap="sq">
            <a:solidFill>
              <a:schemeClr val="accent5">
                <a:lumMod val="50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1" name="Picture 20" descr="Graphical user interface, text, application&#10;&#10;Description automatically generated">
            <a:extLst>
              <a:ext uri="{FF2B5EF4-FFF2-40B4-BE49-F238E27FC236}">
                <a16:creationId xmlns:a16="http://schemas.microsoft.com/office/drawing/2014/main" id="{909B26D5-1247-4FAD-9729-FB7F42864777}"/>
              </a:ext>
            </a:extLst>
          </p:cNvPr>
          <p:cNvPicPr/>
          <p:nvPr/>
        </p:nvPicPr>
        <p:blipFill>
          <a:blip r:embed="rId10">
            <a:extLst>
              <a:ext uri="{28A0092B-C50C-407E-A947-70E740481C1C}">
                <a14:useLocalDpi xmlns:a14="http://schemas.microsoft.com/office/drawing/2010/main" val="0"/>
              </a:ext>
            </a:extLst>
          </a:blip>
          <a:stretch>
            <a:fillRect/>
          </a:stretch>
        </p:blipFill>
        <p:spPr>
          <a:xfrm>
            <a:off x="10771774" y="2806536"/>
            <a:ext cx="4365832" cy="2912273"/>
          </a:xfrm>
          <a:prstGeom prst="roundRect">
            <a:avLst>
              <a:gd name="adj" fmla="val 4167"/>
            </a:avLst>
          </a:prstGeom>
          <a:solidFill>
            <a:srgbClr val="FFFFFF"/>
          </a:solidFill>
          <a:ln w="9525" cap="sq">
            <a:solidFill>
              <a:schemeClr val="accent5">
                <a:lumMod val="50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2" name="Picture 21" descr="Graphical user interface&#10;&#10;Description automatically generated">
            <a:extLst>
              <a:ext uri="{FF2B5EF4-FFF2-40B4-BE49-F238E27FC236}">
                <a16:creationId xmlns:a16="http://schemas.microsoft.com/office/drawing/2014/main" id="{EE03FF3B-8F4E-472E-9A3B-60F76306FD14}"/>
              </a:ext>
            </a:extLst>
          </p:cNvPr>
          <p:cNvPicPr/>
          <p:nvPr/>
        </p:nvPicPr>
        <p:blipFill>
          <a:blip r:embed="rId11">
            <a:extLst>
              <a:ext uri="{28A0092B-C50C-407E-A947-70E740481C1C}">
                <a14:useLocalDpi xmlns:a14="http://schemas.microsoft.com/office/drawing/2010/main" val="0"/>
              </a:ext>
            </a:extLst>
          </a:blip>
          <a:stretch>
            <a:fillRect/>
          </a:stretch>
        </p:blipFill>
        <p:spPr>
          <a:xfrm>
            <a:off x="11251527" y="6289381"/>
            <a:ext cx="8024236" cy="2339846"/>
          </a:xfrm>
          <a:prstGeom prst="roundRect">
            <a:avLst>
              <a:gd name="adj" fmla="val 4167"/>
            </a:avLst>
          </a:prstGeom>
          <a:solidFill>
            <a:srgbClr val="FFFFFF"/>
          </a:solidFill>
          <a:ln w="9525" cap="sq">
            <a:solidFill>
              <a:schemeClr val="accent5">
                <a:lumMod val="50000"/>
              </a:schemeClr>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25" name="Picture 24" descr="A picture containing text, indoor, screenshot, monitor&#10;&#10;Description automatically generated">
            <a:extLst>
              <a:ext uri="{FF2B5EF4-FFF2-40B4-BE49-F238E27FC236}">
                <a16:creationId xmlns:a16="http://schemas.microsoft.com/office/drawing/2014/main" id="{DE3BC73D-436B-45E1-BD24-5EC2B4BCBAA8}"/>
              </a:ext>
            </a:extLst>
          </p:cNvPr>
          <p:cNvPicPr/>
          <p:nvPr/>
        </p:nvPicPr>
        <p:blipFill>
          <a:blip r:embed="rId12">
            <a:extLst>
              <a:ext uri="{28A0092B-C50C-407E-A947-70E740481C1C}">
                <a14:useLocalDpi xmlns:a14="http://schemas.microsoft.com/office/drawing/2010/main" val="0"/>
              </a:ext>
            </a:extLst>
          </a:blip>
          <a:stretch>
            <a:fillRect/>
          </a:stretch>
        </p:blipFill>
        <p:spPr>
          <a:xfrm>
            <a:off x="10908467" y="12970243"/>
            <a:ext cx="5206441" cy="2542032"/>
          </a:xfrm>
          <a:prstGeom prst="roundRect">
            <a:avLst>
              <a:gd name="adj" fmla="val 16667"/>
            </a:avLst>
          </a:prstGeom>
          <a:ln w="9525">
            <a:solidFill>
              <a:schemeClr val="accent5">
                <a:lumMod val="50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6" name="Picture 25" descr="A screenshot of a computer&#10;&#10;Description automatically generated with medium confidence">
            <a:extLst>
              <a:ext uri="{FF2B5EF4-FFF2-40B4-BE49-F238E27FC236}">
                <a16:creationId xmlns:a16="http://schemas.microsoft.com/office/drawing/2014/main" id="{25908FCD-0E3E-44D2-B24E-2004F3728946}"/>
              </a:ext>
            </a:extLst>
          </p:cNvPr>
          <p:cNvPicPr/>
          <p:nvPr/>
        </p:nvPicPr>
        <p:blipFill>
          <a:blip r:embed="rId13">
            <a:extLst>
              <a:ext uri="{28A0092B-C50C-407E-A947-70E740481C1C}">
                <a14:useLocalDpi xmlns:a14="http://schemas.microsoft.com/office/drawing/2010/main" val="0"/>
              </a:ext>
            </a:extLst>
          </a:blip>
          <a:stretch>
            <a:fillRect/>
          </a:stretch>
        </p:blipFill>
        <p:spPr>
          <a:xfrm>
            <a:off x="10771207" y="9281491"/>
            <a:ext cx="5571942" cy="2971416"/>
          </a:xfrm>
          <a:prstGeom prst="roundRect">
            <a:avLst>
              <a:gd name="adj" fmla="val 16667"/>
            </a:avLst>
          </a:prstGeom>
          <a:ln w="9525">
            <a:solidFill>
              <a:schemeClr val="accent5">
                <a:lumMod val="50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38" name="Rectangle: Rounded Corners 37">
            <a:extLst>
              <a:ext uri="{FF2B5EF4-FFF2-40B4-BE49-F238E27FC236}">
                <a16:creationId xmlns:a16="http://schemas.microsoft.com/office/drawing/2014/main" id="{FBCD10C8-E9E8-4E72-ACCC-C3AFBCE50E2A}"/>
              </a:ext>
            </a:extLst>
          </p:cNvPr>
          <p:cNvSpPr/>
          <p:nvPr/>
        </p:nvSpPr>
        <p:spPr>
          <a:xfrm>
            <a:off x="55532" y="2519228"/>
            <a:ext cx="10581970" cy="556722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endParaRPr lang="en-GB" sz="2000" dirty="0"/>
          </a:p>
          <a:p>
            <a:r>
              <a:rPr lang="en-GB" sz="3200" dirty="0"/>
              <a:t>1.Abstract </a:t>
            </a:r>
          </a:p>
          <a:p>
            <a:endParaRPr lang="en-GB" sz="1800" dirty="0">
              <a:latin typeface="Calibri" panose="020F0502020204030204" pitchFamily="34" charset="0"/>
              <a:ea typeface="Calibri" panose="020F0502020204030204" pitchFamily="34" charset="0"/>
              <a:cs typeface="Arial" panose="020B0604020202020204" pitchFamily="34" charset="0"/>
            </a:endParaRPr>
          </a:p>
          <a:p>
            <a:r>
              <a:rPr lang="en-GB" sz="2400" dirty="0">
                <a:latin typeface="Calibri" panose="020F0502020204030204" pitchFamily="34" charset="0"/>
                <a:ea typeface="Calibri" panose="020F0502020204030204" pitchFamily="34" charset="0"/>
                <a:cs typeface="Arial" panose="020B0604020202020204" pitchFamily="34" charset="0"/>
              </a:rPr>
              <a:t>The concept behind the project was to create an application where a user would scan a product on the side of a waste bin, and it would return details of the product on an interface screen on the bin. This would tell the user which section of the bin to use (if it was metal recycling, plastic or paper recycling or normal waste), this would be incorporated into the bins in the University Of Wales Trinity Saint David (UWTSD). Attending the university and being able to interact with the users and get feedback about the application would allow improvement when building, when building but due to COVID-19 this has changed and will be redirected to household items and what bins the Swansea council use and collect so instead of sections of the bin it will instead give information back to the user to tell them which collection bin the product goes into.</a:t>
            </a:r>
            <a:endParaRPr lang="en-GB" sz="2400" dirty="0"/>
          </a:p>
          <a:p>
            <a:pPr algn="ctr"/>
            <a:endParaRPr lang="en-GB" dirty="0"/>
          </a:p>
        </p:txBody>
      </p:sp>
      <p:sp>
        <p:nvSpPr>
          <p:cNvPr id="39" name="Rectangle: Rounded Corners 38">
            <a:extLst>
              <a:ext uri="{FF2B5EF4-FFF2-40B4-BE49-F238E27FC236}">
                <a16:creationId xmlns:a16="http://schemas.microsoft.com/office/drawing/2014/main" id="{34CA6D74-B3EB-4F81-B034-DF3B9D1E54C1}"/>
              </a:ext>
            </a:extLst>
          </p:cNvPr>
          <p:cNvSpPr/>
          <p:nvPr/>
        </p:nvSpPr>
        <p:spPr>
          <a:xfrm>
            <a:off x="88047" y="8246225"/>
            <a:ext cx="10549455" cy="329271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2.Aim</a:t>
            </a:r>
          </a:p>
          <a:p>
            <a:pPr algn="ctr"/>
            <a:endParaRPr lang="en-GB" dirty="0">
              <a:latin typeface="Calibri" panose="020F0502020204030204" pitchFamily="34" charset="0"/>
              <a:ea typeface="Calibri" panose="020F0502020204030204" pitchFamily="34" charset="0"/>
              <a:cs typeface="Arial" panose="020B0604020202020204" pitchFamily="34" charset="0"/>
            </a:endParaRPr>
          </a:p>
          <a:p>
            <a:r>
              <a:rPr lang="en-GB" sz="2400" dirty="0">
                <a:latin typeface="Calibri" panose="020F0502020204030204" pitchFamily="34" charset="0"/>
                <a:ea typeface="Calibri" panose="020F0502020204030204" pitchFamily="34" charset="0"/>
                <a:cs typeface="Arial" panose="020B0604020202020204" pitchFamily="34" charset="0"/>
              </a:rPr>
              <a:t>The aim is to create an application for everyone to be able to use and give an insight into what products are recyclable and which products are not. The user should have a good experience when using the application use of which should improve the amount recyclable waste not sent to landfill to improve and educate the user about recycling.</a:t>
            </a:r>
            <a:endParaRPr lang="en-GB" sz="2400" dirty="0"/>
          </a:p>
          <a:p>
            <a:endParaRPr lang="en-GB" dirty="0"/>
          </a:p>
        </p:txBody>
      </p:sp>
      <p:sp>
        <p:nvSpPr>
          <p:cNvPr id="42" name="Rectangle: Rounded Corners 41">
            <a:extLst>
              <a:ext uri="{FF2B5EF4-FFF2-40B4-BE49-F238E27FC236}">
                <a16:creationId xmlns:a16="http://schemas.microsoft.com/office/drawing/2014/main" id="{06CCD17E-F1E0-4072-941B-5D5A965603DB}"/>
              </a:ext>
            </a:extLst>
          </p:cNvPr>
          <p:cNvSpPr/>
          <p:nvPr/>
        </p:nvSpPr>
        <p:spPr>
          <a:xfrm>
            <a:off x="88047" y="11698711"/>
            <a:ext cx="10549456" cy="3951326"/>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3.Objectives </a:t>
            </a:r>
          </a:p>
          <a:p>
            <a:endParaRPr lang="en-GB" sz="1800" dirty="0"/>
          </a:p>
          <a:p>
            <a:pPr marL="870486" indent="-870486" algn="just">
              <a:lnSpc>
                <a:spcPct val="107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Arial" panose="020B0604020202020204" pitchFamily="34" charset="0"/>
              </a:rPr>
              <a:t>Research Barcodes </a:t>
            </a:r>
          </a:p>
          <a:p>
            <a:pPr marL="870486" indent="-870486" algn="just">
              <a:lnSpc>
                <a:spcPct val="107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Arial" panose="020B0604020202020204" pitchFamily="34" charset="0"/>
              </a:rPr>
              <a:t>Research Recycling in the UK (United Kingdom) </a:t>
            </a:r>
          </a:p>
          <a:p>
            <a:pPr marL="870486" indent="-870486" algn="just">
              <a:lnSpc>
                <a:spcPct val="107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Arial" panose="020B0604020202020204" pitchFamily="34" charset="0"/>
              </a:rPr>
              <a:t>Research technology suitable for this project such as Raspberry pi and Arduino for suitability.</a:t>
            </a:r>
          </a:p>
          <a:p>
            <a:pPr marL="870486" indent="-870486" algn="just">
              <a:lnSpc>
                <a:spcPct val="107000"/>
              </a:lnSpc>
              <a:buFont typeface="Symbol" panose="05050102010706020507" pitchFamily="18" charset="2"/>
              <a:buChar char=""/>
            </a:pPr>
            <a:r>
              <a:rPr lang="en-GB" sz="2400" dirty="0">
                <a:latin typeface="Calibri" panose="020F0502020204030204" pitchFamily="34" charset="0"/>
                <a:ea typeface="Calibri" panose="020F0502020204030204" pitchFamily="34" charset="0"/>
                <a:cs typeface="Arial" panose="020B0604020202020204" pitchFamily="34" charset="0"/>
              </a:rPr>
              <a:t>Develop a Website that can communicate with the functional Database </a:t>
            </a:r>
          </a:p>
          <a:p>
            <a:pPr marL="870486" indent="-870486" algn="just">
              <a:lnSpc>
                <a:spcPct val="107000"/>
              </a:lnSpc>
              <a:spcAft>
                <a:spcPts val="2031"/>
              </a:spcAft>
              <a:buFont typeface="Symbol" panose="05050102010706020507" pitchFamily="18" charset="2"/>
              <a:buChar char=""/>
            </a:pPr>
            <a:r>
              <a:rPr lang="en-GB" sz="2400" dirty="0">
                <a:latin typeface="Calibri" panose="020F0502020204030204" pitchFamily="34" charset="0"/>
                <a:ea typeface="Calibri" panose="020F0502020204030204" pitchFamily="34" charset="0"/>
                <a:cs typeface="Arial" panose="020B0604020202020204" pitchFamily="34" charset="0"/>
              </a:rPr>
              <a:t>Develop a testing framework for the Website and Database</a:t>
            </a:r>
          </a:p>
          <a:p>
            <a:endParaRPr lang="en-GB" dirty="0"/>
          </a:p>
        </p:txBody>
      </p:sp>
      <p:sp>
        <p:nvSpPr>
          <p:cNvPr id="43" name="Rectangle: Rounded Corners 42">
            <a:extLst>
              <a:ext uri="{FF2B5EF4-FFF2-40B4-BE49-F238E27FC236}">
                <a16:creationId xmlns:a16="http://schemas.microsoft.com/office/drawing/2014/main" id="{273F241B-9C19-4680-93E6-C0C51DF3856C}"/>
              </a:ext>
            </a:extLst>
          </p:cNvPr>
          <p:cNvSpPr/>
          <p:nvPr/>
        </p:nvSpPr>
        <p:spPr>
          <a:xfrm>
            <a:off x="63384" y="15809811"/>
            <a:ext cx="7505816" cy="548898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4.Research</a:t>
            </a:r>
          </a:p>
          <a:p>
            <a:endParaRPr lang="en-GB" sz="1800" dirty="0"/>
          </a:p>
          <a:p>
            <a:pPr marL="725405" indent="-725405">
              <a:buFont typeface="Arial" panose="020B0604020202020204" pitchFamily="34" charset="0"/>
              <a:buChar char="•"/>
            </a:pPr>
            <a:r>
              <a:rPr lang="en-GB" sz="2400" dirty="0"/>
              <a:t>How barcodes work</a:t>
            </a:r>
          </a:p>
          <a:p>
            <a:pPr marL="725405" indent="-725405">
              <a:buFont typeface="Arial" panose="020B0604020202020204" pitchFamily="34" charset="0"/>
              <a:buChar char="•"/>
            </a:pPr>
            <a:r>
              <a:rPr lang="en-GB" sz="2400" dirty="0"/>
              <a:t>What data stored in a barcode</a:t>
            </a:r>
          </a:p>
          <a:p>
            <a:pPr marL="725405" indent="-725405">
              <a:buFont typeface="Arial" panose="020B0604020202020204" pitchFamily="34" charset="0"/>
              <a:buChar char="•"/>
            </a:pPr>
            <a:r>
              <a:rPr lang="en-GB" sz="2400" dirty="0"/>
              <a:t>How barcodes are encoded </a:t>
            </a:r>
          </a:p>
          <a:p>
            <a:pPr marL="725405" indent="-725405">
              <a:buFont typeface="Arial" panose="020B0604020202020204" pitchFamily="34" charset="0"/>
              <a:buChar char="•"/>
            </a:pPr>
            <a:r>
              <a:rPr lang="en-GB" sz="2400" dirty="0"/>
              <a:t>Types of barcodes    </a:t>
            </a:r>
          </a:p>
          <a:p>
            <a:pPr marL="725405" indent="-725405">
              <a:buFont typeface="Arial" panose="020B0604020202020204" pitchFamily="34" charset="0"/>
              <a:buChar char="•"/>
            </a:pPr>
            <a:r>
              <a:rPr lang="en-GB" sz="2400" dirty="0"/>
              <a:t>Recycling rates </a:t>
            </a:r>
          </a:p>
          <a:p>
            <a:pPr marL="725405" indent="-725405">
              <a:buFont typeface="Arial" panose="020B0604020202020204" pitchFamily="34" charset="0"/>
              <a:buChar char="•"/>
            </a:pPr>
            <a:r>
              <a:rPr lang="en-GB" sz="2400" dirty="0"/>
              <a:t>What types of materials are used for products </a:t>
            </a:r>
          </a:p>
          <a:p>
            <a:pPr marL="725405" indent="-725405">
              <a:buFont typeface="Arial" panose="020B0604020202020204" pitchFamily="34" charset="0"/>
              <a:buChar char="•"/>
            </a:pPr>
            <a:r>
              <a:rPr lang="en-GB" sz="2400" dirty="0"/>
              <a:t>What is recyclable </a:t>
            </a:r>
          </a:p>
          <a:p>
            <a:pPr marL="725405" indent="-725405">
              <a:buFont typeface="Arial" panose="020B0604020202020204" pitchFamily="34" charset="0"/>
              <a:buChar char="•"/>
            </a:pPr>
            <a:r>
              <a:rPr lang="en-GB" sz="2400" dirty="0"/>
              <a:t>Raspberry pi</a:t>
            </a:r>
          </a:p>
          <a:p>
            <a:pPr marL="725405" indent="-725405">
              <a:buFont typeface="Arial" panose="020B0604020202020204" pitchFamily="34" charset="0"/>
              <a:buChar char="•"/>
            </a:pPr>
            <a:r>
              <a:rPr lang="en-GB" sz="2400" dirty="0"/>
              <a:t>Barcode scanners </a:t>
            </a:r>
          </a:p>
          <a:p>
            <a:pPr marL="725405" indent="-725405">
              <a:buFont typeface="Arial" panose="020B0604020202020204" pitchFamily="34" charset="0"/>
              <a:buChar char="•"/>
            </a:pPr>
            <a:r>
              <a:rPr lang="en-GB" sz="2400" dirty="0"/>
              <a:t>Programming languages  </a:t>
            </a:r>
          </a:p>
          <a:p>
            <a:endParaRPr lang="en-GB" dirty="0"/>
          </a:p>
        </p:txBody>
      </p:sp>
      <p:sp>
        <p:nvSpPr>
          <p:cNvPr id="44" name="Rectangle: Rounded Corners 43">
            <a:extLst>
              <a:ext uri="{FF2B5EF4-FFF2-40B4-BE49-F238E27FC236}">
                <a16:creationId xmlns:a16="http://schemas.microsoft.com/office/drawing/2014/main" id="{D16273BB-7EFC-447E-981E-F31B163FA824}"/>
              </a:ext>
            </a:extLst>
          </p:cNvPr>
          <p:cNvSpPr/>
          <p:nvPr/>
        </p:nvSpPr>
        <p:spPr>
          <a:xfrm>
            <a:off x="20347600" y="2519228"/>
            <a:ext cx="9789384" cy="306683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5.Design</a:t>
            </a:r>
          </a:p>
          <a:p>
            <a:endParaRPr lang="en-GB" sz="1800" dirty="0"/>
          </a:p>
          <a:p>
            <a:pPr marL="725405" indent="-725405">
              <a:buFont typeface="Arial" panose="020B0604020202020204" pitchFamily="34" charset="0"/>
              <a:buChar char="•"/>
            </a:pPr>
            <a:r>
              <a:rPr lang="en-GB" sz="2400" dirty="0"/>
              <a:t>How the website should look </a:t>
            </a:r>
          </a:p>
          <a:p>
            <a:pPr marL="725405" indent="-725405">
              <a:buFont typeface="Arial" panose="020B0604020202020204" pitchFamily="34" charset="0"/>
              <a:buChar char="•"/>
            </a:pPr>
            <a:r>
              <a:rPr lang="en-GB" sz="2400" dirty="0"/>
              <a:t>ERD database  </a:t>
            </a:r>
          </a:p>
          <a:p>
            <a:pPr marL="725405" indent="-725405">
              <a:buFont typeface="Arial" panose="020B0604020202020204" pitchFamily="34" charset="0"/>
              <a:buChar char="•"/>
            </a:pPr>
            <a:r>
              <a:rPr lang="en-GB" sz="2400" dirty="0"/>
              <a:t>Sequence diagram to Setout how the application will be navigated through </a:t>
            </a:r>
          </a:p>
          <a:p>
            <a:pPr marL="725405" indent="-725405">
              <a:buFont typeface="Arial" panose="020B0604020202020204" pitchFamily="34" charset="0"/>
              <a:buChar char="•"/>
            </a:pPr>
            <a:r>
              <a:rPr lang="en-GB" sz="2400" dirty="0"/>
              <a:t>User case diagram</a:t>
            </a:r>
          </a:p>
        </p:txBody>
      </p:sp>
      <p:sp>
        <p:nvSpPr>
          <p:cNvPr id="47" name="Rectangle: Rounded Corners 46">
            <a:extLst>
              <a:ext uri="{FF2B5EF4-FFF2-40B4-BE49-F238E27FC236}">
                <a16:creationId xmlns:a16="http://schemas.microsoft.com/office/drawing/2014/main" id="{14795ABE-940C-4070-B867-08B0EBCECB93}"/>
              </a:ext>
            </a:extLst>
          </p:cNvPr>
          <p:cNvSpPr/>
          <p:nvPr/>
        </p:nvSpPr>
        <p:spPr>
          <a:xfrm>
            <a:off x="20347600" y="5773068"/>
            <a:ext cx="9789383" cy="29122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6</a:t>
            </a:r>
            <a:r>
              <a:rPr lang="en-GB" sz="2800" dirty="0"/>
              <a:t>.</a:t>
            </a:r>
            <a:r>
              <a:rPr lang="en-GB" sz="3200" dirty="0"/>
              <a:t>Implementation</a:t>
            </a:r>
          </a:p>
          <a:p>
            <a:endParaRPr lang="en-GB" sz="1800" dirty="0"/>
          </a:p>
          <a:p>
            <a:pPr marL="342900" indent="-342900">
              <a:buFont typeface="Arial" panose="020B0604020202020204" pitchFamily="34" charset="0"/>
              <a:buChar char="•"/>
            </a:pPr>
            <a:r>
              <a:rPr lang="en-GB" sz="2400" dirty="0"/>
              <a:t>setup up raspberry pi including operating system, php, MySQL, Apache, phpMyAdmin.</a:t>
            </a:r>
          </a:p>
          <a:p>
            <a:pPr marL="342900" indent="-342900">
              <a:buFont typeface="Arial" panose="020B0604020202020204" pitchFamily="34" charset="0"/>
              <a:buChar char="•"/>
            </a:pPr>
            <a:r>
              <a:rPr lang="en-GB" sz="2400" dirty="0"/>
              <a:t>Website </a:t>
            </a:r>
          </a:p>
          <a:p>
            <a:pPr marL="342900" indent="-342900">
              <a:buFont typeface="Arial" panose="020B0604020202020204" pitchFamily="34" charset="0"/>
              <a:buChar char="•"/>
            </a:pPr>
            <a:r>
              <a:rPr lang="en-GB" sz="2400" dirty="0"/>
              <a:t>Database </a:t>
            </a:r>
          </a:p>
          <a:p>
            <a:pPr marL="342900" indent="-342900">
              <a:buFont typeface="Arial" panose="020B0604020202020204" pitchFamily="34" charset="0"/>
              <a:buChar char="•"/>
            </a:pPr>
            <a:r>
              <a:rPr lang="en-GB" sz="2400" dirty="0"/>
              <a:t>API</a:t>
            </a:r>
            <a:endParaRPr lang="en-GB" dirty="0"/>
          </a:p>
        </p:txBody>
      </p:sp>
      <p:pic>
        <p:nvPicPr>
          <p:cNvPr id="49" name="Picture 48">
            <a:extLst>
              <a:ext uri="{FF2B5EF4-FFF2-40B4-BE49-F238E27FC236}">
                <a16:creationId xmlns:a16="http://schemas.microsoft.com/office/drawing/2014/main" id="{492F6F2B-4A4A-4B6B-A8FE-6C1158B08E6B}"/>
              </a:ext>
            </a:extLst>
          </p:cNvPr>
          <p:cNvPicPr>
            <a:picLocks noChangeAspect="1"/>
          </p:cNvPicPr>
          <p:nvPr/>
        </p:nvPicPr>
        <p:blipFill>
          <a:blip r:embed="rId14"/>
          <a:stretch>
            <a:fillRect/>
          </a:stretch>
        </p:blipFill>
        <p:spPr>
          <a:xfrm>
            <a:off x="16666187" y="14430954"/>
            <a:ext cx="3253623" cy="6070600"/>
          </a:xfrm>
          <a:prstGeom prst="rect">
            <a:avLst/>
          </a:prstGeom>
        </p:spPr>
      </p:pic>
      <p:sp>
        <p:nvSpPr>
          <p:cNvPr id="50" name="Rectangle: Rounded Corners 49">
            <a:extLst>
              <a:ext uri="{FF2B5EF4-FFF2-40B4-BE49-F238E27FC236}">
                <a16:creationId xmlns:a16="http://schemas.microsoft.com/office/drawing/2014/main" id="{6BEAA3EA-0A72-41CA-B09C-323D0B1F8E18}"/>
              </a:ext>
            </a:extLst>
          </p:cNvPr>
          <p:cNvSpPr/>
          <p:nvPr/>
        </p:nvSpPr>
        <p:spPr>
          <a:xfrm>
            <a:off x="20347600" y="8859931"/>
            <a:ext cx="9839567" cy="355342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7.Testing &amp; User feedback </a:t>
            </a:r>
          </a:p>
          <a:p>
            <a:endParaRPr lang="en-GB" sz="1800" dirty="0"/>
          </a:p>
          <a:p>
            <a:r>
              <a:rPr lang="en-GB" sz="2400" dirty="0"/>
              <a:t>Testing application on desktop first to check for an issues and problems then testing on raspberry pi when application run on raspberry pi.  </a:t>
            </a:r>
          </a:p>
          <a:p>
            <a:r>
              <a:rPr lang="en-GB" sz="2400" dirty="0"/>
              <a:t>User feedback was conducted by a questionnaire and users testing</a:t>
            </a:r>
          </a:p>
          <a:p>
            <a:endParaRPr lang="en-GB" sz="2400" dirty="0"/>
          </a:p>
          <a:p>
            <a:endParaRPr lang="en-GB" dirty="0"/>
          </a:p>
        </p:txBody>
      </p:sp>
      <p:pic>
        <p:nvPicPr>
          <p:cNvPr id="55" name="Picture 54">
            <a:extLst>
              <a:ext uri="{FF2B5EF4-FFF2-40B4-BE49-F238E27FC236}">
                <a16:creationId xmlns:a16="http://schemas.microsoft.com/office/drawing/2014/main" id="{69C0B03C-803F-41C9-A7A3-DC0691D7B956}"/>
              </a:ext>
            </a:extLst>
          </p:cNvPr>
          <p:cNvPicPr>
            <a:picLocks noChangeAspect="1"/>
          </p:cNvPicPr>
          <p:nvPr/>
        </p:nvPicPr>
        <p:blipFill>
          <a:blip r:embed="rId15"/>
          <a:stretch>
            <a:fillRect/>
          </a:stretch>
        </p:blipFill>
        <p:spPr>
          <a:xfrm>
            <a:off x="16571390" y="9109552"/>
            <a:ext cx="3641109" cy="41984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6" name="Rectangle: Rounded Corners 55">
            <a:extLst>
              <a:ext uri="{FF2B5EF4-FFF2-40B4-BE49-F238E27FC236}">
                <a16:creationId xmlns:a16="http://schemas.microsoft.com/office/drawing/2014/main" id="{70FDC5E0-C083-458D-A489-2418DEB92540}"/>
              </a:ext>
            </a:extLst>
          </p:cNvPr>
          <p:cNvSpPr/>
          <p:nvPr/>
        </p:nvSpPr>
        <p:spPr>
          <a:xfrm>
            <a:off x="20392380" y="12587944"/>
            <a:ext cx="9882833" cy="263709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9.Conclusion</a:t>
            </a:r>
          </a:p>
          <a:p>
            <a:endParaRPr lang="en-GB" sz="1800" dirty="0"/>
          </a:p>
          <a:p>
            <a:r>
              <a:rPr lang="en-GB" sz="2400" dirty="0">
                <a:latin typeface="Calibri" panose="020F0502020204030204" pitchFamily="34" charset="0"/>
                <a:ea typeface="Calibri" panose="020F0502020204030204" pitchFamily="34" charset="0"/>
                <a:cs typeface="Arial" panose="020B0604020202020204" pitchFamily="34" charset="0"/>
              </a:rPr>
              <a:t>In conclusion, the application has been a worthwhile project it was set out to make an application which can scan a barcode and deliver to the user the information needed to let the users know if that product was recyclable or not and how to dispose of the product.  </a:t>
            </a:r>
          </a:p>
          <a:p>
            <a:endParaRPr lang="en-GB" dirty="0"/>
          </a:p>
        </p:txBody>
      </p:sp>
      <p:sp>
        <p:nvSpPr>
          <p:cNvPr id="57" name="Rectangle: Rounded Corners 56">
            <a:extLst>
              <a:ext uri="{FF2B5EF4-FFF2-40B4-BE49-F238E27FC236}">
                <a16:creationId xmlns:a16="http://schemas.microsoft.com/office/drawing/2014/main" id="{351C26D8-9698-4FB3-AD45-C86880303CCB}"/>
              </a:ext>
            </a:extLst>
          </p:cNvPr>
          <p:cNvSpPr/>
          <p:nvPr/>
        </p:nvSpPr>
        <p:spPr>
          <a:xfrm>
            <a:off x="20392380" y="18585038"/>
            <a:ext cx="9964370" cy="2637089"/>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10.References </a:t>
            </a:r>
          </a:p>
          <a:p>
            <a:endParaRPr lang="en-GB" sz="1800" dirty="0"/>
          </a:p>
          <a:p>
            <a:r>
              <a:rPr lang="en-GB" sz="2400" dirty="0"/>
              <a:t>[1] </a:t>
            </a:r>
            <a:r>
              <a:rPr lang="en-GB" sz="800" dirty="0">
                <a:solidFill>
                  <a:schemeClr val="bg1"/>
                </a:solidFill>
                <a:hlinkClick r:id="rId16">
                  <a:extLst>
                    <a:ext uri="{A12FA001-AC4F-418D-AE19-62706E023703}">
                      <ahyp:hlinkClr xmlns:ahyp="http://schemas.microsoft.com/office/drawing/2018/hyperlinkcolor" val="tx"/>
                    </a:ext>
                  </a:extLst>
                </a:hlinkClick>
              </a:rPr>
              <a:t>https://medium.com/@ghalfacree/benchmarking-the-raspberry-pi-4-73e5afbcd54b</a:t>
            </a:r>
            <a:endParaRPr lang="en-GB" sz="800" dirty="0">
              <a:solidFill>
                <a:schemeClr val="bg1"/>
              </a:solidFill>
            </a:endParaRPr>
          </a:p>
          <a:p>
            <a:r>
              <a:rPr lang="en-GB" sz="2400" dirty="0">
                <a:solidFill>
                  <a:schemeClr val="bg1"/>
                </a:solidFill>
              </a:rPr>
              <a:t>[2]</a:t>
            </a:r>
            <a:r>
              <a:rPr lang="en-GB" sz="800" dirty="0">
                <a:solidFill>
                  <a:schemeClr val="bg1"/>
                </a:solidFill>
              </a:rPr>
              <a:t>ttps://www.adafruit.com/product/1203?variant=27739248401&amp;currency=GBP&amp;utm_medium=product_sync&amp;utm_source=google&amp;utm_content=sag_organic&amp;utm_campaign=sag_organic&amp;gclid=Cj0KCQjw1a6EBhC0ARIsAOiTkrEiWaTFC9_HxDqfKBCI83ErZ1tbbsHdp3CuR-di-Z4ByI05f70i218aAkp6EALw_wcB</a:t>
            </a:r>
          </a:p>
          <a:p>
            <a:r>
              <a:rPr lang="en-GB" sz="2400" dirty="0"/>
              <a:t>[3] </a:t>
            </a:r>
            <a:r>
              <a:rPr lang="en-GB" sz="800" dirty="0">
                <a:solidFill>
                  <a:schemeClr val="bg1"/>
                </a:solidFill>
                <a:hlinkClick r:id="rId17">
                  <a:extLst>
                    <a:ext uri="{A12FA001-AC4F-418D-AE19-62706E023703}">
                      <ahyp:hlinkClr xmlns:ahyp="http://schemas.microsoft.com/office/drawing/2018/hyperlinkcolor" val="tx"/>
                    </a:ext>
                  </a:extLst>
                </a:hlinkClick>
              </a:rPr>
              <a:t>https://www.qualitylogoproducts.com/promo-university/different-types-of-plastic.htm</a:t>
            </a:r>
            <a:endParaRPr lang="en-GB" sz="800" dirty="0">
              <a:solidFill>
                <a:schemeClr val="bg1"/>
              </a:solidFill>
            </a:endParaRPr>
          </a:p>
          <a:p>
            <a:r>
              <a:rPr lang="en-GB" sz="2400" dirty="0"/>
              <a:t>[4] </a:t>
            </a:r>
            <a:r>
              <a:rPr lang="en-GB" sz="800" dirty="0"/>
              <a:t>https://www.matthews.com.au/ean-13-barcode</a:t>
            </a:r>
            <a:endParaRPr lang="en-GB" sz="800" dirty="0">
              <a:solidFill>
                <a:schemeClr val="bg1"/>
              </a:solidFill>
            </a:endParaRPr>
          </a:p>
        </p:txBody>
      </p:sp>
      <p:sp>
        <p:nvSpPr>
          <p:cNvPr id="59" name="Rectangle 58">
            <a:extLst>
              <a:ext uri="{FF2B5EF4-FFF2-40B4-BE49-F238E27FC236}">
                <a16:creationId xmlns:a16="http://schemas.microsoft.com/office/drawing/2014/main" id="{CB4760A5-7EA2-4137-AD66-BEA2AAEC8DFA}"/>
              </a:ext>
            </a:extLst>
          </p:cNvPr>
          <p:cNvSpPr/>
          <p:nvPr/>
        </p:nvSpPr>
        <p:spPr>
          <a:xfrm>
            <a:off x="16803533" y="20496216"/>
            <a:ext cx="3066319" cy="40448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7.1 testing </a:t>
            </a:r>
          </a:p>
        </p:txBody>
      </p:sp>
      <p:sp>
        <p:nvSpPr>
          <p:cNvPr id="60" name="Rectangle: Rounded Corners 59">
            <a:extLst>
              <a:ext uri="{FF2B5EF4-FFF2-40B4-BE49-F238E27FC236}">
                <a16:creationId xmlns:a16="http://schemas.microsoft.com/office/drawing/2014/main" id="{4E984211-2CE9-40E2-95E5-89E441044F08}"/>
              </a:ext>
            </a:extLst>
          </p:cNvPr>
          <p:cNvSpPr/>
          <p:nvPr/>
        </p:nvSpPr>
        <p:spPr>
          <a:xfrm>
            <a:off x="20392381" y="15401209"/>
            <a:ext cx="9882832" cy="300765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GB" sz="3200" dirty="0"/>
              <a:t>10.Future development</a:t>
            </a:r>
          </a:p>
          <a:p>
            <a:endParaRPr lang="en-GB" sz="1800" dirty="0"/>
          </a:p>
          <a:p>
            <a:r>
              <a:rPr lang="en-GB" sz="2400" dirty="0"/>
              <a:t>Change API to open food facts </a:t>
            </a:r>
          </a:p>
          <a:p>
            <a:r>
              <a:rPr lang="en-GB" sz="2400" dirty="0"/>
              <a:t>Audio  description /feedback</a:t>
            </a:r>
          </a:p>
          <a:p>
            <a:r>
              <a:rPr lang="en-GB" sz="2400" dirty="0"/>
              <a:t>Option for less data </a:t>
            </a:r>
          </a:p>
          <a:p>
            <a:r>
              <a:rPr lang="en-GB" sz="2400" dirty="0"/>
              <a:t>Images of the product </a:t>
            </a:r>
          </a:p>
          <a:p>
            <a:r>
              <a:rPr lang="en-GB" sz="2400" dirty="0"/>
              <a:t>Mobile application </a:t>
            </a:r>
            <a:endParaRPr lang="en-GB" sz="1800" dirty="0"/>
          </a:p>
          <a:p>
            <a:endParaRPr lang="en-GB" dirty="0"/>
          </a:p>
        </p:txBody>
      </p:sp>
      <p:sp>
        <p:nvSpPr>
          <p:cNvPr id="61" name="Rectangle 60">
            <a:extLst>
              <a:ext uri="{FF2B5EF4-FFF2-40B4-BE49-F238E27FC236}">
                <a16:creationId xmlns:a16="http://schemas.microsoft.com/office/drawing/2014/main" id="{FFE60848-CEBA-4D3D-B161-723308618FF9}"/>
              </a:ext>
            </a:extLst>
          </p:cNvPr>
          <p:cNvSpPr/>
          <p:nvPr/>
        </p:nvSpPr>
        <p:spPr>
          <a:xfrm>
            <a:off x="11654414" y="5718809"/>
            <a:ext cx="3066319" cy="40448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 Website wire diagram</a:t>
            </a:r>
          </a:p>
        </p:txBody>
      </p:sp>
      <p:sp>
        <p:nvSpPr>
          <p:cNvPr id="62" name="Rectangle 61">
            <a:extLst>
              <a:ext uri="{FF2B5EF4-FFF2-40B4-BE49-F238E27FC236}">
                <a16:creationId xmlns:a16="http://schemas.microsoft.com/office/drawing/2014/main" id="{E611CB95-0243-429D-8DFC-F21603E80C3C}"/>
              </a:ext>
            </a:extLst>
          </p:cNvPr>
          <p:cNvSpPr/>
          <p:nvPr/>
        </p:nvSpPr>
        <p:spPr>
          <a:xfrm>
            <a:off x="16209444" y="5717290"/>
            <a:ext cx="3066319" cy="40448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5.1. ERD</a:t>
            </a:r>
          </a:p>
        </p:txBody>
      </p:sp>
      <p:sp>
        <p:nvSpPr>
          <p:cNvPr id="63" name="Rectangle 62">
            <a:extLst>
              <a:ext uri="{FF2B5EF4-FFF2-40B4-BE49-F238E27FC236}">
                <a16:creationId xmlns:a16="http://schemas.microsoft.com/office/drawing/2014/main" id="{8390D9C2-37B0-424C-A57E-3FA4EEEB403E}"/>
              </a:ext>
            </a:extLst>
          </p:cNvPr>
          <p:cNvSpPr/>
          <p:nvPr/>
        </p:nvSpPr>
        <p:spPr>
          <a:xfrm>
            <a:off x="13737214" y="8625766"/>
            <a:ext cx="3066319" cy="40448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5.2. Sequence diagram</a:t>
            </a:r>
          </a:p>
        </p:txBody>
      </p:sp>
      <p:sp>
        <p:nvSpPr>
          <p:cNvPr id="64" name="Rectangle 63">
            <a:extLst>
              <a:ext uri="{FF2B5EF4-FFF2-40B4-BE49-F238E27FC236}">
                <a16:creationId xmlns:a16="http://schemas.microsoft.com/office/drawing/2014/main" id="{AEAE2B5E-8994-4F7C-ABB2-E3C0FC389BBB}"/>
              </a:ext>
            </a:extLst>
          </p:cNvPr>
          <p:cNvSpPr/>
          <p:nvPr/>
        </p:nvSpPr>
        <p:spPr>
          <a:xfrm>
            <a:off x="12071287" y="12293227"/>
            <a:ext cx="3066319" cy="404481"/>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 Website main page</a:t>
            </a:r>
          </a:p>
        </p:txBody>
      </p:sp>
      <p:sp>
        <p:nvSpPr>
          <p:cNvPr id="65" name="Rectangle 64">
            <a:extLst>
              <a:ext uri="{FF2B5EF4-FFF2-40B4-BE49-F238E27FC236}">
                <a16:creationId xmlns:a16="http://schemas.microsoft.com/office/drawing/2014/main" id="{345F9C7D-47DA-4AEB-A2A8-2A76B21CA20C}"/>
              </a:ext>
            </a:extLst>
          </p:cNvPr>
          <p:cNvSpPr/>
          <p:nvPr/>
        </p:nvSpPr>
        <p:spPr>
          <a:xfrm>
            <a:off x="16730002" y="13387290"/>
            <a:ext cx="3066319" cy="801928"/>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 User feedback questionnaire</a:t>
            </a:r>
          </a:p>
        </p:txBody>
      </p:sp>
      <p:sp>
        <p:nvSpPr>
          <p:cNvPr id="66" name="Rectangle 65">
            <a:extLst>
              <a:ext uri="{FF2B5EF4-FFF2-40B4-BE49-F238E27FC236}">
                <a16:creationId xmlns:a16="http://schemas.microsoft.com/office/drawing/2014/main" id="{EC0D8890-5B4C-49DC-81BD-1FD24E8E5943}"/>
              </a:ext>
            </a:extLst>
          </p:cNvPr>
          <p:cNvSpPr/>
          <p:nvPr/>
        </p:nvSpPr>
        <p:spPr>
          <a:xfrm>
            <a:off x="11930453" y="15489949"/>
            <a:ext cx="3066319" cy="634846"/>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6.1 display product to user</a:t>
            </a:r>
          </a:p>
        </p:txBody>
      </p:sp>
      <p:sp>
        <p:nvSpPr>
          <p:cNvPr id="67" name="Rectangle 66">
            <a:extLst>
              <a:ext uri="{FF2B5EF4-FFF2-40B4-BE49-F238E27FC236}">
                <a16:creationId xmlns:a16="http://schemas.microsoft.com/office/drawing/2014/main" id="{4ECD0F77-2756-44A7-9421-1728FB408DD7}"/>
              </a:ext>
            </a:extLst>
          </p:cNvPr>
          <p:cNvSpPr/>
          <p:nvPr/>
        </p:nvSpPr>
        <p:spPr>
          <a:xfrm>
            <a:off x="7766382" y="17823636"/>
            <a:ext cx="3066319" cy="634846"/>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[2]  4. Barcode scanner </a:t>
            </a:r>
          </a:p>
        </p:txBody>
      </p:sp>
      <p:sp>
        <p:nvSpPr>
          <p:cNvPr id="68" name="Rectangle 67">
            <a:extLst>
              <a:ext uri="{FF2B5EF4-FFF2-40B4-BE49-F238E27FC236}">
                <a16:creationId xmlns:a16="http://schemas.microsoft.com/office/drawing/2014/main" id="{8DDE548A-BFA7-4CEC-B010-1D13196B98F5}"/>
              </a:ext>
            </a:extLst>
          </p:cNvPr>
          <p:cNvSpPr/>
          <p:nvPr/>
        </p:nvSpPr>
        <p:spPr>
          <a:xfrm>
            <a:off x="10920082" y="17817938"/>
            <a:ext cx="2543531" cy="620890"/>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  4.1. Types of recycling</a:t>
            </a:r>
          </a:p>
        </p:txBody>
      </p:sp>
      <p:sp>
        <p:nvSpPr>
          <p:cNvPr id="69" name="Rectangle 68">
            <a:extLst>
              <a:ext uri="{FF2B5EF4-FFF2-40B4-BE49-F238E27FC236}">
                <a16:creationId xmlns:a16="http://schemas.microsoft.com/office/drawing/2014/main" id="{8D2E9E7A-6623-40E8-AC02-6686C6B094E7}"/>
              </a:ext>
            </a:extLst>
          </p:cNvPr>
          <p:cNvSpPr/>
          <p:nvPr/>
        </p:nvSpPr>
        <p:spPr>
          <a:xfrm>
            <a:off x="9964369" y="20695124"/>
            <a:ext cx="3066319" cy="634846"/>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4.2. how barcodes work</a:t>
            </a:r>
          </a:p>
        </p:txBody>
      </p:sp>
      <p:pic>
        <p:nvPicPr>
          <p:cNvPr id="71" name="Picture 70" descr="A picture containing electronics, circuit&#10;&#10;Description automatically generated">
            <a:extLst>
              <a:ext uri="{FF2B5EF4-FFF2-40B4-BE49-F238E27FC236}">
                <a16:creationId xmlns:a16="http://schemas.microsoft.com/office/drawing/2014/main" id="{67261B06-1604-48BC-BB5B-FBA375E926D9}"/>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4106133" y="16220615"/>
            <a:ext cx="2402711" cy="1598895"/>
          </a:xfrm>
          <a:prstGeom prst="rect">
            <a:avLst/>
          </a:prstGeom>
        </p:spPr>
      </p:pic>
      <p:sp>
        <p:nvSpPr>
          <p:cNvPr id="72" name="Rectangle 71">
            <a:extLst>
              <a:ext uri="{FF2B5EF4-FFF2-40B4-BE49-F238E27FC236}">
                <a16:creationId xmlns:a16="http://schemas.microsoft.com/office/drawing/2014/main" id="{C0669FC3-1E87-4296-8D1F-0BF7E2156070}"/>
              </a:ext>
            </a:extLst>
          </p:cNvPr>
          <p:cNvSpPr/>
          <p:nvPr/>
        </p:nvSpPr>
        <p:spPr>
          <a:xfrm>
            <a:off x="14046200" y="17819510"/>
            <a:ext cx="2525190" cy="620890"/>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[1]  6.2 Raspberry pi </a:t>
            </a:r>
          </a:p>
        </p:txBody>
      </p:sp>
    </p:spTree>
    <p:extLst>
      <p:ext uri="{BB962C8B-B14F-4D97-AF65-F5344CB8AC3E}">
        <p14:creationId xmlns:p14="http://schemas.microsoft.com/office/powerpoint/2010/main" val="22679292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1604</TotalTime>
  <Words>663</Words>
  <Application>Microsoft Office PowerPoint</Application>
  <PresentationFormat>Custom</PresentationFormat>
  <Paragraphs>72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Symbol</vt:lpstr>
      <vt:lpstr>Wingdings 3</vt:lpstr>
      <vt:lpstr>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Algie (1706977)</dc:creator>
  <cp:lastModifiedBy>Daniel Algie (1706977)</cp:lastModifiedBy>
  <cp:revision>10</cp:revision>
  <dcterms:created xsi:type="dcterms:W3CDTF">2021-04-29T14:45:47Z</dcterms:created>
  <dcterms:modified xsi:type="dcterms:W3CDTF">2021-05-03T15:39:58Z</dcterms:modified>
</cp:coreProperties>
</file>