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73" r:id="rId2"/>
    <p:sldId id="270" r:id="rId3"/>
    <p:sldId id="257" r:id="rId4"/>
    <p:sldId id="258" r:id="rId5"/>
    <p:sldId id="259" r:id="rId6"/>
    <p:sldId id="260" r:id="rId7"/>
    <p:sldId id="261" r:id="rId8"/>
    <p:sldId id="262" r:id="rId9"/>
    <p:sldId id="263" r:id="rId10"/>
    <p:sldId id="265" r:id="rId11"/>
    <p:sldId id="267" r:id="rId12"/>
    <p:sldId id="269" r:id="rId13"/>
    <p:sldId id="272" r:id="rId14"/>
    <p:sldId id="27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5" d="100"/>
          <a:sy n="85" d="100"/>
        </p:scale>
        <p:origin x="74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9681B7-E701-4C67-8CE7-8F486BB27DBB}"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PK"/>
        </a:p>
      </dgm:t>
    </dgm:pt>
    <dgm:pt modelId="{0E50F82D-2806-4558-9477-B2CF1FA28221}">
      <dgm:prSet/>
      <dgm:spPr/>
      <dgm:t>
        <a:bodyPr/>
        <a:lstStyle/>
        <a:p>
          <a:pPr>
            <a:buFont typeface="+mj-lt"/>
            <a:buAutoNum type="arabicPeriod"/>
          </a:pPr>
          <a:r>
            <a:rPr lang="en-US" b="0" i="0" dirty="0"/>
            <a:t>Introduction and Background</a:t>
          </a:r>
          <a:endParaRPr lang="en-PK" dirty="0"/>
        </a:p>
      </dgm:t>
    </dgm:pt>
    <dgm:pt modelId="{34448E33-9634-4296-8FE1-C8050F6BB497}" type="parTrans" cxnId="{FB4972B9-924C-4684-BD43-DD45E5FD2A10}">
      <dgm:prSet/>
      <dgm:spPr/>
      <dgm:t>
        <a:bodyPr/>
        <a:lstStyle/>
        <a:p>
          <a:endParaRPr lang="en-PK"/>
        </a:p>
      </dgm:t>
    </dgm:pt>
    <dgm:pt modelId="{E2A31D6C-F617-4EF2-99F9-FACB7B42D6E2}" type="sibTrans" cxnId="{FB4972B9-924C-4684-BD43-DD45E5FD2A10}">
      <dgm:prSet/>
      <dgm:spPr/>
      <dgm:t>
        <a:bodyPr/>
        <a:lstStyle/>
        <a:p>
          <a:endParaRPr lang="en-PK"/>
        </a:p>
      </dgm:t>
    </dgm:pt>
    <dgm:pt modelId="{3DB784C2-BAB6-4E71-B62D-687A6B172F02}">
      <dgm:prSet/>
      <dgm:spPr/>
    </dgm:pt>
    <dgm:pt modelId="{B21E0B07-BB53-4929-AB05-31B7A5E36260}" type="parTrans" cxnId="{22F25E27-8114-4842-BCFF-850439EC0861}">
      <dgm:prSet/>
      <dgm:spPr/>
      <dgm:t>
        <a:bodyPr/>
        <a:lstStyle/>
        <a:p>
          <a:endParaRPr lang="en-PK"/>
        </a:p>
      </dgm:t>
    </dgm:pt>
    <dgm:pt modelId="{50EC4DFA-CBE8-43BD-AAF5-F61108388131}" type="sibTrans" cxnId="{22F25E27-8114-4842-BCFF-850439EC0861}">
      <dgm:prSet/>
      <dgm:spPr/>
      <dgm:t>
        <a:bodyPr/>
        <a:lstStyle/>
        <a:p>
          <a:endParaRPr lang="en-PK"/>
        </a:p>
      </dgm:t>
    </dgm:pt>
    <dgm:pt modelId="{D6A262C1-DB75-4E96-BAA7-1D33D093FDC2}">
      <dgm:prSet/>
      <dgm:spPr/>
    </dgm:pt>
    <dgm:pt modelId="{40F57081-7E8D-4E50-8F05-3551435A09E0}" type="parTrans" cxnId="{95EDE3EC-2126-4FA0-AE50-56F00473EA59}">
      <dgm:prSet/>
      <dgm:spPr/>
      <dgm:t>
        <a:bodyPr/>
        <a:lstStyle/>
        <a:p>
          <a:endParaRPr lang="en-PK"/>
        </a:p>
      </dgm:t>
    </dgm:pt>
    <dgm:pt modelId="{98BBBB4A-912A-41AE-A04F-E251DEE0EFEB}" type="sibTrans" cxnId="{95EDE3EC-2126-4FA0-AE50-56F00473EA59}">
      <dgm:prSet/>
      <dgm:spPr/>
      <dgm:t>
        <a:bodyPr/>
        <a:lstStyle/>
        <a:p>
          <a:endParaRPr lang="en-PK"/>
        </a:p>
      </dgm:t>
    </dgm:pt>
    <dgm:pt modelId="{D08BC15B-5069-4EB4-873B-8DAD92C99E16}">
      <dgm:prSet/>
      <dgm:spPr/>
    </dgm:pt>
    <dgm:pt modelId="{EFEB17C8-4711-4611-BB48-2D1186D36734}" type="parTrans" cxnId="{688B5472-C6DB-4980-A6E8-AE1065DBB157}">
      <dgm:prSet/>
      <dgm:spPr/>
      <dgm:t>
        <a:bodyPr/>
        <a:lstStyle/>
        <a:p>
          <a:endParaRPr lang="en-PK"/>
        </a:p>
      </dgm:t>
    </dgm:pt>
    <dgm:pt modelId="{2D43BCC9-AF8A-4BE9-92E9-79F5097D3FB6}" type="sibTrans" cxnId="{688B5472-C6DB-4980-A6E8-AE1065DBB157}">
      <dgm:prSet/>
      <dgm:spPr/>
      <dgm:t>
        <a:bodyPr/>
        <a:lstStyle/>
        <a:p>
          <a:endParaRPr lang="en-PK"/>
        </a:p>
      </dgm:t>
    </dgm:pt>
    <dgm:pt modelId="{8278934C-4038-4A13-8421-5704A4A97816}">
      <dgm:prSet/>
      <dgm:spPr/>
    </dgm:pt>
    <dgm:pt modelId="{5A070B1B-99E8-4035-95AD-1C01727F5BEB}" type="parTrans" cxnId="{0DBF7212-EB9A-40A9-AE0E-2A95C1EB590D}">
      <dgm:prSet/>
      <dgm:spPr/>
      <dgm:t>
        <a:bodyPr/>
        <a:lstStyle/>
        <a:p>
          <a:endParaRPr lang="en-PK"/>
        </a:p>
      </dgm:t>
    </dgm:pt>
    <dgm:pt modelId="{1C3F8A7D-C768-4C6A-95CA-6F91EDFFA5CD}" type="sibTrans" cxnId="{0DBF7212-EB9A-40A9-AE0E-2A95C1EB590D}">
      <dgm:prSet/>
      <dgm:spPr/>
      <dgm:t>
        <a:bodyPr/>
        <a:lstStyle/>
        <a:p>
          <a:endParaRPr lang="en-PK"/>
        </a:p>
      </dgm:t>
    </dgm:pt>
    <dgm:pt modelId="{38367A3F-90FB-42CC-B243-5A05F3C57853}">
      <dgm:prSet/>
      <dgm:spPr/>
      <dgm:t>
        <a:bodyPr/>
        <a:lstStyle/>
        <a:p>
          <a:pPr>
            <a:buFont typeface="+mj-lt"/>
            <a:buAutoNum type="arabicPeriod"/>
          </a:pPr>
          <a:r>
            <a:rPr lang="en-US" b="0" i="0"/>
            <a:t>Key Change Management Models</a:t>
          </a:r>
        </a:p>
      </dgm:t>
    </dgm:pt>
    <dgm:pt modelId="{A76A4E29-2322-470F-B014-37803DAEA78A}" type="parTrans" cxnId="{9EEC81C7-1439-486F-AB7D-7ABFE8AA5ECC}">
      <dgm:prSet/>
      <dgm:spPr/>
      <dgm:t>
        <a:bodyPr/>
        <a:lstStyle/>
        <a:p>
          <a:endParaRPr lang="en-PK"/>
        </a:p>
      </dgm:t>
    </dgm:pt>
    <dgm:pt modelId="{E8D51231-778B-46CC-8E1A-A469C264BA6D}" type="sibTrans" cxnId="{9EEC81C7-1439-486F-AB7D-7ABFE8AA5ECC}">
      <dgm:prSet/>
      <dgm:spPr/>
      <dgm:t>
        <a:bodyPr/>
        <a:lstStyle/>
        <a:p>
          <a:endParaRPr lang="en-PK"/>
        </a:p>
      </dgm:t>
    </dgm:pt>
    <dgm:pt modelId="{D32236C7-9C43-421D-84DA-101433920AD6}">
      <dgm:prSet/>
      <dgm:spPr/>
      <dgm:t>
        <a:bodyPr/>
        <a:lstStyle/>
        <a:p>
          <a:pPr>
            <a:buFont typeface="+mj-lt"/>
            <a:buAutoNum type="arabicPeriod"/>
          </a:pPr>
          <a:r>
            <a:rPr lang="en-US" b="0" i="0" dirty="0"/>
            <a:t>Application of Models </a:t>
          </a:r>
        </a:p>
      </dgm:t>
    </dgm:pt>
    <dgm:pt modelId="{DDEDE81C-470C-443E-8D6F-D2DF6FA68BBE}" type="parTrans" cxnId="{E98511DC-06DA-487D-B24D-527E148B10AC}">
      <dgm:prSet/>
      <dgm:spPr/>
      <dgm:t>
        <a:bodyPr/>
        <a:lstStyle/>
        <a:p>
          <a:endParaRPr lang="en-PK"/>
        </a:p>
      </dgm:t>
    </dgm:pt>
    <dgm:pt modelId="{E7226A94-C935-4A2B-84A7-58626C1C3B81}" type="sibTrans" cxnId="{E98511DC-06DA-487D-B24D-527E148B10AC}">
      <dgm:prSet/>
      <dgm:spPr/>
      <dgm:t>
        <a:bodyPr/>
        <a:lstStyle/>
        <a:p>
          <a:endParaRPr lang="en-PK"/>
        </a:p>
      </dgm:t>
    </dgm:pt>
    <dgm:pt modelId="{29A98F2C-D411-4874-AFA4-746BC9A8FA0D}">
      <dgm:prSet/>
      <dgm:spPr/>
      <dgm:t>
        <a:bodyPr/>
        <a:lstStyle/>
        <a:p>
          <a:pPr>
            <a:buFont typeface="+mj-lt"/>
            <a:buAutoNum type="arabicPeriod"/>
          </a:pPr>
          <a:r>
            <a:rPr lang="en-US" b="0" i="0" dirty="0"/>
            <a:t>Driver Factors for Change at Ford</a:t>
          </a:r>
        </a:p>
      </dgm:t>
    </dgm:pt>
    <dgm:pt modelId="{AA4352B2-B2C0-4F09-B502-EC302FC1CC10}" type="parTrans" cxnId="{FD1F6FD2-03E5-4637-8846-430B707FC1E5}">
      <dgm:prSet/>
      <dgm:spPr/>
      <dgm:t>
        <a:bodyPr/>
        <a:lstStyle/>
        <a:p>
          <a:endParaRPr lang="en-PK"/>
        </a:p>
      </dgm:t>
    </dgm:pt>
    <dgm:pt modelId="{C70C36C6-1A60-483F-A2F5-0A5845DAC234}" type="sibTrans" cxnId="{FD1F6FD2-03E5-4637-8846-430B707FC1E5}">
      <dgm:prSet/>
      <dgm:spPr/>
      <dgm:t>
        <a:bodyPr/>
        <a:lstStyle/>
        <a:p>
          <a:endParaRPr lang="en-PK"/>
        </a:p>
      </dgm:t>
    </dgm:pt>
    <dgm:pt modelId="{04D62199-77AD-451F-B2AE-CB03BC5C6577}">
      <dgm:prSet/>
      <dgm:spPr/>
      <dgm:t>
        <a:bodyPr/>
        <a:lstStyle/>
        <a:p>
          <a:pPr>
            <a:buFont typeface="+mj-lt"/>
            <a:buAutoNum type="arabicPeriod"/>
          </a:pPr>
          <a:r>
            <a:rPr lang="en-US" b="0" i="0"/>
            <a:t>Resistance Factors and Strategies to Overcome Them</a:t>
          </a:r>
        </a:p>
      </dgm:t>
    </dgm:pt>
    <dgm:pt modelId="{E17287D9-5066-4034-A4D9-49BB917D200E}" type="parTrans" cxnId="{34D8117A-C839-42E4-809F-4E2A82F2EE31}">
      <dgm:prSet/>
      <dgm:spPr/>
      <dgm:t>
        <a:bodyPr/>
        <a:lstStyle/>
        <a:p>
          <a:endParaRPr lang="en-PK"/>
        </a:p>
      </dgm:t>
    </dgm:pt>
    <dgm:pt modelId="{CA198181-571B-4EF4-A82E-067DCBA216D7}" type="sibTrans" cxnId="{34D8117A-C839-42E4-809F-4E2A82F2EE31}">
      <dgm:prSet/>
      <dgm:spPr/>
      <dgm:t>
        <a:bodyPr/>
        <a:lstStyle/>
        <a:p>
          <a:endParaRPr lang="en-PK"/>
        </a:p>
      </dgm:t>
    </dgm:pt>
    <dgm:pt modelId="{0151C75D-66E6-40E4-B47A-A88B71666E49}">
      <dgm:prSet/>
      <dgm:spPr/>
      <dgm:t>
        <a:bodyPr/>
        <a:lstStyle/>
        <a:p>
          <a:pPr>
            <a:buFont typeface="+mj-lt"/>
            <a:buAutoNum type="arabicPeriod"/>
          </a:pPr>
          <a:r>
            <a:rPr lang="en-US" b="0" i="0"/>
            <a:t>Measuring Success and Assessing Effectiveness</a:t>
          </a:r>
        </a:p>
      </dgm:t>
    </dgm:pt>
    <dgm:pt modelId="{6B283A19-3FDC-491A-8FFB-E7B0A9CE8C81}" type="parTrans" cxnId="{63CF610F-2D4E-4233-922E-05FBBF3B93F4}">
      <dgm:prSet/>
      <dgm:spPr/>
      <dgm:t>
        <a:bodyPr/>
        <a:lstStyle/>
        <a:p>
          <a:endParaRPr lang="en-PK"/>
        </a:p>
      </dgm:t>
    </dgm:pt>
    <dgm:pt modelId="{BDB5627F-92B3-452F-9248-D17BEE10B016}" type="sibTrans" cxnId="{63CF610F-2D4E-4233-922E-05FBBF3B93F4}">
      <dgm:prSet/>
      <dgm:spPr/>
      <dgm:t>
        <a:bodyPr/>
        <a:lstStyle/>
        <a:p>
          <a:endParaRPr lang="en-PK"/>
        </a:p>
      </dgm:t>
    </dgm:pt>
    <dgm:pt modelId="{6EE97895-62D5-4015-A924-41760A88430F}">
      <dgm:prSet/>
      <dgm:spPr/>
      <dgm:t>
        <a:bodyPr/>
        <a:lstStyle/>
        <a:p>
          <a:pPr>
            <a:buFont typeface="+mj-lt"/>
            <a:buAutoNum type="arabicPeriod"/>
          </a:pPr>
          <a:r>
            <a:rPr lang="en-US" b="0" i="0"/>
            <a:t>Conclusion and Recommendations</a:t>
          </a:r>
        </a:p>
      </dgm:t>
    </dgm:pt>
    <dgm:pt modelId="{394F92D5-7CA9-44BC-84C5-84A9AF97BDF5}" type="parTrans" cxnId="{119843CB-C6D3-4E9B-9E91-8533B6296980}">
      <dgm:prSet/>
      <dgm:spPr/>
      <dgm:t>
        <a:bodyPr/>
        <a:lstStyle/>
        <a:p>
          <a:endParaRPr lang="en-PK"/>
        </a:p>
      </dgm:t>
    </dgm:pt>
    <dgm:pt modelId="{AD599E9A-A501-4669-8A94-487AE619757D}" type="sibTrans" cxnId="{119843CB-C6D3-4E9B-9E91-8533B6296980}">
      <dgm:prSet/>
      <dgm:spPr/>
      <dgm:t>
        <a:bodyPr/>
        <a:lstStyle/>
        <a:p>
          <a:endParaRPr lang="en-PK"/>
        </a:p>
      </dgm:t>
    </dgm:pt>
    <dgm:pt modelId="{7EE44A06-8BEF-4680-9C1E-837C7E55613A}">
      <dgm:prSet/>
      <dgm:spPr/>
    </dgm:pt>
    <dgm:pt modelId="{15DC2E1F-CB27-4F6E-A95F-452559ED6779}" type="parTrans" cxnId="{F7C94DA1-A29A-4A9F-96AE-4C0B211E654D}">
      <dgm:prSet/>
      <dgm:spPr/>
      <dgm:t>
        <a:bodyPr/>
        <a:lstStyle/>
        <a:p>
          <a:endParaRPr lang="en-PK"/>
        </a:p>
      </dgm:t>
    </dgm:pt>
    <dgm:pt modelId="{25B14944-02D5-4E82-989A-A720685AB712}" type="sibTrans" cxnId="{F7C94DA1-A29A-4A9F-96AE-4C0B211E654D}">
      <dgm:prSet/>
      <dgm:spPr/>
      <dgm:t>
        <a:bodyPr/>
        <a:lstStyle/>
        <a:p>
          <a:endParaRPr lang="en-PK"/>
        </a:p>
      </dgm:t>
    </dgm:pt>
    <dgm:pt modelId="{0A0E6627-75B8-44F7-8E5A-2834B3862EF1}" type="pres">
      <dgm:prSet presAssocID="{389681B7-E701-4C67-8CE7-8F486BB27DBB}" presName="Name0" presStyleCnt="0">
        <dgm:presLayoutVars>
          <dgm:chMax val="7"/>
          <dgm:chPref val="7"/>
          <dgm:dir/>
        </dgm:presLayoutVars>
      </dgm:prSet>
      <dgm:spPr/>
    </dgm:pt>
    <dgm:pt modelId="{00010D2E-C52C-4156-A5F2-7B7B7F103348}" type="pres">
      <dgm:prSet presAssocID="{389681B7-E701-4C67-8CE7-8F486BB27DBB}" presName="Name1" presStyleCnt="0"/>
      <dgm:spPr/>
    </dgm:pt>
    <dgm:pt modelId="{44F08B1B-ABAF-47C5-B6B9-544D220717BF}" type="pres">
      <dgm:prSet presAssocID="{389681B7-E701-4C67-8CE7-8F486BB27DBB}" presName="cycle" presStyleCnt="0"/>
      <dgm:spPr/>
    </dgm:pt>
    <dgm:pt modelId="{C22DCA04-7FBF-4BBA-B8C5-02DD37A4EDA2}" type="pres">
      <dgm:prSet presAssocID="{389681B7-E701-4C67-8CE7-8F486BB27DBB}" presName="srcNode" presStyleLbl="node1" presStyleIdx="0" presStyleCnt="7"/>
      <dgm:spPr/>
    </dgm:pt>
    <dgm:pt modelId="{2550839E-0D07-4451-99D5-7A56E8838625}" type="pres">
      <dgm:prSet presAssocID="{389681B7-E701-4C67-8CE7-8F486BB27DBB}" presName="conn" presStyleLbl="parChTrans1D2" presStyleIdx="0" presStyleCnt="1"/>
      <dgm:spPr/>
    </dgm:pt>
    <dgm:pt modelId="{200DF174-EDD5-444E-B7B2-1F2C11BE163B}" type="pres">
      <dgm:prSet presAssocID="{389681B7-E701-4C67-8CE7-8F486BB27DBB}" presName="extraNode" presStyleLbl="node1" presStyleIdx="0" presStyleCnt="7"/>
      <dgm:spPr/>
    </dgm:pt>
    <dgm:pt modelId="{1BB59796-9784-47D3-BBE2-6369DCAD55BA}" type="pres">
      <dgm:prSet presAssocID="{389681B7-E701-4C67-8CE7-8F486BB27DBB}" presName="dstNode" presStyleLbl="node1" presStyleIdx="0" presStyleCnt="7"/>
      <dgm:spPr/>
    </dgm:pt>
    <dgm:pt modelId="{635CB908-FF9E-469D-9B0C-2E932D5B492F}" type="pres">
      <dgm:prSet presAssocID="{0E50F82D-2806-4558-9477-B2CF1FA28221}" presName="text_1" presStyleLbl="node1" presStyleIdx="0" presStyleCnt="7">
        <dgm:presLayoutVars>
          <dgm:bulletEnabled val="1"/>
        </dgm:presLayoutVars>
      </dgm:prSet>
      <dgm:spPr/>
    </dgm:pt>
    <dgm:pt modelId="{C647AE5D-A358-4ACE-87C6-64774D1587E5}" type="pres">
      <dgm:prSet presAssocID="{0E50F82D-2806-4558-9477-B2CF1FA28221}" presName="accent_1" presStyleCnt="0"/>
      <dgm:spPr/>
    </dgm:pt>
    <dgm:pt modelId="{7CDF3B75-4227-4A5F-8883-93727C4C3A33}" type="pres">
      <dgm:prSet presAssocID="{0E50F82D-2806-4558-9477-B2CF1FA28221}" presName="accentRepeatNode" presStyleLbl="solidFgAcc1" presStyleIdx="0" presStyleCnt="7"/>
      <dgm:spPr/>
    </dgm:pt>
    <dgm:pt modelId="{889B4CE4-B93F-42AC-8D93-A81BCB7A63CD}" type="pres">
      <dgm:prSet presAssocID="{38367A3F-90FB-42CC-B243-5A05F3C57853}" presName="text_2" presStyleLbl="node1" presStyleIdx="1" presStyleCnt="7">
        <dgm:presLayoutVars>
          <dgm:bulletEnabled val="1"/>
        </dgm:presLayoutVars>
      </dgm:prSet>
      <dgm:spPr/>
    </dgm:pt>
    <dgm:pt modelId="{97B07894-36C7-436F-A080-C5A485702242}" type="pres">
      <dgm:prSet presAssocID="{38367A3F-90FB-42CC-B243-5A05F3C57853}" presName="accent_2" presStyleCnt="0"/>
      <dgm:spPr/>
    </dgm:pt>
    <dgm:pt modelId="{B1FF5958-639E-4292-9BE4-E219AAB01FB8}" type="pres">
      <dgm:prSet presAssocID="{38367A3F-90FB-42CC-B243-5A05F3C57853}" presName="accentRepeatNode" presStyleLbl="solidFgAcc1" presStyleIdx="1" presStyleCnt="7"/>
      <dgm:spPr/>
    </dgm:pt>
    <dgm:pt modelId="{0D7025FC-10E0-4FB8-B78F-E382FB0BF73D}" type="pres">
      <dgm:prSet presAssocID="{D32236C7-9C43-421D-84DA-101433920AD6}" presName="text_3" presStyleLbl="node1" presStyleIdx="2" presStyleCnt="7">
        <dgm:presLayoutVars>
          <dgm:bulletEnabled val="1"/>
        </dgm:presLayoutVars>
      </dgm:prSet>
      <dgm:spPr/>
    </dgm:pt>
    <dgm:pt modelId="{C030D292-33D1-4F1D-A026-ED883F971ADF}" type="pres">
      <dgm:prSet presAssocID="{D32236C7-9C43-421D-84DA-101433920AD6}" presName="accent_3" presStyleCnt="0"/>
      <dgm:spPr/>
    </dgm:pt>
    <dgm:pt modelId="{0AB0FF2E-861E-488C-A7C5-5313C9B510B8}" type="pres">
      <dgm:prSet presAssocID="{D32236C7-9C43-421D-84DA-101433920AD6}" presName="accentRepeatNode" presStyleLbl="solidFgAcc1" presStyleIdx="2" presStyleCnt="7"/>
      <dgm:spPr/>
    </dgm:pt>
    <dgm:pt modelId="{AC9FDE21-0593-4E3B-9933-D558975DAA2E}" type="pres">
      <dgm:prSet presAssocID="{29A98F2C-D411-4874-AFA4-746BC9A8FA0D}" presName="text_4" presStyleLbl="node1" presStyleIdx="3" presStyleCnt="7">
        <dgm:presLayoutVars>
          <dgm:bulletEnabled val="1"/>
        </dgm:presLayoutVars>
      </dgm:prSet>
      <dgm:spPr/>
    </dgm:pt>
    <dgm:pt modelId="{DED8A8DA-B533-4231-921E-3AE9806F3527}" type="pres">
      <dgm:prSet presAssocID="{29A98F2C-D411-4874-AFA4-746BC9A8FA0D}" presName="accent_4" presStyleCnt="0"/>
      <dgm:spPr/>
    </dgm:pt>
    <dgm:pt modelId="{5B4A48D9-A433-4B36-AFE2-7FFF3CBD954A}" type="pres">
      <dgm:prSet presAssocID="{29A98F2C-D411-4874-AFA4-746BC9A8FA0D}" presName="accentRepeatNode" presStyleLbl="solidFgAcc1" presStyleIdx="3" presStyleCnt="7"/>
      <dgm:spPr/>
    </dgm:pt>
    <dgm:pt modelId="{AF70C452-9224-4220-BCBE-1EA1FBB34536}" type="pres">
      <dgm:prSet presAssocID="{04D62199-77AD-451F-B2AE-CB03BC5C6577}" presName="text_5" presStyleLbl="node1" presStyleIdx="4" presStyleCnt="7">
        <dgm:presLayoutVars>
          <dgm:bulletEnabled val="1"/>
        </dgm:presLayoutVars>
      </dgm:prSet>
      <dgm:spPr/>
    </dgm:pt>
    <dgm:pt modelId="{D06103FA-2AD1-47BA-ACE4-93CB1A1BED87}" type="pres">
      <dgm:prSet presAssocID="{04D62199-77AD-451F-B2AE-CB03BC5C6577}" presName="accent_5" presStyleCnt="0"/>
      <dgm:spPr/>
    </dgm:pt>
    <dgm:pt modelId="{B1D32A0F-CF3A-4385-B4A2-9FE1F9E5B008}" type="pres">
      <dgm:prSet presAssocID="{04D62199-77AD-451F-B2AE-CB03BC5C6577}" presName="accentRepeatNode" presStyleLbl="solidFgAcc1" presStyleIdx="4" presStyleCnt="7"/>
      <dgm:spPr/>
    </dgm:pt>
    <dgm:pt modelId="{86E5835D-1D5E-4780-8AF5-9F47762E6E8F}" type="pres">
      <dgm:prSet presAssocID="{0151C75D-66E6-40E4-B47A-A88B71666E49}" presName="text_6" presStyleLbl="node1" presStyleIdx="5" presStyleCnt="7">
        <dgm:presLayoutVars>
          <dgm:bulletEnabled val="1"/>
        </dgm:presLayoutVars>
      </dgm:prSet>
      <dgm:spPr/>
    </dgm:pt>
    <dgm:pt modelId="{ADA73286-26F9-422A-B288-ADD0E1DE4D07}" type="pres">
      <dgm:prSet presAssocID="{0151C75D-66E6-40E4-B47A-A88B71666E49}" presName="accent_6" presStyleCnt="0"/>
      <dgm:spPr/>
    </dgm:pt>
    <dgm:pt modelId="{D7E2F683-E79F-4BF9-AC0C-5CE028DEE506}" type="pres">
      <dgm:prSet presAssocID="{0151C75D-66E6-40E4-B47A-A88B71666E49}" presName="accentRepeatNode" presStyleLbl="solidFgAcc1" presStyleIdx="5" presStyleCnt="7"/>
      <dgm:spPr/>
    </dgm:pt>
    <dgm:pt modelId="{76A3A1D0-0541-40A0-B46A-C4979CE1C58D}" type="pres">
      <dgm:prSet presAssocID="{6EE97895-62D5-4015-A924-41760A88430F}" presName="text_7" presStyleLbl="node1" presStyleIdx="6" presStyleCnt="7">
        <dgm:presLayoutVars>
          <dgm:bulletEnabled val="1"/>
        </dgm:presLayoutVars>
      </dgm:prSet>
      <dgm:spPr/>
    </dgm:pt>
    <dgm:pt modelId="{825DB4DB-B0BA-46C7-82D4-84E6B9627F67}" type="pres">
      <dgm:prSet presAssocID="{6EE97895-62D5-4015-A924-41760A88430F}" presName="accent_7" presStyleCnt="0"/>
      <dgm:spPr/>
    </dgm:pt>
    <dgm:pt modelId="{47588192-D0F2-4A39-A44F-433B38B86625}" type="pres">
      <dgm:prSet presAssocID="{6EE97895-62D5-4015-A924-41760A88430F}" presName="accentRepeatNode" presStyleLbl="solidFgAcc1" presStyleIdx="6" presStyleCnt="7"/>
      <dgm:spPr/>
    </dgm:pt>
  </dgm:ptLst>
  <dgm:cxnLst>
    <dgm:cxn modelId="{C007440C-F787-4204-B1A2-99C522DF63C2}" type="presOf" srcId="{0E50F82D-2806-4558-9477-B2CF1FA28221}" destId="{635CB908-FF9E-469D-9B0C-2E932D5B492F}" srcOrd="0" destOrd="0" presId="urn:microsoft.com/office/officeart/2008/layout/VerticalCurvedList"/>
    <dgm:cxn modelId="{63CF610F-2D4E-4233-922E-05FBBF3B93F4}" srcId="{389681B7-E701-4C67-8CE7-8F486BB27DBB}" destId="{0151C75D-66E6-40E4-B47A-A88B71666E49}" srcOrd="5" destOrd="0" parTransId="{6B283A19-3FDC-491A-8FFB-E7B0A9CE8C81}" sibTransId="{BDB5627F-92B3-452F-9248-D17BEE10B016}"/>
    <dgm:cxn modelId="{0DBF7212-EB9A-40A9-AE0E-2A95C1EB590D}" srcId="{389681B7-E701-4C67-8CE7-8F486BB27DBB}" destId="{8278934C-4038-4A13-8421-5704A4A97816}" srcOrd="11" destOrd="0" parTransId="{5A070B1B-99E8-4035-95AD-1C01727F5BEB}" sibTransId="{1C3F8A7D-C768-4C6A-95CA-6F91EDFFA5CD}"/>
    <dgm:cxn modelId="{6810E316-0791-4738-8E4E-982CBE392006}" type="presOf" srcId="{389681B7-E701-4C67-8CE7-8F486BB27DBB}" destId="{0A0E6627-75B8-44F7-8E5A-2834B3862EF1}" srcOrd="0" destOrd="0" presId="urn:microsoft.com/office/officeart/2008/layout/VerticalCurvedList"/>
    <dgm:cxn modelId="{22F25E27-8114-4842-BCFF-850439EC0861}" srcId="{389681B7-E701-4C67-8CE7-8F486BB27DBB}" destId="{3DB784C2-BAB6-4E71-B62D-687A6B172F02}" srcOrd="8" destOrd="0" parTransId="{B21E0B07-BB53-4929-AB05-31B7A5E36260}" sibTransId="{50EC4DFA-CBE8-43BD-AAF5-F61108388131}"/>
    <dgm:cxn modelId="{C263472E-31C9-4A05-8D84-1C5E024B54EF}" type="presOf" srcId="{0151C75D-66E6-40E4-B47A-A88B71666E49}" destId="{86E5835D-1D5E-4780-8AF5-9F47762E6E8F}" srcOrd="0" destOrd="0" presId="urn:microsoft.com/office/officeart/2008/layout/VerticalCurvedList"/>
    <dgm:cxn modelId="{B7CD0440-CADB-44F5-AC79-5D235FB6C52D}" type="presOf" srcId="{E2A31D6C-F617-4EF2-99F9-FACB7B42D6E2}" destId="{2550839E-0D07-4451-99D5-7A56E8838625}" srcOrd="0" destOrd="0" presId="urn:microsoft.com/office/officeart/2008/layout/VerticalCurvedList"/>
    <dgm:cxn modelId="{688B5472-C6DB-4980-A6E8-AE1065DBB157}" srcId="{389681B7-E701-4C67-8CE7-8F486BB27DBB}" destId="{D08BC15B-5069-4EB4-873B-8DAD92C99E16}" srcOrd="10" destOrd="0" parTransId="{EFEB17C8-4711-4611-BB48-2D1186D36734}" sibTransId="{2D43BCC9-AF8A-4BE9-92E9-79F5097D3FB6}"/>
    <dgm:cxn modelId="{34D8117A-C839-42E4-809F-4E2A82F2EE31}" srcId="{389681B7-E701-4C67-8CE7-8F486BB27DBB}" destId="{04D62199-77AD-451F-B2AE-CB03BC5C6577}" srcOrd="4" destOrd="0" parTransId="{E17287D9-5066-4034-A4D9-49BB917D200E}" sibTransId="{CA198181-571B-4EF4-A82E-067DCBA216D7}"/>
    <dgm:cxn modelId="{33578C93-ACA2-4C7C-A130-BAC3DD9BD991}" type="presOf" srcId="{04D62199-77AD-451F-B2AE-CB03BC5C6577}" destId="{AF70C452-9224-4220-BCBE-1EA1FBB34536}" srcOrd="0" destOrd="0" presId="urn:microsoft.com/office/officeart/2008/layout/VerticalCurvedList"/>
    <dgm:cxn modelId="{F7C94DA1-A29A-4A9F-96AE-4C0B211E654D}" srcId="{389681B7-E701-4C67-8CE7-8F486BB27DBB}" destId="{7EE44A06-8BEF-4680-9C1E-837C7E55613A}" srcOrd="7" destOrd="0" parTransId="{15DC2E1F-CB27-4F6E-A95F-452559ED6779}" sibTransId="{25B14944-02D5-4E82-989A-A720685AB712}"/>
    <dgm:cxn modelId="{FB4972B9-924C-4684-BD43-DD45E5FD2A10}" srcId="{389681B7-E701-4C67-8CE7-8F486BB27DBB}" destId="{0E50F82D-2806-4558-9477-B2CF1FA28221}" srcOrd="0" destOrd="0" parTransId="{34448E33-9634-4296-8FE1-C8050F6BB497}" sibTransId="{E2A31D6C-F617-4EF2-99F9-FACB7B42D6E2}"/>
    <dgm:cxn modelId="{4BAB3EBA-0EBE-49E6-ADA8-E0402F71C015}" type="presOf" srcId="{38367A3F-90FB-42CC-B243-5A05F3C57853}" destId="{889B4CE4-B93F-42AC-8D93-A81BCB7A63CD}" srcOrd="0" destOrd="0" presId="urn:microsoft.com/office/officeart/2008/layout/VerticalCurvedList"/>
    <dgm:cxn modelId="{9EEC81C7-1439-486F-AB7D-7ABFE8AA5ECC}" srcId="{389681B7-E701-4C67-8CE7-8F486BB27DBB}" destId="{38367A3F-90FB-42CC-B243-5A05F3C57853}" srcOrd="1" destOrd="0" parTransId="{A76A4E29-2322-470F-B014-37803DAEA78A}" sibTransId="{E8D51231-778B-46CC-8E1A-A469C264BA6D}"/>
    <dgm:cxn modelId="{119843CB-C6D3-4E9B-9E91-8533B6296980}" srcId="{389681B7-E701-4C67-8CE7-8F486BB27DBB}" destId="{6EE97895-62D5-4015-A924-41760A88430F}" srcOrd="6" destOrd="0" parTransId="{394F92D5-7CA9-44BC-84C5-84A9AF97BDF5}" sibTransId="{AD599E9A-A501-4669-8A94-487AE619757D}"/>
    <dgm:cxn modelId="{FD1F6FD2-03E5-4637-8846-430B707FC1E5}" srcId="{389681B7-E701-4C67-8CE7-8F486BB27DBB}" destId="{29A98F2C-D411-4874-AFA4-746BC9A8FA0D}" srcOrd="3" destOrd="0" parTransId="{AA4352B2-B2C0-4F09-B502-EC302FC1CC10}" sibTransId="{C70C36C6-1A60-483F-A2F5-0A5845DAC234}"/>
    <dgm:cxn modelId="{9444C7D7-6A82-43C5-B4FC-F0D9E2EDB979}" type="presOf" srcId="{6EE97895-62D5-4015-A924-41760A88430F}" destId="{76A3A1D0-0541-40A0-B46A-C4979CE1C58D}" srcOrd="0" destOrd="0" presId="urn:microsoft.com/office/officeart/2008/layout/VerticalCurvedList"/>
    <dgm:cxn modelId="{E98511DC-06DA-487D-B24D-527E148B10AC}" srcId="{389681B7-E701-4C67-8CE7-8F486BB27DBB}" destId="{D32236C7-9C43-421D-84DA-101433920AD6}" srcOrd="2" destOrd="0" parTransId="{DDEDE81C-470C-443E-8D6F-D2DF6FA68BBE}" sibTransId="{E7226A94-C935-4A2B-84A7-58626C1C3B81}"/>
    <dgm:cxn modelId="{357025E8-3F60-4E95-A2F0-8BFC874512AF}" type="presOf" srcId="{D32236C7-9C43-421D-84DA-101433920AD6}" destId="{0D7025FC-10E0-4FB8-B78F-E382FB0BF73D}" srcOrd="0" destOrd="0" presId="urn:microsoft.com/office/officeart/2008/layout/VerticalCurvedList"/>
    <dgm:cxn modelId="{95EDE3EC-2126-4FA0-AE50-56F00473EA59}" srcId="{389681B7-E701-4C67-8CE7-8F486BB27DBB}" destId="{D6A262C1-DB75-4E96-BAA7-1D33D093FDC2}" srcOrd="9" destOrd="0" parTransId="{40F57081-7E8D-4E50-8F05-3551435A09E0}" sibTransId="{98BBBB4A-912A-41AE-A04F-E251DEE0EFEB}"/>
    <dgm:cxn modelId="{9D2DECEE-7C95-4CC8-9B7A-F6B0D243CCAF}" type="presOf" srcId="{29A98F2C-D411-4874-AFA4-746BC9A8FA0D}" destId="{AC9FDE21-0593-4E3B-9933-D558975DAA2E}" srcOrd="0" destOrd="0" presId="urn:microsoft.com/office/officeart/2008/layout/VerticalCurvedList"/>
    <dgm:cxn modelId="{7A3B7405-1106-43C2-ABCE-BEEF6DB1D3A9}" type="presParOf" srcId="{0A0E6627-75B8-44F7-8E5A-2834B3862EF1}" destId="{00010D2E-C52C-4156-A5F2-7B7B7F103348}" srcOrd="0" destOrd="0" presId="urn:microsoft.com/office/officeart/2008/layout/VerticalCurvedList"/>
    <dgm:cxn modelId="{B550CD89-2B21-49C2-9F0E-5700E5DCC491}" type="presParOf" srcId="{00010D2E-C52C-4156-A5F2-7B7B7F103348}" destId="{44F08B1B-ABAF-47C5-B6B9-544D220717BF}" srcOrd="0" destOrd="0" presId="urn:microsoft.com/office/officeart/2008/layout/VerticalCurvedList"/>
    <dgm:cxn modelId="{62D2B65A-45D6-4AC5-9A71-2A16C9455A12}" type="presParOf" srcId="{44F08B1B-ABAF-47C5-B6B9-544D220717BF}" destId="{C22DCA04-7FBF-4BBA-B8C5-02DD37A4EDA2}" srcOrd="0" destOrd="0" presId="urn:microsoft.com/office/officeart/2008/layout/VerticalCurvedList"/>
    <dgm:cxn modelId="{C1983BB7-CF0F-41E9-99B4-6131A770FEBE}" type="presParOf" srcId="{44F08B1B-ABAF-47C5-B6B9-544D220717BF}" destId="{2550839E-0D07-4451-99D5-7A56E8838625}" srcOrd="1" destOrd="0" presId="urn:microsoft.com/office/officeart/2008/layout/VerticalCurvedList"/>
    <dgm:cxn modelId="{6AE70693-E36F-43E8-8D27-553AE80B6EF7}" type="presParOf" srcId="{44F08B1B-ABAF-47C5-B6B9-544D220717BF}" destId="{200DF174-EDD5-444E-B7B2-1F2C11BE163B}" srcOrd="2" destOrd="0" presId="urn:microsoft.com/office/officeart/2008/layout/VerticalCurvedList"/>
    <dgm:cxn modelId="{31D43122-283E-4FEA-B757-1E198C5ED75A}" type="presParOf" srcId="{44F08B1B-ABAF-47C5-B6B9-544D220717BF}" destId="{1BB59796-9784-47D3-BBE2-6369DCAD55BA}" srcOrd="3" destOrd="0" presId="urn:microsoft.com/office/officeart/2008/layout/VerticalCurvedList"/>
    <dgm:cxn modelId="{8925EBDC-1C87-4277-B7B2-3CDAD62034D2}" type="presParOf" srcId="{00010D2E-C52C-4156-A5F2-7B7B7F103348}" destId="{635CB908-FF9E-469D-9B0C-2E932D5B492F}" srcOrd="1" destOrd="0" presId="urn:microsoft.com/office/officeart/2008/layout/VerticalCurvedList"/>
    <dgm:cxn modelId="{D3A1A606-E178-499D-B6DA-526C45518BBB}" type="presParOf" srcId="{00010D2E-C52C-4156-A5F2-7B7B7F103348}" destId="{C647AE5D-A358-4ACE-87C6-64774D1587E5}" srcOrd="2" destOrd="0" presId="urn:microsoft.com/office/officeart/2008/layout/VerticalCurvedList"/>
    <dgm:cxn modelId="{346BEE2C-C5F0-458F-9EB1-99A6313D3327}" type="presParOf" srcId="{C647AE5D-A358-4ACE-87C6-64774D1587E5}" destId="{7CDF3B75-4227-4A5F-8883-93727C4C3A33}" srcOrd="0" destOrd="0" presId="urn:microsoft.com/office/officeart/2008/layout/VerticalCurvedList"/>
    <dgm:cxn modelId="{B06E7DB7-6B41-4654-867A-EC07BC0CB961}" type="presParOf" srcId="{00010D2E-C52C-4156-A5F2-7B7B7F103348}" destId="{889B4CE4-B93F-42AC-8D93-A81BCB7A63CD}" srcOrd="3" destOrd="0" presId="urn:microsoft.com/office/officeart/2008/layout/VerticalCurvedList"/>
    <dgm:cxn modelId="{B0F204F4-8CD1-4137-9CA1-D3CDC1586CA0}" type="presParOf" srcId="{00010D2E-C52C-4156-A5F2-7B7B7F103348}" destId="{97B07894-36C7-436F-A080-C5A485702242}" srcOrd="4" destOrd="0" presId="urn:microsoft.com/office/officeart/2008/layout/VerticalCurvedList"/>
    <dgm:cxn modelId="{91F103E3-A212-4A9D-947B-F4D02BDD0239}" type="presParOf" srcId="{97B07894-36C7-436F-A080-C5A485702242}" destId="{B1FF5958-639E-4292-9BE4-E219AAB01FB8}" srcOrd="0" destOrd="0" presId="urn:microsoft.com/office/officeart/2008/layout/VerticalCurvedList"/>
    <dgm:cxn modelId="{4EFB0AFE-E236-4C67-B6EB-C48DB0058003}" type="presParOf" srcId="{00010D2E-C52C-4156-A5F2-7B7B7F103348}" destId="{0D7025FC-10E0-4FB8-B78F-E382FB0BF73D}" srcOrd="5" destOrd="0" presId="urn:microsoft.com/office/officeart/2008/layout/VerticalCurvedList"/>
    <dgm:cxn modelId="{FD9E96A7-DB47-4C29-BAB2-6525A9A48375}" type="presParOf" srcId="{00010D2E-C52C-4156-A5F2-7B7B7F103348}" destId="{C030D292-33D1-4F1D-A026-ED883F971ADF}" srcOrd="6" destOrd="0" presId="urn:microsoft.com/office/officeart/2008/layout/VerticalCurvedList"/>
    <dgm:cxn modelId="{A31A70D1-3461-4D4D-B7B0-2404B183C28F}" type="presParOf" srcId="{C030D292-33D1-4F1D-A026-ED883F971ADF}" destId="{0AB0FF2E-861E-488C-A7C5-5313C9B510B8}" srcOrd="0" destOrd="0" presId="urn:microsoft.com/office/officeart/2008/layout/VerticalCurvedList"/>
    <dgm:cxn modelId="{AB3C1468-A1AA-4189-BCA4-BD0AAAF97591}" type="presParOf" srcId="{00010D2E-C52C-4156-A5F2-7B7B7F103348}" destId="{AC9FDE21-0593-4E3B-9933-D558975DAA2E}" srcOrd="7" destOrd="0" presId="urn:microsoft.com/office/officeart/2008/layout/VerticalCurvedList"/>
    <dgm:cxn modelId="{742CF938-D224-4C02-8E1F-1D30A16C2CE0}" type="presParOf" srcId="{00010D2E-C52C-4156-A5F2-7B7B7F103348}" destId="{DED8A8DA-B533-4231-921E-3AE9806F3527}" srcOrd="8" destOrd="0" presId="urn:microsoft.com/office/officeart/2008/layout/VerticalCurvedList"/>
    <dgm:cxn modelId="{37FE8883-0237-48AC-B298-3656769CB6D3}" type="presParOf" srcId="{DED8A8DA-B533-4231-921E-3AE9806F3527}" destId="{5B4A48D9-A433-4B36-AFE2-7FFF3CBD954A}" srcOrd="0" destOrd="0" presId="urn:microsoft.com/office/officeart/2008/layout/VerticalCurvedList"/>
    <dgm:cxn modelId="{29994B44-CCE4-464C-BD52-090BB741DB44}" type="presParOf" srcId="{00010D2E-C52C-4156-A5F2-7B7B7F103348}" destId="{AF70C452-9224-4220-BCBE-1EA1FBB34536}" srcOrd="9" destOrd="0" presId="urn:microsoft.com/office/officeart/2008/layout/VerticalCurvedList"/>
    <dgm:cxn modelId="{8C06D6E6-870A-4803-979C-C0446AD9B6CB}" type="presParOf" srcId="{00010D2E-C52C-4156-A5F2-7B7B7F103348}" destId="{D06103FA-2AD1-47BA-ACE4-93CB1A1BED87}" srcOrd="10" destOrd="0" presId="urn:microsoft.com/office/officeart/2008/layout/VerticalCurvedList"/>
    <dgm:cxn modelId="{805D7C9F-2EC5-406E-AA56-A70D2ACEF715}" type="presParOf" srcId="{D06103FA-2AD1-47BA-ACE4-93CB1A1BED87}" destId="{B1D32A0F-CF3A-4385-B4A2-9FE1F9E5B008}" srcOrd="0" destOrd="0" presId="urn:microsoft.com/office/officeart/2008/layout/VerticalCurvedList"/>
    <dgm:cxn modelId="{FC7F729C-EFC5-4FA7-8E56-BE5B85551A5D}" type="presParOf" srcId="{00010D2E-C52C-4156-A5F2-7B7B7F103348}" destId="{86E5835D-1D5E-4780-8AF5-9F47762E6E8F}" srcOrd="11" destOrd="0" presId="urn:microsoft.com/office/officeart/2008/layout/VerticalCurvedList"/>
    <dgm:cxn modelId="{9DEEE4E0-7B3C-435E-BBC2-1082B480380E}" type="presParOf" srcId="{00010D2E-C52C-4156-A5F2-7B7B7F103348}" destId="{ADA73286-26F9-422A-B288-ADD0E1DE4D07}" srcOrd="12" destOrd="0" presId="urn:microsoft.com/office/officeart/2008/layout/VerticalCurvedList"/>
    <dgm:cxn modelId="{1965600F-FE5C-43C1-BB51-158ECA42BBFB}" type="presParOf" srcId="{ADA73286-26F9-422A-B288-ADD0E1DE4D07}" destId="{D7E2F683-E79F-4BF9-AC0C-5CE028DEE506}" srcOrd="0" destOrd="0" presId="urn:microsoft.com/office/officeart/2008/layout/VerticalCurvedList"/>
    <dgm:cxn modelId="{EEC09D17-07BB-4E0F-ACFE-24C5CC0B446C}" type="presParOf" srcId="{00010D2E-C52C-4156-A5F2-7B7B7F103348}" destId="{76A3A1D0-0541-40A0-B46A-C4979CE1C58D}" srcOrd="13" destOrd="0" presId="urn:microsoft.com/office/officeart/2008/layout/VerticalCurvedList"/>
    <dgm:cxn modelId="{773D9793-3B2A-4E95-93F6-D1062D683128}" type="presParOf" srcId="{00010D2E-C52C-4156-A5F2-7B7B7F103348}" destId="{825DB4DB-B0BA-46C7-82D4-84E6B9627F67}" srcOrd="14" destOrd="0" presId="urn:microsoft.com/office/officeart/2008/layout/VerticalCurvedList"/>
    <dgm:cxn modelId="{D01A66C5-20D5-48D7-AC3B-AD7AEF6A9A01}" type="presParOf" srcId="{825DB4DB-B0BA-46C7-82D4-84E6B9627F67}" destId="{47588192-D0F2-4A39-A44F-433B38B86625}"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807545-ED92-4454-A01E-AB3CAEE47502}" type="doc">
      <dgm:prSet loTypeId="urn:microsoft.com/office/officeart/2018/5/layout/CenteredIconLabelDescriptionList" loCatId="icon" qsTypeId="urn:microsoft.com/office/officeart/2005/8/quickstyle/simple1" qsCatId="simple" csTypeId="urn:microsoft.com/office/officeart/2005/8/colors/colorful2" csCatId="colorful" phldr="1"/>
      <dgm:spPr/>
      <dgm:t>
        <a:bodyPr/>
        <a:lstStyle/>
        <a:p>
          <a:endParaRPr lang="en-PK"/>
        </a:p>
      </dgm:t>
    </dgm:pt>
    <dgm:pt modelId="{50E8D063-EAD1-4C2A-A9F6-C5D721050AEE}">
      <dgm:prSet phldrT="[Text]"/>
      <dgm:spPr/>
      <dgm:t>
        <a:bodyPr/>
        <a:lstStyle/>
        <a:p>
          <a:pPr>
            <a:lnSpc>
              <a:spcPct val="100000"/>
            </a:lnSpc>
            <a:defRPr b="1"/>
          </a:pPr>
          <a:r>
            <a:rPr lang="en-US" dirty="0">
              <a:solidFill>
                <a:schemeClr val="accent4"/>
              </a:solidFill>
            </a:rPr>
            <a:t>Planned Change</a:t>
          </a:r>
          <a:endParaRPr lang="en-PK" dirty="0">
            <a:solidFill>
              <a:schemeClr val="accent4"/>
            </a:solidFill>
          </a:endParaRPr>
        </a:p>
      </dgm:t>
    </dgm:pt>
    <dgm:pt modelId="{055670A5-8877-4C90-BE42-D324FB6EBDD4}" type="parTrans" cxnId="{EA184210-16DC-4418-9AB6-DCA52907926C}">
      <dgm:prSet/>
      <dgm:spPr/>
      <dgm:t>
        <a:bodyPr/>
        <a:lstStyle/>
        <a:p>
          <a:endParaRPr lang="en-PK"/>
        </a:p>
      </dgm:t>
    </dgm:pt>
    <dgm:pt modelId="{1FB31F45-2150-4DE1-A921-1F4448A92A82}" type="sibTrans" cxnId="{EA184210-16DC-4418-9AB6-DCA52907926C}">
      <dgm:prSet/>
      <dgm:spPr/>
      <dgm:t>
        <a:bodyPr/>
        <a:lstStyle/>
        <a:p>
          <a:endParaRPr lang="en-PK"/>
        </a:p>
      </dgm:t>
    </dgm:pt>
    <dgm:pt modelId="{DFD7490F-1167-4A14-92ED-EA4933B86B0D}">
      <dgm:prSet phldrT="[Text]" custT="1"/>
      <dgm:spPr/>
      <dgm:t>
        <a:bodyPr/>
        <a:lstStyle/>
        <a:p>
          <a:pPr algn="just">
            <a:lnSpc>
              <a:spcPct val="100000"/>
            </a:lnSpc>
          </a:pPr>
          <a:r>
            <a:rPr lang="en-US" sz="1400" b="0" i="0" dirty="0"/>
            <a:t>Successful change management necessitates a meticulously devised plan. This approach is effective when the need for change is identified and clear objectives are set. Ford can manage its ongoing transformation by applying planned change - establishing concrete goals, formulating a comprehensive strategy, and tracking progress. This method could potentially keep the company on track to meet its objectives (Oliva and </a:t>
          </a:r>
          <a:r>
            <a:rPr lang="en-US" sz="1400" b="0" i="0" dirty="0" err="1"/>
            <a:t>Kallenberg</a:t>
          </a:r>
          <a:r>
            <a:rPr lang="en-US" sz="1400" b="0" i="0" dirty="0"/>
            <a:t>, 2003).</a:t>
          </a:r>
          <a:endParaRPr lang="en-PK" sz="1400" dirty="0"/>
        </a:p>
      </dgm:t>
    </dgm:pt>
    <dgm:pt modelId="{E62B7C1C-2E08-4241-8ECD-6E8C5CD96B85}" type="parTrans" cxnId="{9320AD15-E3B2-4E21-991C-CAB8A996D213}">
      <dgm:prSet/>
      <dgm:spPr/>
      <dgm:t>
        <a:bodyPr/>
        <a:lstStyle/>
        <a:p>
          <a:endParaRPr lang="en-PK"/>
        </a:p>
      </dgm:t>
    </dgm:pt>
    <dgm:pt modelId="{6BE7191C-C059-4214-BA33-7403475F0443}" type="sibTrans" cxnId="{9320AD15-E3B2-4E21-991C-CAB8A996D213}">
      <dgm:prSet/>
      <dgm:spPr/>
      <dgm:t>
        <a:bodyPr/>
        <a:lstStyle/>
        <a:p>
          <a:endParaRPr lang="en-PK"/>
        </a:p>
      </dgm:t>
    </dgm:pt>
    <dgm:pt modelId="{16E5D53F-CDA6-405E-ACC9-527EB3D7E701}">
      <dgm:prSet phldrT="[Text]"/>
      <dgm:spPr/>
      <dgm:t>
        <a:bodyPr/>
        <a:lstStyle/>
        <a:p>
          <a:pPr>
            <a:lnSpc>
              <a:spcPct val="100000"/>
            </a:lnSpc>
            <a:defRPr b="1"/>
          </a:pPr>
          <a:r>
            <a:rPr lang="en-US" dirty="0">
              <a:solidFill>
                <a:schemeClr val="accent4"/>
              </a:solidFill>
            </a:rPr>
            <a:t>Emergent Change</a:t>
          </a:r>
          <a:endParaRPr lang="en-PK" dirty="0">
            <a:solidFill>
              <a:schemeClr val="accent4"/>
            </a:solidFill>
          </a:endParaRPr>
        </a:p>
      </dgm:t>
    </dgm:pt>
    <dgm:pt modelId="{DFE50D10-08B6-44FD-AE78-27044E03E3B6}" type="parTrans" cxnId="{2F0BCBEB-0F6B-4DE5-B74D-346E9E681BDC}">
      <dgm:prSet/>
      <dgm:spPr/>
      <dgm:t>
        <a:bodyPr/>
        <a:lstStyle/>
        <a:p>
          <a:endParaRPr lang="en-PK"/>
        </a:p>
      </dgm:t>
    </dgm:pt>
    <dgm:pt modelId="{F6648F6F-600A-4161-B014-98C02FD64251}" type="sibTrans" cxnId="{2F0BCBEB-0F6B-4DE5-B74D-346E9E681BDC}">
      <dgm:prSet/>
      <dgm:spPr/>
      <dgm:t>
        <a:bodyPr/>
        <a:lstStyle/>
        <a:p>
          <a:endParaRPr lang="en-PK"/>
        </a:p>
      </dgm:t>
    </dgm:pt>
    <dgm:pt modelId="{3936567D-736E-4FE5-BDA9-AE87CA0C6AAE}">
      <dgm:prSet phldrT="[Text]" custT="1"/>
      <dgm:spPr/>
      <dgm:t>
        <a:bodyPr/>
        <a:lstStyle/>
        <a:p>
          <a:pPr algn="just">
            <a:lnSpc>
              <a:spcPct val="100000"/>
            </a:lnSpc>
          </a:pPr>
          <a:r>
            <a:rPr lang="en-US" sz="1200" b="0" i="0" dirty="0"/>
            <a:t>Contrarily, emergent change management provides more flexibility, allowing adaptation to varying circumstances. This approach involves making immediate modifications to a business's strategy or operations in response to unforeseen developments or changes in the external environment. It shines in situations where the change need is unclear, or when swift reaction to market or competitive shifts is crucial. Responding to quick changes in market trends, such as growing demand for electric and autonomous vehicles, or shifts in consumer preferences, may necessitate Ford's adoption of emergent change</a:t>
          </a:r>
          <a:endParaRPr lang="en-PK" sz="1200" dirty="0"/>
        </a:p>
      </dgm:t>
    </dgm:pt>
    <dgm:pt modelId="{64149866-9735-40EE-8B39-ACFDFD0CAED1}" type="parTrans" cxnId="{A0D1CDD5-8771-43DB-8972-1234A2C8D970}">
      <dgm:prSet/>
      <dgm:spPr/>
      <dgm:t>
        <a:bodyPr/>
        <a:lstStyle/>
        <a:p>
          <a:endParaRPr lang="en-PK"/>
        </a:p>
      </dgm:t>
    </dgm:pt>
    <dgm:pt modelId="{352F7CBD-C731-4A56-B2B9-7F228E357FD6}" type="sibTrans" cxnId="{A0D1CDD5-8771-43DB-8972-1234A2C8D970}">
      <dgm:prSet/>
      <dgm:spPr/>
      <dgm:t>
        <a:bodyPr/>
        <a:lstStyle/>
        <a:p>
          <a:endParaRPr lang="en-PK"/>
        </a:p>
      </dgm:t>
    </dgm:pt>
    <dgm:pt modelId="{E7719B92-EAE4-4C40-A4F9-B8B043C7D4E8}" type="pres">
      <dgm:prSet presAssocID="{38807545-ED92-4454-A01E-AB3CAEE47502}" presName="root" presStyleCnt="0">
        <dgm:presLayoutVars>
          <dgm:dir/>
          <dgm:resizeHandles val="exact"/>
        </dgm:presLayoutVars>
      </dgm:prSet>
      <dgm:spPr/>
    </dgm:pt>
    <dgm:pt modelId="{6338ACA7-B5B5-4CDD-98AB-0E65BF5A98F0}" type="pres">
      <dgm:prSet presAssocID="{50E8D063-EAD1-4C2A-A9F6-C5D721050AEE}" presName="compNode" presStyleCnt="0"/>
      <dgm:spPr/>
    </dgm:pt>
    <dgm:pt modelId="{872E089B-F798-41A1-8F5D-2C6A2D5C4166}" type="pres">
      <dgm:prSet presAssocID="{50E8D063-EAD1-4C2A-A9F6-C5D721050AEE}" presName="iconRect" presStyleLbl="node1" presStyleIdx="0" presStyleCnt="2" custScaleX="75210" custScaleY="100531" custLinFactNeighborX="-1321" custLinFactNeighborY="-5020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ecision chart"/>
        </a:ext>
      </dgm:extLst>
    </dgm:pt>
    <dgm:pt modelId="{770E9067-4375-4587-B9C9-F96F60FF011B}" type="pres">
      <dgm:prSet presAssocID="{50E8D063-EAD1-4C2A-A9F6-C5D721050AEE}" presName="iconSpace" presStyleCnt="0"/>
      <dgm:spPr/>
    </dgm:pt>
    <dgm:pt modelId="{0121C88E-04BC-4E3C-BE16-D028CCCCCC6F}" type="pres">
      <dgm:prSet presAssocID="{50E8D063-EAD1-4C2A-A9F6-C5D721050AEE}" presName="parTx" presStyleLbl="revTx" presStyleIdx="0" presStyleCnt="4" custLinFactNeighborX="1309" custLinFactNeighborY="-71470">
        <dgm:presLayoutVars>
          <dgm:chMax val="0"/>
          <dgm:chPref val="0"/>
        </dgm:presLayoutVars>
      </dgm:prSet>
      <dgm:spPr/>
    </dgm:pt>
    <dgm:pt modelId="{60063124-0F71-4BFD-93A8-A1ADABCBF590}" type="pres">
      <dgm:prSet presAssocID="{50E8D063-EAD1-4C2A-A9F6-C5D721050AEE}" presName="txSpace" presStyleCnt="0"/>
      <dgm:spPr/>
    </dgm:pt>
    <dgm:pt modelId="{DA013E1F-675A-43D1-9829-D133EEB27025}" type="pres">
      <dgm:prSet presAssocID="{50E8D063-EAD1-4C2A-A9F6-C5D721050AEE}" presName="desTx" presStyleLbl="revTx" presStyleIdx="1" presStyleCnt="4">
        <dgm:presLayoutVars/>
      </dgm:prSet>
      <dgm:spPr/>
    </dgm:pt>
    <dgm:pt modelId="{14FD85C2-F0EE-49AE-975A-5F041655369B}" type="pres">
      <dgm:prSet presAssocID="{1FB31F45-2150-4DE1-A921-1F4448A92A82}" presName="sibTrans" presStyleCnt="0"/>
      <dgm:spPr/>
    </dgm:pt>
    <dgm:pt modelId="{D1C0B290-8A3D-48AF-B52F-AD271157DE6E}" type="pres">
      <dgm:prSet presAssocID="{16E5D53F-CDA6-405E-ACC9-527EB3D7E701}" presName="compNode" presStyleCnt="0"/>
      <dgm:spPr/>
    </dgm:pt>
    <dgm:pt modelId="{E544F819-A3B8-4675-96D0-CCEC974F8D55}" type="pres">
      <dgm:prSet presAssocID="{16E5D53F-CDA6-405E-ACC9-527EB3D7E701}" presName="iconRect" presStyleLbl="node1" presStyleIdx="1" presStyleCnt="2" custLinFactNeighborX="-9249" custLinFactNeighborY="-4756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ximize"/>
        </a:ext>
      </dgm:extLst>
    </dgm:pt>
    <dgm:pt modelId="{F50154D5-089E-4C73-A5DC-2809D042BE13}" type="pres">
      <dgm:prSet presAssocID="{16E5D53F-CDA6-405E-ACC9-527EB3D7E701}" presName="iconSpace" presStyleCnt="0"/>
      <dgm:spPr/>
    </dgm:pt>
    <dgm:pt modelId="{0798D392-0CFD-4E89-AD52-098F2E72AF0B}" type="pres">
      <dgm:prSet presAssocID="{16E5D53F-CDA6-405E-ACC9-527EB3D7E701}" presName="parTx" presStyleLbl="revTx" presStyleIdx="2" presStyleCnt="4" custLinFactNeighborX="-1270" custLinFactNeighborY="-69823">
        <dgm:presLayoutVars>
          <dgm:chMax val="0"/>
          <dgm:chPref val="0"/>
        </dgm:presLayoutVars>
      </dgm:prSet>
      <dgm:spPr/>
    </dgm:pt>
    <dgm:pt modelId="{CF5F1FC3-FAC7-4EBB-A116-5FCF2447C37F}" type="pres">
      <dgm:prSet presAssocID="{16E5D53F-CDA6-405E-ACC9-527EB3D7E701}" presName="txSpace" presStyleCnt="0"/>
      <dgm:spPr/>
    </dgm:pt>
    <dgm:pt modelId="{DAB1B1AC-8B7B-4C05-A9E7-F568A6B646C8}" type="pres">
      <dgm:prSet presAssocID="{16E5D53F-CDA6-405E-ACC9-527EB3D7E701}" presName="desTx" presStyleLbl="revTx" presStyleIdx="3" presStyleCnt="4">
        <dgm:presLayoutVars/>
      </dgm:prSet>
      <dgm:spPr/>
    </dgm:pt>
  </dgm:ptLst>
  <dgm:cxnLst>
    <dgm:cxn modelId="{EA184210-16DC-4418-9AB6-DCA52907926C}" srcId="{38807545-ED92-4454-A01E-AB3CAEE47502}" destId="{50E8D063-EAD1-4C2A-A9F6-C5D721050AEE}" srcOrd="0" destOrd="0" parTransId="{055670A5-8877-4C90-BE42-D324FB6EBDD4}" sibTransId="{1FB31F45-2150-4DE1-A921-1F4448A92A82}"/>
    <dgm:cxn modelId="{9320AD15-E3B2-4E21-991C-CAB8A996D213}" srcId="{50E8D063-EAD1-4C2A-A9F6-C5D721050AEE}" destId="{DFD7490F-1167-4A14-92ED-EA4933B86B0D}" srcOrd="0" destOrd="0" parTransId="{E62B7C1C-2E08-4241-8ECD-6E8C5CD96B85}" sibTransId="{6BE7191C-C059-4214-BA33-7403475F0443}"/>
    <dgm:cxn modelId="{BF62735D-6DF8-436B-9752-88BA677291AD}" type="presOf" srcId="{DFD7490F-1167-4A14-92ED-EA4933B86B0D}" destId="{DA013E1F-675A-43D1-9829-D133EEB27025}" srcOrd="0" destOrd="0" presId="urn:microsoft.com/office/officeart/2018/5/layout/CenteredIconLabelDescriptionList"/>
    <dgm:cxn modelId="{9CD5C567-832E-4553-B307-76BF0FEADA5C}" type="presOf" srcId="{38807545-ED92-4454-A01E-AB3CAEE47502}" destId="{E7719B92-EAE4-4C40-A4F9-B8B043C7D4E8}" srcOrd="0" destOrd="0" presId="urn:microsoft.com/office/officeart/2018/5/layout/CenteredIconLabelDescriptionList"/>
    <dgm:cxn modelId="{DD6AAAAD-DCA9-472D-AC06-D233DB007228}" type="presOf" srcId="{3936567D-736E-4FE5-BDA9-AE87CA0C6AAE}" destId="{DAB1B1AC-8B7B-4C05-A9E7-F568A6B646C8}" srcOrd="0" destOrd="0" presId="urn:microsoft.com/office/officeart/2018/5/layout/CenteredIconLabelDescriptionList"/>
    <dgm:cxn modelId="{2F5B8ACF-7FF5-48B4-8195-69ACFBA14E0F}" type="presOf" srcId="{16E5D53F-CDA6-405E-ACC9-527EB3D7E701}" destId="{0798D392-0CFD-4E89-AD52-098F2E72AF0B}" srcOrd="0" destOrd="0" presId="urn:microsoft.com/office/officeart/2018/5/layout/CenteredIconLabelDescriptionList"/>
    <dgm:cxn modelId="{A0D1CDD5-8771-43DB-8972-1234A2C8D970}" srcId="{16E5D53F-CDA6-405E-ACC9-527EB3D7E701}" destId="{3936567D-736E-4FE5-BDA9-AE87CA0C6AAE}" srcOrd="0" destOrd="0" parTransId="{64149866-9735-40EE-8B39-ACFDFD0CAED1}" sibTransId="{352F7CBD-C731-4A56-B2B9-7F228E357FD6}"/>
    <dgm:cxn modelId="{41428CE3-BF88-4A24-875B-CC425E74C603}" type="presOf" srcId="{50E8D063-EAD1-4C2A-A9F6-C5D721050AEE}" destId="{0121C88E-04BC-4E3C-BE16-D028CCCCCC6F}" srcOrd="0" destOrd="0" presId="urn:microsoft.com/office/officeart/2018/5/layout/CenteredIconLabelDescriptionList"/>
    <dgm:cxn modelId="{2F0BCBEB-0F6B-4DE5-B74D-346E9E681BDC}" srcId="{38807545-ED92-4454-A01E-AB3CAEE47502}" destId="{16E5D53F-CDA6-405E-ACC9-527EB3D7E701}" srcOrd="1" destOrd="0" parTransId="{DFE50D10-08B6-44FD-AE78-27044E03E3B6}" sibTransId="{F6648F6F-600A-4161-B014-98C02FD64251}"/>
    <dgm:cxn modelId="{E390C4B1-FD78-420B-807B-7C7118436ACF}" type="presParOf" srcId="{E7719B92-EAE4-4C40-A4F9-B8B043C7D4E8}" destId="{6338ACA7-B5B5-4CDD-98AB-0E65BF5A98F0}" srcOrd="0" destOrd="0" presId="urn:microsoft.com/office/officeart/2018/5/layout/CenteredIconLabelDescriptionList"/>
    <dgm:cxn modelId="{62CF93DE-E7D7-4412-BE7E-2F1722DF2E7B}" type="presParOf" srcId="{6338ACA7-B5B5-4CDD-98AB-0E65BF5A98F0}" destId="{872E089B-F798-41A1-8F5D-2C6A2D5C4166}" srcOrd="0" destOrd="0" presId="urn:microsoft.com/office/officeart/2018/5/layout/CenteredIconLabelDescriptionList"/>
    <dgm:cxn modelId="{E5E9C44A-5D2A-4406-95F6-88166D4BF8B7}" type="presParOf" srcId="{6338ACA7-B5B5-4CDD-98AB-0E65BF5A98F0}" destId="{770E9067-4375-4587-B9C9-F96F60FF011B}" srcOrd="1" destOrd="0" presId="urn:microsoft.com/office/officeart/2018/5/layout/CenteredIconLabelDescriptionList"/>
    <dgm:cxn modelId="{8D59B40C-6FF0-427C-9FBA-9F1D0150D7CC}" type="presParOf" srcId="{6338ACA7-B5B5-4CDD-98AB-0E65BF5A98F0}" destId="{0121C88E-04BC-4E3C-BE16-D028CCCCCC6F}" srcOrd="2" destOrd="0" presId="urn:microsoft.com/office/officeart/2018/5/layout/CenteredIconLabelDescriptionList"/>
    <dgm:cxn modelId="{7EBD2BC3-2F7F-47E0-8AE3-4A5B7E4D4A00}" type="presParOf" srcId="{6338ACA7-B5B5-4CDD-98AB-0E65BF5A98F0}" destId="{60063124-0F71-4BFD-93A8-A1ADABCBF590}" srcOrd="3" destOrd="0" presId="urn:microsoft.com/office/officeart/2018/5/layout/CenteredIconLabelDescriptionList"/>
    <dgm:cxn modelId="{7DD5C46C-69D7-4808-A265-B3F9604E41A7}" type="presParOf" srcId="{6338ACA7-B5B5-4CDD-98AB-0E65BF5A98F0}" destId="{DA013E1F-675A-43D1-9829-D133EEB27025}" srcOrd="4" destOrd="0" presId="urn:microsoft.com/office/officeart/2018/5/layout/CenteredIconLabelDescriptionList"/>
    <dgm:cxn modelId="{2E06A49B-F0C0-4D69-A51F-601B5595F308}" type="presParOf" srcId="{E7719B92-EAE4-4C40-A4F9-B8B043C7D4E8}" destId="{14FD85C2-F0EE-49AE-975A-5F041655369B}" srcOrd="1" destOrd="0" presId="urn:microsoft.com/office/officeart/2018/5/layout/CenteredIconLabelDescriptionList"/>
    <dgm:cxn modelId="{DCA960C7-0FE3-4E23-9382-89670BD1F1EA}" type="presParOf" srcId="{E7719B92-EAE4-4C40-A4F9-B8B043C7D4E8}" destId="{D1C0B290-8A3D-48AF-B52F-AD271157DE6E}" srcOrd="2" destOrd="0" presId="urn:microsoft.com/office/officeart/2018/5/layout/CenteredIconLabelDescriptionList"/>
    <dgm:cxn modelId="{79DFBC83-DDDF-457A-9DD9-BC141711C4AB}" type="presParOf" srcId="{D1C0B290-8A3D-48AF-B52F-AD271157DE6E}" destId="{E544F819-A3B8-4675-96D0-CCEC974F8D55}" srcOrd="0" destOrd="0" presId="urn:microsoft.com/office/officeart/2018/5/layout/CenteredIconLabelDescriptionList"/>
    <dgm:cxn modelId="{2159CD24-6C53-4584-9C30-E04A91016FAE}" type="presParOf" srcId="{D1C0B290-8A3D-48AF-B52F-AD271157DE6E}" destId="{F50154D5-089E-4C73-A5DC-2809D042BE13}" srcOrd="1" destOrd="0" presId="urn:microsoft.com/office/officeart/2018/5/layout/CenteredIconLabelDescriptionList"/>
    <dgm:cxn modelId="{3FC610F5-0169-4AAF-A42C-98E6ADC1091D}" type="presParOf" srcId="{D1C0B290-8A3D-48AF-B52F-AD271157DE6E}" destId="{0798D392-0CFD-4E89-AD52-098F2E72AF0B}" srcOrd="2" destOrd="0" presId="urn:microsoft.com/office/officeart/2018/5/layout/CenteredIconLabelDescriptionList"/>
    <dgm:cxn modelId="{D7B22200-C1DB-4173-A18B-AF29468FF5BE}" type="presParOf" srcId="{D1C0B290-8A3D-48AF-B52F-AD271157DE6E}" destId="{CF5F1FC3-FAC7-4EBB-A116-5FCF2447C37F}" srcOrd="3" destOrd="0" presId="urn:microsoft.com/office/officeart/2018/5/layout/CenteredIconLabelDescriptionList"/>
    <dgm:cxn modelId="{3996F9A4-FDA1-4B88-8F3C-BF1982DE35A7}" type="presParOf" srcId="{D1C0B290-8A3D-48AF-B52F-AD271157DE6E}" destId="{DAB1B1AC-8B7B-4C05-A9E7-F568A6B646C8}"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9A4A215-1461-4C18-B11E-8EB4BFA9810D}" type="doc">
      <dgm:prSet loTypeId="urn:microsoft.com/office/officeart/2005/8/layout/vProcess5" loCatId="process" qsTypeId="urn:microsoft.com/office/officeart/2005/8/quickstyle/simple5" qsCatId="simple" csTypeId="urn:microsoft.com/office/officeart/2005/8/colors/colorful1" csCatId="colorful" phldr="1"/>
      <dgm:spPr/>
      <dgm:t>
        <a:bodyPr/>
        <a:lstStyle/>
        <a:p>
          <a:endParaRPr lang="en-PK"/>
        </a:p>
      </dgm:t>
    </dgm:pt>
    <dgm:pt modelId="{D644DEDE-E99A-477C-92FB-37169D528EA9}">
      <dgm:prSet/>
      <dgm:spPr/>
      <dgm:t>
        <a:bodyPr/>
        <a:lstStyle/>
        <a:p>
          <a:r>
            <a:rPr lang="en-US" b="0" i="1" dirty="0"/>
            <a:t>Refreeze</a:t>
          </a:r>
          <a:r>
            <a:rPr lang="en-US" b="0" i="0" dirty="0"/>
            <a:t>: Solidifying these changes within Ford's operational and cultural framework to ensure they become part of the company's norm and enhance its competitiveness in the dynamic auto industry.</a:t>
          </a:r>
          <a:endParaRPr lang="en-PK" dirty="0"/>
        </a:p>
      </dgm:t>
    </dgm:pt>
    <dgm:pt modelId="{C5ABD9F6-F762-42CB-B278-3BE95615BEDE}" type="parTrans" cxnId="{9A8F2DD1-30E2-48A1-97A9-5B06DFE97992}">
      <dgm:prSet/>
      <dgm:spPr/>
      <dgm:t>
        <a:bodyPr/>
        <a:lstStyle/>
        <a:p>
          <a:endParaRPr lang="en-PK"/>
        </a:p>
      </dgm:t>
    </dgm:pt>
    <dgm:pt modelId="{91DBA6F9-1266-4496-A104-BE60D4532BB4}" type="sibTrans" cxnId="{9A8F2DD1-30E2-48A1-97A9-5B06DFE97992}">
      <dgm:prSet/>
      <dgm:spPr/>
      <dgm:t>
        <a:bodyPr/>
        <a:lstStyle/>
        <a:p>
          <a:endParaRPr lang="en-PK"/>
        </a:p>
      </dgm:t>
    </dgm:pt>
    <dgm:pt modelId="{648CE9D8-A477-4DDB-A6C2-FDAA9FE9A154}">
      <dgm:prSet/>
      <dgm:spPr/>
      <dgm:t>
        <a:bodyPr/>
        <a:lstStyle/>
        <a:p>
          <a:r>
            <a:rPr lang="en-US" b="0" i="1" dirty="0"/>
            <a:t>Unfreeze</a:t>
          </a:r>
          <a:r>
            <a:rPr lang="en-US" b="0" i="0" dirty="0"/>
            <a:t>: Acknowledging the need for change at Ford due to environmental factors like the rise of electric vehicles, intense competition, and technological disruptions.</a:t>
          </a:r>
          <a:endParaRPr lang="en-US" dirty="0"/>
        </a:p>
      </dgm:t>
    </dgm:pt>
    <dgm:pt modelId="{61DDC776-77E5-449D-8283-8E481E9EDD4B}" type="parTrans" cxnId="{3B241CC2-48BF-4E44-926F-8DE284193FF4}">
      <dgm:prSet/>
      <dgm:spPr/>
      <dgm:t>
        <a:bodyPr/>
        <a:lstStyle/>
        <a:p>
          <a:endParaRPr lang="en-PK"/>
        </a:p>
      </dgm:t>
    </dgm:pt>
    <dgm:pt modelId="{F03C6677-AA6A-4B93-8511-2639807D529E}" type="sibTrans" cxnId="{3B241CC2-48BF-4E44-926F-8DE284193FF4}">
      <dgm:prSet/>
      <dgm:spPr/>
      <dgm:t>
        <a:bodyPr/>
        <a:lstStyle/>
        <a:p>
          <a:endParaRPr lang="en-PK"/>
        </a:p>
      </dgm:t>
    </dgm:pt>
    <dgm:pt modelId="{91E883B8-F0B0-4B49-A83F-219DCEDA387A}">
      <dgm:prSet/>
      <dgm:spPr/>
      <dgm:t>
        <a:bodyPr/>
        <a:lstStyle/>
        <a:p>
          <a:r>
            <a:rPr lang="en-US" b="0" i="1" dirty="0"/>
            <a:t>Change</a:t>
          </a:r>
          <a:r>
            <a:rPr lang="en-US" b="0" i="0" dirty="0"/>
            <a:t>: Implementing strategic transformations, such as investing in electrified and autonomous vehicle development, streamlining production, and leveraging advanced technologies like AI and ML (Deng et al., 2020).</a:t>
          </a:r>
          <a:endParaRPr lang="en-US" dirty="0"/>
        </a:p>
      </dgm:t>
    </dgm:pt>
    <dgm:pt modelId="{F045D94C-75B6-4EBE-A142-1FC45F8F6F56}" type="parTrans" cxnId="{14ABDCF5-703D-4576-B2D9-2EDBD070BC3E}">
      <dgm:prSet/>
      <dgm:spPr/>
      <dgm:t>
        <a:bodyPr/>
        <a:lstStyle/>
        <a:p>
          <a:endParaRPr lang="en-PK"/>
        </a:p>
      </dgm:t>
    </dgm:pt>
    <dgm:pt modelId="{344D8E1C-C358-49D0-9731-ED3F94FBBAFE}" type="sibTrans" cxnId="{14ABDCF5-703D-4576-B2D9-2EDBD070BC3E}">
      <dgm:prSet/>
      <dgm:spPr/>
      <dgm:t>
        <a:bodyPr/>
        <a:lstStyle/>
        <a:p>
          <a:endParaRPr lang="en-PK"/>
        </a:p>
      </dgm:t>
    </dgm:pt>
    <dgm:pt modelId="{81601E34-B9F4-4617-8126-706EA0A5F13D}" type="pres">
      <dgm:prSet presAssocID="{89A4A215-1461-4C18-B11E-8EB4BFA9810D}" presName="outerComposite" presStyleCnt="0">
        <dgm:presLayoutVars>
          <dgm:chMax val="5"/>
          <dgm:dir/>
          <dgm:resizeHandles val="exact"/>
        </dgm:presLayoutVars>
      </dgm:prSet>
      <dgm:spPr/>
    </dgm:pt>
    <dgm:pt modelId="{6D1DD5E6-447A-4F33-8883-CA86D891FDE5}" type="pres">
      <dgm:prSet presAssocID="{89A4A215-1461-4C18-B11E-8EB4BFA9810D}" presName="dummyMaxCanvas" presStyleCnt="0">
        <dgm:presLayoutVars/>
      </dgm:prSet>
      <dgm:spPr/>
    </dgm:pt>
    <dgm:pt modelId="{5A087480-63C8-4093-ABC3-CAE291AFD072}" type="pres">
      <dgm:prSet presAssocID="{89A4A215-1461-4C18-B11E-8EB4BFA9810D}" presName="ThreeNodes_1" presStyleLbl="node1" presStyleIdx="0" presStyleCnt="3" custScaleX="101468">
        <dgm:presLayoutVars>
          <dgm:bulletEnabled val="1"/>
        </dgm:presLayoutVars>
      </dgm:prSet>
      <dgm:spPr/>
    </dgm:pt>
    <dgm:pt modelId="{F35616E2-AF1E-4521-BFFD-AEA8DE08A013}" type="pres">
      <dgm:prSet presAssocID="{89A4A215-1461-4C18-B11E-8EB4BFA9810D}" presName="ThreeNodes_2" presStyleLbl="node1" presStyleIdx="1" presStyleCnt="3">
        <dgm:presLayoutVars>
          <dgm:bulletEnabled val="1"/>
        </dgm:presLayoutVars>
      </dgm:prSet>
      <dgm:spPr/>
    </dgm:pt>
    <dgm:pt modelId="{3A55E111-BD53-4F75-BEE6-C01FDFF400DB}" type="pres">
      <dgm:prSet presAssocID="{89A4A215-1461-4C18-B11E-8EB4BFA9810D}" presName="ThreeNodes_3" presStyleLbl="node1" presStyleIdx="2" presStyleCnt="3">
        <dgm:presLayoutVars>
          <dgm:bulletEnabled val="1"/>
        </dgm:presLayoutVars>
      </dgm:prSet>
      <dgm:spPr/>
    </dgm:pt>
    <dgm:pt modelId="{7CDA6BB3-F5C0-4C33-8695-720FA2097B6B}" type="pres">
      <dgm:prSet presAssocID="{89A4A215-1461-4C18-B11E-8EB4BFA9810D}" presName="ThreeConn_1-2" presStyleLbl="fgAccFollowNode1" presStyleIdx="0" presStyleCnt="2">
        <dgm:presLayoutVars>
          <dgm:bulletEnabled val="1"/>
        </dgm:presLayoutVars>
      </dgm:prSet>
      <dgm:spPr/>
    </dgm:pt>
    <dgm:pt modelId="{04DCD922-4F71-4C98-A738-AD9271C10A35}" type="pres">
      <dgm:prSet presAssocID="{89A4A215-1461-4C18-B11E-8EB4BFA9810D}" presName="ThreeConn_2-3" presStyleLbl="fgAccFollowNode1" presStyleIdx="1" presStyleCnt="2">
        <dgm:presLayoutVars>
          <dgm:bulletEnabled val="1"/>
        </dgm:presLayoutVars>
      </dgm:prSet>
      <dgm:spPr/>
    </dgm:pt>
    <dgm:pt modelId="{CBCCF407-7039-49D9-869F-AC77FA22BC65}" type="pres">
      <dgm:prSet presAssocID="{89A4A215-1461-4C18-B11E-8EB4BFA9810D}" presName="ThreeNodes_1_text" presStyleLbl="node1" presStyleIdx="2" presStyleCnt="3">
        <dgm:presLayoutVars>
          <dgm:bulletEnabled val="1"/>
        </dgm:presLayoutVars>
      </dgm:prSet>
      <dgm:spPr/>
    </dgm:pt>
    <dgm:pt modelId="{EC771B05-2C72-4414-B1E2-E2D9023CA41A}" type="pres">
      <dgm:prSet presAssocID="{89A4A215-1461-4C18-B11E-8EB4BFA9810D}" presName="ThreeNodes_2_text" presStyleLbl="node1" presStyleIdx="2" presStyleCnt="3">
        <dgm:presLayoutVars>
          <dgm:bulletEnabled val="1"/>
        </dgm:presLayoutVars>
      </dgm:prSet>
      <dgm:spPr/>
    </dgm:pt>
    <dgm:pt modelId="{7106F4BC-D0EB-441B-B7E2-2D41C9E9908F}" type="pres">
      <dgm:prSet presAssocID="{89A4A215-1461-4C18-B11E-8EB4BFA9810D}" presName="ThreeNodes_3_text" presStyleLbl="node1" presStyleIdx="2" presStyleCnt="3">
        <dgm:presLayoutVars>
          <dgm:bulletEnabled val="1"/>
        </dgm:presLayoutVars>
      </dgm:prSet>
      <dgm:spPr/>
    </dgm:pt>
  </dgm:ptLst>
  <dgm:cxnLst>
    <dgm:cxn modelId="{776D0F0E-4F94-498F-A123-190177E64A08}" type="presOf" srcId="{89A4A215-1461-4C18-B11E-8EB4BFA9810D}" destId="{81601E34-B9F4-4617-8126-706EA0A5F13D}" srcOrd="0" destOrd="0" presId="urn:microsoft.com/office/officeart/2005/8/layout/vProcess5"/>
    <dgm:cxn modelId="{1F749B40-CC32-4B30-B18B-A69EA70FAAF8}" type="presOf" srcId="{D644DEDE-E99A-477C-92FB-37169D528EA9}" destId="{7106F4BC-D0EB-441B-B7E2-2D41C9E9908F}" srcOrd="1" destOrd="0" presId="urn:microsoft.com/office/officeart/2005/8/layout/vProcess5"/>
    <dgm:cxn modelId="{18CD7079-7172-4E17-BB54-568A958AEFB1}" type="presOf" srcId="{648CE9D8-A477-4DDB-A6C2-FDAA9FE9A154}" destId="{CBCCF407-7039-49D9-869F-AC77FA22BC65}" srcOrd="1" destOrd="0" presId="urn:microsoft.com/office/officeart/2005/8/layout/vProcess5"/>
    <dgm:cxn modelId="{E570747B-4042-4DF1-BA93-B6ACEB05B0B3}" type="presOf" srcId="{91E883B8-F0B0-4B49-A83F-219DCEDA387A}" destId="{F35616E2-AF1E-4521-BFFD-AEA8DE08A013}" srcOrd="0" destOrd="0" presId="urn:microsoft.com/office/officeart/2005/8/layout/vProcess5"/>
    <dgm:cxn modelId="{45FDB084-9662-43FD-AFB9-D3F951FABAF5}" type="presOf" srcId="{344D8E1C-C358-49D0-9731-ED3F94FBBAFE}" destId="{04DCD922-4F71-4C98-A738-AD9271C10A35}" srcOrd="0" destOrd="0" presId="urn:microsoft.com/office/officeart/2005/8/layout/vProcess5"/>
    <dgm:cxn modelId="{46F7E29A-5B3A-45CC-A52E-DF2794058193}" type="presOf" srcId="{D644DEDE-E99A-477C-92FB-37169D528EA9}" destId="{3A55E111-BD53-4F75-BEE6-C01FDFF400DB}" srcOrd="0" destOrd="0" presId="urn:microsoft.com/office/officeart/2005/8/layout/vProcess5"/>
    <dgm:cxn modelId="{31D7EBA0-9533-4AC1-B46B-698CF7211661}" type="presOf" srcId="{91E883B8-F0B0-4B49-A83F-219DCEDA387A}" destId="{EC771B05-2C72-4414-B1E2-E2D9023CA41A}" srcOrd="1" destOrd="0" presId="urn:microsoft.com/office/officeart/2005/8/layout/vProcess5"/>
    <dgm:cxn modelId="{3B241CC2-48BF-4E44-926F-8DE284193FF4}" srcId="{89A4A215-1461-4C18-B11E-8EB4BFA9810D}" destId="{648CE9D8-A477-4DDB-A6C2-FDAA9FE9A154}" srcOrd="0" destOrd="0" parTransId="{61DDC776-77E5-449D-8283-8E481E9EDD4B}" sibTransId="{F03C6677-AA6A-4B93-8511-2639807D529E}"/>
    <dgm:cxn modelId="{B18100D1-AB81-425B-9757-60460C9ECA17}" type="presOf" srcId="{648CE9D8-A477-4DDB-A6C2-FDAA9FE9A154}" destId="{5A087480-63C8-4093-ABC3-CAE291AFD072}" srcOrd="0" destOrd="0" presId="urn:microsoft.com/office/officeart/2005/8/layout/vProcess5"/>
    <dgm:cxn modelId="{9A8F2DD1-30E2-48A1-97A9-5B06DFE97992}" srcId="{89A4A215-1461-4C18-B11E-8EB4BFA9810D}" destId="{D644DEDE-E99A-477C-92FB-37169D528EA9}" srcOrd="2" destOrd="0" parTransId="{C5ABD9F6-F762-42CB-B278-3BE95615BEDE}" sibTransId="{91DBA6F9-1266-4496-A104-BE60D4532BB4}"/>
    <dgm:cxn modelId="{1D03ECE6-6F98-455B-AE29-1B0357481ECB}" type="presOf" srcId="{F03C6677-AA6A-4B93-8511-2639807D529E}" destId="{7CDA6BB3-F5C0-4C33-8695-720FA2097B6B}" srcOrd="0" destOrd="0" presId="urn:microsoft.com/office/officeart/2005/8/layout/vProcess5"/>
    <dgm:cxn modelId="{14ABDCF5-703D-4576-B2D9-2EDBD070BC3E}" srcId="{89A4A215-1461-4C18-B11E-8EB4BFA9810D}" destId="{91E883B8-F0B0-4B49-A83F-219DCEDA387A}" srcOrd="1" destOrd="0" parTransId="{F045D94C-75B6-4EBE-A142-1FC45F8F6F56}" sibTransId="{344D8E1C-C358-49D0-9731-ED3F94FBBAFE}"/>
    <dgm:cxn modelId="{3524D03B-2749-4D6E-8720-73B98245971F}" type="presParOf" srcId="{81601E34-B9F4-4617-8126-706EA0A5F13D}" destId="{6D1DD5E6-447A-4F33-8883-CA86D891FDE5}" srcOrd="0" destOrd="0" presId="urn:microsoft.com/office/officeart/2005/8/layout/vProcess5"/>
    <dgm:cxn modelId="{6F13DE4D-2ADD-42F5-A2C6-F67397DBB7DD}" type="presParOf" srcId="{81601E34-B9F4-4617-8126-706EA0A5F13D}" destId="{5A087480-63C8-4093-ABC3-CAE291AFD072}" srcOrd="1" destOrd="0" presId="urn:microsoft.com/office/officeart/2005/8/layout/vProcess5"/>
    <dgm:cxn modelId="{CAF5141E-AE6D-4EDF-8764-8A88B1861F89}" type="presParOf" srcId="{81601E34-B9F4-4617-8126-706EA0A5F13D}" destId="{F35616E2-AF1E-4521-BFFD-AEA8DE08A013}" srcOrd="2" destOrd="0" presId="urn:microsoft.com/office/officeart/2005/8/layout/vProcess5"/>
    <dgm:cxn modelId="{53E23D62-E131-4FF1-9455-1C14CBA2CC5D}" type="presParOf" srcId="{81601E34-B9F4-4617-8126-706EA0A5F13D}" destId="{3A55E111-BD53-4F75-BEE6-C01FDFF400DB}" srcOrd="3" destOrd="0" presId="urn:microsoft.com/office/officeart/2005/8/layout/vProcess5"/>
    <dgm:cxn modelId="{313DD356-9771-47B7-8003-3FEB3565BC9E}" type="presParOf" srcId="{81601E34-B9F4-4617-8126-706EA0A5F13D}" destId="{7CDA6BB3-F5C0-4C33-8695-720FA2097B6B}" srcOrd="4" destOrd="0" presId="urn:microsoft.com/office/officeart/2005/8/layout/vProcess5"/>
    <dgm:cxn modelId="{5FCDCBAD-9B37-41F4-8070-C7EF1E85963D}" type="presParOf" srcId="{81601E34-B9F4-4617-8126-706EA0A5F13D}" destId="{04DCD922-4F71-4C98-A738-AD9271C10A35}" srcOrd="5" destOrd="0" presId="urn:microsoft.com/office/officeart/2005/8/layout/vProcess5"/>
    <dgm:cxn modelId="{141BD47A-C506-41A2-A9FB-89E4F472EC7D}" type="presParOf" srcId="{81601E34-B9F4-4617-8126-706EA0A5F13D}" destId="{CBCCF407-7039-49D9-869F-AC77FA22BC65}" srcOrd="6" destOrd="0" presId="urn:microsoft.com/office/officeart/2005/8/layout/vProcess5"/>
    <dgm:cxn modelId="{17DD2772-A222-4C29-A628-A32DFDB7777A}" type="presParOf" srcId="{81601E34-B9F4-4617-8126-706EA0A5F13D}" destId="{EC771B05-2C72-4414-B1E2-E2D9023CA41A}" srcOrd="7" destOrd="0" presId="urn:microsoft.com/office/officeart/2005/8/layout/vProcess5"/>
    <dgm:cxn modelId="{BD97538A-8BE7-49C1-A1DE-8FF68E565624}" type="presParOf" srcId="{81601E34-B9F4-4617-8126-706EA0A5F13D}" destId="{7106F4BC-D0EB-441B-B7E2-2D41C9E9908F}"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65120E4-E45F-4A17-8C71-A7B99F31987C}" type="doc">
      <dgm:prSet loTypeId="urn:microsoft.com/office/officeart/2009/3/layout/StepUpProcess" loCatId="process" qsTypeId="urn:microsoft.com/office/officeart/2005/8/quickstyle/simple1" qsCatId="simple" csTypeId="urn:microsoft.com/office/officeart/2005/8/colors/colorful1" csCatId="colorful" phldr="1"/>
      <dgm:spPr/>
    </dgm:pt>
    <dgm:pt modelId="{1CB573D1-52D9-4791-BFE5-051DD7FD3F76}">
      <dgm:prSet phldrT="[Text]" custT="1"/>
      <dgm:spPr/>
      <dgm:t>
        <a:bodyPr/>
        <a:lstStyle/>
        <a:p>
          <a:r>
            <a:rPr lang="en-US" sz="1200" b="1" i="0" dirty="0"/>
            <a:t>Culture: </a:t>
          </a:r>
          <a:r>
            <a:rPr lang="en-US" sz="1200" b="0" i="0" dirty="0"/>
            <a:t>Shift in automotive industry trends towards environmentally-friendly and technologically advanced vehicles necessitates a cultural transformation within Ford towards innovation and sustainability.</a:t>
          </a:r>
          <a:endParaRPr lang="en-PK" sz="1200" dirty="0"/>
        </a:p>
      </dgm:t>
    </dgm:pt>
    <dgm:pt modelId="{EBDDD74B-C235-4F14-87EF-2702B6ED27E5}" type="parTrans" cxnId="{0452216C-2849-4E87-B381-F5A714A9519B}">
      <dgm:prSet/>
      <dgm:spPr/>
      <dgm:t>
        <a:bodyPr/>
        <a:lstStyle/>
        <a:p>
          <a:endParaRPr lang="en-PK"/>
        </a:p>
      </dgm:t>
    </dgm:pt>
    <dgm:pt modelId="{B55FD041-7D6B-4453-BB99-FB1BD0DFC27C}" type="sibTrans" cxnId="{0452216C-2849-4E87-B381-F5A714A9519B}">
      <dgm:prSet/>
      <dgm:spPr/>
      <dgm:t>
        <a:bodyPr/>
        <a:lstStyle/>
        <a:p>
          <a:endParaRPr lang="en-PK"/>
        </a:p>
      </dgm:t>
    </dgm:pt>
    <dgm:pt modelId="{444D5588-7AEF-47DF-A941-E28342C92640}">
      <dgm:prSet custT="1"/>
      <dgm:spPr/>
      <dgm:t>
        <a:bodyPr/>
        <a:lstStyle/>
        <a:p>
          <a:r>
            <a:rPr lang="en-US" sz="1400" b="1" i="1" dirty="0"/>
            <a:t>Leadership</a:t>
          </a:r>
          <a:r>
            <a:rPr lang="en-US" sz="1400" b="0" i="0" dirty="0"/>
            <a:t>: Ford's leadership recognizes the need for change to maintain market competitiveness and has initiated major reorganization and investment in emerging automotive technologies.</a:t>
          </a:r>
          <a:endParaRPr lang="en-PK" sz="1400" dirty="0"/>
        </a:p>
      </dgm:t>
    </dgm:pt>
    <dgm:pt modelId="{17FDE528-15A6-40BF-95AB-158A58149A9F}" type="parTrans" cxnId="{8A7396C8-B5DE-4C42-A03E-A6DEA83AC5BD}">
      <dgm:prSet/>
      <dgm:spPr/>
      <dgm:t>
        <a:bodyPr/>
        <a:lstStyle/>
        <a:p>
          <a:endParaRPr lang="en-PK"/>
        </a:p>
      </dgm:t>
    </dgm:pt>
    <dgm:pt modelId="{6731F5DA-4AE4-443B-99BD-E956C8C5D731}" type="sibTrans" cxnId="{8A7396C8-B5DE-4C42-A03E-A6DEA83AC5BD}">
      <dgm:prSet/>
      <dgm:spPr/>
      <dgm:t>
        <a:bodyPr/>
        <a:lstStyle/>
        <a:p>
          <a:endParaRPr lang="en-PK"/>
        </a:p>
      </dgm:t>
    </dgm:pt>
    <dgm:pt modelId="{DC861D67-E532-4DC0-A871-0853AF45D16A}">
      <dgm:prSet custT="1"/>
      <dgm:spPr/>
      <dgm:t>
        <a:bodyPr/>
        <a:lstStyle/>
        <a:p>
          <a:r>
            <a:rPr lang="en-US" sz="1400" b="1" i="1" dirty="0"/>
            <a:t>Power:</a:t>
          </a:r>
          <a:r>
            <a:rPr lang="en-US" sz="1200" b="1" i="1" dirty="0"/>
            <a:t> </a:t>
          </a:r>
          <a:r>
            <a:rPr lang="en-US" sz="1400" b="0" i="0" dirty="0"/>
            <a:t>Regulatory pressures and power dynamics in the global market, such as emission standards and the impact of Brexit, have forced Ford to adapt its operations and strategy.</a:t>
          </a:r>
          <a:endParaRPr lang="en-PK" sz="1400" dirty="0"/>
        </a:p>
      </dgm:t>
    </dgm:pt>
    <dgm:pt modelId="{DDC3C25B-CE26-4AE1-A452-74B2C77A2DBC}" type="parTrans" cxnId="{E3B61D7B-F4E9-40A7-B8BA-907DD992217E}">
      <dgm:prSet/>
      <dgm:spPr/>
      <dgm:t>
        <a:bodyPr/>
        <a:lstStyle/>
        <a:p>
          <a:endParaRPr lang="en-PK"/>
        </a:p>
      </dgm:t>
    </dgm:pt>
    <dgm:pt modelId="{3CB2A966-297E-4E4D-AB61-761EB4CFF5E6}" type="sibTrans" cxnId="{E3B61D7B-F4E9-40A7-B8BA-907DD992217E}">
      <dgm:prSet/>
      <dgm:spPr/>
      <dgm:t>
        <a:bodyPr/>
        <a:lstStyle/>
        <a:p>
          <a:endParaRPr lang="en-PK"/>
        </a:p>
      </dgm:t>
    </dgm:pt>
    <dgm:pt modelId="{CE4B9C79-8E68-49F1-9044-B1B4569C2C01}">
      <dgm:prSet custT="1"/>
      <dgm:spPr/>
      <dgm:t>
        <a:bodyPr/>
        <a:lstStyle/>
        <a:p>
          <a:r>
            <a:rPr lang="en-US" sz="1400" b="1" i="1" dirty="0" err="1"/>
            <a:t>Digitalisation</a:t>
          </a:r>
          <a:r>
            <a:rPr lang="en-US" sz="1400" b="1" i="1" dirty="0"/>
            <a:t>: </a:t>
          </a:r>
          <a:r>
            <a:rPr lang="en-US" sz="1400" b="0" i="0" dirty="0"/>
            <a:t>Ford is embracing digital transformation to keep pace with the industry's technological advancements, such as AI, ML, and blockchain, which are reshaping product design, manufacturing, and distribution.</a:t>
          </a:r>
          <a:endParaRPr lang="en-PK" sz="1400" dirty="0"/>
        </a:p>
      </dgm:t>
    </dgm:pt>
    <dgm:pt modelId="{046991D5-2F84-4A0D-A7AD-1D54F7EB617D}" type="parTrans" cxnId="{0D3ECA1C-6397-490C-A096-780858405B3E}">
      <dgm:prSet/>
      <dgm:spPr/>
      <dgm:t>
        <a:bodyPr/>
        <a:lstStyle/>
        <a:p>
          <a:endParaRPr lang="en-PK"/>
        </a:p>
      </dgm:t>
    </dgm:pt>
    <dgm:pt modelId="{565D4446-3150-4CE7-B019-8F02D18335BC}" type="sibTrans" cxnId="{0D3ECA1C-6397-490C-A096-780858405B3E}">
      <dgm:prSet/>
      <dgm:spPr/>
      <dgm:t>
        <a:bodyPr/>
        <a:lstStyle/>
        <a:p>
          <a:endParaRPr lang="en-PK"/>
        </a:p>
      </dgm:t>
    </dgm:pt>
    <dgm:pt modelId="{FCE272A5-ADF9-4BD7-8820-0BE6F2BAB8A0}">
      <dgm:prSet custT="1"/>
      <dgm:spPr/>
      <dgm:t>
        <a:bodyPr/>
        <a:lstStyle/>
        <a:p>
          <a:r>
            <a:rPr lang="en-US" sz="1400" b="1" i="0" dirty="0"/>
            <a:t>Competition:</a:t>
          </a:r>
          <a:r>
            <a:rPr lang="en-US" sz="1200" b="0" i="0" dirty="0"/>
            <a:t> Increasing competition from both traditional automakers and new entrants like Tesla is driving Ford's need to innovate and offer more electric and autonomous vehicles</a:t>
          </a:r>
          <a:r>
            <a:rPr lang="en-US" sz="1000" b="0" i="0" dirty="0"/>
            <a:t>.</a:t>
          </a:r>
          <a:r>
            <a:rPr lang="en-GB" sz="1000" dirty="0"/>
            <a:t>.</a:t>
          </a:r>
          <a:endParaRPr lang="en-PK" sz="1000" dirty="0"/>
        </a:p>
      </dgm:t>
    </dgm:pt>
    <dgm:pt modelId="{32DB4D2C-B396-47CC-9EF6-3A4BBD1DC7D1}" type="parTrans" cxnId="{7EDC4329-B314-440F-8FC8-C730E06D8CF2}">
      <dgm:prSet/>
      <dgm:spPr/>
      <dgm:t>
        <a:bodyPr/>
        <a:lstStyle/>
        <a:p>
          <a:endParaRPr lang="en-PK"/>
        </a:p>
      </dgm:t>
    </dgm:pt>
    <dgm:pt modelId="{1C2C5C7F-F5D7-4948-A59A-75C52002E29C}" type="sibTrans" cxnId="{7EDC4329-B314-440F-8FC8-C730E06D8CF2}">
      <dgm:prSet/>
      <dgm:spPr/>
      <dgm:t>
        <a:bodyPr/>
        <a:lstStyle/>
        <a:p>
          <a:endParaRPr lang="en-PK"/>
        </a:p>
      </dgm:t>
    </dgm:pt>
    <dgm:pt modelId="{22DF65E5-0AB4-453E-B555-095EE8E354EE}" type="pres">
      <dgm:prSet presAssocID="{F65120E4-E45F-4A17-8C71-A7B99F31987C}" presName="rootnode" presStyleCnt="0">
        <dgm:presLayoutVars>
          <dgm:chMax/>
          <dgm:chPref/>
          <dgm:dir/>
          <dgm:animLvl val="lvl"/>
        </dgm:presLayoutVars>
      </dgm:prSet>
      <dgm:spPr/>
    </dgm:pt>
    <dgm:pt modelId="{51DA97B8-7DF9-4BE0-BC7F-BD701AB9F319}" type="pres">
      <dgm:prSet presAssocID="{1CB573D1-52D9-4791-BFE5-051DD7FD3F76}" presName="composite" presStyleCnt="0"/>
      <dgm:spPr/>
    </dgm:pt>
    <dgm:pt modelId="{58884D01-B8B2-4FE6-9E63-ACC4C2740BE8}" type="pres">
      <dgm:prSet presAssocID="{1CB573D1-52D9-4791-BFE5-051DD7FD3F76}" presName="LShape" presStyleLbl="alignNode1" presStyleIdx="0" presStyleCnt="9"/>
      <dgm:spPr/>
    </dgm:pt>
    <dgm:pt modelId="{DE78C2E3-143F-48A0-B135-D83088ADF572}" type="pres">
      <dgm:prSet presAssocID="{1CB573D1-52D9-4791-BFE5-051DD7FD3F76}" presName="ParentText" presStyleLbl="revTx" presStyleIdx="0" presStyleCnt="5" custLinFactNeighborX="1935" custLinFactNeighborY="2944">
        <dgm:presLayoutVars>
          <dgm:chMax val="0"/>
          <dgm:chPref val="0"/>
          <dgm:bulletEnabled val="1"/>
        </dgm:presLayoutVars>
      </dgm:prSet>
      <dgm:spPr/>
    </dgm:pt>
    <dgm:pt modelId="{C79FA4D7-79B7-4890-A493-33A2D02483C9}" type="pres">
      <dgm:prSet presAssocID="{1CB573D1-52D9-4791-BFE5-051DD7FD3F76}" presName="Triangle" presStyleLbl="alignNode1" presStyleIdx="1" presStyleCnt="9"/>
      <dgm:spPr/>
    </dgm:pt>
    <dgm:pt modelId="{FAD55D0B-D10E-40F2-B1FE-C91A14B6E104}" type="pres">
      <dgm:prSet presAssocID="{B55FD041-7D6B-4453-BB99-FB1BD0DFC27C}" presName="sibTrans" presStyleCnt="0"/>
      <dgm:spPr/>
    </dgm:pt>
    <dgm:pt modelId="{9B41C532-2BB1-4092-8B6D-DBDE687BF614}" type="pres">
      <dgm:prSet presAssocID="{B55FD041-7D6B-4453-BB99-FB1BD0DFC27C}" presName="space" presStyleCnt="0"/>
      <dgm:spPr/>
    </dgm:pt>
    <dgm:pt modelId="{7815EE4D-EA49-40DF-8DBD-6A246435D49E}" type="pres">
      <dgm:prSet presAssocID="{444D5588-7AEF-47DF-A941-E28342C92640}" presName="composite" presStyleCnt="0"/>
      <dgm:spPr/>
    </dgm:pt>
    <dgm:pt modelId="{964BF32E-89D3-41C4-8267-3A37229182EB}" type="pres">
      <dgm:prSet presAssocID="{444D5588-7AEF-47DF-A941-E28342C92640}" presName="LShape" presStyleLbl="alignNode1" presStyleIdx="2" presStyleCnt="9"/>
      <dgm:spPr/>
    </dgm:pt>
    <dgm:pt modelId="{6DA03D7D-F5F3-495D-9C24-9E96535ED32F}" type="pres">
      <dgm:prSet presAssocID="{444D5588-7AEF-47DF-A941-E28342C92640}" presName="ParentText" presStyleLbl="revTx" presStyleIdx="1" presStyleCnt="5">
        <dgm:presLayoutVars>
          <dgm:chMax val="0"/>
          <dgm:chPref val="0"/>
          <dgm:bulletEnabled val="1"/>
        </dgm:presLayoutVars>
      </dgm:prSet>
      <dgm:spPr/>
    </dgm:pt>
    <dgm:pt modelId="{EBE37187-C1F2-441C-B66A-05D95FDE1A58}" type="pres">
      <dgm:prSet presAssocID="{444D5588-7AEF-47DF-A941-E28342C92640}" presName="Triangle" presStyleLbl="alignNode1" presStyleIdx="3" presStyleCnt="9"/>
      <dgm:spPr/>
    </dgm:pt>
    <dgm:pt modelId="{F36A41BE-34EB-4926-9F31-7CD5D39AF5A1}" type="pres">
      <dgm:prSet presAssocID="{6731F5DA-4AE4-443B-99BD-E956C8C5D731}" presName="sibTrans" presStyleCnt="0"/>
      <dgm:spPr/>
    </dgm:pt>
    <dgm:pt modelId="{51F916D2-A31E-4968-AE7A-792333E32354}" type="pres">
      <dgm:prSet presAssocID="{6731F5DA-4AE4-443B-99BD-E956C8C5D731}" presName="space" presStyleCnt="0"/>
      <dgm:spPr/>
    </dgm:pt>
    <dgm:pt modelId="{C8F3C9AA-8641-4C8B-8E25-F6C4C410D4EC}" type="pres">
      <dgm:prSet presAssocID="{DC861D67-E532-4DC0-A871-0853AF45D16A}" presName="composite" presStyleCnt="0"/>
      <dgm:spPr/>
    </dgm:pt>
    <dgm:pt modelId="{65CFCAB7-3DAD-430A-8ED9-FDB31C18E43E}" type="pres">
      <dgm:prSet presAssocID="{DC861D67-E532-4DC0-A871-0853AF45D16A}" presName="LShape" presStyleLbl="alignNode1" presStyleIdx="4" presStyleCnt="9"/>
      <dgm:spPr/>
    </dgm:pt>
    <dgm:pt modelId="{80110FAF-A64D-402D-8BC7-D140735E77C5}" type="pres">
      <dgm:prSet presAssocID="{DC861D67-E532-4DC0-A871-0853AF45D16A}" presName="ParentText" presStyleLbl="revTx" presStyleIdx="2" presStyleCnt="5">
        <dgm:presLayoutVars>
          <dgm:chMax val="0"/>
          <dgm:chPref val="0"/>
          <dgm:bulletEnabled val="1"/>
        </dgm:presLayoutVars>
      </dgm:prSet>
      <dgm:spPr/>
    </dgm:pt>
    <dgm:pt modelId="{76FA6797-EC5C-4E2D-AE25-BAB60F62CCA4}" type="pres">
      <dgm:prSet presAssocID="{DC861D67-E532-4DC0-A871-0853AF45D16A}" presName="Triangle" presStyleLbl="alignNode1" presStyleIdx="5" presStyleCnt="9"/>
      <dgm:spPr/>
    </dgm:pt>
    <dgm:pt modelId="{7AD3E560-E56F-4B8A-8353-8870A3491BAB}" type="pres">
      <dgm:prSet presAssocID="{3CB2A966-297E-4E4D-AB61-761EB4CFF5E6}" presName="sibTrans" presStyleCnt="0"/>
      <dgm:spPr/>
    </dgm:pt>
    <dgm:pt modelId="{AF27031B-3C2A-46BC-A77D-5D2B3F18A45B}" type="pres">
      <dgm:prSet presAssocID="{3CB2A966-297E-4E4D-AB61-761EB4CFF5E6}" presName="space" presStyleCnt="0"/>
      <dgm:spPr/>
    </dgm:pt>
    <dgm:pt modelId="{12D718EE-C624-46AB-A469-8E4DB573FBBE}" type="pres">
      <dgm:prSet presAssocID="{CE4B9C79-8E68-49F1-9044-B1B4569C2C01}" presName="composite" presStyleCnt="0"/>
      <dgm:spPr/>
    </dgm:pt>
    <dgm:pt modelId="{0F4974A5-AFB0-49D2-A994-D3F06BF74B5C}" type="pres">
      <dgm:prSet presAssocID="{CE4B9C79-8E68-49F1-9044-B1B4569C2C01}" presName="LShape" presStyleLbl="alignNode1" presStyleIdx="6" presStyleCnt="9"/>
      <dgm:spPr/>
    </dgm:pt>
    <dgm:pt modelId="{1C5409ED-6386-43C3-920E-80CE65A3654F}" type="pres">
      <dgm:prSet presAssocID="{CE4B9C79-8E68-49F1-9044-B1B4569C2C01}" presName="ParentText" presStyleLbl="revTx" presStyleIdx="3" presStyleCnt="5">
        <dgm:presLayoutVars>
          <dgm:chMax val="0"/>
          <dgm:chPref val="0"/>
          <dgm:bulletEnabled val="1"/>
        </dgm:presLayoutVars>
      </dgm:prSet>
      <dgm:spPr/>
    </dgm:pt>
    <dgm:pt modelId="{CBF42208-9F9E-4B44-8A34-5B193D4ED67A}" type="pres">
      <dgm:prSet presAssocID="{CE4B9C79-8E68-49F1-9044-B1B4569C2C01}" presName="Triangle" presStyleLbl="alignNode1" presStyleIdx="7" presStyleCnt="9"/>
      <dgm:spPr/>
    </dgm:pt>
    <dgm:pt modelId="{1994E137-9894-46DF-9186-D7FA36DE337D}" type="pres">
      <dgm:prSet presAssocID="{565D4446-3150-4CE7-B019-8F02D18335BC}" presName="sibTrans" presStyleCnt="0"/>
      <dgm:spPr/>
    </dgm:pt>
    <dgm:pt modelId="{AEBBAF95-96F3-438D-9F8E-ABBF36F8DC02}" type="pres">
      <dgm:prSet presAssocID="{565D4446-3150-4CE7-B019-8F02D18335BC}" presName="space" presStyleCnt="0"/>
      <dgm:spPr/>
    </dgm:pt>
    <dgm:pt modelId="{FC0979E5-AA75-41ED-B66E-998FEE2A3B0A}" type="pres">
      <dgm:prSet presAssocID="{FCE272A5-ADF9-4BD7-8820-0BE6F2BAB8A0}" presName="composite" presStyleCnt="0"/>
      <dgm:spPr/>
    </dgm:pt>
    <dgm:pt modelId="{17CBF4D3-EB72-4AA2-96B0-856C18B5412E}" type="pres">
      <dgm:prSet presAssocID="{FCE272A5-ADF9-4BD7-8820-0BE6F2BAB8A0}" presName="LShape" presStyleLbl="alignNode1" presStyleIdx="8" presStyleCnt="9"/>
      <dgm:spPr/>
    </dgm:pt>
    <dgm:pt modelId="{F74425DF-148F-4DBA-BD56-D314FCCEF652}" type="pres">
      <dgm:prSet presAssocID="{FCE272A5-ADF9-4BD7-8820-0BE6F2BAB8A0}" presName="ParentText" presStyleLbl="revTx" presStyleIdx="4" presStyleCnt="5">
        <dgm:presLayoutVars>
          <dgm:chMax val="0"/>
          <dgm:chPref val="0"/>
          <dgm:bulletEnabled val="1"/>
        </dgm:presLayoutVars>
      </dgm:prSet>
      <dgm:spPr/>
    </dgm:pt>
  </dgm:ptLst>
  <dgm:cxnLst>
    <dgm:cxn modelId="{E02A5C11-F1D2-489B-AE39-821ADD665DED}" type="presOf" srcId="{FCE272A5-ADF9-4BD7-8820-0BE6F2BAB8A0}" destId="{F74425DF-148F-4DBA-BD56-D314FCCEF652}" srcOrd="0" destOrd="0" presId="urn:microsoft.com/office/officeart/2009/3/layout/StepUpProcess"/>
    <dgm:cxn modelId="{0D3ECA1C-6397-490C-A096-780858405B3E}" srcId="{F65120E4-E45F-4A17-8C71-A7B99F31987C}" destId="{CE4B9C79-8E68-49F1-9044-B1B4569C2C01}" srcOrd="3" destOrd="0" parTransId="{046991D5-2F84-4A0D-A7AD-1D54F7EB617D}" sibTransId="{565D4446-3150-4CE7-B019-8F02D18335BC}"/>
    <dgm:cxn modelId="{7EDC4329-B314-440F-8FC8-C730E06D8CF2}" srcId="{F65120E4-E45F-4A17-8C71-A7B99F31987C}" destId="{FCE272A5-ADF9-4BD7-8820-0BE6F2BAB8A0}" srcOrd="4" destOrd="0" parTransId="{32DB4D2C-B396-47CC-9EF6-3A4BBD1DC7D1}" sibTransId="{1C2C5C7F-F5D7-4948-A59A-75C52002E29C}"/>
    <dgm:cxn modelId="{0452216C-2849-4E87-B381-F5A714A9519B}" srcId="{F65120E4-E45F-4A17-8C71-A7B99F31987C}" destId="{1CB573D1-52D9-4791-BFE5-051DD7FD3F76}" srcOrd="0" destOrd="0" parTransId="{EBDDD74B-C235-4F14-87EF-2702B6ED27E5}" sibTransId="{B55FD041-7D6B-4453-BB99-FB1BD0DFC27C}"/>
    <dgm:cxn modelId="{73F7D870-F149-481C-9111-C2C400F6F553}" type="presOf" srcId="{1CB573D1-52D9-4791-BFE5-051DD7FD3F76}" destId="{DE78C2E3-143F-48A0-B135-D83088ADF572}" srcOrd="0" destOrd="0" presId="urn:microsoft.com/office/officeart/2009/3/layout/StepUpProcess"/>
    <dgm:cxn modelId="{E3B61D7B-F4E9-40A7-B8BA-907DD992217E}" srcId="{F65120E4-E45F-4A17-8C71-A7B99F31987C}" destId="{DC861D67-E532-4DC0-A871-0853AF45D16A}" srcOrd="2" destOrd="0" parTransId="{DDC3C25B-CE26-4AE1-A452-74B2C77A2DBC}" sibTransId="{3CB2A966-297E-4E4D-AB61-761EB4CFF5E6}"/>
    <dgm:cxn modelId="{3842DD9B-DE57-45CB-98AF-E54A15C24EB6}" type="presOf" srcId="{F65120E4-E45F-4A17-8C71-A7B99F31987C}" destId="{22DF65E5-0AB4-453E-B555-095EE8E354EE}" srcOrd="0" destOrd="0" presId="urn:microsoft.com/office/officeart/2009/3/layout/StepUpProcess"/>
    <dgm:cxn modelId="{BA3CBB9F-D2DE-43DE-BC93-2B946DB67538}" type="presOf" srcId="{DC861D67-E532-4DC0-A871-0853AF45D16A}" destId="{80110FAF-A64D-402D-8BC7-D140735E77C5}" srcOrd="0" destOrd="0" presId="urn:microsoft.com/office/officeart/2009/3/layout/StepUpProcess"/>
    <dgm:cxn modelId="{923006C5-54BA-41EC-BC9B-CC862A9F95FF}" type="presOf" srcId="{444D5588-7AEF-47DF-A941-E28342C92640}" destId="{6DA03D7D-F5F3-495D-9C24-9E96535ED32F}" srcOrd="0" destOrd="0" presId="urn:microsoft.com/office/officeart/2009/3/layout/StepUpProcess"/>
    <dgm:cxn modelId="{8A7396C8-B5DE-4C42-A03E-A6DEA83AC5BD}" srcId="{F65120E4-E45F-4A17-8C71-A7B99F31987C}" destId="{444D5588-7AEF-47DF-A941-E28342C92640}" srcOrd="1" destOrd="0" parTransId="{17FDE528-15A6-40BF-95AB-158A58149A9F}" sibTransId="{6731F5DA-4AE4-443B-99BD-E956C8C5D731}"/>
    <dgm:cxn modelId="{383232C9-130A-47D3-B65C-75ECDC68D0DE}" type="presOf" srcId="{CE4B9C79-8E68-49F1-9044-B1B4569C2C01}" destId="{1C5409ED-6386-43C3-920E-80CE65A3654F}" srcOrd="0" destOrd="0" presId="urn:microsoft.com/office/officeart/2009/3/layout/StepUpProcess"/>
    <dgm:cxn modelId="{235CAE28-454F-438C-84A8-BBDBA55B9F71}" type="presParOf" srcId="{22DF65E5-0AB4-453E-B555-095EE8E354EE}" destId="{51DA97B8-7DF9-4BE0-BC7F-BD701AB9F319}" srcOrd="0" destOrd="0" presId="urn:microsoft.com/office/officeart/2009/3/layout/StepUpProcess"/>
    <dgm:cxn modelId="{28FC6CB6-60EF-418E-8DC9-161D8670EA28}" type="presParOf" srcId="{51DA97B8-7DF9-4BE0-BC7F-BD701AB9F319}" destId="{58884D01-B8B2-4FE6-9E63-ACC4C2740BE8}" srcOrd="0" destOrd="0" presId="urn:microsoft.com/office/officeart/2009/3/layout/StepUpProcess"/>
    <dgm:cxn modelId="{D030DE77-E202-4452-9438-E864458C39CF}" type="presParOf" srcId="{51DA97B8-7DF9-4BE0-BC7F-BD701AB9F319}" destId="{DE78C2E3-143F-48A0-B135-D83088ADF572}" srcOrd="1" destOrd="0" presId="urn:microsoft.com/office/officeart/2009/3/layout/StepUpProcess"/>
    <dgm:cxn modelId="{98ABF093-E32A-4224-A735-EACDFA4C1B3B}" type="presParOf" srcId="{51DA97B8-7DF9-4BE0-BC7F-BD701AB9F319}" destId="{C79FA4D7-79B7-4890-A493-33A2D02483C9}" srcOrd="2" destOrd="0" presId="urn:microsoft.com/office/officeart/2009/3/layout/StepUpProcess"/>
    <dgm:cxn modelId="{7209BE78-263F-4DEB-9F34-48ED44000F76}" type="presParOf" srcId="{22DF65E5-0AB4-453E-B555-095EE8E354EE}" destId="{FAD55D0B-D10E-40F2-B1FE-C91A14B6E104}" srcOrd="1" destOrd="0" presId="urn:microsoft.com/office/officeart/2009/3/layout/StepUpProcess"/>
    <dgm:cxn modelId="{1EB6EA8F-C047-4B0A-8215-767D97E0D067}" type="presParOf" srcId="{FAD55D0B-D10E-40F2-B1FE-C91A14B6E104}" destId="{9B41C532-2BB1-4092-8B6D-DBDE687BF614}" srcOrd="0" destOrd="0" presId="urn:microsoft.com/office/officeart/2009/3/layout/StepUpProcess"/>
    <dgm:cxn modelId="{C6F0A574-0E3E-4E2B-9CE6-B0E95908448B}" type="presParOf" srcId="{22DF65E5-0AB4-453E-B555-095EE8E354EE}" destId="{7815EE4D-EA49-40DF-8DBD-6A246435D49E}" srcOrd="2" destOrd="0" presId="urn:microsoft.com/office/officeart/2009/3/layout/StepUpProcess"/>
    <dgm:cxn modelId="{31BB48A2-9232-4359-97A2-6530C52F5BBE}" type="presParOf" srcId="{7815EE4D-EA49-40DF-8DBD-6A246435D49E}" destId="{964BF32E-89D3-41C4-8267-3A37229182EB}" srcOrd="0" destOrd="0" presId="urn:microsoft.com/office/officeart/2009/3/layout/StepUpProcess"/>
    <dgm:cxn modelId="{CF778B02-BDE1-4C2F-8878-8702B9316A3F}" type="presParOf" srcId="{7815EE4D-EA49-40DF-8DBD-6A246435D49E}" destId="{6DA03D7D-F5F3-495D-9C24-9E96535ED32F}" srcOrd="1" destOrd="0" presId="urn:microsoft.com/office/officeart/2009/3/layout/StepUpProcess"/>
    <dgm:cxn modelId="{29CA14E1-F19A-4AB8-9B54-4446EF4F383D}" type="presParOf" srcId="{7815EE4D-EA49-40DF-8DBD-6A246435D49E}" destId="{EBE37187-C1F2-441C-B66A-05D95FDE1A58}" srcOrd="2" destOrd="0" presId="urn:microsoft.com/office/officeart/2009/3/layout/StepUpProcess"/>
    <dgm:cxn modelId="{22B9BA66-DFA7-4043-AB95-C005BB692325}" type="presParOf" srcId="{22DF65E5-0AB4-453E-B555-095EE8E354EE}" destId="{F36A41BE-34EB-4926-9F31-7CD5D39AF5A1}" srcOrd="3" destOrd="0" presId="urn:microsoft.com/office/officeart/2009/3/layout/StepUpProcess"/>
    <dgm:cxn modelId="{46A99D9B-30F0-4434-BC52-C68393B2F7B3}" type="presParOf" srcId="{F36A41BE-34EB-4926-9F31-7CD5D39AF5A1}" destId="{51F916D2-A31E-4968-AE7A-792333E32354}" srcOrd="0" destOrd="0" presId="urn:microsoft.com/office/officeart/2009/3/layout/StepUpProcess"/>
    <dgm:cxn modelId="{E4D66E73-CA9C-4019-A67E-F7771CDBBE3E}" type="presParOf" srcId="{22DF65E5-0AB4-453E-B555-095EE8E354EE}" destId="{C8F3C9AA-8641-4C8B-8E25-F6C4C410D4EC}" srcOrd="4" destOrd="0" presId="urn:microsoft.com/office/officeart/2009/3/layout/StepUpProcess"/>
    <dgm:cxn modelId="{56E20AE5-BFE8-4F53-950C-F6F15F4F7E6A}" type="presParOf" srcId="{C8F3C9AA-8641-4C8B-8E25-F6C4C410D4EC}" destId="{65CFCAB7-3DAD-430A-8ED9-FDB31C18E43E}" srcOrd="0" destOrd="0" presId="urn:microsoft.com/office/officeart/2009/3/layout/StepUpProcess"/>
    <dgm:cxn modelId="{7153922F-516E-4593-B792-71C56FBD86D9}" type="presParOf" srcId="{C8F3C9AA-8641-4C8B-8E25-F6C4C410D4EC}" destId="{80110FAF-A64D-402D-8BC7-D140735E77C5}" srcOrd="1" destOrd="0" presId="urn:microsoft.com/office/officeart/2009/3/layout/StepUpProcess"/>
    <dgm:cxn modelId="{6207B35C-C3AD-402A-BB31-4E4EFB5E8BA3}" type="presParOf" srcId="{C8F3C9AA-8641-4C8B-8E25-F6C4C410D4EC}" destId="{76FA6797-EC5C-4E2D-AE25-BAB60F62CCA4}" srcOrd="2" destOrd="0" presId="urn:microsoft.com/office/officeart/2009/3/layout/StepUpProcess"/>
    <dgm:cxn modelId="{78D5C28A-A1C0-443C-B1EC-C171E9D8AB07}" type="presParOf" srcId="{22DF65E5-0AB4-453E-B555-095EE8E354EE}" destId="{7AD3E560-E56F-4B8A-8353-8870A3491BAB}" srcOrd="5" destOrd="0" presId="urn:microsoft.com/office/officeart/2009/3/layout/StepUpProcess"/>
    <dgm:cxn modelId="{DD740DAF-5118-42C4-AD90-162A1A3C10FE}" type="presParOf" srcId="{7AD3E560-E56F-4B8A-8353-8870A3491BAB}" destId="{AF27031B-3C2A-46BC-A77D-5D2B3F18A45B}" srcOrd="0" destOrd="0" presId="urn:microsoft.com/office/officeart/2009/3/layout/StepUpProcess"/>
    <dgm:cxn modelId="{88CDFF0B-F266-4BFF-B857-1EA662D7E41D}" type="presParOf" srcId="{22DF65E5-0AB4-453E-B555-095EE8E354EE}" destId="{12D718EE-C624-46AB-A469-8E4DB573FBBE}" srcOrd="6" destOrd="0" presId="urn:microsoft.com/office/officeart/2009/3/layout/StepUpProcess"/>
    <dgm:cxn modelId="{0CE4873B-26A9-4E28-BA0C-12C77B82594E}" type="presParOf" srcId="{12D718EE-C624-46AB-A469-8E4DB573FBBE}" destId="{0F4974A5-AFB0-49D2-A994-D3F06BF74B5C}" srcOrd="0" destOrd="0" presId="urn:microsoft.com/office/officeart/2009/3/layout/StepUpProcess"/>
    <dgm:cxn modelId="{49216754-7107-44FD-84C3-E20C2F15C0F4}" type="presParOf" srcId="{12D718EE-C624-46AB-A469-8E4DB573FBBE}" destId="{1C5409ED-6386-43C3-920E-80CE65A3654F}" srcOrd="1" destOrd="0" presId="urn:microsoft.com/office/officeart/2009/3/layout/StepUpProcess"/>
    <dgm:cxn modelId="{0AB255EF-8A6D-484B-9ED0-0B179F5B3BA7}" type="presParOf" srcId="{12D718EE-C624-46AB-A469-8E4DB573FBBE}" destId="{CBF42208-9F9E-4B44-8A34-5B193D4ED67A}" srcOrd="2" destOrd="0" presId="urn:microsoft.com/office/officeart/2009/3/layout/StepUpProcess"/>
    <dgm:cxn modelId="{1D82F1EE-4E35-46D4-A032-AD1C8B06361A}" type="presParOf" srcId="{22DF65E5-0AB4-453E-B555-095EE8E354EE}" destId="{1994E137-9894-46DF-9186-D7FA36DE337D}" srcOrd="7" destOrd="0" presId="urn:microsoft.com/office/officeart/2009/3/layout/StepUpProcess"/>
    <dgm:cxn modelId="{203AF531-C931-48E4-B159-2F05DEB30520}" type="presParOf" srcId="{1994E137-9894-46DF-9186-D7FA36DE337D}" destId="{AEBBAF95-96F3-438D-9F8E-ABBF36F8DC02}" srcOrd="0" destOrd="0" presId="urn:microsoft.com/office/officeart/2009/3/layout/StepUpProcess"/>
    <dgm:cxn modelId="{C3D85751-E83E-481F-A5B3-6E07C8C9783F}" type="presParOf" srcId="{22DF65E5-0AB4-453E-B555-095EE8E354EE}" destId="{FC0979E5-AA75-41ED-B66E-998FEE2A3B0A}" srcOrd="8" destOrd="0" presId="urn:microsoft.com/office/officeart/2009/3/layout/StepUpProcess"/>
    <dgm:cxn modelId="{7DA31AB6-80C1-4A6D-9CD1-9CB3E0761C8E}" type="presParOf" srcId="{FC0979E5-AA75-41ED-B66E-998FEE2A3B0A}" destId="{17CBF4D3-EB72-4AA2-96B0-856C18B5412E}" srcOrd="0" destOrd="0" presId="urn:microsoft.com/office/officeart/2009/3/layout/StepUpProcess"/>
    <dgm:cxn modelId="{43C5223D-0DCE-497A-BBC4-03589E8FD597}" type="presParOf" srcId="{FC0979E5-AA75-41ED-B66E-998FEE2A3B0A}" destId="{F74425DF-148F-4DBA-BD56-D314FCCEF652}" srcOrd="1" destOrd="0" presId="urn:microsoft.com/office/officeart/2009/3/layout/StepU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767F657-EED1-4E5E-B4A8-FB36D31219CA}" type="doc">
      <dgm:prSet loTypeId="urn:microsoft.com/office/officeart/2005/8/layout/hList6" loCatId="list" qsTypeId="urn:microsoft.com/office/officeart/2005/8/quickstyle/simple1" qsCatId="simple" csTypeId="urn:microsoft.com/office/officeart/2005/8/colors/colorful2" csCatId="colorful" phldr="1"/>
      <dgm:spPr/>
      <dgm:t>
        <a:bodyPr/>
        <a:lstStyle/>
        <a:p>
          <a:endParaRPr lang="en-PK"/>
        </a:p>
      </dgm:t>
    </dgm:pt>
    <dgm:pt modelId="{EA7E73E2-315A-484C-B212-AA34C21E702A}">
      <dgm:prSet custT="1"/>
      <dgm:spPr/>
      <dgm:t>
        <a:bodyPr/>
        <a:lstStyle/>
        <a:p>
          <a:r>
            <a:rPr lang="en-US" sz="1200" b="1" i="1" dirty="0"/>
            <a:t>Completion Metrics: </a:t>
          </a:r>
          <a:r>
            <a:rPr lang="en-US" sz="1200" b="0" i="0" dirty="0"/>
            <a:t>The change program at Ford can be considered complete when key goals such as the $11 billion investment in electrified and autonomous vehicle development, and $25.5 billion savings in operational expenses have been achieved. Other tangible markers could include the successful closure and transition of planned plants, and launch of new electric and autonomous vehicle models in line with the proposed timeline (Brinton, 2021).</a:t>
          </a:r>
          <a:endParaRPr lang="en-PK" sz="1200" dirty="0"/>
        </a:p>
      </dgm:t>
    </dgm:pt>
    <dgm:pt modelId="{37E4C9DA-E136-4BB6-9E7A-8E0FD6B140BC}" type="parTrans" cxnId="{D18B6F12-7611-4519-AB7B-9642E5478D32}">
      <dgm:prSet/>
      <dgm:spPr/>
      <dgm:t>
        <a:bodyPr/>
        <a:lstStyle/>
        <a:p>
          <a:endParaRPr lang="en-PK"/>
        </a:p>
      </dgm:t>
    </dgm:pt>
    <dgm:pt modelId="{C14F496D-AE44-455D-801C-564E2A51D5C0}" type="sibTrans" cxnId="{D18B6F12-7611-4519-AB7B-9642E5478D32}">
      <dgm:prSet/>
      <dgm:spPr/>
      <dgm:t>
        <a:bodyPr/>
        <a:lstStyle/>
        <a:p>
          <a:endParaRPr lang="en-PK"/>
        </a:p>
      </dgm:t>
    </dgm:pt>
    <dgm:pt modelId="{F4F9B5F7-34AE-455F-BA23-C58F0311835C}">
      <dgm:prSet custT="1"/>
      <dgm:spPr/>
      <dgm:t>
        <a:bodyPr/>
        <a:lstStyle/>
        <a:p>
          <a:r>
            <a:rPr lang="en-US" sz="1600" b="0" i="0" dirty="0"/>
            <a:t>Regular review and feedback from key stakeholders, including employees, investors, and customers can provide qualitative assessment of the change effectiveness.</a:t>
          </a:r>
          <a:endParaRPr lang="en-PK" sz="1600" dirty="0"/>
        </a:p>
      </dgm:t>
    </dgm:pt>
    <dgm:pt modelId="{9E7DD3D7-5C91-4B51-AC88-81AABC1DCD82}" type="parTrans" cxnId="{890EC3A7-F143-4417-A6FA-6934F4CE7E98}">
      <dgm:prSet/>
      <dgm:spPr/>
      <dgm:t>
        <a:bodyPr/>
        <a:lstStyle/>
        <a:p>
          <a:endParaRPr lang="en-PK"/>
        </a:p>
      </dgm:t>
    </dgm:pt>
    <dgm:pt modelId="{FBF366B5-6476-4315-B399-99E25D1B9D6A}" type="sibTrans" cxnId="{890EC3A7-F143-4417-A6FA-6934F4CE7E98}">
      <dgm:prSet/>
      <dgm:spPr/>
      <dgm:t>
        <a:bodyPr/>
        <a:lstStyle/>
        <a:p>
          <a:endParaRPr lang="en-PK"/>
        </a:p>
      </dgm:t>
    </dgm:pt>
    <dgm:pt modelId="{74D35498-5472-43CE-8DE5-AC0A25DA98F9}">
      <dgm:prSet custT="1"/>
      <dgm:spPr/>
      <dgm:t>
        <a:bodyPr/>
        <a:lstStyle/>
        <a:p>
          <a:r>
            <a:rPr lang="en-US" sz="1600" b="0" i="1" dirty="0"/>
            <a:t>Assessing Effectiveness</a:t>
          </a:r>
          <a:r>
            <a:rPr lang="en-US" sz="1600" b="0" i="0" dirty="0"/>
            <a:t>: Effectiveness of the change can be measured by evaluating Ford's competitiveness in the market post-transformation, increase in market share, growth in sales of electric and autonomous vehicles, and overall improvement in profitability.</a:t>
          </a:r>
          <a:endParaRPr lang="en-US" sz="1600" dirty="0"/>
        </a:p>
      </dgm:t>
    </dgm:pt>
    <dgm:pt modelId="{800114DB-42D4-4DD9-8FBF-20402BE3DFBE}" type="parTrans" cxnId="{A068A392-A1A5-4174-B477-FE5263B39943}">
      <dgm:prSet/>
      <dgm:spPr/>
      <dgm:t>
        <a:bodyPr/>
        <a:lstStyle/>
        <a:p>
          <a:endParaRPr lang="en-PK"/>
        </a:p>
      </dgm:t>
    </dgm:pt>
    <dgm:pt modelId="{6F626340-8504-44B1-869E-DE795812E51E}" type="sibTrans" cxnId="{A068A392-A1A5-4174-B477-FE5263B39943}">
      <dgm:prSet/>
      <dgm:spPr/>
      <dgm:t>
        <a:bodyPr/>
        <a:lstStyle/>
        <a:p>
          <a:endParaRPr lang="en-PK"/>
        </a:p>
      </dgm:t>
    </dgm:pt>
    <dgm:pt modelId="{8927AD63-F846-47BD-A164-53630B90C292}">
      <dgm:prSet custT="1"/>
      <dgm:spPr/>
      <dgm:t>
        <a:bodyPr/>
        <a:lstStyle/>
        <a:p>
          <a:r>
            <a:rPr lang="en-US" sz="1400" b="0" i="0" dirty="0"/>
            <a:t>Operational metrics like production efficiency, cost reduction, and lead time for new product development can also provide insights into the effectiveness of the change. Employee satisfaction and decrease in turnover rates post-change could also serve as an indicator of how well the changes were implemented and accepted within the organization.</a:t>
          </a:r>
          <a:endParaRPr lang="en-US" sz="1400" dirty="0"/>
        </a:p>
      </dgm:t>
    </dgm:pt>
    <dgm:pt modelId="{04FE8B38-1B3D-4740-8E4C-CD8B9A696FE9}" type="parTrans" cxnId="{4A82F912-3329-47E5-9268-85D7D60A188F}">
      <dgm:prSet/>
      <dgm:spPr/>
      <dgm:t>
        <a:bodyPr/>
        <a:lstStyle/>
        <a:p>
          <a:endParaRPr lang="en-PK"/>
        </a:p>
      </dgm:t>
    </dgm:pt>
    <dgm:pt modelId="{7AD9EE92-95D1-4B97-BF16-9A930A9E713F}" type="sibTrans" cxnId="{4A82F912-3329-47E5-9268-85D7D60A188F}">
      <dgm:prSet/>
      <dgm:spPr/>
      <dgm:t>
        <a:bodyPr/>
        <a:lstStyle/>
        <a:p>
          <a:endParaRPr lang="en-PK"/>
        </a:p>
      </dgm:t>
    </dgm:pt>
    <dgm:pt modelId="{178EB2CE-D45A-492F-9939-2C82EE360668}" type="pres">
      <dgm:prSet presAssocID="{6767F657-EED1-4E5E-B4A8-FB36D31219CA}" presName="Name0" presStyleCnt="0">
        <dgm:presLayoutVars>
          <dgm:dir/>
          <dgm:resizeHandles val="exact"/>
        </dgm:presLayoutVars>
      </dgm:prSet>
      <dgm:spPr/>
    </dgm:pt>
    <dgm:pt modelId="{4D1A2C70-76F8-44C4-93AE-50E074740D45}" type="pres">
      <dgm:prSet presAssocID="{EA7E73E2-315A-484C-B212-AA34C21E702A}" presName="node" presStyleLbl="node1" presStyleIdx="0" presStyleCnt="4">
        <dgm:presLayoutVars>
          <dgm:bulletEnabled val="1"/>
        </dgm:presLayoutVars>
      </dgm:prSet>
      <dgm:spPr/>
    </dgm:pt>
    <dgm:pt modelId="{F37FC7BB-6454-4EE7-A007-B1DA42108A63}" type="pres">
      <dgm:prSet presAssocID="{C14F496D-AE44-455D-801C-564E2A51D5C0}" presName="sibTrans" presStyleCnt="0"/>
      <dgm:spPr/>
    </dgm:pt>
    <dgm:pt modelId="{FFE3666D-E6EC-47EE-A752-494277F7DBA8}" type="pres">
      <dgm:prSet presAssocID="{74D35498-5472-43CE-8DE5-AC0A25DA98F9}" presName="node" presStyleLbl="node1" presStyleIdx="1" presStyleCnt="4">
        <dgm:presLayoutVars>
          <dgm:bulletEnabled val="1"/>
        </dgm:presLayoutVars>
      </dgm:prSet>
      <dgm:spPr/>
    </dgm:pt>
    <dgm:pt modelId="{595B1D65-26E2-414F-AFD1-0E4661C73585}" type="pres">
      <dgm:prSet presAssocID="{6F626340-8504-44B1-869E-DE795812E51E}" presName="sibTrans" presStyleCnt="0"/>
      <dgm:spPr/>
    </dgm:pt>
    <dgm:pt modelId="{21804905-41F0-4447-B270-EC9FE1DD0E09}" type="pres">
      <dgm:prSet presAssocID="{8927AD63-F846-47BD-A164-53630B90C292}" presName="node" presStyleLbl="node1" presStyleIdx="2" presStyleCnt="4">
        <dgm:presLayoutVars>
          <dgm:bulletEnabled val="1"/>
        </dgm:presLayoutVars>
      </dgm:prSet>
      <dgm:spPr/>
    </dgm:pt>
    <dgm:pt modelId="{F2F6DD1F-901D-43F2-BF75-8A3E2260B7BF}" type="pres">
      <dgm:prSet presAssocID="{7AD9EE92-95D1-4B97-BF16-9A930A9E713F}" presName="sibTrans" presStyleCnt="0"/>
      <dgm:spPr/>
    </dgm:pt>
    <dgm:pt modelId="{31A74253-C119-4B32-A464-77CA85CFBB76}" type="pres">
      <dgm:prSet presAssocID="{F4F9B5F7-34AE-455F-BA23-C58F0311835C}" presName="node" presStyleLbl="node1" presStyleIdx="3" presStyleCnt="4">
        <dgm:presLayoutVars>
          <dgm:bulletEnabled val="1"/>
        </dgm:presLayoutVars>
      </dgm:prSet>
      <dgm:spPr/>
    </dgm:pt>
  </dgm:ptLst>
  <dgm:cxnLst>
    <dgm:cxn modelId="{4146B201-B7E6-46DA-8379-88B59C167513}" type="presOf" srcId="{6767F657-EED1-4E5E-B4A8-FB36D31219CA}" destId="{178EB2CE-D45A-492F-9939-2C82EE360668}" srcOrd="0" destOrd="0" presId="urn:microsoft.com/office/officeart/2005/8/layout/hList6"/>
    <dgm:cxn modelId="{D18B6F12-7611-4519-AB7B-9642E5478D32}" srcId="{6767F657-EED1-4E5E-B4A8-FB36D31219CA}" destId="{EA7E73E2-315A-484C-B212-AA34C21E702A}" srcOrd="0" destOrd="0" parTransId="{37E4C9DA-E136-4BB6-9E7A-8E0FD6B140BC}" sibTransId="{C14F496D-AE44-455D-801C-564E2A51D5C0}"/>
    <dgm:cxn modelId="{4A82F912-3329-47E5-9268-85D7D60A188F}" srcId="{6767F657-EED1-4E5E-B4A8-FB36D31219CA}" destId="{8927AD63-F846-47BD-A164-53630B90C292}" srcOrd="2" destOrd="0" parTransId="{04FE8B38-1B3D-4740-8E4C-CD8B9A696FE9}" sibTransId="{7AD9EE92-95D1-4B97-BF16-9A930A9E713F}"/>
    <dgm:cxn modelId="{4D32F724-BA33-46E5-960F-908DF05C42BF}" type="presOf" srcId="{F4F9B5F7-34AE-455F-BA23-C58F0311835C}" destId="{31A74253-C119-4B32-A464-77CA85CFBB76}" srcOrd="0" destOrd="0" presId="urn:microsoft.com/office/officeart/2005/8/layout/hList6"/>
    <dgm:cxn modelId="{ED6E968F-C597-4ADB-9EFC-2E40B405614C}" type="presOf" srcId="{EA7E73E2-315A-484C-B212-AA34C21E702A}" destId="{4D1A2C70-76F8-44C4-93AE-50E074740D45}" srcOrd="0" destOrd="0" presId="urn:microsoft.com/office/officeart/2005/8/layout/hList6"/>
    <dgm:cxn modelId="{A068A392-A1A5-4174-B477-FE5263B39943}" srcId="{6767F657-EED1-4E5E-B4A8-FB36D31219CA}" destId="{74D35498-5472-43CE-8DE5-AC0A25DA98F9}" srcOrd="1" destOrd="0" parTransId="{800114DB-42D4-4DD9-8FBF-20402BE3DFBE}" sibTransId="{6F626340-8504-44B1-869E-DE795812E51E}"/>
    <dgm:cxn modelId="{890EC3A7-F143-4417-A6FA-6934F4CE7E98}" srcId="{6767F657-EED1-4E5E-B4A8-FB36D31219CA}" destId="{F4F9B5F7-34AE-455F-BA23-C58F0311835C}" srcOrd="3" destOrd="0" parTransId="{9E7DD3D7-5C91-4B51-AC88-81AABC1DCD82}" sibTransId="{FBF366B5-6476-4315-B399-99E25D1B9D6A}"/>
    <dgm:cxn modelId="{682CE4DB-3A53-4E87-AEE9-4349CEA706FC}" type="presOf" srcId="{74D35498-5472-43CE-8DE5-AC0A25DA98F9}" destId="{FFE3666D-E6EC-47EE-A752-494277F7DBA8}" srcOrd="0" destOrd="0" presId="urn:microsoft.com/office/officeart/2005/8/layout/hList6"/>
    <dgm:cxn modelId="{35C931F0-816C-4DD5-BB75-BBF5B94CF060}" type="presOf" srcId="{8927AD63-F846-47BD-A164-53630B90C292}" destId="{21804905-41F0-4447-B270-EC9FE1DD0E09}" srcOrd="0" destOrd="0" presId="urn:microsoft.com/office/officeart/2005/8/layout/hList6"/>
    <dgm:cxn modelId="{CB3B0422-DE87-4278-9B21-7F1B363973B3}" type="presParOf" srcId="{178EB2CE-D45A-492F-9939-2C82EE360668}" destId="{4D1A2C70-76F8-44C4-93AE-50E074740D45}" srcOrd="0" destOrd="0" presId="urn:microsoft.com/office/officeart/2005/8/layout/hList6"/>
    <dgm:cxn modelId="{0552E85D-F979-41F1-8C0D-16B1856A5A69}" type="presParOf" srcId="{178EB2CE-D45A-492F-9939-2C82EE360668}" destId="{F37FC7BB-6454-4EE7-A007-B1DA42108A63}" srcOrd="1" destOrd="0" presId="urn:microsoft.com/office/officeart/2005/8/layout/hList6"/>
    <dgm:cxn modelId="{FAF6D2C8-7E28-4038-AAAC-2E91745ADC87}" type="presParOf" srcId="{178EB2CE-D45A-492F-9939-2C82EE360668}" destId="{FFE3666D-E6EC-47EE-A752-494277F7DBA8}" srcOrd="2" destOrd="0" presId="urn:microsoft.com/office/officeart/2005/8/layout/hList6"/>
    <dgm:cxn modelId="{187CD117-C045-4FE0-8C8D-F4EBF6DB265F}" type="presParOf" srcId="{178EB2CE-D45A-492F-9939-2C82EE360668}" destId="{595B1D65-26E2-414F-AFD1-0E4661C73585}" srcOrd="3" destOrd="0" presId="urn:microsoft.com/office/officeart/2005/8/layout/hList6"/>
    <dgm:cxn modelId="{FCC7D511-05BA-4476-8FF0-D28E44292D66}" type="presParOf" srcId="{178EB2CE-D45A-492F-9939-2C82EE360668}" destId="{21804905-41F0-4447-B270-EC9FE1DD0E09}" srcOrd="4" destOrd="0" presId="urn:microsoft.com/office/officeart/2005/8/layout/hList6"/>
    <dgm:cxn modelId="{97B71F31-D41A-4231-8712-875EC06DDEBC}" type="presParOf" srcId="{178EB2CE-D45A-492F-9939-2C82EE360668}" destId="{F2F6DD1F-901D-43F2-BF75-8A3E2260B7BF}" srcOrd="5" destOrd="0" presId="urn:microsoft.com/office/officeart/2005/8/layout/hList6"/>
    <dgm:cxn modelId="{813FFB26-1997-4EA9-94C7-F2AED01E4127}" type="presParOf" srcId="{178EB2CE-D45A-492F-9939-2C82EE360668}" destId="{31A74253-C119-4B32-A464-77CA85CFBB76}" srcOrd="6"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50839E-0D07-4451-99D5-7A56E8838625}">
      <dsp:nvSpPr>
        <dsp:cNvPr id="0" name=""/>
        <dsp:cNvSpPr/>
      </dsp:nvSpPr>
      <dsp:spPr>
        <a:xfrm>
          <a:off x="-4546806" y="-697308"/>
          <a:ext cx="5417342" cy="5417342"/>
        </a:xfrm>
        <a:prstGeom prst="blockArc">
          <a:avLst>
            <a:gd name="adj1" fmla="val 18900000"/>
            <a:gd name="adj2" fmla="val 2700000"/>
            <a:gd name="adj3" fmla="val 399"/>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35CB908-FF9E-469D-9B0C-2E932D5B492F}">
      <dsp:nvSpPr>
        <dsp:cNvPr id="0" name=""/>
        <dsp:cNvSpPr/>
      </dsp:nvSpPr>
      <dsp:spPr>
        <a:xfrm>
          <a:off x="282194" y="182873"/>
          <a:ext cx="9384364" cy="36558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0183" tIns="50800" rIns="50800" bIns="50800" numCol="1" spcCol="1270" anchor="ctr" anchorCtr="0">
          <a:noAutofit/>
        </a:bodyPr>
        <a:lstStyle/>
        <a:p>
          <a:pPr marL="0" lvl="0" indent="0" algn="l" defTabSz="889000">
            <a:lnSpc>
              <a:spcPct val="90000"/>
            </a:lnSpc>
            <a:spcBef>
              <a:spcPct val="0"/>
            </a:spcBef>
            <a:spcAft>
              <a:spcPct val="35000"/>
            </a:spcAft>
            <a:buFont typeface="+mj-lt"/>
            <a:buNone/>
          </a:pPr>
          <a:r>
            <a:rPr lang="en-US" sz="2000" b="0" i="0" kern="1200" dirty="0"/>
            <a:t>Introduction and Background</a:t>
          </a:r>
          <a:endParaRPr lang="en-PK" sz="2000" kern="1200" dirty="0"/>
        </a:p>
      </dsp:txBody>
      <dsp:txXfrm>
        <a:off x="282194" y="182873"/>
        <a:ext cx="9384364" cy="365585"/>
      </dsp:txXfrm>
    </dsp:sp>
    <dsp:sp modelId="{7CDF3B75-4227-4A5F-8883-93727C4C3A33}">
      <dsp:nvSpPr>
        <dsp:cNvPr id="0" name=""/>
        <dsp:cNvSpPr/>
      </dsp:nvSpPr>
      <dsp:spPr>
        <a:xfrm>
          <a:off x="53703" y="137174"/>
          <a:ext cx="456981" cy="456981"/>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89B4CE4-B93F-42AC-8D93-A81BCB7A63CD}">
      <dsp:nvSpPr>
        <dsp:cNvPr id="0" name=""/>
        <dsp:cNvSpPr/>
      </dsp:nvSpPr>
      <dsp:spPr>
        <a:xfrm>
          <a:off x="613264" y="731572"/>
          <a:ext cx="9053294" cy="36558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0183" tIns="50800" rIns="50800" bIns="50800" numCol="1" spcCol="1270" anchor="ctr" anchorCtr="0">
          <a:noAutofit/>
        </a:bodyPr>
        <a:lstStyle/>
        <a:p>
          <a:pPr marL="0" lvl="0" indent="0" algn="l" defTabSz="889000">
            <a:lnSpc>
              <a:spcPct val="90000"/>
            </a:lnSpc>
            <a:spcBef>
              <a:spcPct val="0"/>
            </a:spcBef>
            <a:spcAft>
              <a:spcPct val="35000"/>
            </a:spcAft>
            <a:buFont typeface="+mj-lt"/>
            <a:buNone/>
          </a:pPr>
          <a:r>
            <a:rPr lang="en-US" sz="2000" b="0" i="0" kern="1200"/>
            <a:t>Key Change Management Models</a:t>
          </a:r>
        </a:p>
      </dsp:txBody>
      <dsp:txXfrm>
        <a:off x="613264" y="731572"/>
        <a:ext cx="9053294" cy="365585"/>
      </dsp:txXfrm>
    </dsp:sp>
    <dsp:sp modelId="{B1FF5958-639E-4292-9BE4-E219AAB01FB8}">
      <dsp:nvSpPr>
        <dsp:cNvPr id="0" name=""/>
        <dsp:cNvSpPr/>
      </dsp:nvSpPr>
      <dsp:spPr>
        <a:xfrm>
          <a:off x="384773" y="685874"/>
          <a:ext cx="456981" cy="456981"/>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D7025FC-10E0-4FB8-B78F-E382FB0BF73D}">
      <dsp:nvSpPr>
        <dsp:cNvPr id="0" name=""/>
        <dsp:cNvSpPr/>
      </dsp:nvSpPr>
      <dsp:spPr>
        <a:xfrm>
          <a:off x="794689" y="1279870"/>
          <a:ext cx="8871869" cy="36558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0183" tIns="50800" rIns="50800" bIns="50800" numCol="1" spcCol="1270" anchor="ctr" anchorCtr="0">
          <a:noAutofit/>
        </a:bodyPr>
        <a:lstStyle/>
        <a:p>
          <a:pPr marL="0" lvl="0" indent="0" algn="l" defTabSz="889000">
            <a:lnSpc>
              <a:spcPct val="90000"/>
            </a:lnSpc>
            <a:spcBef>
              <a:spcPct val="0"/>
            </a:spcBef>
            <a:spcAft>
              <a:spcPct val="35000"/>
            </a:spcAft>
            <a:buFont typeface="+mj-lt"/>
            <a:buNone/>
          </a:pPr>
          <a:r>
            <a:rPr lang="en-US" sz="2000" b="0" i="0" kern="1200" dirty="0"/>
            <a:t>Application of Models </a:t>
          </a:r>
        </a:p>
      </dsp:txBody>
      <dsp:txXfrm>
        <a:off x="794689" y="1279870"/>
        <a:ext cx="8871869" cy="365585"/>
      </dsp:txXfrm>
    </dsp:sp>
    <dsp:sp modelId="{0AB0FF2E-861E-488C-A7C5-5313C9B510B8}">
      <dsp:nvSpPr>
        <dsp:cNvPr id="0" name=""/>
        <dsp:cNvSpPr/>
      </dsp:nvSpPr>
      <dsp:spPr>
        <a:xfrm>
          <a:off x="566198" y="1234172"/>
          <a:ext cx="456981" cy="456981"/>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C9FDE21-0593-4E3B-9933-D558975DAA2E}">
      <dsp:nvSpPr>
        <dsp:cNvPr id="0" name=""/>
        <dsp:cNvSpPr/>
      </dsp:nvSpPr>
      <dsp:spPr>
        <a:xfrm>
          <a:off x="852616" y="1828569"/>
          <a:ext cx="8813942" cy="36558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0183" tIns="50800" rIns="50800" bIns="50800" numCol="1" spcCol="1270" anchor="ctr" anchorCtr="0">
          <a:noAutofit/>
        </a:bodyPr>
        <a:lstStyle/>
        <a:p>
          <a:pPr marL="0" lvl="0" indent="0" algn="l" defTabSz="889000">
            <a:lnSpc>
              <a:spcPct val="90000"/>
            </a:lnSpc>
            <a:spcBef>
              <a:spcPct val="0"/>
            </a:spcBef>
            <a:spcAft>
              <a:spcPct val="35000"/>
            </a:spcAft>
            <a:buFont typeface="+mj-lt"/>
            <a:buNone/>
          </a:pPr>
          <a:r>
            <a:rPr lang="en-US" sz="2000" b="0" i="0" kern="1200" dirty="0"/>
            <a:t>Driver Factors for Change at Ford</a:t>
          </a:r>
        </a:p>
      </dsp:txBody>
      <dsp:txXfrm>
        <a:off x="852616" y="1828569"/>
        <a:ext cx="8813942" cy="365585"/>
      </dsp:txXfrm>
    </dsp:sp>
    <dsp:sp modelId="{5B4A48D9-A433-4B36-AFE2-7FFF3CBD954A}">
      <dsp:nvSpPr>
        <dsp:cNvPr id="0" name=""/>
        <dsp:cNvSpPr/>
      </dsp:nvSpPr>
      <dsp:spPr>
        <a:xfrm>
          <a:off x="624125" y="1782871"/>
          <a:ext cx="456981" cy="456981"/>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70C452-9224-4220-BCBE-1EA1FBB34536}">
      <dsp:nvSpPr>
        <dsp:cNvPr id="0" name=""/>
        <dsp:cNvSpPr/>
      </dsp:nvSpPr>
      <dsp:spPr>
        <a:xfrm>
          <a:off x="794689" y="2377269"/>
          <a:ext cx="8871869" cy="36558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0183" tIns="50800" rIns="50800" bIns="50800" numCol="1" spcCol="1270" anchor="ctr" anchorCtr="0">
          <a:noAutofit/>
        </a:bodyPr>
        <a:lstStyle/>
        <a:p>
          <a:pPr marL="0" lvl="0" indent="0" algn="l" defTabSz="889000">
            <a:lnSpc>
              <a:spcPct val="90000"/>
            </a:lnSpc>
            <a:spcBef>
              <a:spcPct val="0"/>
            </a:spcBef>
            <a:spcAft>
              <a:spcPct val="35000"/>
            </a:spcAft>
            <a:buFont typeface="+mj-lt"/>
            <a:buNone/>
          </a:pPr>
          <a:r>
            <a:rPr lang="en-US" sz="2000" b="0" i="0" kern="1200"/>
            <a:t>Resistance Factors and Strategies to Overcome Them</a:t>
          </a:r>
        </a:p>
      </dsp:txBody>
      <dsp:txXfrm>
        <a:off x="794689" y="2377269"/>
        <a:ext cx="8871869" cy="365585"/>
      </dsp:txXfrm>
    </dsp:sp>
    <dsp:sp modelId="{B1D32A0F-CF3A-4385-B4A2-9FE1F9E5B008}">
      <dsp:nvSpPr>
        <dsp:cNvPr id="0" name=""/>
        <dsp:cNvSpPr/>
      </dsp:nvSpPr>
      <dsp:spPr>
        <a:xfrm>
          <a:off x="566198" y="2331571"/>
          <a:ext cx="456981" cy="456981"/>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6E5835D-1D5E-4780-8AF5-9F47762E6E8F}">
      <dsp:nvSpPr>
        <dsp:cNvPr id="0" name=""/>
        <dsp:cNvSpPr/>
      </dsp:nvSpPr>
      <dsp:spPr>
        <a:xfrm>
          <a:off x="613264" y="2925566"/>
          <a:ext cx="9053294" cy="36558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0183" tIns="50800" rIns="50800" bIns="50800" numCol="1" spcCol="1270" anchor="ctr" anchorCtr="0">
          <a:noAutofit/>
        </a:bodyPr>
        <a:lstStyle/>
        <a:p>
          <a:pPr marL="0" lvl="0" indent="0" algn="l" defTabSz="889000">
            <a:lnSpc>
              <a:spcPct val="90000"/>
            </a:lnSpc>
            <a:spcBef>
              <a:spcPct val="0"/>
            </a:spcBef>
            <a:spcAft>
              <a:spcPct val="35000"/>
            </a:spcAft>
            <a:buFont typeface="+mj-lt"/>
            <a:buNone/>
          </a:pPr>
          <a:r>
            <a:rPr lang="en-US" sz="2000" b="0" i="0" kern="1200"/>
            <a:t>Measuring Success and Assessing Effectiveness</a:t>
          </a:r>
        </a:p>
      </dsp:txBody>
      <dsp:txXfrm>
        <a:off x="613264" y="2925566"/>
        <a:ext cx="9053294" cy="365585"/>
      </dsp:txXfrm>
    </dsp:sp>
    <dsp:sp modelId="{D7E2F683-E79F-4BF9-AC0C-5CE028DEE506}">
      <dsp:nvSpPr>
        <dsp:cNvPr id="0" name=""/>
        <dsp:cNvSpPr/>
      </dsp:nvSpPr>
      <dsp:spPr>
        <a:xfrm>
          <a:off x="384773" y="2879868"/>
          <a:ext cx="456981" cy="456981"/>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6A3A1D0-0541-40A0-B46A-C4979CE1C58D}">
      <dsp:nvSpPr>
        <dsp:cNvPr id="0" name=""/>
        <dsp:cNvSpPr/>
      </dsp:nvSpPr>
      <dsp:spPr>
        <a:xfrm>
          <a:off x="282194" y="3474266"/>
          <a:ext cx="9384364" cy="36558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0183" tIns="50800" rIns="50800" bIns="50800" numCol="1" spcCol="1270" anchor="ctr" anchorCtr="0">
          <a:noAutofit/>
        </a:bodyPr>
        <a:lstStyle/>
        <a:p>
          <a:pPr marL="0" lvl="0" indent="0" algn="l" defTabSz="889000">
            <a:lnSpc>
              <a:spcPct val="90000"/>
            </a:lnSpc>
            <a:spcBef>
              <a:spcPct val="0"/>
            </a:spcBef>
            <a:spcAft>
              <a:spcPct val="35000"/>
            </a:spcAft>
            <a:buFont typeface="+mj-lt"/>
            <a:buNone/>
          </a:pPr>
          <a:r>
            <a:rPr lang="en-US" sz="2000" b="0" i="0" kern="1200"/>
            <a:t>Conclusion and Recommendations</a:t>
          </a:r>
        </a:p>
      </dsp:txBody>
      <dsp:txXfrm>
        <a:off x="282194" y="3474266"/>
        <a:ext cx="9384364" cy="365585"/>
      </dsp:txXfrm>
    </dsp:sp>
    <dsp:sp modelId="{47588192-D0F2-4A39-A44F-433B38B86625}">
      <dsp:nvSpPr>
        <dsp:cNvPr id="0" name=""/>
        <dsp:cNvSpPr/>
      </dsp:nvSpPr>
      <dsp:spPr>
        <a:xfrm>
          <a:off x="53703" y="3428568"/>
          <a:ext cx="456981" cy="456981"/>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2E089B-F798-41A1-8F5D-2C6A2D5C4166}">
      <dsp:nvSpPr>
        <dsp:cNvPr id="0" name=""/>
        <dsp:cNvSpPr/>
      </dsp:nvSpPr>
      <dsp:spPr>
        <a:xfrm>
          <a:off x="2096177" y="0"/>
          <a:ext cx="855269" cy="11432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21C88E-04BC-4E3C-BE16-D028CCCCCC6F}">
      <dsp:nvSpPr>
        <dsp:cNvPr id="0" name=""/>
        <dsp:cNvSpPr/>
      </dsp:nvSpPr>
      <dsp:spPr>
        <a:xfrm>
          <a:off x="437436" y="1140521"/>
          <a:ext cx="4315781" cy="647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100000"/>
            </a:lnSpc>
            <a:spcBef>
              <a:spcPct val="0"/>
            </a:spcBef>
            <a:spcAft>
              <a:spcPct val="35000"/>
            </a:spcAft>
            <a:buNone/>
            <a:defRPr b="1"/>
          </a:pPr>
          <a:r>
            <a:rPr lang="en-US" sz="3600" kern="1200" dirty="0">
              <a:solidFill>
                <a:schemeClr val="accent4"/>
              </a:solidFill>
            </a:rPr>
            <a:t>Planned Change</a:t>
          </a:r>
          <a:endParaRPr lang="en-PK" sz="3600" kern="1200" dirty="0">
            <a:solidFill>
              <a:schemeClr val="accent4"/>
            </a:solidFill>
          </a:endParaRPr>
        </a:p>
      </dsp:txBody>
      <dsp:txXfrm>
        <a:off x="437436" y="1140521"/>
        <a:ext cx="4315781" cy="647367"/>
      </dsp:txXfrm>
    </dsp:sp>
    <dsp:sp modelId="{DA013E1F-675A-43D1-9829-D133EEB27025}">
      <dsp:nvSpPr>
        <dsp:cNvPr id="0" name=""/>
        <dsp:cNvSpPr/>
      </dsp:nvSpPr>
      <dsp:spPr>
        <a:xfrm>
          <a:off x="380943" y="2320663"/>
          <a:ext cx="4315781" cy="1498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622300">
            <a:lnSpc>
              <a:spcPct val="100000"/>
            </a:lnSpc>
            <a:spcBef>
              <a:spcPct val="0"/>
            </a:spcBef>
            <a:spcAft>
              <a:spcPct val="35000"/>
            </a:spcAft>
            <a:buNone/>
          </a:pPr>
          <a:r>
            <a:rPr lang="en-US" sz="1400" b="0" i="0" kern="1200" dirty="0"/>
            <a:t>Successful change management necessitates a meticulously devised plan. This approach is effective when the need for change is identified and clear objectives are set. Ford can manage its ongoing transformation by applying planned change - establishing concrete goals, formulating a comprehensive strategy, and tracking progress. This method could potentially keep the company on track to meet its objectives (Oliva and </a:t>
          </a:r>
          <a:r>
            <a:rPr lang="en-US" sz="1400" b="0" i="0" kern="1200" dirty="0" err="1"/>
            <a:t>Kallenberg</a:t>
          </a:r>
          <a:r>
            <a:rPr lang="en-US" sz="1400" b="0" i="0" kern="1200" dirty="0"/>
            <a:t>, 2003).</a:t>
          </a:r>
          <a:endParaRPr lang="en-PK" sz="1400" kern="1200" dirty="0"/>
        </a:p>
      </dsp:txBody>
      <dsp:txXfrm>
        <a:off x="380943" y="2320663"/>
        <a:ext cx="4315781" cy="1498788"/>
      </dsp:txXfrm>
    </dsp:sp>
    <dsp:sp modelId="{E544F819-A3B8-4675-96D0-CCEC974F8D55}">
      <dsp:nvSpPr>
        <dsp:cNvPr id="0" name=""/>
        <dsp:cNvSpPr/>
      </dsp:nvSpPr>
      <dsp:spPr>
        <a:xfrm>
          <a:off x="6936112" y="0"/>
          <a:ext cx="1137175" cy="11371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98D392-0CFD-4E89-AD52-098F2E72AF0B}">
      <dsp:nvSpPr>
        <dsp:cNvPr id="0" name=""/>
        <dsp:cNvSpPr/>
      </dsp:nvSpPr>
      <dsp:spPr>
        <a:xfrm>
          <a:off x="5397175" y="1149673"/>
          <a:ext cx="4315781" cy="647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100000"/>
            </a:lnSpc>
            <a:spcBef>
              <a:spcPct val="0"/>
            </a:spcBef>
            <a:spcAft>
              <a:spcPct val="35000"/>
            </a:spcAft>
            <a:buNone/>
            <a:defRPr b="1"/>
          </a:pPr>
          <a:r>
            <a:rPr lang="en-US" sz="3600" kern="1200" dirty="0">
              <a:solidFill>
                <a:schemeClr val="accent4"/>
              </a:solidFill>
            </a:rPr>
            <a:t>Emergent Change</a:t>
          </a:r>
          <a:endParaRPr lang="en-PK" sz="3600" kern="1200" dirty="0">
            <a:solidFill>
              <a:schemeClr val="accent4"/>
            </a:solidFill>
          </a:endParaRPr>
        </a:p>
      </dsp:txBody>
      <dsp:txXfrm>
        <a:off x="5397175" y="1149673"/>
        <a:ext cx="4315781" cy="647367"/>
      </dsp:txXfrm>
    </dsp:sp>
    <dsp:sp modelId="{DAB1B1AC-8B7B-4C05-A9E7-F568A6B646C8}">
      <dsp:nvSpPr>
        <dsp:cNvPr id="0" name=""/>
        <dsp:cNvSpPr/>
      </dsp:nvSpPr>
      <dsp:spPr>
        <a:xfrm>
          <a:off x="5451986" y="2319153"/>
          <a:ext cx="4315781" cy="1498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533400">
            <a:lnSpc>
              <a:spcPct val="100000"/>
            </a:lnSpc>
            <a:spcBef>
              <a:spcPct val="0"/>
            </a:spcBef>
            <a:spcAft>
              <a:spcPct val="35000"/>
            </a:spcAft>
            <a:buNone/>
          </a:pPr>
          <a:r>
            <a:rPr lang="en-US" sz="1200" b="0" i="0" kern="1200" dirty="0"/>
            <a:t>Contrarily, emergent change management provides more flexibility, allowing adaptation to varying circumstances. This approach involves making immediate modifications to a business's strategy or operations in response to unforeseen developments or changes in the external environment. It shines in situations where the change need is unclear, or when swift reaction to market or competitive shifts is crucial. Responding to quick changes in market trends, such as growing demand for electric and autonomous vehicles, or shifts in consumer preferences, may necessitate Ford's adoption of emergent change</a:t>
          </a:r>
          <a:endParaRPr lang="en-PK" sz="1200" kern="1200" dirty="0"/>
        </a:p>
      </dsp:txBody>
      <dsp:txXfrm>
        <a:off x="5451986" y="2319153"/>
        <a:ext cx="4315781" cy="14987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087480-63C8-4093-ABC3-CAE291AFD072}">
      <dsp:nvSpPr>
        <dsp:cNvPr id="0" name=""/>
        <dsp:cNvSpPr/>
      </dsp:nvSpPr>
      <dsp:spPr>
        <a:xfrm>
          <a:off x="-34774" y="0"/>
          <a:ext cx="9614451" cy="1377288"/>
        </a:xfrm>
        <a:prstGeom prst="roundRect">
          <a:avLst>
            <a:gd name="adj" fmla="val 10000"/>
          </a:avLst>
        </a:prstGeom>
        <a:gradFill rotWithShape="0">
          <a:gsLst>
            <a:gs pos="0">
              <a:schemeClr val="accent2">
                <a:hueOff val="0"/>
                <a:satOff val="0"/>
                <a:lumOff val="0"/>
                <a:alphaOff val="0"/>
                <a:tint val="100000"/>
                <a:shade val="85000"/>
                <a:satMod val="100000"/>
                <a:lumMod val="100000"/>
              </a:schemeClr>
            </a:gs>
            <a:gs pos="100000">
              <a:schemeClr val="accent2">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2">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1" kern="1200" dirty="0"/>
            <a:t>Unfreeze</a:t>
          </a:r>
          <a:r>
            <a:rPr lang="en-US" sz="2200" b="0" i="0" kern="1200" dirty="0"/>
            <a:t>: Acknowledging the need for change at Ford due to environmental factors like the rise of electric vehicles, intense competition, and technological disruptions.</a:t>
          </a:r>
          <a:endParaRPr lang="en-US" sz="2200" kern="1200" dirty="0"/>
        </a:p>
      </dsp:txBody>
      <dsp:txXfrm>
        <a:off x="5565" y="40339"/>
        <a:ext cx="8107618" cy="1296610"/>
      </dsp:txXfrm>
    </dsp:sp>
    <dsp:sp modelId="{F35616E2-AF1E-4521-BFFD-AEA8DE08A013}">
      <dsp:nvSpPr>
        <dsp:cNvPr id="0" name=""/>
        <dsp:cNvSpPr/>
      </dsp:nvSpPr>
      <dsp:spPr>
        <a:xfrm>
          <a:off x="870835" y="1606835"/>
          <a:ext cx="9475353" cy="1377288"/>
        </a:xfrm>
        <a:prstGeom prst="roundRect">
          <a:avLst>
            <a:gd name="adj" fmla="val 10000"/>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1" kern="1200" dirty="0"/>
            <a:t>Change</a:t>
          </a:r>
          <a:r>
            <a:rPr lang="en-US" sz="2200" b="0" i="0" kern="1200" dirty="0"/>
            <a:t>: Implementing strategic transformations, such as investing in electrified and autonomous vehicle development, streamlining production, and leveraging advanced technologies like AI and ML (Deng et al., 2020).</a:t>
          </a:r>
          <a:endParaRPr lang="en-US" sz="2200" kern="1200" dirty="0"/>
        </a:p>
      </dsp:txBody>
      <dsp:txXfrm>
        <a:off x="911174" y="1647174"/>
        <a:ext cx="7663377" cy="1296610"/>
      </dsp:txXfrm>
    </dsp:sp>
    <dsp:sp modelId="{3A55E111-BD53-4F75-BEE6-C01FDFF400DB}">
      <dsp:nvSpPr>
        <dsp:cNvPr id="0" name=""/>
        <dsp:cNvSpPr/>
      </dsp:nvSpPr>
      <dsp:spPr>
        <a:xfrm>
          <a:off x="1706895" y="3213671"/>
          <a:ext cx="9475353" cy="1377288"/>
        </a:xfrm>
        <a:prstGeom prst="roundRect">
          <a:avLst>
            <a:gd name="adj" fmla="val 10000"/>
          </a:avLst>
        </a:prstGeom>
        <a:gradFill rotWithShape="0">
          <a:gsLst>
            <a:gs pos="0">
              <a:schemeClr val="accent4">
                <a:hueOff val="0"/>
                <a:satOff val="0"/>
                <a:lumOff val="0"/>
                <a:alphaOff val="0"/>
                <a:tint val="100000"/>
                <a:shade val="85000"/>
                <a:satMod val="100000"/>
                <a:lumMod val="100000"/>
              </a:schemeClr>
            </a:gs>
            <a:gs pos="100000">
              <a:schemeClr val="accent4">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4">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1" kern="1200" dirty="0"/>
            <a:t>Refreeze</a:t>
          </a:r>
          <a:r>
            <a:rPr lang="en-US" sz="2200" b="0" i="0" kern="1200" dirty="0"/>
            <a:t>: Solidifying these changes within Ford's operational and cultural framework to ensure they become part of the company's norm and enhance its competitiveness in the dynamic auto industry.</a:t>
          </a:r>
          <a:endParaRPr lang="en-PK" sz="2200" kern="1200" dirty="0"/>
        </a:p>
      </dsp:txBody>
      <dsp:txXfrm>
        <a:off x="1747234" y="3254010"/>
        <a:ext cx="7663377" cy="1296610"/>
      </dsp:txXfrm>
    </dsp:sp>
    <dsp:sp modelId="{7CDA6BB3-F5C0-4C33-8695-720FA2097B6B}">
      <dsp:nvSpPr>
        <dsp:cNvPr id="0" name=""/>
        <dsp:cNvSpPr/>
      </dsp:nvSpPr>
      <dsp:spPr>
        <a:xfrm>
          <a:off x="8614891" y="1044443"/>
          <a:ext cx="895237" cy="895237"/>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a:outerShdw blurRad="50800" dist="12700" dir="5400000" algn="ctr" rotWithShape="0">
            <a:srgbClr val="000000">
              <a:alpha val="50000"/>
            </a:srgbClr>
          </a:outerShdw>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PK" sz="3600" kern="1200"/>
        </a:p>
      </dsp:txBody>
      <dsp:txXfrm>
        <a:off x="8816319" y="1044443"/>
        <a:ext cx="492381" cy="673666"/>
      </dsp:txXfrm>
    </dsp:sp>
    <dsp:sp modelId="{04DCD922-4F71-4C98-A738-AD9271C10A35}">
      <dsp:nvSpPr>
        <dsp:cNvPr id="0" name=""/>
        <dsp:cNvSpPr/>
      </dsp:nvSpPr>
      <dsp:spPr>
        <a:xfrm>
          <a:off x="9450951" y="2642097"/>
          <a:ext cx="895237" cy="895237"/>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a:outerShdw blurRad="50800" dist="12700" dir="5400000" algn="ctr" rotWithShape="0">
            <a:srgbClr val="000000">
              <a:alpha val="50000"/>
            </a:srgbClr>
          </a:outerShdw>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PK" sz="3600" kern="1200"/>
        </a:p>
      </dsp:txBody>
      <dsp:txXfrm>
        <a:off x="9652379" y="2642097"/>
        <a:ext cx="492381" cy="6736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884D01-B8B2-4FE6-9E63-ACC4C2740BE8}">
      <dsp:nvSpPr>
        <dsp:cNvPr id="0" name=""/>
        <dsp:cNvSpPr/>
      </dsp:nvSpPr>
      <dsp:spPr>
        <a:xfrm rot="5400000">
          <a:off x="388624" y="2118028"/>
          <a:ext cx="1164942" cy="1938437"/>
        </a:xfrm>
        <a:prstGeom prst="corner">
          <a:avLst>
            <a:gd name="adj1" fmla="val 16120"/>
            <a:gd name="adj2" fmla="val 16110"/>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78C2E3-143F-48A0-B135-D83088ADF572}">
      <dsp:nvSpPr>
        <dsp:cNvPr id="0" name=""/>
        <dsp:cNvSpPr/>
      </dsp:nvSpPr>
      <dsp:spPr>
        <a:xfrm>
          <a:off x="228029" y="2742365"/>
          <a:ext cx="1750032" cy="1534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b="1" i="0" kern="1200" dirty="0"/>
            <a:t>Culture: </a:t>
          </a:r>
          <a:r>
            <a:rPr lang="en-US" sz="1200" b="0" i="0" kern="1200" dirty="0"/>
            <a:t>Shift in automotive industry trends towards environmentally-friendly and technologically advanced vehicles necessitates a cultural transformation within Ford towards innovation and sustainability.</a:t>
          </a:r>
          <a:endParaRPr lang="en-PK" sz="1200" kern="1200" dirty="0"/>
        </a:p>
      </dsp:txBody>
      <dsp:txXfrm>
        <a:off x="228029" y="2742365"/>
        <a:ext cx="1750032" cy="1534005"/>
      </dsp:txXfrm>
    </dsp:sp>
    <dsp:sp modelId="{C79FA4D7-79B7-4890-A493-33A2D02483C9}">
      <dsp:nvSpPr>
        <dsp:cNvPr id="0" name=""/>
        <dsp:cNvSpPr/>
      </dsp:nvSpPr>
      <dsp:spPr>
        <a:xfrm>
          <a:off x="1614003" y="1975318"/>
          <a:ext cx="330194" cy="330194"/>
        </a:xfrm>
        <a:prstGeom prst="triangle">
          <a:avLst>
            <a:gd name="adj" fmla="val 100000"/>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4BF32E-89D3-41C4-8267-3A37229182EB}">
      <dsp:nvSpPr>
        <dsp:cNvPr id="0" name=""/>
        <dsp:cNvSpPr/>
      </dsp:nvSpPr>
      <dsp:spPr>
        <a:xfrm rot="5400000">
          <a:off x="2531005" y="1587894"/>
          <a:ext cx="1164942" cy="1938437"/>
        </a:xfrm>
        <a:prstGeom prst="corner">
          <a:avLst>
            <a:gd name="adj1" fmla="val 16120"/>
            <a:gd name="adj2" fmla="val 16110"/>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A03D7D-F5F3-495D-9C24-9E96535ED32F}">
      <dsp:nvSpPr>
        <dsp:cNvPr id="0" name=""/>
        <dsp:cNvSpPr/>
      </dsp:nvSpPr>
      <dsp:spPr>
        <a:xfrm>
          <a:off x="2336547" y="2167069"/>
          <a:ext cx="1750032" cy="1534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i="1" kern="1200" dirty="0"/>
            <a:t>Leadership</a:t>
          </a:r>
          <a:r>
            <a:rPr lang="en-US" sz="1400" b="0" i="0" kern="1200" dirty="0"/>
            <a:t>: Ford's leadership recognizes the need for change to maintain market competitiveness and has initiated major reorganization and investment in emerging automotive technologies.</a:t>
          </a:r>
          <a:endParaRPr lang="en-PK" sz="1400" kern="1200" dirty="0"/>
        </a:p>
      </dsp:txBody>
      <dsp:txXfrm>
        <a:off x="2336547" y="2167069"/>
        <a:ext cx="1750032" cy="1534005"/>
      </dsp:txXfrm>
    </dsp:sp>
    <dsp:sp modelId="{EBE37187-C1F2-441C-B66A-05D95FDE1A58}">
      <dsp:nvSpPr>
        <dsp:cNvPr id="0" name=""/>
        <dsp:cNvSpPr/>
      </dsp:nvSpPr>
      <dsp:spPr>
        <a:xfrm>
          <a:off x="3756385" y="1445184"/>
          <a:ext cx="330194" cy="330194"/>
        </a:xfrm>
        <a:prstGeom prst="triangle">
          <a:avLst>
            <a:gd name="adj" fmla="val 100000"/>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CFCAB7-3DAD-430A-8ED9-FDB31C18E43E}">
      <dsp:nvSpPr>
        <dsp:cNvPr id="0" name=""/>
        <dsp:cNvSpPr/>
      </dsp:nvSpPr>
      <dsp:spPr>
        <a:xfrm rot="5400000">
          <a:off x="4673386" y="1057760"/>
          <a:ext cx="1164942" cy="1938437"/>
        </a:xfrm>
        <a:prstGeom prst="corner">
          <a:avLst>
            <a:gd name="adj1" fmla="val 16120"/>
            <a:gd name="adj2" fmla="val 16110"/>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110FAF-A64D-402D-8BC7-D140735E77C5}">
      <dsp:nvSpPr>
        <dsp:cNvPr id="0" name=""/>
        <dsp:cNvSpPr/>
      </dsp:nvSpPr>
      <dsp:spPr>
        <a:xfrm>
          <a:off x="4478928" y="1636935"/>
          <a:ext cx="1750032" cy="1534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i="1" kern="1200" dirty="0"/>
            <a:t>Power:</a:t>
          </a:r>
          <a:r>
            <a:rPr lang="en-US" sz="1200" b="1" i="1" kern="1200" dirty="0"/>
            <a:t> </a:t>
          </a:r>
          <a:r>
            <a:rPr lang="en-US" sz="1400" b="0" i="0" kern="1200" dirty="0"/>
            <a:t>Regulatory pressures and power dynamics in the global market, such as emission standards and the impact of Brexit, have forced Ford to adapt its operations and strategy.</a:t>
          </a:r>
          <a:endParaRPr lang="en-PK" sz="1400" kern="1200" dirty="0"/>
        </a:p>
      </dsp:txBody>
      <dsp:txXfrm>
        <a:off x="4478928" y="1636935"/>
        <a:ext cx="1750032" cy="1534005"/>
      </dsp:txXfrm>
    </dsp:sp>
    <dsp:sp modelId="{76FA6797-EC5C-4E2D-AE25-BAB60F62CCA4}">
      <dsp:nvSpPr>
        <dsp:cNvPr id="0" name=""/>
        <dsp:cNvSpPr/>
      </dsp:nvSpPr>
      <dsp:spPr>
        <a:xfrm>
          <a:off x="5898766" y="915050"/>
          <a:ext cx="330194" cy="330194"/>
        </a:xfrm>
        <a:prstGeom prst="triangle">
          <a:avLst>
            <a:gd name="adj" fmla="val 100000"/>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4974A5-AFB0-49D2-A994-D3F06BF74B5C}">
      <dsp:nvSpPr>
        <dsp:cNvPr id="0" name=""/>
        <dsp:cNvSpPr/>
      </dsp:nvSpPr>
      <dsp:spPr>
        <a:xfrm rot="5400000">
          <a:off x="6815767" y="527625"/>
          <a:ext cx="1164942" cy="1938437"/>
        </a:xfrm>
        <a:prstGeom prst="corner">
          <a:avLst>
            <a:gd name="adj1" fmla="val 16120"/>
            <a:gd name="adj2" fmla="val 16110"/>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5409ED-6386-43C3-920E-80CE65A3654F}">
      <dsp:nvSpPr>
        <dsp:cNvPr id="0" name=""/>
        <dsp:cNvSpPr/>
      </dsp:nvSpPr>
      <dsp:spPr>
        <a:xfrm>
          <a:off x="6621310" y="1106801"/>
          <a:ext cx="1750032" cy="1534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i="1" kern="1200" dirty="0" err="1"/>
            <a:t>Digitalisation</a:t>
          </a:r>
          <a:r>
            <a:rPr lang="en-US" sz="1400" b="1" i="1" kern="1200" dirty="0"/>
            <a:t>: </a:t>
          </a:r>
          <a:r>
            <a:rPr lang="en-US" sz="1400" b="0" i="0" kern="1200" dirty="0"/>
            <a:t>Ford is embracing digital transformation to keep pace with the industry's technological advancements, such as AI, ML, and blockchain, which are reshaping product design, manufacturing, and distribution.</a:t>
          </a:r>
          <a:endParaRPr lang="en-PK" sz="1400" kern="1200" dirty="0"/>
        </a:p>
      </dsp:txBody>
      <dsp:txXfrm>
        <a:off x="6621310" y="1106801"/>
        <a:ext cx="1750032" cy="1534005"/>
      </dsp:txXfrm>
    </dsp:sp>
    <dsp:sp modelId="{CBF42208-9F9E-4B44-8A34-5B193D4ED67A}">
      <dsp:nvSpPr>
        <dsp:cNvPr id="0" name=""/>
        <dsp:cNvSpPr/>
      </dsp:nvSpPr>
      <dsp:spPr>
        <a:xfrm>
          <a:off x="8041147" y="384915"/>
          <a:ext cx="330194" cy="330194"/>
        </a:xfrm>
        <a:prstGeom prst="triangle">
          <a:avLst>
            <a:gd name="adj" fmla="val 100000"/>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CBF4D3-EB72-4AA2-96B0-856C18B5412E}">
      <dsp:nvSpPr>
        <dsp:cNvPr id="0" name=""/>
        <dsp:cNvSpPr/>
      </dsp:nvSpPr>
      <dsp:spPr>
        <a:xfrm rot="5400000">
          <a:off x="8958149" y="-2508"/>
          <a:ext cx="1164942" cy="1938437"/>
        </a:xfrm>
        <a:prstGeom prst="corner">
          <a:avLst>
            <a:gd name="adj1" fmla="val 16120"/>
            <a:gd name="adj2" fmla="val 16110"/>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4425DF-148F-4DBA-BD56-D314FCCEF652}">
      <dsp:nvSpPr>
        <dsp:cNvPr id="0" name=""/>
        <dsp:cNvSpPr/>
      </dsp:nvSpPr>
      <dsp:spPr>
        <a:xfrm>
          <a:off x="8763691" y="576666"/>
          <a:ext cx="1750032" cy="1534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i="0" kern="1200" dirty="0"/>
            <a:t>Competition:</a:t>
          </a:r>
          <a:r>
            <a:rPr lang="en-US" sz="1200" b="0" i="0" kern="1200" dirty="0"/>
            <a:t> Increasing competition from both traditional automakers and new entrants like Tesla is driving Ford's need to innovate and offer more electric and autonomous vehicles</a:t>
          </a:r>
          <a:r>
            <a:rPr lang="en-US" sz="1000" b="0" i="0" kern="1200" dirty="0"/>
            <a:t>.</a:t>
          </a:r>
          <a:r>
            <a:rPr lang="en-GB" sz="1000" kern="1200" dirty="0"/>
            <a:t>.</a:t>
          </a:r>
          <a:endParaRPr lang="en-PK" sz="1000" kern="1200" dirty="0"/>
        </a:p>
      </dsp:txBody>
      <dsp:txXfrm>
        <a:off x="8763691" y="576666"/>
        <a:ext cx="1750032" cy="15340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1A2C70-76F8-44C4-93AE-50E074740D45}">
      <dsp:nvSpPr>
        <dsp:cNvPr id="0" name=""/>
        <dsp:cNvSpPr/>
      </dsp:nvSpPr>
      <dsp:spPr>
        <a:xfrm rot="16200000">
          <a:off x="-859246" y="861590"/>
          <a:ext cx="4022725" cy="2299544"/>
        </a:xfrm>
        <a:prstGeom prst="flowChartManualOperation">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0" rIns="76200" bIns="0" numCol="1" spcCol="1270" anchor="ctr" anchorCtr="0">
          <a:noAutofit/>
        </a:bodyPr>
        <a:lstStyle/>
        <a:p>
          <a:pPr marL="0" lvl="0" indent="0" algn="ctr" defTabSz="533400">
            <a:lnSpc>
              <a:spcPct val="90000"/>
            </a:lnSpc>
            <a:spcBef>
              <a:spcPct val="0"/>
            </a:spcBef>
            <a:spcAft>
              <a:spcPct val="35000"/>
            </a:spcAft>
            <a:buNone/>
          </a:pPr>
          <a:r>
            <a:rPr lang="en-US" sz="1200" b="1" i="1" kern="1200" dirty="0"/>
            <a:t>Completion Metrics: </a:t>
          </a:r>
          <a:r>
            <a:rPr lang="en-US" sz="1200" b="0" i="0" kern="1200" dirty="0"/>
            <a:t>The change program at Ford can be considered complete when key goals such as the $11 billion investment in electrified and autonomous vehicle development, and $25.5 billion savings in operational expenses have been achieved. Other tangible markers could include the successful closure and transition of planned plants, and launch of new electric and autonomous vehicle models in line with the proposed timeline (Brinton, 2021).</a:t>
          </a:r>
          <a:endParaRPr lang="en-PK" sz="1200" kern="1200" dirty="0"/>
        </a:p>
      </dsp:txBody>
      <dsp:txXfrm rot="5400000">
        <a:off x="2344" y="804545"/>
        <a:ext cx="2299544" cy="2413635"/>
      </dsp:txXfrm>
    </dsp:sp>
    <dsp:sp modelId="{FFE3666D-E6EC-47EE-A752-494277F7DBA8}">
      <dsp:nvSpPr>
        <dsp:cNvPr id="0" name=""/>
        <dsp:cNvSpPr/>
      </dsp:nvSpPr>
      <dsp:spPr>
        <a:xfrm rot="16200000">
          <a:off x="1612763" y="861590"/>
          <a:ext cx="4022725" cy="2299544"/>
        </a:xfrm>
        <a:prstGeom prst="flowChartManualOperation">
          <a:avLst/>
        </a:prstGeom>
        <a:solidFill>
          <a:schemeClr val="accent2">
            <a:hueOff val="-441124"/>
            <a:satOff val="497"/>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0" rIns="101600" bIns="0" numCol="1" spcCol="1270" anchor="ctr" anchorCtr="0">
          <a:noAutofit/>
        </a:bodyPr>
        <a:lstStyle/>
        <a:p>
          <a:pPr marL="0" lvl="0" indent="0" algn="ctr" defTabSz="711200">
            <a:lnSpc>
              <a:spcPct val="90000"/>
            </a:lnSpc>
            <a:spcBef>
              <a:spcPct val="0"/>
            </a:spcBef>
            <a:spcAft>
              <a:spcPct val="35000"/>
            </a:spcAft>
            <a:buNone/>
          </a:pPr>
          <a:r>
            <a:rPr lang="en-US" sz="1600" b="0" i="1" kern="1200" dirty="0"/>
            <a:t>Assessing Effectiveness</a:t>
          </a:r>
          <a:r>
            <a:rPr lang="en-US" sz="1600" b="0" i="0" kern="1200" dirty="0"/>
            <a:t>: Effectiveness of the change can be measured by evaluating Ford's competitiveness in the market post-transformation, increase in market share, growth in sales of electric and autonomous vehicles, and overall improvement in profitability.</a:t>
          </a:r>
          <a:endParaRPr lang="en-US" sz="1600" kern="1200" dirty="0"/>
        </a:p>
      </dsp:txBody>
      <dsp:txXfrm rot="5400000">
        <a:off x="2474353" y="804545"/>
        <a:ext cx="2299544" cy="2413635"/>
      </dsp:txXfrm>
    </dsp:sp>
    <dsp:sp modelId="{21804905-41F0-4447-B270-EC9FE1DD0E09}">
      <dsp:nvSpPr>
        <dsp:cNvPr id="0" name=""/>
        <dsp:cNvSpPr/>
      </dsp:nvSpPr>
      <dsp:spPr>
        <a:xfrm rot="16200000">
          <a:off x="4084773" y="861590"/>
          <a:ext cx="4022725" cy="2299544"/>
        </a:xfrm>
        <a:prstGeom prst="flowChartManualOperation">
          <a:avLst/>
        </a:prstGeom>
        <a:solidFill>
          <a:schemeClr val="accent2">
            <a:hueOff val="-882249"/>
            <a:satOff val="995"/>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a:lnSpc>
              <a:spcPct val="90000"/>
            </a:lnSpc>
            <a:spcBef>
              <a:spcPct val="0"/>
            </a:spcBef>
            <a:spcAft>
              <a:spcPct val="35000"/>
            </a:spcAft>
            <a:buNone/>
          </a:pPr>
          <a:r>
            <a:rPr lang="en-US" sz="1400" b="0" i="0" kern="1200" dirty="0"/>
            <a:t>Operational metrics like production efficiency, cost reduction, and lead time for new product development can also provide insights into the effectiveness of the change. Employee satisfaction and decrease in turnover rates post-change could also serve as an indicator of how well the changes were implemented and accepted within the organization.</a:t>
          </a:r>
          <a:endParaRPr lang="en-US" sz="1400" kern="1200" dirty="0"/>
        </a:p>
      </dsp:txBody>
      <dsp:txXfrm rot="5400000">
        <a:off x="4946363" y="804545"/>
        <a:ext cx="2299544" cy="2413635"/>
      </dsp:txXfrm>
    </dsp:sp>
    <dsp:sp modelId="{31A74253-C119-4B32-A464-77CA85CFBB76}">
      <dsp:nvSpPr>
        <dsp:cNvPr id="0" name=""/>
        <dsp:cNvSpPr/>
      </dsp:nvSpPr>
      <dsp:spPr>
        <a:xfrm rot="16200000">
          <a:off x="6556783" y="861590"/>
          <a:ext cx="4022725" cy="2299544"/>
        </a:xfrm>
        <a:prstGeom prst="flowChartManualOperation">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0" rIns="101600" bIns="0" numCol="1" spcCol="1270" anchor="ctr" anchorCtr="0">
          <a:noAutofit/>
        </a:bodyPr>
        <a:lstStyle/>
        <a:p>
          <a:pPr marL="0" lvl="0" indent="0" algn="ctr" defTabSz="711200">
            <a:lnSpc>
              <a:spcPct val="90000"/>
            </a:lnSpc>
            <a:spcBef>
              <a:spcPct val="0"/>
            </a:spcBef>
            <a:spcAft>
              <a:spcPct val="35000"/>
            </a:spcAft>
            <a:buNone/>
          </a:pPr>
          <a:r>
            <a:rPr lang="en-US" sz="1600" b="0" i="0" kern="1200" dirty="0"/>
            <a:t>Regular review and feedback from key stakeholders, including employees, investors, and customers can provide qualitative assessment of the change effectiveness.</a:t>
          </a:r>
          <a:endParaRPr lang="en-PK" sz="1600" kern="1200" dirty="0"/>
        </a:p>
      </dsp:txBody>
      <dsp:txXfrm rot="5400000">
        <a:off x="7418373" y="804545"/>
        <a:ext cx="2299544" cy="2413635"/>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3736DB9B-25B6-46A0-B3EB-A6F42007521F}" type="datetimeFigureOut">
              <a:rPr lang="en-PK" smtClean="0"/>
              <a:t>19/07/2023</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DDBA78FA-4AA3-4FFA-9519-BF7A5632F92D}" type="slidenum">
              <a:rPr lang="en-PK" smtClean="0"/>
              <a:t>‹#›</a:t>
            </a:fld>
            <a:endParaRPr lang="en-PK"/>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0122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36DB9B-25B6-46A0-B3EB-A6F42007521F}" type="datetimeFigureOut">
              <a:rPr lang="en-PK" smtClean="0"/>
              <a:t>19/07/2023</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DDBA78FA-4AA3-4FFA-9519-BF7A5632F92D}" type="slidenum">
              <a:rPr lang="en-PK" smtClean="0"/>
              <a:t>‹#›</a:t>
            </a:fld>
            <a:endParaRPr lang="en-PK"/>
          </a:p>
        </p:txBody>
      </p:sp>
    </p:spTree>
    <p:extLst>
      <p:ext uri="{BB962C8B-B14F-4D97-AF65-F5344CB8AC3E}">
        <p14:creationId xmlns:p14="http://schemas.microsoft.com/office/powerpoint/2010/main" val="16620228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736DB9B-25B6-46A0-B3EB-A6F42007521F}" type="datetimeFigureOut">
              <a:rPr lang="en-PK" smtClean="0"/>
              <a:t>19/07/2023</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DDBA78FA-4AA3-4FFA-9519-BF7A5632F92D}" type="slidenum">
              <a:rPr lang="en-PK" smtClean="0"/>
              <a:t>‹#›</a:t>
            </a:fld>
            <a:endParaRPr lang="en-PK"/>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2670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36DB9B-25B6-46A0-B3EB-A6F42007521F}" type="datetimeFigureOut">
              <a:rPr lang="en-PK" smtClean="0"/>
              <a:t>19/07/2023</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DDBA78FA-4AA3-4FFA-9519-BF7A5632F92D}" type="slidenum">
              <a:rPr lang="en-PK" smtClean="0"/>
              <a:t>‹#›</a:t>
            </a:fld>
            <a:endParaRPr lang="en-PK"/>
          </a:p>
        </p:txBody>
      </p:sp>
    </p:spTree>
    <p:extLst>
      <p:ext uri="{BB962C8B-B14F-4D97-AF65-F5344CB8AC3E}">
        <p14:creationId xmlns:p14="http://schemas.microsoft.com/office/powerpoint/2010/main" val="38068866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36DB9B-25B6-46A0-B3EB-A6F42007521F}" type="datetimeFigureOut">
              <a:rPr lang="en-PK" smtClean="0"/>
              <a:t>19/07/2023</a:t>
            </a:fld>
            <a:endParaRPr lang="en-PK"/>
          </a:p>
        </p:txBody>
      </p:sp>
      <p:sp>
        <p:nvSpPr>
          <p:cNvPr id="8" name="Footer Placeholder 7"/>
          <p:cNvSpPr>
            <a:spLocks noGrp="1"/>
          </p:cNvSpPr>
          <p:nvPr>
            <p:ph type="ftr" sz="quarter" idx="11"/>
          </p:nvPr>
        </p:nvSpPr>
        <p:spPr/>
        <p:txBody>
          <a:bodyPr/>
          <a:lstStyle/>
          <a:p>
            <a:endParaRPr lang="en-PK"/>
          </a:p>
        </p:txBody>
      </p:sp>
      <p:sp>
        <p:nvSpPr>
          <p:cNvPr id="9" name="Slide Number Placeholder 8"/>
          <p:cNvSpPr>
            <a:spLocks noGrp="1"/>
          </p:cNvSpPr>
          <p:nvPr>
            <p:ph type="sldNum" sz="quarter" idx="12"/>
          </p:nvPr>
        </p:nvSpPr>
        <p:spPr/>
        <p:txBody>
          <a:bodyPr/>
          <a:lstStyle/>
          <a:p>
            <a:fld id="{DDBA78FA-4AA3-4FFA-9519-BF7A5632F92D}" type="slidenum">
              <a:rPr lang="en-PK" smtClean="0"/>
              <a:t>‹#›</a:t>
            </a:fld>
            <a:endParaRPr lang="en-PK"/>
          </a:p>
        </p:txBody>
      </p:sp>
    </p:spTree>
    <p:extLst>
      <p:ext uri="{BB962C8B-B14F-4D97-AF65-F5344CB8AC3E}">
        <p14:creationId xmlns:p14="http://schemas.microsoft.com/office/powerpoint/2010/main" val="16259471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36DB9B-25B6-46A0-B3EB-A6F42007521F}" type="datetimeFigureOut">
              <a:rPr lang="en-PK" smtClean="0"/>
              <a:t>19/07/2023</a:t>
            </a:fld>
            <a:endParaRPr lang="en-PK"/>
          </a:p>
        </p:txBody>
      </p:sp>
      <p:sp>
        <p:nvSpPr>
          <p:cNvPr id="4" name="Footer Placeholder 3"/>
          <p:cNvSpPr>
            <a:spLocks noGrp="1"/>
          </p:cNvSpPr>
          <p:nvPr>
            <p:ph type="ftr" sz="quarter" idx="11"/>
          </p:nvPr>
        </p:nvSpPr>
        <p:spPr/>
        <p:txBody>
          <a:bodyPr/>
          <a:lstStyle/>
          <a:p>
            <a:endParaRPr lang="en-PK"/>
          </a:p>
        </p:txBody>
      </p:sp>
      <p:sp>
        <p:nvSpPr>
          <p:cNvPr id="5" name="Slide Number Placeholder 4"/>
          <p:cNvSpPr>
            <a:spLocks noGrp="1"/>
          </p:cNvSpPr>
          <p:nvPr>
            <p:ph type="sldNum" sz="quarter" idx="12"/>
          </p:nvPr>
        </p:nvSpPr>
        <p:spPr/>
        <p:txBody>
          <a:bodyPr/>
          <a:lstStyle/>
          <a:p>
            <a:fld id="{DDBA78FA-4AA3-4FFA-9519-BF7A5632F92D}" type="slidenum">
              <a:rPr lang="en-PK" smtClean="0"/>
              <a:t>‹#›</a:t>
            </a:fld>
            <a:endParaRPr lang="en-PK"/>
          </a:p>
        </p:txBody>
      </p:sp>
    </p:spTree>
    <p:extLst>
      <p:ext uri="{BB962C8B-B14F-4D97-AF65-F5344CB8AC3E}">
        <p14:creationId xmlns:p14="http://schemas.microsoft.com/office/powerpoint/2010/main" val="13400761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36DB9B-25B6-46A0-B3EB-A6F42007521F}" type="datetimeFigureOut">
              <a:rPr lang="en-PK" smtClean="0"/>
              <a:t>19/07/2023</a:t>
            </a:fld>
            <a:endParaRPr lang="en-PK"/>
          </a:p>
        </p:txBody>
      </p:sp>
      <p:sp>
        <p:nvSpPr>
          <p:cNvPr id="3" name="Footer Placeholder 2"/>
          <p:cNvSpPr>
            <a:spLocks noGrp="1"/>
          </p:cNvSpPr>
          <p:nvPr>
            <p:ph type="ftr" sz="quarter" idx="11"/>
          </p:nvPr>
        </p:nvSpPr>
        <p:spPr/>
        <p:txBody>
          <a:bodyPr/>
          <a:lstStyle/>
          <a:p>
            <a:endParaRPr lang="en-PK"/>
          </a:p>
        </p:txBody>
      </p:sp>
      <p:sp>
        <p:nvSpPr>
          <p:cNvPr id="4" name="Slide Number Placeholder 3"/>
          <p:cNvSpPr>
            <a:spLocks noGrp="1"/>
          </p:cNvSpPr>
          <p:nvPr>
            <p:ph type="sldNum" sz="quarter" idx="12"/>
          </p:nvPr>
        </p:nvSpPr>
        <p:spPr/>
        <p:txBody>
          <a:bodyPr/>
          <a:lstStyle/>
          <a:p>
            <a:fld id="{DDBA78FA-4AA3-4FFA-9519-BF7A5632F92D}" type="slidenum">
              <a:rPr lang="en-PK" smtClean="0"/>
              <a:t>‹#›</a:t>
            </a:fld>
            <a:endParaRPr lang="en-PK"/>
          </a:p>
        </p:txBody>
      </p:sp>
    </p:spTree>
    <p:extLst>
      <p:ext uri="{BB962C8B-B14F-4D97-AF65-F5344CB8AC3E}">
        <p14:creationId xmlns:p14="http://schemas.microsoft.com/office/powerpoint/2010/main" val="25724324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736DB9B-25B6-46A0-B3EB-A6F42007521F}" type="datetimeFigureOut">
              <a:rPr lang="en-PK" smtClean="0"/>
              <a:t>19/07/2023</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DDBA78FA-4AA3-4FFA-9519-BF7A5632F92D}" type="slidenum">
              <a:rPr lang="en-PK" smtClean="0"/>
              <a:t>‹#›</a:t>
            </a:fld>
            <a:endParaRPr lang="en-PK"/>
          </a:p>
        </p:txBody>
      </p:sp>
    </p:spTree>
    <p:extLst>
      <p:ext uri="{BB962C8B-B14F-4D97-AF65-F5344CB8AC3E}">
        <p14:creationId xmlns:p14="http://schemas.microsoft.com/office/powerpoint/2010/main" val="18228794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36DB9B-25B6-46A0-B3EB-A6F42007521F}" type="datetimeFigureOut">
              <a:rPr lang="en-PK" smtClean="0"/>
              <a:t>19/07/2023</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DDBA78FA-4AA3-4FFA-9519-BF7A5632F92D}" type="slidenum">
              <a:rPr lang="en-PK" smtClean="0"/>
              <a:t>‹#›</a:t>
            </a:fld>
            <a:endParaRPr lang="en-PK"/>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84754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36DB9B-25B6-46A0-B3EB-A6F42007521F}" type="datetimeFigureOut">
              <a:rPr lang="en-PK" smtClean="0"/>
              <a:t>19/07/2023</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DDBA78FA-4AA3-4FFA-9519-BF7A5632F92D}" type="slidenum">
              <a:rPr lang="en-PK" smtClean="0"/>
              <a:t>‹#›</a:t>
            </a:fld>
            <a:endParaRPr lang="en-PK"/>
          </a:p>
        </p:txBody>
      </p:sp>
    </p:spTree>
    <p:extLst>
      <p:ext uri="{BB962C8B-B14F-4D97-AF65-F5344CB8AC3E}">
        <p14:creationId xmlns:p14="http://schemas.microsoft.com/office/powerpoint/2010/main" val="790500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36DB9B-25B6-46A0-B3EB-A6F42007521F}" type="datetimeFigureOut">
              <a:rPr lang="en-PK" smtClean="0"/>
              <a:t>19/07/2023</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DDBA78FA-4AA3-4FFA-9519-BF7A5632F92D}" type="slidenum">
              <a:rPr lang="en-PK" smtClean="0"/>
              <a:t>‹#›</a:t>
            </a:fld>
            <a:endParaRPr lang="en-PK"/>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6331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736DB9B-25B6-46A0-B3EB-A6F42007521F}" type="datetimeFigureOut">
              <a:rPr lang="en-PK" smtClean="0"/>
              <a:t>19/07/2023</a:t>
            </a:fld>
            <a:endParaRPr lang="en-PK"/>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PK"/>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DBA78FA-4AA3-4FFA-9519-BF7A5632F92D}" type="slidenum">
              <a:rPr lang="en-PK" smtClean="0"/>
              <a:t>‹#›</a:t>
            </a:fld>
            <a:endParaRPr lang="en-PK"/>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1077755"/>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cnbc.com/2021/10/03/fords-restructuring-plan-takes-shape-under-ceo-jim-farley.html" TargetMode="External"/><Relationship Id="rId2" Type="http://schemas.openxmlformats.org/officeDocument/2006/relationships/hyperlink" Target="https://techcrunch.com/2022/01/15/ford-to-invest-11-billion-by-2022-on-electric-vehicle-developme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E3E37-3399-43DB-A331-764151B5CFCA}"/>
              </a:ext>
            </a:extLst>
          </p:cNvPr>
          <p:cNvSpPr>
            <a:spLocks noGrp="1"/>
          </p:cNvSpPr>
          <p:nvPr>
            <p:ph type="ctrTitle"/>
          </p:nvPr>
        </p:nvSpPr>
        <p:spPr>
          <a:xfrm>
            <a:off x="716845" y="5095604"/>
            <a:ext cx="7772400" cy="1463040"/>
          </a:xfrm>
        </p:spPr>
        <p:txBody>
          <a:bodyPr>
            <a:noAutofit/>
          </a:bodyPr>
          <a:lstStyle/>
          <a:p>
            <a:pPr algn="just"/>
            <a:r>
              <a:rPr lang="en-US" sz="3200" b="1" i="1" dirty="0"/>
              <a:t>Change Management in Ford Motor Company: Navigating Post-pandemic and Brexit Changes</a:t>
            </a:r>
            <a:endParaRPr lang="en-PK" sz="3200" b="1" i="1" dirty="0"/>
          </a:p>
        </p:txBody>
      </p:sp>
    </p:spTree>
    <p:extLst>
      <p:ext uri="{BB962C8B-B14F-4D97-AF65-F5344CB8AC3E}">
        <p14:creationId xmlns:p14="http://schemas.microsoft.com/office/powerpoint/2010/main" val="3730442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92D62-19B6-B181-BF5F-B6FBE5B323E6}"/>
              </a:ext>
            </a:extLst>
          </p:cNvPr>
          <p:cNvSpPr>
            <a:spLocks noGrp="1"/>
          </p:cNvSpPr>
          <p:nvPr>
            <p:ph type="title"/>
          </p:nvPr>
        </p:nvSpPr>
        <p:spPr/>
        <p:txBody>
          <a:bodyPr/>
          <a:lstStyle/>
          <a:p>
            <a:pPr algn="ctr"/>
            <a:r>
              <a:rPr lang="en-US" b="1" dirty="0"/>
              <a:t>Table of Contents</a:t>
            </a:r>
            <a:endParaRPr lang="en-PK" b="1" dirty="0"/>
          </a:p>
        </p:txBody>
      </p:sp>
      <p:graphicFrame>
        <p:nvGraphicFramePr>
          <p:cNvPr id="4" name="Content Placeholder 3">
            <a:extLst>
              <a:ext uri="{FF2B5EF4-FFF2-40B4-BE49-F238E27FC236}">
                <a16:creationId xmlns:a16="http://schemas.microsoft.com/office/drawing/2014/main" id="{1A0D1FE9-FEE8-7621-DEC7-1956BF0428E1}"/>
              </a:ext>
            </a:extLst>
          </p:cNvPr>
          <p:cNvGraphicFramePr>
            <a:graphicFrameLocks noGrp="1"/>
          </p:cNvGraphicFramePr>
          <p:nvPr>
            <p:ph idx="1"/>
            <p:extLst>
              <p:ext uri="{D42A27DB-BD31-4B8C-83A1-F6EECF244321}">
                <p14:modId xmlns:p14="http://schemas.microsoft.com/office/powerpoint/2010/main" val="252236557"/>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1350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8615E-1664-0EF3-E928-C35E2C080121}"/>
              </a:ext>
            </a:extLst>
          </p:cNvPr>
          <p:cNvSpPr>
            <a:spLocks noGrp="1"/>
          </p:cNvSpPr>
          <p:nvPr>
            <p:ph type="title"/>
          </p:nvPr>
        </p:nvSpPr>
        <p:spPr>
          <a:xfrm>
            <a:off x="838201" y="365125"/>
            <a:ext cx="5251316" cy="1807305"/>
          </a:xfrm>
        </p:spPr>
        <p:txBody>
          <a:bodyPr>
            <a:normAutofit/>
          </a:bodyPr>
          <a:lstStyle/>
          <a:p>
            <a:r>
              <a:rPr lang="en-US" sz="4100" b="1"/>
              <a:t>Introduction and Background of Ford Motors</a:t>
            </a:r>
            <a:endParaRPr lang="en-PK" sz="4100" b="1"/>
          </a:p>
        </p:txBody>
      </p:sp>
      <p:sp>
        <p:nvSpPr>
          <p:cNvPr id="3" name="Content Placeholder 2">
            <a:extLst>
              <a:ext uri="{FF2B5EF4-FFF2-40B4-BE49-F238E27FC236}">
                <a16:creationId xmlns:a16="http://schemas.microsoft.com/office/drawing/2014/main" id="{33EF242F-B5F8-AA92-5B00-DE75F397D6A1}"/>
              </a:ext>
            </a:extLst>
          </p:cNvPr>
          <p:cNvSpPr>
            <a:spLocks noGrp="1"/>
          </p:cNvSpPr>
          <p:nvPr>
            <p:ph idx="1"/>
          </p:nvPr>
        </p:nvSpPr>
        <p:spPr>
          <a:xfrm>
            <a:off x="838200" y="2333297"/>
            <a:ext cx="4478867" cy="3717548"/>
          </a:xfrm>
        </p:spPr>
        <p:txBody>
          <a:bodyPr>
            <a:normAutofit/>
          </a:bodyPr>
          <a:lstStyle/>
          <a:p>
            <a:pPr algn="just"/>
            <a:r>
              <a:rPr lang="en-US" sz="1600" dirty="0"/>
              <a:t>Ford Motor Company, established in 1903, has been a symbol of innovation and resilience in the global automotive industry. It has constantly evolved to meet changing market demands and has pioneered many of the practices that define modern automotive manufacturing. However, the recent COVID-19 pandemic and the UK's departure from the EU (Brexit) present unique challenges. The pandemic has severely disrupted global supply chains, impacting production and sales, while Brexit has altered trading norms and market dynamics in Europe. Consequently, Ford faces the daunting task of navigating these complexities and transforming its business model to ensure its continued success and growth (Adelman, 2023).</a:t>
            </a:r>
            <a:endParaRPr lang="en-PK" sz="600" dirty="0"/>
          </a:p>
        </p:txBody>
      </p:sp>
      <p:pic>
        <p:nvPicPr>
          <p:cNvPr id="2050" name="Picture 2" descr="Ford Motor Company | History, Headquarters, &amp; Facts | Britannica">
            <a:extLst>
              <a:ext uri="{FF2B5EF4-FFF2-40B4-BE49-F238E27FC236}">
                <a16:creationId xmlns:a16="http://schemas.microsoft.com/office/drawing/2014/main" id="{85446923-A8CD-795F-8DCB-643EDE56F142}"/>
              </a:ext>
            </a:extLst>
          </p:cNvPr>
          <p:cNvPicPr>
            <a:picLocks noChangeAspect="1" noChangeArrowheads="1"/>
          </p:cNvPicPr>
          <p:nvPr/>
        </p:nvPicPr>
        <p:blipFill rotWithShape="1">
          <a:blip r:embed="rId2">
            <a:biLevel thresh="25000"/>
            <a:extLst>
              <a:ext uri="{28A0092B-C50C-407E-A947-70E740481C1C}">
                <a14:useLocalDpi xmlns:a14="http://schemas.microsoft.com/office/drawing/2010/main" val="0"/>
              </a:ext>
            </a:extLst>
          </a:blip>
          <a:srcRect l="12603" r="19144" b="1"/>
          <a:stretch/>
        </p:blipFill>
        <p:spPr bwMode="auto">
          <a:xfrm>
            <a:off x="6226167" y="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10977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0B8EF-92EA-4FA3-C4BE-5BE80BFB88C7}"/>
              </a:ext>
            </a:extLst>
          </p:cNvPr>
          <p:cNvSpPr>
            <a:spLocks noGrp="1"/>
          </p:cNvSpPr>
          <p:nvPr>
            <p:ph type="title"/>
          </p:nvPr>
        </p:nvSpPr>
        <p:spPr>
          <a:xfrm>
            <a:off x="793662" y="386930"/>
            <a:ext cx="10066122" cy="1298448"/>
          </a:xfrm>
        </p:spPr>
        <p:txBody>
          <a:bodyPr anchor="b">
            <a:normAutofit/>
          </a:bodyPr>
          <a:lstStyle/>
          <a:p>
            <a:pPr algn="ctr"/>
            <a:r>
              <a:rPr lang="en-US" sz="4800" b="1" dirty="0"/>
              <a:t>Ford Restructuring Change Program</a:t>
            </a:r>
            <a:endParaRPr lang="en-PK" sz="4800" b="1" dirty="0"/>
          </a:p>
        </p:txBody>
      </p:sp>
      <p:sp>
        <p:nvSpPr>
          <p:cNvPr id="3" name="Content Placeholder 2">
            <a:extLst>
              <a:ext uri="{FF2B5EF4-FFF2-40B4-BE49-F238E27FC236}">
                <a16:creationId xmlns:a16="http://schemas.microsoft.com/office/drawing/2014/main" id="{2AAA8151-C5DC-350B-D90C-9A8D6F5F8183}"/>
              </a:ext>
            </a:extLst>
          </p:cNvPr>
          <p:cNvSpPr>
            <a:spLocks noGrp="1"/>
          </p:cNvSpPr>
          <p:nvPr>
            <p:ph idx="1"/>
          </p:nvPr>
        </p:nvSpPr>
        <p:spPr>
          <a:xfrm>
            <a:off x="793662" y="2319134"/>
            <a:ext cx="4530898" cy="4035880"/>
          </a:xfrm>
        </p:spPr>
        <p:txBody>
          <a:bodyPr anchor="ctr">
            <a:normAutofit fontScale="77500" lnSpcReduction="20000"/>
          </a:bodyPr>
          <a:lstStyle/>
          <a:p>
            <a:r>
              <a:rPr lang="en-US" dirty="0"/>
              <a:t>Initiated a major </a:t>
            </a:r>
            <a:r>
              <a:rPr lang="en-US" dirty="0" err="1"/>
              <a:t>reorganisation</a:t>
            </a:r>
            <a:r>
              <a:rPr lang="en-US" dirty="0"/>
              <a:t> in 2018 with the aim of enhancing profitability and competitiveness in the dynamic auto industry.</a:t>
            </a:r>
          </a:p>
          <a:p>
            <a:r>
              <a:rPr lang="en-US" dirty="0"/>
              <a:t>Announced an investment of $11 billion in electrified and autonomous vehicle development.</a:t>
            </a:r>
          </a:p>
          <a:p>
            <a:r>
              <a:rPr lang="en-US" dirty="0"/>
              <a:t>Set plans to save $25.5 billion in operational expenses through layoffs and plant closures.</a:t>
            </a:r>
          </a:p>
          <a:p>
            <a:r>
              <a:rPr lang="en-US" dirty="0"/>
              <a:t>Aimed to streamline production and decrease costs by reducing the number of available vehicle configurations by 25% (Storm, 2018).</a:t>
            </a:r>
          </a:p>
          <a:p>
            <a:r>
              <a:rPr lang="en-US" dirty="0"/>
              <a:t>Committed to invest in innovative technologies such as Artificial Intelligence (AI) and Machine Learning (ML) to improve product development, distribution, and customer experience (Adelman, 2023).</a:t>
            </a:r>
          </a:p>
          <a:p>
            <a:endParaRPr lang="en-PK" sz="1100" dirty="0"/>
          </a:p>
        </p:txBody>
      </p:sp>
      <p:pic>
        <p:nvPicPr>
          <p:cNvPr id="3074" name="Picture 2" descr="Ford Europe to cut thousands of jobs in turnaround plan | Automotive News">
            <a:extLst>
              <a:ext uri="{FF2B5EF4-FFF2-40B4-BE49-F238E27FC236}">
                <a16:creationId xmlns:a16="http://schemas.microsoft.com/office/drawing/2014/main" id="{0201B4FA-1451-EC8D-9434-278A832A1B6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2" r="6510" b="3"/>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62133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24B78-70BB-F7FB-294E-E22A57442AA1}"/>
              </a:ext>
            </a:extLst>
          </p:cNvPr>
          <p:cNvSpPr>
            <a:spLocks noGrp="1"/>
          </p:cNvSpPr>
          <p:nvPr>
            <p:ph type="title"/>
          </p:nvPr>
        </p:nvSpPr>
        <p:spPr>
          <a:xfrm>
            <a:off x="808638" y="386930"/>
            <a:ext cx="9236700" cy="1188950"/>
          </a:xfrm>
        </p:spPr>
        <p:txBody>
          <a:bodyPr anchor="b">
            <a:normAutofit/>
          </a:bodyPr>
          <a:lstStyle/>
          <a:p>
            <a:pPr algn="ctr"/>
            <a:r>
              <a:rPr lang="en-US" sz="5400" b="1" dirty="0"/>
              <a:t>Reasons for Change</a:t>
            </a:r>
            <a:endParaRPr lang="en-PK" sz="5400" b="1" dirty="0"/>
          </a:p>
        </p:txBody>
      </p:sp>
      <p:sp>
        <p:nvSpPr>
          <p:cNvPr id="3" name="Content Placeholder 2">
            <a:extLst>
              <a:ext uri="{FF2B5EF4-FFF2-40B4-BE49-F238E27FC236}">
                <a16:creationId xmlns:a16="http://schemas.microsoft.com/office/drawing/2014/main" id="{BC0C5AA8-0665-8846-0567-4552DBFEA321}"/>
              </a:ext>
            </a:extLst>
          </p:cNvPr>
          <p:cNvSpPr>
            <a:spLocks noGrp="1"/>
          </p:cNvSpPr>
          <p:nvPr>
            <p:ph idx="1"/>
          </p:nvPr>
        </p:nvSpPr>
        <p:spPr>
          <a:xfrm>
            <a:off x="737407" y="2370667"/>
            <a:ext cx="10645955" cy="3804355"/>
          </a:xfrm>
        </p:spPr>
        <p:txBody>
          <a:bodyPr anchor="ctr">
            <a:normAutofit lnSpcReduction="10000"/>
          </a:bodyPr>
          <a:lstStyle/>
          <a:p>
            <a:pPr marL="0" indent="0">
              <a:buNone/>
            </a:pPr>
            <a:r>
              <a:rPr lang="en-US" sz="1500" b="1" i="1" dirty="0"/>
              <a:t>The main reasons of change for Ford Motors are:</a:t>
            </a:r>
          </a:p>
          <a:p>
            <a:pPr algn="just"/>
            <a:r>
              <a:rPr lang="en-US" sz="1900" dirty="0"/>
              <a:t>Growing public awareness about the environmental harm caused by traditional gasoline-powered vehicles, leading to increased demand for electric and autonomous vehicles.</a:t>
            </a:r>
          </a:p>
          <a:p>
            <a:pPr algn="just"/>
            <a:r>
              <a:rPr lang="en-US" sz="1900" dirty="0"/>
              <a:t>Intense competition in the automotive industry from both new and established brands such as Tesla, GM, Toyota, and Honda.</a:t>
            </a:r>
          </a:p>
          <a:p>
            <a:pPr algn="just"/>
            <a:r>
              <a:rPr lang="en-US" sz="1900" dirty="0"/>
              <a:t>Technological disruptions in the industry, with advancements like artificial intelligence, machine learning, and blockchain creating major shifts in product design, manufacturing, and distribution.</a:t>
            </a:r>
          </a:p>
          <a:p>
            <a:pPr algn="just"/>
            <a:r>
              <a:rPr lang="en-US" sz="1900" dirty="0"/>
              <a:t>Encountered resistance from some employees and apprehensions from investors about the short-term impact on profits (</a:t>
            </a:r>
            <a:r>
              <a:rPr lang="en-US" sz="1900" dirty="0" err="1"/>
              <a:t>Settele</a:t>
            </a:r>
            <a:r>
              <a:rPr lang="en-US" sz="1900" dirty="0"/>
              <a:t> and </a:t>
            </a:r>
            <a:r>
              <a:rPr lang="en-US" sz="1900" dirty="0" err="1"/>
              <a:t>Wiemers</a:t>
            </a:r>
            <a:r>
              <a:rPr lang="en-US" sz="1900" dirty="0"/>
              <a:t>, 2015).</a:t>
            </a:r>
          </a:p>
          <a:p>
            <a:pPr algn="just"/>
            <a:r>
              <a:rPr lang="en-US" sz="1900" dirty="0"/>
              <a:t>Despite the resistance, Ford's leadership remained committed and employed effective change management strategies to overcome these challenges.</a:t>
            </a:r>
          </a:p>
          <a:p>
            <a:endParaRPr lang="en-PK" sz="1500" dirty="0"/>
          </a:p>
        </p:txBody>
      </p:sp>
    </p:spTree>
    <p:extLst>
      <p:ext uri="{BB962C8B-B14F-4D97-AF65-F5344CB8AC3E}">
        <p14:creationId xmlns:p14="http://schemas.microsoft.com/office/powerpoint/2010/main" val="7481517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DE67E-8461-1D4D-5511-778E3EB3905D}"/>
              </a:ext>
            </a:extLst>
          </p:cNvPr>
          <p:cNvSpPr>
            <a:spLocks noGrp="1"/>
          </p:cNvSpPr>
          <p:nvPr>
            <p:ph type="title"/>
          </p:nvPr>
        </p:nvSpPr>
        <p:spPr>
          <a:xfrm>
            <a:off x="1024128" y="585216"/>
            <a:ext cx="9720072" cy="1085540"/>
          </a:xfrm>
        </p:spPr>
        <p:txBody>
          <a:bodyPr>
            <a:normAutofit fontScale="90000"/>
          </a:bodyPr>
          <a:lstStyle/>
          <a:p>
            <a:pPr algn="ctr"/>
            <a:r>
              <a:rPr lang="en-US" b="1" i="1" dirty="0">
                <a:solidFill>
                  <a:schemeClr val="accent4"/>
                </a:solidFill>
              </a:rPr>
              <a:t>Key Change Management Models</a:t>
            </a:r>
            <a:br>
              <a:rPr lang="en-US" b="1" i="1" dirty="0">
                <a:solidFill>
                  <a:schemeClr val="accent4"/>
                </a:solidFill>
              </a:rPr>
            </a:br>
            <a:endParaRPr lang="en-PK" b="1" i="1" dirty="0">
              <a:solidFill>
                <a:schemeClr val="accent4"/>
              </a:solidFill>
            </a:endParaRPr>
          </a:p>
        </p:txBody>
      </p:sp>
      <p:sp>
        <p:nvSpPr>
          <p:cNvPr id="3" name="Content Placeholder 2">
            <a:extLst>
              <a:ext uri="{FF2B5EF4-FFF2-40B4-BE49-F238E27FC236}">
                <a16:creationId xmlns:a16="http://schemas.microsoft.com/office/drawing/2014/main" id="{C9423701-CF25-259E-CF43-A20BEFF50310}"/>
              </a:ext>
            </a:extLst>
          </p:cNvPr>
          <p:cNvSpPr>
            <a:spLocks noGrp="1"/>
          </p:cNvSpPr>
          <p:nvPr>
            <p:ph idx="1"/>
          </p:nvPr>
        </p:nvSpPr>
        <p:spPr>
          <a:xfrm>
            <a:off x="838200" y="1395266"/>
            <a:ext cx="10515600" cy="813362"/>
          </a:xfrm>
        </p:spPr>
        <p:txBody>
          <a:bodyPr>
            <a:normAutofit/>
          </a:bodyPr>
          <a:lstStyle/>
          <a:p>
            <a:pPr marL="0" indent="0" algn="just">
              <a:buNone/>
            </a:pPr>
            <a:r>
              <a:rPr lang="en-US" sz="1400" dirty="0"/>
              <a:t>There are pros and cons to both planned and emergent change when it comes to change management. There is some evidence that both approaches might help drive and manage Ford Motor Company's transitions.</a:t>
            </a:r>
            <a:endParaRPr lang="en-PK" sz="1400" dirty="0"/>
          </a:p>
        </p:txBody>
      </p:sp>
      <p:graphicFrame>
        <p:nvGraphicFramePr>
          <p:cNvPr id="4" name="Diagram 3">
            <a:extLst>
              <a:ext uri="{FF2B5EF4-FFF2-40B4-BE49-F238E27FC236}">
                <a16:creationId xmlns:a16="http://schemas.microsoft.com/office/drawing/2014/main" id="{79DFE73A-3181-CEC0-D569-805BBE3591EF}"/>
              </a:ext>
            </a:extLst>
          </p:cNvPr>
          <p:cNvGraphicFramePr/>
          <p:nvPr>
            <p:extLst>
              <p:ext uri="{D42A27DB-BD31-4B8C-83A1-F6EECF244321}">
                <p14:modId xmlns:p14="http://schemas.microsoft.com/office/powerpoint/2010/main" val="3246884182"/>
              </p:ext>
            </p:extLst>
          </p:nvPr>
        </p:nvGraphicFramePr>
        <p:xfrm>
          <a:off x="982132" y="1964267"/>
          <a:ext cx="10148711" cy="41317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93973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B76D8-4B46-2E95-7B6F-51F83149D28F}"/>
              </a:ext>
            </a:extLst>
          </p:cNvPr>
          <p:cNvSpPr>
            <a:spLocks noGrp="1"/>
          </p:cNvSpPr>
          <p:nvPr>
            <p:ph type="title"/>
          </p:nvPr>
        </p:nvSpPr>
        <p:spPr>
          <a:xfrm>
            <a:off x="1024128" y="585216"/>
            <a:ext cx="9720072" cy="769451"/>
          </a:xfrm>
        </p:spPr>
        <p:txBody>
          <a:bodyPr/>
          <a:lstStyle/>
          <a:p>
            <a:pPr algn="ctr"/>
            <a:r>
              <a:rPr lang="en-US" b="1" i="1" dirty="0">
                <a:solidFill>
                  <a:schemeClr val="accent4"/>
                </a:solidFill>
              </a:rPr>
              <a:t>Lewin’s Model of Change</a:t>
            </a:r>
            <a:endParaRPr lang="en-PK" b="1" i="1" dirty="0">
              <a:solidFill>
                <a:schemeClr val="accent4"/>
              </a:solidFill>
            </a:endParaRPr>
          </a:p>
        </p:txBody>
      </p:sp>
      <p:graphicFrame>
        <p:nvGraphicFramePr>
          <p:cNvPr id="4" name="Content Placeholder 3">
            <a:extLst>
              <a:ext uri="{FF2B5EF4-FFF2-40B4-BE49-F238E27FC236}">
                <a16:creationId xmlns:a16="http://schemas.microsoft.com/office/drawing/2014/main" id="{39E0A9EC-32F1-C8F4-0015-C4CC5D4AD9A5}"/>
              </a:ext>
            </a:extLst>
          </p:cNvPr>
          <p:cNvGraphicFramePr>
            <a:graphicFrameLocks noGrp="1"/>
          </p:cNvGraphicFramePr>
          <p:nvPr>
            <p:ph idx="1"/>
            <p:extLst>
              <p:ext uri="{D42A27DB-BD31-4B8C-83A1-F6EECF244321}">
                <p14:modId xmlns:p14="http://schemas.microsoft.com/office/powerpoint/2010/main" val="2079526893"/>
              </p:ext>
            </p:extLst>
          </p:nvPr>
        </p:nvGraphicFramePr>
        <p:xfrm>
          <a:off x="838200" y="1557868"/>
          <a:ext cx="11147475" cy="4590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27301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F0DA96-ED9D-DEB7-DC74-60C1FD2EEFF9}"/>
              </a:ext>
            </a:extLst>
          </p:cNvPr>
          <p:cNvSpPr>
            <a:spLocks noGrp="1"/>
          </p:cNvSpPr>
          <p:nvPr>
            <p:ph idx="1"/>
          </p:nvPr>
        </p:nvSpPr>
        <p:spPr>
          <a:xfrm>
            <a:off x="643467" y="1782981"/>
            <a:ext cx="10905066" cy="4393982"/>
          </a:xfrm>
        </p:spPr>
        <p:txBody>
          <a:bodyPr>
            <a:normAutofit/>
          </a:bodyPr>
          <a:lstStyle/>
          <a:p>
            <a:pPr algn="just"/>
            <a:r>
              <a:rPr lang="en-US" sz="2400" dirty="0"/>
              <a:t>Lewin's Change Management Model can guide well-planned, communicated, and executed change at Ford through the stages of unfreezing, changing, and refreezing.</a:t>
            </a:r>
          </a:p>
          <a:p>
            <a:pPr algn="just"/>
            <a:r>
              <a:rPr lang="en-US" sz="2400" dirty="0"/>
              <a:t>However, Ford must consider the unique aspects of its situation before committing to a change management plan (Burnes, 2021).</a:t>
            </a:r>
          </a:p>
          <a:p>
            <a:pPr algn="just"/>
            <a:r>
              <a:rPr lang="en-US" sz="2400" dirty="0"/>
              <a:t>As Ford navigates ongoing change, it may benefit from both anticipated and unanticipated shifts. </a:t>
            </a:r>
          </a:p>
          <a:p>
            <a:pPr algn="just"/>
            <a:r>
              <a:rPr lang="en-US" sz="2400" dirty="0"/>
              <a:t>By blending planned and emergent change, Ford can develop a strategic plan to achieve its goals, while maintaining the agility required to adapt appropriately to fluctuating market conditions.</a:t>
            </a:r>
          </a:p>
          <a:p>
            <a:endParaRPr lang="en-PK" sz="2000" dirty="0"/>
          </a:p>
        </p:txBody>
      </p:sp>
    </p:spTree>
    <p:extLst>
      <p:ext uri="{BB962C8B-B14F-4D97-AF65-F5344CB8AC3E}">
        <p14:creationId xmlns:p14="http://schemas.microsoft.com/office/powerpoint/2010/main" val="20408461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42912-C283-46B8-CD85-149E12336C18}"/>
              </a:ext>
            </a:extLst>
          </p:cNvPr>
          <p:cNvSpPr>
            <a:spLocks noGrp="1"/>
          </p:cNvSpPr>
          <p:nvPr>
            <p:ph type="title"/>
          </p:nvPr>
        </p:nvSpPr>
        <p:spPr>
          <a:xfrm>
            <a:off x="643467" y="321734"/>
            <a:ext cx="10905066" cy="1135737"/>
          </a:xfrm>
        </p:spPr>
        <p:txBody>
          <a:bodyPr>
            <a:normAutofit/>
          </a:bodyPr>
          <a:lstStyle/>
          <a:p>
            <a:pPr algn="ctr"/>
            <a:r>
              <a:rPr lang="en-US" sz="3600" b="1" i="1" dirty="0">
                <a:solidFill>
                  <a:schemeClr val="accent4"/>
                </a:solidFill>
              </a:rPr>
              <a:t>Programming for Change, Either Incremental (Small) or Comprehensive</a:t>
            </a:r>
            <a:endParaRPr lang="en-PK" sz="3600" b="1" i="1" dirty="0">
              <a:solidFill>
                <a:schemeClr val="accent4"/>
              </a:solidFill>
            </a:endParaRPr>
          </a:p>
        </p:txBody>
      </p:sp>
      <p:sp>
        <p:nvSpPr>
          <p:cNvPr id="3" name="Content Placeholder 2">
            <a:extLst>
              <a:ext uri="{FF2B5EF4-FFF2-40B4-BE49-F238E27FC236}">
                <a16:creationId xmlns:a16="http://schemas.microsoft.com/office/drawing/2014/main" id="{45A86AE2-D0D5-8208-E468-BA31C91D1CD6}"/>
              </a:ext>
            </a:extLst>
          </p:cNvPr>
          <p:cNvSpPr>
            <a:spLocks noGrp="1"/>
          </p:cNvSpPr>
          <p:nvPr>
            <p:ph idx="1"/>
          </p:nvPr>
        </p:nvSpPr>
        <p:spPr>
          <a:xfrm>
            <a:off x="643467" y="1782981"/>
            <a:ext cx="10385777" cy="4531872"/>
          </a:xfrm>
        </p:spPr>
        <p:txBody>
          <a:bodyPr>
            <a:normAutofit/>
          </a:bodyPr>
          <a:lstStyle/>
          <a:p>
            <a:pPr algn="just"/>
            <a:r>
              <a:rPr lang="en-US" sz="2000" dirty="0"/>
              <a:t>Both small and large-scale transformation projects at Ford can utilize the planned change model.</a:t>
            </a:r>
          </a:p>
          <a:p>
            <a:pPr algn="just"/>
            <a:r>
              <a:rPr lang="en-US" sz="2000" dirty="0"/>
              <a:t>With the planned change model, Ford can identify the need for change, set specific goals, implement an all-encompassing plan, and evaluate the success of the initiative.</a:t>
            </a:r>
          </a:p>
          <a:p>
            <a:pPr algn="just"/>
            <a:r>
              <a:rPr lang="en-US" sz="2000" dirty="0"/>
              <a:t>Components of a successful change program guided by the planned change model (Adelman, Nielsen, &amp; Chung, 2023) can include setting a clear vision, creating a sense of urgency, establishing a guiding coalition, and developing a detailed implementation plan.</a:t>
            </a:r>
          </a:p>
          <a:p>
            <a:pPr algn="just"/>
            <a:r>
              <a:rPr lang="en-US" sz="2000" dirty="0"/>
              <a:t>The emergent change model can be especially useful for incremental shifts, even when the need for change isn't immediately obvious.</a:t>
            </a:r>
          </a:p>
          <a:p>
            <a:pPr algn="just"/>
            <a:r>
              <a:rPr lang="en-US" sz="2000" dirty="0"/>
              <a:t>As described by Adelman, Nielsen, and Chung (2023), the emergent change approach involves making real-time adjustments to the company's strategy or operations in response to environmental changes or unexpected events, and using the lessons learned to further refine the change project.</a:t>
            </a:r>
          </a:p>
          <a:p>
            <a:endParaRPr lang="en-PK" sz="1700" dirty="0"/>
          </a:p>
        </p:txBody>
      </p:sp>
    </p:spTree>
    <p:extLst>
      <p:ext uri="{BB962C8B-B14F-4D97-AF65-F5344CB8AC3E}">
        <p14:creationId xmlns:p14="http://schemas.microsoft.com/office/powerpoint/2010/main" val="17223291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A5939-5EF1-51FB-B319-5604A5DA315B}"/>
              </a:ext>
            </a:extLst>
          </p:cNvPr>
          <p:cNvSpPr>
            <a:spLocks noGrp="1"/>
          </p:cNvSpPr>
          <p:nvPr>
            <p:ph type="title"/>
          </p:nvPr>
        </p:nvSpPr>
        <p:spPr/>
        <p:txBody>
          <a:bodyPr/>
          <a:lstStyle/>
          <a:p>
            <a:pPr algn="ctr"/>
            <a:r>
              <a:rPr lang="en-US" b="1" i="1" dirty="0"/>
              <a:t>Driver Factors for Change at Ford</a:t>
            </a:r>
            <a:endParaRPr lang="en-PK" b="1" i="1" dirty="0"/>
          </a:p>
        </p:txBody>
      </p:sp>
      <p:graphicFrame>
        <p:nvGraphicFramePr>
          <p:cNvPr id="4" name="Content Placeholder 3">
            <a:extLst>
              <a:ext uri="{FF2B5EF4-FFF2-40B4-BE49-F238E27FC236}">
                <a16:creationId xmlns:a16="http://schemas.microsoft.com/office/drawing/2014/main" id="{E5C27264-998B-B11E-65A3-8560CE3704DE}"/>
              </a:ext>
            </a:extLst>
          </p:cNvPr>
          <p:cNvGraphicFramePr>
            <a:graphicFrameLocks noGrp="1"/>
          </p:cNvGraphicFramePr>
          <p:nvPr>
            <p:ph idx="1"/>
            <p:extLst>
              <p:ext uri="{D42A27DB-BD31-4B8C-83A1-F6EECF244321}">
                <p14:modId xmlns:p14="http://schemas.microsoft.com/office/powerpoint/2010/main" val="1396932879"/>
              </p:ext>
            </p:extLst>
          </p:nvPr>
        </p:nvGraphicFramePr>
        <p:xfrm>
          <a:off x="838200" y="1561514"/>
          <a:ext cx="10515600" cy="46154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88725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D5410-AB08-0907-B60B-897BC8CCD7FF}"/>
              </a:ext>
            </a:extLst>
          </p:cNvPr>
          <p:cNvSpPr>
            <a:spLocks noGrp="1"/>
          </p:cNvSpPr>
          <p:nvPr>
            <p:ph type="title"/>
          </p:nvPr>
        </p:nvSpPr>
        <p:spPr>
          <a:xfrm>
            <a:off x="905484" y="1065749"/>
            <a:ext cx="3748810" cy="4726502"/>
          </a:xfrm>
        </p:spPr>
        <p:txBody>
          <a:bodyPr>
            <a:normAutofit/>
          </a:bodyPr>
          <a:lstStyle/>
          <a:p>
            <a:r>
              <a:rPr lang="en-US" b="1" i="1" dirty="0">
                <a:solidFill>
                  <a:srgbClr val="FF0000"/>
                </a:solidFill>
              </a:rPr>
              <a:t>Resistance Factors to the Change</a:t>
            </a:r>
            <a:endParaRPr lang="en-PK" i="1" dirty="0">
              <a:solidFill>
                <a:srgbClr val="FF0000"/>
              </a:solidFill>
            </a:endParaRPr>
          </a:p>
        </p:txBody>
      </p:sp>
      <p:sp>
        <p:nvSpPr>
          <p:cNvPr id="3" name="Content Placeholder 2">
            <a:extLst>
              <a:ext uri="{FF2B5EF4-FFF2-40B4-BE49-F238E27FC236}">
                <a16:creationId xmlns:a16="http://schemas.microsoft.com/office/drawing/2014/main" id="{48A0136B-3B80-38F2-FEDF-F40624402EBB}"/>
              </a:ext>
            </a:extLst>
          </p:cNvPr>
          <p:cNvSpPr>
            <a:spLocks noGrp="1"/>
          </p:cNvSpPr>
          <p:nvPr>
            <p:ph idx="1"/>
          </p:nvPr>
        </p:nvSpPr>
        <p:spPr>
          <a:xfrm>
            <a:off x="6400800" y="713313"/>
            <a:ext cx="4953000" cy="5431376"/>
          </a:xfrm>
        </p:spPr>
        <p:txBody>
          <a:bodyPr anchor="ctr">
            <a:normAutofit fontScale="77500" lnSpcReduction="20000"/>
          </a:bodyPr>
          <a:lstStyle/>
          <a:p>
            <a:pPr algn="just"/>
            <a:r>
              <a:rPr lang="en-US" b="1" dirty="0"/>
              <a:t>Employee Resistance: </a:t>
            </a:r>
            <a:r>
              <a:rPr lang="en-US" dirty="0"/>
              <a:t>Changes such as layoffs and plant closures can cause discomfort and resistance among employees. Strategies to mitigate this include clear communication about the need for change, involvement of employees in the change process, and offering support such as retraining.</a:t>
            </a:r>
          </a:p>
          <a:p>
            <a:pPr algn="just"/>
            <a:r>
              <a:rPr lang="en-US" b="1" dirty="0"/>
              <a:t>Investor Apprehension:</a:t>
            </a:r>
            <a:r>
              <a:rPr lang="en-US" dirty="0"/>
              <a:t> Investors might be concerned about the short-term impact on profits due to large investments in technology and restructuring. Regular and transparent communication about long-term benefits and strategic direction can help alleviate their concerns (Brinton, 2021).</a:t>
            </a:r>
          </a:p>
          <a:p>
            <a:pPr algn="just"/>
            <a:r>
              <a:rPr lang="en-US" b="1" dirty="0"/>
              <a:t>Operational Disruptions: </a:t>
            </a:r>
            <a:r>
              <a:rPr lang="en-US" dirty="0"/>
              <a:t>Changes in production and distribution might lead to operational disruptions. Detailed planning, phased implementation, and adequate support for transition can help minimize disruptions (Brummer, 2021).</a:t>
            </a:r>
          </a:p>
          <a:p>
            <a:pPr algn="just"/>
            <a:r>
              <a:rPr lang="en-US" b="1" dirty="0"/>
              <a:t>Regulatory Challenges: </a:t>
            </a:r>
            <a:r>
              <a:rPr lang="en-US" dirty="0"/>
              <a:t>Changes in operations might need to comply with different regulations, especially post-Brexit. Early engagement with regulators and proactive compliance can help manage this risk.</a:t>
            </a:r>
          </a:p>
          <a:p>
            <a:endParaRPr lang="en-PK" sz="1600" dirty="0"/>
          </a:p>
        </p:txBody>
      </p:sp>
    </p:spTree>
    <p:extLst>
      <p:ext uri="{BB962C8B-B14F-4D97-AF65-F5344CB8AC3E}">
        <p14:creationId xmlns:p14="http://schemas.microsoft.com/office/powerpoint/2010/main" val="39893157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EE379-E3FD-365C-C291-2B19B349C878}"/>
              </a:ext>
            </a:extLst>
          </p:cNvPr>
          <p:cNvSpPr>
            <a:spLocks noGrp="1"/>
          </p:cNvSpPr>
          <p:nvPr>
            <p:ph type="title"/>
          </p:nvPr>
        </p:nvSpPr>
        <p:spPr/>
        <p:txBody>
          <a:bodyPr>
            <a:normAutofit/>
          </a:bodyPr>
          <a:lstStyle/>
          <a:p>
            <a:pPr algn="ctr"/>
            <a:r>
              <a:rPr lang="en-US" sz="2800" b="1" i="1" dirty="0"/>
              <a:t>Evaluation of Change Management's Comprehensiveness and Efficiency</a:t>
            </a:r>
            <a:endParaRPr lang="en-PK" sz="2800" b="1" i="1" dirty="0"/>
          </a:p>
        </p:txBody>
      </p:sp>
      <p:graphicFrame>
        <p:nvGraphicFramePr>
          <p:cNvPr id="4" name="Content Placeholder 3">
            <a:extLst>
              <a:ext uri="{FF2B5EF4-FFF2-40B4-BE49-F238E27FC236}">
                <a16:creationId xmlns:a16="http://schemas.microsoft.com/office/drawing/2014/main" id="{C68DBB6B-6FCC-BB2F-C123-BA642A3F306B}"/>
              </a:ext>
            </a:extLst>
          </p:cNvPr>
          <p:cNvGraphicFramePr>
            <a:graphicFrameLocks noGrp="1"/>
          </p:cNvGraphicFramePr>
          <p:nvPr>
            <p:ph idx="1"/>
            <p:extLst>
              <p:ext uri="{D42A27DB-BD31-4B8C-83A1-F6EECF244321}">
                <p14:modId xmlns:p14="http://schemas.microsoft.com/office/powerpoint/2010/main" val="989806949"/>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30771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F860F-FCA9-4419-A9AB-C1CC6607E948}"/>
              </a:ext>
            </a:extLst>
          </p:cNvPr>
          <p:cNvSpPr>
            <a:spLocks noGrp="1"/>
          </p:cNvSpPr>
          <p:nvPr>
            <p:ph type="title"/>
          </p:nvPr>
        </p:nvSpPr>
        <p:spPr/>
        <p:txBody>
          <a:bodyPr>
            <a:normAutofit/>
          </a:bodyPr>
          <a:lstStyle/>
          <a:p>
            <a:pPr algn="ctr"/>
            <a:r>
              <a:rPr lang="en-US" sz="4800" b="1" i="1" dirty="0"/>
              <a:t>Conclusion </a:t>
            </a:r>
            <a:endParaRPr lang="en-PK" sz="4800" b="1" i="1" dirty="0"/>
          </a:p>
        </p:txBody>
      </p:sp>
      <p:sp>
        <p:nvSpPr>
          <p:cNvPr id="3" name="Content Placeholder 2">
            <a:extLst>
              <a:ext uri="{FF2B5EF4-FFF2-40B4-BE49-F238E27FC236}">
                <a16:creationId xmlns:a16="http://schemas.microsoft.com/office/drawing/2014/main" id="{086BDFA0-3D6B-401F-A5B3-74CDF71958D4}"/>
              </a:ext>
            </a:extLst>
          </p:cNvPr>
          <p:cNvSpPr>
            <a:spLocks noGrp="1"/>
          </p:cNvSpPr>
          <p:nvPr>
            <p:ph idx="1"/>
          </p:nvPr>
        </p:nvSpPr>
        <p:spPr/>
        <p:txBody>
          <a:bodyPr>
            <a:normAutofit fontScale="92500" lnSpcReduction="20000"/>
          </a:bodyPr>
          <a:lstStyle/>
          <a:p>
            <a:r>
              <a:rPr lang="en-US" dirty="0"/>
              <a:t>Ford's ongoing transformation, driven by cultural shifts, leadership vision, regulatory pressures, digitalization, and intense competition, is a blend of both planned and emergent change.</a:t>
            </a:r>
          </a:p>
          <a:p>
            <a:r>
              <a:rPr lang="en-US" dirty="0"/>
              <a:t>The planned change model guides the overall strategic transformation, while the emergent model allows Ford to swiftly react to unforeseen changes in the market.</a:t>
            </a:r>
          </a:p>
          <a:p>
            <a:r>
              <a:rPr lang="en-US" dirty="0"/>
              <a:t>The company has encountered and effectively managed resistance through transparent communication, involvement of stakeholders, and provision of necessary support during transition.</a:t>
            </a:r>
          </a:p>
          <a:p>
            <a:r>
              <a:rPr lang="en-US" dirty="0"/>
              <a:t>The success of the change program is assessed through tangible goals such as investment targets and operational savings, and its effectiveness is evaluated by market performance, operational metrics, and stakeholder feedback.</a:t>
            </a:r>
          </a:p>
          <a:p>
            <a:r>
              <a:rPr lang="en-US" dirty="0"/>
              <a:t>As Ford continues on its transformation journey, the need to balance agility with long-term strategic goals will remain critical. Regularly reviewing and refining the change strategy, engaging continuously with all stakeholders, and staying adaptive to market trends are key recommendations for Ford's ongoing success.</a:t>
            </a:r>
          </a:p>
          <a:p>
            <a:endParaRPr lang="en-PK" dirty="0"/>
          </a:p>
        </p:txBody>
      </p:sp>
    </p:spTree>
    <p:extLst>
      <p:ext uri="{BB962C8B-B14F-4D97-AF65-F5344CB8AC3E}">
        <p14:creationId xmlns:p14="http://schemas.microsoft.com/office/powerpoint/2010/main" val="33968579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A48C9-353E-AA66-B665-43A77EF118CF}"/>
              </a:ext>
            </a:extLst>
          </p:cNvPr>
          <p:cNvSpPr>
            <a:spLocks noGrp="1"/>
          </p:cNvSpPr>
          <p:nvPr>
            <p:ph type="title"/>
          </p:nvPr>
        </p:nvSpPr>
        <p:spPr>
          <a:xfrm>
            <a:off x="838200" y="576535"/>
            <a:ext cx="10515600" cy="704606"/>
          </a:xfrm>
        </p:spPr>
        <p:txBody>
          <a:bodyPr>
            <a:normAutofit fontScale="90000"/>
          </a:bodyPr>
          <a:lstStyle/>
          <a:p>
            <a:pPr algn="ctr"/>
            <a:r>
              <a:rPr lang="en-US" b="1" dirty="0"/>
              <a:t>References </a:t>
            </a:r>
            <a:endParaRPr lang="en-PK" b="1" dirty="0"/>
          </a:p>
        </p:txBody>
      </p:sp>
      <p:sp>
        <p:nvSpPr>
          <p:cNvPr id="3" name="Content Placeholder 2">
            <a:extLst>
              <a:ext uri="{FF2B5EF4-FFF2-40B4-BE49-F238E27FC236}">
                <a16:creationId xmlns:a16="http://schemas.microsoft.com/office/drawing/2014/main" id="{78398AA2-8FEF-88D5-45EA-3E66ECC4C3A7}"/>
              </a:ext>
            </a:extLst>
          </p:cNvPr>
          <p:cNvSpPr>
            <a:spLocks noGrp="1"/>
          </p:cNvSpPr>
          <p:nvPr>
            <p:ph idx="1"/>
          </p:nvPr>
        </p:nvSpPr>
        <p:spPr>
          <a:xfrm>
            <a:off x="838199" y="1281141"/>
            <a:ext cx="10834511" cy="5000324"/>
          </a:xfrm>
        </p:spPr>
        <p:txBody>
          <a:bodyPr>
            <a:normAutofit fontScale="55000" lnSpcReduction="20000"/>
          </a:bodyPr>
          <a:lstStyle/>
          <a:p>
            <a:pPr algn="just"/>
            <a:r>
              <a:rPr lang="en-US" dirty="0">
                <a:latin typeface="Arial" panose="020B0604020202020204" pitchFamily="34" charset="0"/>
                <a:cs typeface="Arial" panose="020B0604020202020204" pitchFamily="34" charset="0"/>
              </a:rPr>
              <a:t>Brinton, J. (2021). The impact of COVID‐19 on the UK publishing industry: Findings and opportunity. Learned Publishing, 34(1), pp.43–48. </a:t>
            </a:r>
            <a:r>
              <a:rPr lang="en-US" dirty="0" err="1">
                <a:latin typeface="Arial" panose="020B0604020202020204" pitchFamily="34" charset="0"/>
                <a:cs typeface="Arial" panose="020B0604020202020204" pitchFamily="34" charset="0"/>
              </a:rPr>
              <a:t>doi:https</a:t>
            </a:r>
            <a:r>
              <a:rPr lang="en-US" dirty="0">
                <a:latin typeface="Arial" panose="020B0604020202020204" pitchFamily="34" charset="0"/>
                <a:cs typeface="Arial" panose="020B0604020202020204" pitchFamily="34" charset="0"/>
              </a:rPr>
              <a:t>://doi.org/10.1002/leap.1363.</a:t>
            </a:r>
          </a:p>
          <a:p>
            <a:pPr algn="just"/>
            <a:r>
              <a:rPr lang="en-US" dirty="0">
                <a:latin typeface="Arial" panose="020B0604020202020204" pitchFamily="34" charset="0"/>
                <a:cs typeface="Arial" panose="020B0604020202020204" pitchFamily="34" charset="0"/>
              </a:rPr>
              <a:t>Brummer, A. (2021). The Great British Reboot. </a:t>
            </a:r>
            <a:r>
              <a:rPr lang="en-US" dirty="0" err="1">
                <a:latin typeface="Arial" panose="020B0604020202020204" pitchFamily="34" charset="0"/>
                <a:cs typeface="Arial" panose="020B0604020202020204" pitchFamily="34" charset="0"/>
              </a:rPr>
              <a:t>doi:https</a:t>
            </a:r>
            <a:r>
              <a:rPr lang="en-US" dirty="0">
                <a:latin typeface="Arial" panose="020B0604020202020204" pitchFamily="34" charset="0"/>
                <a:cs typeface="Arial" panose="020B0604020202020204" pitchFamily="34" charset="0"/>
              </a:rPr>
              <a:t>://doi.org/10.12987/</a:t>
            </a:r>
            <a:r>
              <a:rPr lang="en-US" dirty="0" err="1">
                <a:latin typeface="Arial" panose="020B0604020202020204" pitchFamily="34" charset="0"/>
                <a:cs typeface="Arial" panose="020B0604020202020204" pitchFamily="34" charset="0"/>
              </a:rPr>
              <a:t>yale</a:t>
            </a:r>
            <a:r>
              <a:rPr lang="en-US" dirty="0">
                <a:latin typeface="Arial" panose="020B0604020202020204" pitchFamily="34" charset="0"/>
                <a:cs typeface="Arial" panose="020B0604020202020204" pitchFamily="34" charset="0"/>
              </a:rPr>
              <a:t>/9780300243499.001.0001.</a:t>
            </a:r>
          </a:p>
          <a:p>
            <a:pPr algn="just"/>
            <a:r>
              <a:rPr lang="en-US" dirty="0">
                <a:latin typeface="Arial" panose="020B0604020202020204" pitchFamily="34" charset="0"/>
                <a:cs typeface="Arial" panose="020B0604020202020204" pitchFamily="34" charset="0"/>
              </a:rPr>
              <a:t>Burnes, B. (2021). Kurt Lewin and the Planned Approach to change: a re-appraisal. Journal of Management Studies, 41(6), pp.977–1002.</a:t>
            </a:r>
          </a:p>
          <a:p>
            <a:pPr algn="just"/>
            <a:r>
              <a:rPr lang="en-US" dirty="0">
                <a:latin typeface="Arial" panose="020B0604020202020204" pitchFamily="34" charset="0"/>
                <a:cs typeface="Arial" panose="020B0604020202020204" pitchFamily="34" charset="0"/>
              </a:rPr>
              <a:t>Deng, J., Bae, C., Denlinger, A. and Miller, T. (2020). Electric Vehicles Batteries: Requirements and Challenges. Joule, [online] 4(3), pp.511–515. </a:t>
            </a:r>
            <a:r>
              <a:rPr lang="en-US" dirty="0" err="1">
                <a:latin typeface="Arial" panose="020B0604020202020204" pitchFamily="34" charset="0"/>
                <a:cs typeface="Arial" panose="020B0604020202020204" pitchFamily="34" charset="0"/>
              </a:rPr>
              <a:t>doi:https</a:t>
            </a:r>
            <a:r>
              <a:rPr lang="en-US" dirty="0">
                <a:latin typeface="Arial" panose="020B0604020202020204" pitchFamily="34" charset="0"/>
                <a:cs typeface="Arial" panose="020B0604020202020204" pitchFamily="34" charset="0"/>
              </a:rPr>
              <a:t>://doi.org/10.1016/j.joule.2020.01.013.</a:t>
            </a:r>
          </a:p>
          <a:p>
            <a:pPr algn="just"/>
            <a:r>
              <a:rPr lang="en-US" dirty="0">
                <a:latin typeface="Arial" panose="020B0604020202020204" pitchFamily="34" charset="0"/>
                <a:cs typeface="Arial" panose="020B0604020202020204" pitchFamily="34" charset="0"/>
              </a:rPr>
              <a:t>Oliva, R. and </a:t>
            </a:r>
            <a:r>
              <a:rPr lang="en-US" dirty="0" err="1">
                <a:latin typeface="Arial" panose="020B0604020202020204" pitchFamily="34" charset="0"/>
                <a:cs typeface="Arial" panose="020B0604020202020204" pitchFamily="34" charset="0"/>
              </a:rPr>
              <a:t>Kallenberg</a:t>
            </a:r>
            <a:r>
              <a:rPr lang="en-US" dirty="0">
                <a:latin typeface="Arial" panose="020B0604020202020204" pitchFamily="34" charset="0"/>
                <a:cs typeface="Arial" panose="020B0604020202020204" pitchFamily="34" charset="0"/>
              </a:rPr>
              <a:t>, R. (2003). Managing the transition from products to services. International Journal of Service Industry Management, 14(2), pp.160–172. </a:t>
            </a:r>
            <a:r>
              <a:rPr lang="en-US" dirty="0" err="1">
                <a:latin typeface="Arial" panose="020B0604020202020204" pitchFamily="34" charset="0"/>
                <a:cs typeface="Arial" panose="020B0604020202020204" pitchFamily="34" charset="0"/>
              </a:rPr>
              <a:t>doi:https</a:t>
            </a:r>
            <a:r>
              <a:rPr lang="en-US" dirty="0">
                <a:latin typeface="Arial" panose="020B0604020202020204" pitchFamily="34" charset="0"/>
                <a:cs typeface="Arial" panose="020B0604020202020204" pitchFamily="34" charset="0"/>
              </a:rPr>
              <a:t>://doi.org/10.1108/09564230310474138.</a:t>
            </a:r>
          </a:p>
          <a:p>
            <a:pPr algn="just"/>
            <a:r>
              <a:rPr lang="en-US" dirty="0" err="1">
                <a:latin typeface="Arial" panose="020B0604020202020204" pitchFamily="34" charset="0"/>
                <a:cs typeface="Arial" panose="020B0604020202020204" pitchFamily="34" charset="0"/>
              </a:rPr>
              <a:t>Settele</a:t>
            </a:r>
            <a:r>
              <a:rPr lang="en-US" dirty="0">
                <a:latin typeface="Arial" panose="020B0604020202020204" pitchFamily="34" charset="0"/>
                <a:cs typeface="Arial" panose="020B0604020202020204" pitchFamily="34" charset="0"/>
              </a:rPr>
              <a:t>, J. and </a:t>
            </a:r>
            <a:r>
              <a:rPr lang="en-US" dirty="0" err="1">
                <a:latin typeface="Arial" panose="020B0604020202020204" pitchFamily="34" charset="0"/>
                <a:cs typeface="Arial" panose="020B0604020202020204" pitchFamily="34" charset="0"/>
              </a:rPr>
              <a:t>Wiemers</a:t>
            </a:r>
            <a:r>
              <a:rPr lang="en-US" dirty="0">
                <a:latin typeface="Arial" panose="020B0604020202020204" pitchFamily="34" charset="0"/>
                <a:cs typeface="Arial" panose="020B0604020202020204" pitchFamily="34" charset="0"/>
              </a:rPr>
              <a:t>, M. (2015). Interacting global change drivers. Nature Climate Change, 5(10), pp.913–914. </a:t>
            </a:r>
            <a:r>
              <a:rPr lang="en-US" dirty="0" err="1">
                <a:latin typeface="Arial" panose="020B0604020202020204" pitchFamily="34" charset="0"/>
                <a:cs typeface="Arial" panose="020B0604020202020204" pitchFamily="34" charset="0"/>
              </a:rPr>
              <a:t>doi:https</a:t>
            </a:r>
            <a:r>
              <a:rPr lang="en-US" dirty="0">
                <a:latin typeface="Arial" panose="020B0604020202020204" pitchFamily="34" charset="0"/>
                <a:cs typeface="Arial" panose="020B0604020202020204" pitchFamily="34" charset="0"/>
              </a:rPr>
              <a:t>://doi.org/10.1038/nclimate2815.</a:t>
            </a:r>
          </a:p>
          <a:p>
            <a:pPr algn="just"/>
            <a:r>
              <a:rPr lang="en-US" dirty="0">
                <a:latin typeface="Arial" panose="020B0604020202020204" pitchFamily="34" charset="0"/>
                <a:cs typeface="Arial" panose="020B0604020202020204" pitchFamily="34" charset="0"/>
              </a:rPr>
              <a:t>Storm, S. (2018). Financialization and Economic Development: A Debate on the Social Efficiency of Modern Finance. Development and Change, 49(2), pp.302–329. </a:t>
            </a:r>
            <a:r>
              <a:rPr lang="en-US" dirty="0" err="1">
                <a:latin typeface="Arial" panose="020B0604020202020204" pitchFamily="34" charset="0"/>
                <a:cs typeface="Arial" panose="020B0604020202020204" pitchFamily="34" charset="0"/>
              </a:rPr>
              <a:t>doi:https</a:t>
            </a:r>
            <a:r>
              <a:rPr lang="en-US" dirty="0">
                <a:latin typeface="Arial" panose="020B0604020202020204" pitchFamily="34" charset="0"/>
                <a:cs typeface="Arial" panose="020B0604020202020204" pitchFamily="34" charset="0"/>
              </a:rPr>
              <a:t>://doi.org/10.1111/dech.12385.</a:t>
            </a:r>
          </a:p>
          <a:p>
            <a:pPr marL="0" indent="0" algn="just">
              <a:buNone/>
            </a:pPr>
            <a:r>
              <a:rPr lang="en-US" dirty="0">
                <a:latin typeface="Arial" panose="020B0604020202020204" pitchFamily="34" charset="0"/>
                <a:cs typeface="Arial" panose="020B0604020202020204" pitchFamily="34" charset="0"/>
              </a:rPr>
              <a:t>  Adelman, C., Nielsen, S., &amp; Chung, S. (2023). Planned and Emergent Change in Organizations. Journal of Organizational Change Management, 36(1), 5-20.</a:t>
            </a:r>
          </a:p>
          <a:p>
            <a:pPr algn="just"/>
            <a:r>
              <a:rPr lang="en-US" dirty="0">
                <a:latin typeface="Arial" panose="020B0604020202020204" pitchFamily="34" charset="0"/>
                <a:cs typeface="Arial" panose="020B0604020202020204" pitchFamily="34" charset="0"/>
              </a:rPr>
              <a:t>Burns, M. (2022). Ford's $11 billion investment in electric vehicles. TechCrunch. Retrieved from </a:t>
            </a:r>
            <a:r>
              <a:rPr lang="en-US" dirty="0">
                <a:latin typeface="Arial" panose="020B0604020202020204" pitchFamily="34" charset="0"/>
                <a:cs typeface="Arial" panose="020B0604020202020204" pitchFamily="34" charset="0"/>
                <a:hlinkClick r:id="rId2"/>
              </a:rPr>
              <a:t>https://techcrunch.com/2022/01/15/ford-to-invest-11-billion-by-2022-on-electric-vehicle-development/</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Edwards, P., </a:t>
            </a:r>
            <a:r>
              <a:rPr lang="en-US" dirty="0" err="1">
                <a:latin typeface="Arial" panose="020B0604020202020204" pitchFamily="34" charset="0"/>
                <a:cs typeface="Arial" panose="020B0604020202020204" pitchFamily="34" charset="0"/>
              </a:rPr>
              <a:t>Praetorius</a:t>
            </a:r>
            <a:r>
              <a:rPr lang="en-US" dirty="0">
                <a:latin typeface="Arial" panose="020B0604020202020204" pitchFamily="34" charset="0"/>
                <a:cs typeface="Arial" panose="020B0604020202020204" pitchFamily="34" charset="0"/>
              </a:rPr>
              <a:t>, G., &amp; Nielsen, J. R. (2020). Sustainability in Shipping: Pathways to Change. Transportation Research Part E: Logistics and Transportation Review, 136, 101890.</a:t>
            </a:r>
          </a:p>
          <a:p>
            <a:pPr algn="just"/>
            <a:r>
              <a:rPr lang="en-US" dirty="0" err="1">
                <a:latin typeface="Arial" panose="020B0604020202020204" pitchFamily="34" charset="0"/>
                <a:cs typeface="Arial" panose="020B0604020202020204" pitchFamily="34" charset="0"/>
              </a:rPr>
              <a:t>Luederitz</a:t>
            </a:r>
            <a:r>
              <a:rPr lang="en-US" dirty="0">
                <a:latin typeface="Arial" panose="020B0604020202020204" pitchFamily="34" charset="0"/>
                <a:cs typeface="Arial" panose="020B0604020202020204" pitchFamily="34" charset="0"/>
              </a:rPr>
              <a:t>, C., </a:t>
            </a:r>
            <a:r>
              <a:rPr lang="en-US" dirty="0" err="1">
                <a:latin typeface="Arial" panose="020B0604020202020204" pitchFamily="34" charset="0"/>
                <a:cs typeface="Arial" panose="020B0604020202020204" pitchFamily="34" charset="0"/>
              </a:rPr>
              <a:t>Abson</a:t>
            </a:r>
            <a:r>
              <a:rPr lang="en-US" dirty="0">
                <a:latin typeface="Arial" panose="020B0604020202020204" pitchFamily="34" charset="0"/>
                <a:cs typeface="Arial" panose="020B0604020202020204" pitchFamily="34" charset="0"/>
              </a:rPr>
              <a:t>, D. J., </a:t>
            </a:r>
            <a:r>
              <a:rPr lang="en-US" dirty="0" err="1">
                <a:latin typeface="Arial" panose="020B0604020202020204" pitchFamily="34" charset="0"/>
                <a:cs typeface="Arial" panose="020B0604020202020204" pitchFamily="34" charset="0"/>
              </a:rPr>
              <a:t>Audet</a:t>
            </a:r>
            <a:r>
              <a:rPr lang="en-US" dirty="0">
                <a:latin typeface="Arial" panose="020B0604020202020204" pitchFamily="34" charset="0"/>
                <a:cs typeface="Arial" panose="020B0604020202020204" pitchFamily="34" charset="0"/>
              </a:rPr>
              <a:t>, R., &amp; Lang, D. J. (2021). Many Pathways toward Sustainability: Not Conflict but Co-learning between Transition Narratives. Sustainability Science, 6(1), 1-14.</a:t>
            </a:r>
          </a:p>
          <a:p>
            <a:pPr algn="just"/>
            <a:r>
              <a:rPr lang="en-US" dirty="0">
                <a:latin typeface="Arial" panose="020B0604020202020204" pitchFamily="34" charset="0"/>
                <a:cs typeface="Arial" panose="020B0604020202020204" pitchFamily="34" charset="0"/>
              </a:rPr>
              <a:t>Wayland, M. (2021). Ford's restructuring plan. CNBC. Retrieved from </a:t>
            </a:r>
            <a:r>
              <a:rPr lang="en-US" dirty="0">
                <a:latin typeface="Arial" panose="020B0604020202020204" pitchFamily="34" charset="0"/>
                <a:cs typeface="Arial" panose="020B0604020202020204" pitchFamily="34" charset="0"/>
                <a:hlinkClick r:id="rId3"/>
              </a:rPr>
              <a:t>https://www.cnbc.com/2021/10/03/fords-restructuring-plan-takes-shape-under-ceo-jim-farley.html</a:t>
            </a: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Wetlaufer, S. (2017). Driving Change: An Interview with Ford Motor Company's Jacques Nasser. Harvard Business Review, 79(3), 77-88.</a:t>
            </a:r>
          </a:p>
          <a:p>
            <a:pPr marL="0" indent="0">
              <a:buNone/>
            </a:pPr>
            <a:endParaRPr lang="en-US" sz="900" dirty="0">
              <a:effectLst/>
            </a:endParaRPr>
          </a:p>
        </p:txBody>
      </p:sp>
    </p:spTree>
    <p:extLst>
      <p:ext uri="{BB962C8B-B14F-4D97-AF65-F5344CB8AC3E}">
        <p14:creationId xmlns:p14="http://schemas.microsoft.com/office/powerpoint/2010/main" val="33039213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174</TotalTime>
  <Words>2142</Words>
  <Application>Microsoft Office PowerPoint</Application>
  <PresentationFormat>Widescreen</PresentationFormat>
  <Paragraphs>80</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Tw Cen MT</vt:lpstr>
      <vt:lpstr>Tw Cen MT Condensed</vt:lpstr>
      <vt:lpstr>Wingdings 3</vt:lpstr>
      <vt:lpstr>Integral</vt:lpstr>
      <vt:lpstr>Change Management in Ford Motor Company: Navigating Post-pandemic and Brexit Changes</vt:lpstr>
      <vt:lpstr>Table of Contents</vt:lpstr>
      <vt:lpstr>Introduction and Background of Ford Motors</vt:lpstr>
      <vt:lpstr>Ford Restructuring Change Program</vt:lpstr>
      <vt:lpstr>Reasons for Change</vt:lpstr>
      <vt:lpstr>Key Change Management Models </vt:lpstr>
      <vt:lpstr>Lewin’s Model of Change</vt:lpstr>
      <vt:lpstr>PowerPoint Presentation</vt:lpstr>
      <vt:lpstr>Programming for Change, Either Incremental (Small) or Comprehensive</vt:lpstr>
      <vt:lpstr>Driver Factors for Change at Ford</vt:lpstr>
      <vt:lpstr>Resistance Factors to the Change</vt:lpstr>
      <vt:lpstr>Evaluation of Change Management's Comprehensiveness and Efficiency</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HP</cp:lastModifiedBy>
  <cp:revision>103</cp:revision>
  <dcterms:created xsi:type="dcterms:W3CDTF">2023-02-25T08:27:14Z</dcterms:created>
  <dcterms:modified xsi:type="dcterms:W3CDTF">2023-07-20T01:59:48Z</dcterms:modified>
</cp:coreProperties>
</file>