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1"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autoAdjust="0"/>
    <p:restoredTop sz="95748" autoAdjust="0"/>
  </p:normalViewPr>
  <p:slideViewPr>
    <p:cSldViewPr>
      <p:cViewPr varScale="1">
        <p:scale>
          <a:sx n="25" d="100"/>
          <a:sy n="25" d="100"/>
        </p:scale>
        <p:origin x="1368" y="200"/>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4754" name="Rectangle 2"/>
          <p:cNvSpPr>
            <a:spLocks noGrp="1" noChangeArrowheads="1"/>
          </p:cNvSpPr>
          <p:nvPr>
            <p:ph type="ctrTitle" sz="quarter"/>
          </p:nvPr>
        </p:nvSpPr>
        <p:spPr>
          <a:xfrm>
            <a:off x="3840163" y="8047038"/>
            <a:ext cx="43526075" cy="8777287"/>
          </a:xfrm>
        </p:spPr>
        <p:txBody>
          <a:bodyPr/>
          <a:lstStyle>
            <a:lvl1pPr>
              <a:defRPr/>
            </a:lvl1pPr>
          </a:lstStyle>
          <a:p>
            <a:r>
              <a:rPr lang="en-US"/>
              <a:t>Click to edit Master title style</a:t>
            </a:r>
          </a:p>
        </p:txBody>
      </p:sp>
      <p:sp>
        <p:nvSpPr>
          <p:cNvPr id="74755" name="Rectangle 3"/>
          <p:cNvSpPr>
            <a:spLocks noGrp="1" noChangeArrowheads="1"/>
          </p:cNvSpPr>
          <p:nvPr>
            <p:ph type="subTitle" sz="quarter" idx="1"/>
          </p:nvPr>
        </p:nvSpPr>
        <p:spPr>
          <a:xfrm>
            <a:off x="7680325" y="18653125"/>
            <a:ext cx="35845750" cy="8413750"/>
          </a:xfrm>
        </p:spPr>
        <p:txBody>
          <a:bodyPr/>
          <a:lstStyle>
            <a:lvl1pPr marL="0" indent="0" algn="ctr">
              <a:buFont typeface="Wingdings" pitchFamily="2" charset="2"/>
              <a:buNone/>
              <a:defRPr/>
            </a:lvl1pPr>
          </a:lstStyle>
          <a:p>
            <a:r>
              <a:rPr lang="en-US"/>
              <a:t>Click to edit Master subtitle style</a:t>
            </a:r>
          </a:p>
        </p:txBody>
      </p:sp>
      <p:sp>
        <p:nvSpPr>
          <p:cNvPr id="2" name="Rectangle 4">
            <a:extLst>
              <a:ext uri="{FF2B5EF4-FFF2-40B4-BE49-F238E27FC236}">
                <a16:creationId xmlns:a16="http://schemas.microsoft.com/office/drawing/2014/main" id="{FD656992-2676-9646-8C13-2E90573B1AC3}"/>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2E6DB743-028F-F342-A7F4-C9A324508854}"/>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5798393C-E75D-736F-B5B9-043C54C15AE6}"/>
              </a:ext>
            </a:extLst>
          </p:cNvPr>
          <p:cNvSpPr>
            <a:spLocks noGrp="1" noChangeArrowheads="1"/>
          </p:cNvSpPr>
          <p:nvPr>
            <p:ph type="sldNum" sz="quarter" idx="12"/>
          </p:nvPr>
        </p:nvSpPr>
        <p:spPr>
          <a:ln/>
        </p:spPr>
        <p:txBody>
          <a:bodyPr/>
          <a:lstStyle>
            <a:lvl1pPr>
              <a:defRPr/>
            </a:lvl1pPr>
          </a:lstStyle>
          <a:p>
            <a:fld id="{8E1F0C5D-DBBE-444F-81F4-BC76E557BCFA}" type="slidenum">
              <a:rPr lang="en-US" altLang="en-US"/>
              <a:pPr/>
              <a:t>‹#›</a:t>
            </a:fld>
            <a:endParaRPr lang="en-US" altLang="en-US"/>
          </a:p>
        </p:txBody>
      </p:sp>
    </p:spTree>
    <p:extLst>
      <p:ext uri="{BB962C8B-B14F-4D97-AF65-F5344CB8AC3E}">
        <p14:creationId xmlns:p14="http://schemas.microsoft.com/office/powerpoint/2010/main" val="2691610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C13E9D-DEBB-2897-A85B-30B0E92DBA3B}"/>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BE72C06-5FE3-53ED-1F46-F2FCB15C081A}"/>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519D3DA0-D42F-7213-9BB5-767710B6F5D5}"/>
              </a:ext>
            </a:extLst>
          </p:cNvPr>
          <p:cNvSpPr>
            <a:spLocks noGrp="1" noChangeArrowheads="1"/>
          </p:cNvSpPr>
          <p:nvPr>
            <p:ph type="sldNum" sz="quarter" idx="12"/>
          </p:nvPr>
        </p:nvSpPr>
        <p:spPr>
          <a:ln/>
        </p:spPr>
        <p:txBody>
          <a:bodyPr/>
          <a:lstStyle>
            <a:lvl1pPr>
              <a:defRPr/>
            </a:lvl1pPr>
          </a:lstStyle>
          <a:p>
            <a:fld id="{4469E15D-24AA-5B4F-954F-58FF741F8464}" type="slidenum">
              <a:rPr lang="en-US" altLang="en-US"/>
              <a:pPr/>
              <a:t>‹#›</a:t>
            </a:fld>
            <a:endParaRPr lang="en-US" altLang="en-US"/>
          </a:p>
        </p:txBody>
      </p:sp>
    </p:spTree>
    <p:extLst>
      <p:ext uri="{BB962C8B-B14F-4D97-AF65-F5344CB8AC3E}">
        <p14:creationId xmlns:p14="http://schemas.microsoft.com/office/powerpoint/2010/main" val="3147830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0" y="21153438"/>
            <a:ext cx="43526075" cy="653732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44950" y="13952538"/>
            <a:ext cx="43526075" cy="72009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7985D82E-8B4C-1B15-2ED8-C42551F77F6C}"/>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5A00C2A8-7941-49A2-4C71-88EA2843458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006FE836-2FCE-5CCE-83E9-C780A00B55CB}"/>
              </a:ext>
            </a:extLst>
          </p:cNvPr>
          <p:cNvSpPr>
            <a:spLocks noGrp="1" noChangeArrowheads="1"/>
          </p:cNvSpPr>
          <p:nvPr>
            <p:ph type="sldNum" sz="quarter" idx="12"/>
          </p:nvPr>
        </p:nvSpPr>
        <p:spPr>
          <a:ln/>
        </p:spPr>
        <p:txBody>
          <a:bodyPr/>
          <a:lstStyle>
            <a:lvl1pPr>
              <a:defRPr/>
            </a:lvl1pPr>
          </a:lstStyle>
          <a:p>
            <a:fld id="{99DD8A46-8C81-8A43-B706-B28B623DFC20}" type="slidenum">
              <a:rPr lang="en-US" altLang="en-US"/>
              <a:pPr/>
              <a:t>‹#›</a:t>
            </a:fld>
            <a:endParaRPr lang="en-US" altLang="en-US"/>
          </a:p>
        </p:txBody>
      </p:sp>
    </p:spTree>
    <p:extLst>
      <p:ext uri="{BB962C8B-B14F-4D97-AF65-F5344CB8AC3E}">
        <p14:creationId xmlns:p14="http://schemas.microsoft.com/office/powerpoint/2010/main" val="1428215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60638" y="9509125"/>
            <a:ext cx="22966362"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5679400" y="9509125"/>
            <a:ext cx="22966363"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10498EBC-849D-71AB-C073-3BC06E2D4AA6}"/>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43FBA0B4-A1CE-DFE7-582F-8796BFB09D4A}"/>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3B7D374C-8A28-2020-333A-8594E75FF925}"/>
              </a:ext>
            </a:extLst>
          </p:cNvPr>
          <p:cNvSpPr>
            <a:spLocks noGrp="1" noChangeArrowheads="1"/>
          </p:cNvSpPr>
          <p:nvPr>
            <p:ph type="sldNum" sz="quarter" idx="12"/>
          </p:nvPr>
        </p:nvSpPr>
        <p:spPr>
          <a:ln/>
        </p:spPr>
        <p:txBody>
          <a:bodyPr/>
          <a:lstStyle>
            <a:lvl1pPr>
              <a:defRPr/>
            </a:lvl1pPr>
          </a:lstStyle>
          <a:p>
            <a:fld id="{33281B96-9A65-CA4E-A5BF-5A26F46C6227}" type="slidenum">
              <a:rPr lang="en-US" altLang="en-US"/>
              <a:pPr/>
              <a:t>‹#›</a:t>
            </a:fld>
            <a:endParaRPr lang="en-US" altLang="en-US"/>
          </a:p>
        </p:txBody>
      </p:sp>
    </p:spTree>
    <p:extLst>
      <p:ext uri="{BB962C8B-B14F-4D97-AF65-F5344CB8AC3E}">
        <p14:creationId xmlns:p14="http://schemas.microsoft.com/office/powerpoint/2010/main" val="197593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7625"/>
            <a:ext cx="46085125" cy="548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60638" y="7369175"/>
            <a:ext cx="22625050"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60638" y="10439400"/>
            <a:ext cx="22625050"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012775" y="7369175"/>
            <a:ext cx="22632988"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012775" y="10439400"/>
            <a:ext cx="22632988"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656B471-A33C-E9DF-2D9E-F962BE806047}"/>
              </a:ext>
            </a:extLst>
          </p:cNvPr>
          <p:cNvSpPr>
            <a:spLocks noGrp="1" noChangeArrowheads="1"/>
          </p:cNvSpPr>
          <p:nvPr>
            <p:ph type="dt" sz="half" idx="10"/>
          </p:nvPr>
        </p:nvSpPr>
        <p:spPr>
          <a:ln/>
        </p:spPr>
        <p:txBody>
          <a:bodyPr/>
          <a:lstStyle>
            <a:lvl1pPr>
              <a:defRPr/>
            </a:lvl1pPr>
          </a:lstStyle>
          <a:p>
            <a:endParaRPr lang="en-GB" altLang="en-US"/>
          </a:p>
        </p:txBody>
      </p:sp>
      <p:sp>
        <p:nvSpPr>
          <p:cNvPr id="8" name="Rectangle 5">
            <a:extLst>
              <a:ext uri="{FF2B5EF4-FFF2-40B4-BE49-F238E27FC236}">
                <a16:creationId xmlns:a16="http://schemas.microsoft.com/office/drawing/2014/main" id="{FA24689B-0D3B-4AE0-87B4-7649609EB2E2}"/>
              </a:ext>
            </a:extLst>
          </p:cNvPr>
          <p:cNvSpPr>
            <a:spLocks noGrp="1" noChangeArrowheads="1"/>
          </p:cNvSpPr>
          <p:nvPr>
            <p:ph type="ftr" sz="quarter" idx="11"/>
          </p:nvPr>
        </p:nvSpPr>
        <p:spPr>
          <a:ln/>
        </p:spPr>
        <p:txBody>
          <a:bodyPr/>
          <a:lstStyle>
            <a:lvl1pPr>
              <a:defRPr/>
            </a:lvl1pPr>
          </a:lstStyle>
          <a:p>
            <a:endParaRPr lang="en-GB" altLang="en-US"/>
          </a:p>
        </p:txBody>
      </p:sp>
      <p:sp>
        <p:nvSpPr>
          <p:cNvPr id="9" name="Rectangle 6">
            <a:extLst>
              <a:ext uri="{FF2B5EF4-FFF2-40B4-BE49-F238E27FC236}">
                <a16:creationId xmlns:a16="http://schemas.microsoft.com/office/drawing/2014/main" id="{6185CA7C-C3DA-AEBF-F9BF-0BBC2F8DEC47}"/>
              </a:ext>
            </a:extLst>
          </p:cNvPr>
          <p:cNvSpPr>
            <a:spLocks noGrp="1" noChangeArrowheads="1"/>
          </p:cNvSpPr>
          <p:nvPr>
            <p:ph type="sldNum" sz="quarter" idx="12"/>
          </p:nvPr>
        </p:nvSpPr>
        <p:spPr>
          <a:ln/>
        </p:spPr>
        <p:txBody>
          <a:bodyPr/>
          <a:lstStyle>
            <a:lvl1pPr>
              <a:defRPr/>
            </a:lvl1pPr>
          </a:lstStyle>
          <a:p>
            <a:fld id="{AF757C87-9A4B-7849-ACBA-4BE9C7866101}" type="slidenum">
              <a:rPr lang="en-US" altLang="en-US"/>
              <a:pPr/>
              <a:t>‹#›</a:t>
            </a:fld>
            <a:endParaRPr lang="en-US" altLang="en-US"/>
          </a:p>
        </p:txBody>
      </p:sp>
    </p:spTree>
    <p:extLst>
      <p:ext uri="{BB962C8B-B14F-4D97-AF65-F5344CB8AC3E}">
        <p14:creationId xmlns:p14="http://schemas.microsoft.com/office/powerpoint/2010/main" val="1424579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69E8ADAF-4BBB-8C39-43B2-28357006C443}"/>
              </a:ext>
            </a:extLst>
          </p:cNvPr>
          <p:cNvSpPr>
            <a:spLocks noGrp="1" noChangeArrowheads="1"/>
          </p:cNvSpPr>
          <p:nvPr>
            <p:ph type="dt" sz="half" idx="10"/>
          </p:nvPr>
        </p:nvSpPr>
        <p:spPr>
          <a:ln/>
        </p:spPr>
        <p:txBody>
          <a:bodyPr/>
          <a:lstStyle>
            <a:lvl1pPr>
              <a:defRPr/>
            </a:lvl1pPr>
          </a:lstStyle>
          <a:p>
            <a:endParaRPr lang="en-GB" altLang="en-US"/>
          </a:p>
        </p:txBody>
      </p:sp>
      <p:sp>
        <p:nvSpPr>
          <p:cNvPr id="4" name="Rectangle 5">
            <a:extLst>
              <a:ext uri="{FF2B5EF4-FFF2-40B4-BE49-F238E27FC236}">
                <a16:creationId xmlns:a16="http://schemas.microsoft.com/office/drawing/2014/main" id="{66024643-EA44-208F-E38A-D30C8CE2E98B}"/>
              </a:ext>
            </a:extLst>
          </p:cNvPr>
          <p:cNvSpPr>
            <a:spLocks noGrp="1" noChangeArrowheads="1"/>
          </p:cNvSpPr>
          <p:nvPr>
            <p:ph type="ftr" sz="quarter" idx="11"/>
          </p:nvPr>
        </p:nvSpPr>
        <p:spPr>
          <a:ln/>
        </p:spPr>
        <p:txBody>
          <a:bodyPr/>
          <a:lstStyle>
            <a:lvl1pPr>
              <a:defRPr/>
            </a:lvl1pPr>
          </a:lstStyle>
          <a:p>
            <a:endParaRPr lang="en-GB" altLang="en-US"/>
          </a:p>
        </p:txBody>
      </p:sp>
      <p:sp>
        <p:nvSpPr>
          <p:cNvPr id="5" name="Rectangle 6">
            <a:extLst>
              <a:ext uri="{FF2B5EF4-FFF2-40B4-BE49-F238E27FC236}">
                <a16:creationId xmlns:a16="http://schemas.microsoft.com/office/drawing/2014/main" id="{AB4C7C1A-719E-6E22-A54E-A641F5FB7081}"/>
              </a:ext>
            </a:extLst>
          </p:cNvPr>
          <p:cNvSpPr>
            <a:spLocks noGrp="1" noChangeArrowheads="1"/>
          </p:cNvSpPr>
          <p:nvPr>
            <p:ph type="sldNum" sz="quarter" idx="12"/>
          </p:nvPr>
        </p:nvSpPr>
        <p:spPr>
          <a:ln/>
        </p:spPr>
        <p:txBody>
          <a:bodyPr/>
          <a:lstStyle>
            <a:lvl1pPr>
              <a:defRPr/>
            </a:lvl1pPr>
          </a:lstStyle>
          <a:p>
            <a:fld id="{06351AA6-B120-2644-89B4-773ED046FF9E}" type="slidenum">
              <a:rPr lang="en-US" altLang="en-US"/>
              <a:pPr/>
              <a:t>‹#›</a:t>
            </a:fld>
            <a:endParaRPr lang="en-US" altLang="en-US"/>
          </a:p>
        </p:txBody>
      </p:sp>
    </p:spTree>
    <p:extLst>
      <p:ext uri="{BB962C8B-B14F-4D97-AF65-F5344CB8AC3E}">
        <p14:creationId xmlns:p14="http://schemas.microsoft.com/office/powerpoint/2010/main" val="2643324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2A0D717-FE99-C72F-4BDA-C0C6C9980DBE}"/>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11AF7A84-BABC-77DC-86D4-2A2DD33A545E}"/>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4CD4AE4F-19ED-6D30-D1DF-1F36D0FB066E}"/>
              </a:ext>
            </a:extLst>
          </p:cNvPr>
          <p:cNvSpPr>
            <a:spLocks noGrp="1" noChangeArrowheads="1"/>
          </p:cNvSpPr>
          <p:nvPr>
            <p:ph type="sldNum" sz="quarter" idx="12"/>
          </p:nvPr>
        </p:nvSpPr>
        <p:spPr>
          <a:ln/>
        </p:spPr>
        <p:txBody>
          <a:bodyPr/>
          <a:lstStyle>
            <a:lvl1pPr>
              <a:defRPr/>
            </a:lvl1pPr>
          </a:lstStyle>
          <a:p>
            <a:fld id="{B5743555-E68A-5A41-9382-0EEA800E1353}" type="slidenum">
              <a:rPr lang="en-US" altLang="en-US"/>
              <a:pPr/>
              <a:t>‹#›</a:t>
            </a:fld>
            <a:endParaRPr lang="en-US" altLang="en-US"/>
          </a:p>
        </p:txBody>
      </p:sp>
    </p:spTree>
    <p:extLst>
      <p:ext uri="{BB962C8B-B14F-4D97-AF65-F5344CB8AC3E}">
        <p14:creationId xmlns:p14="http://schemas.microsoft.com/office/powerpoint/2010/main" val="3617014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1275"/>
            <a:ext cx="16846550" cy="557688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019963" y="1311275"/>
            <a:ext cx="28625800" cy="280939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638" y="6888163"/>
            <a:ext cx="16846550" cy="225171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0A80B014-87E4-74FE-B47D-914A5D418117}"/>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669894A7-187B-6986-9C46-F50B6E49B0AD}"/>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79CE9C82-EE30-9198-9185-BD7ABC532E00}"/>
              </a:ext>
            </a:extLst>
          </p:cNvPr>
          <p:cNvSpPr>
            <a:spLocks noGrp="1" noChangeArrowheads="1"/>
          </p:cNvSpPr>
          <p:nvPr>
            <p:ph type="sldNum" sz="quarter" idx="12"/>
          </p:nvPr>
        </p:nvSpPr>
        <p:spPr>
          <a:ln/>
        </p:spPr>
        <p:txBody>
          <a:bodyPr/>
          <a:lstStyle>
            <a:lvl1pPr>
              <a:defRPr/>
            </a:lvl1pPr>
          </a:lstStyle>
          <a:p>
            <a:fld id="{3C35636F-4C12-694B-9ABC-179D5476D679}" type="slidenum">
              <a:rPr lang="en-US" altLang="en-US"/>
              <a:pPr/>
              <a:t>‹#›</a:t>
            </a:fld>
            <a:endParaRPr lang="en-US" altLang="en-US"/>
          </a:p>
        </p:txBody>
      </p:sp>
    </p:spTree>
    <p:extLst>
      <p:ext uri="{BB962C8B-B14F-4D97-AF65-F5344CB8AC3E}">
        <p14:creationId xmlns:p14="http://schemas.microsoft.com/office/powerpoint/2010/main" val="3707117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5" y="23042563"/>
            <a:ext cx="30724475" cy="27209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36175" y="2941638"/>
            <a:ext cx="30724475" cy="1975008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0036175" y="25763538"/>
            <a:ext cx="30724475" cy="3862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1A47890C-E186-0B53-D195-8647D5984814}"/>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8099135D-4E47-B48E-6D8E-A0029C5F883E}"/>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E2188A10-18DE-8F6E-58FA-EBE1706EC107}"/>
              </a:ext>
            </a:extLst>
          </p:cNvPr>
          <p:cNvSpPr>
            <a:spLocks noGrp="1" noChangeArrowheads="1"/>
          </p:cNvSpPr>
          <p:nvPr>
            <p:ph type="sldNum" sz="quarter" idx="12"/>
          </p:nvPr>
        </p:nvSpPr>
        <p:spPr>
          <a:ln/>
        </p:spPr>
        <p:txBody>
          <a:bodyPr/>
          <a:lstStyle>
            <a:lvl1pPr>
              <a:defRPr/>
            </a:lvl1pPr>
          </a:lstStyle>
          <a:p>
            <a:fld id="{5B93C19C-1549-A04D-B837-8C26116D1798}" type="slidenum">
              <a:rPr lang="en-US" altLang="en-US"/>
              <a:pPr/>
              <a:t>‹#›</a:t>
            </a:fld>
            <a:endParaRPr lang="en-US" altLang="en-US"/>
          </a:p>
        </p:txBody>
      </p:sp>
    </p:spTree>
    <p:extLst>
      <p:ext uri="{BB962C8B-B14F-4D97-AF65-F5344CB8AC3E}">
        <p14:creationId xmlns:p14="http://schemas.microsoft.com/office/powerpoint/2010/main" val="3502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F5FC0BA-4096-FB0F-C061-198C43470083}"/>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F2FA91A-F332-9F10-C236-1D5734EF88C1}"/>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14EE1D27-9BCE-F2BC-B8E6-2A53B5ACC237}"/>
              </a:ext>
            </a:extLst>
          </p:cNvPr>
          <p:cNvSpPr>
            <a:spLocks noGrp="1" noChangeArrowheads="1"/>
          </p:cNvSpPr>
          <p:nvPr>
            <p:ph type="sldNum" sz="quarter" idx="12"/>
          </p:nvPr>
        </p:nvSpPr>
        <p:spPr>
          <a:ln/>
        </p:spPr>
        <p:txBody>
          <a:bodyPr/>
          <a:lstStyle>
            <a:lvl1pPr>
              <a:defRPr/>
            </a:lvl1pPr>
          </a:lstStyle>
          <a:p>
            <a:fld id="{DCCEFCC5-019C-494B-A2FB-424A8D175E87}" type="slidenum">
              <a:rPr lang="en-US" altLang="en-US"/>
              <a:pPr/>
              <a:t>‹#›</a:t>
            </a:fld>
            <a:endParaRPr lang="en-US" altLang="en-US"/>
          </a:p>
        </p:txBody>
      </p:sp>
    </p:spTree>
    <p:extLst>
      <p:ext uri="{BB962C8B-B14F-4D97-AF65-F5344CB8AC3E}">
        <p14:creationId xmlns:p14="http://schemas.microsoft.com/office/powerpoint/2010/main" val="1497735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5275" y="1828800"/>
            <a:ext cx="11520488" cy="2743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560638" y="1828800"/>
            <a:ext cx="34412237" cy="2743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6E015A-0DD2-89E9-54F7-6C02BE47F309}"/>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06AF7CD4-F563-0347-90BB-2B612AA1E65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D0643E5F-5391-6CA0-A383-02187B90A98F}"/>
              </a:ext>
            </a:extLst>
          </p:cNvPr>
          <p:cNvSpPr>
            <a:spLocks noGrp="1" noChangeArrowheads="1"/>
          </p:cNvSpPr>
          <p:nvPr>
            <p:ph type="sldNum" sz="quarter" idx="12"/>
          </p:nvPr>
        </p:nvSpPr>
        <p:spPr>
          <a:ln/>
        </p:spPr>
        <p:txBody>
          <a:bodyPr/>
          <a:lstStyle>
            <a:lvl1pPr>
              <a:defRPr/>
            </a:lvl1pPr>
          </a:lstStyle>
          <a:p>
            <a:fld id="{6C473701-BD89-BF49-A6A0-2BAE5214F5C1}" type="slidenum">
              <a:rPr lang="en-US" altLang="en-US"/>
              <a:pPr/>
              <a:t>‹#›</a:t>
            </a:fld>
            <a:endParaRPr lang="en-US" altLang="en-US"/>
          </a:p>
        </p:txBody>
      </p:sp>
    </p:spTree>
    <p:extLst>
      <p:ext uri="{BB962C8B-B14F-4D97-AF65-F5344CB8AC3E}">
        <p14:creationId xmlns:p14="http://schemas.microsoft.com/office/powerpoint/2010/main" val="274786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F4701B3C-0F6D-A49A-7B7C-6DBCC4776F28}"/>
              </a:ext>
            </a:extLst>
          </p:cNvPr>
          <p:cNvSpPr>
            <a:spLocks noGrp="1" noChangeArrowheads="1"/>
          </p:cNvSpPr>
          <p:nvPr>
            <p:ph type="title"/>
          </p:nvPr>
        </p:nvSpPr>
        <p:spPr bwMode="auto">
          <a:xfrm>
            <a:off x="2560638" y="1828800"/>
            <a:ext cx="46085125" cy="6583363"/>
          </a:xfrm>
          <a:prstGeom prst="rect">
            <a:avLst/>
          </a:prstGeom>
          <a:noFill/>
          <a:ln w="9525">
            <a:noFill/>
            <a:miter lim="800000"/>
            <a:headEnd/>
            <a:tailEnd/>
          </a:ln>
          <a:effectLst/>
        </p:spPr>
        <p:txBody>
          <a:bodyPr vert="horz" wrap="square" lIns="480709" tIns="240355" rIns="480709" bIns="240355" numCol="1" anchor="ctr" anchorCtr="0" compatLnSpc="1">
            <a:prstTxWarp prst="textNoShape">
              <a:avLst/>
            </a:prstTxWarp>
          </a:bodyPr>
          <a:lstStyle/>
          <a:p>
            <a:pPr lvl="0"/>
            <a:r>
              <a:rPr lang="en-US"/>
              <a:t>Click to edit Master title style</a:t>
            </a:r>
          </a:p>
        </p:txBody>
      </p:sp>
      <p:sp>
        <p:nvSpPr>
          <p:cNvPr id="73731" name="Rectangle 3">
            <a:extLst>
              <a:ext uri="{FF2B5EF4-FFF2-40B4-BE49-F238E27FC236}">
                <a16:creationId xmlns:a16="http://schemas.microsoft.com/office/drawing/2014/main" id="{E903474B-E282-47C5-A888-76CE08F1AD86}"/>
              </a:ext>
            </a:extLst>
          </p:cNvPr>
          <p:cNvSpPr>
            <a:spLocks noGrp="1" noChangeArrowheads="1"/>
          </p:cNvSpPr>
          <p:nvPr>
            <p:ph type="body" idx="1"/>
          </p:nvPr>
        </p:nvSpPr>
        <p:spPr bwMode="auto">
          <a:xfrm>
            <a:off x="2560638" y="9509125"/>
            <a:ext cx="46085125" cy="19751675"/>
          </a:xfrm>
          <a:prstGeom prst="rect">
            <a:avLst/>
          </a:prstGeom>
          <a:noFill/>
          <a:ln w="9525">
            <a:noFill/>
            <a:miter lim="800000"/>
            <a:headEnd/>
            <a:tailEnd/>
          </a:ln>
          <a:effectLst/>
        </p:spPr>
        <p:txBody>
          <a:bodyPr vert="horz" wrap="square" lIns="480709" tIns="240355" rIns="480709" bIns="24035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3732" name="Rectangle 4">
            <a:extLst>
              <a:ext uri="{FF2B5EF4-FFF2-40B4-BE49-F238E27FC236}">
                <a16:creationId xmlns:a16="http://schemas.microsoft.com/office/drawing/2014/main" id="{412EA4A2-A255-8672-5EFB-618772300475}"/>
              </a:ext>
            </a:extLst>
          </p:cNvPr>
          <p:cNvSpPr>
            <a:spLocks noGrp="1" noChangeArrowheads="1"/>
          </p:cNvSpPr>
          <p:nvPr>
            <p:ph type="dt" sz="half" idx="2"/>
          </p:nvPr>
        </p:nvSpPr>
        <p:spPr bwMode="auto">
          <a:xfrm>
            <a:off x="25606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3" name="Rectangle 5">
            <a:extLst>
              <a:ext uri="{FF2B5EF4-FFF2-40B4-BE49-F238E27FC236}">
                <a16:creationId xmlns:a16="http://schemas.microsoft.com/office/drawing/2014/main" id="{1FDBEAAC-3BD6-B42E-B94B-1D0F53271234}"/>
              </a:ext>
            </a:extLst>
          </p:cNvPr>
          <p:cNvSpPr>
            <a:spLocks noGrp="1" noChangeArrowheads="1"/>
          </p:cNvSpPr>
          <p:nvPr>
            <p:ph type="ftr" sz="quarter" idx="3"/>
          </p:nvPr>
        </p:nvSpPr>
        <p:spPr bwMode="auto">
          <a:xfrm>
            <a:off x="17495838" y="29976763"/>
            <a:ext cx="162147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ct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4" name="Rectangle 6">
            <a:extLst>
              <a:ext uri="{FF2B5EF4-FFF2-40B4-BE49-F238E27FC236}">
                <a16:creationId xmlns:a16="http://schemas.microsoft.com/office/drawing/2014/main" id="{5D78CB57-0A90-10A9-913E-183FFCC221AB}"/>
              </a:ext>
            </a:extLst>
          </p:cNvPr>
          <p:cNvSpPr>
            <a:spLocks noGrp="1" noChangeArrowheads="1"/>
          </p:cNvSpPr>
          <p:nvPr>
            <p:ph type="sldNum" sz="quarter" idx="4"/>
          </p:nvPr>
        </p:nvSpPr>
        <p:spPr bwMode="auto">
          <a:xfrm>
            <a:off x="366982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r">
              <a:defRPr sz="7400">
                <a:effectLst>
                  <a:outerShdw blurRad="38100" dist="38100" dir="2700000" algn="tl">
                    <a:srgbClr val="FFFFFF"/>
                  </a:outerShdw>
                </a:effectLst>
                <a:latin typeface="Arial" panose="020B0604020202020204" pitchFamily="34" charset="0"/>
              </a:defRPr>
            </a:lvl1pPr>
          </a:lstStyle>
          <a:p>
            <a:fld id="{980FC53C-7879-7B4E-B96A-5BAC08834F95}"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82" r:id="rId1"/>
    <p:sldLayoutId id="2147483681" r:id="rId2"/>
    <p:sldLayoutId id="2147483680" r:id="rId3"/>
    <p:sldLayoutId id="2147483679" r:id="rId4"/>
    <p:sldLayoutId id="2147483678" r:id="rId5"/>
    <p:sldLayoutId id="2147483677" r:id="rId6"/>
    <p:sldLayoutId id="2147483676" r:id="rId7"/>
    <p:sldLayoutId id="2147483675" r:id="rId8"/>
    <p:sldLayoutId id="2147483674" r:id="rId9"/>
    <p:sldLayoutId id="2147483673" r:id="rId10"/>
    <p:sldLayoutId id="2147483672" r:id="rId11"/>
  </p:sldLayoutIdLst>
  <p:txStyles>
    <p:titleStyle>
      <a:lvl1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mj-lt"/>
          <a:ea typeface="+mj-ea"/>
          <a:cs typeface="+mj-cs"/>
        </a:defRPr>
      </a:lvl1pPr>
      <a:lvl2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2pPr>
      <a:lvl3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3pPr>
      <a:lvl4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4pPr>
      <a:lvl5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5pPr>
      <a:lvl6pPr marL="4572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6pPr>
      <a:lvl7pPr marL="9144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7pPr>
      <a:lvl8pPr marL="13716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8pPr>
      <a:lvl9pPr marL="18288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9pPr>
    </p:titleStyle>
    <p:bodyStyle>
      <a:lvl1pPr marL="1803400" indent="-1803400" algn="l" defTabSz="4806950" rtl="0" eaLnBrk="0" fontAlgn="base" hangingPunct="0">
        <a:spcBef>
          <a:spcPct val="20000"/>
        </a:spcBef>
        <a:spcAft>
          <a:spcPct val="0"/>
        </a:spcAft>
        <a:buClr>
          <a:schemeClr val="hlink"/>
        </a:buClr>
        <a:buSzPct val="65000"/>
        <a:buFont typeface="Wingdings" pitchFamily="2" charset="2"/>
        <a:buChar char="n"/>
        <a:defRPr sz="16800">
          <a:solidFill>
            <a:schemeClr val="tx1"/>
          </a:solidFill>
          <a:effectLst>
            <a:outerShdw blurRad="38100" dist="38100" dir="2700000" algn="tl">
              <a:srgbClr val="FFFFFF"/>
            </a:outerShdw>
          </a:effectLst>
          <a:latin typeface="+mn-lt"/>
          <a:ea typeface="+mn-ea"/>
          <a:cs typeface="+mn-cs"/>
        </a:defRPr>
      </a:lvl1pPr>
      <a:lvl2pPr marL="3905250" indent="-1501775" algn="l" defTabSz="4806950" rtl="0" eaLnBrk="0" fontAlgn="base" hangingPunct="0">
        <a:spcBef>
          <a:spcPct val="20000"/>
        </a:spcBef>
        <a:spcAft>
          <a:spcPct val="0"/>
        </a:spcAft>
        <a:buClr>
          <a:schemeClr val="folHlink"/>
        </a:buClr>
        <a:buSzPct val="65000"/>
        <a:buFont typeface="Wingdings" pitchFamily="2" charset="2"/>
        <a:buChar char="n"/>
        <a:defRPr sz="14700">
          <a:solidFill>
            <a:schemeClr val="tx1"/>
          </a:solidFill>
          <a:effectLst>
            <a:outerShdw blurRad="38100" dist="38100" dir="2700000" algn="tl">
              <a:srgbClr val="FFFFFF"/>
            </a:outerShdw>
          </a:effectLst>
          <a:latin typeface="+mn-lt"/>
          <a:cs typeface="+mn-cs"/>
        </a:defRPr>
      </a:lvl2pPr>
      <a:lvl3pPr marL="6008688" indent="-1201738" algn="l" defTabSz="4806950" rtl="0" eaLnBrk="0" fontAlgn="base" hangingPunct="0">
        <a:spcBef>
          <a:spcPct val="20000"/>
        </a:spcBef>
        <a:spcAft>
          <a:spcPct val="0"/>
        </a:spcAft>
        <a:buClr>
          <a:schemeClr val="hlink"/>
        </a:buClr>
        <a:buSzPct val="65000"/>
        <a:buFont typeface="Wingdings" pitchFamily="2" charset="2"/>
        <a:buChar char="n"/>
        <a:defRPr sz="12600">
          <a:solidFill>
            <a:schemeClr val="tx1"/>
          </a:solidFill>
          <a:effectLst>
            <a:outerShdw blurRad="38100" dist="38100" dir="2700000" algn="tl">
              <a:srgbClr val="FFFFFF"/>
            </a:outerShdw>
          </a:effectLst>
          <a:latin typeface="+mn-lt"/>
          <a:cs typeface="+mn-cs"/>
        </a:defRPr>
      </a:lvl3pPr>
      <a:lvl4pPr marL="8412163" indent="-1201738" algn="l" defTabSz="4806950" rtl="0" eaLnBrk="0" fontAlgn="base" hangingPunct="0">
        <a:spcBef>
          <a:spcPct val="20000"/>
        </a:spcBef>
        <a:spcAft>
          <a:spcPct val="0"/>
        </a:spcAft>
        <a:buClr>
          <a:schemeClr val="fo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4pPr>
      <a:lvl5pPr marL="10815638" indent="-1201738" algn="l" defTabSz="4806950" rtl="0" eaLnBrk="0" fontAlgn="base" hangingPunct="0">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5pPr>
      <a:lvl6pPr marL="112728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6pPr>
      <a:lvl7pPr marL="117300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7pPr>
      <a:lvl8pPr marL="121872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8pPr>
      <a:lvl9pPr marL="126444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walescouncilforoutdoorlearning.org/_files/ugd/d00a84_df6d54796525493188ed3183949cd01f.pdf"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1839913" y="4875719"/>
            <a:ext cx="14614525" cy="9580398"/>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6000" u="sng" dirty="0">
                <a:latin typeface="Arial" panose="020B0604020202020204" pitchFamily="34" charset="0"/>
                <a:cs typeface="+mj-cs"/>
              </a:rPr>
              <a:t>Introduction</a:t>
            </a:r>
          </a:p>
          <a:p>
            <a:pPr marL="1143000" indent="-1143000">
              <a:lnSpc>
                <a:spcPct val="80000"/>
              </a:lnSpc>
              <a:spcBef>
                <a:spcPct val="50000"/>
              </a:spcBef>
              <a:buFont typeface="Arial" panose="020B0604020202020204" pitchFamily="34" charset="0"/>
              <a:buChar char="•"/>
            </a:pPr>
            <a:r>
              <a:rPr lang="en-GB" altLang="en-US" sz="4400" dirty="0">
                <a:latin typeface="Arial" panose="020B0604020202020204" pitchFamily="34" charset="0"/>
                <a:cs typeface="+mn-cs"/>
              </a:rPr>
              <a:t>This Project was made to help and further </a:t>
            </a:r>
          </a:p>
          <a:p>
            <a:pPr marL="1143000" indent="-1143000">
              <a:lnSpc>
                <a:spcPct val="80000"/>
              </a:lnSpc>
              <a:spcBef>
                <a:spcPct val="50000"/>
              </a:spcBef>
              <a:buFont typeface="Arial" panose="020B0604020202020204" pitchFamily="34" charset="0"/>
              <a:buChar char="•"/>
            </a:pPr>
            <a:r>
              <a:rPr lang="en-GB" altLang="en-US" sz="4400" dirty="0">
                <a:latin typeface="Arial" panose="020B0604020202020204" pitchFamily="34" charset="0"/>
                <a:cs typeface="+mn-cs"/>
              </a:rPr>
              <a:t>One promising avenue that has gained the attention is the concept of green exercise a term that encapsulates physical activities undertaken in natural environments. </a:t>
            </a:r>
          </a:p>
          <a:p>
            <a:pPr marL="1143000" indent="-1143000">
              <a:lnSpc>
                <a:spcPct val="80000"/>
              </a:lnSpc>
              <a:spcBef>
                <a:spcPct val="50000"/>
              </a:spcBef>
              <a:buFont typeface="Arial" panose="020B0604020202020204" pitchFamily="34" charset="0"/>
              <a:buChar char="•"/>
            </a:pPr>
            <a:r>
              <a:rPr lang="en-GB" altLang="en-US" sz="4400" dirty="0">
                <a:latin typeface="Arial" panose="020B0604020202020204" pitchFamily="34" charset="0"/>
                <a:cs typeface="+mn-cs"/>
              </a:rPr>
              <a:t>study investigates how green exercise can utilise cultivation of environments that nurture both physical activity and mental wellbeing. </a:t>
            </a:r>
          </a:p>
          <a:p>
            <a:pPr marL="1143000" indent="-1143000">
              <a:lnSpc>
                <a:spcPct val="80000"/>
              </a:lnSpc>
              <a:spcBef>
                <a:spcPct val="50000"/>
              </a:spcBef>
              <a:buFont typeface="Arial" panose="020B0604020202020204" pitchFamily="34" charset="0"/>
              <a:buChar char="•"/>
            </a:pPr>
            <a:r>
              <a:rPr lang="en-GB" altLang="en-US" sz="4400" dirty="0">
                <a:latin typeface="Arial" panose="020B0604020202020204" pitchFamily="34" charset="0"/>
                <a:cs typeface="+mn-cs"/>
              </a:rPr>
              <a:t>This study will also explore avenues that can help with future development and keeping the health and wellbeing of inner-city youth up to a good standard even at adulthood and for future generations. </a:t>
            </a:r>
          </a:p>
        </p:txBody>
      </p:sp>
      <p:sp>
        <p:nvSpPr>
          <p:cNvPr id="2051" name="Text Box 2449">
            <a:extLst>
              <a:ext uri="{FF2B5EF4-FFF2-40B4-BE49-F238E27FC236}">
                <a16:creationId xmlns:a16="http://schemas.microsoft.com/office/drawing/2014/main" id="{43D6534C-00E4-040E-B0CF-84AEFE126548}"/>
              </a:ext>
            </a:extLst>
          </p:cNvPr>
          <p:cNvSpPr txBox="1">
            <a:spLocks noChangeArrowheads="1"/>
          </p:cNvSpPr>
          <p:nvPr/>
        </p:nvSpPr>
        <p:spPr bwMode="auto">
          <a:xfrm>
            <a:off x="1821138" y="15453412"/>
            <a:ext cx="15154820" cy="14652556"/>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Aims and Method</a:t>
            </a:r>
          </a:p>
          <a:p>
            <a:pPr marL="1143000" marR="0" lvl="0" indent="-1143000" algn="l" defTabSz="914400" rtl="0" eaLnBrk="1" fontAlgn="base" latinLnBrk="0" hangingPunct="1">
              <a:lnSpc>
                <a:spcPct val="80000"/>
              </a:lnSpc>
              <a:spcBef>
                <a:spcPct val="50000"/>
              </a:spcBef>
              <a:spcAft>
                <a:spcPct val="0"/>
              </a:spcAft>
              <a:buClrTx/>
              <a:buSzTx/>
              <a:buFont typeface="Arial" panose="020B0604020202020204" pitchFamily="34" charset="0"/>
              <a:buChar char="•"/>
              <a:tabLst/>
              <a:defRPr/>
            </a:pPr>
            <a:r>
              <a:rPr kumimoji="0" lang="en-GB" altLang="en-US" sz="4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a:rPr>
              <a:t>This independent project was made to benefit the inner-city youth of today with their health and wellbeing. </a:t>
            </a:r>
          </a:p>
          <a:p>
            <a:pPr marL="1143000" marR="0" lvl="0" indent="-1143000" algn="l" defTabSz="914400" rtl="0" eaLnBrk="1" fontAlgn="base" latinLnBrk="0" hangingPunct="1">
              <a:lnSpc>
                <a:spcPct val="80000"/>
              </a:lnSpc>
              <a:spcBef>
                <a:spcPct val="50000"/>
              </a:spcBef>
              <a:spcAft>
                <a:spcPct val="0"/>
              </a:spcAft>
              <a:buClrTx/>
              <a:buSzTx/>
              <a:buFont typeface="Arial" panose="020B0604020202020204" pitchFamily="34" charset="0"/>
              <a:buChar char="•"/>
              <a:tabLst/>
              <a:defRPr/>
            </a:pPr>
            <a:r>
              <a:rPr kumimoji="0" lang="en-GB" altLang="en-US" sz="4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a:rPr>
              <a:t>Making this Project was to understand how we can utilise the outdoors for the benefit of the youth.</a:t>
            </a:r>
          </a:p>
          <a:p>
            <a:pPr marL="1143000" marR="0" lvl="0" indent="-1143000" algn="l" defTabSz="914400" rtl="0" eaLnBrk="1" fontAlgn="base" latinLnBrk="0" hangingPunct="1">
              <a:lnSpc>
                <a:spcPct val="80000"/>
              </a:lnSpc>
              <a:spcBef>
                <a:spcPct val="50000"/>
              </a:spcBef>
              <a:spcAft>
                <a:spcPct val="0"/>
              </a:spcAft>
              <a:buClrTx/>
              <a:buSzTx/>
              <a:buFont typeface="Arial" panose="020B0604020202020204" pitchFamily="34" charset="0"/>
              <a:buChar char="•"/>
              <a:tabLst/>
              <a:defRPr/>
            </a:pPr>
            <a:r>
              <a:rPr kumimoji="0" lang="en-GB" altLang="en-US" sz="4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a:rPr>
              <a:t>This project aims to explore the role that green exercise has in enhancing the health and wellbeing of inner-city youth between the ages of 5 to 25 </a:t>
            </a:r>
          </a:p>
          <a:p>
            <a:pPr marL="1143000" indent="-1143000" defTabSz="914400" eaLnBrk="1" hangingPunct="1">
              <a:lnSpc>
                <a:spcPct val="80000"/>
              </a:lnSpc>
              <a:spcBef>
                <a:spcPct val="50000"/>
              </a:spcBef>
              <a:buFont typeface="Arial" panose="020B0604020202020204" pitchFamily="34" charset="0"/>
              <a:buChar char="•"/>
              <a:defRPr/>
            </a:pPr>
            <a:r>
              <a:rPr kumimoji="0" lang="en-GB" altLang="en-US" sz="4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a:rPr>
              <a:t>This study aims to keep making sure that all information I collect is ethically sourced and has been collected with no ill intent to the environment, people’s mental health and well-being. By doing this I make sure that all information won’t hurt anyone and will be used in a justified manner. Additionally, I will not be biased with how information is collected. </a:t>
            </a:r>
          </a:p>
          <a:p>
            <a:pPr marL="1143000" indent="-1143000" defTabSz="914400" eaLnBrk="1" hangingPunct="1">
              <a:lnSpc>
                <a:spcPct val="80000"/>
              </a:lnSpc>
              <a:spcBef>
                <a:spcPct val="50000"/>
              </a:spcBef>
              <a:buFont typeface="Arial" panose="020B0604020202020204" pitchFamily="34" charset="0"/>
              <a:buChar char="•"/>
              <a:defRPr/>
            </a:pPr>
            <a:r>
              <a:rPr kumimoji="0" lang="en-GB" altLang="en-US" sz="4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a:rPr>
              <a:t>There are quite a few themes within my research that I have found that a lot of the evidence goes over itself and is very similar for example there are many similarities with the psychological effects of nature exposer and physical health benefits of outdoor activity. According to Shuda, Coventry, et al, (2021), and Shuda, Bougoulias, and Kass, (2020), they found that in both studies indicated that there was a significant increase in overall health from both studies and that both studies gathered better mental health as well. </a:t>
            </a:r>
          </a:p>
        </p:txBody>
      </p:sp>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18039890" y="4875719"/>
            <a:ext cx="14614525" cy="14652556"/>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cs typeface="+mj-cs"/>
              </a:rPr>
              <a:t>Results</a:t>
            </a: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cs typeface="+mj-cs"/>
              </a:rPr>
              <a:t>This paper has found that health can be increased greatly by engaging in activities such as hiking, cycling, or spending time with nature as youth will be able to create significant psychological benefits, including cardiovascular health, enhanced immune factors, and overall better fitness levels (Markevych, et al, 2017). </a:t>
            </a: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cs typeface="+mj-cs"/>
              </a:rPr>
              <a:t>By allowing green spaces to be applied to the health and wellbeing of inner-city youth we can see that there is evidence that we can utilise this connection to nature to further the bonds with youth and wellbeing allowing for more development as well as higher understanding of what is needed for them to progress further. </a:t>
            </a:r>
            <a:endParaRPr lang="en-GB" altLang="en-US" sz="7900" dirty="0">
              <a:latin typeface="Arial" panose="020B0604020202020204" pitchFamily="34" charset="0"/>
              <a:cs typeface="+mj-cs"/>
            </a:endParaRP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cs typeface="+mj-cs"/>
              </a:rPr>
              <a:t>Welsh Government have made plans as well to help youth by giving them a higher quality of outdoor learning which has said that it has had an improved outcome of health and wellbeing. They have done this though funding and supporting outdoor learning operation such as higher quality of outdoor learning (Welsh government 2018) </a:t>
            </a:r>
          </a:p>
          <a:p>
            <a:pPr marL="571500" indent="-571500">
              <a:lnSpc>
                <a:spcPct val="80000"/>
              </a:lnSpc>
              <a:spcBef>
                <a:spcPct val="50000"/>
              </a:spcBef>
              <a:buFont typeface="Arial" panose="020B0604020202020204" pitchFamily="34" charset="0"/>
              <a:buChar char="•"/>
            </a:pPr>
            <a:r>
              <a:rPr lang="en-GB" altLang="en-US" sz="4000">
                <a:latin typeface="Arial" panose="020B0604020202020204" pitchFamily="34" charset="0"/>
                <a:cs typeface="+mj-cs"/>
              </a:rPr>
              <a:t>Green </a:t>
            </a:r>
            <a:r>
              <a:rPr lang="en-GB" altLang="en-US" sz="4000" dirty="0">
                <a:latin typeface="Arial" panose="020B0604020202020204" pitchFamily="34" charset="0"/>
                <a:cs typeface="+mj-cs"/>
              </a:rPr>
              <a:t>exercise represents and valuable tool for nurturing the physical, mental, and emotional wellbeing of inner-city youth (Burls, 2007). By leveraging the inherent therapeutic qualities of nature, policy maker, educators, and community leaders can work collaboratively to create inclusive and accessible green spaces that cater to the diverse needs of inner-city youth. </a:t>
            </a: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4769151" y="4875719"/>
            <a:ext cx="14616112" cy="14563300"/>
          </a:xfrm>
          <a:prstGeom prst="rect">
            <a:avLst/>
          </a:prstGeom>
          <a:noFill/>
          <a:ln w="12700">
            <a:solidFill>
              <a:schemeClr val="tx1"/>
            </a:solidFill>
            <a:miter lim="800000"/>
            <a:headEnd/>
            <a:tailEnd/>
          </a:ln>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Discussion</a:t>
            </a:r>
          </a:p>
          <a:p>
            <a:pPr marL="1143000" indent="-1143000">
              <a:lnSpc>
                <a:spcPct val="80000"/>
              </a:lnSpc>
              <a:spcBef>
                <a:spcPct val="50000"/>
              </a:spcBef>
              <a:buFont typeface="Arial" panose="020B0604020202020204" pitchFamily="34" charset="0"/>
              <a:buChar char="•"/>
            </a:pPr>
            <a:r>
              <a:rPr lang="en-GB" altLang="en-US" sz="4400" dirty="0">
                <a:latin typeface="Arial" panose="020B0604020202020204" pitchFamily="34" charset="0"/>
              </a:rPr>
              <a:t>This literature review seeks to explore the evolving discourse surrounding the role of green exercise in enhancing the health and wellbeing of inner-city youth. Loureiro, and Veloso (2017) write about how physical activity has massive positive impacts on psychological and physical health, and exposure to nature is beneficial for health and wellbeing. </a:t>
            </a:r>
          </a:p>
          <a:p>
            <a:pPr marL="1143000" indent="-1143000">
              <a:lnSpc>
                <a:spcPct val="80000"/>
              </a:lnSpc>
              <a:spcBef>
                <a:spcPct val="50000"/>
              </a:spcBef>
              <a:buFont typeface="Arial" panose="020B0604020202020204" pitchFamily="34" charset="0"/>
              <a:buChar char="•"/>
            </a:pPr>
            <a:r>
              <a:rPr lang="en-GB" altLang="en-US" sz="4400" dirty="0">
                <a:latin typeface="Arial" panose="020B0604020202020204" pitchFamily="34" charset="0"/>
              </a:rPr>
              <a:t>Green exercise is known for being a healthy and positive way of impacting mental health and physical activity using exercise in green areas and is beneficial for all ages (Das and Gailey, 2022). It has many benefits that can help us such as improved self-esteem and mood as well as a reduced amount of anxiety and depression </a:t>
            </a:r>
            <a:endParaRPr lang="en-GB" altLang="en-US" sz="7900" u="sng" dirty="0">
              <a:latin typeface="Arial" panose="020B0604020202020204" pitchFamily="34" charset="0"/>
            </a:endParaRPr>
          </a:p>
          <a:p>
            <a:pPr algn="ctr">
              <a:lnSpc>
                <a:spcPct val="80000"/>
              </a:lnSpc>
              <a:spcBef>
                <a:spcPct val="50000"/>
              </a:spcBef>
            </a:pPr>
            <a:r>
              <a:rPr lang="en-GB" altLang="en-US" sz="5400" u="sng" dirty="0">
                <a:latin typeface="Arial" panose="020B0604020202020204" pitchFamily="34" charset="0"/>
              </a:rPr>
              <a:t>Reflection</a:t>
            </a: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rPr>
              <a:t>I feel with the use of this paper it can be used for the benefit of inner-city youth and will allow them to prosper to a much higher level of development.</a:t>
            </a: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rPr>
              <a:t>However, I do feel that we need to act sooner rather than later as more and more youth are being drawn to crime which could be avoided with the help of green exercise.  </a:t>
            </a:r>
            <a:endParaRPr lang="en-GB" altLang="en-US" sz="7900" u="sng" dirty="0">
              <a:latin typeface="Arial" panose="020B0604020202020204" pitchFamily="34" charset="0"/>
            </a:endParaRPr>
          </a:p>
        </p:txBody>
      </p:sp>
      <p:sp>
        <p:nvSpPr>
          <p:cNvPr id="2054" name="Text Box 2452">
            <a:extLst>
              <a:ext uri="{FF2B5EF4-FFF2-40B4-BE49-F238E27FC236}">
                <a16:creationId xmlns:a16="http://schemas.microsoft.com/office/drawing/2014/main" id="{E64A7953-EC3B-AE56-7197-2D61296A2C51}"/>
              </a:ext>
            </a:extLst>
          </p:cNvPr>
          <p:cNvSpPr txBox="1">
            <a:spLocks noChangeArrowheads="1"/>
          </p:cNvSpPr>
          <p:nvPr/>
        </p:nvSpPr>
        <p:spPr bwMode="auto">
          <a:xfrm>
            <a:off x="18039890" y="20402809"/>
            <a:ext cx="30585592" cy="11143903"/>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References</a:t>
            </a:r>
          </a:p>
          <a:p>
            <a:pPr marL="1143000" indent="-1143000">
              <a:lnSpc>
                <a:spcPct val="80000"/>
              </a:lnSpc>
              <a:spcBef>
                <a:spcPct val="50000"/>
              </a:spcBef>
              <a:buFont typeface="Arial" panose="020B0604020202020204" pitchFamily="34" charset="0"/>
              <a:buChar char="•"/>
            </a:pPr>
            <a:r>
              <a:rPr lang="en-GB" altLang="en-US" sz="4000" dirty="0">
                <a:latin typeface="Arial" panose="020B0604020202020204" pitchFamily="34" charset="0"/>
              </a:rPr>
              <a:t>Burls, A., 2007. People and green spaces: promoting public health and mental well‐being through ecotherapy. Journal of public mental health, 6(3), pp.24-39.</a:t>
            </a:r>
          </a:p>
          <a:p>
            <a:pPr marL="1143000" indent="-1143000">
              <a:lnSpc>
                <a:spcPct val="80000"/>
              </a:lnSpc>
              <a:spcBef>
                <a:spcPct val="50000"/>
              </a:spcBef>
              <a:buFont typeface="Arial" panose="020B0604020202020204" pitchFamily="34" charset="0"/>
              <a:buChar char="•"/>
            </a:pPr>
            <a:r>
              <a:rPr lang="en-GB" altLang="en-US" sz="4000" dirty="0">
                <a:latin typeface="Arial" panose="020B0604020202020204" pitchFamily="34" charset="0"/>
              </a:rPr>
              <a:t>Coventry, P.A., Brown, J.E., Pervin, J., Brabyn, S., Pateman, R., Breedvelt, J., Gilbody, S., Stancliffe, R., McEachan, R. and White, P.L., 2021. Nature-based outdoor activities for mental and physical health: Systematic review and meta-analysis. SSM-population health, 16, p.100934.</a:t>
            </a:r>
          </a:p>
          <a:p>
            <a:pPr marL="1143000" indent="-1143000">
              <a:lnSpc>
                <a:spcPct val="80000"/>
              </a:lnSpc>
              <a:spcBef>
                <a:spcPct val="50000"/>
              </a:spcBef>
              <a:buFont typeface="Arial" panose="020B0604020202020204" pitchFamily="34" charset="0"/>
              <a:buChar char="•"/>
            </a:pPr>
            <a:r>
              <a:rPr lang="en-GB" altLang="en-US" sz="4000" dirty="0">
                <a:latin typeface="Arial" panose="020B0604020202020204" pitchFamily="34" charset="0"/>
              </a:rPr>
              <a:t>Pretty, J., Peacock, J., Sellens, M. and Griffin, M., 2005. The mental and physical health outcomes of green exercise. International journal of environmental health research, 15(5), pp.319-337.</a:t>
            </a:r>
          </a:p>
          <a:p>
            <a:pPr marL="1143000" indent="-1143000">
              <a:lnSpc>
                <a:spcPct val="80000"/>
              </a:lnSpc>
              <a:spcBef>
                <a:spcPct val="50000"/>
              </a:spcBef>
              <a:buFont typeface="Arial" panose="020B0604020202020204" pitchFamily="34" charset="0"/>
              <a:buChar char="•"/>
            </a:pPr>
            <a:r>
              <a:rPr lang="en-GB" altLang="en-US" sz="4000" dirty="0">
                <a:latin typeface="Arial" panose="020B0604020202020204" pitchFamily="34" charset="0"/>
              </a:rPr>
              <a:t>Markevych, I., Schoierer, J., Hartig, T., Chudnovsky, A., Hystad, P., Dzhambov, A.M., De Vries, S., Triguero-Mas, M., Brauer, M., Nieuwenhuijsen, M.J. and Lupp, G., 2017. Exploring pathways linking greenspace to health: Theoretical and methodological guidance. Environmental research, 158, pp.301-317.</a:t>
            </a:r>
          </a:p>
          <a:p>
            <a:pPr marL="1143000" indent="-1143000">
              <a:lnSpc>
                <a:spcPct val="80000"/>
              </a:lnSpc>
              <a:spcBef>
                <a:spcPct val="50000"/>
              </a:spcBef>
              <a:buFont typeface="Arial" panose="020B0604020202020204" pitchFamily="34" charset="0"/>
              <a:buChar char="•"/>
            </a:pPr>
            <a:r>
              <a:rPr lang="en-GB" altLang="en-US" sz="4000" dirty="0">
                <a:latin typeface="Arial" panose="020B0604020202020204" pitchFamily="34" charset="0"/>
              </a:rPr>
              <a:t>Shuda, Q., Bougoulias, M.E. and Kass, R., 2020. Effect of nature exposure on perceived and physiologic stress: A systematic review. Complementary Therapies in Medicine, 53, p.102514.</a:t>
            </a:r>
          </a:p>
          <a:p>
            <a:pPr marL="1143000" indent="-1143000">
              <a:lnSpc>
                <a:spcPct val="80000"/>
              </a:lnSpc>
              <a:spcBef>
                <a:spcPct val="50000"/>
              </a:spcBef>
              <a:buFont typeface="Arial" panose="020B0604020202020204" pitchFamily="34" charset="0"/>
              <a:buChar char="•"/>
            </a:pPr>
            <a:r>
              <a:rPr lang="en-GB" altLang="en-US" sz="4000" dirty="0">
                <a:latin typeface="Arial" panose="020B0604020202020204" pitchFamily="34" charset="0"/>
              </a:rPr>
              <a:t>Welsh government. (2018). High Quality Outdoor Learning for Wales. Retrieved from </a:t>
            </a:r>
            <a:r>
              <a:rPr lang="en-GB" altLang="en-US" sz="4000" dirty="0">
                <a:latin typeface="Arial" panose="020B0604020202020204" pitchFamily="34" charset="0"/>
                <a:hlinkClick r:id="rId3"/>
              </a:rPr>
              <a:t>https://www.walescouncilforoutdoorlearning.org/_files/ugd/d00a84_df6d54796525493188ed3183949cd01f.pdf</a:t>
            </a:r>
            <a:endParaRPr lang="en-GB" altLang="en-US" sz="4000" dirty="0">
              <a:latin typeface="Arial" panose="020B0604020202020204" pitchFamily="34" charset="0"/>
            </a:endParaRPr>
          </a:p>
          <a:p>
            <a:pPr marL="1143000" indent="-1143000">
              <a:lnSpc>
                <a:spcPct val="80000"/>
              </a:lnSpc>
              <a:spcBef>
                <a:spcPct val="50000"/>
              </a:spcBef>
              <a:buFont typeface="Arial" panose="020B0604020202020204" pitchFamily="34" charset="0"/>
              <a:buChar char="•"/>
            </a:pPr>
            <a:r>
              <a:rPr lang="en-GB" altLang="en-US" sz="4000" dirty="0">
                <a:latin typeface="Arial" panose="020B0604020202020204" pitchFamily="34" charset="0"/>
              </a:rPr>
              <a:t>Wood, C.J. and Smyth, N., 2020. The health impact of nature exposure and green exercise across the life course: A pilot study. International journal of environmental health research, 30(2), pp.226-235.</a:t>
            </a: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1839913" y="1333448"/>
            <a:ext cx="47014480" cy="2578481"/>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US" altLang="en-US" sz="6600" u="sng" dirty="0">
                <a:latin typeface="Arial" panose="020B0604020202020204" pitchFamily="34" charset="0"/>
              </a:rPr>
              <a:t>Independent Project: </a:t>
            </a:r>
          </a:p>
          <a:p>
            <a:pPr algn="ctr">
              <a:lnSpc>
                <a:spcPct val="80000"/>
              </a:lnSpc>
              <a:spcBef>
                <a:spcPct val="50000"/>
              </a:spcBef>
            </a:pPr>
            <a:r>
              <a:rPr lang="en-US" altLang="en-US" sz="6600" u="sng" dirty="0">
                <a:latin typeface="Arial" panose="020B0604020202020204" pitchFamily="34" charset="0"/>
              </a:rPr>
              <a:t>An exploration of the role that green exercise could play in improving the health and well-being of inner-city youth.</a:t>
            </a:r>
          </a:p>
        </p:txBody>
      </p:sp>
    </p:spTree>
  </p:cSld>
  <p:clrMapOvr>
    <a:masterClrMapping/>
  </p:clrMapOvr>
  <p:transition/>
</p:sld>
</file>

<file path=ppt/theme/theme1.xml><?xml version="1.0" encoding="utf-8"?>
<a:theme xmlns:a="http://schemas.openxmlformats.org/drawingml/2006/main" name="Textured">
  <a:themeElements>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lnDef>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Textured</Template>
  <TotalTime>10884</TotalTime>
  <Pages>1</Pages>
  <Words>1104</Words>
  <Application>Microsoft Macintosh PowerPoint</Application>
  <PresentationFormat>Custom</PresentationFormat>
  <Paragraphs>32</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Tahoma</vt:lpstr>
      <vt:lpstr>Wingdings</vt:lpstr>
      <vt:lpstr>Textured</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Rob Mathieson</cp:lastModifiedBy>
  <cp:revision>163</cp:revision>
  <cp:lastPrinted>2002-10-23T01:36:31Z</cp:lastPrinted>
  <dcterms:created xsi:type="dcterms:W3CDTF">1997-03-12T11:49:38Z</dcterms:created>
  <dcterms:modified xsi:type="dcterms:W3CDTF">2024-05-09T20:16:20Z</dcterms:modified>
  <cp:category/>
</cp:coreProperties>
</file>