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y="5143500" cx="9144000"/>
  <p:notesSz cx="6858000" cy="9144000"/>
  <p:embeddedFontLst>
    <p:embeddedFont>
      <p:font typeface="Fira Sans Condensed Light"/>
      <p:regular r:id="rId22"/>
      <p:bold r:id="rId23"/>
      <p:italic r:id="rId24"/>
      <p:boldItalic r:id="rId25"/>
    </p:embeddedFont>
    <p:embeddedFont>
      <p:font typeface="Fira Sans"/>
      <p:regular r:id="rId26"/>
      <p:bold r:id="rId27"/>
      <p:italic r:id="rId28"/>
      <p:boldItalic r:id="rId29"/>
    </p:embeddedFont>
    <p:embeddedFont>
      <p:font typeface="Oswald"/>
      <p:regular r:id="rId30"/>
      <p:bold r:id="rId31"/>
    </p:embeddedFont>
    <p:embeddedFont>
      <p:font typeface="Fira Sans Extra Condensed SemiBold"/>
      <p:regular r:id="rId32"/>
      <p:bold r:id="rId33"/>
      <p:italic r:id="rId34"/>
      <p:boldItalic r:id="rId3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font" Target="fonts/FiraSansCondensedLight-regular.fntdata"/><Relationship Id="rId21" Type="http://schemas.openxmlformats.org/officeDocument/2006/relationships/slide" Target="slides/slide16.xml"/><Relationship Id="rId24" Type="http://schemas.openxmlformats.org/officeDocument/2006/relationships/font" Target="fonts/FiraSansCondensedLight-italic.fntdata"/><Relationship Id="rId23" Type="http://schemas.openxmlformats.org/officeDocument/2006/relationships/font" Target="fonts/FiraSansCondensedLight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FiraSans-regular.fntdata"/><Relationship Id="rId25" Type="http://schemas.openxmlformats.org/officeDocument/2006/relationships/font" Target="fonts/FiraSansCondensedLight-boldItalic.fntdata"/><Relationship Id="rId28" Type="http://schemas.openxmlformats.org/officeDocument/2006/relationships/font" Target="fonts/FiraSans-italic.fntdata"/><Relationship Id="rId27" Type="http://schemas.openxmlformats.org/officeDocument/2006/relationships/font" Target="fonts/FiraSans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FiraSans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Oswald-bold.fntdata"/><Relationship Id="rId30" Type="http://schemas.openxmlformats.org/officeDocument/2006/relationships/font" Target="fonts/Oswald-regular.fntdata"/><Relationship Id="rId11" Type="http://schemas.openxmlformats.org/officeDocument/2006/relationships/slide" Target="slides/slide6.xml"/><Relationship Id="rId33" Type="http://schemas.openxmlformats.org/officeDocument/2006/relationships/font" Target="fonts/FiraSansExtraCondensedSemiBold-bold.fntdata"/><Relationship Id="rId10" Type="http://schemas.openxmlformats.org/officeDocument/2006/relationships/slide" Target="slides/slide5.xml"/><Relationship Id="rId32" Type="http://schemas.openxmlformats.org/officeDocument/2006/relationships/font" Target="fonts/FiraSansExtraCondensedSemiBold-regular.fntdata"/><Relationship Id="rId13" Type="http://schemas.openxmlformats.org/officeDocument/2006/relationships/slide" Target="slides/slide8.xml"/><Relationship Id="rId35" Type="http://schemas.openxmlformats.org/officeDocument/2006/relationships/font" Target="fonts/FiraSansExtraCondensedSemiBold-boldItalic.fntdata"/><Relationship Id="rId12" Type="http://schemas.openxmlformats.org/officeDocument/2006/relationships/slide" Target="slides/slide7.xml"/><Relationship Id="rId34" Type="http://schemas.openxmlformats.org/officeDocument/2006/relationships/font" Target="fonts/FiraSansExtraCondensedSemiBold-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Google Shape;55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6c549f08bb_1_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6c549f08bb_1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6c549f08bb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6c549f08bb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c48f0ce2b_1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c48f0ce2b_1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6c48f0ce2b_1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6c48f0ce2b_1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6c549f08bb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6c549f08bb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6c549f08bb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6c549f08bb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6c549f08bb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6c549f08bb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6c549f08bb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6c549f08bb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6c549f08bb_1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6c549f08bb_1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6c549f08bb_1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6c549f08bb_1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6c549f08bb_1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6c549f08bb_1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6c549f08bb_1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6c549f08bb_1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6c549f08bb_1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6c549f08bb_1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6c549f08bb_1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6c549f08bb_1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6c549f08bb_1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6c549f08bb_1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  <p:pic>
        <p:nvPicPr>
          <p:cNvPr id="41" name="Google Shape;41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572000" y="-125"/>
            <a:ext cx="45720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Google Shape;42;p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0"/>
            <a:ext cx="4572000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43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0"/>
            <a:ext cx="4572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6" name="Google Shape;46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9" name="Google Shape;49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0" name="Google Shape;50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3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mc:AlternateContent>
    <mc:Choice Requires="p14">
      <p:transition p14:dur="200">
        <p:fade/>
      </p:transition>
    </mc:Choice>
    <mc:Fallback>
      <p:transition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www.youtube.com/watch?v=i3QvfZC9JS4" TargetMode="External"/><Relationship Id="rId4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0" Type="http://schemas.openxmlformats.org/officeDocument/2006/relationships/image" Target="../media/image8.jpg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drive.google.com/file/d/14OfoRjlf_VqOjrKFt0l-k0BJpLElHC65/view" TargetMode="External"/><Relationship Id="rId4" Type="http://schemas.openxmlformats.org/officeDocument/2006/relationships/image" Target="../media/image10.jpg"/><Relationship Id="rId9" Type="http://schemas.openxmlformats.org/officeDocument/2006/relationships/hyperlink" Target="http://drive.google.com/file/d/12OtSvTk_Ssp97pNUcP51kzAgL9te4QTL/view" TargetMode="External"/><Relationship Id="rId5" Type="http://schemas.openxmlformats.org/officeDocument/2006/relationships/hyperlink" Target="http://drive.google.com/file/d/1cyFeaG3OnuN-FdQ1Ij8KfwKxHc9vTa3A/view" TargetMode="External"/><Relationship Id="rId6" Type="http://schemas.openxmlformats.org/officeDocument/2006/relationships/image" Target="../media/image9.jpg"/><Relationship Id="rId7" Type="http://schemas.openxmlformats.org/officeDocument/2006/relationships/hyperlink" Target="http://drive.google.com/file/d/1qTMAuJI0ABfAXcCCzYHdoaVJT3HjVrzj/view" TargetMode="External"/><Relationship Id="rId8" Type="http://schemas.openxmlformats.org/officeDocument/2006/relationships/image" Target="../media/image7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5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3"/>
          <p:cNvSpPr txBox="1"/>
          <p:nvPr>
            <p:ph type="ctrTitle"/>
          </p:nvPr>
        </p:nvSpPr>
        <p:spPr>
          <a:xfrm>
            <a:off x="311708" y="1122900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EFEFEF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LAST CHRISTMAS</a:t>
            </a:r>
            <a:endParaRPr>
              <a:solidFill>
                <a:srgbClr val="EFEFEF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58" name="Google Shape;58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18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rPr>
              <a:t>H  A  R  I  N  A</a:t>
            </a:r>
            <a:r>
              <a:rPr lang="de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rPr>
              <a:t>  </a:t>
            </a:r>
            <a:endParaRPr>
              <a:solidFill>
                <a:srgbClr val="FFFFFF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800"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64" name="Google Shape;64;p14"/>
          <p:cNvSpPr txBox="1"/>
          <p:nvPr>
            <p:ph idx="2" type="body"/>
          </p:nvPr>
        </p:nvSpPr>
        <p:spPr>
          <a:xfrm>
            <a:off x="4417225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First single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Topic of climate change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Dark mood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65" name="Google Shape;65;p14"/>
          <p:cNvSpPr txBox="1"/>
          <p:nvPr>
            <p:ph idx="1" type="subTitle"/>
          </p:nvPr>
        </p:nvSpPr>
        <p:spPr>
          <a:xfrm>
            <a:off x="265500" y="1380025"/>
            <a:ext cx="4045200" cy="238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ABOUT THE SONG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66" name="Google Shape;66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8294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3640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853925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nstagram - https://www.instagram.com/xoitsharina/&#10;Spotify - https://open.spotify.com/track/0DfaZsO77cXJFqLq5UseLi?si=xzJundLZSPWfp7FpxvPt4A&#10;Facebook - https://www.facebook.com/xoitsharina/" id="73" name="Google Shape;73;p15" title="Harina - Last Christmas (Official Lyric Video)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00225" y="0"/>
            <a:ext cx="6800818" cy="5100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Pre-Release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Release Day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Post-Release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Pre-Release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84" name="Google Shape;84;p17"/>
          <p:cNvSpPr txBox="1"/>
          <p:nvPr>
            <p:ph idx="2" type="body"/>
          </p:nvPr>
        </p:nvSpPr>
        <p:spPr>
          <a:xfrm>
            <a:off x="4407775" y="775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Start early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October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85" name="Google Shape;85;p17"/>
          <p:cNvSpPr txBox="1"/>
          <p:nvPr>
            <p:ph idx="1" type="subTitle"/>
          </p:nvPr>
        </p:nvSpPr>
        <p:spPr>
          <a:xfrm>
            <a:off x="265500" y="1954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TIME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86" name="Google Shape;8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4125" y="213625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74125" y="2646550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Pre-Release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93" name="Google Shape;93;p18"/>
          <p:cNvSpPr txBox="1"/>
          <p:nvPr>
            <p:ph idx="2" type="body"/>
          </p:nvPr>
        </p:nvSpPr>
        <p:spPr>
          <a:xfrm>
            <a:off x="4407775" y="78022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Representing the artist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Professional shooting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94" name="Google Shape;94;p18"/>
          <p:cNvSpPr txBox="1"/>
          <p:nvPr>
            <p:ph idx="1" type="subTitle"/>
          </p:nvPr>
        </p:nvSpPr>
        <p:spPr>
          <a:xfrm>
            <a:off x="265500" y="1954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VISUALS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95" name="Google Shape;9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13290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638975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4838700" cy="48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3500" y="637000"/>
            <a:ext cx="3869500" cy="3869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0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Pre-Release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8" name="Google Shape;108;p20"/>
          <p:cNvSpPr txBox="1"/>
          <p:nvPr>
            <p:ph idx="2" type="body"/>
          </p:nvPr>
        </p:nvSpPr>
        <p:spPr>
          <a:xfrm>
            <a:off x="440775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500 £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PR Company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The Music Elk 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Instagram and Facebook ads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109" name="Google Shape;109;p20"/>
          <p:cNvSpPr txBox="1"/>
          <p:nvPr>
            <p:ph idx="1" type="subTitle"/>
          </p:nvPr>
        </p:nvSpPr>
        <p:spPr>
          <a:xfrm>
            <a:off x="265500" y="1502425"/>
            <a:ext cx="4045200" cy="213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SET A BUDGET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10" name="Google Shape;11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58405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086687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58932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3125175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Pre-Release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19" name="Google Shape;119;p21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20" name="Google Shape;120;p21"/>
          <p:cNvSpPr txBox="1"/>
          <p:nvPr>
            <p:ph idx="1" type="subTitle"/>
          </p:nvPr>
        </p:nvSpPr>
        <p:spPr>
          <a:xfrm>
            <a:off x="265500" y="1954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TEASERS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21" name="Google Shape;121;p21" title="lastchristmas_video teaser 1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496700"/>
            <a:ext cx="2365100" cy="236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21" title="lastchristmas_firevid.mp4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37100" y="496700"/>
            <a:ext cx="2238376" cy="236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21" title="lastchristmas_insta_teaser.mp4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677450" y="2861800"/>
            <a:ext cx="1259650" cy="22069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1" title="lastchristmas_people2.mp4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937100" y="2861800"/>
            <a:ext cx="2206899" cy="22068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2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Release Day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Release Day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35" name="Google Shape;135;p23"/>
          <p:cNvSpPr txBox="1"/>
          <p:nvPr>
            <p:ph idx="2" type="body"/>
          </p:nvPr>
        </p:nvSpPr>
        <p:spPr>
          <a:xfrm>
            <a:off x="44167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Blog and magazine premiers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Sharing of song by friends on social media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Instagram and Facebook ads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Extra piece of content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136" name="Google Shape;136;p23"/>
          <p:cNvSpPr txBox="1"/>
          <p:nvPr>
            <p:ph idx="1" type="subTitle"/>
          </p:nvPr>
        </p:nvSpPr>
        <p:spPr>
          <a:xfrm>
            <a:off x="265500" y="1954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PROMOTION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37" name="Google Shape;137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41022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9540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75802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3268325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4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Post-Release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5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Post-Release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51" name="Google Shape;151;p25"/>
          <p:cNvSpPr txBox="1"/>
          <p:nvPr>
            <p:ph idx="2" type="body"/>
          </p:nvPr>
        </p:nvSpPr>
        <p:spPr>
          <a:xfrm>
            <a:off x="4407775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Engage with the audience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Content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Keep track of advertisement budget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Lyric video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152" name="Google Shape;152;p25"/>
          <p:cNvSpPr txBox="1"/>
          <p:nvPr>
            <p:ph idx="1" type="subTitle"/>
          </p:nvPr>
        </p:nvSpPr>
        <p:spPr>
          <a:xfrm>
            <a:off x="265500" y="2050075"/>
            <a:ext cx="4045200" cy="104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ENGAGE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53" name="Google Shape;153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42045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9409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46150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3268350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6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Post-Release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62" name="Google Shape;162;p26"/>
          <p:cNvSpPr txBox="1"/>
          <p:nvPr>
            <p:ph idx="2" type="body"/>
          </p:nvPr>
        </p:nvSpPr>
        <p:spPr>
          <a:xfrm>
            <a:off x="4407775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SPC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Acoustic version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Let the release breath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163" name="Google Shape;163;p26"/>
          <p:cNvSpPr txBox="1"/>
          <p:nvPr>
            <p:ph idx="1" type="subTitle"/>
          </p:nvPr>
        </p:nvSpPr>
        <p:spPr>
          <a:xfrm>
            <a:off x="265500" y="1110000"/>
            <a:ext cx="4045200" cy="292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SPECIAL PIECE OF CONTENT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64" name="Google Shape;164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3900" y="18294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3900" y="233977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3900" y="2850075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7"/>
          <p:cNvSpPr txBox="1"/>
          <p:nvPr>
            <p:ph type="title"/>
          </p:nvPr>
        </p:nvSpPr>
        <p:spPr>
          <a:xfrm>
            <a:off x="1612950" y="159500"/>
            <a:ext cx="1350300" cy="3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de" sz="18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Post-Release</a:t>
            </a:r>
            <a:endParaRPr i="1" sz="18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72" name="Google Shape;172;p27"/>
          <p:cNvSpPr txBox="1"/>
          <p:nvPr>
            <p:ph idx="2" type="body"/>
          </p:nvPr>
        </p:nvSpPr>
        <p:spPr>
          <a:xfrm>
            <a:off x="4407775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9 blog and magazine writeups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CloudKid upload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10k plays on Spotify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1.5k profile visits on Instagram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de">
                <a:solidFill>
                  <a:srgbClr val="980000"/>
                </a:solidFill>
                <a:latin typeface="Fira Sans Condensed Light"/>
                <a:ea typeface="Fira Sans Condensed Light"/>
                <a:cs typeface="Fira Sans Condensed Light"/>
                <a:sym typeface="Fira Sans Condensed Light"/>
              </a:rPr>
              <a:t>400 likes on Facebook</a:t>
            </a:r>
            <a:endParaRPr>
              <a:solidFill>
                <a:srgbClr val="980000"/>
              </a:solidFill>
              <a:latin typeface="Fira Sans Condensed Light"/>
              <a:ea typeface="Fira Sans Condensed Light"/>
              <a:cs typeface="Fira Sans Condensed Light"/>
              <a:sym typeface="Fira Sans Condensed Light"/>
            </a:endParaRPr>
          </a:p>
        </p:txBody>
      </p:sp>
      <p:sp>
        <p:nvSpPr>
          <p:cNvPr id="173" name="Google Shape;173;p27"/>
          <p:cNvSpPr txBox="1"/>
          <p:nvPr>
            <p:ph idx="1" type="subTitle"/>
          </p:nvPr>
        </p:nvSpPr>
        <p:spPr>
          <a:xfrm>
            <a:off x="265500" y="1622400"/>
            <a:ext cx="4045200" cy="189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de" sz="6000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THE NUMBERS</a:t>
            </a:r>
            <a:endParaRPr sz="6000"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pic>
        <p:nvPicPr>
          <p:cNvPr id="174" name="Google Shape;174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31820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183872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6" name="Google Shape;176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318325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2879750"/>
            <a:ext cx="207676" cy="207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4350" y="3369600"/>
            <a:ext cx="207676" cy="207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8"/>
          <p:cNvSpPr txBox="1"/>
          <p:nvPr>
            <p:ph type="title"/>
          </p:nvPr>
        </p:nvSpPr>
        <p:spPr>
          <a:xfrm>
            <a:off x="438825" y="1987650"/>
            <a:ext cx="3541200" cy="116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de">
                <a:solidFill>
                  <a:srgbClr val="F3F3F3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CONCLUSION</a:t>
            </a:r>
            <a:endParaRPr>
              <a:solidFill>
                <a:srgbClr val="F3F3F3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