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637" r:id="rId2"/>
    <p:sldId id="617" r:id="rId3"/>
    <p:sldId id="260" r:id="rId4"/>
    <p:sldId id="629" r:id="rId5"/>
    <p:sldId id="636" r:id="rId6"/>
    <p:sldId id="257" r:id="rId7"/>
    <p:sldId id="259" r:id="rId8"/>
    <p:sldId id="261" r:id="rId9"/>
    <p:sldId id="618" r:id="rId10"/>
    <p:sldId id="620" r:id="rId11"/>
    <p:sldId id="302" r:id="rId12"/>
    <p:sldId id="638" r:id="rId13"/>
    <p:sldId id="262" r:id="rId14"/>
    <p:sldId id="263" r:id="rId15"/>
    <p:sldId id="286" r:id="rId16"/>
    <p:sldId id="265" r:id="rId17"/>
    <p:sldId id="266" r:id="rId18"/>
    <p:sldId id="463" r:id="rId19"/>
    <p:sldId id="609" r:id="rId20"/>
    <p:sldId id="462" r:id="rId21"/>
    <p:sldId id="63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9D75D3-5246-4DA3-B849-1FB2F6F9FE9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6C17DB-6E74-4627-9C44-5D84177C89E3}">
      <dgm:prSet/>
      <dgm:spPr/>
      <dgm:t>
        <a:bodyPr/>
        <a:lstStyle/>
        <a:p>
          <a:r>
            <a:rPr lang="en-GB" b="1" i="0"/>
            <a:t>Module Aim</a:t>
          </a:r>
          <a:endParaRPr lang="en-US"/>
        </a:p>
      </dgm:t>
    </dgm:pt>
    <dgm:pt modelId="{85074AB9-58D6-43F8-B6F2-5020E4707BBC}" type="parTrans" cxnId="{486198DA-4DD2-4433-AD5E-1C7EA05E4DAD}">
      <dgm:prSet/>
      <dgm:spPr/>
      <dgm:t>
        <a:bodyPr/>
        <a:lstStyle/>
        <a:p>
          <a:endParaRPr lang="en-US"/>
        </a:p>
      </dgm:t>
    </dgm:pt>
    <dgm:pt modelId="{E24F8152-C121-4D22-9284-F68C6CB7CC50}" type="sibTrans" cxnId="{486198DA-4DD2-4433-AD5E-1C7EA05E4DAD}">
      <dgm:prSet/>
      <dgm:spPr/>
      <dgm:t>
        <a:bodyPr/>
        <a:lstStyle/>
        <a:p>
          <a:endParaRPr lang="en-US"/>
        </a:p>
      </dgm:t>
    </dgm:pt>
    <dgm:pt modelId="{EB805AA0-3550-4A04-84DF-E4D7B77BCC4B}">
      <dgm:prSet/>
      <dgm:spPr/>
      <dgm:t>
        <a:bodyPr/>
        <a:lstStyle/>
        <a:p>
          <a:r>
            <a:rPr lang="en-GB" b="0" i="0" dirty="0"/>
            <a:t>To critically examine the principles of conducting police investigations from initial contact to post trial.</a:t>
          </a:r>
          <a:endParaRPr lang="en-US" dirty="0"/>
        </a:p>
      </dgm:t>
    </dgm:pt>
    <dgm:pt modelId="{58038D72-3440-4AB5-9EAF-25817A39003B}" type="parTrans" cxnId="{7D669A81-BE45-48C9-B9C8-269E25585260}">
      <dgm:prSet/>
      <dgm:spPr/>
      <dgm:t>
        <a:bodyPr/>
        <a:lstStyle/>
        <a:p>
          <a:endParaRPr lang="en-US"/>
        </a:p>
      </dgm:t>
    </dgm:pt>
    <dgm:pt modelId="{FB6D889B-C1C1-4B71-B0C9-2EBE298621E7}" type="sibTrans" cxnId="{7D669A81-BE45-48C9-B9C8-269E25585260}">
      <dgm:prSet/>
      <dgm:spPr/>
      <dgm:t>
        <a:bodyPr/>
        <a:lstStyle/>
        <a:p>
          <a:endParaRPr lang="en-US"/>
        </a:p>
      </dgm:t>
    </dgm:pt>
    <dgm:pt modelId="{859E96A9-27A3-48A6-B4CC-F7E3D69354AC}" type="pres">
      <dgm:prSet presAssocID="{729D75D3-5246-4DA3-B849-1FB2F6F9FE9E}" presName="root" presStyleCnt="0">
        <dgm:presLayoutVars>
          <dgm:dir/>
          <dgm:resizeHandles val="exact"/>
        </dgm:presLayoutVars>
      </dgm:prSet>
      <dgm:spPr/>
    </dgm:pt>
    <dgm:pt modelId="{5643FCC7-0765-468D-AF47-6E0DEA140B81}" type="pres">
      <dgm:prSet presAssocID="{306C17DB-6E74-4627-9C44-5D84177C89E3}" presName="compNode" presStyleCnt="0"/>
      <dgm:spPr/>
    </dgm:pt>
    <dgm:pt modelId="{A8719ECA-6787-46C0-886D-A0DBA73DBAE2}" type="pres">
      <dgm:prSet presAssocID="{306C17DB-6E74-4627-9C44-5D84177C89E3}" presName="bgRect" presStyleLbl="bgShp" presStyleIdx="0" presStyleCnt="2"/>
      <dgm:spPr/>
    </dgm:pt>
    <dgm:pt modelId="{7006ABE5-4E82-4FD0-9571-1FCFAA5B36F8}" type="pres">
      <dgm:prSet presAssocID="{306C17DB-6E74-4627-9C44-5D84177C89E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ECB16D2-197E-454F-9CA9-209738344322}" type="pres">
      <dgm:prSet presAssocID="{306C17DB-6E74-4627-9C44-5D84177C89E3}" presName="spaceRect" presStyleCnt="0"/>
      <dgm:spPr/>
    </dgm:pt>
    <dgm:pt modelId="{C6C2269D-3477-4F77-A042-0A49569F7EA5}" type="pres">
      <dgm:prSet presAssocID="{306C17DB-6E74-4627-9C44-5D84177C89E3}" presName="parTx" presStyleLbl="revTx" presStyleIdx="0" presStyleCnt="2">
        <dgm:presLayoutVars>
          <dgm:chMax val="0"/>
          <dgm:chPref val="0"/>
        </dgm:presLayoutVars>
      </dgm:prSet>
      <dgm:spPr/>
    </dgm:pt>
    <dgm:pt modelId="{65DD7E0B-F163-41E8-BE1F-D2D69E32A2CA}" type="pres">
      <dgm:prSet presAssocID="{E24F8152-C121-4D22-9284-F68C6CB7CC50}" presName="sibTrans" presStyleCnt="0"/>
      <dgm:spPr/>
    </dgm:pt>
    <dgm:pt modelId="{76AFF6B6-7E75-4F45-AA94-6073763B119E}" type="pres">
      <dgm:prSet presAssocID="{EB805AA0-3550-4A04-84DF-E4D7B77BCC4B}" presName="compNode" presStyleCnt="0"/>
      <dgm:spPr/>
    </dgm:pt>
    <dgm:pt modelId="{E87E746F-AA49-40F9-9AEF-3D12380B5453}" type="pres">
      <dgm:prSet presAssocID="{EB805AA0-3550-4A04-84DF-E4D7B77BCC4B}" presName="bgRect" presStyleLbl="bgShp" presStyleIdx="1" presStyleCnt="2"/>
      <dgm:spPr/>
    </dgm:pt>
    <dgm:pt modelId="{470BD290-945D-4AB2-9385-7C65F0278409}" type="pres">
      <dgm:prSet presAssocID="{EB805AA0-3550-4A04-84DF-E4D7B77BCC4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28F3642-477A-4B95-A8C0-F5EC46FD5EEC}" type="pres">
      <dgm:prSet presAssocID="{EB805AA0-3550-4A04-84DF-E4D7B77BCC4B}" presName="spaceRect" presStyleCnt="0"/>
      <dgm:spPr/>
    </dgm:pt>
    <dgm:pt modelId="{565EC508-7CD1-4CE7-A72F-FCA6EFC8444E}" type="pres">
      <dgm:prSet presAssocID="{EB805AA0-3550-4A04-84DF-E4D7B77BCC4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C042B5E-886B-48AA-8F69-B0D360E8CBE2}" type="presOf" srcId="{306C17DB-6E74-4627-9C44-5D84177C89E3}" destId="{C6C2269D-3477-4F77-A042-0A49569F7EA5}" srcOrd="0" destOrd="0" presId="urn:microsoft.com/office/officeart/2018/2/layout/IconVerticalSolidList"/>
    <dgm:cxn modelId="{DFAD2344-FC5F-4E82-B3FC-0F2D0521D003}" type="presOf" srcId="{729D75D3-5246-4DA3-B849-1FB2F6F9FE9E}" destId="{859E96A9-27A3-48A6-B4CC-F7E3D69354AC}" srcOrd="0" destOrd="0" presId="urn:microsoft.com/office/officeart/2018/2/layout/IconVerticalSolidList"/>
    <dgm:cxn modelId="{7D669A81-BE45-48C9-B9C8-269E25585260}" srcId="{729D75D3-5246-4DA3-B849-1FB2F6F9FE9E}" destId="{EB805AA0-3550-4A04-84DF-E4D7B77BCC4B}" srcOrd="1" destOrd="0" parTransId="{58038D72-3440-4AB5-9EAF-25817A39003B}" sibTransId="{FB6D889B-C1C1-4B71-B0C9-2EBE298621E7}"/>
    <dgm:cxn modelId="{526C58B8-24BC-4ED2-A197-05C86DB66B44}" type="presOf" srcId="{EB805AA0-3550-4A04-84DF-E4D7B77BCC4B}" destId="{565EC508-7CD1-4CE7-A72F-FCA6EFC8444E}" srcOrd="0" destOrd="0" presId="urn:microsoft.com/office/officeart/2018/2/layout/IconVerticalSolidList"/>
    <dgm:cxn modelId="{486198DA-4DD2-4433-AD5E-1C7EA05E4DAD}" srcId="{729D75D3-5246-4DA3-B849-1FB2F6F9FE9E}" destId="{306C17DB-6E74-4627-9C44-5D84177C89E3}" srcOrd="0" destOrd="0" parTransId="{85074AB9-58D6-43F8-B6F2-5020E4707BBC}" sibTransId="{E24F8152-C121-4D22-9284-F68C6CB7CC50}"/>
    <dgm:cxn modelId="{71AD77C7-5C0B-40C2-8855-4F628E39E07F}" type="presParOf" srcId="{859E96A9-27A3-48A6-B4CC-F7E3D69354AC}" destId="{5643FCC7-0765-468D-AF47-6E0DEA140B81}" srcOrd="0" destOrd="0" presId="urn:microsoft.com/office/officeart/2018/2/layout/IconVerticalSolidList"/>
    <dgm:cxn modelId="{CDE9E3BA-7BF4-493C-AD0F-784880997737}" type="presParOf" srcId="{5643FCC7-0765-468D-AF47-6E0DEA140B81}" destId="{A8719ECA-6787-46C0-886D-A0DBA73DBAE2}" srcOrd="0" destOrd="0" presId="urn:microsoft.com/office/officeart/2018/2/layout/IconVerticalSolidList"/>
    <dgm:cxn modelId="{C779CBCE-B2B0-48BC-9A84-76E5647AD74E}" type="presParOf" srcId="{5643FCC7-0765-468D-AF47-6E0DEA140B81}" destId="{7006ABE5-4E82-4FD0-9571-1FCFAA5B36F8}" srcOrd="1" destOrd="0" presId="urn:microsoft.com/office/officeart/2018/2/layout/IconVerticalSolidList"/>
    <dgm:cxn modelId="{4A4DD968-5219-4797-8348-643451708830}" type="presParOf" srcId="{5643FCC7-0765-468D-AF47-6E0DEA140B81}" destId="{1ECB16D2-197E-454F-9CA9-209738344322}" srcOrd="2" destOrd="0" presId="urn:microsoft.com/office/officeart/2018/2/layout/IconVerticalSolidList"/>
    <dgm:cxn modelId="{C8053B1F-786D-4D37-8830-997959535D30}" type="presParOf" srcId="{5643FCC7-0765-468D-AF47-6E0DEA140B81}" destId="{C6C2269D-3477-4F77-A042-0A49569F7EA5}" srcOrd="3" destOrd="0" presId="urn:microsoft.com/office/officeart/2018/2/layout/IconVerticalSolidList"/>
    <dgm:cxn modelId="{566E1F4A-7315-4674-BED7-3115E1DB1FD6}" type="presParOf" srcId="{859E96A9-27A3-48A6-B4CC-F7E3D69354AC}" destId="{65DD7E0B-F163-41E8-BE1F-D2D69E32A2CA}" srcOrd="1" destOrd="0" presId="urn:microsoft.com/office/officeart/2018/2/layout/IconVerticalSolidList"/>
    <dgm:cxn modelId="{22C892B0-A73F-4554-8007-49C67E660C76}" type="presParOf" srcId="{859E96A9-27A3-48A6-B4CC-F7E3D69354AC}" destId="{76AFF6B6-7E75-4F45-AA94-6073763B119E}" srcOrd="2" destOrd="0" presId="urn:microsoft.com/office/officeart/2018/2/layout/IconVerticalSolidList"/>
    <dgm:cxn modelId="{926C892F-B998-4F7A-B96B-AA3E8EC72CBB}" type="presParOf" srcId="{76AFF6B6-7E75-4F45-AA94-6073763B119E}" destId="{E87E746F-AA49-40F9-9AEF-3D12380B5453}" srcOrd="0" destOrd="0" presId="urn:microsoft.com/office/officeart/2018/2/layout/IconVerticalSolidList"/>
    <dgm:cxn modelId="{50FB3974-DC81-4294-8A01-62552C02AB02}" type="presParOf" srcId="{76AFF6B6-7E75-4F45-AA94-6073763B119E}" destId="{470BD290-945D-4AB2-9385-7C65F0278409}" srcOrd="1" destOrd="0" presId="urn:microsoft.com/office/officeart/2018/2/layout/IconVerticalSolidList"/>
    <dgm:cxn modelId="{7570B74B-8E7B-420A-8AC7-5A6CC1D83E11}" type="presParOf" srcId="{76AFF6B6-7E75-4F45-AA94-6073763B119E}" destId="{428F3642-477A-4B95-A8C0-F5EC46FD5EEC}" srcOrd="2" destOrd="0" presId="urn:microsoft.com/office/officeart/2018/2/layout/IconVerticalSolidList"/>
    <dgm:cxn modelId="{AB66AFCD-E826-4229-AC5D-CF17DCB4EFEB}" type="presParOf" srcId="{76AFF6B6-7E75-4F45-AA94-6073763B119E}" destId="{565EC508-7CD1-4CE7-A72F-FCA6EFC844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2D641B-C179-46ED-9554-5C3D7E2AD5E6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02ECCF07-204B-4B62-B51E-6131FBADF533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400" b="1" i="0" dirty="0"/>
            <a:t>Upon the successful completion of this module, students will be able to:</a:t>
          </a:r>
        </a:p>
        <a:p>
          <a:endParaRPr lang="en-GB" sz="1400" b="1" i="0" dirty="0"/>
        </a:p>
        <a:p>
          <a:r>
            <a:rPr lang="en-GB" sz="1400" b="0" i="0" dirty="0"/>
            <a:t>Demonstrate systemic understanding of the role of a response police constable in non specialist investigations.</a:t>
          </a:r>
        </a:p>
        <a:p>
          <a:endParaRPr lang="en-GB" sz="1400" b="0" i="0" dirty="0"/>
        </a:p>
        <a:p>
          <a:r>
            <a:rPr lang="en-GB" sz="1400" b="0" i="0" dirty="0"/>
            <a:t>Identify offences which require a specialist investigators and be able to explain the different types of investigations and roles, and how this may add value to the investigation process.</a:t>
          </a:r>
        </a:p>
        <a:p>
          <a:endParaRPr lang="en-GB" sz="1400" b="0" i="0" dirty="0"/>
        </a:p>
        <a:p>
          <a:r>
            <a:rPr lang="en-GB" sz="1400" b="0" i="0" dirty="0"/>
            <a:t>Explain the need for professionalism throughout the investigation, what this means for the victim's journey, engagement with suspects, evaluate its effectiveness and consequence of not doing so.</a:t>
          </a:r>
        </a:p>
        <a:p>
          <a:endParaRPr lang="en-GB" sz="1400" b="0" i="0" dirty="0"/>
        </a:p>
        <a:p>
          <a:r>
            <a:rPr lang="en-GB" sz="1400" b="0" i="0" dirty="0"/>
            <a:t>Undertake a role play exercise to demonstrate investigation in practice.</a:t>
          </a:r>
        </a:p>
        <a:p>
          <a:endParaRPr lang="en-GB" sz="1400" b="1" i="0" dirty="0"/>
        </a:p>
        <a:p>
          <a:endParaRPr lang="en-US" sz="1400" b="1" dirty="0"/>
        </a:p>
      </dgm:t>
    </dgm:pt>
    <dgm:pt modelId="{3F8AB9A4-9CEB-4338-997B-ADC837F3BD62}" type="parTrans" cxnId="{42826A5B-ADF1-4825-BB25-6B19F6D4FDB8}">
      <dgm:prSet/>
      <dgm:spPr/>
      <dgm:t>
        <a:bodyPr/>
        <a:lstStyle/>
        <a:p>
          <a:endParaRPr lang="en-GB"/>
        </a:p>
      </dgm:t>
    </dgm:pt>
    <dgm:pt modelId="{EA390CA6-666A-4B89-8A76-F3D3C6044D86}" type="sibTrans" cxnId="{42826A5B-ADF1-4825-BB25-6B19F6D4FDB8}">
      <dgm:prSet/>
      <dgm:spPr/>
      <dgm:t>
        <a:bodyPr/>
        <a:lstStyle/>
        <a:p>
          <a:endParaRPr lang="en-GB"/>
        </a:p>
      </dgm:t>
    </dgm:pt>
    <dgm:pt modelId="{3FD5647B-3DC6-EE49-9AE4-D7D2274DC71D}" type="pres">
      <dgm:prSet presAssocID="{A72D641B-C179-46ED-9554-5C3D7E2AD5E6}" presName="linear" presStyleCnt="0">
        <dgm:presLayoutVars>
          <dgm:animLvl val="lvl"/>
          <dgm:resizeHandles val="exact"/>
        </dgm:presLayoutVars>
      </dgm:prSet>
      <dgm:spPr/>
    </dgm:pt>
    <dgm:pt modelId="{D9A5AB69-DD38-4E33-8E87-668F7429862C}" type="pres">
      <dgm:prSet presAssocID="{02ECCF07-204B-4B62-B51E-6131FBADF533}" presName="parentText" presStyleLbl="node1" presStyleIdx="0" presStyleCnt="1" custScaleY="446252">
        <dgm:presLayoutVars>
          <dgm:chMax val="0"/>
          <dgm:bulletEnabled val="1"/>
        </dgm:presLayoutVars>
      </dgm:prSet>
      <dgm:spPr/>
    </dgm:pt>
  </dgm:ptLst>
  <dgm:cxnLst>
    <dgm:cxn modelId="{42826A5B-ADF1-4825-BB25-6B19F6D4FDB8}" srcId="{A72D641B-C179-46ED-9554-5C3D7E2AD5E6}" destId="{02ECCF07-204B-4B62-B51E-6131FBADF533}" srcOrd="0" destOrd="0" parTransId="{3F8AB9A4-9CEB-4338-997B-ADC837F3BD62}" sibTransId="{EA390CA6-666A-4B89-8A76-F3D3C6044D86}"/>
    <dgm:cxn modelId="{1652E156-CBDB-4D5F-BB6C-98A05C45259F}" type="presOf" srcId="{02ECCF07-204B-4B62-B51E-6131FBADF533}" destId="{D9A5AB69-DD38-4E33-8E87-668F7429862C}" srcOrd="0" destOrd="0" presId="urn:microsoft.com/office/officeart/2005/8/layout/vList2"/>
    <dgm:cxn modelId="{6EB6CEF5-7525-714A-A166-E7679361B51B}" type="presOf" srcId="{A72D641B-C179-46ED-9554-5C3D7E2AD5E6}" destId="{3FD5647B-3DC6-EE49-9AE4-D7D2274DC71D}" srcOrd="0" destOrd="0" presId="urn:microsoft.com/office/officeart/2005/8/layout/vList2"/>
    <dgm:cxn modelId="{E90FD479-4C55-43DF-9738-A1AE17FA22B7}" type="presParOf" srcId="{3FD5647B-3DC6-EE49-9AE4-D7D2274DC71D}" destId="{D9A5AB69-DD38-4E33-8E87-668F7429862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614A1B-C878-4CA4-B691-40D63ED230AF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9F21618-0476-4A01-9066-60FCB85F5520}">
      <dgm:prSet/>
      <dgm:spPr/>
      <dgm:t>
        <a:bodyPr/>
        <a:lstStyle/>
        <a:p>
          <a:r>
            <a:rPr lang="en-GB"/>
            <a:t>Component 1: 50% </a:t>
          </a:r>
          <a:br>
            <a:rPr lang="en-GB"/>
          </a:br>
          <a:r>
            <a:rPr lang="en-GB"/>
            <a:t>Role Play </a:t>
          </a:r>
          <a:endParaRPr lang="en-US"/>
        </a:p>
      </dgm:t>
    </dgm:pt>
    <dgm:pt modelId="{0BF0E1C7-3D43-4B2C-A2BC-3FD484BBD032}" type="parTrans" cxnId="{EA36535A-1219-4815-902D-9057FA1CDD89}">
      <dgm:prSet/>
      <dgm:spPr/>
      <dgm:t>
        <a:bodyPr/>
        <a:lstStyle/>
        <a:p>
          <a:endParaRPr lang="en-US"/>
        </a:p>
      </dgm:t>
    </dgm:pt>
    <dgm:pt modelId="{AA114A8D-1BA0-43B7-B916-E88BF2C1CCFF}" type="sibTrans" cxnId="{EA36535A-1219-4815-902D-9057FA1CDD89}">
      <dgm:prSet/>
      <dgm:spPr/>
      <dgm:t>
        <a:bodyPr/>
        <a:lstStyle/>
        <a:p>
          <a:endParaRPr lang="en-US"/>
        </a:p>
      </dgm:t>
    </dgm:pt>
    <dgm:pt modelId="{114FA89B-158E-495D-A885-55D7FD212F80}">
      <dgm:prSet/>
      <dgm:spPr/>
      <dgm:t>
        <a:bodyPr/>
        <a:lstStyle/>
        <a:p>
          <a:r>
            <a:rPr lang="en-GB" dirty="0"/>
            <a:t>Component 2: 50% </a:t>
          </a:r>
        </a:p>
        <a:p>
          <a:r>
            <a:rPr lang="en-GB" dirty="0"/>
            <a:t>Exam (2 hours) </a:t>
          </a:r>
          <a:endParaRPr lang="en-US" dirty="0"/>
        </a:p>
      </dgm:t>
    </dgm:pt>
    <dgm:pt modelId="{DBCBECD0-5560-4475-8B93-36549597DAAC}" type="parTrans" cxnId="{3B49442D-66C2-465F-A29B-F0AFCB5460E5}">
      <dgm:prSet/>
      <dgm:spPr/>
      <dgm:t>
        <a:bodyPr/>
        <a:lstStyle/>
        <a:p>
          <a:endParaRPr lang="en-US"/>
        </a:p>
      </dgm:t>
    </dgm:pt>
    <dgm:pt modelId="{7423E67E-20C5-4ABC-B380-902457FBA997}" type="sibTrans" cxnId="{3B49442D-66C2-465F-A29B-F0AFCB5460E5}">
      <dgm:prSet/>
      <dgm:spPr/>
      <dgm:t>
        <a:bodyPr/>
        <a:lstStyle/>
        <a:p>
          <a:endParaRPr lang="en-US"/>
        </a:p>
      </dgm:t>
    </dgm:pt>
    <dgm:pt modelId="{63ABD08F-A351-6743-A614-3EFDE2B7D4FE}" type="pres">
      <dgm:prSet presAssocID="{46614A1B-C878-4CA4-B691-40D63ED230AF}" presName="diagram" presStyleCnt="0">
        <dgm:presLayoutVars>
          <dgm:dir/>
          <dgm:resizeHandles val="exact"/>
        </dgm:presLayoutVars>
      </dgm:prSet>
      <dgm:spPr/>
    </dgm:pt>
    <dgm:pt modelId="{801499EF-5794-194E-95AC-8B3118416A28}" type="pres">
      <dgm:prSet presAssocID="{59F21618-0476-4A01-9066-60FCB85F5520}" presName="node" presStyleLbl="node1" presStyleIdx="0" presStyleCnt="2">
        <dgm:presLayoutVars>
          <dgm:bulletEnabled val="1"/>
        </dgm:presLayoutVars>
      </dgm:prSet>
      <dgm:spPr/>
    </dgm:pt>
    <dgm:pt modelId="{94821409-EEBF-5648-801E-6DEA0922CBE9}" type="pres">
      <dgm:prSet presAssocID="{AA114A8D-1BA0-43B7-B916-E88BF2C1CCFF}" presName="sibTrans" presStyleCnt="0"/>
      <dgm:spPr/>
    </dgm:pt>
    <dgm:pt modelId="{8F32FBCF-CB94-1B46-A5C7-02384AB4E303}" type="pres">
      <dgm:prSet presAssocID="{114FA89B-158E-495D-A885-55D7FD212F80}" presName="node" presStyleLbl="node1" presStyleIdx="1" presStyleCnt="2">
        <dgm:presLayoutVars>
          <dgm:bulletEnabled val="1"/>
        </dgm:presLayoutVars>
      </dgm:prSet>
      <dgm:spPr/>
    </dgm:pt>
  </dgm:ptLst>
  <dgm:cxnLst>
    <dgm:cxn modelId="{3B49442D-66C2-465F-A29B-F0AFCB5460E5}" srcId="{46614A1B-C878-4CA4-B691-40D63ED230AF}" destId="{114FA89B-158E-495D-A885-55D7FD212F80}" srcOrd="1" destOrd="0" parTransId="{DBCBECD0-5560-4475-8B93-36549597DAAC}" sibTransId="{7423E67E-20C5-4ABC-B380-902457FBA997}"/>
    <dgm:cxn modelId="{EA36535A-1219-4815-902D-9057FA1CDD89}" srcId="{46614A1B-C878-4CA4-B691-40D63ED230AF}" destId="{59F21618-0476-4A01-9066-60FCB85F5520}" srcOrd="0" destOrd="0" parTransId="{0BF0E1C7-3D43-4B2C-A2BC-3FD484BBD032}" sibTransId="{AA114A8D-1BA0-43B7-B916-E88BF2C1CCFF}"/>
    <dgm:cxn modelId="{E0E9FACA-B79F-E54C-B6F6-B05B52DFF23A}" type="presOf" srcId="{114FA89B-158E-495D-A885-55D7FD212F80}" destId="{8F32FBCF-CB94-1B46-A5C7-02384AB4E303}" srcOrd="0" destOrd="0" presId="urn:microsoft.com/office/officeart/2005/8/layout/default"/>
    <dgm:cxn modelId="{33E7ABD5-6F88-8144-BD8A-37976579E931}" type="presOf" srcId="{46614A1B-C878-4CA4-B691-40D63ED230AF}" destId="{63ABD08F-A351-6743-A614-3EFDE2B7D4FE}" srcOrd="0" destOrd="0" presId="urn:microsoft.com/office/officeart/2005/8/layout/default"/>
    <dgm:cxn modelId="{6DC288E6-5178-954C-B945-AFEBD2190306}" type="presOf" srcId="{59F21618-0476-4A01-9066-60FCB85F5520}" destId="{801499EF-5794-194E-95AC-8B3118416A28}" srcOrd="0" destOrd="0" presId="urn:microsoft.com/office/officeart/2005/8/layout/default"/>
    <dgm:cxn modelId="{438CD647-496C-4248-B824-1FA4ACAC316D}" type="presParOf" srcId="{63ABD08F-A351-6743-A614-3EFDE2B7D4FE}" destId="{801499EF-5794-194E-95AC-8B3118416A28}" srcOrd="0" destOrd="0" presId="urn:microsoft.com/office/officeart/2005/8/layout/default"/>
    <dgm:cxn modelId="{C408F66A-B076-204D-8469-9636504380EE}" type="presParOf" srcId="{63ABD08F-A351-6743-A614-3EFDE2B7D4FE}" destId="{94821409-EEBF-5648-801E-6DEA0922CBE9}" srcOrd="1" destOrd="0" presId="urn:microsoft.com/office/officeart/2005/8/layout/default"/>
    <dgm:cxn modelId="{94664EDA-B53A-8A49-8D19-3F729E307E3C}" type="presParOf" srcId="{63ABD08F-A351-6743-A614-3EFDE2B7D4FE}" destId="{8F32FBCF-CB94-1B46-A5C7-02384AB4E303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80BCB2-DC3E-4C6E-8264-44F74C032061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8DF96A-E07E-49BF-B333-B3983F4E313D}">
      <dgm:prSet custT="1"/>
      <dgm:spPr/>
      <dgm:t>
        <a:bodyPr/>
        <a:lstStyle/>
        <a:p>
          <a:r>
            <a:rPr lang="en-US" sz="2500" dirty="0"/>
            <a:t>Conducting Investigations</a:t>
          </a:r>
        </a:p>
      </dgm:t>
    </dgm:pt>
    <dgm:pt modelId="{79183B1F-A4A6-499D-A87D-680E7722957C}" type="parTrans" cxnId="{DFF27E08-D122-414B-9E14-8453E001DB6D}">
      <dgm:prSet/>
      <dgm:spPr/>
      <dgm:t>
        <a:bodyPr/>
        <a:lstStyle/>
        <a:p>
          <a:endParaRPr lang="en-US"/>
        </a:p>
      </dgm:t>
    </dgm:pt>
    <dgm:pt modelId="{00159AFE-9D06-4079-9BB5-3FC09CB4B369}" type="sibTrans" cxnId="{DFF27E08-D122-414B-9E14-8453E001DB6D}">
      <dgm:prSet/>
      <dgm:spPr/>
      <dgm:t>
        <a:bodyPr/>
        <a:lstStyle/>
        <a:p>
          <a:endParaRPr lang="en-US"/>
        </a:p>
      </dgm:t>
    </dgm:pt>
    <dgm:pt modelId="{AA1C6A0B-6885-4C58-AD0B-D569E1557B7B}">
      <dgm:prSet/>
      <dgm:spPr/>
      <dgm:t>
        <a:bodyPr/>
        <a:lstStyle/>
        <a:p>
          <a:r>
            <a:rPr lang="en-US" dirty="0"/>
            <a:t>Investigation processes</a:t>
          </a:r>
        </a:p>
      </dgm:t>
    </dgm:pt>
    <dgm:pt modelId="{92930434-BFB0-41F8-9005-3BC3BAA7D95D}" type="parTrans" cxnId="{3EA20C69-CD51-4127-A237-DBDAECD47188}">
      <dgm:prSet/>
      <dgm:spPr/>
      <dgm:t>
        <a:bodyPr/>
        <a:lstStyle/>
        <a:p>
          <a:endParaRPr lang="en-US"/>
        </a:p>
      </dgm:t>
    </dgm:pt>
    <dgm:pt modelId="{BE653BC8-AC64-4BC7-9DC7-8A445CDC514B}" type="sibTrans" cxnId="{3EA20C69-CD51-4127-A237-DBDAECD47188}">
      <dgm:prSet/>
      <dgm:spPr/>
      <dgm:t>
        <a:bodyPr/>
        <a:lstStyle/>
        <a:p>
          <a:endParaRPr lang="en-US"/>
        </a:p>
      </dgm:t>
    </dgm:pt>
    <dgm:pt modelId="{062999D7-1D9D-4632-8805-F639FEB3661C}">
      <dgm:prSet/>
      <dgm:spPr/>
      <dgm:t>
        <a:bodyPr/>
        <a:lstStyle/>
        <a:p>
          <a:r>
            <a:rPr lang="en-US"/>
            <a:t>Managing investigations </a:t>
          </a:r>
        </a:p>
      </dgm:t>
    </dgm:pt>
    <dgm:pt modelId="{DF4F0AED-4ABF-42AE-85D0-C8262846E0DA}" type="parTrans" cxnId="{58782824-0075-488E-8D2B-492FE00C0326}">
      <dgm:prSet/>
      <dgm:spPr/>
      <dgm:t>
        <a:bodyPr/>
        <a:lstStyle/>
        <a:p>
          <a:endParaRPr lang="en-US"/>
        </a:p>
      </dgm:t>
    </dgm:pt>
    <dgm:pt modelId="{671DDDE8-600D-4422-A15E-1760E87720DB}" type="sibTrans" cxnId="{58782824-0075-488E-8D2B-492FE00C0326}">
      <dgm:prSet/>
      <dgm:spPr/>
      <dgm:t>
        <a:bodyPr/>
        <a:lstStyle/>
        <a:p>
          <a:endParaRPr lang="en-US"/>
        </a:p>
      </dgm:t>
    </dgm:pt>
    <dgm:pt modelId="{0C9215E4-10BE-4EDC-958F-EECEC40B0580}">
      <dgm:prSet/>
      <dgm:spPr/>
      <dgm:t>
        <a:bodyPr/>
        <a:lstStyle/>
        <a:p>
          <a:r>
            <a:rPr lang="en-US"/>
            <a:t>Forensics </a:t>
          </a:r>
        </a:p>
      </dgm:t>
    </dgm:pt>
    <dgm:pt modelId="{13288068-2B36-4ABE-AC5B-236057F0A236}" type="parTrans" cxnId="{158F2155-0F06-4EAF-AE9B-308D9F3C2F53}">
      <dgm:prSet/>
      <dgm:spPr/>
      <dgm:t>
        <a:bodyPr/>
        <a:lstStyle/>
        <a:p>
          <a:endParaRPr lang="en-US"/>
        </a:p>
      </dgm:t>
    </dgm:pt>
    <dgm:pt modelId="{6703960D-FFD9-4A14-9381-6D57DB43578D}" type="sibTrans" cxnId="{158F2155-0F06-4EAF-AE9B-308D9F3C2F53}">
      <dgm:prSet/>
      <dgm:spPr/>
      <dgm:t>
        <a:bodyPr/>
        <a:lstStyle/>
        <a:p>
          <a:endParaRPr lang="en-US"/>
        </a:p>
      </dgm:t>
    </dgm:pt>
    <dgm:pt modelId="{5E566313-295D-4822-8EE5-FDDA895363A6}">
      <dgm:prSet/>
      <dgm:spPr/>
      <dgm:t>
        <a:bodyPr/>
        <a:lstStyle/>
        <a:p>
          <a:r>
            <a:rPr lang="en-US" dirty="0"/>
            <a:t>Working with suspects, victims and witnesses </a:t>
          </a:r>
        </a:p>
      </dgm:t>
    </dgm:pt>
    <dgm:pt modelId="{1C887AC6-2F69-4D3E-8654-7736EA1A048F}" type="parTrans" cxnId="{7C98D61D-1BEC-41B3-BBFF-628E6853C22A}">
      <dgm:prSet/>
      <dgm:spPr/>
      <dgm:t>
        <a:bodyPr/>
        <a:lstStyle/>
        <a:p>
          <a:endParaRPr lang="en-US"/>
        </a:p>
      </dgm:t>
    </dgm:pt>
    <dgm:pt modelId="{D66059DD-2F67-46EE-BB94-715FA3DBB072}" type="sibTrans" cxnId="{7C98D61D-1BEC-41B3-BBFF-628E6853C22A}">
      <dgm:prSet/>
      <dgm:spPr/>
      <dgm:t>
        <a:bodyPr/>
        <a:lstStyle/>
        <a:p>
          <a:endParaRPr lang="en-US"/>
        </a:p>
      </dgm:t>
    </dgm:pt>
    <dgm:pt modelId="{08DC63FD-98DD-4A03-93E7-4695E35EB977}">
      <dgm:prSet/>
      <dgm:spPr/>
      <dgm:t>
        <a:bodyPr/>
        <a:lstStyle/>
        <a:p>
          <a:r>
            <a:rPr lang="en-US"/>
            <a:t>Interviewing </a:t>
          </a:r>
        </a:p>
      </dgm:t>
    </dgm:pt>
    <dgm:pt modelId="{A9673AEA-62C5-4B4B-A50F-158533D89BAA}" type="parTrans" cxnId="{9D3CED0E-493C-416E-AFC8-95735EFBEC0B}">
      <dgm:prSet/>
      <dgm:spPr/>
      <dgm:t>
        <a:bodyPr/>
        <a:lstStyle/>
        <a:p>
          <a:endParaRPr lang="en-US"/>
        </a:p>
      </dgm:t>
    </dgm:pt>
    <dgm:pt modelId="{6A5F2CC0-7B81-4D4C-A56F-528622B58EE6}" type="sibTrans" cxnId="{9D3CED0E-493C-416E-AFC8-95735EFBEC0B}">
      <dgm:prSet/>
      <dgm:spPr/>
      <dgm:t>
        <a:bodyPr/>
        <a:lstStyle/>
        <a:p>
          <a:endParaRPr lang="en-US"/>
        </a:p>
      </dgm:t>
    </dgm:pt>
    <dgm:pt modelId="{07E7EC57-7893-4870-8609-6E5CA7F4B4E0}">
      <dgm:prSet/>
      <dgm:spPr/>
      <dgm:t>
        <a:bodyPr/>
        <a:lstStyle/>
        <a:p>
          <a:r>
            <a:rPr lang="en-US" dirty="0"/>
            <a:t>Investigative strategies </a:t>
          </a:r>
        </a:p>
      </dgm:t>
    </dgm:pt>
    <dgm:pt modelId="{78E98B89-8FC1-40B3-8D6A-748445F683FE}" type="parTrans" cxnId="{13E0F36E-29D9-4B37-B666-642F99CF5BA0}">
      <dgm:prSet/>
      <dgm:spPr/>
      <dgm:t>
        <a:bodyPr/>
        <a:lstStyle/>
        <a:p>
          <a:endParaRPr lang="en-US"/>
        </a:p>
      </dgm:t>
    </dgm:pt>
    <dgm:pt modelId="{42D04963-97BB-4B2B-A3D2-EF01D9527510}" type="sibTrans" cxnId="{13E0F36E-29D9-4B37-B666-642F99CF5BA0}">
      <dgm:prSet/>
      <dgm:spPr/>
      <dgm:t>
        <a:bodyPr/>
        <a:lstStyle/>
        <a:p>
          <a:endParaRPr lang="en-US"/>
        </a:p>
      </dgm:t>
    </dgm:pt>
    <dgm:pt modelId="{4EE29EC4-C02B-8142-9189-CAF2398285D0}">
      <dgm:prSet/>
      <dgm:spPr/>
      <dgm:t>
        <a:bodyPr/>
        <a:lstStyle/>
        <a:p>
          <a:endParaRPr lang="en-GB" dirty="0"/>
        </a:p>
      </dgm:t>
    </dgm:pt>
    <dgm:pt modelId="{7526E2C4-9727-A544-87B2-ADBF937FE4F3}" type="parTrans" cxnId="{60809267-C48E-8749-9281-1CF585F9BF3A}">
      <dgm:prSet/>
      <dgm:spPr/>
      <dgm:t>
        <a:bodyPr/>
        <a:lstStyle/>
        <a:p>
          <a:endParaRPr lang="en-GB"/>
        </a:p>
      </dgm:t>
    </dgm:pt>
    <dgm:pt modelId="{EA7719D1-CE67-A241-AB5A-2F864A02E42F}" type="sibTrans" cxnId="{60809267-C48E-8749-9281-1CF585F9BF3A}">
      <dgm:prSet/>
      <dgm:spPr/>
      <dgm:t>
        <a:bodyPr/>
        <a:lstStyle/>
        <a:p>
          <a:endParaRPr lang="en-GB"/>
        </a:p>
      </dgm:t>
    </dgm:pt>
    <dgm:pt modelId="{65CEA965-7708-C44E-B86C-D89F475AB0E8}" type="pres">
      <dgm:prSet presAssocID="{4880BCB2-DC3E-4C6E-8264-44F74C032061}" presName="vert0" presStyleCnt="0">
        <dgm:presLayoutVars>
          <dgm:dir/>
          <dgm:animOne val="branch"/>
          <dgm:animLvl val="lvl"/>
        </dgm:presLayoutVars>
      </dgm:prSet>
      <dgm:spPr/>
    </dgm:pt>
    <dgm:pt modelId="{8FD19CBB-ED3F-3D45-A2B9-24FFE988E9D5}" type="pres">
      <dgm:prSet presAssocID="{E88DF96A-E07E-49BF-B333-B3983F4E313D}" presName="thickLine" presStyleLbl="alignNode1" presStyleIdx="0" presStyleCnt="8"/>
      <dgm:spPr/>
    </dgm:pt>
    <dgm:pt modelId="{1EBC1A3C-B14D-DD44-B6BB-F7011B44A12D}" type="pres">
      <dgm:prSet presAssocID="{E88DF96A-E07E-49BF-B333-B3983F4E313D}" presName="horz1" presStyleCnt="0"/>
      <dgm:spPr/>
    </dgm:pt>
    <dgm:pt modelId="{88941CB8-4191-884D-BA76-54D1D2B617AC}" type="pres">
      <dgm:prSet presAssocID="{E88DF96A-E07E-49BF-B333-B3983F4E313D}" presName="tx1" presStyleLbl="revTx" presStyleIdx="0" presStyleCnt="8"/>
      <dgm:spPr/>
    </dgm:pt>
    <dgm:pt modelId="{B494F7A8-713F-3B42-AD83-C12FB6366DEB}" type="pres">
      <dgm:prSet presAssocID="{E88DF96A-E07E-49BF-B333-B3983F4E313D}" presName="vert1" presStyleCnt="0"/>
      <dgm:spPr/>
    </dgm:pt>
    <dgm:pt modelId="{61C827F0-5C2D-4847-875B-AA50C5826FB6}" type="pres">
      <dgm:prSet presAssocID="{AA1C6A0B-6885-4C58-AD0B-D569E1557B7B}" presName="thickLine" presStyleLbl="alignNode1" presStyleIdx="1" presStyleCnt="8"/>
      <dgm:spPr/>
    </dgm:pt>
    <dgm:pt modelId="{DB4CF567-A9CF-264B-BF48-5913D6BD282F}" type="pres">
      <dgm:prSet presAssocID="{AA1C6A0B-6885-4C58-AD0B-D569E1557B7B}" presName="horz1" presStyleCnt="0"/>
      <dgm:spPr/>
    </dgm:pt>
    <dgm:pt modelId="{4327C3AF-A463-2540-9A7A-A5313B55B308}" type="pres">
      <dgm:prSet presAssocID="{AA1C6A0B-6885-4C58-AD0B-D569E1557B7B}" presName="tx1" presStyleLbl="revTx" presStyleIdx="1" presStyleCnt="8"/>
      <dgm:spPr/>
    </dgm:pt>
    <dgm:pt modelId="{E0E9CC89-D196-7449-9B31-32FE8380DA3B}" type="pres">
      <dgm:prSet presAssocID="{AA1C6A0B-6885-4C58-AD0B-D569E1557B7B}" presName="vert1" presStyleCnt="0"/>
      <dgm:spPr/>
    </dgm:pt>
    <dgm:pt modelId="{AF8289B4-F1EC-8B42-B393-3C29E472B325}" type="pres">
      <dgm:prSet presAssocID="{062999D7-1D9D-4632-8805-F639FEB3661C}" presName="thickLine" presStyleLbl="alignNode1" presStyleIdx="2" presStyleCnt="8"/>
      <dgm:spPr/>
    </dgm:pt>
    <dgm:pt modelId="{20BBA8FE-0DAB-F549-A54E-9E7317CF3872}" type="pres">
      <dgm:prSet presAssocID="{062999D7-1D9D-4632-8805-F639FEB3661C}" presName="horz1" presStyleCnt="0"/>
      <dgm:spPr/>
    </dgm:pt>
    <dgm:pt modelId="{852F3919-2447-EE4C-AF92-68EECF627D8C}" type="pres">
      <dgm:prSet presAssocID="{062999D7-1D9D-4632-8805-F639FEB3661C}" presName="tx1" presStyleLbl="revTx" presStyleIdx="2" presStyleCnt="8"/>
      <dgm:spPr/>
    </dgm:pt>
    <dgm:pt modelId="{4E4A74F3-F24D-9C47-B2A0-BE481AF79662}" type="pres">
      <dgm:prSet presAssocID="{062999D7-1D9D-4632-8805-F639FEB3661C}" presName="vert1" presStyleCnt="0"/>
      <dgm:spPr/>
    </dgm:pt>
    <dgm:pt modelId="{1E525F17-BD5A-804F-9A93-FF01C47C253E}" type="pres">
      <dgm:prSet presAssocID="{0C9215E4-10BE-4EDC-958F-EECEC40B0580}" presName="thickLine" presStyleLbl="alignNode1" presStyleIdx="3" presStyleCnt="8"/>
      <dgm:spPr/>
    </dgm:pt>
    <dgm:pt modelId="{DBD9EEC2-BA91-2C4A-8B2C-A811244CC04E}" type="pres">
      <dgm:prSet presAssocID="{0C9215E4-10BE-4EDC-958F-EECEC40B0580}" presName="horz1" presStyleCnt="0"/>
      <dgm:spPr/>
    </dgm:pt>
    <dgm:pt modelId="{887ABA08-8A59-FE4A-BF7F-74FAF6A613BA}" type="pres">
      <dgm:prSet presAssocID="{0C9215E4-10BE-4EDC-958F-EECEC40B0580}" presName="tx1" presStyleLbl="revTx" presStyleIdx="3" presStyleCnt="8"/>
      <dgm:spPr/>
    </dgm:pt>
    <dgm:pt modelId="{DFAEE566-284C-F745-AED5-4E84D7FD56E5}" type="pres">
      <dgm:prSet presAssocID="{0C9215E4-10BE-4EDC-958F-EECEC40B0580}" presName="vert1" presStyleCnt="0"/>
      <dgm:spPr/>
    </dgm:pt>
    <dgm:pt modelId="{87EB6330-8D48-D141-8266-9B212C2EC013}" type="pres">
      <dgm:prSet presAssocID="{5E566313-295D-4822-8EE5-FDDA895363A6}" presName="thickLine" presStyleLbl="alignNode1" presStyleIdx="4" presStyleCnt="8"/>
      <dgm:spPr/>
    </dgm:pt>
    <dgm:pt modelId="{4B095F42-F5B6-BD4A-A37C-DE3757CF60C7}" type="pres">
      <dgm:prSet presAssocID="{5E566313-295D-4822-8EE5-FDDA895363A6}" presName="horz1" presStyleCnt="0"/>
      <dgm:spPr/>
    </dgm:pt>
    <dgm:pt modelId="{653E0292-7D9A-294B-8F78-EA04C19167C3}" type="pres">
      <dgm:prSet presAssocID="{5E566313-295D-4822-8EE5-FDDA895363A6}" presName="tx1" presStyleLbl="revTx" presStyleIdx="4" presStyleCnt="8"/>
      <dgm:spPr/>
    </dgm:pt>
    <dgm:pt modelId="{7CFF120E-CA74-254E-928B-73A7FDAA8708}" type="pres">
      <dgm:prSet presAssocID="{5E566313-295D-4822-8EE5-FDDA895363A6}" presName="vert1" presStyleCnt="0"/>
      <dgm:spPr/>
    </dgm:pt>
    <dgm:pt modelId="{86430EC2-D0C5-6848-91D6-621F7A9B8E8D}" type="pres">
      <dgm:prSet presAssocID="{08DC63FD-98DD-4A03-93E7-4695E35EB977}" presName="thickLine" presStyleLbl="alignNode1" presStyleIdx="5" presStyleCnt="8"/>
      <dgm:spPr/>
    </dgm:pt>
    <dgm:pt modelId="{17F77E95-D53C-004C-AC5C-5782B109FF36}" type="pres">
      <dgm:prSet presAssocID="{08DC63FD-98DD-4A03-93E7-4695E35EB977}" presName="horz1" presStyleCnt="0"/>
      <dgm:spPr/>
    </dgm:pt>
    <dgm:pt modelId="{10B7891D-8C65-8848-8FCF-44BFBC236BB0}" type="pres">
      <dgm:prSet presAssocID="{08DC63FD-98DD-4A03-93E7-4695E35EB977}" presName="tx1" presStyleLbl="revTx" presStyleIdx="5" presStyleCnt="8"/>
      <dgm:spPr/>
    </dgm:pt>
    <dgm:pt modelId="{3DED191D-98CF-7A45-B47C-8E804260E46E}" type="pres">
      <dgm:prSet presAssocID="{08DC63FD-98DD-4A03-93E7-4695E35EB977}" presName="vert1" presStyleCnt="0"/>
      <dgm:spPr/>
    </dgm:pt>
    <dgm:pt modelId="{6F50B2C3-5F69-894A-90E6-A8C18E754119}" type="pres">
      <dgm:prSet presAssocID="{07E7EC57-7893-4870-8609-6E5CA7F4B4E0}" presName="thickLine" presStyleLbl="alignNode1" presStyleIdx="6" presStyleCnt="8"/>
      <dgm:spPr/>
    </dgm:pt>
    <dgm:pt modelId="{6E7DA02E-39EA-6A48-BEFE-B5BF0208970C}" type="pres">
      <dgm:prSet presAssocID="{07E7EC57-7893-4870-8609-6E5CA7F4B4E0}" presName="horz1" presStyleCnt="0"/>
      <dgm:spPr/>
    </dgm:pt>
    <dgm:pt modelId="{2731F99E-1BC0-7648-BFD8-0EBB0DE1A4C0}" type="pres">
      <dgm:prSet presAssocID="{07E7EC57-7893-4870-8609-6E5CA7F4B4E0}" presName="tx1" presStyleLbl="revTx" presStyleIdx="6" presStyleCnt="8"/>
      <dgm:spPr/>
    </dgm:pt>
    <dgm:pt modelId="{54B3B59D-D6E9-5F45-95AA-2A0E2931CCCF}" type="pres">
      <dgm:prSet presAssocID="{07E7EC57-7893-4870-8609-6E5CA7F4B4E0}" presName="vert1" presStyleCnt="0"/>
      <dgm:spPr/>
    </dgm:pt>
    <dgm:pt modelId="{9003FA5E-0B2A-E34B-A5A6-09D21A4F6B7E}" type="pres">
      <dgm:prSet presAssocID="{4EE29EC4-C02B-8142-9189-CAF2398285D0}" presName="thickLine" presStyleLbl="alignNode1" presStyleIdx="7" presStyleCnt="8"/>
      <dgm:spPr/>
    </dgm:pt>
    <dgm:pt modelId="{9FA0AE70-B28D-9C47-9743-DF6B278CB9A7}" type="pres">
      <dgm:prSet presAssocID="{4EE29EC4-C02B-8142-9189-CAF2398285D0}" presName="horz1" presStyleCnt="0"/>
      <dgm:spPr/>
    </dgm:pt>
    <dgm:pt modelId="{BBB9DB46-6825-7B46-A0B6-78F73AF3061D}" type="pres">
      <dgm:prSet presAssocID="{4EE29EC4-C02B-8142-9189-CAF2398285D0}" presName="tx1" presStyleLbl="revTx" presStyleIdx="7" presStyleCnt="8"/>
      <dgm:spPr/>
    </dgm:pt>
    <dgm:pt modelId="{E229D857-C3B7-154F-8569-DEC89BE3823C}" type="pres">
      <dgm:prSet presAssocID="{4EE29EC4-C02B-8142-9189-CAF2398285D0}" presName="vert1" presStyleCnt="0"/>
      <dgm:spPr/>
    </dgm:pt>
  </dgm:ptLst>
  <dgm:cxnLst>
    <dgm:cxn modelId="{DFF27E08-D122-414B-9E14-8453E001DB6D}" srcId="{4880BCB2-DC3E-4C6E-8264-44F74C032061}" destId="{E88DF96A-E07E-49BF-B333-B3983F4E313D}" srcOrd="0" destOrd="0" parTransId="{79183B1F-A4A6-499D-A87D-680E7722957C}" sibTransId="{00159AFE-9D06-4079-9BB5-3FC09CB4B369}"/>
    <dgm:cxn modelId="{C31F630C-362D-E44D-A62C-406D99B6214C}" type="presOf" srcId="{4EE29EC4-C02B-8142-9189-CAF2398285D0}" destId="{BBB9DB46-6825-7B46-A0B6-78F73AF3061D}" srcOrd="0" destOrd="0" presId="urn:microsoft.com/office/officeart/2008/layout/LinedList"/>
    <dgm:cxn modelId="{9D3CED0E-493C-416E-AFC8-95735EFBEC0B}" srcId="{4880BCB2-DC3E-4C6E-8264-44F74C032061}" destId="{08DC63FD-98DD-4A03-93E7-4695E35EB977}" srcOrd="5" destOrd="0" parTransId="{A9673AEA-62C5-4B4B-A50F-158533D89BAA}" sibTransId="{6A5F2CC0-7B81-4D4C-A56F-528622B58EE6}"/>
    <dgm:cxn modelId="{7C98D61D-1BEC-41B3-BBFF-628E6853C22A}" srcId="{4880BCB2-DC3E-4C6E-8264-44F74C032061}" destId="{5E566313-295D-4822-8EE5-FDDA895363A6}" srcOrd="4" destOrd="0" parTransId="{1C887AC6-2F69-4D3E-8654-7736EA1A048F}" sibTransId="{D66059DD-2F67-46EE-BB94-715FA3DBB072}"/>
    <dgm:cxn modelId="{58782824-0075-488E-8D2B-492FE00C0326}" srcId="{4880BCB2-DC3E-4C6E-8264-44F74C032061}" destId="{062999D7-1D9D-4632-8805-F639FEB3661C}" srcOrd="2" destOrd="0" parTransId="{DF4F0AED-4ABF-42AE-85D0-C8262846E0DA}" sibTransId="{671DDDE8-600D-4422-A15E-1760E87720DB}"/>
    <dgm:cxn modelId="{60809267-C48E-8749-9281-1CF585F9BF3A}" srcId="{4880BCB2-DC3E-4C6E-8264-44F74C032061}" destId="{4EE29EC4-C02B-8142-9189-CAF2398285D0}" srcOrd="7" destOrd="0" parTransId="{7526E2C4-9727-A544-87B2-ADBF937FE4F3}" sibTransId="{EA7719D1-CE67-A241-AB5A-2F864A02E42F}"/>
    <dgm:cxn modelId="{3EA20C69-CD51-4127-A237-DBDAECD47188}" srcId="{4880BCB2-DC3E-4C6E-8264-44F74C032061}" destId="{AA1C6A0B-6885-4C58-AD0B-D569E1557B7B}" srcOrd="1" destOrd="0" parTransId="{92930434-BFB0-41F8-9005-3BC3BAA7D95D}" sibTransId="{BE653BC8-AC64-4BC7-9DC7-8A445CDC514B}"/>
    <dgm:cxn modelId="{13E0F36E-29D9-4B37-B666-642F99CF5BA0}" srcId="{4880BCB2-DC3E-4C6E-8264-44F74C032061}" destId="{07E7EC57-7893-4870-8609-6E5CA7F4B4E0}" srcOrd="6" destOrd="0" parTransId="{78E98B89-8FC1-40B3-8D6A-748445F683FE}" sibTransId="{42D04963-97BB-4B2B-A3D2-EF01D9527510}"/>
    <dgm:cxn modelId="{158F2155-0F06-4EAF-AE9B-308D9F3C2F53}" srcId="{4880BCB2-DC3E-4C6E-8264-44F74C032061}" destId="{0C9215E4-10BE-4EDC-958F-EECEC40B0580}" srcOrd="3" destOrd="0" parTransId="{13288068-2B36-4ABE-AC5B-236057F0A236}" sibTransId="{6703960D-FFD9-4A14-9381-6D57DB43578D}"/>
    <dgm:cxn modelId="{D5E50477-8AFF-314E-A254-7FC17E4BEEF7}" type="presOf" srcId="{08DC63FD-98DD-4A03-93E7-4695E35EB977}" destId="{10B7891D-8C65-8848-8FCF-44BFBC236BB0}" srcOrd="0" destOrd="0" presId="urn:microsoft.com/office/officeart/2008/layout/LinedList"/>
    <dgm:cxn modelId="{234E4D5A-1A59-2E46-88D6-357499B6651C}" type="presOf" srcId="{062999D7-1D9D-4632-8805-F639FEB3661C}" destId="{852F3919-2447-EE4C-AF92-68EECF627D8C}" srcOrd="0" destOrd="0" presId="urn:microsoft.com/office/officeart/2008/layout/LinedList"/>
    <dgm:cxn modelId="{19DDA087-92B6-7F46-B370-27F1FAB6D4F0}" type="presOf" srcId="{0C9215E4-10BE-4EDC-958F-EECEC40B0580}" destId="{887ABA08-8A59-FE4A-BF7F-74FAF6A613BA}" srcOrd="0" destOrd="0" presId="urn:microsoft.com/office/officeart/2008/layout/LinedList"/>
    <dgm:cxn modelId="{D8B5A990-9F00-444D-9635-A66901A22822}" type="presOf" srcId="{07E7EC57-7893-4870-8609-6E5CA7F4B4E0}" destId="{2731F99E-1BC0-7648-BFD8-0EBB0DE1A4C0}" srcOrd="0" destOrd="0" presId="urn:microsoft.com/office/officeart/2008/layout/LinedList"/>
    <dgm:cxn modelId="{4A23F8A1-E5C6-7F4E-8901-47E5741B3E5C}" type="presOf" srcId="{AA1C6A0B-6885-4C58-AD0B-D569E1557B7B}" destId="{4327C3AF-A463-2540-9A7A-A5313B55B308}" srcOrd="0" destOrd="0" presId="urn:microsoft.com/office/officeart/2008/layout/LinedList"/>
    <dgm:cxn modelId="{4E2197D0-F4F6-B74A-B1AC-4712C0A3657E}" type="presOf" srcId="{5E566313-295D-4822-8EE5-FDDA895363A6}" destId="{653E0292-7D9A-294B-8F78-EA04C19167C3}" srcOrd="0" destOrd="0" presId="urn:microsoft.com/office/officeart/2008/layout/LinedList"/>
    <dgm:cxn modelId="{FA785CF3-D9D7-B748-A946-088E2DB29FAD}" type="presOf" srcId="{E88DF96A-E07E-49BF-B333-B3983F4E313D}" destId="{88941CB8-4191-884D-BA76-54D1D2B617AC}" srcOrd="0" destOrd="0" presId="urn:microsoft.com/office/officeart/2008/layout/LinedList"/>
    <dgm:cxn modelId="{D96D0EF9-64BF-434A-A8DF-549F5D2C8A02}" type="presOf" srcId="{4880BCB2-DC3E-4C6E-8264-44F74C032061}" destId="{65CEA965-7708-C44E-B86C-D89F475AB0E8}" srcOrd="0" destOrd="0" presId="urn:microsoft.com/office/officeart/2008/layout/LinedList"/>
    <dgm:cxn modelId="{FE587232-4D5F-BC45-8131-E5287FD59D6F}" type="presParOf" srcId="{65CEA965-7708-C44E-B86C-D89F475AB0E8}" destId="{8FD19CBB-ED3F-3D45-A2B9-24FFE988E9D5}" srcOrd="0" destOrd="0" presId="urn:microsoft.com/office/officeart/2008/layout/LinedList"/>
    <dgm:cxn modelId="{A8B35475-07B5-E844-85AE-BE65C61F1A55}" type="presParOf" srcId="{65CEA965-7708-C44E-B86C-D89F475AB0E8}" destId="{1EBC1A3C-B14D-DD44-B6BB-F7011B44A12D}" srcOrd="1" destOrd="0" presId="urn:microsoft.com/office/officeart/2008/layout/LinedList"/>
    <dgm:cxn modelId="{A289F944-0A1D-4845-8A59-70CDE6E45AAB}" type="presParOf" srcId="{1EBC1A3C-B14D-DD44-B6BB-F7011B44A12D}" destId="{88941CB8-4191-884D-BA76-54D1D2B617AC}" srcOrd="0" destOrd="0" presId="urn:microsoft.com/office/officeart/2008/layout/LinedList"/>
    <dgm:cxn modelId="{7BE34711-1A36-BC4E-802A-C7619E983CFA}" type="presParOf" srcId="{1EBC1A3C-B14D-DD44-B6BB-F7011B44A12D}" destId="{B494F7A8-713F-3B42-AD83-C12FB6366DEB}" srcOrd="1" destOrd="0" presId="urn:microsoft.com/office/officeart/2008/layout/LinedList"/>
    <dgm:cxn modelId="{D9300B2D-ECF9-AA4F-B81C-63A1BBCB01B7}" type="presParOf" srcId="{65CEA965-7708-C44E-B86C-D89F475AB0E8}" destId="{61C827F0-5C2D-4847-875B-AA50C5826FB6}" srcOrd="2" destOrd="0" presId="urn:microsoft.com/office/officeart/2008/layout/LinedList"/>
    <dgm:cxn modelId="{03282B05-1783-CE42-A649-00CC30FC267C}" type="presParOf" srcId="{65CEA965-7708-C44E-B86C-D89F475AB0E8}" destId="{DB4CF567-A9CF-264B-BF48-5913D6BD282F}" srcOrd="3" destOrd="0" presId="urn:microsoft.com/office/officeart/2008/layout/LinedList"/>
    <dgm:cxn modelId="{9AA7EC28-31CD-5945-B6C8-F1C1858BC9F8}" type="presParOf" srcId="{DB4CF567-A9CF-264B-BF48-5913D6BD282F}" destId="{4327C3AF-A463-2540-9A7A-A5313B55B308}" srcOrd="0" destOrd="0" presId="urn:microsoft.com/office/officeart/2008/layout/LinedList"/>
    <dgm:cxn modelId="{81E91A1C-3E5E-544E-B21D-F43F04DD7568}" type="presParOf" srcId="{DB4CF567-A9CF-264B-BF48-5913D6BD282F}" destId="{E0E9CC89-D196-7449-9B31-32FE8380DA3B}" srcOrd="1" destOrd="0" presId="urn:microsoft.com/office/officeart/2008/layout/LinedList"/>
    <dgm:cxn modelId="{1B47CA6A-B0F5-7346-9368-1A558B0D3C5E}" type="presParOf" srcId="{65CEA965-7708-C44E-B86C-D89F475AB0E8}" destId="{AF8289B4-F1EC-8B42-B393-3C29E472B325}" srcOrd="4" destOrd="0" presId="urn:microsoft.com/office/officeart/2008/layout/LinedList"/>
    <dgm:cxn modelId="{950A04FB-2B20-9344-A232-90D60138A711}" type="presParOf" srcId="{65CEA965-7708-C44E-B86C-D89F475AB0E8}" destId="{20BBA8FE-0DAB-F549-A54E-9E7317CF3872}" srcOrd="5" destOrd="0" presId="urn:microsoft.com/office/officeart/2008/layout/LinedList"/>
    <dgm:cxn modelId="{008E73AB-6556-B24B-BF9F-49D400FA046F}" type="presParOf" srcId="{20BBA8FE-0DAB-F549-A54E-9E7317CF3872}" destId="{852F3919-2447-EE4C-AF92-68EECF627D8C}" srcOrd="0" destOrd="0" presId="urn:microsoft.com/office/officeart/2008/layout/LinedList"/>
    <dgm:cxn modelId="{51CA55BE-3024-384A-BE80-1EA26BE5F362}" type="presParOf" srcId="{20BBA8FE-0DAB-F549-A54E-9E7317CF3872}" destId="{4E4A74F3-F24D-9C47-B2A0-BE481AF79662}" srcOrd="1" destOrd="0" presId="urn:microsoft.com/office/officeart/2008/layout/LinedList"/>
    <dgm:cxn modelId="{B98F0347-9117-6D40-AA84-60139E560E91}" type="presParOf" srcId="{65CEA965-7708-C44E-B86C-D89F475AB0E8}" destId="{1E525F17-BD5A-804F-9A93-FF01C47C253E}" srcOrd="6" destOrd="0" presId="urn:microsoft.com/office/officeart/2008/layout/LinedList"/>
    <dgm:cxn modelId="{5ED440E5-036B-4343-9D56-674BCE1F205C}" type="presParOf" srcId="{65CEA965-7708-C44E-B86C-D89F475AB0E8}" destId="{DBD9EEC2-BA91-2C4A-8B2C-A811244CC04E}" srcOrd="7" destOrd="0" presId="urn:microsoft.com/office/officeart/2008/layout/LinedList"/>
    <dgm:cxn modelId="{AE341998-C75E-A546-A48D-FED381F7A4AB}" type="presParOf" srcId="{DBD9EEC2-BA91-2C4A-8B2C-A811244CC04E}" destId="{887ABA08-8A59-FE4A-BF7F-74FAF6A613BA}" srcOrd="0" destOrd="0" presId="urn:microsoft.com/office/officeart/2008/layout/LinedList"/>
    <dgm:cxn modelId="{5D106C21-3B89-3643-9A2C-51EA610A0001}" type="presParOf" srcId="{DBD9EEC2-BA91-2C4A-8B2C-A811244CC04E}" destId="{DFAEE566-284C-F745-AED5-4E84D7FD56E5}" srcOrd="1" destOrd="0" presId="urn:microsoft.com/office/officeart/2008/layout/LinedList"/>
    <dgm:cxn modelId="{A27BBEE4-AF45-504B-84A4-487C853E5AE7}" type="presParOf" srcId="{65CEA965-7708-C44E-B86C-D89F475AB0E8}" destId="{87EB6330-8D48-D141-8266-9B212C2EC013}" srcOrd="8" destOrd="0" presId="urn:microsoft.com/office/officeart/2008/layout/LinedList"/>
    <dgm:cxn modelId="{FF1E000D-0F45-1C40-8308-ABBD6B5196CD}" type="presParOf" srcId="{65CEA965-7708-C44E-B86C-D89F475AB0E8}" destId="{4B095F42-F5B6-BD4A-A37C-DE3757CF60C7}" srcOrd="9" destOrd="0" presId="urn:microsoft.com/office/officeart/2008/layout/LinedList"/>
    <dgm:cxn modelId="{D2FF6F23-9640-C941-A223-AFCD5810BCEA}" type="presParOf" srcId="{4B095F42-F5B6-BD4A-A37C-DE3757CF60C7}" destId="{653E0292-7D9A-294B-8F78-EA04C19167C3}" srcOrd="0" destOrd="0" presId="urn:microsoft.com/office/officeart/2008/layout/LinedList"/>
    <dgm:cxn modelId="{B0528D82-63B0-1E48-999D-5935F9EC2D4A}" type="presParOf" srcId="{4B095F42-F5B6-BD4A-A37C-DE3757CF60C7}" destId="{7CFF120E-CA74-254E-928B-73A7FDAA8708}" srcOrd="1" destOrd="0" presId="urn:microsoft.com/office/officeart/2008/layout/LinedList"/>
    <dgm:cxn modelId="{3F961144-60C8-594D-B149-E78CB898FE1E}" type="presParOf" srcId="{65CEA965-7708-C44E-B86C-D89F475AB0E8}" destId="{86430EC2-D0C5-6848-91D6-621F7A9B8E8D}" srcOrd="10" destOrd="0" presId="urn:microsoft.com/office/officeart/2008/layout/LinedList"/>
    <dgm:cxn modelId="{AEBE9762-4A0A-C748-869E-EE805FF7CCBE}" type="presParOf" srcId="{65CEA965-7708-C44E-B86C-D89F475AB0E8}" destId="{17F77E95-D53C-004C-AC5C-5782B109FF36}" srcOrd="11" destOrd="0" presId="urn:microsoft.com/office/officeart/2008/layout/LinedList"/>
    <dgm:cxn modelId="{271B6161-5190-BF4E-9BA1-0BBC39AB1125}" type="presParOf" srcId="{17F77E95-D53C-004C-AC5C-5782B109FF36}" destId="{10B7891D-8C65-8848-8FCF-44BFBC236BB0}" srcOrd="0" destOrd="0" presId="urn:microsoft.com/office/officeart/2008/layout/LinedList"/>
    <dgm:cxn modelId="{3D0AB483-7524-9D46-97A2-DF274E863C73}" type="presParOf" srcId="{17F77E95-D53C-004C-AC5C-5782B109FF36}" destId="{3DED191D-98CF-7A45-B47C-8E804260E46E}" srcOrd="1" destOrd="0" presId="urn:microsoft.com/office/officeart/2008/layout/LinedList"/>
    <dgm:cxn modelId="{61786A03-C968-9748-8429-421FEB2DCB14}" type="presParOf" srcId="{65CEA965-7708-C44E-B86C-D89F475AB0E8}" destId="{6F50B2C3-5F69-894A-90E6-A8C18E754119}" srcOrd="12" destOrd="0" presId="urn:microsoft.com/office/officeart/2008/layout/LinedList"/>
    <dgm:cxn modelId="{94AE00E5-6226-D741-8D65-1DED13C938AC}" type="presParOf" srcId="{65CEA965-7708-C44E-B86C-D89F475AB0E8}" destId="{6E7DA02E-39EA-6A48-BEFE-B5BF0208970C}" srcOrd="13" destOrd="0" presId="urn:microsoft.com/office/officeart/2008/layout/LinedList"/>
    <dgm:cxn modelId="{B343FB6F-7FFA-BA4D-873D-54C5BED4BE3E}" type="presParOf" srcId="{6E7DA02E-39EA-6A48-BEFE-B5BF0208970C}" destId="{2731F99E-1BC0-7648-BFD8-0EBB0DE1A4C0}" srcOrd="0" destOrd="0" presId="urn:microsoft.com/office/officeart/2008/layout/LinedList"/>
    <dgm:cxn modelId="{7A0FB2E5-53E9-D941-BB37-E30C92ADDE7F}" type="presParOf" srcId="{6E7DA02E-39EA-6A48-BEFE-B5BF0208970C}" destId="{54B3B59D-D6E9-5F45-95AA-2A0E2931CCCF}" srcOrd="1" destOrd="0" presId="urn:microsoft.com/office/officeart/2008/layout/LinedList"/>
    <dgm:cxn modelId="{3A409002-96F8-1248-AC0F-A1882ECE3C04}" type="presParOf" srcId="{65CEA965-7708-C44E-B86C-D89F475AB0E8}" destId="{9003FA5E-0B2A-E34B-A5A6-09D21A4F6B7E}" srcOrd="14" destOrd="0" presId="urn:microsoft.com/office/officeart/2008/layout/LinedList"/>
    <dgm:cxn modelId="{C635DF75-7238-274C-BB54-B106327C96A6}" type="presParOf" srcId="{65CEA965-7708-C44E-B86C-D89F475AB0E8}" destId="{9FA0AE70-B28D-9C47-9743-DF6B278CB9A7}" srcOrd="15" destOrd="0" presId="urn:microsoft.com/office/officeart/2008/layout/LinedList"/>
    <dgm:cxn modelId="{AD54BD40-1DB9-DD49-8C9D-737427EF6169}" type="presParOf" srcId="{9FA0AE70-B28D-9C47-9743-DF6B278CB9A7}" destId="{BBB9DB46-6825-7B46-A0B6-78F73AF3061D}" srcOrd="0" destOrd="0" presId="urn:microsoft.com/office/officeart/2008/layout/LinedList"/>
    <dgm:cxn modelId="{A9070C5E-B554-494E-8855-251C561D989D}" type="presParOf" srcId="{9FA0AE70-B28D-9C47-9743-DF6B278CB9A7}" destId="{E229D857-C3B7-154F-8569-DEC89BE3823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BF0DC2-6C4D-4BCC-B34B-4EE59708DB7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8FCACE2-2A06-49DC-8AF1-8A92D9CC2D3C}">
      <dgm:prSet/>
      <dgm:spPr/>
      <dgm:t>
        <a:bodyPr/>
        <a:lstStyle/>
        <a:p>
          <a:r>
            <a:rPr lang="en-US" dirty="0"/>
            <a:t>To explore what the term ‘Conducting Investigations’ mean (overview)</a:t>
          </a:r>
        </a:p>
      </dgm:t>
    </dgm:pt>
    <dgm:pt modelId="{41D76B92-F584-4CBB-9711-C517B3907A4C}" type="parTrans" cxnId="{7977E0B1-B1D5-499A-91BD-1ECAFA61C285}">
      <dgm:prSet/>
      <dgm:spPr/>
      <dgm:t>
        <a:bodyPr/>
        <a:lstStyle/>
        <a:p>
          <a:endParaRPr lang="en-US"/>
        </a:p>
      </dgm:t>
    </dgm:pt>
    <dgm:pt modelId="{97543389-9950-4F6B-A333-C0D8EE7BE531}" type="sibTrans" cxnId="{7977E0B1-B1D5-499A-91BD-1ECAFA61C285}">
      <dgm:prSet/>
      <dgm:spPr/>
      <dgm:t>
        <a:bodyPr/>
        <a:lstStyle/>
        <a:p>
          <a:endParaRPr lang="en-US"/>
        </a:p>
      </dgm:t>
    </dgm:pt>
    <dgm:pt modelId="{295B7232-A7A5-45AF-BA30-7DF482D2EE00}">
      <dgm:prSet/>
      <dgm:spPr/>
      <dgm:t>
        <a:bodyPr/>
        <a:lstStyle/>
        <a:p>
          <a:r>
            <a:rPr lang="en-US" dirty="0"/>
            <a:t>To examine fundamental principles, legislation and powers related to conducting investigations</a:t>
          </a:r>
        </a:p>
      </dgm:t>
    </dgm:pt>
    <dgm:pt modelId="{FB270E49-4860-453B-8A30-F3BC85EECFC6}" type="parTrans" cxnId="{AEEFC8B5-38DA-403C-8A48-160E213E0945}">
      <dgm:prSet/>
      <dgm:spPr/>
      <dgm:t>
        <a:bodyPr/>
        <a:lstStyle/>
        <a:p>
          <a:endParaRPr lang="en-US"/>
        </a:p>
      </dgm:t>
    </dgm:pt>
    <dgm:pt modelId="{90EABD1E-C63D-4B22-9416-EA8194284918}" type="sibTrans" cxnId="{AEEFC8B5-38DA-403C-8A48-160E213E0945}">
      <dgm:prSet/>
      <dgm:spPr/>
      <dgm:t>
        <a:bodyPr/>
        <a:lstStyle/>
        <a:p>
          <a:endParaRPr lang="en-US"/>
        </a:p>
      </dgm:t>
    </dgm:pt>
    <dgm:pt modelId="{B8188FD9-F985-421B-96DD-75DA69B87A86}">
      <dgm:prSet/>
      <dgm:spPr/>
      <dgm:t>
        <a:bodyPr/>
        <a:lstStyle/>
        <a:p>
          <a:r>
            <a:rPr lang="en-US" dirty="0"/>
            <a:t>To understand definitions such as 'criminal investigations' and 'investigator'</a:t>
          </a:r>
        </a:p>
      </dgm:t>
    </dgm:pt>
    <dgm:pt modelId="{E7314C17-425A-4D71-93B3-6C6A904EE4EF}" type="parTrans" cxnId="{523E8BC8-F6F3-42CC-B790-6EBBA8928FC1}">
      <dgm:prSet/>
      <dgm:spPr/>
      <dgm:t>
        <a:bodyPr/>
        <a:lstStyle/>
        <a:p>
          <a:endParaRPr lang="en-US"/>
        </a:p>
      </dgm:t>
    </dgm:pt>
    <dgm:pt modelId="{C435E90B-A75D-436F-8631-A078A20DF42F}" type="sibTrans" cxnId="{523E8BC8-F6F3-42CC-B790-6EBBA8928FC1}">
      <dgm:prSet/>
      <dgm:spPr/>
      <dgm:t>
        <a:bodyPr/>
        <a:lstStyle/>
        <a:p>
          <a:endParaRPr lang="en-US"/>
        </a:p>
      </dgm:t>
    </dgm:pt>
    <dgm:pt modelId="{23727799-3CB1-304B-9868-3D541BD4300A}">
      <dgm:prSet/>
      <dgm:spPr/>
      <dgm:t>
        <a:bodyPr/>
        <a:lstStyle/>
        <a:p>
          <a:r>
            <a:rPr lang="en-GB" dirty="0"/>
            <a:t>To explore Human Rights act 1998</a:t>
          </a:r>
        </a:p>
      </dgm:t>
    </dgm:pt>
    <dgm:pt modelId="{81993B16-78B7-F54C-971C-C93ED1A2B6E5}" type="parTrans" cxnId="{66948ECF-E1C8-F142-90B4-887CE479B76D}">
      <dgm:prSet/>
      <dgm:spPr/>
      <dgm:t>
        <a:bodyPr/>
        <a:lstStyle/>
        <a:p>
          <a:endParaRPr lang="en-GB"/>
        </a:p>
      </dgm:t>
    </dgm:pt>
    <dgm:pt modelId="{EEED3B80-11C0-2845-95B9-2E47C0E781B1}" type="sibTrans" cxnId="{66948ECF-E1C8-F142-90B4-887CE479B76D}">
      <dgm:prSet/>
      <dgm:spPr/>
      <dgm:t>
        <a:bodyPr/>
        <a:lstStyle/>
        <a:p>
          <a:endParaRPr lang="en-GB"/>
        </a:p>
      </dgm:t>
    </dgm:pt>
    <dgm:pt modelId="{31A56E24-1CC6-DF4B-9FE4-BE272C4F919D}" type="pres">
      <dgm:prSet presAssocID="{6ABF0DC2-6C4D-4BCC-B34B-4EE59708DB70}" presName="vert0" presStyleCnt="0">
        <dgm:presLayoutVars>
          <dgm:dir/>
          <dgm:animOne val="branch"/>
          <dgm:animLvl val="lvl"/>
        </dgm:presLayoutVars>
      </dgm:prSet>
      <dgm:spPr/>
    </dgm:pt>
    <dgm:pt modelId="{782EC892-9FEE-B641-9D7D-434B7486873A}" type="pres">
      <dgm:prSet presAssocID="{98FCACE2-2A06-49DC-8AF1-8A92D9CC2D3C}" presName="thickLine" presStyleLbl="alignNode1" presStyleIdx="0" presStyleCnt="4"/>
      <dgm:spPr/>
    </dgm:pt>
    <dgm:pt modelId="{E1D3B5C9-0CE3-D04D-8EE2-C510B2E2F138}" type="pres">
      <dgm:prSet presAssocID="{98FCACE2-2A06-49DC-8AF1-8A92D9CC2D3C}" presName="horz1" presStyleCnt="0"/>
      <dgm:spPr/>
    </dgm:pt>
    <dgm:pt modelId="{7C1B3CCE-7088-D442-8F01-8AAE60A8453A}" type="pres">
      <dgm:prSet presAssocID="{98FCACE2-2A06-49DC-8AF1-8A92D9CC2D3C}" presName="tx1" presStyleLbl="revTx" presStyleIdx="0" presStyleCnt="4"/>
      <dgm:spPr/>
    </dgm:pt>
    <dgm:pt modelId="{89BA78A6-3E40-1A42-9AD6-9107CE7FFA50}" type="pres">
      <dgm:prSet presAssocID="{98FCACE2-2A06-49DC-8AF1-8A92D9CC2D3C}" presName="vert1" presStyleCnt="0"/>
      <dgm:spPr/>
    </dgm:pt>
    <dgm:pt modelId="{B5028ED7-B92B-5B46-8272-EEB3AAD6B468}" type="pres">
      <dgm:prSet presAssocID="{295B7232-A7A5-45AF-BA30-7DF482D2EE00}" presName="thickLine" presStyleLbl="alignNode1" presStyleIdx="1" presStyleCnt="4"/>
      <dgm:spPr/>
    </dgm:pt>
    <dgm:pt modelId="{4D00FBAB-7CF9-D943-B720-0A790FD8D24D}" type="pres">
      <dgm:prSet presAssocID="{295B7232-A7A5-45AF-BA30-7DF482D2EE00}" presName="horz1" presStyleCnt="0"/>
      <dgm:spPr/>
    </dgm:pt>
    <dgm:pt modelId="{6D3C3BE5-54A8-AF42-BB20-DA8A7A088322}" type="pres">
      <dgm:prSet presAssocID="{295B7232-A7A5-45AF-BA30-7DF482D2EE00}" presName="tx1" presStyleLbl="revTx" presStyleIdx="1" presStyleCnt="4"/>
      <dgm:spPr/>
    </dgm:pt>
    <dgm:pt modelId="{48EDA4B0-CC27-2045-8543-07BCB9B72FA2}" type="pres">
      <dgm:prSet presAssocID="{295B7232-A7A5-45AF-BA30-7DF482D2EE00}" presName="vert1" presStyleCnt="0"/>
      <dgm:spPr/>
    </dgm:pt>
    <dgm:pt modelId="{47274F36-6106-2E46-8244-88C2CBDCD20D}" type="pres">
      <dgm:prSet presAssocID="{B8188FD9-F985-421B-96DD-75DA69B87A86}" presName="thickLine" presStyleLbl="alignNode1" presStyleIdx="2" presStyleCnt="4"/>
      <dgm:spPr/>
    </dgm:pt>
    <dgm:pt modelId="{A3739631-CFED-FA41-B720-00FBFF535013}" type="pres">
      <dgm:prSet presAssocID="{B8188FD9-F985-421B-96DD-75DA69B87A86}" presName="horz1" presStyleCnt="0"/>
      <dgm:spPr/>
    </dgm:pt>
    <dgm:pt modelId="{BC4483F2-E1D7-CB48-8C77-487F4C332D3A}" type="pres">
      <dgm:prSet presAssocID="{B8188FD9-F985-421B-96DD-75DA69B87A86}" presName="tx1" presStyleLbl="revTx" presStyleIdx="2" presStyleCnt="4"/>
      <dgm:spPr/>
    </dgm:pt>
    <dgm:pt modelId="{95CB0000-F973-AD44-B217-D9227ADDE20A}" type="pres">
      <dgm:prSet presAssocID="{B8188FD9-F985-421B-96DD-75DA69B87A86}" presName="vert1" presStyleCnt="0"/>
      <dgm:spPr/>
    </dgm:pt>
    <dgm:pt modelId="{95DC8294-0EDF-664A-A27C-372602527A58}" type="pres">
      <dgm:prSet presAssocID="{23727799-3CB1-304B-9868-3D541BD4300A}" presName="thickLine" presStyleLbl="alignNode1" presStyleIdx="3" presStyleCnt="4"/>
      <dgm:spPr/>
    </dgm:pt>
    <dgm:pt modelId="{3594ACB6-4E23-2E4A-9C31-B6E12BCD8B69}" type="pres">
      <dgm:prSet presAssocID="{23727799-3CB1-304B-9868-3D541BD4300A}" presName="horz1" presStyleCnt="0"/>
      <dgm:spPr/>
    </dgm:pt>
    <dgm:pt modelId="{05D67D48-603C-7A4D-BB06-FF59F0CF82FF}" type="pres">
      <dgm:prSet presAssocID="{23727799-3CB1-304B-9868-3D541BD4300A}" presName="tx1" presStyleLbl="revTx" presStyleIdx="3" presStyleCnt="4"/>
      <dgm:spPr/>
    </dgm:pt>
    <dgm:pt modelId="{43829F89-1395-2442-BD62-475B0D336343}" type="pres">
      <dgm:prSet presAssocID="{23727799-3CB1-304B-9868-3D541BD4300A}" presName="vert1" presStyleCnt="0"/>
      <dgm:spPr/>
    </dgm:pt>
  </dgm:ptLst>
  <dgm:cxnLst>
    <dgm:cxn modelId="{55D7501D-9F16-8C49-8F48-0C241FDB192F}" type="presOf" srcId="{6ABF0DC2-6C4D-4BCC-B34B-4EE59708DB70}" destId="{31A56E24-1CC6-DF4B-9FE4-BE272C4F919D}" srcOrd="0" destOrd="0" presId="urn:microsoft.com/office/officeart/2008/layout/LinedList"/>
    <dgm:cxn modelId="{CAD5295A-5AF4-A649-8B2A-82F6ACE0C4B2}" type="presOf" srcId="{B8188FD9-F985-421B-96DD-75DA69B87A86}" destId="{BC4483F2-E1D7-CB48-8C77-487F4C332D3A}" srcOrd="0" destOrd="0" presId="urn:microsoft.com/office/officeart/2008/layout/LinedList"/>
    <dgm:cxn modelId="{FEEE3085-77FC-5E46-BA1E-FDF75957A69D}" type="presOf" srcId="{23727799-3CB1-304B-9868-3D541BD4300A}" destId="{05D67D48-603C-7A4D-BB06-FF59F0CF82FF}" srcOrd="0" destOrd="0" presId="urn:microsoft.com/office/officeart/2008/layout/LinedList"/>
    <dgm:cxn modelId="{7977E0B1-B1D5-499A-91BD-1ECAFA61C285}" srcId="{6ABF0DC2-6C4D-4BCC-B34B-4EE59708DB70}" destId="{98FCACE2-2A06-49DC-8AF1-8A92D9CC2D3C}" srcOrd="0" destOrd="0" parTransId="{41D76B92-F584-4CBB-9711-C517B3907A4C}" sibTransId="{97543389-9950-4F6B-A333-C0D8EE7BE531}"/>
    <dgm:cxn modelId="{AEEFC8B5-38DA-403C-8A48-160E213E0945}" srcId="{6ABF0DC2-6C4D-4BCC-B34B-4EE59708DB70}" destId="{295B7232-A7A5-45AF-BA30-7DF482D2EE00}" srcOrd="1" destOrd="0" parTransId="{FB270E49-4860-453B-8A30-F3BC85EECFC6}" sibTransId="{90EABD1E-C63D-4B22-9416-EA8194284918}"/>
    <dgm:cxn modelId="{523E8BC8-F6F3-42CC-B790-6EBBA8928FC1}" srcId="{6ABF0DC2-6C4D-4BCC-B34B-4EE59708DB70}" destId="{B8188FD9-F985-421B-96DD-75DA69B87A86}" srcOrd="2" destOrd="0" parTransId="{E7314C17-425A-4D71-93B3-6C6A904EE4EF}" sibTransId="{C435E90B-A75D-436F-8631-A078A20DF42F}"/>
    <dgm:cxn modelId="{66948ECF-E1C8-F142-90B4-887CE479B76D}" srcId="{6ABF0DC2-6C4D-4BCC-B34B-4EE59708DB70}" destId="{23727799-3CB1-304B-9868-3D541BD4300A}" srcOrd="3" destOrd="0" parTransId="{81993B16-78B7-F54C-971C-C93ED1A2B6E5}" sibTransId="{EEED3B80-11C0-2845-95B9-2E47C0E781B1}"/>
    <dgm:cxn modelId="{3E2B5BD3-0126-F746-8603-AB12D0F27F11}" type="presOf" srcId="{295B7232-A7A5-45AF-BA30-7DF482D2EE00}" destId="{6D3C3BE5-54A8-AF42-BB20-DA8A7A088322}" srcOrd="0" destOrd="0" presId="urn:microsoft.com/office/officeart/2008/layout/LinedList"/>
    <dgm:cxn modelId="{AB1145D6-96D6-0C4D-9EE8-6E0A8EF79D34}" type="presOf" srcId="{98FCACE2-2A06-49DC-8AF1-8A92D9CC2D3C}" destId="{7C1B3CCE-7088-D442-8F01-8AAE60A8453A}" srcOrd="0" destOrd="0" presId="urn:microsoft.com/office/officeart/2008/layout/LinedList"/>
    <dgm:cxn modelId="{C218FE93-F165-3349-8B45-5B6716DCEFE8}" type="presParOf" srcId="{31A56E24-1CC6-DF4B-9FE4-BE272C4F919D}" destId="{782EC892-9FEE-B641-9D7D-434B7486873A}" srcOrd="0" destOrd="0" presId="urn:microsoft.com/office/officeart/2008/layout/LinedList"/>
    <dgm:cxn modelId="{1A7233E8-29F2-8C47-851B-2666391F183D}" type="presParOf" srcId="{31A56E24-1CC6-DF4B-9FE4-BE272C4F919D}" destId="{E1D3B5C9-0CE3-D04D-8EE2-C510B2E2F138}" srcOrd="1" destOrd="0" presId="urn:microsoft.com/office/officeart/2008/layout/LinedList"/>
    <dgm:cxn modelId="{249E5264-FC02-5D4B-9E07-79C9F85A1C5A}" type="presParOf" srcId="{E1D3B5C9-0CE3-D04D-8EE2-C510B2E2F138}" destId="{7C1B3CCE-7088-D442-8F01-8AAE60A8453A}" srcOrd="0" destOrd="0" presId="urn:microsoft.com/office/officeart/2008/layout/LinedList"/>
    <dgm:cxn modelId="{04A27008-857D-E644-8386-275EFDE9F0F9}" type="presParOf" srcId="{E1D3B5C9-0CE3-D04D-8EE2-C510B2E2F138}" destId="{89BA78A6-3E40-1A42-9AD6-9107CE7FFA50}" srcOrd="1" destOrd="0" presId="urn:microsoft.com/office/officeart/2008/layout/LinedList"/>
    <dgm:cxn modelId="{5BDC1C00-DD82-AA42-BECB-FC5280123D15}" type="presParOf" srcId="{31A56E24-1CC6-DF4B-9FE4-BE272C4F919D}" destId="{B5028ED7-B92B-5B46-8272-EEB3AAD6B468}" srcOrd="2" destOrd="0" presId="urn:microsoft.com/office/officeart/2008/layout/LinedList"/>
    <dgm:cxn modelId="{40303A5E-A559-404C-AC3C-9EFAA1275CE7}" type="presParOf" srcId="{31A56E24-1CC6-DF4B-9FE4-BE272C4F919D}" destId="{4D00FBAB-7CF9-D943-B720-0A790FD8D24D}" srcOrd="3" destOrd="0" presId="urn:microsoft.com/office/officeart/2008/layout/LinedList"/>
    <dgm:cxn modelId="{2F1C7636-69D3-AF4C-B407-079446D07340}" type="presParOf" srcId="{4D00FBAB-7CF9-D943-B720-0A790FD8D24D}" destId="{6D3C3BE5-54A8-AF42-BB20-DA8A7A088322}" srcOrd="0" destOrd="0" presId="urn:microsoft.com/office/officeart/2008/layout/LinedList"/>
    <dgm:cxn modelId="{28391948-61B1-ED49-A906-3D8934D9ED02}" type="presParOf" srcId="{4D00FBAB-7CF9-D943-B720-0A790FD8D24D}" destId="{48EDA4B0-CC27-2045-8543-07BCB9B72FA2}" srcOrd="1" destOrd="0" presId="urn:microsoft.com/office/officeart/2008/layout/LinedList"/>
    <dgm:cxn modelId="{21F1DAF9-BE8A-BF41-B167-E7026ADEE054}" type="presParOf" srcId="{31A56E24-1CC6-DF4B-9FE4-BE272C4F919D}" destId="{47274F36-6106-2E46-8244-88C2CBDCD20D}" srcOrd="4" destOrd="0" presId="urn:microsoft.com/office/officeart/2008/layout/LinedList"/>
    <dgm:cxn modelId="{05D2764C-EA5F-8F4A-9B05-937AE415661E}" type="presParOf" srcId="{31A56E24-1CC6-DF4B-9FE4-BE272C4F919D}" destId="{A3739631-CFED-FA41-B720-00FBFF535013}" srcOrd="5" destOrd="0" presId="urn:microsoft.com/office/officeart/2008/layout/LinedList"/>
    <dgm:cxn modelId="{44E9B94E-2489-6F48-BFB7-B9FEB5E046AC}" type="presParOf" srcId="{A3739631-CFED-FA41-B720-00FBFF535013}" destId="{BC4483F2-E1D7-CB48-8C77-487F4C332D3A}" srcOrd="0" destOrd="0" presId="urn:microsoft.com/office/officeart/2008/layout/LinedList"/>
    <dgm:cxn modelId="{48D200D9-7D77-254E-A884-49C7EE09266F}" type="presParOf" srcId="{A3739631-CFED-FA41-B720-00FBFF535013}" destId="{95CB0000-F973-AD44-B217-D9227ADDE20A}" srcOrd="1" destOrd="0" presId="urn:microsoft.com/office/officeart/2008/layout/LinedList"/>
    <dgm:cxn modelId="{11A03007-030C-8741-BA9E-2C832E06574E}" type="presParOf" srcId="{31A56E24-1CC6-DF4B-9FE4-BE272C4F919D}" destId="{95DC8294-0EDF-664A-A27C-372602527A58}" srcOrd="6" destOrd="0" presId="urn:microsoft.com/office/officeart/2008/layout/LinedList"/>
    <dgm:cxn modelId="{B484BB59-DE77-9D4D-A621-66C794D115CF}" type="presParOf" srcId="{31A56E24-1CC6-DF4B-9FE4-BE272C4F919D}" destId="{3594ACB6-4E23-2E4A-9C31-B6E12BCD8B69}" srcOrd="7" destOrd="0" presId="urn:microsoft.com/office/officeart/2008/layout/LinedList"/>
    <dgm:cxn modelId="{1F7D215C-CAE3-4345-919C-32351F6B8EB0}" type="presParOf" srcId="{3594ACB6-4E23-2E4A-9C31-B6E12BCD8B69}" destId="{05D67D48-603C-7A4D-BB06-FF59F0CF82FF}" srcOrd="0" destOrd="0" presId="urn:microsoft.com/office/officeart/2008/layout/LinedList"/>
    <dgm:cxn modelId="{A4555325-FB1D-514A-B772-8EBB0FD4F135}" type="presParOf" srcId="{3594ACB6-4E23-2E4A-9C31-B6E12BCD8B69}" destId="{43829F89-1395-2442-BD62-475B0D33634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19ECA-6787-46C0-886D-A0DBA73DBAE2}">
      <dsp:nvSpPr>
        <dsp:cNvPr id="0" name=""/>
        <dsp:cNvSpPr/>
      </dsp:nvSpPr>
      <dsp:spPr>
        <a:xfrm>
          <a:off x="0" y="958220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6ABE5-4E82-4FD0-9571-1FCFAA5B36F8}">
      <dsp:nvSpPr>
        <dsp:cNvPr id="0" name=""/>
        <dsp:cNvSpPr/>
      </dsp:nvSpPr>
      <dsp:spPr>
        <a:xfrm>
          <a:off x="535129" y="1356250"/>
          <a:ext cx="972962" cy="972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C2269D-3477-4F77-A042-0A49569F7EA5}">
      <dsp:nvSpPr>
        <dsp:cNvPr id="0" name=""/>
        <dsp:cNvSpPr/>
      </dsp:nvSpPr>
      <dsp:spPr>
        <a:xfrm>
          <a:off x="2043221" y="958220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/>
            <a:t>Module Aim</a:t>
          </a:r>
          <a:endParaRPr lang="en-US" sz="2400" kern="1200"/>
        </a:p>
      </dsp:txBody>
      <dsp:txXfrm>
        <a:off x="2043221" y="958220"/>
        <a:ext cx="4545469" cy="1769022"/>
      </dsp:txXfrm>
    </dsp:sp>
    <dsp:sp modelId="{E87E746F-AA49-40F9-9AEF-3D12380B5453}">
      <dsp:nvSpPr>
        <dsp:cNvPr id="0" name=""/>
        <dsp:cNvSpPr/>
      </dsp:nvSpPr>
      <dsp:spPr>
        <a:xfrm>
          <a:off x="0" y="3169499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BD290-945D-4AB2-9385-7C65F0278409}">
      <dsp:nvSpPr>
        <dsp:cNvPr id="0" name=""/>
        <dsp:cNvSpPr/>
      </dsp:nvSpPr>
      <dsp:spPr>
        <a:xfrm>
          <a:off x="535129" y="3567529"/>
          <a:ext cx="972962" cy="972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EC508-7CD1-4CE7-A72F-FCA6EFC8444E}">
      <dsp:nvSpPr>
        <dsp:cNvPr id="0" name=""/>
        <dsp:cNvSpPr/>
      </dsp:nvSpPr>
      <dsp:spPr>
        <a:xfrm>
          <a:off x="2043221" y="3169499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To critically examine the principles of conducting police investigations from initial contact to post trial.</a:t>
          </a:r>
          <a:endParaRPr lang="en-US" sz="2400" kern="1200" dirty="0"/>
        </a:p>
      </dsp:txBody>
      <dsp:txXfrm>
        <a:off x="2043221" y="3169499"/>
        <a:ext cx="4545469" cy="17690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A5AB69-DD38-4E33-8E87-668F7429862C}">
      <dsp:nvSpPr>
        <dsp:cNvPr id="0" name=""/>
        <dsp:cNvSpPr/>
      </dsp:nvSpPr>
      <dsp:spPr>
        <a:xfrm>
          <a:off x="0" y="2943"/>
          <a:ext cx="3429000" cy="6022656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/>
            <a:t>Upon the successful completion of this module, students will be able to: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Demonstrate systemic understanding of the role of a response police constable in non specialist investigations.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Identify offences which require a specialist investigators and be able to explain the different types of investigations and roles, and how this may add value to the investigation process.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Explain the need for professionalism throughout the investigation, what this means for the victim's journey, engagement with suspects, evaluate its effectiveness and consequence of not doing so.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/>
            <a:t>Undertake a role play exercise to demonstrate investigation in practice.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i="0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b="1" kern="1200" dirty="0"/>
        </a:p>
      </dsp:txBody>
      <dsp:txXfrm>
        <a:off x="167390" y="170333"/>
        <a:ext cx="3094220" cy="56878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499EF-5794-194E-95AC-8B3118416A28}">
      <dsp:nvSpPr>
        <dsp:cNvPr id="0" name=""/>
        <dsp:cNvSpPr/>
      </dsp:nvSpPr>
      <dsp:spPr>
        <a:xfrm>
          <a:off x="657841" y="1200"/>
          <a:ext cx="2682121" cy="16092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Component 1: 50% </a:t>
          </a:r>
          <a:br>
            <a:rPr lang="en-GB" sz="2900" kern="1200"/>
          </a:br>
          <a:r>
            <a:rPr lang="en-GB" sz="2900" kern="1200"/>
            <a:t>Role Play </a:t>
          </a:r>
          <a:endParaRPr lang="en-US" sz="2900" kern="1200"/>
        </a:p>
      </dsp:txBody>
      <dsp:txXfrm>
        <a:off x="657841" y="1200"/>
        <a:ext cx="2682121" cy="1609272"/>
      </dsp:txXfrm>
    </dsp:sp>
    <dsp:sp modelId="{8F32FBCF-CB94-1B46-A5C7-02384AB4E303}">
      <dsp:nvSpPr>
        <dsp:cNvPr id="0" name=""/>
        <dsp:cNvSpPr/>
      </dsp:nvSpPr>
      <dsp:spPr>
        <a:xfrm>
          <a:off x="657841" y="1878685"/>
          <a:ext cx="2682121" cy="1609272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Component 2: 50% </a:t>
          </a:r>
        </a:p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Exam (2 hours) </a:t>
          </a:r>
          <a:endParaRPr lang="en-US" sz="2900" kern="1200" dirty="0"/>
        </a:p>
      </dsp:txBody>
      <dsp:txXfrm>
        <a:off x="657841" y="1878685"/>
        <a:ext cx="2682121" cy="16092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19CBB-ED3F-3D45-A2B9-24FFE988E9D5}">
      <dsp:nvSpPr>
        <dsp:cNvPr id="0" name=""/>
        <dsp:cNvSpPr/>
      </dsp:nvSpPr>
      <dsp:spPr>
        <a:xfrm>
          <a:off x="0" y="0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941CB8-4191-884D-BA76-54D1D2B617AC}">
      <dsp:nvSpPr>
        <dsp:cNvPr id="0" name=""/>
        <dsp:cNvSpPr/>
      </dsp:nvSpPr>
      <dsp:spPr>
        <a:xfrm>
          <a:off x="0" y="0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Conducting Investigations</a:t>
          </a:r>
        </a:p>
      </dsp:txBody>
      <dsp:txXfrm>
        <a:off x="0" y="0"/>
        <a:ext cx="6047509" cy="606338"/>
      </dsp:txXfrm>
    </dsp:sp>
    <dsp:sp modelId="{61C827F0-5C2D-4847-875B-AA50C5826FB6}">
      <dsp:nvSpPr>
        <dsp:cNvPr id="0" name=""/>
        <dsp:cNvSpPr/>
      </dsp:nvSpPr>
      <dsp:spPr>
        <a:xfrm>
          <a:off x="0" y="606338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27C3AF-A463-2540-9A7A-A5313B55B308}">
      <dsp:nvSpPr>
        <dsp:cNvPr id="0" name=""/>
        <dsp:cNvSpPr/>
      </dsp:nvSpPr>
      <dsp:spPr>
        <a:xfrm>
          <a:off x="0" y="606338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Investigation processes</a:t>
          </a:r>
        </a:p>
      </dsp:txBody>
      <dsp:txXfrm>
        <a:off x="0" y="606338"/>
        <a:ext cx="6047509" cy="606338"/>
      </dsp:txXfrm>
    </dsp:sp>
    <dsp:sp modelId="{AF8289B4-F1EC-8B42-B393-3C29E472B325}">
      <dsp:nvSpPr>
        <dsp:cNvPr id="0" name=""/>
        <dsp:cNvSpPr/>
      </dsp:nvSpPr>
      <dsp:spPr>
        <a:xfrm>
          <a:off x="0" y="1212677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2F3919-2447-EE4C-AF92-68EECF627D8C}">
      <dsp:nvSpPr>
        <dsp:cNvPr id="0" name=""/>
        <dsp:cNvSpPr/>
      </dsp:nvSpPr>
      <dsp:spPr>
        <a:xfrm>
          <a:off x="0" y="1212677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Managing investigations </a:t>
          </a:r>
        </a:p>
      </dsp:txBody>
      <dsp:txXfrm>
        <a:off x="0" y="1212677"/>
        <a:ext cx="6047509" cy="606338"/>
      </dsp:txXfrm>
    </dsp:sp>
    <dsp:sp modelId="{1E525F17-BD5A-804F-9A93-FF01C47C253E}">
      <dsp:nvSpPr>
        <dsp:cNvPr id="0" name=""/>
        <dsp:cNvSpPr/>
      </dsp:nvSpPr>
      <dsp:spPr>
        <a:xfrm>
          <a:off x="0" y="1819016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7ABA08-8A59-FE4A-BF7F-74FAF6A613BA}">
      <dsp:nvSpPr>
        <dsp:cNvPr id="0" name=""/>
        <dsp:cNvSpPr/>
      </dsp:nvSpPr>
      <dsp:spPr>
        <a:xfrm>
          <a:off x="0" y="1819016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Forensics </a:t>
          </a:r>
        </a:p>
      </dsp:txBody>
      <dsp:txXfrm>
        <a:off x="0" y="1819016"/>
        <a:ext cx="6047509" cy="606338"/>
      </dsp:txXfrm>
    </dsp:sp>
    <dsp:sp modelId="{87EB6330-8D48-D141-8266-9B212C2EC013}">
      <dsp:nvSpPr>
        <dsp:cNvPr id="0" name=""/>
        <dsp:cNvSpPr/>
      </dsp:nvSpPr>
      <dsp:spPr>
        <a:xfrm>
          <a:off x="0" y="2425355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3E0292-7D9A-294B-8F78-EA04C19167C3}">
      <dsp:nvSpPr>
        <dsp:cNvPr id="0" name=""/>
        <dsp:cNvSpPr/>
      </dsp:nvSpPr>
      <dsp:spPr>
        <a:xfrm>
          <a:off x="0" y="2425354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Working with suspects, victims and witnesses </a:t>
          </a:r>
        </a:p>
      </dsp:txBody>
      <dsp:txXfrm>
        <a:off x="0" y="2425354"/>
        <a:ext cx="6047509" cy="606338"/>
      </dsp:txXfrm>
    </dsp:sp>
    <dsp:sp modelId="{86430EC2-D0C5-6848-91D6-621F7A9B8E8D}">
      <dsp:nvSpPr>
        <dsp:cNvPr id="0" name=""/>
        <dsp:cNvSpPr/>
      </dsp:nvSpPr>
      <dsp:spPr>
        <a:xfrm>
          <a:off x="0" y="3031693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B7891D-8C65-8848-8FCF-44BFBC236BB0}">
      <dsp:nvSpPr>
        <dsp:cNvPr id="0" name=""/>
        <dsp:cNvSpPr/>
      </dsp:nvSpPr>
      <dsp:spPr>
        <a:xfrm>
          <a:off x="0" y="3031693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Interviewing </a:t>
          </a:r>
        </a:p>
      </dsp:txBody>
      <dsp:txXfrm>
        <a:off x="0" y="3031693"/>
        <a:ext cx="6047509" cy="606338"/>
      </dsp:txXfrm>
    </dsp:sp>
    <dsp:sp modelId="{6F50B2C3-5F69-894A-90E6-A8C18E754119}">
      <dsp:nvSpPr>
        <dsp:cNvPr id="0" name=""/>
        <dsp:cNvSpPr/>
      </dsp:nvSpPr>
      <dsp:spPr>
        <a:xfrm>
          <a:off x="0" y="3638032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31F99E-1BC0-7648-BFD8-0EBB0DE1A4C0}">
      <dsp:nvSpPr>
        <dsp:cNvPr id="0" name=""/>
        <dsp:cNvSpPr/>
      </dsp:nvSpPr>
      <dsp:spPr>
        <a:xfrm>
          <a:off x="0" y="3638032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Investigative strategies </a:t>
          </a:r>
        </a:p>
      </dsp:txBody>
      <dsp:txXfrm>
        <a:off x="0" y="3638032"/>
        <a:ext cx="6047509" cy="606338"/>
      </dsp:txXfrm>
    </dsp:sp>
    <dsp:sp modelId="{9003FA5E-0B2A-E34B-A5A6-09D21A4F6B7E}">
      <dsp:nvSpPr>
        <dsp:cNvPr id="0" name=""/>
        <dsp:cNvSpPr/>
      </dsp:nvSpPr>
      <dsp:spPr>
        <a:xfrm>
          <a:off x="0" y="4244371"/>
          <a:ext cx="6047509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B9DB46-6825-7B46-A0B6-78F73AF3061D}">
      <dsp:nvSpPr>
        <dsp:cNvPr id="0" name=""/>
        <dsp:cNvSpPr/>
      </dsp:nvSpPr>
      <dsp:spPr>
        <a:xfrm>
          <a:off x="0" y="4244371"/>
          <a:ext cx="6047509" cy="606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 dirty="0"/>
        </a:p>
      </dsp:txBody>
      <dsp:txXfrm>
        <a:off x="0" y="4244371"/>
        <a:ext cx="6047509" cy="6063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EC892-9FEE-B641-9D7D-434B7486873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B3CCE-7088-D442-8F01-8AAE60A8453A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explore what the term ‘Conducting Investigations’ mean (overview)</a:t>
          </a:r>
        </a:p>
      </dsp:txBody>
      <dsp:txXfrm>
        <a:off x="0" y="0"/>
        <a:ext cx="6492875" cy="1276350"/>
      </dsp:txXfrm>
    </dsp:sp>
    <dsp:sp modelId="{B5028ED7-B92B-5B46-8272-EEB3AAD6B468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C3BE5-54A8-AF42-BB20-DA8A7A088322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examine fundamental principles, legislation and powers related to conducting investigations</a:t>
          </a:r>
        </a:p>
      </dsp:txBody>
      <dsp:txXfrm>
        <a:off x="0" y="1276350"/>
        <a:ext cx="6492875" cy="1276350"/>
      </dsp:txXfrm>
    </dsp:sp>
    <dsp:sp modelId="{47274F36-6106-2E46-8244-88C2CBDCD20D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483F2-E1D7-CB48-8C77-487F4C332D3A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understand definitions such as 'criminal investigations' and 'investigator'</a:t>
          </a:r>
        </a:p>
      </dsp:txBody>
      <dsp:txXfrm>
        <a:off x="0" y="2552700"/>
        <a:ext cx="6492875" cy="1276350"/>
      </dsp:txXfrm>
    </dsp:sp>
    <dsp:sp modelId="{95DC8294-0EDF-664A-A27C-372602527A58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D67D48-603C-7A4D-BB06-FF59F0CF82FF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To explore Human Rights act 1998</a:t>
          </a:r>
        </a:p>
      </dsp:txBody>
      <dsp:txXfrm>
        <a:off x="0" y="3829050"/>
        <a:ext cx="6492875" cy="1276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02786A-EA72-4767-AD3F-216AAE5211BE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135DC-FFD8-46A7-897F-3B0D23EB8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908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805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A3B81-1FFD-284C-AEB9-9147FA945C5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542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04C2E-AB8C-140E-1D74-9DBD07225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C14AFC-3FB5-073B-155E-683DE88D2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8EE92-D3E3-1F43-E4B7-88B48EDE2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A550B-067F-CF45-CEA8-13C8C6866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72D59-3B8C-3E4D-9DF2-8B2F400AC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184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A77E7-665A-5A37-A0B3-2FCF23219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58158-9AE0-8D1D-259E-48436D8ED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EF920-FE28-F519-A2B8-DB65DC234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EA265-7585-631E-C7A2-C9751AC17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57612-DF2A-C8D2-778E-E6A54CE7D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63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13B8-9E0C-D167-C5B9-6FB4015C3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1C756-34D5-E47C-AC20-301CE7BAB7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CC46D-CE63-34B0-B339-FC17983F2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1B3DB-2AEC-EA9E-34E8-37BA82CE8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C0988-38ED-2364-0F6F-FB6224002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10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18973-FF44-AACD-7D18-BC0E9B129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19C32-15BD-0A3E-8C8A-04DBDFD2D0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3FEF47-CC09-08C6-63D5-C6C4F0751D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033E8A-6A14-AEE7-1801-8B2C23FA5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2930AD-7A84-12E3-D7B4-F3B19C0FA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055CE-9921-4EE6-F538-666E75940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995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24289-2AC6-186A-049E-1F6C7AF11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C27211-F319-2FB9-48A1-37AD16FCE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C2AB64-BAAF-0740-D1EF-7070DE693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4F8FF-AFEF-EF71-A2C3-883DFF3E9D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520280-38B3-A04F-1720-AA4EC4468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A3EB0C-7797-659C-A013-ED722A17F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FAA119-A435-8F44-1814-91C1FD8BA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A7535-11F7-6035-6689-2743AF7FA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144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18AA3-FAF8-F086-35DB-8D92073B8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416657-D67E-16F4-81BA-AFD493078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C1B0FA-08B2-5DC2-9690-DF49CEF82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0D658-498D-FD5E-065A-4C6B1D8EB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92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22FA2D-30A6-7F84-80B8-DA1DDE24E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48B9FA-5183-2BD8-D6C2-161F02C03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9A3615-5D31-898C-38BA-4DD01CE03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70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D42B3-4F58-FA35-0A32-8B41B4EBD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442F-A54D-D0B2-6581-49632F684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02ABB0-1965-6F47-0A9D-44EC80E070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08958E-EB79-4508-8B40-0347515A3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26CA2F-6ED4-406E-BD69-D34ACA4C0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4EB2B5-0902-3EDF-2BBE-0B3DE3A06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70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FAF90-9724-CF36-DA87-3CE4E241B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2957C0-EC90-94A5-02BD-7830720303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62E9AC-23B5-2ADA-CE1D-DFE3B20905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CA45FF-0351-ABD8-9A76-EC5862627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F8470F-934D-D75F-6859-F50D363C4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AD8186-2EBC-D9CB-AAF9-4C70BF07D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218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EF29D-BFA9-CCC4-9068-D85FCAC99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0D9C48-286E-EEE5-2D0C-32EDB6C6DF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39A99-7CF9-5F9B-E48B-7D26A4F33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6E3F2-1C0C-50A5-9328-CBAE965FD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A8A64-AD55-A7C7-C59C-17B93D500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087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1F0BA9-F0E2-5B91-6997-6D2B0A95F5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1A1AAE-51DC-A716-9722-989C441060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932D9-8BFE-D753-9A01-ADB81876B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0E6E5-D713-5ED9-72CC-824E65484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BADCD-556D-9729-54AB-E341773A1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66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552DAF-D22D-AA06-1A4C-5E91CF78E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64EF1-398B-1E65-A746-17EA1070A0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B4AB3-6AAD-19E7-FF53-339322424E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814800-3E5A-4BC4-96BA-F1743FDBCD74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67727-52CF-01BF-3594-B9969F85C0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3AEAE-429B-E155-CD60-318927D3A6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81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6.jpeg"/><Relationship Id="rId7" Type="http://schemas.openxmlformats.org/officeDocument/2006/relationships/diagramLayout" Target="../diagrams/layout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image" Target="../media/image18.jpeg"/><Relationship Id="rId10" Type="http://schemas.microsoft.com/office/2007/relationships/diagramDrawing" Target="../diagrams/drawing3.xml"/><Relationship Id="rId4" Type="http://schemas.openxmlformats.org/officeDocument/2006/relationships/image" Target="../media/image17.jpeg"/><Relationship Id="rId9" Type="http://schemas.openxmlformats.org/officeDocument/2006/relationships/diagramColors" Target="../diagrams/colors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6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hyperlink" Target="mailto:hwb@uwtsd.ac.uk" TargetMode="External"/><Relationship Id="rId10" Type="http://schemas.openxmlformats.org/officeDocument/2006/relationships/image" Target="../media/image41.jpeg"/><Relationship Id="rId4" Type="http://schemas.openxmlformats.org/officeDocument/2006/relationships/hyperlink" Target="mailto:r.lloyd@uwtsd.ac.uk" TargetMode="External"/><Relationship Id="rId9" Type="http://schemas.openxmlformats.org/officeDocument/2006/relationships/image" Target="../media/image40.jpe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what+is+a+criminal+investigastion&amp;sca_esv=251b1afa33144db8&amp;biw=1872&amp;bih=932&amp;tbm=vid&amp;sxsrf=ACQVn0_loTxwxrn36pMg59cxfSezVwegEw%3A1706613946529&amp;ei=uty4ZeD4H5a7hbIPjemKiA0&amp;ved=0ahUKEwjgvbSwgIWEAxWWXUEAHY20AtEQ4dUDCA0&amp;uact=5&amp;oq=what+is+a+criminal+investigastion&amp;gs_lp=Eg1nd3Mtd2l6LXZpZGVvIiF3aGF0IGlzIGEgY3JpbWluYWwgaW52ZXN0aWdhc3Rpb25I4ElQAFjIR3ABeACQAQGYAYUDoAH7G6oBCTIxLjExLjEuMbgBA8gBAPgBAcICBBAjGCfCAgoQABiABBiKBRhDwgIFEAAYgATCAg4QABiABBiKBRixAxiDAcICCxAAGIAEGLEDGIMBwgIIEAAYgAQYsQPCAgsQABiABBiKBRixA8ICCxAAGIAEGIoFGIYDwgIHEAAYgAQYCsICCBAAGIAEGKIE&amp;sclient=gws-wiz-video#fpstate=ive&amp;vld=cid:52cb78c7,vid:W_5yU-xK-Lw,st:0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E6659C6F-A29D-4D83-86DA-5B0289733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t's time to stop defending the police and acknowledge the truth: our  policing system is broken">
            <a:extLst>
              <a:ext uri="{FF2B5EF4-FFF2-40B4-BE49-F238E27FC236}">
                <a16:creationId xmlns:a16="http://schemas.microsoft.com/office/drawing/2014/main" id="{D85594FF-2664-C264-6649-D07718E177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r="21534" b="1"/>
          <a:stretch/>
        </p:blipFill>
        <p:spPr bwMode="auto">
          <a:xfrm>
            <a:off x="4472902" y="18"/>
            <a:ext cx="4049486" cy="368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lice evidence bags for ensuring that evidential items remain  uncontaminated - License, download or print for £37.20 | Photos | Picfair">
            <a:extLst>
              <a:ext uri="{FF2B5EF4-FFF2-40B4-BE49-F238E27FC236}">
                <a16:creationId xmlns:a16="http://schemas.microsoft.com/office/drawing/2014/main" id="{A576A249-A428-B5F5-3035-E7843FA482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" r="1" b="1"/>
          <a:stretch/>
        </p:blipFill>
        <p:spPr bwMode="auto">
          <a:xfrm>
            <a:off x="8522390" y="-7"/>
            <a:ext cx="3669610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w To Conduct A Quality Internal Investigation">
            <a:extLst>
              <a:ext uri="{FF2B5EF4-FFF2-40B4-BE49-F238E27FC236}">
                <a16:creationId xmlns:a16="http://schemas.microsoft.com/office/drawing/2014/main" id="{5F2FF93B-BF30-EAA1-A60A-2112434AAD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8158"/>
          <a:stretch/>
        </p:blipFill>
        <p:spPr bwMode="auto">
          <a:xfrm>
            <a:off x="4472902" y="3681405"/>
            <a:ext cx="7719098" cy="317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3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96340-A384-437C-8AC8-BAC06CE8E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US" sz="5000" dirty="0">
                <a:solidFill>
                  <a:schemeClr val="bg1"/>
                </a:solidFill>
              </a:rPr>
              <a:t>BMPS6011 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Conducting Police Investigations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12404C-3D32-2206-D69E-CF3D3E770A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r>
              <a:rPr lang="en-US" sz="2000" dirty="0">
                <a:solidFill>
                  <a:schemeClr val="bg1"/>
                </a:solidFill>
              </a:rPr>
              <a:t>Melanie Thomas</a:t>
            </a:r>
          </a:p>
          <a:p>
            <a:pPr algn="l"/>
            <a:r>
              <a:rPr lang="en-US" sz="2000" dirty="0">
                <a:solidFill>
                  <a:schemeClr val="bg1"/>
                </a:solidFill>
              </a:rPr>
              <a:t>M.Thomas1@uwtsd.ac.uk</a:t>
            </a:r>
          </a:p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endParaRPr lang="en-US" sz="2000" dirty="0">
              <a:solidFill>
                <a:schemeClr val="bg1"/>
              </a:solidFill>
            </a:endParaRPr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9940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5ECA-0952-930E-1951-1813D1785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Warning!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E4020-4435-6A6E-5986-0E140BBB0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400" y="207327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The module will include some sensitive content.</a:t>
            </a:r>
          </a:p>
          <a:p>
            <a:endParaRPr lang="en-GB" dirty="0"/>
          </a:p>
        </p:txBody>
      </p:sp>
      <p:pic>
        <p:nvPicPr>
          <p:cNvPr id="1026" name="Picture 2" descr="Premium Vector | Sensitive content crossed eye on blur background. censured  photo or video warning illustration.">
            <a:extLst>
              <a:ext uri="{FF2B5EF4-FFF2-40B4-BE49-F238E27FC236}">
                <a16:creationId xmlns:a16="http://schemas.microsoft.com/office/drawing/2014/main" id="{2BE28F7F-70B5-C162-1987-3F16D1C00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984" y="3049673"/>
            <a:ext cx="2811673" cy="281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770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9434-ED67-1640-8867-FDBA2AD2C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2831" y="681037"/>
            <a:ext cx="3738779" cy="17888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u="sng" dirty="0"/>
              <a:t>Contact Time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C77B0F-1285-2AE7-C0D6-4D06C30D5A87}"/>
              </a:ext>
            </a:extLst>
          </p:cNvPr>
          <p:cNvSpPr txBox="1"/>
          <p:nvPr/>
        </p:nvSpPr>
        <p:spPr>
          <a:xfrm>
            <a:off x="7742831" y="2630161"/>
            <a:ext cx="3738780" cy="354680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Monday 0900 – 1100hrs, SBC room AS229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3200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Tuesday 0900 – 1100hrs, SBC room ASG11.</a:t>
            </a:r>
            <a:endParaRPr lang="en-US" sz="2000" dirty="0"/>
          </a:p>
        </p:txBody>
      </p:sp>
      <p:pic>
        <p:nvPicPr>
          <p:cNvPr id="4098" name="Picture 2" descr="University of Wales Trinity Saint David - IDNS">
            <a:extLst>
              <a:ext uri="{FF2B5EF4-FFF2-40B4-BE49-F238E27FC236}">
                <a16:creationId xmlns:a16="http://schemas.microsoft.com/office/drawing/2014/main" id="{7BE7D0F4-27DD-6B47-84D7-E08340D7AE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0" r="13687" b="2"/>
          <a:stretch/>
        </p:blipFill>
        <p:spPr bwMode="auto">
          <a:xfrm>
            <a:off x="479278" y="484633"/>
            <a:ext cx="6542215" cy="588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972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9E35A2-07D0-7259-39EB-856AF481A2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0032" y="736270"/>
            <a:ext cx="9939646" cy="5355772"/>
          </a:xfrm>
        </p:spPr>
      </p:pic>
    </p:spTree>
    <p:extLst>
      <p:ext uri="{BB962C8B-B14F-4D97-AF65-F5344CB8AC3E}">
        <p14:creationId xmlns:p14="http://schemas.microsoft.com/office/powerpoint/2010/main" val="3720627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FF206C-283F-70BD-C5F6-855A5A3E56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477" y="0"/>
            <a:ext cx="104110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806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3DE4E545-E6D5-EE46-43B8-67951887C488}"/>
              </a:ext>
            </a:extLst>
          </p:cNvPr>
          <p:cNvGraphicFramePr/>
          <p:nvPr/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Why is it taking the police longer to investigate crime? | Crest Advisory">
            <a:extLst>
              <a:ext uri="{FF2B5EF4-FFF2-40B4-BE49-F238E27FC236}">
                <a16:creationId xmlns:a16="http://schemas.microsoft.com/office/drawing/2014/main" id="{3F641AD4-5A35-537F-2844-5601BAE09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43" y="3429000"/>
            <a:ext cx="40386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riminal Defence Solicitors in London – Sterling Law">
            <a:extLst>
              <a:ext uri="{FF2B5EF4-FFF2-40B4-BE49-F238E27FC236}">
                <a16:creationId xmlns:a16="http://schemas.microsoft.com/office/drawing/2014/main" id="{3FC86BAA-87D5-094D-C3AB-74923C8F24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43" y="850296"/>
            <a:ext cx="39878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888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E7D6E-B86F-9180-90BB-C34F532BB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400" b="1" dirty="0">
                <a:latin typeface="-apple-system"/>
              </a:rPr>
              <a:t>M</a:t>
            </a:r>
            <a:r>
              <a:rPr lang="en-GB" sz="3400" b="1" i="0" dirty="0">
                <a:effectLst/>
                <a:latin typeface="-apple-system"/>
              </a:rPr>
              <a:t>odule </a:t>
            </a:r>
            <a:br>
              <a:rPr lang="en-GB" sz="3400" b="1" i="0" dirty="0">
                <a:effectLst/>
                <a:latin typeface="-apple-system"/>
              </a:rPr>
            </a:br>
            <a:r>
              <a:rPr lang="en-GB" sz="3400" b="1" i="0" dirty="0">
                <a:effectLst/>
                <a:latin typeface="-apple-system"/>
              </a:rPr>
              <a:t>Learning </a:t>
            </a:r>
            <a:r>
              <a:rPr lang="en-GB" sz="3400" b="1" dirty="0">
                <a:latin typeface="-apple-system"/>
              </a:rPr>
              <a:t>O</a:t>
            </a:r>
            <a:r>
              <a:rPr lang="en-GB" sz="3400" b="1" i="0" dirty="0">
                <a:effectLst/>
                <a:latin typeface="-apple-system"/>
              </a:rPr>
              <a:t>utcomes</a:t>
            </a:r>
            <a:br>
              <a:rPr lang="en-GB" sz="3400" b="0" i="0" dirty="0">
                <a:effectLst/>
                <a:latin typeface="-apple-system"/>
              </a:rPr>
            </a:br>
            <a:endParaRPr lang="en-US" sz="3400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C95E4B8-FF04-E8C1-7AF3-DD813DD80B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14729" y="430879"/>
          <a:ext cx="3429000" cy="6028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Top 20 investigation tips">
            <a:extLst>
              <a:ext uri="{FF2B5EF4-FFF2-40B4-BE49-F238E27FC236}">
                <a16:creationId xmlns:a16="http://schemas.microsoft.com/office/drawing/2014/main" id="{16397305-2F35-11A9-6AD5-CF907F5D64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49" y="3473414"/>
            <a:ext cx="2949243" cy="196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966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BD193-E777-C44A-8A24-FBA98B2EB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801" y="432877"/>
            <a:ext cx="3988536" cy="1642533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800" b="1" u="sng" dirty="0"/>
              <a:t>How is this module assessed? </a:t>
            </a:r>
          </a:p>
        </p:txBody>
      </p:sp>
      <p:pic>
        <p:nvPicPr>
          <p:cNvPr id="6148" name="Picture 4" descr="School Exam Test Results Vector Illustration Student in Suit Holding  Examination Quiz Paper Form Symbol, Flat Icon, Testing Success Sign Stock  Vector | Adobe Stock">
            <a:extLst>
              <a:ext uri="{FF2B5EF4-FFF2-40B4-BE49-F238E27FC236}">
                <a16:creationId xmlns:a16="http://schemas.microsoft.com/office/drawing/2014/main" id="{58BC96C4-FA83-814C-B57D-5C7EDD5859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9" r="1430" b="2"/>
          <a:stretch/>
        </p:blipFill>
        <p:spPr bwMode="auto">
          <a:xfrm>
            <a:off x="-7" y="10"/>
            <a:ext cx="3919476" cy="4143497"/>
          </a:xfrm>
          <a:custGeom>
            <a:avLst/>
            <a:gdLst/>
            <a:ahLst/>
            <a:cxnLst/>
            <a:rect l="l" t="t" r="r" b="b"/>
            <a:pathLst>
              <a:path w="3919476" h="4143507">
                <a:moveTo>
                  <a:pt x="0" y="0"/>
                </a:moveTo>
                <a:lnTo>
                  <a:pt x="3903116" y="0"/>
                </a:lnTo>
                <a:lnTo>
                  <a:pt x="3899307" y="150213"/>
                </a:lnTo>
                <a:cubicBezTo>
                  <a:pt x="3899870" y="322276"/>
                  <a:pt x="3912280" y="494071"/>
                  <a:pt x="3910163" y="665222"/>
                </a:cubicBezTo>
                <a:cubicBezTo>
                  <a:pt x="3909034" y="760465"/>
                  <a:pt x="3887866" y="855454"/>
                  <a:pt x="3891817" y="950951"/>
                </a:cubicBezTo>
                <a:cubicBezTo>
                  <a:pt x="3903389" y="1240363"/>
                  <a:pt x="3899579" y="1529902"/>
                  <a:pt x="3914679" y="1819187"/>
                </a:cubicBezTo>
                <a:cubicBezTo>
                  <a:pt x="3924446" y="1960184"/>
                  <a:pt x="3919293" y="2101691"/>
                  <a:pt x="3899297" y="2241812"/>
                </a:cubicBezTo>
                <a:cubicBezTo>
                  <a:pt x="3882644" y="2346833"/>
                  <a:pt x="3892946" y="2452744"/>
                  <a:pt x="3900002" y="2558273"/>
                </a:cubicBezTo>
                <a:cubicBezTo>
                  <a:pt x="3908611" y="2686026"/>
                  <a:pt x="3913268" y="2813652"/>
                  <a:pt x="3899155" y="2941659"/>
                </a:cubicBezTo>
                <a:cubicBezTo>
                  <a:pt x="3888995" y="3032710"/>
                  <a:pt x="3898449" y="3124270"/>
                  <a:pt x="3904095" y="3215577"/>
                </a:cubicBezTo>
                <a:cubicBezTo>
                  <a:pt x="3911433" y="3310871"/>
                  <a:pt x="3911433" y="3406520"/>
                  <a:pt x="3904095" y="3501814"/>
                </a:cubicBezTo>
                <a:cubicBezTo>
                  <a:pt x="3896728" y="3588930"/>
                  <a:pt x="3898478" y="3676464"/>
                  <a:pt x="3909317" y="3763288"/>
                </a:cubicBezTo>
                <a:cubicBezTo>
                  <a:pt x="3921171" y="3864881"/>
                  <a:pt x="3911998" y="3966473"/>
                  <a:pt x="3903389" y="4068066"/>
                </a:cubicBezTo>
                <a:lnTo>
                  <a:pt x="3899890" y="4129496"/>
                </a:lnTo>
                <a:lnTo>
                  <a:pt x="3856837" y="4131079"/>
                </a:lnTo>
                <a:cubicBezTo>
                  <a:pt x="3690565" y="4131562"/>
                  <a:pt x="3524292" y="4118803"/>
                  <a:pt x="3358020" y="4125635"/>
                </a:cubicBezTo>
                <a:cubicBezTo>
                  <a:pt x="3138339" y="4134610"/>
                  <a:pt x="2918661" y="4144924"/>
                  <a:pt x="2699106" y="4130457"/>
                </a:cubicBezTo>
                <a:cubicBezTo>
                  <a:pt x="2548620" y="4120546"/>
                  <a:pt x="2397378" y="4107552"/>
                  <a:pt x="2246135" y="4111571"/>
                </a:cubicBezTo>
                <a:cubicBezTo>
                  <a:pt x="2090859" y="4115857"/>
                  <a:pt x="1936213" y="4129921"/>
                  <a:pt x="1781316" y="4140235"/>
                </a:cubicBezTo>
                <a:cubicBezTo>
                  <a:pt x="1667682" y="4147695"/>
                  <a:pt x="1553608" y="4142392"/>
                  <a:pt x="1441020" y="4124430"/>
                </a:cubicBezTo>
                <a:cubicBezTo>
                  <a:pt x="1360735" y="4111704"/>
                  <a:pt x="1279946" y="4117196"/>
                  <a:pt x="1199535" y="4121751"/>
                </a:cubicBezTo>
                <a:cubicBezTo>
                  <a:pt x="1054343" y="4130324"/>
                  <a:pt x="909653" y="4143718"/>
                  <a:pt x="764462" y="4130324"/>
                </a:cubicBezTo>
                <a:cubicBezTo>
                  <a:pt x="634770" y="4118267"/>
                  <a:pt x="503820" y="4108490"/>
                  <a:pt x="375137" y="4118267"/>
                </a:cubicBezTo>
                <a:cubicBezTo>
                  <a:pt x="278626" y="4125601"/>
                  <a:pt x="182043" y="4132935"/>
                  <a:pt x="85336" y="4130493"/>
                </a:cubicBezTo>
                <a:lnTo>
                  <a:pt x="0" y="412514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me - Essay writing - LibGuides at University of Reading">
            <a:extLst>
              <a:ext uri="{FF2B5EF4-FFF2-40B4-BE49-F238E27FC236}">
                <a16:creationId xmlns:a16="http://schemas.microsoft.com/office/drawing/2014/main" id="{35F548FC-F688-1EAE-7ACC-77C32E12D3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23" r="2" b="9317"/>
          <a:stretch/>
        </p:blipFill>
        <p:spPr bwMode="auto">
          <a:xfrm>
            <a:off x="4115400" y="10"/>
            <a:ext cx="3058323" cy="3597029"/>
          </a:xfrm>
          <a:custGeom>
            <a:avLst/>
            <a:gdLst/>
            <a:ahLst/>
            <a:cxnLst/>
            <a:rect l="l" t="t" r="r" b="b"/>
            <a:pathLst>
              <a:path w="3058323" h="3597039">
                <a:moveTo>
                  <a:pt x="15411" y="0"/>
                </a:moveTo>
                <a:lnTo>
                  <a:pt x="3031762" y="0"/>
                </a:lnTo>
                <a:lnTo>
                  <a:pt x="3046461" y="132146"/>
                </a:lnTo>
                <a:cubicBezTo>
                  <a:pt x="3048338" y="180004"/>
                  <a:pt x="3046791" y="227996"/>
                  <a:pt x="3041802" y="275754"/>
                </a:cubicBezTo>
                <a:cubicBezTo>
                  <a:pt x="3027897" y="401800"/>
                  <a:pt x="3049074" y="530780"/>
                  <a:pt x="3008505" y="654529"/>
                </a:cubicBezTo>
                <a:cubicBezTo>
                  <a:pt x="3005571" y="667491"/>
                  <a:pt x="3004614" y="680823"/>
                  <a:pt x="3005698" y="694078"/>
                </a:cubicBezTo>
                <a:cubicBezTo>
                  <a:pt x="3005188" y="761821"/>
                  <a:pt x="3019349" y="827651"/>
                  <a:pt x="3033127" y="893608"/>
                </a:cubicBezTo>
                <a:cubicBezTo>
                  <a:pt x="3048309" y="966327"/>
                  <a:pt x="3067190" y="1038663"/>
                  <a:pt x="3044226" y="1113933"/>
                </a:cubicBezTo>
                <a:cubicBezTo>
                  <a:pt x="3037911" y="1137802"/>
                  <a:pt x="3037911" y="1162909"/>
                  <a:pt x="3044226" y="1186779"/>
                </a:cubicBezTo>
                <a:cubicBezTo>
                  <a:pt x="3050414" y="1219872"/>
                  <a:pt x="3050414" y="1253833"/>
                  <a:pt x="3044226" y="1286927"/>
                </a:cubicBezTo>
                <a:cubicBezTo>
                  <a:pt x="3034913" y="1357732"/>
                  <a:pt x="3025345" y="1428920"/>
                  <a:pt x="3030448" y="1500363"/>
                </a:cubicBezTo>
                <a:cubicBezTo>
                  <a:pt x="3038001" y="1625694"/>
                  <a:pt x="3036164" y="1751408"/>
                  <a:pt x="3024962" y="1876459"/>
                </a:cubicBezTo>
                <a:cubicBezTo>
                  <a:pt x="3020242" y="1937185"/>
                  <a:pt x="3013991" y="1998805"/>
                  <a:pt x="3036572" y="2058128"/>
                </a:cubicBezTo>
                <a:cubicBezTo>
                  <a:pt x="3039761" y="2065719"/>
                  <a:pt x="3039761" y="2074267"/>
                  <a:pt x="3036572" y="2081857"/>
                </a:cubicBezTo>
                <a:cubicBezTo>
                  <a:pt x="2993834" y="2180984"/>
                  <a:pt x="3005826" y="2282153"/>
                  <a:pt x="3027897" y="2382556"/>
                </a:cubicBezTo>
                <a:cubicBezTo>
                  <a:pt x="3059523" y="2516907"/>
                  <a:pt x="3066565" y="2655863"/>
                  <a:pt x="3048691" y="2792715"/>
                </a:cubicBezTo>
                <a:cubicBezTo>
                  <a:pt x="3037337" y="2873471"/>
                  <a:pt x="3023687" y="2954354"/>
                  <a:pt x="3031596" y="3036386"/>
                </a:cubicBezTo>
                <a:cubicBezTo>
                  <a:pt x="3037490" y="3100417"/>
                  <a:pt x="3039736" y="3164741"/>
                  <a:pt x="3038358" y="3229027"/>
                </a:cubicBezTo>
                <a:cubicBezTo>
                  <a:pt x="3036891" y="3311633"/>
                  <a:pt x="3031788" y="3394080"/>
                  <a:pt x="3028535" y="3476606"/>
                </a:cubicBezTo>
                <a:lnTo>
                  <a:pt x="3026145" y="3582089"/>
                </a:lnTo>
                <a:lnTo>
                  <a:pt x="2837742" y="3576169"/>
                </a:lnTo>
                <a:cubicBezTo>
                  <a:pt x="2749601" y="3575123"/>
                  <a:pt x="2661428" y="3575842"/>
                  <a:pt x="2573255" y="3578457"/>
                </a:cubicBezTo>
                <a:cubicBezTo>
                  <a:pt x="2415279" y="3583558"/>
                  <a:pt x="2257302" y="3585390"/>
                  <a:pt x="2099327" y="3578457"/>
                </a:cubicBezTo>
                <a:cubicBezTo>
                  <a:pt x="1926907" y="3570479"/>
                  <a:pt x="1754870" y="3579504"/>
                  <a:pt x="1582958" y="3591536"/>
                </a:cubicBezTo>
                <a:cubicBezTo>
                  <a:pt x="1416747" y="3603177"/>
                  <a:pt x="1250917" y="3594544"/>
                  <a:pt x="1084959" y="3582381"/>
                </a:cubicBezTo>
                <a:cubicBezTo>
                  <a:pt x="910095" y="3569328"/>
                  <a:pt x="734510" y="3570585"/>
                  <a:pt x="559849" y="3586174"/>
                </a:cubicBezTo>
                <a:cubicBezTo>
                  <a:pt x="445325" y="3596376"/>
                  <a:pt x="330549" y="3581074"/>
                  <a:pt x="216532" y="3582119"/>
                </a:cubicBezTo>
                <a:lnTo>
                  <a:pt x="3784" y="3583799"/>
                </a:lnTo>
                <a:lnTo>
                  <a:pt x="23102" y="3304343"/>
                </a:lnTo>
                <a:cubicBezTo>
                  <a:pt x="27378" y="3232352"/>
                  <a:pt x="25445" y="3160183"/>
                  <a:pt x="17316" y="3088458"/>
                </a:cubicBezTo>
                <a:cubicBezTo>
                  <a:pt x="9187" y="3007476"/>
                  <a:pt x="12024" y="2925898"/>
                  <a:pt x="25783" y="2845525"/>
                </a:cubicBezTo>
                <a:cubicBezTo>
                  <a:pt x="43141" y="2750282"/>
                  <a:pt x="35379" y="2655039"/>
                  <a:pt x="29029" y="2559796"/>
                </a:cubicBezTo>
                <a:cubicBezTo>
                  <a:pt x="11671" y="2298322"/>
                  <a:pt x="-9498" y="2036848"/>
                  <a:pt x="4615" y="1774485"/>
                </a:cubicBezTo>
                <a:cubicBezTo>
                  <a:pt x="7578" y="1718482"/>
                  <a:pt x="20561" y="1663876"/>
                  <a:pt x="25925" y="1608255"/>
                </a:cubicBezTo>
                <a:cubicBezTo>
                  <a:pt x="41590" y="1446595"/>
                  <a:pt x="23242" y="1285571"/>
                  <a:pt x="15763" y="1124293"/>
                </a:cubicBezTo>
                <a:cubicBezTo>
                  <a:pt x="5010" y="945807"/>
                  <a:pt x="7183" y="766877"/>
                  <a:pt x="22255" y="588646"/>
                </a:cubicBezTo>
                <a:cubicBezTo>
                  <a:pt x="41165" y="395112"/>
                  <a:pt x="35097" y="201070"/>
                  <a:pt x="19010" y="728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2022 exams: Adaptions and grading plan finally confirmed">
            <a:extLst>
              <a:ext uri="{FF2B5EF4-FFF2-40B4-BE49-F238E27FC236}">
                <a16:creationId xmlns:a16="http://schemas.microsoft.com/office/drawing/2014/main" id="{41DD4180-964E-8644-232A-AB33D00E79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1" r="11154" b="-2"/>
          <a:stretch/>
        </p:blipFill>
        <p:spPr bwMode="auto">
          <a:xfrm>
            <a:off x="4" y="4328340"/>
            <a:ext cx="3912953" cy="2529660"/>
          </a:xfrm>
          <a:custGeom>
            <a:avLst/>
            <a:gdLst/>
            <a:ahLst/>
            <a:cxnLst/>
            <a:rect l="l" t="t" r="r" b="b"/>
            <a:pathLst>
              <a:path w="3912953" h="2529660">
                <a:moveTo>
                  <a:pt x="936025" y="662"/>
                </a:moveTo>
                <a:cubicBezTo>
                  <a:pt x="1035236" y="-744"/>
                  <a:pt x="1134457" y="93"/>
                  <a:pt x="1233691" y="3173"/>
                </a:cubicBezTo>
                <a:cubicBezTo>
                  <a:pt x="1304145" y="5316"/>
                  <a:pt x="1373087" y="24605"/>
                  <a:pt x="1443792" y="29025"/>
                </a:cubicBezTo>
                <a:cubicBezTo>
                  <a:pt x="1628434" y="40276"/>
                  <a:pt x="1812824" y="30901"/>
                  <a:pt x="1996836" y="18310"/>
                </a:cubicBezTo>
                <a:cubicBezTo>
                  <a:pt x="2245239" y="628"/>
                  <a:pt x="2494513" y="2101"/>
                  <a:pt x="2742715" y="22730"/>
                </a:cubicBezTo>
                <a:cubicBezTo>
                  <a:pt x="2962786" y="43947"/>
                  <a:pt x="3184369" y="39942"/>
                  <a:pt x="3403645" y="10808"/>
                </a:cubicBezTo>
                <a:cubicBezTo>
                  <a:pt x="3527916" y="-7007"/>
                  <a:pt x="3653321" y="9067"/>
                  <a:pt x="3778223" y="10808"/>
                </a:cubicBezTo>
                <a:lnTo>
                  <a:pt x="3895044" y="13590"/>
                </a:lnTo>
                <a:lnTo>
                  <a:pt x="3906212" y="275626"/>
                </a:lnTo>
                <a:cubicBezTo>
                  <a:pt x="3913438" y="398465"/>
                  <a:pt x="3909471" y="521632"/>
                  <a:pt x="3894358" y="643899"/>
                </a:cubicBezTo>
                <a:cubicBezTo>
                  <a:pt x="3888995" y="692536"/>
                  <a:pt x="3889982" y="741301"/>
                  <a:pt x="3888995" y="790066"/>
                </a:cubicBezTo>
                <a:cubicBezTo>
                  <a:pt x="3888712" y="799463"/>
                  <a:pt x="3895063" y="810383"/>
                  <a:pt x="3883632" y="818257"/>
                </a:cubicBezTo>
                <a:lnTo>
                  <a:pt x="3883632" y="830956"/>
                </a:lnTo>
                <a:cubicBezTo>
                  <a:pt x="3896192" y="837941"/>
                  <a:pt x="3889701" y="849370"/>
                  <a:pt x="3890688" y="858514"/>
                </a:cubicBezTo>
                <a:cubicBezTo>
                  <a:pt x="3907355" y="1033621"/>
                  <a:pt x="3909867" y="1209579"/>
                  <a:pt x="3898168" y="1385017"/>
                </a:cubicBezTo>
                <a:cubicBezTo>
                  <a:pt x="3889559" y="1546549"/>
                  <a:pt x="3898449" y="1707827"/>
                  <a:pt x="3908893" y="1869233"/>
                </a:cubicBezTo>
                <a:cubicBezTo>
                  <a:pt x="3921312" y="2061116"/>
                  <a:pt x="3901555" y="2252872"/>
                  <a:pt x="3898591" y="2444754"/>
                </a:cubicBezTo>
                <a:cubicBezTo>
                  <a:pt x="3898309" y="2461962"/>
                  <a:pt x="3899367" y="2479201"/>
                  <a:pt x="3900673" y="2496440"/>
                </a:cubicBezTo>
                <a:lnTo>
                  <a:pt x="3902963" y="2529660"/>
                </a:lnTo>
                <a:lnTo>
                  <a:pt x="0" y="2529660"/>
                </a:lnTo>
                <a:lnTo>
                  <a:pt x="0" y="15736"/>
                </a:lnTo>
                <a:lnTo>
                  <a:pt x="938" y="16032"/>
                </a:lnTo>
                <a:cubicBezTo>
                  <a:pt x="213686" y="39741"/>
                  <a:pt x="426055" y="24338"/>
                  <a:pt x="638426" y="11612"/>
                </a:cubicBezTo>
                <a:cubicBezTo>
                  <a:pt x="737616" y="5719"/>
                  <a:pt x="836815" y="2069"/>
                  <a:pt x="936025" y="66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Essay writing icon symbol. Premium quality isolated home work element in  trendy style. Stock Vector | Adobe Stock">
            <a:extLst>
              <a:ext uri="{FF2B5EF4-FFF2-40B4-BE49-F238E27FC236}">
                <a16:creationId xmlns:a16="http://schemas.microsoft.com/office/drawing/2014/main" id="{4741FFB2-932C-E344-8B4E-DF48E0F488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" r="141" b="-3"/>
          <a:stretch/>
        </p:blipFill>
        <p:spPr bwMode="auto">
          <a:xfrm>
            <a:off x="4110923" y="3791169"/>
            <a:ext cx="3058821" cy="3066831"/>
          </a:xfrm>
          <a:custGeom>
            <a:avLst/>
            <a:gdLst/>
            <a:ahLst/>
            <a:cxnLst/>
            <a:rect l="l" t="t" r="r" b="b"/>
            <a:pathLst>
              <a:path w="3058821" h="3066831">
                <a:moveTo>
                  <a:pt x="2787020" y="1261"/>
                </a:moveTo>
                <a:cubicBezTo>
                  <a:pt x="2839709" y="-518"/>
                  <a:pt x="2892422" y="-414"/>
                  <a:pt x="2945069" y="1571"/>
                </a:cubicBezTo>
                <a:lnTo>
                  <a:pt x="3038769" y="8460"/>
                </a:lnTo>
                <a:lnTo>
                  <a:pt x="3040494" y="37341"/>
                </a:lnTo>
                <a:cubicBezTo>
                  <a:pt x="3041244" y="71882"/>
                  <a:pt x="3039776" y="106360"/>
                  <a:pt x="3033397" y="140806"/>
                </a:cubicBezTo>
                <a:cubicBezTo>
                  <a:pt x="3014006" y="247842"/>
                  <a:pt x="3013240" y="353093"/>
                  <a:pt x="3049089" y="457834"/>
                </a:cubicBezTo>
                <a:cubicBezTo>
                  <a:pt x="3061974" y="495214"/>
                  <a:pt x="3059933" y="536166"/>
                  <a:pt x="3055085" y="576225"/>
                </a:cubicBezTo>
                <a:cubicBezTo>
                  <a:pt x="3043731" y="670377"/>
                  <a:pt x="3028167" y="764784"/>
                  <a:pt x="3035311" y="859828"/>
                </a:cubicBezTo>
                <a:cubicBezTo>
                  <a:pt x="3053554" y="1099545"/>
                  <a:pt x="3026891" y="1339261"/>
                  <a:pt x="3038883" y="1578850"/>
                </a:cubicBezTo>
                <a:cubicBezTo>
                  <a:pt x="3039113" y="1594185"/>
                  <a:pt x="3038526" y="1609507"/>
                  <a:pt x="3037097" y="1624778"/>
                </a:cubicBezTo>
                <a:cubicBezTo>
                  <a:pt x="3032504" y="1713061"/>
                  <a:pt x="3017960" y="1801599"/>
                  <a:pt x="3043476" y="1889499"/>
                </a:cubicBezTo>
                <a:cubicBezTo>
                  <a:pt x="3046015" y="1904618"/>
                  <a:pt x="3045632" y="1920080"/>
                  <a:pt x="3042328" y="1935044"/>
                </a:cubicBezTo>
                <a:cubicBezTo>
                  <a:pt x="3031394" y="2011884"/>
                  <a:pt x="3028524" y="2089667"/>
                  <a:pt x="3033780" y="2167106"/>
                </a:cubicBezTo>
                <a:cubicBezTo>
                  <a:pt x="3048962" y="2335903"/>
                  <a:pt x="3051130" y="2505606"/>
                  <a:pt x="3040286" y="2674734"/>
                </a:cubicBezTo>
                <a:cubicBezTo>
                  <a:pt x="3036459" y="2750260"/>
                  <a:pt x="3031611" y="2825530"/>
                  <a:pt x="3028294" y="2900035"/>
                </a:cubicBezTo>
                <a:cubicBezTo>
                  <a:pt x="3027210" y="2934608"/>
                  <a:pt x="3025392" y="2969245"/>
                  <a:pt x="3026078" y="3003803"/>
                </a:cubicBezTo>
                <a:lnTo>
                  <a:pt x="3033892" y="3066831"/>
                </a:lnTo>
                <a:lnTo>
                  <a:pt x="23851" y="3066831"/>
                </a:lnTo>
                <a:lnTo>
                  <a:pt x="42401" y="2704831"/>
                </a:lnTo>
                <a:cubicBezTo>
                  <a:pt x="45364" y="2461136"/>
                  <a:pt x="53409" y="2216933"/>
                  <a:pt x="28288" y="1974000"/>
                </a:cubicBezTo>
                <a:cubicBezTo>
                  <a:pt x="11213" y="1809420"/>
                  <a:pt x="17986" y="1645602"/>
                  <a:pt x="21091" y="1481150"/>
                </a:cubicBezTo>
                <a:cubicBezTo>
                  <a:pt x="24619" y="1296377"/>
                  <a:pt x="22926" y="1111480"/>
                  <a:pt x="22926" y="926707"/>
                </a:cubicBezTo>
                <a:cubicBezTo>
                  <a:pt x="22643" y="846322"/>
                  <a:pt x="27442" y="766445"/>
                  <a:pt x="35627" y="686441"/>
                </a:cubicBezTo>
                <a:cubicBezTo>
                  <a:pt x="47340" y="570372"/>
                  <a:pt x="33228" y="454937"/>
                  <a:pt x="14458" y="340646"/>
                </a:cubicBezTo>
                <a:cubicBezTo>
                  <a:pt x="3337" y="261010"/>
                  <a:pt x="-1375" y="180751"/>
                  <a:pt x="346" y="100506"/>
                </a:cubicBezTo>
                <a:lnTo>
                  <a:pt x="2424" y="12627"/>
                </a:lnTo>
                <a:lnTo>
                  <a:pt x="3495" y="12901"/>
                </a:lnTo>
                <a:cubicBezTo>
                  <a:pt x="343898" y="-3971"/>
                  <a:pt x="684174" y="17086"/>
                  <a:pt x="1024451" y="18263"/>
                </a:cubicBezTo>
                <a:cubicBezTo>
                  <a:pt x="1134033" y="18655"/>
                  <a:pt x="1243235" y="13685"/>
                  <a:pt x="1352564" y="9238"/>
                </a:cubicBezTo>
                <a:cubicBezTo>
                  <a:pt x="1493565" y="3614"/>
                  <a:pt x="1634312" y="14731"/>
                  <a:pt x="1775060" y="12508"/>
                </a:cubicBezTo>
                <a:cubicBezTo>
                  <a:pt x="2008160" y="8846"/>
                  <a:pt x="2241134" y="19571"/>
                  <a:pt x="2474235" y="12508"/>
                </a:cubicBezTo>
                <a:cubicBezTo>
                  <a:pt x="2578497" y="9238"/>
                  <a:pt x="2682758" y="4268"/>
                  <a:pt x="2787020" y="126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097F91-50ED-4A26-B6CD-2C29782396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543618" y="2704407"/>
          <a:ext cx="3997805" cy="3489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45008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CAAA6-08FB-2794-7C5C-104B72AEF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B7F93-1E1A-1073-C572-606F4CAE2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4032" y="2218547"/>
            <a:ext cx="9569768" cy="3958415"/>
          </a:xfrm>
        </p:spPr>
        <p:txBody>
          <a:bodyPr/>
          <a:lstStyle/>
          <a:p>
            <a:r>
              <a:rPr lang="en-GB" dirty="0"/>
              <a:t>Monday 10</a:t>
            </a:r>
            <a:r>
              <a:rPr lang="en-GB" baseline="30000" dirty="0"/>
              <a:t>th</a:t>
            </a:r>
            <a:r>
              <a:rPr lang="en-GB" dirty="0"/>
              <a:t> and 11</a:t>
            </a:r>
            <a:r>
              <a:rPr lang="en-GB" baseline="30000" dirty="0"/>
              <a:t>th</a:t>
            </a:r>
            <a:r>
              <a:rPr lang="en-GB" dirty="0"/>
              <a:t> March 2025 (9:30am-4:30pm) Timetable will be on Moodle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C1635875-E28B-EAE3-B7C9-9885346183FA}"/>
              </a:ext>
            </a:extLst>
          </p:cNvPr>
          <p:cNvSpPr/>
          <p:nvPr/>
        </p:nvSpPr>
        <p:spPr>
          <a:xfrm>
            <a:off x="838200" y="480000"/>
            <a:ext cx="6711950" cy="126365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C3F12D-00D3-AA56-10AF-5369ED68AD2E}"/>
              </a:ext>
            </a:extLst>
          </p:cNvPr>
          <p:cNvSpPr txBox="1"/>
          <p:nvPr/>
        </p:nvSpPr>
        <p:spPr>
          <a:xfrm>
            <a:off x="1105318" y="788660"/>
            <a:ext cx="5350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Role Play assessment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F9CB14-C194-55BF-304C-AB72864A8C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028" y="4136164"/>
            <a:ext cx="4648849" cy="193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921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F5B87-990F-72D4-6C68-8F5F068EA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</a:t>
            </a:r>
          </a:p>
        </p:txBody>
      </p:sp>
      <p:pic>
        <p:nvPicPr>
          <p:cNvPr id="4" name="Picture 2" descr="2022 exams: Adaptions and grading plan finally confirmed">
            <a:extLst>
              <a:ext uri="{FF2B5EF4-FFF2-40B4-BE49-F238E27FC236}">
                <a16:creationId xmlns:a16="http://schemas.microsoft.com/office/drawing/2014/main" id="{AA968697-1AA4-89A2-F076-6FCCA1EDAB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1" r="11154" b="-2"/>
          <a:stretch/>
        </p:blipFill>
        <p:spPr bwMode="auto">
          <a:xfrm>
            <a:off x="8125736" y="53326"/>
            <a:ext cx="4066264" cy="2628771"/>
          </a:xfrm>
          <a:custGeom>
            <a:avLst/>
            <a:gdLst/>
            <a:ahLst/>
            <a:cxnLst/>
            <a:rect l="l" t="t" r="r" b="b"/>
            <a:pathLst>
              <a:path w="3912953" h="2529660">
                <a:moveTo>
                  <a:pt x="936025" y="662"/>
                </a:moveTo>
                <a:cubicBezTo>
                  <a:pt x="1035236" y="-744"/>
                  <a:pt x="1134457" y="93"/>
                  <a:pt x="1233691" y="3173"/>
                </a:cubicBezTo>
                <a:cubicBezTo>
                  <a:pt x="1304145" y="5316"/>
                  <a:pt x="1373087" y="24605"/>
                  <a:pt x="1443792" y="29025"/>
                </a:cubicBezTo>
                <a:cubicBezTo>
                  <a:pt x="1628434" y="40276"/>
                  <a:pt x="1812824" y="30901"/>
                  <a:pt x="1996836" y="18310"/>
                </a:cubicBezTo>
                <a:cubicBezTo>
                  <a:pt x="2245239" y="628"/>
                  <a:pt x="2494513" y="2101"/>
                  <a:pt x="2742715" y="22730"/>
                </a:cubicBezTo>
                <a:cubicBezTo>
                  <a:pt x="2962786" y="43947"/>
                  <a:pt x="3184369" y="39942"/>
                  <a:pt x="3403645" y="10808"/>
                </a:cubicBezTo>
                <a:cubicBezTo>
                  <a:pt x="3527916" y="-7007"/>
                  <a:pt x="3653321" y="9067"/>
                  <a:pt x="3778223" y="10808"/>
                </a:cubicBezTo>
                <a:lnTo>
                  <a:pt x="3895044" y="13590"/>
                </a:lnTo>
                <a:lnTo>
                  <a:pt x="3906212" y="275626"/>
                </a:lnTo>
                <a:cubicBezTo>
                  <a:pt x="3913438" y="398465"/>
                  <a:pt x="3909471" y="521632"/>
                  <a:pt x="3894358" y="643899"/>
                </a:cubicBezTo>
                <a:cubicBezTo>
                  <a:pt x="3888995" y="692536"/>
                  <a:pt x="3889982" y="741301"/>
                  <a:pt x="3888995" y="790066"/>
                </a:cubicBezTo>
                <a:cubicBezTo>
                  <a:pt x="3888712" y="799463"/>
                  <a:pt x="3895063" y="810383"/>
                  <a:pt x="3883632" y="818257"/>
                </a:cubicBezTo>
                <a:lnTo>
                  <a:pt x="3883632" y="830956"/>
                </a:lnTo>
                <a:cubicBezTo>
                  <a:pt x="3896192" y="837941"/>
                  <a:pt x="3889701" y="849370"/>
                  <a:pt x="3890688" y="858514"/>
                </a:cubicBezTo>
                <a:cubicBezTo>
                  <a:pt x="3907355" y="1033621"/>
                  <a:pt x="3909867" y="1209579"/>
                  <a:pt x="3898168" y="1385017"/>
                </a:cubicBezTo>
                <a:cubicBezTo>
                  <a:pt x="3889559" y="1546549"/>
                  <a:pt x="3898449" y="1707827"/>
                  <a:pt x="3908893" y="1869233"/>
                </a:cubicBezTo>
                <a:cubicBezTo>
                  <a:pt x="3921312" y="2061116"/>
                  <a:pt x="3901555" y="2252872"/>
                  <a:pt x="3898591" y="2444754"/>
                </a:cubicBezTo>
                <a:cubicBezTo>
                  <a:pt x="3898309" y="2461962"/>
                  <a:pt x="3899367" y="2479201"/>
                  <a:pt x="3900673" y="2496440"/>
                </a:cubicBezTo>
                <a:lnTo>
                  <a:pt x="3902963" y="2529660"/>
                </a:lnTo>
                <a:lnTo>
                  <a:pt x="0" y="2529660"/>
                </a:lnTo>
                <a:lnTo>
                  <a:pt x="0" y="15736"/>
                </a:lnTo>
                <a:lnTo>
                  <a:pt x="938" y="16032"/>
                </a:lnTo>
                <a:cubicBezTo>
                  <a:pt x="213686" y="39741"/>
                  <a:pt x="426055" y="24338"/>
                  <a:pt x="638426" y="11612"/>
                </a:cubicBezTo>
                <a:cubicBezTo>
                  <a:pt x="737616" y="5719"/>
                  <a:pt x="836815" y="2069"/>
                  <a:pt x="936025" y="66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F2A476-DAE1-DA32-9693-5AA898EE06CE}"/>
              </a:ext>
            </a:extLst>
          </p:cNvPr>
          <p:cNvSpPr txBox="1"/>
          <p:nvPr/>
        </p:nvSpPr>
        <p:spPr>
          <a:xfrm>
            <a:off x="933450" y="2063750"/>
            <a:ext cx="779145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u="sng" dirty="0"/>
              <a:t>2 Hour Exam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Date and time tbc by Exam office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Keep an eye on </a:t>
            </a:r>
            <a:r>
              <a:rPr lang="en-GB" sz="2400" dirty="0" err="1"/>
              <a:t>MyTSD</a:t>
            </a:r>
            <a:r>
              <a:rPr lang="en-GB" sz="2400" dirty="0"/>
              <a:t> for update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IQ campus (room tbc)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Please don’t panic!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Revision session- 28</a:t>
            </a:r>
            <a:r>
              <a:rPr lang="en-GB" sz="2400" baseline="30000" dirty="0"/>
              <a:t>th</a:t>
            </a:r>
            <a:r>
              <a:rPr lang="en-GB" sz="2400" dirty="0"/>
              <a:t> April 2025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B885E12F-E395-B03C-70AB-7EA7B97F6ABF}"/>
              </a:ext>
            </a:extLst>
          </p:cNvPr>
          <p:cNvSpPr/>
          <p:nvPr/>
        </p:nvSpPr>
        <p:spPr>
          <a:xfrm>
            <a:off x="711808" y="393079"/>
            <a:ext cx="3354457" cy="1325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71C560-7EDD-92B5-F874-EE8472A6C643}"/>
              </a:ext>
            </a:extLst>
          </p:cNvPr>
          <p:cNvSpPr txBox="1"/>
          <p:nvPr/>
        </p:nvSpPr>
        <p:spPr>
          <a:xfrm>
            <a:off x="969065" y="766296"/>
            <a:ext cx="25990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Exam</a:t>
            </a:r>
          </a:p>
        </p:txBody>
      </p:sp>
      <p:pic>
        <p:nvPicPr>
          <p:cNvPr id="5122" name="Picture 2" descr="Preparing for exams">
            <a:extLst>
              <a:ext uri="{FF2B5EF4-FFF2-40B4-BE49-F238E27FC236}">
                <a16:creationId xmlns:a16="http://schemas.microsoft.com/office/drawing/2014/main" id="{6B7A2DC5-036F-1126-3F05-AD02C8346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4448" y="4697697"/>
            <a:ext cx="3937552" cy="220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Brainy Vector Art &amp; Graphics | freevector.com">
            <a:extLst>
              <a:ext uri="{FF2B5EF4-FFF2-40B4-BE49-F238E27FC236}">
                <a16:creationId xmlns:a16="http://schemas.microsoft.com/office/drawing/2014/main" id="{CE594F9E-5C56-BFA0-1FE4-9DDB8DF911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7300" y="2682097"/>
            <a:ext cx="23812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238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D0B8C466-1FE6-D147-B591-91CF96A7E4BB}"/>
              </a:ext>
            </a:extLst>
          </p:cNvPr>
          <p:cNvSpPr/>
          <p:nvPr/>
        </p:nvSpPr>
        <p:spPr>
          <a:xfrm>
            <a:off x="131147" y="327031"/>
            <a:ext cx="4428865" cy="628810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Cover">
            <a:extLst>
              <a:ext uri="{FF2B5EF4-FFF2-40B4-BE49-F238E27FC236}">
                <a16:creationId xmlns:a16="http://schemas.microsoft.com/office/drawing/2014/main" id="{8D199140-E796-C944-8004-D8444D9827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9229">
            <a:off x="7835072" y="713314"/>
            <a:ext cx="3038418" cy="5477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ollege of Policing">
            <a:extLst>
              <a:ext uri="{FF2B5EF4-FFF2-40B4-BE49-F238E27FC236}">
                <a16:creationId xmlns:a16="http://schemas.microsoft.com/office/drawing/2014/main" id="{B336C786-924C-994F-B666-4AB18ED16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173" y="223241"/>
            <a:ext cx="3505200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heap Book - Blackstone's Handbook for Policing Students 2021 - Compare  prices for cheap Book prices!">
            <a:extLst>
              <a:ext uri="{FF2B5EF4-FFF2-40B4-BE49-F238E27FC236}">
                <a16:creationId xmlns:a16="http://schemas.microsoft.com/office/drawing/2014/main" id="{6C7959A8-1D4E-734B-93AD-915BBDED41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318" y="3452169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5324FF-E44B-8348-B0D6-DAAD1985FE47}"/>
              </a:ext>
            </a:extLst>
          </p:cNvPr>
          <p:cNvSpPr txBox="1"/>
          <p:nvPr/>
        </p:nvSpPr>
        <p:spPr>
          <a:xfrm>
            <a:off x="283518" y="410603"/>
            <a:ext cx="3717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Recommended Resources </a:t>
            </a:r>
          </a:p>
        </p:txBody>
      </p:sp>
      <p:pic>
        <p:nvPicPr>
          <p:cNvPr id="2052" name="Picture 4" descr="Library and Learning Resources | University of Wales Trinity Saint David">
            <a:extLst>
              <a:ext uri="{FF2B5EF4-FFF2-40B4-BE49-F238E27FC236}">
                <a16:creationId xmlns:a16="http://schemas.microsoft.com/office/drawing/2014/main" id="{96ABD77A-4A75-AC4A-9BE8-2AA9B0940A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313" y="3858569"/>
            <a:ext cx="33147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76B45E-727F-F040-B8DC-8DF26FD842F2}"/>
              </a:ext>
            </a:extLst>
          </p:cNvPr>
          <p:cNvSpPr txBox="1"/>
          <p:nvPr/>
        </p:nvSpPr>
        <p:spPr>
          <a:xfrm>
            <a:off x="284205" y="1334530"/>
            <a:ext cx="47037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Go to the library – reading list available on Moodle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 number of resources available electronically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The COP website is one of the best!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Free!!</a:t>
            </a:r>
          </a:p>
        </p:txBody>
      </p:sp>
      <p:pic>
        <p:nvPicPr>
          <p:cNvPr id="5" name="Picture 4" descr="A picture containing text, sign, outdoor, street&#10;&#10;Description automatically generated">
            <a:extLst>
              <a:ext uri="{FF2B5EF4-FFF2-40B4-BE49-F238E27FC236}">
                <a16:creationId xmlns:a16="http://schemas.microsoft.com/office/drawing/2014/main" id="{73F48705-9314-43C9-3BBC-93E0A4D07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49904">
            <a:off x="9458371" y="3574684"/>
            <a:ext cx="2067150" cy="2902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366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1D4EC6-4EE1-BBB0-085F-50D138F2AF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42996" y="1031132"/>
            <a:ext cx="4706007" cy="2480553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79EC0B-E3D8-DA13-EB4F-A94240578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5865" y="3428999"/>
            <a:ext cx="4620270" cy="29328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E8CF966-83A3-4A64-3F5E-DF91C00BDA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5865" y="2566867"/>
            <a:ext cx="4620270" cy="17242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6B4C48-255D-148D-BAF1-496297BEA7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5865" y="2566867"/>
            <a:ext cx="4620270" cy="1724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476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entagon 6">
            <a:extLst>
              <a:ext uri="{FF2B5EF4-FFF2-40B4-BE49-F238E27FC236}">
                <a16:creationId xmlns:a16="http://schemas.microsoft.com/office/drawing/2014/main" id="{9E5EC619-7886-5A42-9205-BC9DC4E98391}"/>
              </a:ext>
            </a:extLst>
          </p:cNvPr>
          <p:cNvSpPr/>
          <p:nvPr/>
        </p:nvSpPr>
        <p:spPr>
          <a:xfrm>
            <a:off x="0" y="97000"/>
            <a:ext cx="6933235" cy="1153066"/>
          </a:xfrm>
          <a:prstGeom prst="homePlat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9200D8-5D30-2743-A8F2-254B2C24B1FD}"/>
              </a:ext>
            </a:extLst>
          </p:cNvPr>
          <p:cNvSpPr txBox="1"/>
          <p:nvPr/>
        </p:nvSpPr>
        <p:spPr>
          <a:xfrm>
            <a:off x="227810" y="289633"/>
            <a:ext cx="5940686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4000" b="1" u="sng" dirty="0"/>
              <a:t>Component 1: Role Play</a:t>
            </a:r>
          </a:p>
          <a:p>
            <a:pPr lvl="0"/>
            <a:endParaRPr lang="en-GB" sz="2400" b="1" u="sng" dirty="0"/>
          </a:p>
          <a:p>
            <a:pPr lvl="0"/>
            <a:endParaRPr lang="en-GB" sz="2400" b="1" u="sng" dirty="0"/>
          </a:p>
          <a:p>
            <a:pPr lvl="0"/>
            <a:endParaRPr lang="en-GB" sz="3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Weighting: 50%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Length: 15 mins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Date: 10</a:t>
            </a:r>
            <a:r>
              <a:rPr lang="en-GB" sz="3600" baseline="30000" dirty="0"/>
              <a:t>th</a:t>
            </a:r>
            <a:r>
              <a:rPr lang="en-GB" sz="3600" dirty="0"/>
              <a:t> and 11</a:t>
            </a:r>
            <a:r>
              <a:rPr lang="en-GB" sz="3600" baseline="30000" dirty="0"/>
              <a:t>th</a:t>
            </a:r>
            <a:r>
              <a:rPr lang="en-GB" sz="3600" dirty="0"/>
              <a:t> March 2025. SBC – location to be arranged.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lvl="0"/>
            <a:br>
              <a:rPr lang="en-GB" dirty="0"/>
            </a:b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C397BC-403F-5F4F-9788-FA84578CA017}"/>
              </a:ext>
            </a:extLst>
          </p:cNvPr>
          <p:cNvSpPr txBox="1"/>
          <p:nvPr/>
        </p:nvSpPr>
        <p:spPr>
          <a:xfrm>
            <a:off x="272497" y="6120532"/>
            <a:ext cx="5706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(More information on assessment briefs will be available on Moodle)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400D15-3F31-47CF-05A7-8A90FB0A1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6994" y="2273181"/>
            <a:ext cx="4204092" cy="319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8282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chool Exam Test Results Vector Illustration Student in Suit Holding  Examination Quiz Paper Form Symbol, Flat Icon, Testing Success Sign Stock  Vector | Adobe Stock">
            <a:extLst>
              <a:ext uri="{FF2B5EF4-FFF2-40B4-BE49-F238E27FC236}">
                <a16:creationId xmlns:a16="http://schemas.microsoft.com/office/drawing/2014/main" id="{58BC96C4-FA83-814C-B57D-5C7EDD5859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0"/>
          <a:stretch/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Essay writing icon symbol. Premium quality isolated home work element in  trendy style. Stock Vector | Adobe Stock">
            <a:extLst>
              <a:ext uri="{FF2B5EF4-FFF2-40B4-BE49-F238E27FC236}">
                <a16:creationId xmlns:a16="http://schemas.microsoft.com/office/drawing/2014/main" id="{4741FFB2-932C-E344-8B4E-DF48E0F488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03" r="-2" b="7327"/>
          <a:stretch/>
        </p:blipFill>
        <p:spPr bwMode="auto">
          <a:xfrm>
            <a:off x="6640697" y="97000"/>
            <a:ext cx="3207780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entagon 7">
            <a:extLst>
              <a:ext uri="{FF2B5EF4-FFF2-40B4-BE49-F238E27FC236}">
                <a16:creationId xmlns:a16="http://schemas.microsoft.com/office/drawing/2014/main" id="{199A5476-7634-0448-8535-0E2B34D707E0}"/>
              </a:ext>
            </a:extLst>
          </p:cNvPr>
          <p:cNvSpPr/>
          <p:nvPr/>
        </p:nvSpPr>
        <p:spPr>
          <a:xfrm>
            <a:off x="155314" y="97000"/>
            <a:ext cx="6933235" cy="1153066"/>
          </a:xfrm>
          <a:prstGeom prst="homePlat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9200D8-5D30-2743-A8F2-254B2C24B1FD}"/>
              </a:ext>
            </a:extLst>
          </p:cNvPr>
          <p:cNvSpPr txBox="1"/>
          <p:nvPr/>
        </p:nvSpPr>
        <p:spPr>
          <a:xfrm>
            <a:off x="155314" y="271352"/>
            <a:ext cx="5940686" cy="64325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4000" b="1" u="sng" dirty="0"/>
              <a:t>Component 2: Exam</a:t>
            </a:r>
          </a:p>
          <a:p>
            <a:pPr lvl="0"/>
            <a:endParaRPr lang="en-GB" sz="2400" b="1" u="sng" dirty="0"/>
          </a:p>
          <a:p>
            <a:pPr lvl="0"/>
            <a:endParaRPr lang="en-GB" sz="2400" b="1" u="sng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Length: 2 hours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Weighting: 50%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Date:  TBC (28</a:t>
            </a:r>
            <a:r>
              <a:rPr lang="en-GB" sz="3600" baseline="30000" dirty="0"/>
              <a:t>th</a:t>
            </a:r>
            <a:r>
              <a:rPr lang="en-GB" sz="3600" dirty="0"/>
              <a:t> April – 14</a:t>
            </a:r>
            <a:r>
              <a:rPr lang="en-GB" sz="3600" baseline="30000" dirty="0"/>
              <a:t>th</a:t>
            </a:r>
            <a:r>
              <a:rPr lang="en-GB" sz="3600" dirty="0"/>
              <a:t> May 2025)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lvl="0"/>
            <a:br>
              <a:rPr lang="en-GB" dirty="0"/>
            </a:b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0560AA-8959-F747-A2F7-EEFA437DF8E6}"/>
              </a:ext>
            </a:extLst>
          </p:cNvPr>
          <p:cNvSpPr txBox="1"/>
          <p:nvPr/>
        </p:nvSpPr>
        <p:spPr>
          <a:xfrm>
            <a:off x="155314" y="4608198"/>
            <a:ext cx="6134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09063C-0270-5847-9BEA-A0BDB2E1A2B9}"/>
              </a:ext>
            </a:extLst>
          </p:cNvPr>
          <p:cNvSpPr txBox="1"/>
          <p:nvPr/>
        </p:nvSpPr>
        <p:spPr>
          <a:xfrm>
            <a:off x="281259" y="5536621"/>
            <a:ext cx="62355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</a:rPr>
              <a:t>Don’t Panic!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- There will be plenty of opportunities to practice/reflect/recap within the workshops = attendance is key! </a:t>
            </a:r>
          </a:p>
        </p:txBody>
      </p:sp>
    </p:spTree>
    <p:extLst>
      <p:ext uri="{BB962C8B-B14F-4D97-AF65-F5344CB8AC3E}">
        <p14:creationId xmlns:p14="http://schemas.microsoft.com/office/powerpoint/2010/main" val="3510165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C1508377-CA7D-1741-A08C-DBBC66A5AC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7" t="9091" r="22513"/>
          <a:stretch/>
        </p:blipFill>
        <p:spPr>
          <a:xfrm>
            <a:off x="2562726" y="0"/>
            <a:ext cx="9629274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A7C3B2-E682-1E02-99CB-53F3D1D52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42006"/>
            <a:ext cx="3879232" cy="2248122"/>
          </a:xfrm>
          <a:solidFill>
            <a:schemeClr val="bg1"/>
          </a:solidFill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Needs…</a:t>
            </a:r>
            <a:br>
              <a:rPr lang="en-US" sz="4600" dirty="0"/>
            </a:br>
            <a:r>
              <a:rPr lang="en-US" sz="4600" dirty="0"/>
              <a:t>Concerns…</a:t>
            </a:r>
            <a:br>
              <a:rPr lang="en-US" sz="4600" dirty="0"/>
            </a:br>
            <a:r>
              <a:rPr lang="en-US" sz="4600" dirty="0"/>
              <a:t>Expectations….</a:t>
            </a:r>
          </a:p>
        </p:txBody>
      </p:sp>
    </p:spTree>
    <p:extLst>
      <p:ext uri="{BB962C8B-B14F-4D97-AF65-F5344CB8AC3E}">
        <p14:creationId xmlns:p14="http://schemas.microsoft.com/office/powerpoint/2010/main" val="9798112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3" name="Picture 9" descr="Icon Note Taking Stock Illustrations – 253 Icon Note Taking Stock  Illustrations, Vectors &amp; Clipart - Dreamstime">
            <a:extLst>
              <a:ext uri="{FF2B5EF4-FFF2-40B4-BE49-F238E27FC236}">
                <a16:creationId xmlns:a16="http://schemas.microsoft.com/office/drawing/2014/main" id="{C6DF371F-33EB-604A-BCE5-B42752007A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68720" y="1586021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Silent Mode PNG Images, Silent Mode Clipart Free Download">
            <a:extLst>
              <a:ext uri="{FF2B5EF4-FFF2-40B4-BE49-F238E27FC236}">
                <a16:creationId xmlns:a16="http://schemas.microsoft.com/office/drawing/2014/main" id="{BD80A7C3-9D74-2946-BB49-327E71DD50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 r="2" b="2"/>
          <a:stretch/>
        </p:blipFill>
        <p:spPr bwMode="auto">
          <a:xfrm>
            <a:off x="368720" y="4171908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Advice That Every Student Entrepreneur Needs to Hear">
            <a:extLst>
              <a:ext uri="{FF2B5EF4-FFF2-40B4-BE49-F238E27FC236}">
                <a16:creationId xmlns:a16="http://schemas.microsoft.com/office/drawing/2014/main" id="{50C88EE0-A420-0042-8429-2ABA72FB31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62" r="27576" b="-3"/>
          <a:stretch/>
        </p:blipFill>
        <p:spPr bwMode="auto">
          <a:xfrm>
            <a:off x="3257883" y="1697679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Blue Laptop Icon Clip Art at Clker.com - vector clip art online, royalty  free &amp; public domain">
            <a:extLst>
              <a:ext uri="{FF2B5EF4-FFF2-40B4-BE49-F238E27FC236}">
                <a16:creationId xmlns:a16="http://schemas.microsoft.com/office/drawing/2014/main" id="{70D1904C-2DAB-B74E-8B74-98F5C6A17C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344647" y="4171908"/>
            <a:ext cx="2410198" cy="2410198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Pentagon 23">
            <a:extLst>
              <a:ext uri="{FF2B5EF4-FFF2-40B4-BE49-F238E27FC236}">
                <a16:creationId xmlns:a16="http://schemas.microsoft.com/office/drawing/2014/main" id="{0389BE4B-74BD-9C40-A846-DFE50F58A776}"/>
              </a:ext>
            </a:extLst>
          </p:cNvPr>
          <p:cNvSpPr/>
          <p:nvPr/>
        </p:nvSpPr>
        <p:spPr>
          <a:xfrm>
            <a:off x="158496" y="312417"/>
            <a:ext cx="7961376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290" name="Picture 2" descr="Attendance Tracking Icon Clipart , Png Download - Attendance Tracking Icon,  Transparent Png , Transparent Png Image - PNGitem">
            <a:extLst>
              <a:ext uri="{FF2B5EF4-FFF2-40B4-BE49-F238E27FC236}">
                <a16:creationId xmlns:a16="http://schemas.microsoft.com/office/drawing/2014/main" id="{D2A64307-8DE4-F541-8B36-5C33C0B42B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237" y="2431143"/>
            <a:ext cx="2984500" cy="271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BA1DB4-4EDE-4341-B14F-0C22FEB5C08F}"/>
              </a:ext>
            </a:extLst>
          </p:cNvPr>
          <p:cNvSpPr txBox="1"/>
          <p:nvPr/>
        </p:nvSpPr>
        <p:spPr>
          <a:xfrm>
            <a:off x="497711" y="497711"/>
            <a:ext cx="6285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Remember ....</a:t>
            </a:r>
          </a:p>
        </p:txBody>
      </p:sp>
    </p:spTree>
    <p:extLst>
      <p:ext uri="{BB962C8B-B14F-4D97-AF65-F5344CB8AC3E}">
        <p14:creationId xmlns:p14="http://schemas.microsoft.com/office/powerpoint/2010/main" val="38291558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5BA2192-8162-ED40-A2AC-152ADDA11D28}"/>
              </a:ext>
            </a:extLst>
          </p:cNvPr>
          <p:cNvSpPr/>
          <p:nvPr/>
        </p:nvSpPr>
        <p:spPr>
          <a:xfrm>
            <a:off x="3350811" y="2919520"/>
            <a:ext cx="755904" cy="383438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Pentagon 5">
            <a:extLst>
              <a:ext uri="{FF2B5EF4-FFF2-40B4-BE49-F238E27FC236}">
                <a16:creationId xmlns:a16="http://schemas.microsoft.com/office/drawing/2014/main" id="{04D6DCC6-C99D-814C-8925-DCDEE4AF2576}"/>
              </a:ext>
            </a:extLst>
          </p:cNvPr>
          <p:cNvSpPr/>
          <p:nvPr/>
        </p:nvSpPr>
        <p:spPr>
          <a:xfrm>
            <a:off x="3350811" y="2371344"/>
            <a:ext cx="3121152" cy="743712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5FE74F00-4B97-1449-9FF5-1880CCE60D7F}"/>
              </a:ext>
            </a:extLst>
          </p:cNvPr>
          <p:cNvSpPr/>
          <p:nvPr/>
        </p:nvSpPr>
        <p:spPr>
          <a:xfrm rot="10800000">
            <a:off x="369160" y="2853975"/>
            <a:ext cx="2981651" cy="743712"/>
          </a:xfrm>
          <a:prstGeom prst="homePlat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ACD850-AF5F-C244-85A1-D4C2D7AFBA91}"/>
              </a:ext>
            </a:extLst>
          </p:cNvPr>
          <p:cNvSpPr txBox="1"/>
          <p:nvPr/>
        </p:nvSpPr>
        <p:spPr>
          <a:xfrm>
            <a:off x="4257833" y="2512367"/>
            <a:ext cx="2840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Help</a:t>
            </a:r>
            <a:r>
              <a:rPr lang="en-GB" sz="2400" dirty="0">
                <a:latin typeface="Arial Rounded MT Bold" panose="020F0704030504030204" pitchFamily="34" charset="77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AD3AE9-CA51-764A-BD18-4152A34AAEFF}"/>
              </a:ext>
            </a:extLst>
          </p:cNvPr>
          <p:cNvSpPr txBox="1"/>
          <p:nvPr/>
        </p:nvSpPr>
        <p:spPr>
          <a:xfrm>
            <a:off x="1423322" y="2994998"/>
            <a:ext cx="1578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Support</a:t>
            </a:r>
          </a:p>
        </p:txBody>
      </p:sp>
      <p:sp>
        <p:nvSpPr>
          <p:cNvPr id="11" name="Pentagon 10">
            <a:extLst>
              <a:ext uri="{FF2B5EF4-FFF2-40B4-BE49-F238E27FC236}">
                <a16:creationId xmlns:a16="http://schemas.microsoft.com/office/drawing/2014/main" id="{2E046B45-27EA-194D-B723-524B8C8D4D77}"/>
              </a:ext>
            </a:extLst>
          </p:cNvPr>
          <p:cNvSpPr/>
          <p:nvPr/>
        </p:nvSpPr>
        <p:spPr>
          <a:xfrm>
            <a:off x="3350811" y="3317854"/>
            <a:ext cx="3121152" cy="743712"/>
          </a:xfrm>
          <a:prstGeom prst="homePlat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A34C96-C5EB-044E-B955-01062ED1673F}"/>
              </a:ext>
            </a:extLst>
          </p:cNvPr>
          <p:cNvSpPr txBox="1"/>
          <p:nvPr/>
        </p:nvSpPr>
        <p:spPr>
          <a:xfrm>
            <a:off x="4246923" y="3429000"/>
            <a:ext cx="2084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Guidance</a:t>
            </a:r>
            <a:r>
              <a:rPr lang="en-GB" dirty="0"/>
              <a:t> </a:t>
            </a: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F2457A3C-BDA3-2F48-9EAB-420675C191B0}"/>
              </a:ext>
            </a:extLst>
          </p:cNvPr>
          <p:cNvSpPr/>
          <p:nvPr/>
        </p:nvSpPr>
        <p:spPr>
          <a:xfrm>
            <a:off x="266235" y="357461"/>
            <a:ext cx="6513930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56689-B636-9D41-AFD1-0EC2578298A0}"/>
              </a:ext>
            </a:extLst>
          </p:cNvPr>
          <p:cNvSpPr txBox="1"/>
          <p:nvPr/>
        </p:nvSpPr>
        <p:spPr>
          <a:xfrm>
            <a:off x="428761" y="538284"/>
            <a:ext cx="5949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Speak to me!</a:t>
            </a:r>
          </a:p>
        </p:txBody>
      </p:sp>
      <p:pic>
        <p:nvPicPr>
          <p:cNvPr id="1026" name="Picture 2" descr="Microsoft Outlook New Vector Logo - Logowik.com">
            <a:extLst>
              <a:ext uri="{FF2B5EF4-FFF2-40B4-BE49-F238E27FC236}">
                <a16:creationId xmlns:a16="http://schemas.microsoft.com/office/drawing/2014/main" id="{9BC56B40-FE29-8946-A569-5AEF0AAB5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618" y="4465781"/>
            <a:ext cx="1573606" cy="118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22845A-2824-5F49-8945-AEC6770ED397}"/>
              </a:ext>
            </a:extLst>
          </p:cNvPr>
          <p:cNvSpPr txBox="1"/>
          <p:nvPr/>
        </p:nvSpPr>
        <p:spPr>
          <a:xfrm>
            <a:off x="6331755" y="4798541"/>
            <a:ext cx="77274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Email: M.Thomas1</a:t>
            </a:r>
            <a:r>
              <a:rPr lang="en-GB" sz="2800" dirty="0">
                <a:hlinkClick r:id="rId4"/>
              </a:rPr>
              <a:t>@uwtsd.ac.uk</a:t>
            </a:r>
            <a:endParaRPr lang="en-GB" sz="2800" dirty="0"/>
          </a:p>
          <a:p>
            <a:r>
              <a:rPr lang="en-GB" sz="2800" dirty="0"/>
              <a:t>Room:   AS202</a:t>
            </a:r>
          </a:p>
          <a:p>
            <a:endParaRPr lang="en-GB" sz="2800" dirty="0"/>
          </a:p>
          <a:p>
            <a:r>
              <a:rPr lang="en-GB" sz="2800" dirty="0"/>
              <a:t>Hwb: </a:t>
            </a:r>
            <a:r>
              <a:rPr lang="en-GB" sz="2800" dirty="0">
                <a:hlinkClick r:id="rId5"/>
              </a:rPr>
              <a:t>hwb@uwtsd.ac.uk</a:t>
            </a:r>
            <a:r>
              <a:rPr lang="en-GB" sz="2800" dirty="0"/>
              <a:t> </a:t>
            </a:r>
          </a:p>
        </p:txBody>
      </p:sp>
      <p:pic>
        <p:nvPicPr>
          <p:cNvPr id="13" name="Picture 12" descr="A sign on a window&#10;&#10;Description automatically generated with low confidence">
            <a:extLst>
              <a:ext uri="{FF2B5EF4-FFF2-40B4-BE49-F238E27FC236}">
                <a16:creationId xmlns:a16="http://schemas.microsoft.com/office/drawing/2014/main" id="{CCD658CF-BB0B-9F49-A1C6-FE429BC382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793" y="3741065"/>
            <a:ext cx="1291108" cy="1449431"/>
          </a:xfrm>
          <a:prstGeom prst="rect">
            <a:avLst/>
          </a:prstGeom>
        </p:spPr>
      </p:pic>
      <p:pic>
        <p:nvPicPr>
          <p:cNvPr id="14" name="Picture 2" descr="Student Hwb | University of Wales Trinity Saint David">
            <a:extLst>
              <a:ext uri="{FF2B5EF4-FFF2-40B4-BE49-F238E27FC236}">
                <a16:creationId xmlns:a16="http://schemas.microsoft.com/office/drawing/2014/main" id="{DC707F48-2104-7A48-B301-C65A7344E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7622" y="2551615"/>
            <a:ext cx="1685433" cy="168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ite Them Right: The Essential Referencing Guide: 83 (Macmillan Study  Skills): Amazon.co.uk: Richard Pears, Graham Shields: 9781352005134: Books">
            <a:extLst>
              <a:ext uri="{FF2B5EF4-FFF2-40B4-BE49-F238E27FC236}">
                <a16:creationId xmlns:a16="http://schemas.microsoft.com/office/drawing/2014/main" id="{A07E15D8-54CB-D04D-A57F-9FF260708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005" y="4514176"/>
            <a:ext cx="1627598" cy="2201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Student Essentials | University of Wales Trinity Saint David">
            <a:extLst>
              <a:ext uri="{FF2B5EF4-FFF2-40B4-BE49-F238E27FC236}">
                <a16:creationId xmlns:a16="http://schemas.microsoft.com/office/drawing/2014/main" id="{D1E83685-3236-B745-B950-489B95B33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989" y="2567357"/>
            <a:ext cx="2625630" cy="191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Web Services | UWTSD">
            <a:extLst>
              <a:ext uri="{FF2B5EF4-FFF2-40B4-BE49-F238E27FC236}">
                <a16:creationId xmlns:a16="http://schemas.microsoft.com/office/drawing/2014/main" id="{7C968DEA-E0DA-A943-B20D-C4B98F7BB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704" y="214237"/>
            <a:ext cx="43307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Additional Learning Needs – Llanharan Primary School">
            <a:extLst>
              <a:ext uri="{FF2B5EF4-FFF2-40B4-BE49-F238E27FC236}">
                <a16:creationId xmlns:a16="http://schemas.microsoft.com/office/drawing/2014/main" id="{76FD9DB0-2B5D-064B-ABBE-92631BDCD8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770" y="158476"/>
            <a:ext cx="1622953" cy="162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9053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AE747-67B3-EABA-DBC7-A9DAB6DF1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/>
              <a:t>Areas of Study…</a:t>
            </a:r>
          </a:p>
        </p:txBody>
      </p:sp>
      <p:pic>
        <p:nvPicPr>
          <p:cNvPr id="4098" name="Picture 2" descr="How To Conduct A Quality Internal Investigation">
            <a:extLst>
              <a:ext uri="{FF2B5EF4-FFF2-40B4-BE49-F238E27FC236}">
                <a16:creationId xmlns:a16="http://schemas.microsoft.com/office/drawing/2014/main" id="{7BFE699D-131E-1502-B8EC-2836167135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4" r="21327" b="-1"/>
          <a:stretch/>
        </p:blipFill>
        <p:spPr bwMode="auto"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4E64FBE-C092-5471-F8CC-C6E2994387F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1820254"/>
          <a:ext cx="6047509" cy="4850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788119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27138-1E10-1972-24B7-3D6A5E838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Today’s aim and learning outcomes: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5C2530-D3FE-DCC6-C928-9A2FCEDC42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327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48C41D9D-258F-B4FD-8597-B9A0E35853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77B0F-CEDB-C81C-3D3C-075064D80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473" y="5360635"/>
            <a:ext cx="8856058" cy="47970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i="1" dirty="0">
                <a:solidFill>
                  <a:srgbClr val="FFFFFF"/>
                </a:solidFill>
              </a:rPr>
              <a:t>“…Conducting Investigations…”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15679-F9EC-A724-99DD-9B8B1C06A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18170"/>
            <a:ext cx="8856059" cy="13368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What do you think of?....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D5CE97-45D2-DBF4-D553-E3970EC5DF81}"/>
              </a:ext>
            </a:extLst>
          </p:cNvPr>
          <p:cNvSpPr txBox="1"/>
          <p:nvPr/>
        </p:nvSpPr>
        <p:spPr>
          <a:xfrm>
            <a:off x="4343400" y="5756912"/>
            <a:ext cx="61780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what is a criminal investigation - Google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2001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774DA-A805-6766-9F6B-232F8ED5D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</p:spTree>
    <p:extLst>
      <p:ext uri="{BB962C8B-B14F-4D97-AF65-F5344CB8AC3E}">
        <p14:creationId xmlns:p14="http://schemas.microsoft.com/office/powerpoint/2010/main" val="761283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502</Words>
  <Application>Microsoft Office PowerPoint</Application>
  <PresentationFormat>Widescreen</PresentationFormat>
  <Paragraphs>108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-apple-system</vt:lpstr>
      <vt:lpstr>Aptos</vt:lpstr>
      <vt:lpstr>Aptos Display</vt:lpstr>
      <vt:lpstr>Arial</vt:lpstr>
      <vt:lpstr>Arial Rounded MT Bold</vt:lpstr>
      <vt:lpstr>Office Theme</vt:lpstr>
      <vt:lpstr>BMPS6011  Conducting Police Investigations </vt:lpstr>
      <vt:lpstr>Warning!</vt:lpstr>
      <vt:lpstr>Contact Time </vt:lpstr>
      <vt:lpstr>PowerPoint Presentation</vt:lpstr>
      <vt:lpstr>PowerPoint Presentation</vt:lpstr>
      <vt:lpstr>PowerPoint Presentation</vt:lpstr>
      <vt:lpstr>Module  Learning Outcomes </vt:lpstr>
      <vt:lpstr>How is this module assessed? </vt:lpstr>
      <vt:lpstr>Role Play assessment</vt:lpstr>
      <vt:lpstr>Exam</vt:lpstr>
      <vt:lpstr>PowerPoint Presentation</vt:lpstr>
      <vt:lpstr>PowerPoint Presentation</vt:lpstr>
      <vt:lpstr>PowerPoint Presentation</vt:lpstr>
      <vt:lpstr>PowerPoint Presentation</vt:lpstr>
      <vt:lpstr>Needs… Concerns… Expectations….</vt:lpstr>
      <vt:lpstr>PowerPoint Presentation</vt:lpstr>
      <vt:lpstr>PowerPoint Presentation</vt:lpstr>
      <vt:lpstr>Areas of Study…</vt:lpstr>
      <vt:lpstr>Today’s aim and learning outcomes: </vt:lpstr>
      <vt:lpstr>What do you think of?....</vt:lpstr>
      <vt:lpstr>Debrief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3</cp:revision>
  <dcterms:created xsi:type="dcterms:W3CDTF">2025-01-28T16:05:01Z</dcterms:created>
  <dcterms:modified xsi:type="dcterms:W3CDTF">2025-01-28T16:20:44Z</dcterms:modified>
</cp:coreProperties>
</file>