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1"/>
  </p:sldMasterIdLst>
  <p:notesMasterIdLst>
    <p:notesMasterId r:id="rId11"/>
  </p:notes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0CA2ED-91BD-45A5-92DE-5110193B5456}" v="6" dt="2026-10-11T17:32:58.6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sa mir" userId="7c717310a89a2189" providerId="LiveId" clId="{B4307659-961A-435A-8086-A31A12A5E1D3}"/>
    <pc:docChg chg="undo custSel addSld delSld modSld sldOrd">
      <pc:chgData name="shamsa mir" userId="7c717310a89a2189" providerId="LiveId" clId="{B4307659-961A-435A-8086-A31A12A5E1D3}" dt="2026-10-11T18:06:17.696" v="4265" actId="20577"/>
      <pc:docMkLst>
        <pc:docMk/>
      </pc:docMkLst>
      <pc:sldChg chg="modSp mod">
        <pc:chgData name="shamsa mir" userId="7c717310a89a2189" providerId="LiveId" clId="{B4307659-961A-435A-8086-A31A12A5E1D3}" dt="2026-10-11T17:59:08.655" v="4252" actId="20577"/>
        <pc:sldMkLst>
          <pc:docMk/>
          <pc:sldMk cId="3063250596" sldId="256"/>
        </pc:sldMkLst>
        <pc:spChg chg="mod">
          <ac:chgData name="shamsa mir" userId="7c717310a89a2189" providerId="LiveId" clId="{B4307659-961A-435A-8086-A31A12A5E1D3}" dt="2026-10-11T17:59:08.655" v="4252" actId="20577"/>
          <ac:spMkLst>
            <pc:docMk/>
            <pc:sldMk cId="3063250596" sldId="256"/>
            <ac:spMk id="3" creationId="{62DF3783-1B54-E834-5064-F4F6E9F23398}"/>
          </ac:spMkLst>
        </pc:spChg>
      </pc:sldChg>
      <pc:sldChg chg="addSp delSp modSp mod ord">
        <pc:chgData name="shamsa mir" userId="7c717310a89a2189" providerId="LiveId" clId="{B4307659-961A-435A-8086-A31A12A5E1D3}" dt="2026-10-11T18:03:30.397" v="4263" actId="20577"/>
        <pc:sldMkLst>
          <pc:docMk/>
          <pc:sldMk cId="3952131974" sldId="258"/>
        </pc:sldMkLst>
        <pc:spChg chg="mod">
          <ac:chgData name="shamsa mir" userId="7c717310a89a2189" providerId="LiveId" clId="{B4307659-961A-435A-8086-A31A12A5E1D3}" dt="2026-10-11T15:45:24.673" v="1171" actId="27636"/>
          <ac:spMkLst>
            <pc:docMk/>
            <pc:sldMk cId="3952131974" sldId="258"/>
            <ac:spMk id="2" creationId="{DFDBC3D0-032B-2950-5616-2FBE245BDC2C}"/>
          </ac:spMkLst>
        </pc:spChg>
        <pc:spChg chg="add del mod">
          <ac:chgData name="shamsa mir" userId="7c717310a89a2189" providerId="LiveId" clId="{B4307659-961A-435A-8086-A31A12A5E1D3}" dt="2026-10-11T18:03:30.397" v="4263" actId="20577"/>
          <ac:spMkLst>
            <pc:docMk/>
            <pc:sldMk cId="3952131974" sldId="258"/>
            <ac:spMk id="4" creationId="{5B5D0384-96E9-AE59-929F-99F0A6DEE344}"/>
          </ac:spMkLst>
        </pc:spChg>
        <pc:spChg chg="add del mod">
          <ac:chgData name="shamsa mir" userId="7c717310a89a2189" providerId="LiveId" clId="{B4307659-961A-435A-8086-A31A12A5E1D3}" dt="2026-10-10T11:43:37.593" v="346"/>
          <ac:spMkLst>
            <pc:docMk/>
            <pc:sldMk cId="3952131974" sldId="258"/>
            <ac:spMk id="7" creationId="{30A747BB-B838-B35D-DA8C-47B96FBF57B2}"/>
          </ac:spMkLst>
        </pc:spChg>
        <pc:spChg chg="add mod">
          <ac:chgData name="shamsa mir" userId="7c717310a89a2189" providerId="LiveId" clId="{B4307659-961A-435A-8086-A31A12A5E1D3}" dt="2026-10-10T12:01:11.254" v="495" actId="20577"/>
          <ac:spMkLst>
            <pc:docMk/>
            <pc:sldMk cId="3952131974" sldId="258"/>
            <ac:spMk id="8" creationId="{4EE6B0AE-F473-355D-6E88-2B98867A56C6}"/>
          </ac:spMkLst>
        </pc:spChg>
        <pc:picChg chg="mod">
          <ac:chgData name="shamsa mir" userId="7c717310a89a2189" providerId="LiveId" clId="{B4307659-961A-435A-8086-A31A12A5E1D3}" dt="2026-10-11T15:45:31.317" v="1172" actId="14100"/>
          <ac:picMkLst>
            <pc:docMk/>
            <pc:sldMk cId="3952131974" sldId="258"/>
            <ac:picMk id="6" creationId="{4AC1DCC3-178E-5A0E-C6F4-12C0A544D82B}"/>
          </ac:picMkLst>
        </pc:picChg>
      </pc:sldChg>
      <pc:sldChg chg="addSp modSp mod">
        <pc:chgData name="shamsa mir" userId="7c717310a89a2189" providerId="LiveId" clId="{B4307659-961A-435A-8086-A31A12A5E1D3}" dt="2026-10-11T15:50:44.332" v="1362" actId="20577"/>
        <pc:sldMkLst>
          <pc:docMk/>
          <pc:sldMk cId="2717654152" sldId="259"/>
        </pc:sldMkLst>
        <pc:spChg chg="mod">
          <ac:chgData name="shamsa mir" userId="7c717310a89a2189" providerId="LiveId" clId="{B4307659-961A-435A-8086-A31A12A5E1D3}" dt="2026-10-11T15:50:44.332" v="1362" actId="20577"/>
          <ac:spMkLst>
            <pc:docMk/>
            <pc:sldMk cId="2717654152" sldId="259"/>
            <ac:spMk id="3" creationId="{FC636170-FCB5-3EC3-0387-79591630614E}"/>
          </ac:spMkLst>
        </pc:spChg>
        <pc:spChg chg="add mod">
          <ac:chgData name="shamsa mir" userId="7c717310a89a2189" providerId="LiveId" clId="{B4307659-961A-435A-8086-A31A12A5E1D3}" dt="2026-10-10T11:46:17.041" v="439" actId="20577"/>
          <ac:spMkLst>
            <pc:docMk/>
            <pc:sldMk cId="2717654152" sldId="259"/>
            <ac:spMk id="6" creationId="{4CDCE9BE-C761-3E1F-D7B9-01AA29B7D1CB}"/>
          </ac:spMkLst>
        </pc:spChg>
        <pc:picChg chg="mod">
          <ac:chgData name="shamsa mir" userId="7c717310a89a2189" providerId="LiveId" clId="{B4307659-961A-435A-8086-A31A12A5E1D3}" dt="2026-10-10T11:44:24.895" v="373" actId="14100"/>
          <ac:picMkLst>
            <pc:docMk/>
            <pc:sldMk cId="2717654152" sldId="259"/>
            <ac:picMk id="5" creationId="{D4A18838-C114-5734-B76C-D118AABAC912}"/>
          </ac:picMkLst>
        </pc:picChg>
      </pc:sldChg>
      <pc:sldChg chg="modSp mod">
        <pc:chgData name="shamsa mir" userId="7c717310a89a2189" providerId="LiveId" clId="{B4307659-961A-435A-8086-A31A12A5E1D3}" dt="2026-10-11T17:14:42.739" v="3145" actId="113"/>
        <pc:sldMkLst>
          <pc:docMk/>
          <pc:sldMk cId="4166095854" sldId="260"/>
        </pc:sldMkLst>
        <pc:spChg chg="mod">
          <ac:chgData name="shamsa mir" userId="7c717310a89a2189" providerId="LiveId" clId="{B4307659-961A-435A-8086-A31A12A5E1D3}" dt="2026-10-11T17:14:42.739" v="3145" actId="113"/>
          <ac:spMkLst>
            <pc:docMk/>
            <pc:sldMk cId="4166095854" sldId="260"/>
            <ac:spMk id="3" creationId="{9877746B-019F-C716-2DC6-FB50677C7BC9}"/>
          </ac:spMkLst>
        </pc:spChg>
      </pc:sldChg>
      <pc:sldChg chg="addSp delSp modSp mod">
        <pc:chgData name="shamsa mir" userId="7c717310a89a2189" providerId="LiveId" clId="{B4307659-961A-435A-8086-A31A12A5E1D3}" dt="2026-10-11T18:06:17.696" v="4265" actId="20577"/>
        <pc:sldMkLst>
          <pc:docMk/>
          <pc:sldMk cId="1615809722" sldId="261"/>
        </pc:sldMkLst>
        <pc:spChg chg="mod">
          <ac:chgData name="shamsa mir" userId="7c717310a89a2189" providerId="LiveId" clId="{B4307659-961A-435A-8086-A31A12A5E1D3}" dt="2026-10-11T18:06:17.696" v="4265" actId="20577"/>
          <ac:spMkLst>
            <pc:docMk/>
            <pc:sldMk cId="1615809722" sldId="261"/>
            <ac:spMk id="3" creationId="{A47C8CE1-784E-8505-3DEA-157788EF70F2}"/>
          </ac:spMkLst>
        </pc:spChg>
        <pc:spChg chg="add del mod">
          <ac:chgData name="shamsa mir" userId="7c717310a89a2189" providerId="LiveId" clId="{B4307659-961A-435A-8086-A31A12A5E1D3}" dt="2026-10-10T11:45:07.837" v="401"/>
          <ac:spMkLst>
            <pc:docMk/>
            <pc:sldMk cId="1615809722" sldId="261"/>
            <ac:spMk id="6" creationId="{70F1B03A-1A7E-5F88-44E3-C7C471C03722}"/>
          </ac:spMkLst>
        </pc:spChg>
        <pc:spChg chg="add mod">
          <ac:chgData name="shamsa mir" userId="7c717310a89a2189" providerId="LiveId" clId="{B4307659-961A-435A-8086-A31A12A5E1D3}" dt="2026-10-10T11:45:54.678" v="433" actId="20577"/>
          <ac:spMkLst>
            <pc:docMk/>
            <pc:sldMk cId="1615809722" sldId="261"/>
            <ac:spMk id="7" creationId="{932ED319-F07C-F306-BC42-13AB4BE1F20E}"/>
          </ac:spMkLst>
        </pc:spChg>
        <pc:picChg chg="mod">
          <ac:chgData name="shamsa mir" userId="7c717310a89a2189" providerId="LiveId" clId="{B4307659-961A-435A-8086-A31A12A5E1D3}" dt="2026-10-11T15:54:01.932" v="1413" actId="14100"/>
          <ac:picMkLst>
            <pc:docMk/>
            <pc:sldMk cId="1615809722" sldId="261"/>
            <ac:picMk id="5" creationId="{D86E7BDC-9D53-F2F5-9F7B-76627FEAA69E}"/>
          </ac:picMkLst>
        </pc:picChg>
      </pc:sldChg>
      <pc:sldChg chg="modSp mod">
        <pc:chgData name="shamsa mir" userId="7c717310a89a2189" providerId="LiveId" clId="{B4307659-961A-435A-8086-A31A12A5E1D3}" dt="2026-10-11T18:02:42.182" v="4262" actId="20577"/>
        <pc:sldMkLst>
          <pc:docMk/>
          <pc:sldMk cId="2648262909" sldId="262"/>
        </pc:sldMkLst>
        <pc:spChg chg="mod">
          <ac:chgData name="shamsa mir" userId="7c717310a89a2189" providerId="LiveId" clId="{B4307659-961A-435A-8086-A31A12A5E1D3}" dt="2026-10-11T18:02:42.182" v="4262" actId="20577"/>
          <ac:spMkLst>
            <pc:docMk/>
            <pc:sldMk cId="2648262909" sldId="262"/>
            <ac:spMk id="3" creationId="{DA91A48D-F266-F227-EF3C-0ED145ADFAB7}"/>
          </ac:spMkLst>
        </pc:spChg>
      </pc:sldChg>
      <pc:sldChg chg="modSp new add del mod">
        <pc:chgData name="shamsa mir" userId="7c717310a89a2189" providerId="LiveId" clId="{B4307659-961A-435A-8086-A31A12A5E1D3}" dt="2026-10-11T17:18:10.112" v="3193" actId="113"/>
        <pc:sldMkLst>
          <pc:docMk/>
          <pc:sldMk cId="4137978999" sldId="263"/>
        </pc:sldMkLst>
        <pc:spChg chg="mod">
          <ac:chgData name="shamsa mir" userId="7c717310a89a2189" providerId="LiveId" clId="{B4307659-961A-435A-8086-A31A12A5E1D3}" dt="2026-10-11T16:03:25.226" v="1912" actId="20577"/>
          <ac:spMkLst>
            <pc:docMk/>
            <pc:sldMk cId="4137978999" sldId="263"/>
            <ac:spMk id="2" creationId="{F30CBB30-9123-8B37-FA01-84747BF9C59A}"/>
          </ac:spMkLst>
        </pc:spChg>
        <pc:spChg chg="mod">
          <ac:chgData name="shamsa mir" userId="7c717310a89a2189" providerId="LiveId" clId="{B4307659-961A-435A-8086-A31A12A5E1D3}" dt="2026-10-11T17:18:10.112" v="3193" actId="113"/>
          <ac:spMkLst>
            <pc:docMk/>
            <pc:sldMk cId="4137978999" sldId="263"/>
            <ac:spMk id="3" creationId="{5A474502-66D2-0CB9-1109-51DCEB22C6BE}"/>
          </ac:spMkLst>
        </pc:spChg>
      </pc:sldChg>
      <pc:sldChg chg="modSp new mod">
        <pc:chgData name="shamsa mir" userId="7c717310a89a2189" providerId="LiveId" clId="{B4307659-961A-435A-8086-A31A12A5E1D3}" dt="2026-10-11T18:02:07.355" v="4261" actId="20577"/>
        <pc:sldMkLst>
          <pc:docMk/>
          <pc:sldMk cId="2291345418" sldId="264"/>
        </pc:sldMkLst>
        <pc:spChg chg="mod">
          <ac:chgData name="shamsa mir" userId="7c717310a89a2189" providerId="LiveId" clId="{B4307659-961A-435A-8086-A31A12A5E1D3}" dt="2026-10-11T17:11:07.524" v="3121" actId="20577"/>
          <ac:spMkLst>
            <pc:docMk/>
            <pc:sldMk cId="2291345418" sldId="264"/>
            <ac:spMk id="2" creationId="{F2DDC013-1DD6-5B60-7ABC-02530A2BFA24}"/>
          </ac:spMkLst>
        </pc:spChg>
        <pc:spChg chg="mod">
          <ac:chgData name="shamsa mir" userId="7c717310a89a2189" providerId="LiveId" clId="{B4307659-961A-435A-8086-A31A12A5E1D3}" dt="2026-10-11T18:02:07.355" v="4261" actId="20577"/>
          <ac:spMkLst>
            <pc:docMk/>
            <pc:sldMk cId="2291345418" sldId="264"/>
            <ac:spMk id="3" creationId="{F8BF52C8-AE06-D24E-0236-D9649A4AFA1B}"/>
          </ac:spMkLst>
        </pc:spChg>
      </pc:sldChg>
      <pc:sldChg chg="addSp delSp modSp new mod">
        <pc:chgData name="shamsa mir" userId="7c717310a89a2189" providerId="LiveId" clId="{B4307659-961A-435A-8086-A31A12A5E1D3}" dt="2026-10-11T17:45:44.135" v="4249" actId="20577"/>
        <pc:sldMkLst>
          <pc:docMk/>
          <pc:sldMk cId="1194954761" sldId="265"/>
        </pc:sldMkLst>
        <pc:spChg chg="mod">
          <ac:chgData name="shamsa mir" userId="7c717310a89a2189" providerId="LiveId" clId="{B4307659-961A-435A-8086-A31A12A5E1D3}" dt="2026-10-11T17:45:44.135" v="4249" actId="20577"/>
          <ac:spMkLst>
            <pc:docMk/>
            <pc:sldMk cId="1194954761" sldId="265"/>
            <ac:spMk id="2" creationId="{028C6D92-AAF3-15E2-3D87-58F4B2BCC854}"/>
          </ac:spMkLst>
        </pc:spChg>
        <pc:spChg chg="mod">
          <ac:chgData name="shamsa mir" userId="7c717310a89a2189" providerId="LiveId" clId="{B4307659-961A-435A-8086-A31A12A5E1D3}" dt="2026-10-11T17:41:13.082" v="4035" actId="27636"/>
          <ac:spMkLst>
            <pc:docMk/>
            <pc:sldMk cId="1194954761" sldId="265"/>
            <ac:spMk id="3" creationId="{6613F606-780B-C7FD-36ED-BAB19F97D535}"/>
          </ac:spMkLst>
        </pc:spChg>
        <pc:spChg chg="add del mod">
          <ac:chgData name="shamsa mir" userId="7c717310a89a2189" providerId="LiveId" clId="{B4307659-961A-435A-8086-A31A12A5E1D3}" dt="2026-10-11T17:33:02.303" v="3757" actId="478"/>
          <ac:spMkLst>
            <pc:docMk/>
            <pc:sldMk cId="1194954761" sldId="265"/>
            <ac:spMk id="4" creationId="{D5AB5295-8C9D-2497-603E-70DC9381CC0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B9ED03-F3AC-4522-8929-E6D9E0E45F0E}"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4EBF5E-78AB-4DE7-B284-1C9D6D2A2249}" type="slidenum">
              <a:rPr lang="en-GB" smtClean="0"/>
              <a:t>‹#›</a:t>
            </a:fld>
            <a:endParaRPr lang="en-GB"/>
          </a:p>
        </p:txBody>
      </p:sp>
    </p:spTree>
    <p:extLst>
      <p:ext uri="{BB962C8B-B14F-4D97-AF65-F5344CB8AC3E}">
        <p14:creationId xmlns:p14="http://schemas.microsoft.com/office/powerpoint/2010/main" val="3518385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7F45AC6-C491-4585-A584-9CE2AF7D5500}" type="datetime1">
              <a:rPr lang="en-US" smtClean="0"/>
              <a:t>10/11/2026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084123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F45AC6-C491-4585-A584-9CE2AF7D5500}" type="datetime1">
              <a:rPr lang="en-US" smtClean="0"/>
              <a:t>10/11/2026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32505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10/11/2026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656470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7F45AC6-C491-4585-A584-9CE2AF7D5500}" type="datetime1">
              <a:rPr lang="en-US" smtClean="0"/>
              <a:t>10/11/2026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1088024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7F45AC6-C491-4585-A584-9CE2AF7D5500}" type="datetime1">
              <a:rPr lang="en-US" smtClean="0"/>
              <a:t>10/11/2026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0254498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10/11/2026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2130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F45AC6-C491-4585-A584-9CE2AF7D5500}" type="datetime1">
              <a:rPr lang="en-US" smtClean="0"/>
              <a:t>10/11/2026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654826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10/11/2026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0445644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10/11/2026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757797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F45AC6-C491-4585-A584-9CE2AF7D5500}" type="datetime1">
              <a:rPr lang="en-US" smtClean="0"/>
              <a:t>10/11/2026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0277205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F45AC6-C491-4585-A584-9CE2AF7D5500}" type="datetime1">
              <a:rPr lang="en-US" smtClean="0"/>
              <a:t>10/11/2026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6259286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67F45AC6-C491-4585-A584-9CE2AF7D5500}" type="datetime1">
              <a:rPr lang="en-US" smtClean="0"/>
              <a:t>10/11/2026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Tree>
    <p:extLst>
      <p:ext uri="{BB962C8B-B14F-4D97-AF65-F5344CB8AC3E}">
        <p14:creationId xmlns:p14="http://schemas.microsoft.com/office/powerpoint/2010/main" val="634763759"/>
      </p:ext>
    </p:extLst>
  </p:cSld>
  <p:clrMapOvr>
    <a:overrideClrMapping bg1="dk1" tx1="lt1" bg2="dk2" tx2="lt2" accent1="accent1" accent2="accent2" accent3="accent3" accent4="accent4" accent5="accent5" accent6="accent6" hlink="hlink" folHlink="folHlink"/>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F45AC6-C491-4585-A584-9CE2AF7D5500}" type="datetime1">
              <a:rPr lang="en-US" smtClean="0"/>
              <a:t>10/11/2026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505905359"/>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pixnio.com/media/blonde-hair-toddler-pretty-girl-lawn-green-gras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rawpixel.com/image/536208/premium-photo-image-pediatric-pediatrician-adorabl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rawpixel.com/image/75712/premium-photo-image-toy-activity-care"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BCC5B434-17C8-DBEC-9B0A-39377F03A1AE}"/>
              </a:ext>
            </a:extLst>
          </p:cNvPr>
          <p:cNvPicPr>
            <a:picLocks noChangeAspect="1"/>
          </p:cNvPicPr>
          <p:nvPr/>
        </p:nvPicPr>
        <p:blipFill>
          <a:blip r:embed="rId2"/>
          <a:srcRect r="5882" b="-1"/>
          <a:stretch>
            <a:fillRect/>
          </a:stretch>
        </p:blipFill>
        <p:spPr>
          <a:xfrm rot="43200000">
            <a:off x="1" y="10"/>
            <a:ext cx="9669642" cy="6857990"/>
          </a:xfrm>
          <a:prstGeom prst="rect">
            <a:avLst/>
          </a:prstGeom>
          <a:noFill/>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754879-8BDA-2577-A507-011A4359A8C3}"/>
              </a:ext>
            </a:extLst>
          </p:cNvPr>
          <p:cNvSpPr>
            <a:spLocks noGrp="1"/>
          </p:cNvSpPr>
          <p:nvPr>
            <p:ph type="title"/>
          </p:nvPr>
        </p:nvSpPr>
        <p:spPr>
          <a:xfrm>
            <a:off x="7531610" y="365125"/>
            <a:ext cx="3822189" cy="1899912"/>
          </a:xfrm>
        </p:spPr>
        <p:txBody>
          <a:bodyPr vert="horz" lIns="91440" tIns="45720" rIns="91440" bIns="45720" rtlCol="0" anchor="ctr">
            <a:normAutofit/>
          </a:bodyPr>
          <a:lstStyle/>
          <a:p>
            <a:br>
              <a:rPr lang="en-US" sz="4000" b="1">
                <a:solidFill>
                  <a:schemeClr val="tx1"/>
                </a:solidFill>
              </a:rPr>
            </a:br>
            <a:endParaRPr lang="en-US" sz="4000" b="1">
              <a:solidFill>
                <a:schemeClr val="tx1"/>
              </a:solidFill>
            </a:endParaRPr>
          </a:p>
        </p:txBody>
      </p:sp>
      <p:sp>
        <p:nvSpPr>
          <p:cNvPr id="3" name="Subtitle 2">
            <a:extLst>
              <a:ext uri="{FF2B5EF4-FFF2-40B4-BE49-F238E27FC236}">
                <a16:creationId xmlns:a16="http://schemas.microsoft.com/office/drawing/2014/main" id="{62DF3783-1B54-E834-5064-F4F6E9F23398}"/>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dirty="0">
                <a:solidFill>
                  <a:schemeClr val="tx1"/>
                </a:solidFill>
              </a:rPr>
              <a:t>Name: Shamsa Mir</a:t>
            </a:r>
          </a:p>
          <a:p>
            <a:r>
              <a:rPr lang="en-US" sz="2000" dirty="0">
                <a:solidFill>
                  <a:schemeClr val="tx1"/>
                </a:solidFill>
              </a:rPr>
              <a:t>Student Id: 2525306</a:t>
            </a:r>
          </a:p>
          <a:p>
            <a:r>
              <a:rPr lang="en-US" sz="2000" dirty="0">
                <a:solidFill>
                  <a:schemeClr val="tx1"/>
                </a:solidFill>
              </a:rPr>
              <a:t>Module code: LCHS4010</a:t>
            </a:r>
          </a:p>
          <a:p>
            <a:r>
              <a:rPr lang="en-US" sz="2000" dirty="0">
                <a:solidFill>
                  <a:schemeClr val="tx1"/>
                </a:solidFill>
              </a:rPr>
              <a:t>Module Title: Psychology in Health and Social Care</a:t>
            </a:r>
          </a:p>
          <a:p>
            <a:endParaRPr lang="en-US" sz="2000" dirty="0">
              <a:solidFill>
                <a:schemeClr val="tx1"/>
              </a:solidFill>
            </a:endParaRPr>
          </a:p>
          <a:p>
            <a:r>
              <a:rPr lang="en-US" sz="2000" dirty="0">
                <a:solidFill>
                  <a:schemeClr val="tx1"/>
                </a:solidFill>
              </a:rPr>
              <a:t>Lecturer’s Name : Rizwan Nadim</a:t>
            </a:r>
          </a:p>
        </p:txBody>
      </p:sp>
    </p:spTree>
    <p:extLst>
      <p:ext uri="{BB962C8B-B14F-4D97-AF65-F5344CB8AC3E}">
        <p14:creationId xmlns:p14="http://schemas.microsoft.com/office/powerpoint/2010/main" val="3063250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BC3D0-032B-2950-5616-2FBE245BDC2C}"/>
              </a:ext>
            </a:extLst>
          </p:cNvPr>
          <p:cNvSpPr>
            <a:spLocks noGrp="1"/>
          </p:cNvSpPr>
          <p:nvPr>
            <p:ph type="title"/>
          </p:nvPr>
        </p:nvSpPr>
        <p:spPr>
          <a:xfrm>
            <a:off x="838200" y="655479"/>
            <a:ext cx="10515600" cy="662782"/>
          </a:xfrm>
        </p:spPr>
        <p:txBody>
          <a:bodyPr>
            <a:normAutofit fontScale="90000"/>
          </a:bodyPr>
          <a:lstStyle/>
          <a:p>
            <a:r>
              <a:rPr lang="en-GB" sz="4800" b="1" dirty="0"/>
              <a:t>Shona’s Developmental Needs</a:t>
            </a:r>
          </a:p>
        </p:txBody>
      </p:sp>
      <p:sp>
        <p:nvSpPr>
          <p:cNvPr id="3" name="Content Placeholder 2">
            <a:extLst>
              <a:ext uri="{FF2B5EF4-FFF2-40B4-BE49-F238E27FC236}">
                <a16:creationId xmlns:a16="http://schemas.microsoft.com/office/drawing/2014/main" id="{953E59E9-36E0-45AC-7051-35254CE140EA}"/>
              </a:ext>
            </a:extLst>
          </p:cNvPr>
          <p:cNvSpPr>
            <a:spLocks noGrp="1"/>
          </p:cNvSpPr>
          <p:nvPr>
            <p:ph idx="1"/>
          </p:nvPr>
        </p:nvSpPr>
        <p:spPr>
          <a:xfrm>
            <a:off x="838200" y="1318260"/>
            <a:ext cx="10515600" cy="5006340"/>
          </a:xfrm>
        </p:spPr>
        <p:txBody>
          <a:bodyPr/>
          <a:lstStyle/>
          <a:p>
            <a:pPr marL="0" indent="0">
              <a:buNone/>
            </a:pPr>
            <a:endParaRPr lang="en-GB" dirty="0"/>
          </a:p>
          <a:p>
            <a:endParaRPr lang="en-GB" dirty="0"/>
          </a:p>
          <a:p>
            <a:pPr marL="0" indent="0">
              <a:buNone/>
            </a:pPr>
            <a:endParaRPr lang="en-GB" sz="2000" b="1" dirty="0"/>
          </a:p>
        </p:txBody>
      </p:sp>
      <p:sp>
        <p:nvSpPr>
          <p:cNvPr id="4" name="TextBox 3">
            <a:extLst>
              <a:ext uri="{FF2B5EF4-FFF2-40B4-BE49-F238E27FC236}">
                <a16:creationId xmlns:a16="http://schemas.microsoft.com/office/drawing/2014/main" id="{5B5D0384-96E9-AE59-929F-99F0A6DEE344}"/>
              </a:ext>
            </a:extLst>
          </p:cNvPr>
          <p:cNvSpPr txBox="1"/>
          <p:nvPr/>
        </p:nvSpPr>
        <p:spPr>
          <a:xfrm>
            <a:off x="640081" y="1324293"/>
            <a:ext cx="8046720" cy="5663089"/>
          </a:xfrm>
          <a:prstGeom prst="rect">
            <a:avLst/>
          </a:prstGeom>
          <a:noFill/>
        </p:spPr>
        <p:txBody>
          <a:bodyPr wrap="square" rtlCol="0">
            <a:spAutoFit/>
          </a:bodyPr>
          <a:lstStyle/>
          <a:p>
            <a:r>
              <a:rPr lang="en-GB" sz="2000" b="1" dirty="0"/>
              <a:t>Shona is a 3 years old child who started nursery and is experiencing:</a:t>
            </a:r>
          </a:p>
          <a:p>
            <a:endParaRPr lang="en-GB" sz="2000" b="1" dirty="0"/>
          </a:p>
          <a:p>
            <a:pPr marL="285750" indent="-285750">
              <a:buFont typeface="Wingdings" panose="05000000000000000000" pitchFamily="2" charset="2"/>
              <a:buChar char="§"/>
            </a:pPr>
            <a:r>
              <a:rPr lang="en-GB" b="1" dirty="0"/>
              <a:t>Anxiety when separated from her carers </a:t>
            </a:r>
            <a:r>
              <a:rPr lang="en-GB" dirty="0"/>
              <a:t>– she’s feeling clingy frightened when separated from main career.</a:t>
            </a:r>
          </a:p>
          <a:p>
            <a:pPr marL="285750" indent="-285750">
              <a:buFont typeface="Wingdings" panose="05000000000000000000" pitchFamily="2" charset="2"/>
              <a:buChar char="§"/>
            </a:pPr>
            <a:r>
              <a:rPr lang="en-GB" b="1" dirty="0"/>
              <a:t>limited verbal communication</a:t>
            </a:r>
            <a:r>
              <a:rPr lang="en-GB" dirty="0"/>
              <a:t>–  Shona may find it difficult to express her feelings.</a:t>
            </a:r>
          </a:p>
          <a:p>
            <a:pPr marL="285750" indent="-285750">
              <a:buFont typeface="Wingdings" panose="05000000000000000000" pitchFamily="2" charset="2"/>
              <a:buChar char="§"/>
            </a:pPr>
            <a:r>
              <a:rPr lang="en-GB" b="1" dirty="0"/>
              <a:t>Difficulty joining group activities </a:t>
            </a:r>
            <a:r>
              <a:rPr lang="en-GB" dirty="0"/>
              <a:t>– may feel shy, anxious or overwhelmed.</a:t>
            </a:r>
          </a:p>
          <a:p>
            <a:pPr marL="285750" indent="-285750">
              <a:buFont typeface="Wingdings" panose="05000000000000000000" pitchFamily="2" charset="2"/>
              <a:buChar char="§"/>
            </a:pPr>
            <a:r>
              <a:rPr lang="en-GB" b="1" dirty="0"/>
              <a:t>Uncertainty in a new environment </a:t>
            </a:r>
            <a:r>
              <a:rPr lang="en-GB" dirty="0"/>
              <a:t>– introduces Shona to unfamiliar adults.</a:t>
            </a:r>
          </a:p>
          <a:p>
            <a:pPr marL="285750" indent="-285750">
              <a:buFont typeface="Wingdings" panose="05000000000000000000" pitchFamily="2" charset="2"/>
              <a:buChar char="§"/>
            </a:pPr>
            <a:r>
              <a:rPr lang="en-GB" b="1" dirty="0"/>
              <a:t>Possible need for additional emotional reassurance- </a:t>
            </a:r>
            <a:r>
              <a:rPr lang="en-GB" dirty="0"/>
              <a:t>-Shona may need extra. comfort,</a:t>
            </a:r>
          </a:p>
          <a:p>
            <a:r>
              <a:rPr lang="en-GB" b="1" dirty="0"/>
              <a:t>What Shona needs?</a:t>
            </a:r>
          </a:p>
          <a:p>
            <a:pPr marL="285750" indent="-285750">
              <a:buFont typeface="Wingdings" panose="05000000000000000000" pitchFamily="2" charset="2"/>
              <a:buChar char="§"/>
            </a:pPr>
            <a:r>
              <a:rPr lang="en-GB" b="1" dirty="0"/>
              <a:t>A safe predictable environment </a:t>
            </a:r>
            <a:r>
              <a:rPr lang="en-GB" dirty="0"/>
              <a:t>– to feel safe and secure in the environment</a:t>
            </a:r>
          </a:p>
          <a:p>
            <a:r>
              <a:rPr lang="en-GB" dirty="0"/>
              <a:t>     Consistent adults-key person put in place.</a:t>
            </a:r>
          </a:p>
          <a:p>
            <a:pPr marL="285750" indent="-285750">
              <a:buFont typeface="Wingdings" panose="05000000000000000000" pitchFamily="2" charset="2"/>
              <a:buChar char="§"/>
            </a:pPr>
            <a:r>
              <a:rPr lang="en-GB" b="1" dirty="0"/>
              <a:t>Opportunities to communicate </a:t>
            </a:r>
            <a:r>
              <a:rPr lang="en-GB" dirty="0"/>
              <a:t>– give Shona a chance to open up and explore the nursery.</a:t>
            </a:r>
          </a:p>
          <a:p>
            <a:pPr marL="285750" indent="-285750">
              <a:buFont typeface="Wingdings" panose="05000000000000000000" pitchFamily="2" charset="2"/>
              <a:buChar char="§"/>
            </a:pPr>
            <a:r>
              <a:rPr lang="en-GB" b="1" dirty="0"/>
              <a:t>Support developing friendship </a:t>
            </a:r>
            <a:r>
              <a:rPr lang="en-GB" dirty="0"/>
              <a:t>– let her form a good bond with peers during small group activities.</a:t>
            </a:r>
          </a:p>
          <a:p>
            <a:r>
              <a:rPr lang="en-GB" b="1" dirty="0"/>
              <a:t>(Bowlby, 1969)</a:t>
            </a:r>
          </a:p>
          <a:p>
            <a:endParaRPr lang="en-GB" sz="1600" b="1" dirty="0"/>
          </a:p>
          <a:p>
            <a:pPr marL="285750" indent="-285750">
              <a:buFont typeface="Wingdings" panose="05000000000000000000" pitchFamily="2" charset="2"/>
              <a:buChar char="§"/>
            </a:pPr>
            <a:endParaRPr lang="en-GB" dirty="0"/>
          </a:p>
        </p:txBody>
      </p:sp>
      <p:pic>
        <p:nvPicPr>
          <p:cNvPr id="6" name="Picture 5">
            <a:extLst>
              <a:ext uri="{FF2B5EF4-FFF2-40B4-BE49-F238E27FC236}">
                <a16:creationId xmlns:a16="http://schemas.microsoft.com/office/drawing/2014/main" id="{4AC1DCC3-178E-5A0E-C6F4-12C0A544D8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98944" y="533400"/>
            <a:ext cx="2352975" cy="5430520"/>
          </a:xfrm>
          <a:prstGeom prst="rect">
            <a:avLst/>
          </a:prstGeom>
        </p:spPr>
      </p:pic>
      <p:sp>
        <p:nvSpPr>
          <p:cNvPr id="8" name="TextBox 7">
            <a:extLst>
              <a:ext uri="{FF2B5EF4-FFF2-40B4-BE49-F238E27FC236}">
                <a16:creationId xmlns:a16="http://schemas.microsoft.com/office/drawing/2014/main" id="{4EE6B0AE-F473-355D-6E88-2B98867A56C6}"/>
              </a:ext>
            </a:extLst>
          </p:cNvPr>
          <p:cNvSpPr txBox="1"/>
          <p:nvPr/>
        </p:nvSpPr>
        <p:spPr>
          <a:xfrm>
            <a:off x="8884920" y="6077346"/>
            <a:ext cx="2118360" cy="646331"/>
          </a:xfrm>
          <a:prstGeom prst="rect">
            <a:avLst/>
          </a:prstGeom>
          <a:noFill/>
        </p:spPr>
        <p:txBody>
          <a:bodyPr wrap="square" rtlCol="0">
            <a:spAutoFit/>
          </a:bodyPr>
          <a:lstStyle/>
          <a:p>
            <a:r>
              <a:rPr lang="en-GB" dirty="0"/>
              <a:t>Ai generated by google</a:t>
            </a:r>
          </a:p>
        </p:txBody>
      </p:sp>
    </p:spTree>
    <p:extLst>
      <p:ext uri="{BB962C8B-B14F-4D97-AF65-F5344CB8AC3E}">
        <p14:creationId xmlns:p14="http://schemas.microsoft.com/office/powerpoint/2010/main" val="3952131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8A97F-4A28-CFAD-1C35-DCBCD7B5816E}"/>
              </a:ext>
            </a:extLst>
          </p:cNvPr>
          <p:cNvSpPr>
            <a:spLocks noGrp="1"/>
          </p:cNvSpPr>
          <p:nvPr>
            <p:ph type="title"/>
          </p:nvPr>
        </p:nvSpPr>
        <p:spPr/>
        <p:txBody>
          <a:bodyPr/>
          <a:lstStyle/>
          <a:p>
            <a:r>
              <a:rPr lang="en-GB" dirty="0"/>
              <a:t>Bowlby’s Attachment Theory</a:t>
            </a:r>
          </a:p>
        </p:txBody>
      </p:sp>
      <p:sp>
        <p:nvSpPr>
          <p:cNvPr id="3" name="Content Placeholder 2">
            <a:extLst>
              <a:ext uri="{FF2B5EF4-FFF2-40B4-BE49-F238E27FC236}">
                <a16:creationId xmlns:a16="http://schemas.microsoft.com/office/drawing/2014/main" id="{FC636170-FCB5-3EC3-0387-79591630614E}"/>
              </a:ext>
            </a:extLst>
          </p:cNvPr>
          <p:cNvSpPr>
            <a:spLocks noGrp="1"/>
          </p:cNvSpPr>
          <p:nvPr>
            <p:ph idx="1"/>
          </p:nvPr>
        </p:nvSpPr>
        <p:spPr/>
        <p:txBody>
          <a:bodyPr>
            <a:normAutofit/>
          </a:bodyPr>
          <a:lstStyle/>
          <a:p>
            <a:pPr marL="0" indent="0">
              <a:buNone/>
            </a:pPr>
            <a:r>
              <a:rPr lang="en-GB" sz="2000" dirty="0"/>
              <a:t>Bowlby Attachment is infants have a biological need to form a close emotional bond with a primary caregiver to ensure survival.</a:t>
            </a:r>
          </a:p>
          <a:p>
            <a:pPr marL="0" indent="0">
              <a:buNone/>
            </a:pPr>
            <a:endParaRPr lang="en-GB" sz="2000" dirty="0"/>
          </a:p>
          <a:p>
            <a:pPr>
              <a:buFont typeface="Wingdings" panose="05000000000000000000" pitchFamily="2" charset="2"/>
              <a:buChar char="§"/>
            </a:pPr>
            <a:r>
              <a:rPr lang="en-GB" sz="2000" dirty="0"/>
              <a:t>Attachment</a:t>
            </a:r>
          </a:p>
          <a:p>
            <a:pPr>
              <a:buFont typeface="Wingdings" panose="05000000000000000000" pitchFamily="2" charset="2"/>
              <a:buChar char="§"/>
            </a:pPr>
            <a:r>
              <a:rPr lang="en-GB" sz="2000" dirty="0"/>
              <a:t>Secure base</a:t>
            </a:r>
          </a:p>
          <a:p>
            <a:pPr>
              <a:buFont typeface="Wingdings" panose="05000000000000000000" pitchFamily="2" charset="2"/>
              <a:buChar char="§"/>
            </a:pPr>
            <a:r>
              <a:rPr lang="en-GB" sz="2000" dirty="0"/>
              <a:t>Safe haven</a:t>
            </a:r>
          </a:p>
          <a:p>
            <a:pPr>
              <a:buFont typeface="Wingdings" panose="05000000000000000000" pitchFamily="2" charset="2"/>
              <a:buChar char="§"/>
            </a:pPr>
            <a:r>
              <a:rPr lang="en-GB" sz="2000" dirty="0"/>
              <a:t>Separation</a:t>
            </a:r>
          </a:p>
          <a:p>
            <a:pPr>
              <a:buFont typeface="Wingdings" panose="05000000000000000000" pitchFamily="2" charset="2"/>
              <a:buChar char="§"/>
            </a:pPr>
            <a:r>
              <a:rPr lang="en-GB" sz="2000" dirty="0"/>
              <a:t>Separation anxiety</a:t>
            </a:r>
          </a:p>
          <a:p>
            <a:pPr>
              <a:buFont typeface="Wingdings" panose="05000000000000000000" pitchFamily="2" charset="2"/>
              <a:buChar char="§"/>
            </a:pPr>
            <a:r>
              <a:rPr lang="en-GB" sz="2000" dirty="0"/>
              <a:t>Internal working model</a:t>
            </a:r>
          </a:p>
          <a:p>
            <a:pPr marL="0" indent="0">
              <a:buNone/>
            </a:pPr>
            <a:r>
              <a:rPr lang="en-GB" sz="1400" b="1" dirty="0"/>
              <a:t>(Bowlby, 1969; Ainsworth et al., 1978)</a:t>
            </a:r>
          </a:p>
          <a:p>
            <a:pPr marL="0" indent="0">
              <a:buNone/>
            </a:pPr>
            <a:endParaRPr lang="en-GB" sz="2000" dirty="0"/>
          </a:p>
          <a:p>
            <a:pPr>
              <a:buFont typeface="Wingdings" panose="05000000000000000000" pitchFamily="2" charset="2"/>
              <a:buChar char="§"/>
            </a:pPr>
            <a:endParaRPr lang="en-GB" sz="2000" dirty="0"/>
          </a:p>
        </p:txBody>
      </p:sp>
      <p:pic>
        <p:nvPicPr>
          <p:cNvPr id="5" name="Picture 4">
            <a:extLst>
              <a:ext uri="{FF2B5EF4-FFF2-40B4-BE49-F238E27FC236}">
                <a16:creationId xmlns:a16="http://schemas.microsoft.com/office/drawing/2014/main" id="{D4A18838-C114-5734-B76C-D118AABAC9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77640" y="2529840"/>
            <a:ext cx="5524500" cy="3647123"/>
          </a:xfrm>
          <a:prstGeom prst="rect">
            <a:avLst/>
          </a:prstGeom>
        </p:spPr>
      </p:pic>
      <p:sp>
        <p:nvSpPr>
          <p:cNvPr id="6" name="TextBox 5">
            <a:extLst>
              <a:ext uri="{FF2B5EF4-FFF2-40B4-BE49-F238E27FC236}">
                <a16:creationId xmlns:a16="http://schemas.microsoft.com/office/drawing/2014/main" id="{4CDCE9BE-C761-3E1F-D7B9-01AA29B7D1CB}"/>
              </a:ext>
            </a:extLst>
          </p:cNvPr>
          <p:cNvSpPr txBox="1"/>
          <p:nvPr/>
        </p:nvSpPr>
        <p:spPr>
          <a:xfrm>
            <a:off x="4335780" y="6385560"/>
            <a:ext cx="3147060" cy="369332"/>
          </a:xfrm>
          <a:prstGeom prst="rect">
            <a:avLst/>
          </a:prstGeom>
          <a:noFill/>
        </p:spPr>
        <p:txBody>
          <a:bodyPr wrap="square" rtlCol="0">
            <a:spAutoFit/>
          </a:bodyPr>
          <a:lstStyle/>
          <a:p>
            <a:r>
              <a:rPr lang="en-GB" dirty="0"/>
              <a:t>Google AI Generated</a:t>
            </a:r>
          </a:p>
        </p:txBody>
      </p:sp>
    </p:spTree>
    <p:extLst>
      <p:ext uri="{BB962C8B-B14F-4D97-AF65-F5344CB8AC3E}">
        <p14:creationId xmlns:p14="http://schemas.microsoft.com/office/powerpoint/2010/main" val="271765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785E0-6881-2F89-4B08-83194C46C6FC}"/>
              </a:ext>
            </a:extLst>
          </p:cNvPr>
          <p:cNvSpPr>
            <a:spLocks noGrp="1"/>
          </p:cNvSpPr>
          <p:nvPr>
            <p:ph type="title"/>
          </p:nvPr>
        </p:nvSpPr>
        <p:spPr/>
        <p:txBody>
          <a:bodyPr/>
          <a:lstStyle/>
          <a:p>
            <a:r>
              <a:rPr lang="en-GB" b="1" dirty="0"/>
              <a:t>Applying Attachment Theory to Shona</a:t>
            </a:r>
          </a:p>
        </p:txBody>
      </p:sp>
      <p:sp>
        <p:nvSpPr>
          <p:cNvPr id="3" name="Content Placeholder 2">
            <a:extLst>
              <a:ext uri="{FF2B5EF4-FFF2-40B4-BE49-F238E27FC236}">
                <a16:creationId xmlns:a16="http://schemas.microsoft.com/office/drawing/2014/main" id="{9877746B-019F-C716-2DC6-FB50677C7BC9}"/>
              </a:ext>
            </a:extLst>
          </p:cNvPr>
          <p:cNvSpPr>
            <a:spLocks noGrp="1"/>
          </p:cNvSpPr>
          <p:nvPr>
            <p:ph idx="1"/>
          </p:nvPr>
        </p:nvSpPr>
        <p:spPr>
          <a:xfrm>
            <a:off x="838200" y="1825624"/>
            <a:ext cx="10515600" cy="4798695"/>
          </a:xfrm>
        </p:spPr>
        <p:txBody>
          <a:bodyPr>
            <a:normAutofit/>
          </a:bodyPr>
          <a:lstStyle/>
          <a:p>
            <a:pPr marL="0" indent="0">
              <a:buNone/>
            </a:pPr>
            <a:r>
              <a:rPr lang="en-GB" b="1" dirty="0"/>
              <a:t>Shona has moved from a familiar home to a new nursery environment this could create:</a:t>
            </a:r>
          </a:p>
          <a:p>
            <a:pPr marL="0" indent="0">
              <a:buNone/>
            </a:pPr>
            <a:endParaRPr lang="en-GB" b="1" dirty="0"/>
          </a:p>
          <a:p>
            <a:pPr>
              <a:buFont typeface="Wingdings" panose="05000000000000000000" pitchFamily="2" charset="2"/>
              <a:buChar char="§"/>
            </a:pPr>
            <a:r>
              <a:rPr lang="en-GB" sz="2000" dirty="0"/>
              <a:t>Separation from familiar caregiver</a:t>
            </a:r>
          </a:p>
          <a:p>
            <a:pPr marL="0" indent="0">
              <a:buNone/>
            </a:pPr>
            <a:endParaRPr lang="en-GB" sz="2000" dirty="0"/>
          </a:p>
          <a:p>
            <a:pPr>
              <a:buFont typeface="Wingdings" panose="05000000000000000000" pitchFamily="2" charset="2"/>
              <a:buChar char="§"/>
            </a:pPr>
            <a:r>
              <a:rPr lang="en-GB" sz="2000" dirty="0"/>
              <a:t>Feeling of uncertainty</a:t>
            </a:r>
          </a:p>
          <a:p>
            <a:pPr marL="0" indent="0">
              <a:buNone/>
            </a:pPr>
            <a:endParaRPr lang="en-GB" sz="2000" dirty="0"/>
          </a:p>
          <a:p>
            <a:pPr>
              <a:buFont typeface="Wingdings" panose="05000000000000000000" pitchFamily="2" charset="2"/>
              <a:buChar char="§"/>
            </a:pPr>
            <a:r>
              <a:rPr lang="en-GB" sz="2000" dirty="0"/>
              <a:t>Anxiety or distress</a:t>
            </a:r>
          </a:p>
          <a:p>
            <a:pPr marL="0" indent="0">
              <a:buNone/>
            </a:pPr>
            <a:endParaRPr lang="en-GB" sz="2000" dirty="0"/>
          </a:p>
          <a:p>
            <a:pPr>
              <a:buFont typeface="Wingdings" panose="05000000000000000000" pitchFamily="2" charset="2"/>
              <a:buChar char="§"/>
            </a:pPr>
            <a:r>
              <a:rPr lang="en-GB" sz="2000" dirty="0"/>
              <a:t>Difficulty exploring and joining activities</a:t>
            </a:r>
          </a:p>
          <a:p>
            <a:pPr marL="0" indent="0">
              <a:buNone/>
            </a:pPr>
            <a:r>
              <a:rPr lang="en-GB" sz="1800" b="1" dirty="0"/>
              <a:t>(Keller, H.2018)</a:t>
            </a:r>
          </a:p>
          <a:p>
            <a:pPr>
              <a:buFont typeface="Wingdings" panose="05000000000000000000" pitchFamily="2" charset="2"/>
              <a:buChar char="§"/>
            </a:pPr>
            <a:endParaRPr lang="en-GB" sz="2000" dirty="0"/>
          </a:p>
        </p:txBody>
      </p:sp>
    </p:spTree>
    <p:extLst>
      <p:ext uri="{BB962C8B-B14F-4D97-AF65-F5344CB8AC3E}">
        <p14:creationId xmlns:p14="http://schemas.microsoft.com/office/powerpoint/2010/main" val="4166095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5F44-D98D-22BC-E148-4F2FDC222D53}"/>
              </a:ext>
            </a:extLst>
          </p:cNvPr>
          <p:cNvSpPr>
            <a:spLocks noGrp="1"/>
          </p:cNvSpPr>
          <p:nvPr>
            <p:ph type="title"/>
          </p:nvPr>
        </p:nvSpPr>
        <p:spPr/>
        <p:txBody>
          <a:bodyPr/>
          <a:lstStyle/>
          <a:p>
            <a:r>
              <a:rPr lang="en-GB" b="1" dirty="0"/>
              <a:t>Supporting Shona Emotionally</a:t>
            </a:r>
          </a:p>
        </p:txBody>
      </p:sp>
      <p:sp>
        <p:nvSpPr>
          <p:cNvPr id="3" name="Content Placeholder 2">
            <a:extLst>
              <a:ext uri="{FF2B5EF4-FFF2-40B4-BE49-F238E27FC236}">
                <a16:creationId xmlns:a16="http://schemas.microsoft.com/office/drawing/2014/main" id="{A47C8CE1-784E-8505-3DEA-157788EF70F2}"/>
              </a:ext>
            </a:extLst>
          </p:cNvPr>
          <p:cNvSpPr>
            <a:spLocks noGrp="1"/>
          </p:cNvSpPr>
          <p:nvPr>
            <p:ph idx="1"/>
          </p:nvPr>
        </p:nvSpPr>
        <p:spPr/>
        <p:txBody>
          <a:bodyPr>
            <a:normAutofit/>
          </a:bodyPr>
          <a:lstStyle/>
          <a:p>
            <a:pPr marL="0" indent="0">
              <a:buNone/>
            </a:pPr>
            <a:r>
              <a:rPr lang="en-GB" b="1" dirty="0"/>
              <a:t>What can practitioners do?</a:t>
            </a:r>
          </a:p>
          <a:p>
            <a:pPr marL="0" indent="0">
              <a:buNone/>
            </a:pPr>
            <a:endParaRPr lang="en-GB" dirty="0"/>
          </a:p>
          <a:p>
            <a:pPr>
              <a:buFont typeface="Wingdings" panose="05000000000000000000" pitchFamily="2" charset="2"/>
              <a:buChar char="Ø"/>
            </a:pPr>
            <a:r>
              <a:rPr lang="en-GB" sz="2000" dirty="0"/>
              <a:t>Consistent key person- ensure Shona has a familiar practitioner who </a:t>
            </a:r>
          </a:p>
          <a:p>
            <a:pPr marL="0" indent="0">
              <a:buNone/>
            </a:pPr>
            <a:r>
              <a:rPr lang="en-GB" sz="2000" dirty="0"/>
              <a:t>Builds trust and emotional security.</a:t>
            </a:r>
          </a:p>
          <a:p>
            <a:pPr>
              <a:buFont typeface="Wingdings" panose="05000000000000000000" pitchFamily="2" charset="2"/>
              <a:buChar char="Ø"/>
            </a:pPr>
            <a:r>
              <a:rPr lang="en-GB" sz="2000" dirty="0"/>
              <a:t>Predictable routines – maintain consistent daily routines</a:t>
            </a:r>
          </a:p>
          <a:p>
            <a:pPr>
              <a:buFont typeface="Wingdings" panose="05000000000000000000" pitchFamily="2" charset="2"/>
              <a:buChar char="Ø"/>
            </a:pPr>
            <a:r>
              <a:rPr lang="en-GB" sz="2000" dirty="0"/>
              <a:t>Sensitive responses- recognise and respond calmly</a:t>
            </a:r>
          </a:p>
          <a:p>
            <a:pPr>
              <a:buFont typeface="Wingdings" panose="05000000000000000000" pitchFamily="2" charset="2"/>
              <a:buChar char="Ø"/>
            </a:pPr>
            <a:r>
              <a:rPr lang="en-GB" sz="2000" dirty="0"/>
              <a:t>Gradual separation- introduce separation from parents slowly</a:t>
            </a:r>
          </a:p>
          <a:p>
            <a:pPr>
              <a:buFont typeface="Wingdings" panose="05000000000000000000" pitchFamily="2" charset="2"/>
              <a:buChar char="Ø"/>
            </a:pPr>
            <a:r>
              <a:rPr lang="en-GB" sz="2000" dirty="0"/>
              <a:t>Comfort and reassurance – offers reassurance when Shona is upset</a:t>
            </a:r>
          </a:p>
          <a:p>
            <a:pPr marL="0" indent="0">
              <a:buNone/>
            </a:pPr>
            <a:r>
              <a:rPr lang="en-GB" sz="1800" b="1" dirty="0"/>
              <a:t>(O’Neill et al., 2021)</a:t>
            </a:r>
          </a:p>
        </p:txBody>
      </p:sp>
      <p:pic>
        <p:nvPicPr>
          <p:cNvPr id="5" name="Picture 4">
            <a:extLst>
              <a:ext uri="{FF2B5EF4-FFF2-40B4-BE49-F238E27FC236}">
                <a16:creationId xmlns:a16="http://schemas.microsoft.com/office/drawing/2014/main" id="{D86E7BDC-9D53-F2F5-9F7B-76627FEAA69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85200" y="1569720"/>
            <a:ext cx="3355340" cy="4297680"/>
          </a:xfrm>
          <a:prstGeom prst="rect">
            <a:avLst/>
          </a:prstGeom>
        </p:spPr>
      </p:pic>
      <p:sp>
        <p:nvSpPr>
          <p:cNvPr id="7" name="TextBox 6">
            <a:extLst>
              <a:ext uri="{FF2B5EF4-FFF2-40B4-BE49-F238E27FC236}">
                <a16:creationId xmlns:a16="http://schemas.microsoft.com/office/drawing/2014/main" id="{932ED319-F07C-F306-BC42-13AB4BE1F20E}"/>
              </a:ext>
            </a:extLst>
          </p:cNvPr>
          <p:cNvSpPr txBox="1"/>
          <p:nvPr/>
        </p:nvSpPr>
        <p:spPr>
          <a:xfrm>
            <a:off x="7429500" y="6294120"/>
            <a:ext cx="2842260" cy="338554"/>
          </a:xfrm>
          <a:prstGeom prst="rect">
            <a:avLst/>
          </a:prstGeom>
          <a:noFill/>
        </p:spPr>
        <p:txBody>
          <a:bodyPr wrap="square" rtlCol="0">
            <a:spAutoFit/>
          </a:bodyPr>
          <a:lstStyle/>
          <a:p>
            <a:r>
              <a:rPr lang="en-GB" sz="1600" dirty="0"/>
              <a:t>AI Generated picture</a:t>
            </a:r>
          </a:p>
        </p:txBody>
      </p:sp>
    </p:spTree>
    <p:extLst>
      <p:ext uri="{BB962C8B-B14F-4D97-AF65-F5344CB8AC3E}">
        <p14:creationId xmlns:p14="http://schemas.microsoft.com/office/powerpoint/2010/main" val="1615809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52317-FFFB-BC00-E336-2E015A6EBAB3}"/>
              </a:ext>
            </a:extLst>
          </p:cNvPr>
          <p:cNvSpPr>
            <a:spLocks noGrp="1"/>
          </p:cNvSpPr>
          <p:nvPr>
            <p:ph type="title"/>
          </p:nvPr>
        </p:nvSpPr>
        <p:spPr/>
        <p:txBody>
          <a:bodyPr/>
          <a:lstStyle/>
          <a:p>
            <a:r>
              <a:rPr lang="en-GB" b="1" dirty="0"/>
              <a:t>Supporting Social and Cognitive Development</a:t>
            </a:r>
          </a:p>
        </p:txBody>
      </p:sp>
      <p:sp>
        <p:nvSpPr>
          <p:cNvPr id="3" name="Content Placeholder 2">
            <a:extLst>
              <a:ext uri="{FF2B5EF4-FFF2-40B4-BE49-F238E27FC236}">
                <a16:creationId xmlns:a16="http://schemas.microsoft.com/office/drawing/2014/main" id="{DA91A48D-F266-F227-EF3C-0ED145ADFAB7}"/>
              </a:ext>
            </a:extLst>
          </p:cNvPr>
          <p:cNvSpPr>
            <a:spLocks noGrp="1"/>
          </p:cNvSpPr>
          <p:nvPr>
            <p:ph idx="1"/>
          </p:nvPr>
        </p:nvSpPr>
        <p:spPr/>
        <p:txBody>
          <a:bodyPr>
            <a:normAutofit fontScale="70000" lnSpcReduction="20000"/>
          </a:bodyPr>
          <a:lstStyle/>
          <a:p>
            <a:pPr marL="0" indent="0">
              <a:buNone/>
            </a:pPr>
            <a:r>
              <a:rPr lang="en-GB" dirty="0"/>
              <a:t>Helping Shona become involved more in activities through:</a:t>
            </a:r>
          </a:p>
          <a:p>
            <a:pPr marL="0" indent="0">
              <a:buNone/>
            </a:pPr>
            <a:r>
              <a:rPr lang="en-GB" b="1" dirty="0"/>
              <a:t>Social development:</a:t>
            </a:r>
          </a:p>
          <a:p>
            <a:pPr>
              <a:buFont typeface="Wingdings" panose="05000000000000000000" pitchFamily="2" charset="2"/>
              <a:buChar char="Ø"/>
            </a:pPr>
            <a:r>
              <a:rPr lang="en-GB" sz="2600" b="1" dirty="0"/>
              <a:t>One-to-one play- </a:t>
            </a:r>
            <a:r>
              <a:rPr lang="en-GB" sz="2600" dirty="0"/>
              <a:t>by spending time with key person and build confidence and trust</a:t>
            </a:r>
          </a:p>
          <a:p>
            <a:pPr>
              <a:buFont typeface="Wingdings" panose="05000000000000000000" pitchFamily="2" charset="2"/>
              <a:buChar char="Ø"/>
            </a:pPr>
            <a:r>
              <a:rPr lang="en-GB" sz="2600" b="1" dirty="0"/>
              <a:t>Play with one other child- </a:t>
            </a:r>
            <a:r>
              <a:rPr lang="en-GB" sz="2600" dirty="0"/>
              <a:t>form a bond with peers</a:t>
            </a:r>
          </a:p>
          <a:p>
            <a:pPr>
              <a:buFont typeface="Wingdings" panose="05000000000000000000" pitchFamily="2" charset="2"/>
              <a:buChar char="Ø"/>
            </a:pPr>
            <a:r>
              <a:rPr lang="en-GB" sz="2600" b="1" dirty="0"/>
              <a:t>Small-group activity- </a:t>
            </a:r>
            <a:r>
              <a:rPr lang="en-GB" sz="2600" dirty="0"/>
              <a:t>to start off to get to know peers and build self esteem</a:t>
            </a:r>
          </a:p>
          <a:p>
            <a:pPr>
              <a:buFont typeface="Wingdings" panose="05000000000000000000" pitchFamily="2" charset="2"/>
              <a:buChar char="Ø"/>
            </a:pPr>
            <a:r>
              <a:rPr lang="en-GB" sz="2600" b="1" dirty="0"/>
              <a:t>Larger group participation- </a:t>
            </a:r>
            <a:r>
              <a:rPr lang="en-GB" sz="2600" dirty="0"/>
              <a:t>build Shona ’s confidence</a:t>
            </a:r>
          </a:p>
          <a:p>
            <a:pPr marL="0" indent="0">
              <a:buNone/>
            </a:pPr>
            <a:r>
              <a:rPr lang="en-GB" sz="2600" dirty="0"/>
              <a:t>Activities could include:</a:t>
            </a:r>
          </a:p>
          <a:p>
            <a:pPr>
              <a:buFont typeface="Wingdings" panose="05000000000000000000" pitchFamily="2" charset="2"/>
              <a:buChar char="§"/>
            </a:pPr>
            <a:r>
              <a:rPr lang="en-GB" sz="2600" dirty="0"/>
              <a:t>Storytelling</a:t>
            </a:r>
          </a:p>
          <a:p>
            <a:pPr>
              <a:buFont typeface="Wingdings" panose="05000000000000000000" pitchFamily="2" charset="2"/>
              <a:buChar char="§"/>
            </a:pPr>
            <a:r>
              <a:rPr lang="en-GB" sz="2600" dirty="0"/>
              <a:t>Singing</a:t>
            </a:r>
          </a:p>
          <a:p>
            <a:pPr>
              <a:buFont typeface="Wingdings" panose="05000000000000000000" pitchFamily="2" charset="2"/>
              <a:buChar char="§"/>
            </a:pPr>
            <a:r>
              <a:rPr lang="en-GB" sz="2600" dirty="0"/>
              <a:t>Puzzles</a:t>
            </a:r>
          </a:p>
          <a:p>
            <a:pPr>
              <a:buFont typeface="Wingdings" panose="05000000000000000000" pitchFamily="2" charset="2"/>
              <a:buChar char="§"/>
            </a:pPr>
            <a:r>
              <a:rPr lang="en-GB" sz="2600" dirty="0"/>
              <a:t>Role play</a:t>
            </a:r>
          </a:p>
          <a:p>
            <a:pPr>
              <a:buFont typeface="Wingdings" panose="05000000000000000000" pitchFamily="2" charset="2"/>
              <a:buChar char="§"/>
            </a:pPr>
            <a:r>
              <a:rPr lang="en-GB" sz="2600" dirty="0"/>
              <a:t>Turn-taking games</a:t>
            </a:r>
          </a:p>
          <a:p>
            <a:pPr marL="0" indent="0">
              <a:buNone/>
            </a:pPr>
            <a:r>
              <a:rPr lang="en-GB" sz="2600" b="1" dirty="0"/>
              <a:t>(Howes and Hamilton, 1992; O’Neill et al., 2021)</a:t>
            </a:r>
            <a:endParaRPr lang="en-GB" sz="1500" b="1"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48262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CBB30-9123-8B37-FA01-84747BF9C59A}"/>
              </a:ext>
            </a:extLst>
          </p:cNvPr>
          <p:cNvSpPr>
            <a:spLocks noGrp="1"/>
          </p:cNvSpPr>
          <p:nvPr>
            <p:ph type="title"/>
          </p:nvPr>
        </p:nvSpPr>
        <p:spPr/>
        <p:txBody>
          <a:bodyPr/>
          <a:lstStyle/>
          <a:p>
            <a:r>
              <a:rPr lang="en-GB" dirty="0"/>
              <a:t>Nature and Nurture</a:t>
            </a:r>
          </a:p>
        </p:txBody>
      </p:sp>
      <p:sp>
        <p:nvSpPr>
          <p:cNvPr id="3" name="Content Placeholder 2">
            <a:extLst>
              <a:ext uri="{FF2B5EF4-FFF2-40B4-BE49-F238E27FC236}">
                <a16:creationId xmlns:a16="http://schemas.microsoft.com/office/drawing/2014/main" id="{5A474502-66D2-0CB9-1109-51DCEB22C6BE}"/>
              </a:ext>
            </a:extLst>
          </p:cNvPr>
          <p:cNvSpPr>
            <a:spLocks noGrp="1"/>
          </p:cNvSpPr>
          <p:nvPr>
            <p:ph idx="1"/>
          </p:nvPr>
        </p:nvSpPr>
        <p:spPr>
          <a:xfrm>
            <a:off x="838200" y="1825624"/>
            <a:ext cx="10515600" cy="4940935"/>
          </a:xfrm>
        </p:spPr>
        <p:txBody>
          <a:bodyPr>
            <a:normAutofit fontScale="92500" lnSpcReduction="10000"/>
          </a:bodyPr>
          <a:lstStyle/>
          <a:p>
            <a:pPr marL="0" indent="0">
              <a:buNone/>
            </a:pPr>
            <a:r>
              <a:rPr lang="en-GB" sz="2400" dirty="0"/>
              <a:t>Development is influenced by both biological and environmental factors.</a:t>
            </a:r>
          </a:p>
          <a:p>
            <a:pPr marL="0" indent="0">
              <a:buNone/>
            </a:pPr>
            <a:r>
              <a:rPr lang="en-GB" sz="2400" b="1" dirty="0"/>
              <a:t>Nature:</a:t>
            </a:r>
          </a:p>
          <a:p>
            <a:pPr>
              <a:buFont typeface="Wingdings" panose="05000000000000000000" pitchFamily="2" charset="2"/>
              <a:buChar char="Ø"/>
            </a:pPr>
            <a:r>
              <a:rPr lang="en-GB" sz="2400" dirty="0"/>
              <a:t>Biological characteristics</a:t>
            </a:r>
          </a:p>
          <a:p>
            <a:pPr>
              <a:buFont typeface="Wingdings" panose="05000000000000000000" pitchFamily="2" charset="2"/>
              <a:buChar char="Ø"/>
            </a:pPr>
            <a:r>
              <a:rPr lang="en-GB" sz="2400" dirty="0"/>
              <a:t>Temperament</a:t>
            </a:r>
          </a:p>
          <a:p>
            <a:pPr>
              <a:buFont typeface="Wingdings" panose="05000000000000000000" pitchFamily="2" charset="2"/>
              <a:buChar char="Ø"/>
            </a:pPr>
            <a:r>
              <a:rPr lang="en-GB" sz="2400" dirty="0"/>
              <a:t>Nursery environment</a:t>
            </a:r>
          </a:p>
          <a:p>
            <a:pPr>
              <a:buFont typeface="Wingdings" panose="05000000000000000000" pitchFamily="2" charset="2"/>
              <a:buChar char="Ø"/>
            </a:pPr>
            <a:r>
              <a:rPr lang="en-GB" sz="2400" dirty="0"/>
              <a:t>Relationships with practitioners</a:t>
            </a:r>
          </a:p>
          <a:p>
            <a:pPr marL="0" indent="0">
              <a:buNone/>
            </a:pPr>
            <a:r>
              <a:rPr lang="en-GB" sz="2400" b="1" dirty="0"/>
              <a:t>Nurture:</a:t>
            </a:r>
          </a:p>
          <a:p>
            <a:pPr>
              <a:buFont typeface="Wingdings" panose="05000000000000000000" pitchFamily="2" charset="2"/>
              <a:buChar char="Ø"/>
            </a:pPr>
            <a:r>
              <a:rPr lang="en-GB" sz="2400" dirty="0"/>
              <a:t>Family relationships</a:t>
            </a:r>
          </a:p>
          <a:p>
            <a:pPr>
              <a:buFont typeface="Wingdings" panose="05000000000000000000" pitchFamily="2" charset="2"/>
              <a:buChar char="Ø"/>
            </a:pPr>
            <a:r>
              <a:rPr lang="en-GB" sz="2400" dirty="0"/>
              <a:t>Parenting experiences</a:t>
            </a:r>
          </a:p>
          <a:p>
            <a:pPr>
              <a:buFont typeface="Wingdings" panose="05000000000000000000" pitchFamily="2" charset="2"/>
              <a:buChar char="Ø"/>
            </a:pPr>
            <a:r>
              <a:rPr lang="en-GB" sz="2400" dirty="0"/>
              <a:t>Social experiences</a:t>
            </a:r>
          </a:p>
          <a:p>
            <a:pPr>
              <a:buFont typeface="Wingdings" panose="05000000000000000000" pitchFamily="2" charset="2"/>
              <a:buChar char="Ø"/>
            </a:pPr>
            <a:r>
              <a:rPr lang="en-GB" sz="2400" dirty="0"/>
              <a:t>Relationships with practitioners</a:t>
            </a:r>
          </a:p>
          <a:p>
            <a:pPr marL="0" indent="0">
              <a:buNone/>
            </a:pPr>
            <a:r>
              <a:rPr lang="en-GB" sz="1700" b="1" dirty="0"/>
              <a:t>(Smith and Anderson 2021)</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4137978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DC013-1DD6-5B60-7ABC-02530A2BFA24}"/>
              </a:ext>
            </a:extLst>
          </p:cNvPr>
          <p:cNvSpPr>
            <a:spLocks noGrp="1"/>
          </p:cNvSpPr>
          <p:nvPr>
            <p:ph type="title"/>
          </p:nvPr>
        </p:nvSpPr>
        <p:spPr/>
        <p:txBody>
          <a:bodyPr>
            <a:normAutofit/>
          </a:bodyPr>
          <a:lstStyle/>
          <a:p>
            <a:r>
              <a:rPr lang="en-GB" sz="6000" b="1" dirty="0"/>
              <a:t>               Conclusion</a:t>
            </a:r>
          </a:p>
        </p:txBody>
      </p:sp>
      <p:sp>
        <p:nvSpPr>
          <p:cNvPr id="3" name="Content Placeholder 2">
            <a:extLst>
              <a:ext uri="{FF2B5EF4-FFF2-40B4-BE49-F238E27FC236}">
                <a16:creationId xmlns:a16="http://schemas.microsoft.com/office/drawing/2014/main" id="{F8BF52C8-AE06-D24E-0236-D9649A4AFA1B}"/>
              </a:ext>
            </a:extLst>
          </p:cNvPr>
          <p:cNvSpPr>
            <a:spLocks noGrp="1"/>
          </p:cNvSpPr>
          <p:nvPr>
            <p:ph idx="1"/>
          </p:nvPr>
        </p:nvSpPr>
        <p:spPr/>
        <p:txBody>
          <a:bodyPr/>
          <a:lstStyle/>
          <a:p>
            <a:pPr marL="0" indent="0">
              <a:buNone/>
            </a:pPr>
            <a:r>
              <a:rPr lang="en-GB" dirty="0"/>
              <a:t>In conclusion, Shona’s development is influenced by both nature and nurture, including her biological characteristics, temperament, family relationships and social experiences. Practitioners play an important role in supporting her emotional, social and cognitive development by providing a safe, secure and nurturing environment. Through consistent routines, sensitive responses, reassurance and positive relationships, practitioners can help Shona build confidence, trust and emotional security.</a:t>
            </a:r>
          </a:p>
        </p:txBody>
      </p:sp>
    </p:spTree>
    <p:extLst>
      <p:ext uri="{BB962C8B-B14F-4D97-AF65-F5344CB8AC3E}">
        <p14:creationId xmlns:p14="http://schemas.microsoft.com/office/powerpoint/2010/main" val="2291345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C6D92-AAF3-15E2-3D87-58F4B2BCC854}"/>
              </a:ext>
            </a:extLst>
          </p:cNvPr>
          <p:cNvSpPr>
            <a:spLocks noGrp="1"/>
          </p:cNvSpPr>
          <p:nvPr>
            <p:ph type="title"/>
          </p:nvPr>
        </p:nvSpPr>
        <p:spPr>
          <a:xfrm>
            <a:off x="838200" y="365125"/>
            <a:ext cx="10515600" cy="2347595"/>
          </a:xfrm>
        </p:spPr>
        <p:txBody>
          <a:bodyPr>
            <a:normAutofit fontScale="90000"/>
          </a:bodyPr>
          <a:lstStyle/>
          <a:p>
            <a:br>
              <a:rPr lang="en-GB" sz="2400" b="1" dirty="0"/>
            </a:br>
            <a:r>
              <a:rPr lang="en-GB" sz="2400" b="1" dirty="0"/>
              <a:t>Bowlby, J. (1969) Attachment and Loss: Volume 1 – Attachment. London: Hogarth Press</a:t>
            </a:r>
            <a:br>
              <a:rPr lang="en-GB" sz="2400" b="1" dirty="0"/>
            </a:br>
            <a:br>
              <a:rPr lang="en-GB" sz="2400" b="1" dirty="0"/>
            </a:br>
            <a:r>
              <a:rPr lang="en-GB" sz="2400" b="1" dirty="0"/>
              <a:t>Howes, C. and Hamilton, C.E. (1992)’ children’s relationships with childcare teachers: Stability and concordance with parental attachments’, child Development, 63(4), pp.867-878.</a:t>
            </a:r>
            <a:br>
              <a:rPr lang="en-GB" sz="2400" b="1" dirty="0"/>
            </a:br>
            <a:br>
              <a:rPr lang="en-GB" sz="2400" b="1" dirty="0"/>
            </a:br>
            <a:r>
              <a:rPr lang="en-GB" sz="2400" b="1" dirty="0"/>
              <a:t>Keller, H. (2018) ‘Nature and nurture in </a:t>
            </a:r>
            <a:r>
              <a:rPr lang="en-GB" sz="2400" b="1" dirty="0" err="1"/>
              <a:t>hunman</a:t>
            </a:r>
            <a:r>
              <a:rPr lang="en-GB" sz="2400" b="1" dirty="0"/>
              <a:t> development: a cultural perspective’, European Journal of Developmental Psychology, 15(1), pp, 17-32. doi:10.1080/17405629.2017.1338195</a:t>
            </a:r>
          </a:p>
        </p:txBody>
      </p:sp>
      <p:sp>
        <p:nvSpPr>
          <p:cNvPr id="3" name="Content Placeholder 2">
            <a:extLst>
              <a:ext uri="{FF2B5EF4-FFF2-40B4-BE49-F238E27FC236}">
                <a16:creationId xmlns:a16="http://schemas.microsoft.com/office/drawing/2014/main" id="{6613F606-780B-C7FD-36ED-BAB19F97D535}"/>
              </a:ext>
            </a:extLst>
          </p:cNvPr>
          <p:cNvSpPr>
            <a:spLocks noGrp="1"/>
          </p:cNvSpPr>
          <p:nvPr>
            <p:ph idx="1"/>
          </p:nvPr>
        </p:nvSpPr>
        <p:spPr>
          <a:xfrm>
            <a:off x="838200" y="3271519"/>
            <a:ext cx="10515600" cy="2905443"/>
          </a:xfrm>
        </p:spPr>
        <p:txBody>
          <a:bodyPr>
            <a:normAutofit lnSpcReduction="10000"/>
          </a:bodyPr>
          <a:lstStyle/>
          <a:p>
            <a:pPr marL="0" indent="0">
              <a:buNone/>
            </a:pPr>
            <a:r>
              <a:rPr lang="en-GB" sz="2400" dirty="0"/>
              <a:t>O’Neill, M.C., Badovinac, S., Pillai Riddell, R., Bureau, J.F., </a:t>
            </a:r>
            <a:r>
              <a:rPr lang="en-GB" sz="2400" dirty="0" err="1"/>
              <a:t>Rumeo</a:t>
            </a:r>
            <a:r>
              <a:rPr lang="en-GB" sz="2400" dirty="0"/>
              <a:t>, C. and Costa, S. (2021)’ The longitudinal and concurrent relationship between caregiver sensitivity and preschool attachment: A systematic review and meta- analysis’, PLOS ONE, 16(1), e0245061.</a:t>
            </a:r>
          </a:p>
          <a:p>
            <a:pPr marL="0" indent="0">
              <a:buNone/>
            </a:pPr>
            <a:endParaRPr lang="en-GB" sz="2400" dirty="0"/>
          </a:p>
          <a:p>
            <a:pPr marL="0" indent="0">
              <a:buNone/>
            </a:pPr>
            <a:r>
              <a:rPr lang="en-GB" sz="2400" dirty="0"/>
              <a:t>Smith, L. and Anderson, J. (2021) ‘interplay of nature and nurture in early child development’, Journal of Early childhood Research’ 19(2), pp. 145-158. doi:10.1177/1476718x20987654</a:t>
            </a:r>
          </a:p>
        </p:txBody>
      </p:sp>
    </p:spTree>
    <p:extLst>
      <p:ext uri="{BB962C8B-B14F-4D97-AF65-F5344CB8AC3E}">
        <p14:creationId xmlns:p14="http://schemas.microsoft.com/office/powerpoint/2010/main" val="11949547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12059</TotalTime>
  <Words>731</Words>
  <Application>Microsoft Office PowerPoint</Application>
  <PresentationFormat>Widescreen</PresentationFormat>
  <Paragraphs>89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Calibri</vt:lpstr>
      <vt:lpstr>Calibri Light</vt:lpstr>
      <vt:lpstr>Wingdings</vt:lpstr>
      <vt:lpstr>Office 2013 - 2022 Theme</vt:lpstr>
      <vt:lpstr> </vt:lpstr>
      <vt:lpstr>Shona’s Developmental Needs</vt:lpstr>
      <vt:lpstr>Bowlby’s Attachment Theory</vt:lpstr>
      <vt:lpstr>Applying Attachment Theory to Shona</vt:lpstr>
      <vt:lpstr>Supporting Shona Emotionally</vt:lpstr>
      <vt:lpstr>Supporting Social and Cognitive Development</vt:lpstr>
      <vt:lpstr>Nature and Nurture</vt:lpstr>
      <vt:lpstr>               Conclusion</vt:lpstr>
      <vt:lpstr> Bowlby, J. (1969) Attachment and Loss: Volume 1 – Attachment. London: Hogarth Press  Howes, C. and Hamilton, C.E. (1992)’ children’s relationships with childcare teachers: Stability and concordance with parental attachments’, child Development, 63(4), pp.867-878.  Keller, H. (2018) ‘Nature and nurture in hunman development: a cultural perspective’, European Journal of Developmental Psychology, 15(1), pp, 17-32. doi:10.1080/17405629.2017.1338195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shamsa mir</dc:creator>
  <cp:lastModifiedBy>shamsa mir</cp:lastModifiedBy>
  <cp:revision>1</cp:revision>
  <dcterms:created xsi:type="dcterms:W3CDTF">2026-10-03T09:06:33Z</dcterms:created>
  <dcterms:modified xsi:type="dcterms:W3CDTF">2026-10-11T18:46:10Z</dcterms:modified>
</cp:coreProperties>
</file>