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12"/>
  </p:notesMasterIdLst>
  <p:sldIdLst>
    <p:sldId id="256" r:id="rId2"/>
    <p:sldId id="257" r:id="rId3"/>
    <p:sldId id="258" r:id="rId4"/>
    <p:sldId id="259" r:id="rId5"/>
    <p:sldId id="260" r:id="rId6"/>
    <p:sldId id="261" r:id="rId7"/>
    <p:sldId id="264" r:id="rId8"/>
    <p:sldId id="262" r:id="rId9"/>
    <p:sldId id="263" r:id="rId10"/>
    <p:sldId id="265" r:id="rId11"/>
  </p:sldIdLst>
  <p:sldSz cx="14630400" cy="8229600"/>
  <p:notesSz cx="8229600" cy="14630400"/>
  <p:embeddedFontLst>
    <p:embeddedFont>
      <p:font typeface="Bitter Medium" panose="020B0604020202020204" charset="0"/>
      <p:regular r:id="rId13"/>
    </p:embeddedFont>
    <p:embeddedFont>
      <p:font typeface="Open Sans" panose="020B0606030504020204" pitchFamily="34" charset="0"/>
      <p:regular r:id="rId14"/>
      <p:bold r:id="rId15"/>
      <p:italic r:id="rId1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610"/>
  </p:normalViewPr>
  <p:slideViewPr>
    <p:cSldViewPr snapToGrid="0" snapToObjects="1">
      <p:cViewPr>
        <p:scale>
          <a:sx n="72" d="100"/>
          <a:sy n="72" d="100"/>
        </p:scale>
        <p:origin x="93" y="39"/>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3.fntdata"/><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0633679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872D67-CA80-01FD-852F-80588D9BE4F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9BCF03B-D3B5-FA6A-5381-07EE404904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DCC50E9-BAAB-7E47-4973-D09FC30854EE}"/>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3782C5CF-1C77-1BF5-491E-70E06A69E34C}"/>
              </a:ext>
            </a:extLst>
          </p:cNvPr>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21689239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1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AABCB6"/>
          </a:solidFill>
          <a:ln/>
        </p:spPr>
        <p:txBody>
          <a:bodyPr/>
          <a:lstStyle/>
          <a:p>
            <a:endParaRPr lang="en-GB"/>
          </a:p>
        </p:txBody>
      </p:sp>
      <p:sp>
        <p:nvSpPr>
          <p:cNvPr id="3" name="Shape 1"/>
          <p:cNvSpPr/>
          <p:nvPr/>
        </p:nvSpPr>
        <p:spPr>
          <a:xfrm>
            <a:off x="0" y="0"/>
            <a:ext cx="14630400" cy="8229600"/>
          </a:xfrm>
          <a:prstGeom prst="rect">
            <a:avLst/>
          </a:prstGeom>
          <a:solidFill>
            <a:srgbClr val="FFF8F0"/>
          </a:solidFill>
          <a:ln/>
        </p:spPr>
        <p:txBody>
          <a:bodyPr/>
          <a:lstStyle/>
          <a:p>
            <a:endParaRPr lang="en-GB"/>
          </a:p>
        </p:txBody>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lide 2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AABCB6"/>
          </a:solidFill>
          <a:ln/>
        </p:spPr>
      </p:sp>
      <p:sp>
        <p:nvSpPr>
          <p:cNvPr id="3" name="Shape 1"/>
          <p:cNvSpPr/>
          <p:nvPr/>
        </p:nvSpPr>
        <p:spPr>
          <a:xfrm>
            <a:off x="0" y="0"/>
            <a:ext cx="14630400" cy="8229600"/>
          </a:xfrm>
          <a:prstGeom prst="rect">
            <a:avLst/>
          </a:prstGeom>
          <a:solidFill>
            <a:srgbClr val="FFF8F0"/>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lide 3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AABCB6"/>
          </a:solidFill>
          <a:ln/>
        </p:spPr>
      </p:sp>
      <p:sp>
        <p:nvSpPr>
          <p:cNvPr id="3" name="Shape 1"/>
          <p:cNvSpPr/>
          <p:nvPr/>
        </p:nvSpPr>
        <p:spPr>
          <a:xfrm>
            <a:off x="0" y="0"/>
            <a:ext cx="14630400" cy="8229600"/>
          </a:xfrm>
          <a:prstGeom prst="rect">
            <a:avLst/>
          </a:prstGeom>
          <a:solidFill>
            <a:srgbClr val="FFF8F0"/>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lide 4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AABCB6"/>
          </a:solidFill>
          <a:ln/>
        </p:spPr>
      </p:sp>
      <p:sp>
        <p:nvSpPr>
          <p:cNvPr id="3" name="Shape 1"/>
          <p:cNvSpPr/>
          <p:nvPr/>
        </p:nvSpPr>
        <p:spPr>
          <a:xfrm>
            <a:off x="0" y="0"/>
            <a:ext cx="14630400" cy="8229600"/>
          </a:xfrm>
          <a:prstGeom prst="rect">
            <a:avLst/>
          </a:prstGeom>
          <a:solidFill>
            <a:srgbClr val="FFF8F0"/>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Slide 5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AABCB6"/>
          </a:solidFill>
          <a:ln/>
        </p:spPr>
      </p:sp>
      <p:sp>
        <p:nvSpPr>
          <p:cNvPr id="3" name="Shape 1"/>
          <p:cNvSpPr/>
          <p:nvPr/>
        </p:nvSpPr>
        <p:spPr>
          <a:xfrm>
            <a:off x="0" y="0"/>
            <a:ext cx="14630400" cy="8229600"/>
          </a:xfrm>
          <a:prstGeom prst="rect">
            <a:avLst/>
          </a:prstGeom>
          <a:solidFill>
            <a:srgbClr val="FFF8F0"/>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Slide 6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AABCB6"/>
          </a:solidFill>
          <a:ln/>
        </p:spPr>
      </p:sp>
      <p:sp>
        <p:nvSpPr>
          <p:cNvPr id="3" name="Shape 1"/>
          <p:cNvSpPr/>
          <p:nvPr/>
        </p:nvSpPr>
        <p:spPr>
          <a:xfrm>
            <a:off x="0" y="0"/>
            <a:ext cx="14630400" cy="8229600"/>
          </a:xfrm>
          <a:prstGeom prst="rect">
            <a:avLst/>
          </a:prstGeom>
          <a:solidFill>
            <a:srgbClr val="FFF8F0"/>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lide 7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AABCB6"/>
          </a:solidFill>
          <a:ln/>
        </p:spPr>
      </p:sp>
      <p:sp>
        <p:nvSpPr>
          <p:cNvPr id="3" name="Shape 1"/>
          <p:cNvSpPr/>
          <p:nvPr/>
        </p:nvSpPr>
        <p:spPr>
          <a:xfrm>
            <a:off x="0" y="0"/>
            <a:ext cx="14630400" cy="8229600"/>
          </a:xfrm>
          <a:prstGeom prst="rect">
            <a:avLst/>
          </a:prstGeom>
          <a:solidFill>
            <a:srgbClr val="FFF8F0"/>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lide 8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AABCB6"/>
          </a:solidFill>
          <a:ln/>
        </p:spPr>
      </p:sp>
      <p:sp>
        <p:nvSpPr>
          <p:cNvPr id="3" name="Shape 1"/>
          <p:cNvSpPr/>
          <p:nvPr/>
        </p:nvSpPr>
        <p:spPr>
          <a:xfrm>
            <a:off x="0" y="0"/>
            <a:ext cx="14630400" cy="8229600"/>
          </a:xfrm>
          <a:prstGeom prst="rect">
            <a:avLst/>
          </a:prstGeom>
          <a:solidFill>
            <a:srgbClr val="FFF8F0"/>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5.xml"/><Relationship Id="rId6" Type="http://schemas.openxmlformats.org/officeDocument/2006/relationships/image" Target="../media/image10.png"/><Relationship Id="rId5" Type="http://schemas.openxmlformats.org/officeDocument/2006/relationships/image" Target="../media/image9.png"/><Relationship Id="rId10" Type="http://schemas.openxmlformats.org/officeDocument/2006/relationships/image" Target="../media/image14.png"/><Relationship Id="rId4" Type="http://schemas.openxmlformats.org/officeDocument/2006/relationships/image" Target="../media/image8.png"/><Relationship Id="rId9" Type="http://schemas.openxmlformats.org/officeDocument/2006/relationships/image" Target="../media/image13.png"/></Relationships>
</file>

<file path=ppt/slides/_rels/slide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6.xml"/><Relationship Id="rId5" Type="http://schemas.openxmlformats.org/officeDocument/2006/relationships/image" Target="../media/image17.png"/><Relationship Id="rId4" Type="http://schemas.openxmlformats.org/officeDocument/2006/relationships/image" Target="../media/image16.png"/></Relationships>
</file>

<file path=ppt/slides/_rels/slide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notesSlide" Target="../notesSlides/notesSlide9.xml"/><Relationship Id="rId1" Type="http://schemas.openxmlformats.org/officeDocument/2006/relationships/slideLayout" Target="../slideLayouts/slideLayout9.xml"/><Relationship Id="rId6" Type="http://schemas.openxmlformats.org/officeDocument/2006/relationships/image" Target="../media/image22.png"/><Relationship Id="rId5" Type="http://schemas.openxmlformats.org/officeDocument/2006/relationships/image" Target="../media/image21.png"/><Relationship Id="rId10" Type="http://schemas.openxmlformats.org/officeDocument/2006/relationships/image" Target="../media/image26.png"/><Relationship Id="rId4" Type="http://schemas.openxmlformats.org/officeDocument/2006/relationships/image" Target="../media/image20.png"/><Relationship Id="rId9" Type="http://schemas.openxmlformats.org/officeDocument/2006/relationships/image" Target="../media/image25.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3" name="Text 0"/>
          <p:cNvSpPr/>
          <p:nvPr/>
        </p:nvSpPr>
        <p:spPr>
          <a:xfrm>
            <a:off x="793790" y="939403"/>
            <a:ext cx="7556421" cy="2126337"/>
          </a:xfrm>
          <a:prstGeom prst="rect">
            <a:avLst/>
          </a:prstGeom>
          <a:noFill/>
          <a:ln/>
        </p:spPr>
        <p:txBody>
          <a:bodyPr wrap="square" lIns="0" tIns="0" rIns="0" bIns="0" rtlCol="0" anchor="t"/>
          <a:lstStyle/>
          <a:p>
            <a:pPr marL="0" indent="0" algn="l">
              <a:lnSpc>
                <a:spcPts val="5550"/>
              </a:lnSpc>
              <a:buNone/>
            </a:pPr>
            <a:r>
              <a:rPr lang="en-US" sz="4450" kern="0" spc="-134" dirty="0">
                <a:solidFill>
                  <a:srgbClr val="2C3F42"/>
                </a:solidFill>
                <a:latin typeface="Bitter Medium" pitchFamily="34" charset="0"/>
                <a:ea typeface="Bitter Medium" pitchFamily="34" charset="-122"/>
                <a:cs typeface="Bitter Medium" pitchFamily="34" charset="-120"/>
              </a:rPr>
              <a:t>Writing a Successful  Discussion &amp; Interpretation Chapter in your Dissertation</a:t>
            </a:r>
            <a:endParaRPr lang="en-US" sz="4450" dirty="0"/>
          </a:p>
        </p:txBody>
      </p:sp>
      <p:sp>
        <p:nvSpPr>
          <p:cNvPr id="4" name="Text 1"/>
          <p:cNvSpPr/>
          <p:nvPr/>
        </p:nvSpPr>
        <p:spPr>
          <a:xfrm>
            <a:off x="793790" y="3405902"/>
            <a:ext cx="7556421" cy="1451610"/>
          </a:xfrm>
          <a:prstGeom prst="rect">
            <a:avLst/>
          </a:prstGeom>
          <a:noFill/>
          <a:ln/>
        </p:spPr>
        <p:txBody>
          <a:bodyPr wrap="square" lIns="0" tIns="0" rIns="0" bIns="0" rtlCol="0" anchor="t"/>
          <a:lstStyle/>
          <a:p>
            <a:pPr marL="0" indent="0" algn="l">
              <a:lnSpc>
                <a:spcPts val="2850"/>
              </a:lnSpc>
              <a:buNone/>
            </a:pPr>
            <a:r>
              <a:rPr lang="en-US" sz="1750" kern="0" spc="-36" dirty="0">
                <a:solidFill>
                  <a:srgbClr val="2B2E3C"/>
                </a:solidFill>
                <a:latin typeface="Open Sans" pitchFamily="34" charset="0"/>
                <a:ea typeface="Open Sans" pitchFamily="34" charset="-122"/>
                <a:cs typeface="Open Sans" pitchFamily="34" charset="-120"/>
              </a:rPr>
              <a:t>The discussion section is often considered the heart of any research paper—where raw data transforms into meaningful insights. This critical chapter in your Dissertation requires careful analysis, clear reasoning, and thoughtful connections to existing literature.</a:t>
            </a:r>
            <a:endParaRPr lang="en-US" sz="1750" dirty="0"/>
          </a:p>
        </p:txBody>
      </p:sp>
      <p:sp>
        <p:nvSpPr>
          <p:cNvPr id="5" name="Text 2"/>
          <p:cNvSpPr/>
          <p:nvPr/>
        </p:nvSpPr>
        <p:spPr>
          <a:xfrm>
            <a:off x="793790" y="5112663"/>
            <a:ext cx="7556421" cy="2177415"/>
          </a:xfrm>
          <a:prstGeom prst="rect">
            <a:avLst/>
          </a:prstGeom>
          <a:noFill/>
          <a:ln/>
        </p:spPr>
        <p:txBody>
          <a:bodyPr wrap="square" lIns="0" tIns="0" rIns="0" bIns="0" rtlCol="0" anchor="t"/>
          <a:lstStyle/>
          <a:p>
            <a:pPr marL="0" indent="0" algn="l">
              <a:lnSpc>
                <a:spcPts val="2850"/>
              </a:lnSpc>
              <a:buNone/>
            </a:pPr>
            <a:r>
              <a:rPr lang="en-US" sz="1750" kern="0" spc="-36" dirty="0">
                <a:solidFill>
                  <a:srgbClr val="2B2E3C"/>
                </a:solidFill>
                <a:latin typeface="Open Sans" pitchFamily="34" charset="0"/>
                <a:ea typeface="Open Sans" pitchFamily="34" charset="-122"/>
                <a:cs typeface="Open Sans" pitchFamily="34" charset="-120"/>
              </a:rPr>
              <a:t>In our session today, we'll explore essential strategies for crafting a compelling discussion chapter that effectively communicates your research contributions while demonstrating scholarly thinking. You'll learn how to compare your findings with existing research, address contradictions in the literature, and articulate the significance of your discoveries.</a:t>
            </a:r>
            <a:endParaRPr lang="en-US" sz="175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p:nvPr/>
        </p:nvSpPr>
        <p:spPr>
          <a:xfrm>
            <a:off x="648533" y="510302"/>
            <a:ext cx="9434512" cy="579001"/>
          </a:xfrm>
          <a:prstGeom prst="rect">
            <a:avLst/>
          </a:prstGeom>
          <a:noFill/>
          <a:ln/>
        </p:spPr>
        <p:txBody>
          <a:bodyPr wrap="none" lIns="0" tIns="0" rIns="0" bIns="0" rtlCol="0" anchor="t"/>
          <a:lstStyle/>
          <a:p>
            <a:pPr marL="0" indent="0" algn="l">
              <a:lnSpc>
                <a:spcPts val="4550"/>
              </a:lnSpc>
              <a:buNone/>
            </a:pPr>
            <a:r>
              <a:rPr lang="en-US" sz="3600" kern="0" spc="-109" dirty="0">
                <a:solidFill>
                  <a:srgbClr val="2C3F42"/>
                </a:solidFill>
                <a:latin typeface="Bitter Medium" pitchFamily="34" charset="0"/>
                <a:ea typeface="Bitter Medium" pitchFamily="34" charset="-122"/>
                <a:cs typeface="Bitter Medium" pitchFamily="34" charset="-120"/>
              </a:rPr>
              <a:t>Extracting Meaningful Insights from Your Data</a:t>
            </a:r>
            <a:endParaRPr lang="en-US" sz="3600" dirty="0"/>
          </a:p>
        </p:txBody>
      </p:sp>
      <p:pic>
        <p:nvPicPr>
          <p:cNvPr id="3" name="Image 0" descr="preencoded.png"/>
          <p:cNvPicPr>
            <a:picLocks noChangeAspect="1"/>
          </p:cNvPicPr>
          <p:nvPr/>
        </p:nvPicPr>
        <p:blipFill>
          <a:blip r:embed="rId3"/>
          <a:stretch>
            <a:fillRect/>
          </a:stretch>
        </p:blipFill>
        <p:spPr>
          <a:xfrm>
            <a:off x="648533" y="1459944"/>
            <a:ext cx="926544" cy="1364337"/>
          </a:xfrm>
          <a:prstGeom prst="rect">
            <a:avLst/>
          </a:prstGeom>
        </p:spPr>
      </p:pic>
      <p:sp>
        <p:nvSpPr>
          <p:cNvPr id="4" name="Text 1"/>
          <p:cNvSpPr/>
          <p:nvPr/>
        </p:nvSpPr>
        <p:spPr>
          <a:xfrm>
            <a:off x="1852970" y="1645206"/>
            <a:ext cx="2316480" cy="289560"/>
          </a:xfrm>
          <a:prstGeom prst="rect">
            <a:avLst/>
          </a:prstGeom>
          <a:noFill/>
          <a:ln/>
        </p:spPr>
        <p:txBody>
          <a:bodyPr wrap="none" lIns="0" tIns="0" rIns="0" bIns="0" rtlCol="0" anchor="t"/>
          <a:lstStyle/>
          <a:p>
            <a:pPr marL="0" indent="0" algn="l">
              <a:lnSpc>
                <a:spcPts val="2250"/>
              </a:lnSpc>
              <a:buNone/>
            </a:pPr>
            <a:r>
              <a:rPr lang="en-US" sz="1800" kern="0" spc="-55" dirty="0">
                <a:solidFill>
                  <a:srgbClr val="2B2E3C"/>
                </a:solidFill>
                <a:latin typeface="Bitter Medium" pitchFamily="34" charset="0"/>
                <a:ea typeface="Bitter Medium" pitchFamily="34" charset="-122"/>
                <a:cs typeface="Bitter Medium" pitchFamily="34" charset="-120"/>
              </a:rPr>
              <a:t>Identify Patterns</a:t>
            </a:r>
            <a:endParaRPr lang="en-US" sz="1800" dirty="0"/>
          </a:p>
        </p:txBody>
      </p:sp>
      <p:sp>
        <p:nvSpPr>
          <p:cNvPr id="5" name="Text 2"/>
          <p:cNvSpPr/>
          <p:nvPr/>
        </p:nvSpPr>
        <p:spPr>
          <a:xfrm>
            <a:off x="1852970" y="2045851"/>
            <a:ext cx="12128897" cy="593169"/>
          </a:xfrm>
          <a:prstGeom prst="rect">
            <a:avLst/>
          </a:prstGeom>
          <a:noFill/>
          <a:ln/>
        </p:spPr>
        <p:txBody>
          <a:bodyPr wrap="square" lIns="0" tIns="0" rIns="0" bIns="0" rtlCol="0" anchor="t"/>
          <a:lstStyle/>
          <a:p>
            <a:pPr marL="0" indent="0" algn="l">
              <a:lnSpc>
                <a:spcPts val="2300"/>
              </a:lnSpc>
              <a:buNone/>
            </a:pPr>
            <a:r>
              <a:rPr lang="en-US" kern="0" spc="-29" dirty="0">
                <a:solidFill>
                  <a:srgbClr val="2B2E3C"/>
                </a:solidFill>
                <a:latin typeface="Open Sans" pitchFamily="34" charset="0"/>
                <a:ea typeface="Open Sans" pitchFamily="34" charset="-122"/>
                <a:cs typeface="Open Sans" pitchFamily="34" charset="-120"/>
              </a:rPr>
              <a:t>Look beyond individual data points to recognise meaningful trends. Consider both what you expected to see and surprising findings.</a:t>
            </a:r>
            <a:endParaRPr lang="en-US" dirty="0"/>
          </a:p>
        </p:txBody>
      </p:sp>
      <p:pic>
        <p:nvPicPr>
          <p:cNvPr id="6" name="Image 1" descr="preencoded.png"/>
          <p:cNvPicPr>
            <a:picLocks noChangeAspect="1"/>
          </p:cNvPicPr>
          <p:nvPr/>
        </p:nvPicPr>
        <p:blipFill>
          <a:blip r:embed="rId4"/>
          <a:stretch>
            <a:fillRect/>
          </a:stretch>
        </p:blipFill>
        <p:spPr>
          <a:xfrm>
            <a:off x="648533" y="2824282"/>
            <a:ext cx="926544" cy="1364337"/>
          </a:xfrm>
          <a:prstGeom prst="rect">
            <a:avLst/>
          </a:prstGeom>
        </p:spPr>
      </p:pic>
      <p:sp>
        <p:nvSpPr>
          <p:cNvPr id="7" name="Text 3"/>
          <p:cNvSpPr/>
          <p:nvPr/>
        </p:nvSpPr>
        <p:spPr>
          <a:xfrm>
            <a:off x="1852970" y="3009543"/>
            <a:ext cx="2316480" cy="289560"/>
          </a:xfrm>
          <a:prstGeom prst="rect">
            <a:avLst/>
          </a:prstGeom>
          <a:noFill/>
          <a:ln/>
        </p:spPr>
        <p:txBody>
          <a:bodyPr wrap="none" lIns="0" tIns="0" rIns="0" bIns="0" rtlCol="0" anchor="t"/>
          <a:lstStyle/>
          <a:p>
            <a:pPr marL="0" indent="0" algn="l">
              <a:lnSpc>
                <a:spcPts val="2250"/>
              </a:lnSpc>
              <a:buNone/>
            </a:pPr>
            <a:r>
              <a:rPr lang="en-US" sz="1800" kern="0" spc="-55" dirty="0">
                <a:solidFill>
                  <a:srgbClr val="2B2E3C"/>
                </a:solidFill>
                <a:latin typeface="Bitter Medium" pitchFamily="34" charset="0"/>
                <a:ea typeface="Bitter Medium" pitchFamily="34" charset="-122"/>
                <a:cs typeface="Bitter Medium" pitchFamily="34" charset="-120"/>
              </a:rPr>
              <a:t>Interpret Implications</a:t>
            </a:r>
            <a:endParaRPr lang="en-US" sz="1800" dirty="0"/>
          </a:p>
        </p:txBody>
      </p:sp>
      <p:sp>
        <p:nvSpPr>
          <p:cNvPr id="8" name="Text 4"/>
          <p:cNvSpPr/>
          <p:nvPr/>
        </p:nvSpPr>
        <p:spPr>
          <a:xfrm>
            <a:off x="1852970" y="3410188"/>
            <a:ext cx="12128897" cy="593169"/>
          </a:xfrm>
          <a:prstGeom prst="rect">
            <a:avLst/>
          </a:prstGeom>
          <a:noFill/>
          <a:ln/>
        </p:spPr>
        <p:txBody>
          <a:bodyPr wrap="square" lIns="0" tIns="0" rIns="0" bIns="0" rtlCol="0" anchor="t"/>
          <a:lstStyle/>
          <a:p>
            <a:pPr marL="0" indent="0" algn="l">
              <a:lnSpc>
                <a:spcPts val="2300"/>
              </a:lnSpc>
              <a:buNone/>
            </a:pPr>
            <a:r>
              <a:rPr lang="en-US" kern="0" spc="-29" dirty="0">
                <a:solidFill>
                  <a:srgbClr val="2B2E3C"/>
                </a:solidFill>
                <a:latin typeface="Open Sans" pitchFamily="34" charset="0"/>
                <a:ea typeface="Open Sans" pitchFamily="34" charset="-122"/>
                <a:cs typeface="Open Sans" pitchFamily="34" charset="-120"/>
              </a:rPr>
              <a:t>Move from description to explanation—what do these patterns suggest about your research question? How do they challenge or support existing theories?</a:t>
            </a:r>
            <a:endParaRPr lang="en-US" dirty="0"/>
          </a:p>
        </p:txBody>
      </p:sp>
      <p:pic>
        <p:nvPicPr>
          <p:cNvPr id="9" name="Image 2" descr="preencoded.png"/>
          <p:cNvPicPr>
            <a:picLocks noChangeAspect="1"/>
          </p:cNvPicPr>
          <p:nvPr/>
        </p:nvPicPr>
        <p:blipFill>
          <a:blip r:embed="rId5"/>
          <a:stretch>
            <a:fillRect/>
          </a:stretch>
        </p:blipFill>
        <p:spPr>
          <a:xfrm>
            <a:off x="648533" y="4188619"/>
            <a:ext cx="926544" cy="1111925"/>
          </a:xfrm>
          <a:prstGeom prst="rect">
            <a:avLst/>
          </a:prstGeom>
        </p:spPr>
      </p:pic>
      <p:sp>
        <p:nvSpPr>
          <p:cNvPr id="10" name="Text 5"/>
          <p:cNvSpPr/>
          <p:nvPr/>
        </p:nvSpPr>
        <p:spPr>
          <a:xfrm>
            <a:off x="1852970" y="4373880"/>
            <a:ext cx="2532817" cy="289560"/>
          </a:xfrm>
          <a:prstGeom prst="rect">
            <a:avLst/>
          </a:prstGeom>
          <a:noFill/>
          <a:ln/>
        </p:spPr>
        <p:txBody>
          <a:bodyPr wrap="none" lIns="0" tIns="0" rIns="0" bIns="0" rtlCol="0" anchor="t"/>
          <a:lstStyle/>
          <a:p>
            <a:pPr marL="0" indent="0" algn="l">
              <a:lnSpc>
                <a:spcPts val="2250"/>
              </a:lnSpc>
              <a:buNone/>
            </a:pPr>
            <a:r>
              <a:rPr lang="en-US" sz="1800" kern="0" spc="-55" dirty="0">
                <a:solidFill>
                  <a:srgbClr val="2B2E3C"/>
                </a:solidFill>
                <a:latin typeface="Bitter Medium" pitchFamily="34" charset="0"/>
                <a:ea typeface="Bitter Medium" pitchFamily="34" charset="-122"/>
                <a:cs typeface="Bitter Medium" pitchFamily="34" charset="-120"/>
              </a:rPr>
              <a:t>Generate New Questions</a:t>
            </a:r>
            <a:endParaRPr lang="en-US" sz="1800" dirty="0"/>
          </a:p>
        </p:txBody>
      </p:sp>
      <p:sp>
        <p:nvSpPr>
          <p:cNvPr id="11" name="Text 6"/>
          <p:cNvSpPr/>
          <p:nvPr/>
        </p:nvSpPr>
        <p:spPr>
          <a:xfrm>
            <a:off x="1852970" y="4774525"/>
            <a:ext cx="12128897" cy="296585"/>
          </a:xfrm>
          <a:prstGeom prst="rect">
            <a:avLst/>
          </a:prstGeom>
          <a:noFill/>
          <a:ln/>
        </p:spPr>
        <p:txBody>
          <a:bodyPr wrap="none" lIns="0" tIns="0" rIns="0" bIns="0" rtlCol="0" anchor="t"/>
          <a:lstStyle/>
          <a:p>
            <a:pPr marL="0" indent="0" algn="l">
              <a:lnSpc>
                <a:spcPts val="2300"/>
              </a:lnSpc>
              <a:buNone/>
            </a:pPr>
            <a:r>
              <a:rPr lang="en-US" kern="0" spc="-29" dirty="0">
                <a:solidFill>
                  <a:srgbClr val="2B2E3C"/>
                </a:solidFill>
                <a:latin typeface="Open Sans" pitchFamily="34" charset="0"/>
                <a:ea typeface="Open Sans" pitchFamily="34" charset="-122"/>
                <a:cs typeface="Open Sans" pitchFamily="34" charset="-120"/>
              </a:rPr>
              <a:t>Identify what remains unexplained by your findings. What new questions or hypotheses emerge from your results?</a:t>
            </a:r>
            <a:endParaRPr lang="en-US" dirty="0"/>
          </a:p>
        </p:txBody>
      </p:sp>
      <p:pic>
        <p:nvPicPr>
          <p:cNvPr id="12" name="Image 3" descr="preencoded.png"/>
          <p:cNvPicPr>
            <a:picLocks noChangeAspect="1"/>
          </p:cNvPicPr>
          <p:nvPr/>
        </p:nvPicPr>
        <p:blipFill>
          <a:blip r:embed="rId6"/>
          <a:stretch>
            <a:fillRect/>
          </a:stretch>
        </p:blipFill>
        <p:spPr>
          <a:xfrm>
            <a:off x="648533" y="5300543"/>
            <a:ext cx="926544" cy="1111925"/>
          </a:xfrm>
          <a:prstGeom prst="rect">
            <a:avLst/>
          </a:prstGeom>
        </p:spPr>
      </p:pic>
      <p:sp>
        <p:nvSpPr>
          <p:cNvPr id="13" name="Text 7"/>
          <p:cNvSpPr/>
          <p:nvPr/>
        </p:nvSpPr>
        <p:spPr>
          <a:xfrm>
            <a:off x="1852970" y="5485805"/>
            <a:ext cx="2783800" cy="289560"/>
          </a:xfrm>
          <a:prstGeom prst="rect">
            <a:avLst/>
          </a:prstGeom>
          <a:noFill/>
          <a:ln/>
        </p:spPr>
        <p:txBody>
          <a:bodyPr wrap="none" lIns="0" tIns="0" rIns="0" bIns="0" rtlCol="0" anchor="t"/>
          <a:lstStyle/>
          <a:p>
            <a:pPr marL="0" indent="0" algn="l">
              <a:lnSpc>
                <a:spcPts val="2250"/>
              </a:lnSpc>
              <a:buNone/>
            </a:pPr>
            <a:r>
              <a:rPr lang="en-US" sz="1800" kern="0" spc="-55" dirty="0">
                <a:solidFill>
                  <a:srgbClr val="2B2E3C"/>
                </a:solidFill>
                <a:latin typeface="Bitter Medium" pitchFamily="34" charset="0"/>
                <a:ea typeface="Bitter Medium" pitchFamily="34" charset="-122"/>
                <a:cs typeface="Bitter Medium" pitchFamily="34" charset="-120"/>
              </a:rPr>
              <a:t>Connect to Broader Context</a:t>
            </a:r>
            <a:endParaRPr lang="en-US" sz="1800" dirty="0"/>
          </a:p>
        </p:txBody>
      </p:sp>
      <p:sp>
        <p:nvSpPr>
          <p:cNvPr id="14" name="Text 8"/>
          <p:cNvSpPr/>
          <p:nvPr/>
        </p:nvSpPr>
        <p:spPr>
          <a:xfrm>
            <a:off x="1852970" y="5886450"/>
            <a:ext cx="12128897" cy="296585"/>
          </a:xfrm>
          <a:prstGeom prst="rect">
            <a:avLst/>
          </a:prstGeom>
          <a:noFill/>
          <a:ln/>
        </p:spPr>
        <p:txBody>
          <a:bodyPr wrap="none" lIns="0" tIns="0" rIns="0" bIns="0" rtlCol="0" anchor="t"/>
          <a:lstStyle/>
          <a:p>
            <a:pPr marL="0" indent="0" algn="l">
              <a:lnSpc>
                <a:spcPts val="2300"/>
              </a:lnSpc>
              <a:buNone/>
            </a:pPr>
            <a:r>
              <a:rPr lang="en-US" kern="0" spc="-29" dirty="0">
                <a:solidFill>
                  <a:srgbClr val="2B2E3C"/>
                </a:solidFill>
                <a:latin typeface="Open Sans" pitchFamily="34" charset="0"/>
                <a:ea typeface="Open Sans" pitchFamily="34" charset="-122"/>
                <a:cs typeface="Open Sans" pitchFamily="34" charset="-120"/>
              </a:rPr>
              <a:t>Relate your specific findings to larger theoretical frameworks, practical applications, or societal issues relevant to your field.</a:t>
            </a:r>
            <a:endParaRPr lang="en-US" dirty="0"/>
          </a:p>
        </p:txBody>
      </p:sp>
      <p:sp>
        <p:nvSpPr>
          <p:cNvPr id="15" name="Text 9"/>
          <p:cNvSpPr/>
          <p:nvPr/>
        </p:nvSpPr>
        <p:spPr>
          <a:xfrm>
            <a:off x="648533" y="6620947"/>
            <a:ext cx="13333333" cy="296585"/>
          </a:xfrm>
          <a:prstGeom prst="rect">
            <a:avLst/>
          </a:prstGeom>
          <a:noFill/>
          <a:ln/>
        </p:spPr>
        <p:txBody>
          <a:bodyPr wrap="none" lIns="0" tIns="0" rIns="0" bIns="0" rtlCol="0" anchor="t"/>
          <a:lstStyle/>
          <a:p>
            <a:pPr marL="0" indent="0" algn="l">
              <a:lnSpc>
                <a:spcPts val="2300"/>
              </a:lnSpc>
              <a:buNone/>
            </a:pPr>
            <a:r>
              <a:rPr lang="en-US" b="1" kern="0" spc="-29" dirty="0">
                <a:solidFill>
                  <a:srgbClr val="2B2E3C"/>
                </a:solidFill>
                <a:latin typeface="Open Sans" pitchFamily="34" charset="0"/>
                <a:ea typeface="Open Sans" pitchFamily="34" charset="-122"/>
                <a:cs typeface="Open Sans" pitchFamily="34" charset="-120"/>
              </a:rPr>
              <a:t>Effective interpretation requires moving beyond merely restating results to extracting meaning and significance</a:t>
            </a:r>
            <a:r>
              <a:rPr lang="en-US" kern="0" spc="-29" dirty="0">
                <a:solidFill>
                  <a:srgbClr val="2B2E3C"/>
                </a:solidFill>
                <a:latin typeface="Open Sans" pitchFamily="34" charset="0"/>
                <a:ea typeface="Open Sans" pitchFamily="34" charset="-122"/>
                <a:cs typeface="Open Sans" pitchFamily="34" charset="-120"/>
              </a:rPr>
              <a:t>. </a:t>
            </a:r>
            <a:endParaRPr lang="en-US" dirty="0"/>
          </a:p>
        </p:txBody>
      </p:sp>
      <p:sp>
        <p:nvSpPr>
          <p:cNvPr id="16" name="Text 10"/>
          <p:cNvSpPr/>
          <p:nvPr/>
        </p:nvSpPr>
        <p:spPr>
          <a:xfrm>
            <a:off x="648533" y="7126010"/>
            <a:ext cx="13333333" cy="593169"/>
          </a:xfrm>
          <a:prstGeom prst="rect">
            <a:avLst/>
          </a:prstGeom>
          <a:noFill/>
          <a:ln/>
        </p:spPr>
        <p:txBody>
          <a:bodyPr wrap="square" lIns="0" tIns="0" rIns="0" bIns="0" rtlCol="0" anchor="t"/>
          <a:lstStyle/>
          <a:p>
            <a:pPr marL="0" indent="0" algn="l">
              <a:lnSpc>
                <a:spcPts val="2300"/>
              </a:lnSpc>
              <a:buNone/>
            </a:pPr>
            <a:r>
              <a:rPr lang="en-US" kern="0" spc="-29" dirty="0">
                <a:solidFill>
                  <a:srgbClr val="2B2E3C"/>
                </a:solidFill>
                <a:latin typeface="Open Sans" pitchFamily="34" charset="0"/>
                <a:ea typeface="Open Sans" pitchFamily="34" charset="-122"/>
                <a:cs typeface="Open Sans" pitchFamily="34" charset="-120"/>
              </a:rPr>
              <a:t>When discussing unexpected findings, resist the temptation to dismiss them as errors—consider whether they reveal important limitations in current theoretical models or open new research directions.</a:t>
            </a:r>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760690" y="942737"/>
            <a:ext cx="11588115" cy="679252"/>
          </a:xfrm>
          <a:prstGeom prst="rect">
            <a:avLst/>
          </a:prstGeom>
          <a:noFill/>
          <a:ln/>
        </p:spPr>
        <p:txBody>
          <a:bodyPr wrap="none" lIns="0" tIns="0" rIns="0" bIns="0" rtlCol="0" anchor="t"/>
          <a:lstStyle/>
          <a:p>
            <a:pPr marL="0" indent="0" algn="l">
              <a:lnSpc>
                <a:spcPts val="5300"/>
              </a:lnSpc>
              <a:buNone/>
            </a:pPr>
            <a:r>
              <a:rPr lang="en-US" sz="4250" kern="0" spc="-128" dirty="0">
                <a:solidFill>
                  <a:srgbClr val="2C3F42"/>
                </a:solidFill>
                <a:latin typeface="Bitter Medium" pitchFamily="34" charset="0"/>
                <a:ea typeface="Bitter Medium" pitchFamily="34" charset="-122"/>
                <a:cs typeface="Bitter Medium" pitchFamily="34" charset="-120"/>
              </a:rPr>
              <a:t>Comparing Your Findings with Existing Research</a:t>
            </a:r>
            <a:endParaRPr lang="en-US" sz="4250" dirty="0"/>
          </a:p>
        </p:txBody>
      </p:sp>
      <p:sp>
        <p:nvSpPr>
          <p:cNvPr id="3" name="Text 1"/>
          <p:cNvSpPr/>
          <p:nvPr/>
        </p:nvSpPr>
        <p:spPr>
          <a:xfrm>
            <a:off x="760690" y="2165271"/>
            <a:ext cx="3891677" cy="339566"/>
          </a:xfrm>
          <a:prstGeom prst="rect">
            <a:avLst/>
          </a:prstGeom>
          <a:noFill/>
          <a:ln/>
        </p:spPr>
        <p:txBody>
          <a:bodyPr wrap="none" lIns="0" tIns="0" rIns="0" bIns="0" rtlCol="0" anchor="t"/>
          <a:lstStyle/>
          <a:p>
            <a:pPr marL="0" indent="0" algn="l">
              <a:lnSpc>
                <a:spcPts val="2650"/>
              </a:lnSpc>
              <a:buNone/>
            </a:pPr>
            <a:r>
              <a:rPr lang="en-US" sz="2100" kern="0" spc="-64" dirty="0">
                <a:solidFill>
                  <a:srgbClr val="2C3F42"/>
                </a:solidFill>
                <a:latin typeface="Bitter Medium" pitchFamily="34" charset="0"/>
                <a:ea typeface="Bitter Medium" pitchFamily="34" charset="-122"/>
                <a:cs typeface="Bitter Medium" pitchFamily="34" charset="-120"/>
              </a:rPr>
              <a:t>Alignment with Previous Studies</a:t>
            </a:r>
            <a:endParaRPr lang="en-US" sz="2100" dirty="0"/>
          </a:p>
        </p:txBody>
      </p:sp>
      <p:sp>
        <p:nvSpPr>
          <p:cNvPr id="4" name="Text 2"/>
          <p:cNvSpPr/>
          <p:nvPr/>
        </p:nvSpPr>
        <p:spPr>
          <a:xfrm>
            <a:off x="760690" y="2722126"/>
            <a:ext cx="4015621" cy="1738908"/>
          </a:xfrm>
          <a:prstGeom prst="rect">
            <a:avLst/>
          </a:prstGeom>
          <a:noFill/>
          <a:ln/>
        </p:spPr>
        <p:txBody>
          <a:bodyPr wrap="square" lIns="0" tIns="0" rIns="0" bIns="0" rtlCol="0" anchor="t"/>
          <a:lstStyle/>
          <a:p>
            <a:pPr marL="0" indent="0" algn="l">
              <a:lnSpc>
                <a:spcPts val="2700"/>
              </a:lnSpc>
              <a:buNone/>
            </a:pPr>
            <a:r>
              <a:rPr lang="en-US" sz="1700" kern="0" spc="-34" dirty="0">
                <a:solidFill>
                  <a:srgbClr val="2B2E3C"/>
                </a:solidFill>
                <a:latin typeface="Open Sans" pitchFamily="34" charset="0"/>
                <a:ea typeface="Open Sans" pitchFamily="34" charset="-122"/>
                <a:cs typeface="Open Sans" pitchFamily="34" charset="-120"/>
              </a:rPr>
              <a:t>When your results confirm existing knowledge, explain how they strengthen the consensus in your field. Cite specific studies and detail exactly which aspects of your findings align with prior research.</a:t>
            </a:r>
            <a:endParaRPr lang="en-US" sz="1700" dirty="0"/>
          </a:p>
        </p:txBody>
      </p:sp>
      <p:sp>
        <p:nvSpPr>
          <p:cNvPr id="5" name="Text 3"/>
          <p:cNvSpPr/>
          <p:nvPr/>
        </p:nvSpPr>
        <p:spPr>
          <a:xfrm>
            <a:off x="760690" y="4656653"/>
            <a:ext cx="4015621" cy="1738908"/>
          </a:xfrm>
          <a:prstGeom prst="rect">
            <a:avLst/>
          </a:prstGeom>
          <a:noFill/>
          <a:ln/>
        </p:spPr>
        <p:txBody>
          <a:bodyPr wrap="square" lIns="0" tIns="0" rIns="0" bIns="0" rtlCol="0" anchor="t"/>
          <a:lstStyle/>
          <a:p>
            <a:pPr marL="0" indent="0" algn="l">
              <a:lnSpc>
                <a:spcPts val="2700"/>
              </a:lnSpc>
              <a:buNone/>
            </a:pPr>
            <a:r>
              <a:rPr lang="en-US" sz="1700" kern="0" spc="-34" dirty="0">
                <a:solidFill>
                  <a:srgbClr val="2B2E3C"/>
                </a:solidFill>
                <a:latin typeface="Open Sans" pitchFamily="34" charset="0"/>
                <a:ea typeface="Open Sans" pitchFamily="34" charset="-122"/>
                <a:cs typeface="Open Sans" pitchFamily="34" charset="-120"/>
              </a:rPr>
              <a:t>Example: "The findings on procrastination patterns among first-year students align with Johnson's (2019) assertion that deadline proximity triggers increased productivity".</a:t>
            </a:r>
            <a:endParaRPr lang="en-US" sz="1700" dirty="0"/>
          </a:p>
        </p:txBody>
      </p:sp>
      <p:sp>
        <p:nvSpPr>
          <p:cNvPr id="6" name="Text 4"/>
          <p:cNvSpPr/>
          <p:nvPr/>
        </p:nvSpPr>
        <p:spPr>
          <a:xfrm>
            <a:off x="5314236" y="2165271"/>
            <a:ext cx="4015264" cy="339566"/>
          </a:xfrm>
          <a:prstGeom prst="rect">
            <a:avLst/>
          </a:prstGeom>
          <a:noFill/>
          <a:ln/>
        </p:spPr>
        <p:txBody>
          <a:bodyPr wrap="none" lIns="0" tIns="0" rIns="0" bIns="0" rtlCol="0" anchor="t"/>
          <a:lstStyle/>
          <a:p>
            <a:pPr marL="0" indent="0" algn="l">
              <a:lnSpc>
                <a:spcPts val="2650"/>
              </a:lnSpc>
              <a:buNone/>
            </a:pPr>
            <a:r>
              <a:rPr lang="en-US" sz="2100" kern="0" spc="-64" dirty="0">
                <a:solidFill>
                  <a:srgbClr val="2C3F42"/>
                </a:solidFill>
                <a:latin typeface="Bitter Medium" pitchFamily="34" charset="0"/>
                <a:ea typeface="Bitter Medium" pitchFamily="34" charset="-122"/>
                <a:cs typeface="Bitter Medium" pitchFamily="34" charset="-120"/>
              </a:rPr>
              <a:t>Divergence from Previous Studies</a:t>
            </a:r>
            <a:endParaRPr lang="en-US" sz="2100" dirty="0"/>
          </a:p>
        </p:txBody>
      </p:sp>
      <p:sp>
        <p:nvSpPr>
          <p:cNvPr id="7" name="Text 5"/>
          <p:cNvSpPr/>
          <p:nvPr/>
        </p:nvSpPr>
        <p:spPr>
          <a:xfrm>
            <a:off x="5314236" y="2722126"/>
            <a:ext cx="4015621" cy="2086689"/>
          </a:xfrm>
          <a:prstGeom prst="rect">
            <a:avLst/>
          </a:prstGeom>
          <a:noFill/>
          <a:ln/>
        </p:spPr>
        <p:txBody>
          <a:bodyPr wrap="square" lIns="0" tIns="0" rIns="0" bIns="0" rtlCol="0" anchor="t"/>
          <a:lstStyle/>
          <a:p>
            <a:pPr marL="0" indent="0" algn="l">
              <a:lnSpc>
                <a:spcPts val="2700"/>
              </a:lnSpc>
              <a:buNone/>
            </a:pPr>
            <a:r>
              <a:rPr lang="en-US" sz="1700" kern="0" spc="-34" dirty="0">
                <a:solidFill>
                  <a:srgbClr val="2B2E3C"/>
                </a:solidFill>
                <a:latin typeface="Open Sans" pitchFamily="34" charset="0"/>
                <a:ea typeface="Open Sans" pitchFamily="34" charset="-122"/>
                <a:cs typeface="Open Sans" pitchFamily="34" charset="-120"/>
              </a:rPr>
              <a:t>When your results contradict existing knowledge, present both positions objectively before offering explanations for the discrepancy. Consider methodological differences, sample characteristics, or contextual factors.</a:t>
            </a:r>
            <a:endParaRPr lang="en-US" sz="1700" dirty="0"/>
          </a:p>
        </p:txBody>
      </p:sp>
      <p:sp>
        <p:nvSpPr>
          <p:cNvPr id="8" name="Text 6"/>
          <p:cNvSpPr/>
          <p:nvPr/>
        </p:nvSpPr>
        <p:spPr>
          <a:xfrm>
            <a:off x="5314236" y="5004435"/>
            <a:ext cx="4015621" cy="2086689"/>
          </a:xfrm>
          <a:prstGeom prst="rect">
            <a:avLst/>
          </a:prstGeom>
          <a:noFill/>
          <a:ln/>
        </p:spPr>
        <p:txBody>
          <a:bodyPr wrap="square" lIns="0" tIns="0" rIns="0" bIns="0" rtlCol="0" anchor="t"/>
          <a:lstStyle/>
          <a:p>
            <a:pPr marL="0" indent="0" algn="l">
              <a:lnSpc>
                <a:spcPts val="2700"/>
              </a:lnSpc>
              <a:buNone/>
            </a:pPr>
            <a:r>
              <a:rPr lang="en-US" sz="1700" kern="0" spc="-34" dirty="0">
                <a:solidFill>
                  <a:srgbClr val="2B2E3C"/>
                </a:solidFill>
                <a:latin typeface="Open Sans" pitchFamily="34" charset="0"/>
                <a:ea typeface="Open Sans" pitchFamily="34" charset="-122"/>
                <a:cs typeface="Open Sans" pitchFamily="34" charset="-120"/>
              </a:rPr>
              <a:t>Example: "Unlike Smith's (2020) findings, our data revealed no correlation between study duration and retention rates, possibly due to our implementation of active learning techniques".</a:t>
            </a:r>
            <a:endParaRPr lang="en-US" sz="1700" dirty="0"/>
          </a:p>
        </p:txBody>
      </p:sp>
      <p:sp>
        <p:nvSpPr>
          <p:cNvPr id="9" name="Text 7"/>
          <p:cNvSpPr/>
          <p:nvPr/>
        </p:nvSpPr>
        <p:spPr>
          <a:xfrm>
            <a:off x="9867781" y="2165271"/>
            <a:ext cx="3677126" cy="339566"/>
          </a:xfrm>
          <a:prstGeom prst="rect">
            <a:avLst/>
          </a:prstGeom>
          <a:noFill/>
          <a:ln/>
        </p:spPr>
        <p:txBody>
          <a:bodyPr wrap="none" lIns="0" tIns="0" rIns="0" bIns="0" rtlCol="0" anchor="t"/>
          <a:lstStyle/>
          <a:p>
            <a:pPr marL="0" indent="0" algn="l">
              <a:lnSpc>
                <a:spcPts val="2650"/>
              </a:lnSpc>
              <a:buNone/>
            </a:pPr>
            <a:r>
              <a:rPr lang="en-US" sz="2100" kern="0" spc="-64" dirty="0">
                <a:solidFill>
                  <a:srgbClr val="2C3F42"/>
                </a:solidFill>
                <a:latin typeface="Bitter Medium" pitchFamily="34" charset="0"/>
                <a:ea typeface="Bitter Medium" pitchFamily="34" charset="-122"/>
                <a:cs typeface="Bitter Medium" pitchFamily="34" charset="-120"/>
              </a:rPr>
              <a:t>Evidence-Based Interpretation</a:t>
            </a:r>
            <a:endParaRPr lang="en-US" sz="2100" dirty="0"/>
          </a:p>
        </p:txBody>
      </p:sp>
      <p:sp>
        <p:nvSpPr>
          <p:cNvPr id="10" name="Text 8"/>
          <p:cNvSpPr/>
          <p:nvPr/>
        </p:nvSpPr>
        <p:spPr>
          <a:xfrm>
            <a:off x="9867781" y="2722126"/>
            <a:ext cx="4015621" cy="1738908"/>
          </a:xfrm>
          <a:prstGeom prst="rect">
            <a:avLst/>
          </a:prstGeom>
          <a:noFill/>
          <a:ln/>
        </p:spPr>
        <p:txBody>
          <a:bodyPr wrap="square" lIns="0" tIns="0" rIns="0" bIns="0" rtlCol="0" anchor="t"/>
          <a:lstStyle/>
          <a:p>
            <a:pPr marL="0" indent="0" algn="l">
              <a:lnSpc>
                <a:spcPts val="2700"/>
              </a:lnSpc>
              <a:buNone/>
            </a:pPr>
            <a:r>
              <a:rPr lang="en-US" sz="1700" kern="0" spc="-34" dirty="0">
                <a:solidFill>
                  <a:srgbClr val="2B2E3C"/>
                </a:solidFill>
                <a:latin typeface="Open Sans" pitchFamily="34" charset="0"/>
                <a:ea typeface="Open Sans" pitchFamily="34" charset="-122"/>
                <a:cs typeface="Open Sans" pitchFamily="34" charset="-120"/>
              </a:rPr>
              <a:t>Ground all comparisons in concrete evidence rather than speculation. Reference specific data points from your results and link them directly to findings from other researchers.</a:t>
            </a:r>
            <a:endParaRPr lang="en-US" sz="1700" dirty="0"/>
          </a:p>
        </p:txBody>
      </p:sp>
      <p:sp>
        <p:nvSpPr>
          <p:cNvPr id="11" name="Text 9"/>
          <p:cNvSpPr/>
          <p:nvPr/>
        </p:nvSpPr>
        <p:spPr>
          <a:xfrm>
            <a:off x="9867781" y="4656653"/>
            <a:ext cx="4015621" cy="1391126"/>
          </a:xfrm>
          <a:prstGeom prst="rect">
            <a:avLst/>
          </a:prstGeom>
          <a:noFill/>
          <a:ln/>
        </p:spPr>
        <p:txBody>
          <a:bodyPr wrap="square" lIns="0" tIns="0" rIns="0" bIns="0" rtlCol="0" anchor="t"/>
          <a:lstStyle/>
          <a:p>
            <a:pPr marL="0" indent="0" algn="l">
              <a:lnSpc>
                <a:spcPts val="2700"/>
              </a:lnSpc>
              <a:buNone/>
            </a:pPr>
            <a:r>
              <a:rPr lang="en-US" sz="1700" kern="0" spc="-34" dirty="0">
                <a:solidFill>
                  <a:srgbClr val="2B2E3C"/>
                </a:solidFill>
                <a:latin typeface="Open Sans" pitchFamily="34" charset="0"/>
                <a:ea typeface="Open Sans" pitchFamily="34" charset="-122"/>
                <a:cs typeface="Open Sans" pitchFamily="34" charset="-120"/>
              </a:rPr>
              <a:t>Use transition phrases like "This contrasts with..." or "This extends previous findings by..." to clarify relationships between research works.</a:t>
            </a:r>
            <a:endParaRPr lang="en-US" sz="17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640675" y="530304"/>
            <a:ext cx="9308544" cy="572095"/>
          </a:xfrm>
          <a:prstGeom prst="rect">
            <a:avLst/>
          </a:prstGeom>
          <a:noFill/>
          <a:ln/>
        </p:spPr>
        <p:txBody>
          <a:bodyPr wrap="none" lIns="0" tIns="0" rIns="0" bIns="0" rtlCol="0" anchor="t"/>
          <a:lstStyle/>
          <a:p>
            <a:pPr marL="0" indent="0" algn="l">
              <a:lnSpc>
                <a:spcPts val="4500"/>
              </a:lnSpc>
              <a:buNone/>
            </a:pPr>
            <a:r>
              <a:rPr lang="en-US" sz="3600" kern="0" spc="-108" dirty="0">
                <a:solidFill>
                  <a:srgbClr val="2C3F42"/>
                </a:solidFill>
                <a:latin typeface="Bitter Medium" pitchFamily="34" charset="0"/>
                <a:ea typeface="Bitter Medium" pitchFamily="34" charset="-122"/>
                <a:cs typeface="Bitter Medium" pitchFamily="34" charset="-120"/>
              </a:rPr>
              <a:t>Explaining Discrepancies in Research Findings</a:t>
            </a:r>
            <a:endParaRPr lang="en-US" sz="3600" dirty="0"/>
          </a:p>
        </p:txBody>
      </p:sp>
      <p:pic>
        <p:nvPicPr>
          <p:cNvPr id="3" name="Image 0" descr="preencoded.png"/>
          <p:cNvPicPr>
            <a:picLocks noChangeAspect="1"/>
          </p:cNvPicPr>
          <p:nvPr/>
        </p:nvPicPr>
        <p:blipFill>
          <a:blip r:embed="rId3"/>
          <a:stretch>
            <a:fillRect/>
          </a:stretch>
        </p:blipFill>
        <p:spPr>
          <a:xfrm>
            <a:off x="3151942" y="1468398"/>
            <a:ext cx="1651873" cy="1054537"/>
          </a:xfrm>
          <a:prstGeom prst="rect">
            <a:avLst/>
          </a:prstGeom>
        </p:spPr>
      </p:pic>
      <p:pic>
        <p:nvPicPr>
          <p:cNvPr id="4" name="Image 1" descr="preencoded.png"/>
          <p:cNvPicPr>
            <a:picLocks noChangeAspect="1"/>
          </p:cNvPicPr>
          <p:nvPr/>
        </p:nvPicPr>
        <p:blipFill>
          <a:blip r:embed="rId4"/>
          <a:stretch>
            <a:fillRect/>
          </a:stretch>
        </p:blipFill>
        <p:spPr>
          <a:xfrm>
            <a:off x="3849052" y="1965484"/>
            <a:ext cx="257413" cy="321707"/>
          </a:xfrm>
          <a:prstGeom prst="rect">
            <a:avLst/>
          </a:prstGeom>
        </p:spPr>
      </p:pic>
      <p:sp>
        <p:nvSpPr>
          <p:cNvPr id="5" name="Text 1"/>
          <p:cNvSpPr/>
          <p:nvPr/>
        </p:nvSpPr>
        <p:spPr>
          <a:xfrm>
            <a:off x="4986814" y="1651397"/>
            <a:ext cx="2494002" cy="285988"/>
          </a:xfrm>
          <a:prstGeom prst="rect">
            <a:avLst/>
          </a:prstGeom>
          <a:noFill/>
          <a:ln/>
        </p:spPr>
        <p:txBody>
          <a:bodyPr wrap="none" lIns="0" tIns="0" rIns="0" bIns="0" rtlCol="0" anchor="t"/>
          <a:lstStyle/>
          <a:p>
            <a:pPr marL="0" indent="0" algn="l">
              <a:lnSpc>
                <a:spcPts val="2250"/>
              </a:lnSpc>
              <a:buNone/>
            </a:pPr>
            <a:r>
              <a:rPr lang="en-US" sz="1800" kern="0" spc="-54" dirty="0">
                <a:solidFill>
                  <a:srgbClr val="2B2E3C"/>
                </a:solidFill>
                <a:latin typeface="Bitter Medium" pitchFamily="34" charset="0"/>
                <a:ea typeface="Bitter Medium" pitchFamily="34" charset="-122"/>
                <a:cs typeface="Bitter Medium" pitchFamily="34" charset="-120"/>
              </a:rPr>
              <a:t>New Theoretical Insights</a:t>
            </a:r>
            <a:endParaRPr lang="en-US" sz="1800" dirty="0"/>
          </a:p>
        </p:txBody>
      </p:sp>
      <p:sp>
        <p:nvSpPr>
          <p:cNvPr id="6" name="Text 2"/>
          <p:cNvSpPr/>
          <p:nvPr/>
        </p:nvSpPr>
        <p:spPr>
          <a:xfrm>
            <a:off x="4986814" y="2047161"/>
            <a:ext cx="5080635" cy="292775"/>
          </a:xfrm>
          <a:prstGeom prst="rect">
            <a:avLst/>
          </a:prstGeom>
          <a:noFill/>
          <a:ln/>
        </p:spPr>
        <p:txBody>
          <a:bodyPr wrap="none" lIns="0" tIns="0" rIns="0" bIns="0" rtlCol="0" anchor="t"/>
          <a:lstStyle/>
          <a:p>
            <a:pPr marL="0" indent="0" algn="l">
              <a:lnSpc>
                <a:spcPts val="2300"/>
              </a:lnSpc>
              <a:buNone/>
            </a:pPr>
            <a:r>
              <a:rPr lang="en-US" sz="1600" kern="0" spc="-29" dirty="0">
                <a:solidFill>
                  <a:srgbClr val="2B2E3C"/>
                </a:solidFill>
                <a:latin typeface="Open Sans" pitchFamily="34" charset="0"/>
                <a:ea typeface="Open Sans" pitchFamily="34" charset="-122"/>
                <a:cs typeface="Open Sans" pitchFamily="34" charset="-120"/>
              </a:rPr>
              <a:t>Propose new frameworks that reconcile contradictory findings</a:t>
            </a:r>
            <a:endParaRPr lang="en-US" sz="1600" dirty="0"/>
          </a:p>
        </p:txBody>
      </p:sp>
      <p:sp>
        <p:nvSpPr>
          <p:cNvPr id="7" name="Shape 3"/>
          <p:cNvSpPr/>
          <p:nvPr/>
        </p:nvSpPr>
        <p:spPr>
          <a:xfrm>
            <a:off x="4849535" y="2536269"/>
            <a:ext cx="9094470" cy="11430"/>
          </a:xfrm>
          <a:prstGeom prst="roundRect">
            <a:avLst>
              <a:gd name="adj" fmla="val 672640"/>
            </a:avLst>
          </a:prstGeom>
          <a:solidFill>
            <a:srgbClr val="E2C8B5"/>
          </a:solidFill>
          <a:ln/>
        </p:spPr>
        <p:txBody>
          <a:bodyPr/>
          <a:lstStyle/>
          <a:p>
            <a:endParaRPr lang="en-GB"/>
          </a:p>
        </p:txBody>
      </p:sp>
      <p:pic>
        <p:nvPicPr>
          <p:cNvPr id="8" name="Image 2" descr="preencoded.png"/>
          <p:cNvPicPr>
            <a:picLocks noChangeAspect="1"/>
          </p:cNvPicPr>
          <p:nvPr/>
        </p:nvPicPr>
        <p:blipFill>
          <a:blip r:embed="rId5"/>
          <a:stretch>
            <a:fillRect/>
          </a:stretch>
        </p:blipFill>
        <p:spPr>
          <a:xfrm>
            <a:off x="2325886" y="2568654"/>
            <a:ext cx="3303865" cy="1054537"/>
          </a:xfrm>
          <a:prstGeom prst="rect">
            <a:avLst/>
          </a:prstGeom>
        </p:spPr>
      </p:pic>
      <p:pic>
        <p:nvPicPr>
          <p:cNvPr id="9" name="Image 3" descr="preencoded.png"/>
          <p:cNvPicPr>
            <a:picLocks noChangeAspect="1"/>
          </p:cNvPicPr>
          <p:nvPr/>
        </p:nvPicPr>
        <p:blipFill>
          <a:blip r:embed="rId6"/>
          <a:stretch>
            <a:fillRect/>
          </a:stretch>
        </p:blipFill>
        <p:spPr>
          <a:xfrm>
            <a:off x="3849052" y="2935010"/>
            <a:ext cx="257413" cy="321707"/>
          </a:xfrm>
          <a:prstGeom prst="rect">
            <a:avLst/>
          </a:prstGeom>
        </p:spPr>
      </p:pic>
      <p:sp>
        <p:nvSpPr>
          <p:cNvPr id="10" name="Text 4"/>
          <p:cNvSpPr/>
          <p:nvPr/>
        </p:nvSpPr>
        <p:spPr>
          <a:xfrm>
            <a:off x="5812750" y="2751653"/>
            <a:ext cx="2754868" cy="285988"/>
          </a:xfrm>
          <a:prstGeom prst="rect">
            <a:avLst/>
          </a:prstGeom>
          <a:noFill/>
          <a:ln/>
        </p:spPr>
        <p:txBody>
          <a:bodyPr wrap="none" lIns="0" tIns="0" rIns="0" bIns="0" rtlCol="0" anchor="t"/>
          <a:lstStyle/>
          <a:p>
            <a:pPr marL="0" indent="0" algn="l">
              <a:lnSpc>
                <a:spcPts val="2250"/>
              </a:lnSpc>
              <a:buNone/>
            </a:pPr>
            <a:r>
              <a:rPr lang="en-US" sz="1800" kern="0" spc="-54" dirty="0">
                <a:solidFill>
                  <a:srgbClr val="2B2E3C"/>
                </a:solidFill>
                <a:latin typeface="Bitter Medium" pitchFamily="34" charset="0"/>
                <a:ea typeface="Bitter Medium" pitchFamily="34" charset="-122"/>
                <a:cs typeface="Bitter Medium" pitchFamily="34" charset="-120"/>
              </a:rPr>
              <a:t>Methodological Differences</a:t>
            </a:r>
            <a:endParaRPr lang="en-US" sz="1800" dirty="0"/>
          </a:p>
        </p:txBody>
      </p:sp>
      <p:sp>
        <p:nvSpPr>
          <p:cNvPr id="11" name="Text 5"/>
          <p:cNvSpPr/>
          <p:nvPr/>
        </p:nvSpPr>
        <p:spPr>
          <a:xfrm>
            <a:off x="5812750" y="3147417"/>
            <a:ext cx="4707612" cy="292775"/>
          </a:xfrm>
          <a:prstGeom prst="rect">
            <a:avLst/>
          </a:prstGeom>
          <a:noFill/>
          <a:ln/>
        </p:spPr>
        <p:txBody>
          <a:bodyPr wrap="none" lIns="0" tIns="0" rIns="0" bIns="0" rtlCol="0" anchor="t"/>
          <a:lstStyle/>
          <a:p>
            <a:pPr marL="0" indent="0" algn="l">
              <a:lnSpc>
                <a:spcPts val="2300"/>
              </a:lnSpc>
              <a:buNone/>
            </a:pPr>
            <a:r>
              <a:rPr lang="en-US" sz="1600" kern="0" spc="-29" dirty="0">
                <a:solidFill>
                  <a:srgbClr val="2B2E3C"/>
                </a:solidFill>
                <a:latin typeface="Open Sans" pitchFamily="34" charset="0"/>
                <a:ea typeface="Open Sans" pitchFamily="34" charset="-122"/>
                <a:cs typeface="Open Sans" pitchFamily="34" charset="-120"/>
              </a:rPr>
              <a:t>Analyse how varied research approaches affect outcomes</a:t>
            </a:r>
            <a:endParaRPr lang="en-US" sz="1600" dirty="0"/>
          </a:p>
        </p:txBody>
      </p:sp>
      <p:sp>
        <p:nvSpPr>
          <p:cNvPr id="12" name="Shape 6"/>
          <p:cNvSpPr/>
          <p:nvPr/>
        </p:nvSpPr>
        <p:spPr>
          <a:xfrm>
            <a:off x="5675471" y="3636526"/>
            <a:ext cx="8268533" cy="11430"/>
          </a:xfrm>
          <a:prstGeom prst="roundRect">
            <a:avLst>
              <a:gd name="adj" fmla="val 672640"/>
            </a:avLst>
          </a:prstGeom>
          <a:solidFill>
            <a:srgbClr val="E2C8B5"/>
          </a:solidFill>
          <a:ln/>
        </p:spPr>
        <p:txBody>
          <a:bodyPr/>
          <a:lstStyle/>
          <a:p>
            <a:endParaRPr lang="en-GB"/>
          </a:p>
        </p:txBody>
      </p:sp>
      <p:pic>
        <p:nvPicPr>
          <p:cNvPr id="13" name="Image 4" descr="preencoded.png"/>
          <p:cNvPicPr>
            <a:picLocks noChangeAspect="1"/>
          </p:cNvPicPr>
          <p:nvPr/>
        </p:nvPicPr>
        <p:blipFill>
          <a:blip r:embed="rId7"/>
          <a:stretch>
            <a:fillRect/>
          </a:stretch>
        </p:blipFill>
        <p:spPr>
          <a:xfrm>
            <a:off x="1499949" y="3668911"/>
            <a:ext cx="4955738" cy="1054537"/>
          </a:xfrm>
          <a:prstGeom prst="rect">
            <a:avLst/>
          </a:prstGeom>
        </p:spPr>
      </p:pic>
      <p:pic>
        <p:nvPicPr>
          <p:cNvPr id="14" name="Image 5" descr="preencoded.png"/>
          <p:cNvPicPr>
            <a:picLocks noChangeAspect="1"/>
          </p:cNvPicPr>
          <p:nvPr/>
        </p:nvPicPr>
        <p:blipFill>
          <a:blip r:embed="rId8"/>
          <a:stretch>
            <a:fillRect/>
          </a:stretch>
        </p:blipFill>
        <p:spPr>
          <a:xfrm>
            <a:off x="3849052" y="4035266"/>
            <a:ext cx="257413" cy="321707"/>
          </a:xfrm>
          <a:prstGeom prst="rect">
            <a:avLst/>
          </a:prstGeom>
        </p:spPr>
      </p:pic>
      <p:sp>
        <p:nvSpPr>
          <p:cNvPr id="15" name="Text 7"/>
          <p:cNvSpPr/>
          <p:nvPr/>
        </p:nvSpPr>
        <p:spPr>
          <a:xfrm>
            <a:off x="6638687" y="3851910"/>
            <a:ext cx="2315289" cy="285988"/>
          </a:xfrm>
          <a:prstGeom prst="rect">
            <a:avLst/>
          </a:prstGeom>
          <a:noFill/>
          <a:ln/>
        </p:spPr>
        <p:txBody>
          <a:bodyPr wrap="none" lIns="0" tIns="0" rIns="0" bIns="0" rtlCol="0" anchor="t"/>
          <a:lstStyle/>
          <a:p>
            <a:pPr marL="0" indent="0" algn="l">
              <a:lnSpc>
                <a:spcPts val="2250"/>
              </a:lnSpc>
              <a:buNone/>
            </a:pPr>
            <a:r>
              <a:rPr lang="en-US" sz="1800" kern="0" spc="-54" dirty="0">
                <a:solidFill>
                  <a:srgbClr val="2B2E3C"/>
                </a:solidFill>
                <a:latin typeface="Bitter Medium" pitchFamily="34" charset="0"/>
                <a:ea typeface="Bitter Medium" pitchFamily="34" charset="-122"/>
                <a:cs typeface="Bitter Medium" pitchFamily="34" charset="-120"/>
              </a:rPr>
              <a:t>Sample Characteristics</a:t>
            </a:r>
            <a:endParaRPr lang="en-US" sz="1800" dirty="0"/>
          </a:p>
        </p:txBody>
      </p:sp>
      <p:sp>
        <p:nvSpPr>
          <p:cNvPr id="16" name="Text 8"/>
          <p:cNvSpPr/>
          <p:nvPr/>
        </p:nvSpPr>
        <p:spPr>
          <a:xfrm>
            <a:off x="6638687" y="4247674"/>
            <a:ext cx="4660583" cy="292775"/>
          </a:xfrm>
          <a:prstGeom prst="rect">
            <a:avLst/>
          </a:prstGeom>
          <a:noFill/>
          <a:ln/>
        </p:spPr>
        <p:txBody>
          <a:bodyPr wrap="none" lIns="0" tIns="0" rIns="0" bIns="0" rtlCol="0" anchor="t"/>
          <a:lstStyle/>
          <a:p>
            <a:pPr marL="0" indent="0" algn="l">
              <a:lnSpc>
                <a:spcPts val="2300"/>
              </a:lnSpc>
              <a:buNone/>
            </a:pPr>
            <a:r>
              <a:rPr lang="en-US" sz="1600" kern="0" spc="-29" dirty="0">
                <a:solidFill>
                  <a:srgbClr val="2B2E3C"/>
                </a:solidFill>
                <a:latin typeface="Open Sans" pitchFamily="34" charset="0"/>
                <a:ea typeface="Open Sans" pitchFamily="34" charset="-122"/>
                <a:cs typeface="Open Sans" pitchFamily="34" charset="-120"/>
              </a:rPr>
              <a:t>Consider how participant demographics influence results</a:t>
            </a:r>
            <a:endParaRPr lang="en-US" sz="1600" dirty="0"/>
          </a:p>
        </p:txBody>
      </p:sp>
      <p:sp>
        <p:nvSpPr>
          <p:cNvPr id="17" name="Shape 9"/>
          <p:cNvSpPr/>
          <p:nvPr/>
        </p:nvSpPr>
        <p:spPr>
          <a:xfrm>
            <a:off x="6501408" y="4736783"/>
            <a:ext cx="7442597" cy="11430"/>
          </a:xfrm>
          <a:prstGeom prst="roundRect">
            <a:avLst>
              <a:gd name="adj" fmla="val 672640"/>
            </a:avLst>
          </a:prstGeom>
          <a:solidFill>
            <a:srgbClr val="E2C8B5"/>
          </a:solidFill>
          <a:ln/>
        </p:spPr>
        <p:txBody>
          <a:bodyPr/>
          <a:lstStyle/>
          <a:p>
            <a:endParaRPr lang="en-GB"/>
          </a:p>
        </p:txBody>
      </p:sp>
      <p:pic>
        <p:nvPicPr>
          <p:cNvPr id="18" name="Image 6" descr="preencoded.png"/>
          <p:cNvPicPr>
            <a:picLocks noChangeAspect="1"/>
          </p:cNvPicPr>
          <p:nvPr/>
        </p:nvPicPr>
        <p:blipFill>
          <a:blip r:embed="rId9"/>
          <a:stretch>
            <a:fillRect/>
          </a:stretch>
        </p:blipFill>
        <p:spPr>
          <a:xfrm>
            <a:off x="674013" y="4769168"/>
            <a:ext cx="6607731" cy="1054537"/>
          </a:xfrm>
          <a:prstGeom prst="rect">
            <a:avLst/>
          </a:prstGeom>
        </p:spPr>
      </p:pic>
      <p:pic>
        <p:nvPicPr>
          <p:cNvPr id="19" name="Image 7" descr="preencoded.png"/>
          <p:cNvPicPr>
            <a:picLocks noChangeAspect="1"/>
          </p:cNvPicPr>
          <p:nvPr/>
        </p:nvPicPr>
        <p:blipFill>
          <a:blip r:embed="rId10"/>
          <a:stretch>
            <a:fillRect/>
          </a:stretch>
        </p:blipFill>
        <p:spPr>
          <a:xfrm>
            <a:off x="3849172" y="5135523"/>
            <a:ext cx="257413" cy="321707"/>
          </a:xfrm>
          <a:prstGeom prst="rect">
            <a:avLst/>
          </a:prstGeom>
        </p:spPr>
      </p:pic>
      <p:sp>
        <p:nvSpPr>
          <p:cNvPr id="20" name="Text 10"/>
          <p:cNvSpPr/>
          <p:nvPr/>
        </p:nvSpPr>
        <p:spPr>
          <a:xfrm>
            <a:off x="7464743" y="4952167"/>
            <a:ext cx="2288143" cy="285988"/>
          </a:xfrm>
          <a:prstGeom prst="rect">
            <a:avLst/>
          </a:prstGeom>
          <a:noFill/>
          <a:ln/>
        </p:spPr>
        <p:txBody>
          <a:bodyPr wrap="none" lIns="0" tIns="0" rIns="0" bIns="0" rtlCol="0" anchor="t"/>
          <a:lstStyle/>
          <a:p>
            <a:pPr marL="0" indent="0" algn="l">
              <a:lnSpc>
                <a:spcPts val="2250"/>
              </a:lnSpc>
              <a:buNone/>
            </a:pPr>
            <a:r>
              <a:rPr lang="en-US" sz="1800" kern="0" spc="-54" dirty="0">
                <a:solidFill>
                  <a:srgbClr val="2B2E3C"/>
                </a:solidFill>
                <a:latin typeface="Bitter Medium" pitchFamily="34" charset="0"/>
                <a:ea typeface="Bitter Medium" pitchFamily="34" charset="-122"/>
                <a:cs typeface="Bitter Medium" pitchFamily="34" charset="-120"/>
              </a:rPr>
              <a:t>Contextual Factors</a:t>
            </a:r>
            <a:endParaRPr lang="en-US" sz="1800" dirty="0"/>
          </a:p>
        </p:txBody>
      </p:sp>
      <p:sp>
        <p:nvSpPr>
          <p:cNvPr id="21" name="Text 11"/>
          <p:cNvSpPr/>
          <p:nvPr/>
        </p:nvSpPr>
        <p:spPr>
          <a:xfrm>
            <a:off x="7464743" y="5347930"/>
            <a:ext cx="5490805" cy="292775"/>
          </a:xfrm>
          <a:prstGeom prst="rect">
            <a:avLst/>
          </a:prstGeom>
          <a:noFill/>
          <a:ln/>
        </p:spPr>
        <p:txBody>
          <a:bodyPr wrap="none" lIns="0" tIns="0" rIns="0" bIns="0" rtlCol="0" anchor="t"/>
          <a:lstStyle/>
          <a:p>
            <a:pPr marL="0" indent="0" algn="l">
              <a:lnSpc>
                <a:spcPts val="2300"/>
              </a:lnSpc>
              <a:buNone/>
            </a:pPr>
            <a:r>
              <a:rPr lang="en-US" sz="1600" kern="0" spc="-29" dirty="0">
                <a:solidFill>
                  <a:srgbClr val="2B2E3C"/>
                </a:solidFill>
                <a:latin typeface="Open Sans" pitchFamily="34" charset="0"/>
                <a:ea typeface="Open Sans" pitchFamily="34" charset="-122"/>
                <a:cs typeface="Open Sans" pitchFamily="34" charset="-120"/>
              </a:rPr>
              <a:t>Examine how setting, timing, and external variables impact findings</a:t>
            </a:r>
            <a:endParaRPr lang="en-US" sz="1600" dirty="0"/>
          </a:p>
        </p:txBody>
      </p:sp>
      <p:sp>
        <p:nvSpPr>
          <p:cNvPr id="22" name="Text 12"/>
          <p:cNvSpPr/>
          <p:nvPr/>
        </p:nvSpPr>
        <p:spPr>
          <a:xfrm>
            <a:off x="640675" y="6029563"/>
            <a:ext cx="13349049" cy="878324"/>
          </a:xfrm>
          <a:prstGeom prst="rect">
            <a:avLst/>
          </a:prstGeom>
          <a:noFill/>
          <a:ln/>
        </p:spPr>
        <p:txBody>
          <a:bodyPr wrap="square" lIns="0" tIns="0" rIns="0" bIns="0" rtlCol="0" anchor="t"/>
          <a:lstStyle/>
          <a:p>
            <a:pPr marL="0" indent="0" algn="l">
              <a:lnSpc>
                <a:spcPts val="2300"/>
              </a:lnSpc>
              <a:buNone/>
            </a:pPr>
            <a:r>
              <a:rPr lang="en-US" sz="1600" kern="0" spc="-29" dirty="0">
                <a:solidFill>
                  <a:srgbClr val="2B2E3C"/>
                </a:solidFill>
                <a:latin typeface="Open Sans" pitchFamily="34" charset="0"/>
                <a:ea typeface="Open Sans" pitchFamily="34" charset="-122"/>
                <a:cs typeface="Open Sans" pitchFamily="34" charset="-120"/>
              </a:rPr>
              <a:t>When your findings diverge from previous research, systematic analysis of potential causes strengthens your discussion. Rather than dismissing contradictory results, treat them as opportunities to deepen understanding. Begin with the most fundamental explanations (contextual differences) before considering more complex possibilities like theoretical limitations.</a:t>
            </a:r>
            <a:endParaRPr lang="en-US" sz="1600" dirty="0"/>
          </a:p>
        </p:txBody>
      </p:sp>
      <p:sp>
        <p:nvSpPr>
          <p:cNvPr id="23" name="Text 13"/>
          <p:cNvSpPr/>
          <p:nvPr/>
        </p:nvSpPr>
        <p:spPr>
          <a:xfrm>
            <a:off x="640675" y="7113746"/>
            <a:ext cx="13349049" cy="585549"/>
          </a:xfrm>
          <a:prstGeom prst="rect">
            <a:avLst/>
          </a:prstGeom>
          <a:noFill/>
          <a:ln/>
        </p:spPr>
        <p:txBody>
          <a:bodyPr wrap="square" lIns="0" tIns="0" rIns="0" bIns="0" rtlCol="0" anchor="t"/>
          <a:lstStyle/>
          <a:p>
            <a:pPr marL="0" indent="0" algn="l">
              <a:lnSpc>
                <a:spcPts val="2300"/>
              </a:lnSpc>
              <a:buNone/>
            </a:pPr>
            <a:r>
              <a:rPr lang="en-US" sz="1600" kern="0" spc="-29" dirty="0">
                <a:solidFill>
                  <a:srgbClr val="2B2E3C"/>
                </a:solidFill>
                <a:latin typeface="Open Sans" pitchFamily="34" charset="0"/>
                <a:ea typeface="Open Sans" pitchFamily="34" charset="-122"/>
                <a:cs typeface="Open Sans" pitchFamily="34" charset="-120"/>
              </a:rPr>
              <a:t>Remember to maintain objectivity – acknowledge when limitations in your own methodology might contribute to discrepancies rather than assuming previous studies were flawed.</a:t>
            </a:r>
            <a:endParaRPr lang="en-US" sz="16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p:nvPr/>
        </p:nvSpPr>
        <p:spPr>
          <a:xfrm>
            <a:off x="706993" y="555546"/>
            <a:ext cx="9475708" cy="631269"/>
          </a:xfrm>
          <a:prstGeom prst="rect">
            <a:avLst/>
          </a:prstGeom>
          <a:noFill/>
          <a:ln/>
        </p:spPr>
        <p:txBody>
          <a:bodyPr wrap="none" lIns="0" tIns="0" rIns="0" bIns="0" rtlCol="0" anchor="t"/>
          <a:lstStyle/>
          <a:p>
            <a:pPr marL="0" indent="0" algn="l">
              <a:lnSpc>
                <a:spcPts val="4950"/>
              </a:lnSpc>
              <a:buNone/>
            </a:pPr>
            <a:r>
              <a:rPr lang="en-US" sz="3950" kern="0" spc="-119" dirty="0">
                <a:solidFill>
                  <a:srgbClr val="2C3F42"/>
                </a:solidFill>
                <a:latin typeface="Bitter Medium" pitchFamily="34" charset="0"/>
                <a:ea typeface="Bitter Medium" pitchFamily="34" charset="-122"/>
                <a:cs typeface="Bitter Medium" pitchFamily="34" charset="-120"/>
              </a:rPr>
              <a:t>Addressing Contrasting Views in Literature</a:t>
            </a:r>
            <a:endParaRPr lang="en-US" sz="3950" dirty="0"/>
          </a:p>
        </p:txBody>
      </p:sp>
      <p:sp>
        <p:nvSpPr>
          <p:cNvPr id="3" name="Shape 1"/>
          <p:cNvSpPr/>
          <p:nvPr/>
        </p:nvSpPr>
        <p:spPr>
          <a:xfrm>
            <a:off x="706993" y="1590794"/>
            <a:ext cx="2202656" cy="1163955"/>
          </a:xfrm>
          <a:prstGeom prst="roundRect">
            <a:avLst>
              <a:gd name="adj" fmla="val 7290"/>
            </a:avLst>
          </a:prstGeom>
          <a:solidFill>
            <a:srgbClr val="FCE2CF"/>
          </a:solidFill>
          <a:ln w="7620">
            <a:solidFill>
              <a:srgbClr val="E2C8B5"/>
            </a:solidFill>
            <a:prstDash val="solid"/>
          </a:ln>
        </p:spPr>
        <p:txBody>
          <a:bodyPr/>
          <a:lstStyle/>
          <a:p>
            <a:endParaRPr lang="en-GB"/>
          </a:p>
        </p:txBody>
      </p:sp>
      <p:pic>
        <p:nvPicPr>
          <p:cNvPr id="4" name="Image 0" descr="preencoded.png"/>
          <p:cNvPicPr>
            <a:picLocks noChangeAspect="1"/>
          </p:cNvPicPr>
          <p:nvPr/>
        </p:nvPicPr>
        <p:blipFill>
          <a:blip r:embed="rId3"/>
          <a:stretch>
            <a:fillRect/>
          </a:stretch>
        </p:blipFill>
        <p:spPr>
          <a:xfrm>
            <a:off x="1666280" y="1995249"/>
            <a:ext cx="284083" cy="355044"/>
          </a:xfrm>
          <a:prstGeom prst="rect">
            <a:avLst/>
          </a:prstGeom>
        </p:spPr>
      </p:pic>
      <p:sp>
        <p:nvSpPr>
          <p:cNvPr id="5" name="Text 2"/>
          <p:cNvSpPr/>
          <p:nvPr/>
        </p:nvSpPr>
        <p:spPr>
          <a:xfrm>
            <a:off x="3111579" y="1792724"/>
            <a:ext cx="2525197" cy="315635"/>
          </a:xfrm>
          <a:prstGeom prst="rect">
            <a:avLst/>
          </a:prstGeom>
          <a:noFill/>
          <a:ln/>
        </p:spPr>
        <p:txBody>
          <a:bodyPr wrap="none" lIns="0" tIns="0" rIns="0" bIns="0" rtlCol="0" anchor="t"/>
          <a:lstStyle/>
          <a:p>
            <a:pPr marL="0" indent="0" algn="l">
              <a:lnSpc>
                <a:spcPts val="2450"/>
              </a:lnSpc>
              <a:buNone/>
            </a:pPr>
            <a:r>
              <a:rPr lang="en-US" sz="1950" kern="0" spc="-60" dirty="0">
                <a:solidFill>
                  <a:srgbClr val="2B2E3C"/>
                </a:solidFill>
                <a:latin typeface="Bitter Medium" pitchFamily="34" charset="0"/>
                <a:ea typeface="Bitter Medium" pitchFamily="34" charset="-122"/>
                <a:cs typeface="Bitter Medium" pitchFamily="34" charset="-120"/>
              </a:rPr>
              <a:t>Position your research</a:t>
            </a:r>
            <a:endParaRPr lang="en-US" sz="1950" dirty="0"/>
          </a:p>
        </p:txBody>
      </p:sp>
      <p:sp>
        <p:nvSpPr>
          <p:cNvPr id="6" name="Text 3"/>
          <p:cNvSpPr/>
          <p:nvPr/>
        </p:nvSpPr>
        <p:spPr>
          <a:xfrm>
            <a:off x="3111579" y="2229564"/>
            <a:ext cx="4845248" cy="323255"/>
          </a:xfrm>
          <a:prstGeom prst="rect">
            <a:avLst/>
          </a:prstGeom>
          <a:noFill/>
          <a:ln/>
        </p:spPr>
        <p:txBody>
          <a:bodyPr wrap="none" lIns="0" tIns="0" rIns="0" bIns="0" rtlCol="0" anchor="t"/>
          <a:lstStyle/>
          <a:p>
            <a:pPr marL="0" indent="0" algn="l">
              <a:lnSpc>
                <a:spcPts val="2500"/>
              </a:lnSpc>
              <a:buNone/>
            </a:pPr>
            <a:r>
              <a:rPr lang="en-US" sz="1600" kern="0" spc="-32" dirty="0">
                <a:solidFill>
                  <a:srgbClr val="2B2E3C"/>
                </a:solidFill>
                <a:latin typeface="Open Sans" pitchFamily="34" charset="0"/>
                <a:ea typeface="Open Sans" pitchFamily="34" charset="-122"/>
                <a:cs typeface="Open Sans" pitchFamily="34" charset="-120"/>
              </a:rPr>
              <a:t>Show how your work contributes to resolving debates</a:t>
            </a:r>
            <a:endParaRPr lang="en-US" sz="1600" dirty="0"/>
          </a:p>
        </p:txBody>
      </p:sp>
      <p:sp>
        <p:nvSpPr>
          <p:cNvPr id="7" name="Shape 4"/>
          <p:cNvSpPr/>
          <p:nvPr/>
        </p:nvSpPr>
        <p:spPr>
          <a:xfrm>
            <a:off x="3010614" y="2745224"/>
            <a:ext cx="10811827" cy="11430"/>
          </a:xfrm>
          <a:prstGeom prst="roundRect">
            <a:avLst>
              <a:gd name="adj" fmla="val 742320"/>
            </a:avLst>
          </a:prstGeom>
          <a:solidFill>
            <a:srgbClr val="E2C8B5"/>
          </a:solidFill>
          <a:ln/>
        </p:spPr>
        <p:txBody>
          <a:bodyPr/>
          <a:lstStyle/>
          <a:p>
            <a:endParaRPr lang="en-GB"/>
          </a:p>
        </p:txBody>
      </p:sp>
      <p:sp>
        <p:nvSpPr>
          <p:cNvPr id="8" name="Shape 5"/>
          <p:cNvSpPr/>
          <p:nvPr/>
        </p:nvSpPr>
        <p:spPr>
          <a:xfrm>
            <a:off x="706993" y="2855714"/>
            <a:ext cx="4405432" cy="1163955"/>
          </a:xfrm>
          <a:prstGeom prst="roundRect">
            <a:avLst>
              <a:gd name="adj" fmla="val 7290"/>
            </a:avLst>
          </a:prstGeom>
          <a:solidFill>
            <a:srgbClr val="FCE2CF"/>
          </a:solidFill>
          <a:ln w="7620">
            <a:solidFill>
              <a:srgbClr val="E2C8B5"/>
            </a:solidFill>
            <a:prstDash val="solid"/>
          </a:ln>
        </p:spPr>
        <p:txBody>
          <a:bodyPr/>
          <a:lstStyle/>
          <a:p>
            <a:endParaRPr lang="en-GB"/>
          </a:p>
        </p:txBody>
      </p:sp>
      <p:pic>
        <p:nvPicPr>
          <p:cNvPr id="9" name="Image 1" descr="preencoded.png"/>
          <p:cNvPicPr>
            <a:picLocks noChangeAspect="1"/>
          </p:cNvPicPr>
          <p:nvPr/>
        </p:nvPicPr>
        <p:blipFill>
          <a:blip r:embed="rId4"/>
          <a:stretch>
            <a:fillRect/>
          </a:stretch>
        </p:blipFill>
        <p:spPr>
          <a:xfrm>
            <a:off x="2767608" y="3260169"/>
            <a:ext cx="284083" cy="355044"/>
          </a:xfrm>
          <a:prstGeom prst="rect">
            <a:avLst/>
          </a:prstGeom>
        </p:spPr>
      </p:pic>
      <p:sp>
        <p:nvSpPr>
          <p:cNvPr id="10" name="Text 6"/>
          <p:cNvSpPr/>
          <p:nvPr/>
        </p:nvSpPr>
        <p:spPr>
          <a:xfrm>
            <a:off x="5314355" y="3057644"/>
            <a:ext cx="3288625" cy="315635"/>
          </a:xfrm>
          <a:prstGeom prst="rect">
            <a:avLst/>
          </a:prstGeom>
          <a:noFill/>
          <a:ln/>
        </p:spPr>
        <p:txBody>
          <a:bodyPr wrap="none" lIns="0" tIns="0" rIns="0" bIns="0" rtlCol="0" anchor="t"/>
          <a:lstStyle/>
          <a:p>
            <a:pPr marL="0" indent="0" algn="l">
              <a:lnSpc>
                <a:spcPts val="2450"/>
              </a:lnSpc>
              <a:buNone/>
            </a:pPr>
            <a:r>
              <a:rPr lang="en-US" sz="1950" kern="0" spc="-60" dirty="0">
                <a:solidFill>
                  <a:srgbClr val="2B2E3C"/>
                </a:solidFill>
                <a:latin typeface="Bitter Medium" pitchFamily="34" charset="0"/>
                <a:ea typeface="Bitter Medium" pitchFamily="34" charset="-122"/>
                <a:cs typeface="Bitter Medium" pitchFamily="34" charset="-120"/>
              </a:rPr>
              <a:t>Present multiple perspectives</a:t>
            </a:r>
            <a:endParaRPr lang="en-US" sz="1950" dirty="0"/>
          </a:p>
        </p:txBody>
      </p:sp>
      <p:sp>
        <p:nvSpPr>
          <p:cNvPr id="11" name="Text 7"/>
          <p:cNvSpPr/>
          <p:nvPr/>
        </p:nvSpPr>
        <p:spPr>
          <a:xfrm>
            <a:off x="5314355" y="3494484"/>
            <a:ext cx="4568547" cy="323255"/>
          </a:xfrm>
          <a:prstGeom prst="rect">
            <a:avLst/>
          </a:prstGeom>
          <a:noFill/>
          <a:ln/>
        </p:spPr>
        <p:txBody>
          <a:bodyPr wrap="none" lIns="0" tIns="0" rIns="0" bIns="0" rtlCol="0" anchor="t"/>
          <a:lstStyle/>
          <a:p>
            <a:pPr marL="0" indent="0" algn="l">
              <a:lnSpc>
                <a:spcPts val="2500"/>
              </a:lnSpc>
              <a:buNone/>
            </a:pPr>
            <a:r>
              <a:rPr lang="en-US" sz="1600" kern="0" spc="-32" dirty="0">
                <a:solidFill>
                  <a:srgbClr val="2B2E3C"/>
                </a:solidFill>
                <a:latin typeface="Open Sans" pitchFamily="34" charset="0"/>
                <a:ea typeface="Open Sans" pitchFamily="34" charset="-122"/>
                <a:cs typeface="Open Sans" pitchFamily="34" charset="-120"/>
              </a:rPr>
              <a:t>Fairly represent competing theoretical frameworks</a:t>
            </a:r>
            <a:endParaRPr lang="en-US" sz="1600" dirty="0"/>
          </a:p>
        </p:txBody>
      </p:sp>
      <p:sp>
        <p:nvSpPr>
          <p:cNvPr id="12" name="Shape 8"/>
          <p:cNvSpPr/>
          <p:nvPr/>
        </p:nvSpPr>
        <p:spPr>
          <a:xfrm>
            <a:off x="5213390" y="4010144"/>
            <a:ext cx="8609052" cy="11430"/>
          </a:xfrm>
          <a:prstGeom prst="roundRect">
            <a:avLst>
              <a:gd name="adj" fmla="val 742320"/>
            </a:avLst>
          </a:prstGeom>
          <a:solidFill>
            <a:srgbClr val="E2C8B5"/>
          </a:solidFill>
          <a:ln/>
        </p:spPr>
        <p:txBody>
          <a:bodyPr/>
          <a:lstStyle/>
          <a:p>
            <a:endParaRPr lang="en-GB"/>
          </a:p>
        </p:txBody>
      </p:sp>
      <p:sp>
        <p:nvSpPr>
          <p:cNvPr id="13" name="Shape 9"/>
          <p:cNvSpPr/>
          <p:nvPr/>
        </p:nvSpPr>
        <p:spPr>
          <a:xfrm>
            <a:off x="706993" y="4120634"/>
            <a:ext cx="6608207" cy="1163955"/>
          </a:xfrm>
          <a:prstGeom prst="roundRect">
            <a:avLst>
              <a:gd name="adj" fmla="val 7290"/>
            </a:avLst>
          </a:prstGeom>
          <a:solidFill>
            <a:srgbClr val="FCE2CF"/>
          </a:solidFill>
          <a:ln w="7620">
            <a:solidFill>
              <a:srgbClr val="E2C8B5"/>
            </a:solidFill>
            <a:prstDash val="solid"/>
          </a:ln>
        </p:spPr>
        <p:txBody>
          <a:bodyPr/>
          <a:lstStyle/>
          <a:p>
            <a:endParaRPr lang="en-GB"/>
          </a:p>
        </p:txBody>
      </p:sp>
      <p:pic>
        <p:nvPicPr>
          <p:cNvPr id="14" name="Image 2" descr="preencoded.png"/>
          <p:cNvPicPr>
            <a:picLocks noChangeAspect="1"/>
          </p:cNvPicPr>
          <p:nvPr/>
        </p:nvPicPr>
        <p:blipFill>
          <a:blip r:embed="rId5"/>
          <a:stretch>
            <a:fillRect/>
          </a:stretch>
        </p:blipFill>
        <p:spPr>
          <a:xfrm>
            <a:off x="3869055" y="4525089"/>
            <a:ext cx="284083" cy="355044"/>
          </a:xfrm>
          <a:prstGeom prst="rect">
            <a:avLst/>
          </a:prstGeom>
        </p:spPr>
      </p:pic>
      <p:sp>
        <p:nvSpPr>
          <p:cNvPr id="15" name="Text 10"/>
          <p:cNvSpPr/>
          <p:nvPr/>
        </p:nvSpPr>
        <p:spPr>
          <a:xfrm>
            <a:off x="7517130" y="4322564"/>
            <a:ext cx="3183850" cy="315635"/>
          </a:xfrm>
          <a:prstGeom prst="rect">
            <a:avLst/>
          </a:prstGeom>
          <a:noFill/>
          <a:ln/>
        </p:spPr>
        <p:txBody>
          <a:bodyPr wrap="none" lIns="0" tIns="0" rIns="0" bIns="0" rtlCol="0" anchor="t"/>
          <a:lstStyle/>
          <a:p>
            <a:pPr marL="0" indent="0" algn="l">
              <a:lnSpc>
                <a:spcPts val="2450"/>
              </a:lnSpc>
              <a:buNone/>
            </a:pPr>
            <a:r>
              <a:rPr lang="en-US" sz="1950" kern="0" spc="-60" dirty="0">
                <a:solidFill>
                  <a:srgbClr val="2B2E3C"/>
                </a:solidFill>
                <a:latin typeface="Bitter Medium" pitchFamily="34" charset="0"/>
                <a:ea typeface="Bitter Medium" pitchFamily="34" charset="-122"/>
                <a:cs typeface="Bitter Medium" pitchFamily="34" charset="-120"/>
              </a:rPr>
              <a:t>Map the academic landscape</a:t>
            </a:r>
            <a:endParaRPr lang="en-US" sz="1950" dirty="0"/>
          </a:p>
        </p:txBody>
      </p:sp>
      <p:sp>
        <p:nvSpPr>
          <p:cNvPr id="16" name="Text 11"/>
          <p:cNvSpPr/>
          <p:nvPr/>
        </p:nvSpPr>
        <p:spPr>
          <a:xfrm>
            <a:off x="7517130" y="4759404"/>
            <a:ext cx="3708916" cy="323255"/>
          </a:xfrm>
          <a:prstGeom prst="rect">
            <a:avLst/>
          </a:prstGeom>
          <a:noFill/>
          <a:ln/>
        </p:spPr>
        <p:txBody>
          <a:bodyPr wrap="none" lIns="0" tIns="0" rIns="0" bIns="0" rtlCol="0" anchor="t"/>
          <a:lstStyle/>
          <a:p>
            <a:pPr marL="0" indent="0" algn="l">
              <a:lnSpc>
                <a:spcPts val="2500"/>
              </a:lnSpc>
              <a:buNone/>
            </a:pPr>
            <a:r>
              <a:rPr lang="en-US" sz="1600" kern="0" spc="-32" dirty="0">
                <a:solidFill>
                  <a:srgbClr val="2B2E3C"/>
                </a:solidFill>
                <a:latin typeface="Open Sans" pitchFamily="34" charset="0"/>
                <a:ea typeface="Open Sans" pitchFamily="34" charset="-122"/>
                <a:cs typeface="Open Sans" pitchFamily="34" charset="-120"/>
              </a:rPr>
              <a:t>Identify key debates and knowledge gaps</a:t>
            </a:r>
            <a:endParaRPr lang="en-US" sz="1600" dirty="0"/>
          </a:p>
        </p:txBody>
      </p:sp>
      <p:sp>
        <p:nvSpPr>
          <p:cNvPr id="17" name="Text 12"/>
          <p:cNvSpPr/>
          <p:nvPr/>
        </p:nvSpPr>
        <p:spPr>
          <a:xfrm>
            <a:off x="706993" y="5511760"/>
            <a:ext cx="13216414" cy="969764"/>
          </a:xfrm>
          <a:prstGeom prst="rect">
            <a:avLst/>
          </a:prstGeom>
          <a:noFill/>
          <a:ln/>
        </p:spPr>
        <p:txBody>
          <a:bodyPr wrap="square" lIns="0" tIns="0" rIns="0" bIns="0" rtlCol="0" anchor="t"/>
          <a:lstStyle/>
          <a:p>
            <a:pPr marL="0" indent="0" algn="l">
              <a:lnSpc>
                <a:spcPts val="2500"/>
              </a:lnSpc>
              <a:buNone/>
            </a:pPr>
            <a:r>
              <a:rPr lang="en-US" kern="0" spc="-32" dirty="0">
                <a:solidFill>
                  <a:srgbClr val="2B2E3C"/>
                </a:solidFill>
                <a:latin typeface="Open Sans" pitchFamily="34" charset="0"/>
                <a:ea typeface="Open Sans" pitchFamily="34" charset="-122"/>
                <a:cs typeface="Open Sans" pitchFamily="34" charset="-120"/>
              </a:rPr>
              <a:t>A sophisticated discussion chapter addresses scholarly disagreements within your field. Begin by mapping the intellectual landscape – identify major debates, competing theories, and unresolved questions relevant to your research question. When presenting contrasting perspectives, ensure you characterise each position accurately with appropriate citations.</a:t>
            </a:r>
            <a:endParaRPr lang="en-US" dirty="0"/>
          </a:p>
        </p:txBody>
      </p:sp>
      <p:sp>
        <p:nvSpPr>
          <p:cNvPr id="18" name="Text 13"/>
          <p:cNvSpPr/>
          <p:nvPr/>
        </p:nvSpPr>
        <p:spPr>
          <a:xfrm>
            <a:off x="706993" y="6708696"/>
            <a:ext cx="13216414" cy="969764"/>
          </a:xfrm>
          <a:prstGeom prst="rect">
            <a:avLst/>
          </a:prstGeom>
          <a:noFill/>
          <a:ln/>
        </p:spPr>
        <p:txBody>
          <a:bodyPr wrap="square" lIns="0" tIns="0" rIns="0" bIns="0" rtlCol="0" anchor="t"/>
          <a:lstStyle/>
          <a:p>
            <a:pPr marL="0" indent="0" algn="l">
              <a:lnSpc>
                <a:spcPts val="2500"/>
              </a:lnSpc>
              <a:buNone/>
            </a:pPr>
            <a:r>
              <a:rPr lang="en-US" kern="0" spc="-32" dirty="0">
                <a:solidFill>
                  <a:srgbClr val="2B2E3C"/>
                </a:solidFill>
                <a:latin typeface="Open Sans" pitchFamily="34" charset="0"/>
                <a:ea typeface="Open Sans" pitchFamily="34" charset="-122"/>
                <a:cs typeface="Open Sans" pitchFamily="34" charset="-120"/>
              </a:rPr>
              <a:t>After establishing the academic context, position your research within this conversation. Does your work support one perspective, bridge competing views, or suggest an entirely new direction? By explicitly connecting your findings to existing debates, you demonstrate scholarly awareness and establish the relevance of your contribution.</a:t>
            </a:r>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687348" y="662940"/>
            <a:ext cx="10212943" cy="613767"/>
          </a:xfrm>
          <a:prstGeom prst="rect">
            <a:avLst/>
          </a:prstGeom>
          <a:noFill/>
          <a:ln/>
        </p:spPr>
        <p:txBody>
          <a:bodyPr wrap="none" lIns="0" tIns="0" rIns="0" bIns="0" rtlCol="0" anchor="t"/>
          <a:lstStyle/>
          <a:p>
            <a:pPr marL="0" indent="0" algn="l">
              <a:lnSpc>
                <a:spcPts val="4800"/>
              </a:lnSpc>
              <a:buNone/>
            </a:pPr>
            <a:r>
              <a:rPr lang="en-US" sz="3850" kern="0" spc="-116" dirty="0">
                <a:solidFill>
                  <a:srgbClr val="2C3F42"/>
                </a:solidFill>
                <a:latin typeface="Bitter Medium" pitchFamily="34" charset="0"/>
                <a:ea typeface="Bitter Medium" pitchFamily="34" charset="-122"/>
                <a:cs typeface="Bitter Medium" pitchFamily="34" charset="-120"/>
              </a:rPr>
              <a:t>Structuring Your Discussion Chapter Effectively</a:t>
            </a:r>
            <a:endParaRPr lang="en-US" sz="3850" dirty="0"/>
          </a:p>
        </p:txBody>
      </p:sp>
      <p:sp>
        <p:nvSpPr>
          <p:cNvPr id="3" name="Shape 1"/>
          <p:cNvSpPr/>
          <p:nvPr/>
        </p:nvSpPr>
        <p:spPr>
          <a:xfrm>
            <a:off x="687348" y="1890355"/>
            <a:ext cx="441841" cy="441841"/>
          </a:xfrm>
          <a:prstGeom prst="roundRect">
            <a:avLst>
              <a:gd name="adj" fmla="val 18670"/>
            </a:avLst>
          </a:prstGeom>
          <a:solidFill>
            <a:srgbClr val="FCE2CF"/>
          </a:solidFill>
          <a:ln w="7620">
            <a:solidFill>
              <a:srgbClr val="E2C8B5"/>
            </a:solidFill>
            <a:prstDash val="solid"/>
          </a:ln>
        </p:spPr>
        <p:txBody>
          <a:bodyPr/>
          <a:lstStyle/>
          <a:p>
            <a:endParaRPr lang="en-GB"/>
          </a:p>
        </p:txBody>
      </p:sp>
      <p:sp>
        <p:nvSpPr>
          <p:cNvPr id="4" name="Text 2"/>
          <p:cNvSpPr/>
          <p:nvPr/>
        </p:nvSpPr>
        <p:spPr>
          <a:xfrm>
            <a:off x="760928" y="1927146"/>
            <a:ext cx="294561" cy="368141"/>
          </a:xfrm>
          <a:prstGeom prst="rect">
            <a:avLst/>
          </a:prstGeom>
          <a:noFill/>
          <a:ln/>
        </p:spPr>
        <p:txBody>
          <a:bodyPr wrap="none" lIns="0" tIns="0" rIns="0" bIns="0" rtlCol="0" anchor="t"/>
          <a:lstStyle/>
          <a:p>
            <a:pPr marL="0" indent="0" algn="ctr">
              <a:lnSpc>
                <a:spcPts val="2300"/>
              </a:lnSpc>
              <a:buNone/>
            </a:pPr>
            <a:r>
              <a:rPr lang="en-US" sz="2300" kern="0" spc="-70" dirty="0">
                <a:solidFill>
                  <a:srgbClr val="2B2E3C"/>
                </a:solidFill>
                <a:latin typeface="Bitter Medium" pitchFamily="34" charset="0"/>
                <a:ea typeface="Bitter Medium" pitchFamily="34" charset="-122"/>
                <a:cs typeface="Bitter Medium" pitchFamily="34" charset="-120"/>
              </a:rPr>
              <a:t>1</a:t>
            </a:r>
            <a:endParaRPr lang="en-US" sz="2300" dirty="0"/>
          </a:p>
        </p:txBody>
      </p:sp>
      <p:sp>
        <p:nvSpPr>
          <p:cNvPr id="5" name="Text 3"/>
          <p:cNvSpPr/>
          <p:nvPr/>
        </p:nvSpPr>
        <p:spPr>
          <a:xfrm>
            <a:off x="1325523" y="1890355"/>
            <a:ext cx="3649504" cy="613648"/>
          </a:xfrm>
          <a:prstGeom prst="rect">
            <a:avLst/>
          </a:prstGeom>
          <a:noFill/>
          <a:ln/>
        </p:spPr>
        <p:txBody>
          <a:bodyPr wrap="square" lIns="0" tIns="0" rIns="0" bIns="0" rtlCol="0" anchor="t"/>
          <a:lstStyle/>
          <a:p>
            <a:pPr marL="0" indent="0" algn="l">
              <a:lnSpc>
                <a:spcPts val="2400"/>
              </a:lnSpc>
              <a:buNone/>
            </a:pPr>
            <a:r>
              <a:rPr lang="en-US" sz="1900" kern="0" spc="-58" dirty="0">
                <a:solidFill>
                  <a:srgbClr val="2B2E3C"/>
                </a:solidFill>
                <a:latin typeface="Bitter Medium" pitchFamily="34" charset="0"/>
                <a:ea typeface="Bitter Medium" pitchFamily="34" charset="-122"/>
                <a:cs typeface="Bitter Medium" pitchFamily="34" charset="-120"/>
              </a:rPr>
              <a:t>Start with a brief summary of key findings</a:t>
            </a:r>
            <a:endParaRPr lang="en-US" sz="1900" dirty="0"/>
          </a:p>
        </p:txBody>
      </p:sp>
      <p:sp>
        <p:nvSpPr>
          <p:cNvPr id="6" name="Text 4"/>
          <p:cNvSpPr/>
          <p:nvPr/>
        </p:nvSpPr>
        <p:spPr>
          <a:xfrm>
            <a:off x="1325523" y="2621756"/>
            <a:ext cx="3649504" cy="1571625"/>
          </a:xfrm>
          <a:prstGeom prst="rect">
            <a:avLst/>
          </a:prstGeom>
          <a:noFill/>
          <a:ln/>
        </p:spPr>
        <p:txBody>
          <a:bodyPr wrap="square" lIns="0" tIns="0" rIns="0" bIns="0" rtlCol="0" anchor="t"/>
          <a:lstStyle/>
          <a:p>
            <a:pPr marL="0" indent="0" algn="l">
              <a:lnSpc>
                <a:spcPts val="2450"/>
              </a:lnSpc>
              <a:buNone/>
            </a:pPr>
            <a:r>
              <a:rPr lang="en-US" sz="1600" kern="0" spc="-31" dirty="0">
                <a:solidFill>
                  <a:srgbClr val="2B2E3C"/>
                </a:solidFill>
                <a:latin typeface="Open Sans" pitchFamily="34" charset="0"/>
                <a:ea typeface="Open Sans" pitchFamily="34" charset="-122"/>
                <a:cs typeface="Open Sans" pitchFamily="34" charset="-120"/>
              </a:rPr>
              <a:t>Begin by reminding readers of your most important results without simply repeating the results section. Focus on patterns and relationships rather than specific data points.</a:t>
            </a:r>
            <a:endParaRPr lang="en-US" sz="1600" dirty="0"/>
          </a:p>
        </p:txBody>
      </p:sp>
      <p:sp>
        <p:nvSpPr>
          <p:cNvPr id="7" name="Shape 5"/>
          <p:cNvSpPr/>
          <p:nvPr/>
        </p:nvSpPr>
        <p:spPr>
          <a:xfrm>
            <a:off x="5171361" y="1890355"/>
            <a:ext cx="441841" cy="441841"/>
          </a:xfrm>
          <a:prstGeom prst="roundRect">
            <a:avLst>
              <a:gd name="adj" fmla="val 18670"/>
            </a:avLst>
          </a:prstGeom>
          <a:solidFill>
            <a:srgbClr val="FCE2CF"/>
          </a:solidFill>
          <a:ln w="7620">
            <a:solidFill>
              <a:srgbClr val="E2C8B5"/>
            </a:solidFill>
            <a:prstDash val="solid"/>
          </a:ln>
        </p:spPr>
        <p:txBody>
          <a:bodyPr/>
          <a:lstStyle/>
          <a:p>
            <a:endParaRPr lang="en-GB"/>
          </a:p>
        </p:txBody>
      </p:sp>
      <p:sp>
        <p:nvSpPr>
          <p:cNvPr id="8" name="Text 6"/>
          <p:cNvSpPr/>
          <p:nvPr/>
        </p:nvSpPr>
        <p:spPr>
          <a:xfrm>
            <a:off x="5244941" y="1927146"/>
            <a:ext cx="294561" cy="368141"/>
          </a:xfrm>
          <a:prstGeom prst="rect">
            <a:avLst/>
          </a:prstGeom>
          <a:noFill/>
          <a:ln/>
        </p:spPr>
        <p:txBody>
          <a:bodyPr wrap="none" lIns="0" tIns="0" rIns="0" bIns="0" rtlCol="0" anchor="t"/>
          <a:lstStyle/>
          <a:p>
            <a:pPr marL="0" indent="0" algn="ctr">
              <a:lnSpc>
                <a:spcPts val="2300"/>
              </a:lnSpc>
              <a:buNone/>
            </a:pPr>
            <a:r>
              <a:rPr lang="en-US" sz="2300" kern="0" spc="-70" dirty="0">
                <a:solidFill>
                  <a:srgbClr val="2B2E3C"/>
                </a:solidFill>
                <a:latin typeface="Bitter Medium" pitchFamily="34" charset="0"/>
                <a:ea typeface="Bitter Medium" pitchFamily="34" charset="-122"/>
                <a:cs typeface="Bitter Medium" pitchFamily="34" charset="-120"/>
              </a:rPr>
              <a:t>2</a:t>
            </a:r>
            <a:endParaRPr lang="en-US" sz="2300" dirty="0"/>
          </a:p>
        </p:txBody>
      </p:sp>
      <p:sp>
        <p:nvSpPr>
          <p:cNvPr id="9" name="Text 7"/>
          <p:cNvSpPr/>
          <p:nvPr/>
        </p:nvSpPr>
        <p:spPr>
          <a:xfrm>
            <a:off x="5809536" y="1890355"/>
            <a:ext cx="3476149" cy="306824"/>
          </a:xfrm>
          <a:prstGeom prst="rect">
            <a:avLst/>
          </a:prstGeom>
          <a:noFill/>
          <a:ln/>
        </p:spPr>
        <p:txBody>
          <a:bodyPr wrap="none" lIns="0" tIns="0" rIns="0" bIns="0" rtlCol="0" anchor="t"/>
          <a:lstStyle/>
          <a:p>
            <a:pPr marL="0" indent="0" algn="l">
              <a:lnSpc>
                <a:spcPts val="2400"/>
              </a:lnSpc>
              <a:buNone/>
            </a:pPr>
            <a:r>
              <a:rPr lang="en-US" sz="1900" kern="0" spc="-58" dirty="0">
                <a:solidFill>
                  <a:srgbClr val="2B2E3C"/>
                </a:solidFill>
                <a:latin typeface="Bitter Medium" pitchFamily="34" charset="0"/>
                <a:ea typeface="Bitter Medium" pitchFamily="34" charset="-122"/>
                <a:cs typeface="Bitter Medium" pitchFamily="34" charset="-120"/>
              </a:rPr>
              <a:t>Compare with existing literature</a:t>
            </a:r>
            <a:endParaRPr lang="en-US" sz="1900" dirty="0"/>
          </a:p>
        </p:txBody>
      </p:sp>
      <p:sp>
        <p:nvSpPr>
          <p:cNvPr id="10" name="Text 8"/>
          <p:cNvSpPr/>
          <p:nvPr/>
        </p:nvSpPr>
        <p:spPr>
          <a:xfrm>
            <a:off x="5809536" y="2314932"/>
            <a:ext cx="3649504" cy="1571625"/>
          </a:xfrm>
          <a:prstGeom prst="rect">
            <a:avLst/>
          </a:prstGeom>
          <a:noFill/>
          <a:ln/>
        </p:spPr>
        <p:txBody>
          <a:bodyPr wrap="square" lIns="0" tIns="0" rIns="0" bIns="0" rtlCol="0" anchor="t"/>
          <a:lstStyle/>
          <a:p>
            <a:pPr marL="0" indent="0" algn="l">
              <a:lnSpc>
                <a:spcPts val="2450"/>
              </a:lnSpc>
              <a:buNone/>
            </a:pPr>
            <a:r>
              <a:rPr lang="en-US" sz="1600" kern="0" spc="-31" dirty="0">
                <a:solidFill>
                  <a:srgbClr val="2B2E3C"/>
                </a:solidFill>
                <a:latin typeface="Open Sans" pitchFamily="34" charset="0"/>
                <a:ea typeface="Open Sans" pitchFamily="34" charset="-122"/>
                <a:cs typeface="Open Sans" pitchFamily="34" charset="-120"/>
              </a:rPr>
              <a:t>Systematically address how your findings relate to previous research, organising this section by themes or research questions rather than chronologically by author.</a:t>
            </a:r>
            <a:endParaRPr lang="en-US" sz="1600" dirty="0"/>
          </a:p>
        </p:txBody>
      </p:sp>
      <p:sp>
        <p:nvSpPr>
          <p:cNvPr id="11" name="Shape 9"/>
          <p:cNvSpPr/>
          <p:nvPr/>
        </p:nvSpPr>
        <p:spPr>
          <a:xfrm>
            <a:off x="9655373" y="1890355"/>
            <a:ext cx="441841" cy="441841"/>
          </a:xfrm>
          <a:prstGeom prst="roundRect">
            <a:avLst>
              <a:gd name="adj" fmla="val 18670"/>
            </a:avLst>
          </a:prstGeom>
          <a:solidFill>
            <a:srgbClr val="FCE2CF"/>
          </a:solidFill>
          <a:ln w="7620">
            <a:solidFill>
              <a:srgbClr val="E2C8B5"/>
            </a:solidFill>
            <a:prstDash val="solid"/>
          </a:ln>
        </p:spPr>
        <p:txBody>
          <a:bodyPr/>
          <a:lstStyle/>
          <a:p>
            <a:endParaRPr lang="en-GB"/>
          </a:p>
        </p:txBody>
      </p:sp>
      <p:sp>
        <p:nvSpPr>
          <p:cNvPr id="12" name="Text 10"/>
          <p:cNvSpPr/>
          <p:nvPr/>
        </p:nvSpPr>
        <p:spPr>
          <a:xfrm>
            <a:off x="9728954" y="1927146"/>
            <a:ext cx="294561" cy="368141"/>
          </a:xfrm>
          <a:prstGeom prst="rect">
            <a:avLst/>
          </a:prstGeom>
          <a:noFill/>
          <a:ln/>
        </p:spPr>
        <p:txBody>
          <a:bodyPr wrap="none" lIns="0" tIns="0" rIns="0" bIns="0" rtlCol="0" anchor="t"/>
          <a:lstStyle/>
          <a:p>
            <a:pPr marL="0" indent="0" algn="ctr">
              <a:lnSpc>
                <a:spcPts val="2300"/>
              </a:lnSpc>
              <a:buNone/>
            </a:pPr>
            <a:r>
              <a:rPr lang="en-US" sz="2300" kern="0" spc="-70" dirty="0">
                <a:solidFill>
                  <a:srgbClr val="2B2E3C"/>
                </a:solidFill>
                <a:latin typeface="Bitter Medium" pitchFamily="34" charset="0"/>
                <a:ea typeface="Bitter Medium" pitchFamily="34" charset="-122"/>
                <a:cs typeface="Bitter Medium" pitchFamily="34" charset="-120"/>
              </a:rPr>
              <a:t>3</a:t>
            </a:r>
            <a:endParaRPr lang="en-US" sz="2300" dirty="0"/>
          </a:p>
        </p:txBody>
      </p:sp>
      <p:sp>
        <p:nvSpPr>
          <p:cNvPr id="13" name="Text 11"/>
          <p:cNvSpPr/>
          <p:nvPr/>
        </p:nvSpPr>
        <p:spPr>
          <a:xfrm>
            <a:off x="10293548" y="1890355"/>
            <a:ext cx="3052643" cy="306824"/>
          </a:xfrm>
          <a:prstGeom prst="rect">
            <a:avLst/>
          </a:prstGeom>
          <a:noFill/>
          <a:ln/>
        </p:spPr>
        <p:txBody>
          <a:bodyPr wrap="none" lIns="0" tIns="0" rIns="0" bIns="0" rtlCol="0" anchor="t"/>
          <a:lstStyle/>
          <a:p>
            <a:pPr marL="0" indent="0" algn="l">
              <a:lnSpc>
                <a:spcPts val="2400"/>
              </a:lnSpc>
              <a:buNone/>
            </a:pPr>
            <a:r>
              <a:rPr lang="en-US" sz="1900" kern="0" spc="-58" dirty="0">
                <a:solidFill>
                  <a:srgbClr val="2B2E3C"/>
                </a:solidFill>
                <a:latin typeface="Bitter Medium" pitchFamily="34" charset="0"/>
                <a:ea typeface="Bitter Medium" pitchFamily="34" charset="-122"/>
                <a:cs typeface="Bitter Medium" pitchFamily="34" charset="-120"/>
              </a:rPr>
              <a:t>Explain unexpected findings</a:t>
            </a:r>
            <a:endParaRPr lang="en-US" sz="1900" dirty="0"/>
          </a:p>
        </p:txBody>
      </p:sp>
      <p:sp>
        <p:nvSpPr>
          <p:cNvPr id="14" name="Text 12"/>
          <p:cNvSpPr/>
          <p:nvPr/>
        </p:nvSpPr>
        <p:spPr>
          <a:xfrm>
            <a:off x="10293548" y="2314932"/>
            <a:ext cx="3649504" cy="1257300"/>
          </a:xfrm>
          <a:prstGeom prst="rect">
            <a:avLst/>
          </a:prstGeom>
          <a:noFill/>
          <a:ln/>
        </p:spPr>
        <p:txBody>
          <a:bodyPr wrap="square" lIns="0" tIns="0" rIns="0" bIns="0" rtlCol="0" anchor="t"/>
          <a:lstStyle/>
          <a:p>
            <a:pPr marL="0" indent="0" algn="l">
              <a:lnSpc>
                <a:spcPts val="2450"/>
              </a:lnSpc>
              <a:buNone/>
            </a:pPr>
            <a:r>
              <a:rPr lang="en-US" sz="1600" kern="0" spc="-31" dirty="0">
                <a:solidFill>
                  <a:srgbClr val="2B2E3C"/>
                </a:solidFill>
                <a:latin typeface="Open Sans" pitchFamily="34" charset="0"/>
                <a:ea typeface="Open Sans" pitchFamily="34" charset="-122"/>
                <a:cs typeface="Open Sans" pitchFamily="34" charset="-120"/>
              </a:rPr>
              <a:t>Devote special attention to results that surprised you or contradicted your hypotheses, offering thoughtful analysis of possible explanations.</a:t>
            </a:r>
            <a:endParaRPr lang="en-US" sz="1600" dirty="0"/>
          </a:p>
        </p:txBody>
      </p:sp>
      <p:sp>
        <p:nvSpPr>
          <p:cNvPr id="15" name="Shape 13"/>
          <p:cNvSpPr/>
          <p:nvPr/>
        </p:nvSpPr>
        <p:spPr>
          <a:xfrm>
            <a:off x="687348" y="4610576"/>
            <a:ext cx="441841" cy="441841"/>
          </a:xfrm>
          <a:prstGeom prst="roundRect">
            <a:avLst>
              <a:gd name="adj" fmla="val 18670"/>
            </a:avLst>
          </a:prstGeom>
          <a:solidFill>
            <a:srgbClr val="FCE2CF"/>
          </a:solidFill>
          <a:ln w="7620">
            <a:solidFill>
              <a:srgbClr val="E2C8B5"/>
            </a:solidFill>
            <a:prstDash val="solid"/>
          </a:ln>
        </p:spPr>
        <p:txBody>
          <a:bodyPr/>
          <a:lstStyle/>
          <a:p>
            <a:endParaRPr lang="en-GB"/>
          </a:p>
        </p:txBody>
      </p:sp>
      <p:sp>
        <p:nvSpPr>
          <p:cNvPr id="16" name="Text 14"/>
          <p:cNvSpPr/>
          <p:nvPr/>
        </p:nvSpPr>
        <p:spPr>
          <a:xfrm>
            <a:off x="760928" y="4647367"/>
            <a:ext cx="294561" cy="368141"/>
          </a:xfrm>
          <a:prstGeom prst="rect">
            <a:avLst/>
          </a:prstGeom>
          <a:noFill/>
          <a:ln/>
        </p:spPr>
        <p:txBody>
          <a:bodyPr wrap="none" lIns="0" tIns="0" rIns="0" bIns="0" rtlCol="0" anchor="t"/>
          <a:lstStyle/>
          <a:p>
            <a:pPr marL="0" indent="0" algn="ctr">
              <a:lnSpc>
                <a:spcPts val="2300"/>
              </a:lnSpc>
              <a:buNone/>
            </a:pPr>
            <a:r>
              <a:rPr lang="en-US" sz="2300" kern="0" spc="-70" dirty="0">
                <a:solidFill>
                  <a:srgbClr val="2B2E3C"/>
                </a:solidFill>
                <a:latin typeface="Bitter Medium" pitchFamily="34" charset="0"/>
                <a:ea typeface="Bitter Medium" pitchFamily="34" charset="-122"/>
                <a:cs typeface="Bitter Medium" pitchFamily="34" charset="-120"/>
              </a:rPr>
              <a:t>4</a:t>
            </a:r>
            <a:endParaRPr lang="en-US" sz="2300" dirty="0"/>
          </a:p>
        </p:txBody>
      </p:sp>
      <p:sp>
        <p:nvSpPr>
          <p:cNvPr id="17" name="Text 15"/>
          <p:cNvSpPr/>
          <p:nvPr/>
        </p:nvSpPr>
        <p:spPr>
          <a:xfrm>
            <a:off x="1325523" y="4610576"/>
            <a:ext cx="2683073" cy="306824"/>
          </a:xfrm>
          <a:prstGeom prst="rect">
            <a:avLst/>
          </a:prstGeom>
          <a:noFill/>
          <a:ln/>
        </p:spPr>
        <p:txBody>
          <a:bodyPr wrap="none" lIns="0" tIns="0" rIns="0" bIns="0" rtlCol="0" anchor="t"/>
          <a:lstStyle/>
          <a:p>
            <a:pPr marL="0" indent="0" algn="l">
              <a:lnSpc>
                <a:spcPts val="2400"/>
              </a:lnSpc>
              <a:buNone/>
            </a:pPr>
            <a:r>
              <a:rPr lang="en-US" sz="1900" kern="0" spc="-58" dirty="0">
                <a:solidFill>
                  <a:srgbClr val="2B2E3C"/>
                </a:solidFill>
                <a:latin typeface="Bitter Medium" pitchFamily="34" charset="0"/>
                <a:ea typeface="Bitter Medium" pitchFamily="34" charset="-122"/>
                <a:cs typeface="Bitter Medium" pitchFamily="34" charset="-120"/>
              </a:rPr>
              <a:t>Acknowledge limitations</a:t>
            </a:r>
            <a:endParaRPr lang="en-US" sz="1900" dirty="0"/>
          </a:p>
        </p:txBody>
      </p:sp>
      <p:sp>
        <p:nvSpPr>
          <p:cNvPr id="18" name="Text 16"/>
          <p:cNvSpPr/>
          <p:nvPr/>
        </p:nvSpPr>
        <p:spPr>
          <a:xfrm>
            <a:off x="1325523" y="5035153"/>
            <a:ext cx="5891570" cy="942975"/>
          </a:xfrm>
          <a:prstGeom prst="rect">
            <a:avLst/>
          </a:prstGeom>
          <a:noFill/>
          <a:ln/>
        </p:spPr>
        <p:txBody>
          <a:bodyPr wrap="square" lIns="0" tIns="0" rIns="0" bIns="0" rtlCol="0" anchor="t"/>
          <a:lstStyle/>
          <a:p>
            <a:pPr marL="0" indent="0" algn="l">
              <a:lnSpc>
                <a:spcPts val="2450"/>
              </a:lnSpc>
              <a:buNone/>
            </a:pPr>
            <a:r>
              <a:rPr lang="en-US" sz="1600" kern="0" spc="-31" dirty="0">
                <a:solidFill>
                  <a:srgbClr val="2B2E3C"/>
                </a:solidFill>
                <a:latin typeface="Open Sans" pitchFamily="34" charset="0"/>
                <a:ea typeface="Open Sans" pitchFamily="34" charset="-122"/>
                <a:cs typeface="Open Sans" pitchFamily="34" charset="-120"/>
              </a:rPr>
              <a:t>Demonstrate scholarly integrity by discussing constraints on your methodology, sample, or analysis – but frame these as opportunities for future research rather than apologies.</a:t>
            </a:r>
            <a:endParaRPr lang="en-US" sz="1600" dirty="0"/>
          </a:p>
        </p:txBody>
      </p:sp>
      <p:sp>
        <p:nvSpPr>
          <p:cNvPr id="19" name="Shape 17"/>
          <p:cNvSpPr/>
          <p:nvPr/>
        </p:nvSpPr>
        <p:spPr>
          <a:xfrm>
            <a:off x="7413427" y="4610576"/>
            <a:ext cx="441841" cy="441841"/>
          </a:xfrm>
          <a:prstGeom prst="roundRect">
            <a:avLst>
              <a:gd name="adj" fmla="val 18670"/>
            </a:avLst>
          </a:prstGeom>
          <a:solidFill>
            <a:srgbClr val="FCE2CF"/>
          </a:solidFill>
          <a:ln w="7620">
            <a:solidFill>
              <a:srgbClr val="E2C8B5"/>
            </a:solidFill>
            <a:prstDash val="solid"/>
          </a:ln>
        </p:spPr>
        <p:txBody>
          <a:bodyPr/>
          <a:lstStyle/>
          <a:p>
            <a:endParaRPr lang="en-GB"/>
          </a:p>
        </p:txBody>
      </p:sp>
      <p:pic>
        <p:nvPicPr>
          <p:cNvPr id="20" name="Image 0" descr="preencoded.png"/>
          <p:cNvPicPr>
            <a:picLocks noChangeAspect="1"/>
          </p:cNvPicPr>
          <p:nvPr/>
        </p:nvPicPr>
        <p:blipFill>
          <a:blip r:embed="rId3"/>
          <a:stretch>
            <a:fillRect/>
          </a:stretch>
        </p:blipFill>
        <p:spPr>
          <a:xfrm>
            <a:off x="7487007" y="4647367"/>
            <a:ext cx="294561" cy="368141"/>
          </a:xfrm>
          <a:prstGeom prst="rect">
            <a:avLst/>
          </a:prstGeom>
        </p:spPr>
      </p:pic>
      <p:sp>
        <p:nvSpPr>
          <p:cNvPr id="21" name="Text 18"/>
          <p:cNvSpPr/>
          <p:nvPr/>
        </p:nvSpPr>
        <p:spPr>
          <a:xfrm>
            <a:off x="8051602" y="4610576"/>
            <a:ext cx="2454950" cy="306824"/>
          </a:xfrm>
          <a:prstGeom prst="rect">
            <a:avLst/>
          </a:prstGeom>
          <a:noFill/>
          <a:ln/>
        </p:spPr>
        <p:txBody>
          <a:bodyPr wrap="none" lIns="0" tIns="0" rIns="0" bIns="0" rtlCol="0" anchor="t"/>
          <a:lstStyle/>
          <a:p>
            <a:pPr marL="0" indent="0" algn="l">
              <a:lnSpc>
                <a:spcPts val="2400"/>
              </a:lnSpc>
              <a:buNone/>
            </a:pPr>
            <a:r>
              <a:rPr lang="en-US" sz="1900" b="1" kern="0" spc="-58" dirty="0">
                <a:solidFill>
                  <a:srgbClr val="2B2E3C"/>
                </a:solidFill>
                <a:latin typeface="Bitter Medium" pitchFamily="34" charset="0"/>
                <a:ea typeface="Bitter Medium" pitchFamily="34" charset="-122"/>
                <a:cs typeface="Bitter Medium" pitchFamily="34" charset="-120"/>
              </a:rPr>
              <a:t>CHAPTER 6!</a:t>
            </a:r>
            <a:endParaRPr lang="en-US" sz="1900" dirty="0"/>
          </a:p>
        </p:txBody>
      </p:sp>
      <p:sp>
        <p:nvSpPr>
          <p:cNvPr id="22" name="Text 19"/>
          <p:cNvSpPr/>
          <p:nvPr/>
        </p:nvSpPr>
        <p:spPr>
          <a:xfrm>
            <a:off x="8051602" y="5035153"/>
            <a:ext cx="5445800" cy="306824"/>
          </a:xfrm>
          <a:prstGeom prst="rect">
            <a:avLst/>
          </a:prstGeom>
          <a:noFill/>
          <a:ln/>
        </p:spPr>
        <p:txBody>
          <a:bodyPr wrap="none" lIns="0" tIns="0" rIns="0" bIns="0" rtlCol="0" anchor="t"/>
          <a:lstStyle/>
          <a:p>
            <a:pPr marL="0" indent="0" algn="l">
              <a:lnSpc>
                <a:spcPts val="2400"/>
              </a:lnSpc>
              <a:buNone/>
            </a:pPr>
            <a:r>
              <a:rPr lang="en-US" sz="1900" kern="0" spc="-58" dirty="0">
                <a:solidFill>
                  <a:srgbClr val="2B2E3C"/>
                </a:solidFill>
                <a:latin typeface="Bitter Medium" pitchFamily="34" charset="0"/>
                <a:ea typeface="Bitter Medium" pitchFamily="34" charset="-122"/>
                <a:cs typeface="Bitter Medium" pitchFamily="34" charset="-120"/>
              </a:rPr>
              <a:t>Conclude with implications and recommendations</a:t>
            </a:r>
            <a:endParaRPr lang="en-US" sz="1900" dirty="0"/>
          </a:p>
        </p:txBody>
      </p:sp>
      <p:sp>
        <p:nvSpPr>
          <p:cNvPr id="23" name="Text 20"/>
          <p:cNvSpPr/>
          <p:nvPr/>
        </p:nvSpPr>
        <p:spPr>
          <a:xfrm>
            <a:off x="8051602" y="5459730"/>
            <a:ext cx="5891570" cy="942975"/>
          </a:xfrm>
          <a:prstGeom prst="rect">
            <a:avLst/>
          </a:prstGeom>
          <a:noFill/>
          <a:ln/>
        </p:spPr>
        <p:txBody>
          <a:bodyPr wrap="square" lIns="0" tIns="0" rIns="0" bIns="0" rtlCol="0" anchor="t"/>
          <a:lstStyle/>
          <a:p>
            <a:pPr marL="0" indent="0" algn="l">
              <a:lnSpc>
                <a:spcPts val="2450"/>
              </a:lnSpc>
              <a:buNone/>
            </a:pPr>
            <a:r>
              <a:rPr lang="en-US" sz="1600" kern="0" spc="-31" dirty="0">
                <a:solidFill>
                  <a:srgbClr val="2B2E3C"/>
                </a:solidFill>
                <a:latin typeface="Open Sans" pitchFamily="34" charset="0"/>
                <a:ea typeface="Open Sans" pitchFamily="34" charset="-122"/>
                <a:cs typeface="Open Sans" pitchFamily="34" charset="-120"/>
              </a:rPr>
              <a:t>In Chapter 6, provide a </a:t>
            </a:r>
            <a:r>
              <a:rPr lang="en-US" sz="1600" b="1" kern="0" spc="-31" dirty="0">
                <a:solidFill>
                  <a:srgbClr val="2B2E3C"/>
                </a:solidFill>
                <a:latin typeface="Open Sans" pitchFamily="34" charset="0"/>
                <a:ea typeface="Open Sans" pitchFamily="34" charset="-122"/>
                <a:cs typeface="Open Sans" pitchFamily="34" charset="-120"/>
              </a:rPr>
              <a:t>Summary of Main Findings</a:t>
            </a:r>
            <a:r>
              <a:rPr lang="en-US" sz="1600" kern="0" spc="-31" dirty="0">
                <a:solidFill>
                  <a:srgbClr val="2B2E3C"/>
                </a:solidFill>
                <a:latin typeface="Open Sans" pitchFamily="34" charset="0"/>
                <a:ea typeface="Open Sans" pitchFamily="34" charset="-122"/>
                <a:cs typeface="Open Sans" pitchFamily="34" charset="-120"/>
              </a:rPr>
              <a:t> - end by summarising the significance of your work and suggesting concrete next steps for research, practice, or policy.</a:t>
            </a:r>
            <a:endParaRPr lang="en-US" sz="1600" dirty="0"/>
          </a:p>
        </p:txBody>
      </p:sp>
      <p:sp>
        <p:nvSpPr>
          <p:cNvPr id="24" name="Text 21"/>
          <p:cNvSpPr/>
          <p:nvPr/>
        </p:nvSpPr>
        <p:spPr>
          <a:xfrm>
            <a:off x="687348" y="6623566"/>
            <a:ext cx="13255704" cy="942975"/>
          </a:xfrm>
          <a:prstGeom prst="rect">
            <a:avLst/>
          </a:prstGeom>
          <a:noFill/>
          <a:ln/>
        </p:spPr>
        <p:txBody>
          <a:bodyPr wrap="square" lIns="0" tIns="0" rIns="0" bIns="0" rtlCol="0" anchor="t"/>
          <a:lstStyle/>
          <a:p>
            <a:pPr marL="0" indent="0" algn="l">
              <a:lnSpc>
                <a:spcPts val="2450"/>
              </a:lnSpc>
              <a:buNone/>
            </a:pPr>
            <a:r>
              <a:rPr lang="en-US" kern="0" spc="-31" dirty="0">
                <a:solidFill>
                  <a:srgbClr val="2B2E3C"/>
                </a:solidFill>
                <a:latin typeface="Open Sans" pitchFamily="34" charset="0"/>
                <a:ea typeface="Open Sans" pitchFamily="34" charset="-122"/>
                <a:cs typeface="Open Sans" pitchFamily="34" charset="-120"/>
              </a:rPr>
              <a:t>A well-structured discussion guides readers through your interpretation logically. While the exact organisation will depend on your research, this sequence provides a framework that ensures comprehensive coverage of essential elements. Each section should flow naturally into the next, creating a coherent narrative about the meaning and importance of your findings.</a:t>
            </a:r>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24CF57-37AB-A4D0-71DE-2094C4FEA069}"/>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2600CCB9-51A3-A116-839A-8AAECCCC64AC}"/>
              </a:ext>
            </a:extLst>
          </p:cNvPr>
          <p:cNvSpPr/>
          <p:nvPr/>
        </p:nvSpPr>
        <p:spPr>
          <a:xfrm>
            <a:off x="538163" y="519113"/>
            <a:ext cx="8826103" cy="480536"/>
          </a:xfrm>
          <a:prstGeom prst="rect">
            <a:avLst/>
          </a:prstGeom>
          <a:noFill/>
          <a:ln/>
        </p:spPr>
        <p:txBody>
          <a:bodyPr wrap="none" lIns="0" tIns="0" rIns="0" bIns="0" rtlCol="0" anchor="t"/>
          <a:lstStyle/>
          <a:p>
            <a:pPr marL="0" indent="0" algn="l">
              <a:lnSpc>
                <a:spcPts val="3750"/>
              </a:lnSpc>
              <a:buNone/>
            </a:pPr>
            <a:r>
              <a:rPr lang="en-US" sz="3000" kern="0" spc="-91" dirty="0">
                <a:solidFill>
                  <a:srgbClr val="2C3F42"/>
                </a:solidFill>
                <a:latin typeface="Bitter Medium" pitchFamily="34" charset="0"/>
                <a:ea typeface="Bitter Medium" pitchFamily="34" charset="-122"/>
                <a:cs typeface="Bitter Medium" pitchFamily="34" charset="-120"/>
              </a:rPr>
              <a:t>Common Pitfalls to Avoid in Your Discussion Chapter</a:t>
            </a:r>
            <a:endParaRPr lang="en-US" sz="3000" dirty="0"/>
          </a:p>
        </p:txBody>
      </p:sp>
      <p:sp>
        <p:nvSpPr>
          <p:cNvPr id="3" name="Shape 1">
            <a:extLst>
              <a:ext uri="{FF2B5EF4-FFF2-40B4-BE49-F238E27FC236}">
                <a16:creationId xmlns:a16="http://schemas.microsoft.com/office/drawing/2014/main" id="{83B4FC2A-E4D9-50AF-AA74-D0EDF2E3F763}"/>
              </a:ext>
            </a:extLst>
          </p:cNvPr>
          <p:cNvSpPr/>
          <p:nvPr/>
        </p:nvSpPr>
        <p:spPr>
          <a:xfrm>
            <a:off x="538162" y="1281529"/>
            <a:ext cx="12581489" cy="3732312"/>
          </a:xfrm>
          <a:prstGeom prst="roundRect">
            <a:avLst>
              <a:gd name="adj" fmla="val 1818"/>
            </a:avLst>
          </a:prstGeom>
          <a:solidFill>
            <a:srgbClr val="FCE2CF"/>
          </a:solidFill>
          <a:ln w="7620">
            <a:solidFill>
              <a:srgbClr val="E2C8B5"/>
            </a:solidFill>
            <a:prstDash val="solid"/>
          </a:ln>
        </p:spPr>
        <p:txBody>
          <a:bodyPr/>
          <a:lstStyle/>
          <a:p>
            <a:endParaRPr lang="en-GB"/>
          </a:p>
        </p:txBody>
      </p:sp>
      <p:sp>
        <p:nvSpPr>
          <p:cNvPr id="4" name="Text 2">
            <a:extLst>
              <a:ext uri="{FF2B5EF4-FFF2-40B4-BE49-F238E27FC236}">
                <a16:creationId xmlns:a16="http://schemas.microsoft.com/office/drawing/2014/main" id="{BCA4B452-8394-6680-85E0-345D34B632BC}"/>
              </a:ext>
            </a:extLst>
          </p:cNvPr>
          <p:cNvSpPr/>
          <p:nvPr/>
        </p:nvSpPr>
        <p:spPr>
          <a:xfrm>
            <a:off x="699492" y="1468517"/>
            <a:ext cx="2089666" cy="240149"/>
          </a:xfrm>
          <a:prstGeom prst="rect">
            <a:avLst/>
          </a:prstGeom>
          <a:noFill/>
          <a:ln/>
        </p:spPr>
        <p:txBody>
          <a:bodyPr wrap="none" lIns="0" tIns="0" rIns="0" bIns="0" rtlCol="0" anchor="t"/>
          <a:lstStyle/>
          <a:p>
            <a:pPr marL="0" indent="0" algn="l">
              <a:lnSpc>
                <a:spcPts val="1850"/>
              </a:lnSpc>
              <a:buNone/>
            </a:pPr>
            <a:r>
              <a:rPr lang="en-US" kern="0" spc="-45" dirty="0">
                <a:solidFill>
                  <a:srgbClr val="2B2E3C"/>
                </a:solidFill>
                <a:latin typeface="Bitter Medium" pitchFamily="34" charset="0"/>
                <a:ea typeface="Bitter Medium" pitchFamily="34" charset="-122"/>
                <a:cs typeface="Bitter Medium" pitchFamily="34" charset="-120"/>
              </a:rPr>
              <a:t>Overinterpreting Results</a:t>
            </a:r>
            <a:endParaRPr lang="en-US" dirty="0"/>
          </a:p>
        </p:txBody>
      </p:sp>
      <p:sp>
        <p:nvSpPr>
          <p:cNvPr id="5" name="Text 3">
            <a:extLst>
              <a:ext uri="{FF2B5EF4-FFF2-40B4-BE49-F238E27FC236}">
                <a16:creationId xmlns:a16="http://schemas.microsoft.com/office/drawing/2014/main" id="{1BDDD0A3-E8C9-B263-6A1B-2A76CD17CB19}"/>
              </a:ext>
            </a:extLst>
          </p:cNvPr>
          <p:cNvSpPr/>
          <p:nvPr/>
        </p:nvSpPr>
        <p:spPr>
          <a:xfrm>
            <a:off x="699492" y="1800820"/>
            <a:ext cx="11823812" cy="738307"/>
          </a:xfrm>
          <a:prstGeom prst="rect">
            <a:avLst/>
          </a:prstGeom>
          <a:noFill/>
          <a:ln/>
        </p:spPr>
        <p:txBody>
          <a:bodyPr wrap="square" lIns="0" tIns="0" rIns="0" bIns="0" rtlCol="0" anchor="t"/>
          <a:lstStyle/>
          <a:p>
            <a:pPr marL="0" indent="0" algn="l">
              <a:lnSpc>
                <a:spcPts val="1900"/>
              </a:lnSpc>
              <a:buNone/>
            </a:pPr>
            <a:r>
              <a:rPr lang="en-US" sz="1600" kern="0" spc="-24" dirty="0">
                <a:solidFill>
                  <a:srgbClr val="2B2E3C"/>
                </a:solidFill>
                <a:latin typeface="Open Sans" pitchFamily="34" charset="0"/>
                <a:ea typeface="Open Sans" pitchFamily="34" charset="-122"/>
                <a:cs typeface="Open Sans" pitchFamily="34" charset="-120"/>
              </a:rPr>
              <a:t>Avoid making claims that extend beyond what your data can support. Maintain appropriate caution when discussing causality, generalisability, or broad implications. Signal uncertainty with phrases like "suggests" rather than "proves."</a:t>
            </a:r>
            <a:endParaRPr lang="en-US" sz="1600" dirty="0"/>
          </a:p>
        </p:txBody>
      </p:sp>
      <p:sp>
        <p:nvSpPr>
          <p:cNvPr id="6" name="Text 4">
            <a:extLst>
              <a:ext uri="{FF2B5EF4-FFF2-40B4-BE49-F238E27FC236}">
                <a16:creationId xmlns:a16="http://schemas.microsoft.com/office/drawing/2014/main" id="{C76929C7-DFFF-9D48-0470-EE4CA1639053}"/>
              </a:ext>
            </a:extLst>
          </p:cNvPr>
          <p:cNvSpPr/>
          <p:nvPr/>
        </p:nvSpPr>
        <p:spPr>
          <a:xfrm>
            <a:off x="699492" y="2631281"/>
            <a:ext cx="6377583" cy="246102"/>
          </a:xfrm>
          <a:prstGeom prst="rect">
            <a:avLst/>
          </a:prstGeom>
          <a:noFill/>
          <a:ln/>
        </p:spPr>
        <p:txBody>
          <a:bodyPr wrap="none" lIns="0" tIns="0" rIns="0" bIns="0" rtlCol="0" anchor="t"/>
          <a:lstStyle/>
          <a:p>
            <a:pPr marL="342900" indent="-342900" algn="l">
              <a:lnSpc>
                <a:spcPts val="1900"/>
              </a:lnSpc>
              <a:buSzPct val="100000"/>
              <a:buChar char="•"/>
            </a:pPr>
            <a:r>
              <a:rPr lang="en-US" sz="1600" kern="0" spc="-24" dirty="0">
                <a:solidFill>
                  <a:srgbClr val="2B2E3C"/>
                </a:solidFill>
                <a:latin typeface="Open Sans" pitchFamily="34" charset="0"/>
                <a:ea typeface="Open Sans" pitchFamily="34" charset="-122"/>
                <a:cs typeface="Open Sans" pitchFamily="34" charset="-120"/>
              </a:rPr>
              <a:t>Watch for confirmation bias in your interpretations</a:t>
            </a:r>
            <a:endParaRPr lang="en-US" sz="1600" dirty="0"/>
          </a:p>
        </p:txBody>
      </p:sp>
      <p:sp>
        <p:nvSpPr>
          <p:cNvPr id="7" name="Text 5">
            <a:extLst>
              <a:ext uri="{FF2B5EF4-FFF2-40B4-BE49-F238E27FC236}">
                <a16:creationId xmlns:a16="http://schemas.microsoft.com/office/drawing/2014/main" id="{DF531C11-0D08-9682-600A-8B910CC6F31E}"/>
              </a:ext>
            </a:extLst>
          </p:cNvPr>
          <p:cNvSpPr/>
          <p:nvPr/>
        </p:nvSpPr>
        <p:spPr>
          <a:xfrm>
            <a:off x="699492" y="2931200"/>
            <a:ext cx="6377583" cy="246102"/>
          </a:xfrm>
          <a:prstGeom prst="rect">
            <a:avLst/>
          </a:prstGeom>
          <a:noFill/>
          <a:ln/>
        </p:spPr>
        <p:txBody>
          <a:bodyPr wrap="none" lIns="0" tIns="0" rIns="0" bIns="0" rtlCol="0" anchor="t"/>
          <a:lstStyle/>
          <a:p>
            <a:pPr marL="342900" indent="-342900" algn="l">
              <a:lnSpc>
                <a:spcPts val="1900"/>
              </a:lnSpc>
              <a:buSzPct val="100000"/>
              <a:buChar char="•"/>
            </a:pPr>
            <a:r>
              <a:rPr lang="en-US" sz="1600" kern="0" spc="-24" dirty="0">
                <a:solidFill>
                  <a:srgbClr val="2B2E3C"/>
                </a:solidFill>
                <a:latin typeface="Open Sans" pitchFamily="34" charset="0"/>
                <a:ea typeface="Open Sans" pitchFamily="34" charset="-122"/>
                <a:cs typeface="Open Sans" pitchFamily="34" charset="-120"/>
              </a:rPr>
              <a:t>Acknowledge alternative explanations for findings</a:t>
            </a:r>
            <a:endParaRPr lang="en-US" sz="1600" dirty="0"/>
          </a:p>
        </p:txBody>
      </p:sp>
      <p:sp>
        <p:nvSpPr>
          <p:cNvPr id="8" name="Text 6">
            <a:extLst>
              <a:ext uri="{FF2B5EF4-FFF2-40B4-BE49-F238E27FC236}">
                <a16:creationId xmlns:a16="http://schemas.microsoft.com/office/drawing/2014/main" id="{14E9B7F2-C762-E89F-683E-21504EC7A60C}"/>
              </a:ext>
            </a:extLst>
          </p:cNvPr>
          <p:cNvSpPr/>
          <p:nvPr/>
        </p:nvSpPr>
        <p:spPr>
          <a:xfrm>
            <a:off x="699492" y="3269456"/>
            <a:ext cx="6377583" cy="246102"/>
          </a:xfrm>
          <a:prstGeom prst="rect">
            <a:avLst/>
          </a:prstGeom>
          <a:noFill/>
          <a:ln/>
        </p:spPr>
        <p:txBody>
          <a:bodyPr wrap="none" lIns="0" tIns="0" rIns="0" bIns="0" rtlCol="0" anchor="t"/>
          <a:lstStyle/>
          <a:p>
            <a:pPr marL="0" indent="0" algn="l">
              <a:lnSpc>
                <a:spcPts val="1900"/>
              </a:lnSpc>
              <a:buNone/>
            </a:pPr>
            <a:r>
              <a:rPr lang="en-US" sz="1200" b="1" kern="0" spc="-24" dirty="0">
                <a:solidFill>
                  <a:srgbClr val="2B2E3C"/>
                </a:solidFill>
                <a:latin typeface="Open Sans" pitchFamily="34" charset="0"/>
                <a:ea typeface="Open Sans" pitchFamily="34" charset="-122"/>
                <a:cs typeface="Open Sans" pitchFamily="34" charset="-120"/>
              </a:rPr>
              <a:t>Further Explanation:</a:t>
            </a:r>
            <a:endParaRPr lang="en-US" sz="1200" dirty="0"/>
          </a:p>
        </p:txBody>
      </p:sp>
      <p:sp>
        <p:nvSpPr>
          <p:cNvPr id="9" name="Text 7">
            <a:extLst>
              <a:ext uri="{FF2B5EF4-FFF2-40B4-BE49-F238E27FC236}">
                <a16:creationId xmlns:a16="http://schemas.microsoft.com/office/drawing/2014/main" id="{F4FD7CDB-0502-1F9D-F8D3-DE9024BBF754}"/>
              </a:ext>
            </a:extLst>
          </p:cNvPr>
          <p:cNvSpPr/>
          <p:nvPr/>
        </p:nvSpPr>
        <p:spPr>
          <a:xfrm>
            <a:off x="699492" y="3607713"/>
            <a:ext cx="6377583" cy="196691"/>
          </a:xfrm>
          <a:prstGeom prst="rect">
            <a:avLst/>
          </a:prstGeom>
          <a:noFill/>
          <a:ln/>
        </p:spPr>
        <p:txBody>
          <a:bodyPr wrap="none" lIns="0" tIns="0" rIns="0" bIns="0" rtlCol="0" anchor="t"/>
          <a:lstStyle/>
          <a:p>
            <a:pPr marL="685800" lvl="1" indent="-342900" algn="l">
              <a:lnSpc>
                <a:spcPts val="1900"/>
              </a:lnSpc>
              <a:buSzPct val="100000"/>
              <a:buChar char="•"/>
            </a:pPr>
            <a:r>
              <a:rPr lang="en-US" sz="1600" i="1" kern="0" spc="-24" dirty="0">
                <a:solidFill>
                  <a:srgbClr val="2B2E3C"/>
                </a:solidFill>
                <a:latin typeface="Open Sans" pitchFamily="34" charset="0"/>
                <a:ea typeface="Open Sans" pitchFamily="34" charset="-122"/>
                <a:cs typeface="Open Sans" pitchFamily="34" charset="-120"/>
              </a:rPr>
              <a:t>Causality = the relationship between cause and effect</a:t>
            </a:r>
            <a:endParaRPr lang="en-US" sz="1600" dirty="0"/>
          </a:p>
        </p:txBody>
      </p:sp>
      <p:sp>
        <p:nvSpPr>
          <p:cNvPr id="10" name="Text 8">
            <a:extLst>
              <a:ext uri="{FF2B5EF4-FFF2-40B4-BE49-F238E27FC236}">
                <a16:creationId xmlns:a16="http://schemas.microsoft.com/office/drawing/2014/main" id="{A4A8DC17-B186-55C0-64B3-EB2F60BF1746}"/>
              </a:ext>
            </a:extLst>
          </p:cNvPr>
          <p:cNvSpPr/>
          <p:nvPr/>
        </p:nvSpPr>
        <p:spPr>
          <a:xfrm>
            <a:off x="699492" y="3858220"/>
            <a:ext cx="11015430" cy="393383"/>
          </a:xfrm>
          <a:prstGeom prst="rect">
            <a:avLst/>
          </a:prstGeom>
          <a:noFill/>
          <a:ln/>
        </p:spPr>
        <p:txBody>
          <a:bodyPr wrap="square" lIns="0" tIns="0" rIns="0" bIns="0" rtlCol="0" anchor="t"/>
          <a:lstStyle/>
          <a:p>
            <a:pPr marL="685800" lvl="1" indent="-342900" algn="l">
              <a:lnSpc>
                <a:spcPts val="1900"/>
              </a:lnSpc>
              <a:buSzPct val="100000"/>
              <a:buChar char="•"/>
            </a:pPr>
            <a:r>
              <a:rPr lang="en-US" sz="1600" i="1" kern="0" spc="-24" dirty="0">
                <a:solidFill>
                  <a:srgbClr val="2B2E3C"/>
                </a:solidFill>
                <a:latin typeface="Open Sans" pitchFamily="34" charset="0"/>
                <a:ea typeface="Open Sans" pitchFamily="34" charset="-122"/>
                <a:cs typeface="Open Sans" pitchFamily="34" charset="-120"/>
              </a:rPr>
              <a:t>Generalisability = the extent to which findings from a study can be applied to other situations, populations, or contexts. It's also known as external validity</a:t>
            </a:r>
            <a:endParaRPr lang="en-US" sz="1600" dirty="0"/>
          </a:p>
        </p:txBody>
      </p:sp>
      <p:sp>
        <p:nvSpPr>
          <p:cNvPr id="11" name="Text 9">
            <a:extLst>
              <a:ext uri="{FF2B5EF4-FFF2-40B4-BE49-F238E27FC236}">
                <a16:creationId xmlns:a16="http://schemas.microsoft.com/office/drawing/2014/main" id="{0CE529B1-93D4-3384-9ED0-BB2E2A5E2261}"/>
              </a:ext>
            </a:extLst>
          </p:cNvPr>
          <p:cNvSpPr/>
          <p:nvPr/>
        </p:nvSpPr>
        <p:spPr>
          <a:xfrm>
            <a:off x="699492" y="4336791"/>
            <a:ext cx="10392578" cy="393383"/>
          </a:xfrm>
          <a:prstGeom prst="rect">
            <a:avLst/>
          </a:prstGeom>
          <a:noFill/>
          <a:ln/>
        </p:spPr>
        <p:txBody>
          <a:bodyPr wrap="square" lIns="0" tIns="0" rIns="0" bIns="0" rtlCol="0" anchor="t"/>
          <a:lstStyle/>
          <a:p>
            <a:pPr marL="685800" lvl="1" indent="-342900" algn="l">
              <a:lnSpc>
                <a:spcPts val="1900"/>
              </a:lnSpc>
              <a:buSzPct val="100000"/>
              <a:buChar char="•"/>
            </a:pPr>
            <a:r>
              <a:rPr lang="en-US" sz="1600" i="1" kern="0" spc="-24" dirty="0">
                <a:solidFill>
                  <a:srgbClr val="2B2E3C"/>
                </a:solidFill>
                <a:latin typeface="Open Sans" pitchFamily="34" charset="0"/>
                <a:ea typeface="Open Sans" pitchFamily="34" charset="-122"/>
                <a:cs typeface="Open Sans" pitchFamily="34" charset="-120"/>
              </a:rPr>
              <a:t>Confirmation bias = where individuals tend to seek, interpret, and remember information that aligns with their pre-existing beliefs or values, while ignoring or undervaluing information that contradicts them</a:t>
            </a:r>
            <a:endParaRPr lang="en-US" sz="1600" dirty="0"/>
          </a:p>
        </p:txBody>
      </p:sp>
      <p:sp>
        <p:nvSpPr>
          <p:cNvPr id="13" name="Text 11">
            <a:extLst>
              <a:ext uri="{FF2B5EF4-FFF2-40B4-BE49-F238E27FC236}">
                <a16:creationId xmlns:a16="http://schemas.microsoft.com/office/drawing/2014/main" id="{2855625E-81B7-3343-1479-82B7C232F8A7}"/>
              </a:ext>
            </a:extLst>
          </p:cNvPr>
          <p:cNvSpPr/>
          <p:nvPr/>
        </p:nvSpPr>
        <p:spPr>
          <a:xfrm>
            <a:off x="7553444" y="1468517"/>
            <a:ext cx="3388876" cy="240149"/>
          </a:xfrm>
          <a:prstGeom prst="rect">
            <a:avLst/>
          </a:prstGeom>
          <a:noFill/>
          <a:ln/>
        </p:spPr>
        <p:txBody>
          <a:bodyPr wrap="none" lIns="0" tIns="0" rIns="0" bIns="0" rtlCol="0" anchor="t"/>
          <a:lstStyle/>
          <a:p>
            <a:pPr marL="0" indent="0" algn="l">
              <a:lnSpc>
                <a:spcPts val="1850"/>
              </a:lnSpc>
              <a:buNone/>
            </a:pPr>
            <a:endParaRPr lang="en-US" sz="1500" dirty="0"/>
          </a:p>
        </p:txBody>
      </p:sp>
      <p:sp>
        <p:nvSpPr>
          <p:cNvPr id="15" name="Text 13">
            <a:extLst>
              <a:ext uri="{FF2B5EF4-FFF2-40B4-BE49-F238E27FC236}">
                <a16:creationId xmlns:a16="http://schemas.microsoft.com/office/drawing/2014/main" id="{15704544-9FBB-9E30-F149-55AFEB03D0A6}"/>
              </a:ext>
            </a:extLst>
          </p:cNvPr>
          <p:cNvSpPr/>
          <p:nvPr/>
        </p:nvSpPr>
        <p:spPr>
          <a:xfrm>
            <a:off x="7553444" y="2631281"/>
            <a:ext cx="6377583" cy="246102"/>
          </a:xfrm>
          <a:prstGeom prst="rect">
            <a:avLst/>
          </a:prstGeom>
          <a:noFill/>
          <a:ln/>
        </p:spPr>
        <p:txBody>
          <a:bodyPr wrap="none" lIns="0" tIns="0" rIns="0" bIns="0" rtlCol="0" anchor="t"/>
          <a:lstStyle/>
          <a:p>
            <a:pPr marL="342900" indent="-342900" algn="l">
              <a:lnSpc>
                <a:spcPts val="1900"/>
              </a:lnSpc>
              <a:buSzPct val="100000"/>
              <a:buChar char="•"/>
            </a:pPr>
            <a:endParaRPr lang="en-US" sz="1200" dirty="0"/>
          </a:p>
        </p:txBody>
      </p:sp>
      <p:sp>
        <p:nvSpPr>
          <p:cNvPr id="16" name="Text 14">
            <a:extLst>
              <a:ext uri="{FF2B5EF4-FFF2-40B4-BE49-F238E27FC236}">
                <a16:creationId xmlns:a16="http://schemas.microsoft.com/office/drawing/2014/main" id="{E9A75BAD-5FD4-0232-9906-961687C427D7}"/>
              </a:ext>
            </a:extLst>
          </p:cNvPr>
          <p:cNvSpPr/>
          <p:nvPr/>
        </p:nvSpPr>
        <p:spPr>
          <a:xfrm>
            <a:off x="7553444" y="2931200"/>
            <a:ext cx="6377583" cy="246102"/>
          </a:xfrm>
          <a:prstGeom prst="rect">
            <a:avLst/>
          </a:prstGeom>
          <a:noFill/>
          <a:ln/>
        </p:spPr>
        <p:txBody>
          <a:bodyPr wrap="none" lIns="0" tIns="0" rIns="0" bIns="0" rtlCol="0" anchor="t"/>
          <a:lstStyle/>
          <a:p>
            <a:pPr marL="342900" indent="-342900" algn="l">
              <a:lnSpc>
                <a:spcPts val="1900"/>
              </a:lnSpc>
              <a:buSzPct val="100000"/>
              <a:buChar char="•"/>
            </a:pPr>
            <a:endParaRPr lang="en-US" sz="1200" dirty="0"/>
          </a:p>
        </p:txBody>
      </p:sp>
      <p:sp>
        <p:nvSpPr>
          <p:cNvPr id="17" name="Shape 15">
            <a:extLst>
              <a:ext uri="{FF2B5EF4-FFF2-40B4-BE49-F238E27FC236}">
                <a16:creationId xmlns:a16="http://schemas.microsoft.com/office/drawing/2014/main" id="{8CF332EA-94DB-5C43-7D5B-C13D6FD9F21B}"/>
              </a:ext>
            </a:extLst>
          </p:cNvPr>
          <p:cNvSpPr/>
          <p:nvPr/>
        </p:nvSpPr>
        <p:spPr>
          <a:xfrm>
            <a:off x="538162" y="5232440"/>
            <a:ext cx="12581488" cy="2031444"/>
          </a:xfrm>
          <a:prstGeom prst="roundRect">
            <a:avLst>
              <a:gd name="adj" fmla="val 3179"/>
            </a:avLst>
          </a:prstGeom>
          <a:solidFill>
            <a:srgbClr val="FCE2CF"/>
          </a:solidFill>
          <a:ln w="7620">
            <a:solidFill>
              <a:srgbClr val="E2C8B5"/>
            </a:solidFill>
            <a:prstDash val="solid"/>
          </a:ln>
        </p:spPr>
        <p:txBody>
          <a:bodyPr/>
          <a:lstStyle/>
          <a:p>
            <a:endParaRPr lang="en-GB"/>
          </a:p>
        </p:txBody>
      </p:sp>
      <p:sp>
        <p:nvSpPr>
          <p:cNvPr id="18" name="Text 16">
            <a:extLst>
              <a:ext uri="{FF2B5EF4-FFF2-40B4-BE49-F238E27FC236}">
                <a16:creationId xmlns:a16="http://schemas.microsoft.com/office/drawing/2014/main" id="{7B7BCDC0-244E-1ED7-556A-E816DB196C8D}"/>
              </a:ext>
            </a:extLst>
          </p:cNvPr>
          <p:cNvSpPr/>
          <p:nvPr/>
        </p:nvSpPr>
        <p:spPr>
          <a:xfrm>
            <a:off x="699492" y="5433238"/>
            <a:ext cx="2929414" cy="240149"/>
          </a:xfrm>
          <a:prstGeom prst="rect">
            <a:avLst/>
          </a:prstGeom>
          <a:noFill/>
          <a:ln/>
        </p:spPr>
        <p:txBody>
          <a:bodyPr wrap="none" lIns="0" tIns="0" rIns="0" bIns="0" rtlCol="0" anchor="t"/>
          <a:lstStyle/>
          <a:p>
            <a:pPr marL="0" indent="0" algn="l">
              <a:lnSpc>
                <a:spcPts val="1850"/>
              </a:lnSpc>
              <a:buNone/>
            </a:pPr>
            <a:r>
              <a:rPr lang="en-US" kern="0" spc="-45" dirty="0">
                <a:solidFill>
                  <a:srgbClr val="2B2E3C"/>
                </a:solidFill>
                <a:latin typeface="Bitter Medium" pitchFamily="34" charset="0"/>
                <a:ea typeface="Bitter Medium" pitchFamily="34" charset="-122"/>
                <a:cs typeface="Bitter Medium" pitchFamily="34" charset="-120"/>
              </a:rPr>
              <a:t>Neglecting Contradictory Evidence</a:t>
            </a:r>
            <a:endParaRPr lang="en-US" dirty="0"/>
          </a:p>
        </p:txBody>
      </p:sp>
      <p:sp>
        <p:nvSpPr>
          <p:cNvPr id="19" name="Text 17">
            <a:extLst>
              <a:ext uri="{FF2B5EF4-FFF2-40B4-BE49-F238E27FC236}">
                <a16:creationId xmlns:a16="http://schemas.microsoft.com/office/drawing/2014/main" id="{840B3FD7-2992-ED5C-2D5F-1FD178F6C230}"/>
              </a:ext>
            </a:extLst>
          </p:cNvPr>
          <p:cNvSpPr/>
          <p:nvPr/>
        </p:nvSpPr>
        <p:spPr>
          <a:xfrm>
            <a:off x="692441" y="5855435"/>
            <a:ext cx="11982838" cy="738307"/>
          </a:xfrm>
          <a:prstGeom prst="rect">
            <a:avLst/>
          </a:prstGeom>
          <a:noFill/>
          <a:ln/>
        </p:spPr>
        <p:txBody>
          <a:bodyPr wrap="square" lIns="0" tIns="0" rIns="0" bIns="0" rtlCol="0" anchor="t"/>
          <a:lstStyle/>
          <a:p>
            <a:pPr marL="0" indent="0" algn="l">
              <a:lnSpc>
                <a:spcPts val="1900"/>
              </a:lnSpc>
              <a:buNone/>
            </a:pPr>
            <a:r>
              <a:rPr lang="en-US" sz="1600" kern="0" spc="-24" dirty="0">
                <a:solidFill>
                  <a:srgbClr val="2B2E3C"/>
                </a:solidFill>
                <a:latin typeface="Open Sans" pitchFamily="34" charset="0"/>
                <a:ea typeface="Open Sans" pitchFamily="34" charset="-122"/>
                <a:cs typeface="Open Sans" pitchFamily="34" charset="-120"/>
              </a:rPr>
              <a:t>Address findings that contradict your hypotheses or prevailing theories directly rather than minimising them. Often, these "problematic" results lead to the most interesting insights and future research directions.</a:t>
            </a:r>
            <a:endParaRPr lang="en-US" sz="1600" dirty="0"/>
          </a:p>
        </p:txBody>
      </p:sp>
      <p:sp>
        <p:nvSpPr>
          <p:cNvPr id="20" name="Text 18">
            <a:extLst>
              <a:ext uri="{FF2B5EF4-FFF2-40B4-BE49-F238E27FC236}">
                <a16:creationId xmlns:a16="http://schemas.microsoft.com/office/drawing/2014/main" id="{EBF8C6D9-95A3-088B-31C2-0F7E8FCB8AC8}"/>
              </a:ext>
            </a:extLst>
          </p:cNvPr>
          <p:cNvSpPr/>
          <p:nvPr/>
        </p:nvSpPr>
        <p:spPr>
          <a:xfrm>
            <a:off x="699492" y="6514981"/>
            <a:ext cx="6377583" cy="246102"/>
          </a:xfrm>
          <a:prstGeom prst="rect">
            <a:avLst/>
          </a:prstGeom>
          <a:noFill/>
          <a:ln/>
        </p:spPr>
        <p:txBody>
          <a:bodyPr wrap="none" lIns="0" tIns="0" rIns="0" bIns="0" rtlCol="0" anchor="t"/>
          <a:lstStyle/>
          <a:p>
            <a:pPr marL="342900" indent="-342900" algn="l">
              <a:lnSpc>
                <a:spcPts val="1900"/>
              </a:lnSpc>
              <a:buSzPct val="100000"/>
              <a:buChar char="•"/>
            </a:pPr>
            <a:r>
              <a:rPr lang="en-US" sz="1600" kern="0" spc="-24" dirty="0">
                <a:solidFill>
                  <a:srgbClr val="2B2E3C"/>
                </a:solidFill>
                <a:latin typeface="Open Sans" pitchFamily="34" charset="0"/>
                <a:ea typeface="Open Sans" pitchFamily="34" charset="-122"/>
                <a:cs typeface="Open Sans" pitchFamily="34" charset="-120"/>
              </a:rPr>
              <a:t>Treat unexpected findings as opportunities</a:t>
            </a:r>
            <a:endParaRPr lang="en-US" sz="1600" dirty="0"/>
          </a:p>
        </p:txBody>
      </p:sp>
      <p:sp>
        <p:nvSpPr>
          <p:cNvPr id="21" name="Text 19">
            <a:extLst>
              <a:ext uri="{FF2B5EF4-FFF2-40B4-BE49-F238E27FC236}">
                <a16:creationId xmlns:a16="http://schemas.microsoft.com/office/drawing/2014/main" id="{9A2BABE1-F956-B318-10EB-01648576EA6E}"/>
              </a:ext>
            </a:extLst>
          </p:cNvPr>
          <p:cNvSpPr/>
          <p:nvPr/>
        </p:nvSpPr>
        <p:spPr>
          <a:xfrm>
            <a:off x="692441" y="6883955"/>
            <a:ext cx="6377583" cy="246102"/>
          </a:xfrm>
          <a:prstGeom prst="rect">
            <a:avLst/>
          </a:prstGeom>
          <a:noFill/>
          <a:ln/>
        </p:spPr>
        <p:txBody>
          <a:bodyPr wrap="none" lIns="0" tIns="0" rIns="0" bIns="0" rtlCol="0" anchor="t"/>
          <a:lstStyle/>
          <a:p>
            <a:pPr marL="342900" indent="-342900" algn="l">
              <a:lnSpc>
                <a:spcPts val="1900"/>
              </a:lnSpc>
              <a:buSzPct val="100000"/>
              <a:buChar char="•"/>
            </a:pPr>
            <a:r>
              <a:rPr lang="en-US" sz="1600" kern="0" spc="-24" dirty="0">
                <a:solidFill>
                  <a:srgbClr val="2B2E3C"/>
                </a:solidFill>
                <a:latin typeface="Open Sans" pitchFamily="34" charset="0"/>
                <a:ea typeface="Open Sans" pitchFamily="34" charset="-122"/>
                <a:cs typeface="Open Sans" pitchFamily="34" charset="-120"/>
              </a:rPr>
              <a:t>Consider multiple interpretations of contradictory data</a:t>
            </a:r>
            <a:endParaRPr lang="en-US" sz="1600" dirty="0"/>
          </a:p>
        </p:txBody>
      </p:sp>
    </p:spTree>
    <p:extLst>
      <p:ext uri="{BB962C8B-B14F-4D97-AF65-F5344CB8AC3E}">
        <p14:creationId xmlns:p14="http://schemas.microsoft.com/office/powerpoint/2010/main" val="22612845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p:nvPr/>
        </p:nvSpPr>
        <p:spPr>
          <a:xfrm>
            <a:off x="538163" y="519113"/>
            <a:ext cx="8826103" cy="480536"/>
          </a:xfrm>
          <a:prstGeom prst="rect">
            <a:avLst/>
          </a:prstGeom>
          <a:noFill/>
          <a:ln/>
        </p:spPr>
        <p:txBody>
          <a:bodyPr wrap="none" lIns="0" tIns="0" rIns="0" bIns="0" rtlCol="0" anchor="t"/>
          <a:lstStyle/>
          <a:p>
            <a:pPr marL="0" indent="0" algn="l">
              <a:lnSpc>
                <a:spcPts val="3750"/>
              </a:lnSpc>
              <a:buNone/>
            </a:pPr>
            <a:r>
              <a:rPr lang="en-US" sz="3000" kern="0" spc="-91" dirty="0">
                <a:solidFill>
                  <a:srgbClr val="2C3F42"/>
                </a:solidFill>
                <a:latin typeface="Bitter Medium" pitchFamily="34" charset="0"/>
                <a:ea typeface="Bitter Medium" pitchFamily="34" charset="-122"/>
                <a:cs typeface="Bitter Medium" pitchFamily="34" charset="-120"/>
              </a:rPr>
              <a:t>Common Pitfalls to Avoid in Your Discussion Chapter</a:t>
            </a:r>
            <a:endParaRPr lang="en-US" sz="3000" dirty="0"/>
          </a:p>
        </p:txBody>
      </p:sp>
      <p:sp>
        <p:nvSpPr>
          <p:cNvPr id="10" name="Text 8"/>
          <p:cNvSpPr/>
          <p:nvPr/>
        </p:nvSpPr>
        <p:spPr>
          <a:xfrm>
            <a:off x="699492" y="3858220"/>
            <a:ext cx="6377583" cy="393383"/>
          </a:xfrm>
          <a:prstGeom prst="rect">
            <a:avLst/>
          </a:prstGeom>
          <a:noFill/>
          <a:ln/>
        </p:spPr>
        <p:txBody>
          <a:bodyPr wrap="square" lIns="0" tIns="0" rIns="0" bIns="0" rtlCol="0" anchor="t"/>
          <a:lstStyle/>
          <a:p>
            <a:pPr marL="685800" lvl="1" indent="-342900" algn="l">
              <a:lnSpc>
                <a:spcPts val="1900"/>
              </a:lnSpc>
              <a:buSzPct val="100000"/>
              <a:buChar char="•"/>
            </a:pPr>
            <a:endParaRPr lang="en-US" sz="1200" dirty="0"/>
          </a:p>
        </p:txBody>
      </p:sp>
      <p:sp>
        <p:nvSpPr>
          <p:cNvPr id="11" name="Text 9"/>
          <p:cNvSpPr/>
          <p:nvPr/>
        </p:nvSpPr>
        <p:spPr>
          <a:xfrm>
            <a:off x="699492" y="4305419"/>
            <a:ext cx="6377583" cy="393383"/>
          </a:xfrm>
          <a:prstGeom prst="rect">
            <a:avLst/>
          </a:prstGeom>
          <a:noFill/>
          <a:ln/>
        </p:spPr>
        <p:txBody>
          <a:bodyPr wrap="square" lIns="0" tIns="0" rIns="0" bIns="0" rtlCol="0" anchor="t"/>
          <a:lstStyle/>
          <a:p>
            <a:pPr marL="685800" lvl="1" indent="-342900" algn="l">
              <a:lnSpc>
                <a:spcPts val="1900"/>
              </a:lnSpc>
              <a:buSzPct val="100000"/>
              <a:buChar char="•"/>
            </a:pPr>
            <a:endParaRPr lang="en-US" sz="1200" dirty="0"/>
          </a:p>
        </p:txBody>
      </p:sp>
      <p:sp>
        <p:nvSpPr>
          <p:cNvPr id="12" name="Shape 10"/>
          <p:cNvSpPr/>
          <p:nvPr/>
        </p:nvSpPr>
        <p:spPr>
          <a:xfrm>
            <a:off x="515281" y="1129386"/>
            <a:ext cx="13554193" cy="3552944"/>
          </a:xfrm>
          <a:prstGeom prst="roundRect">
            <a:avLst>
              <a:gd name="adj" fmla="val 1818"/>
            </a:avLst>
          </a:prstGeom>
          <a:solidFill>
            <a:srgbClr val="FCE2CF"/>
          </a:solidFill>
          <a:ln w="7620">
            <a:solidFill>
              <a:srgbClr val="E2C8B5"/>
            </a:solidFill>
            <a:prstDash val="solid"/>
          </a:ln>
        </p:spPr>
        <p:txBody>
          <a:bodyPr/>
          <a:lstStyle/>
          <a:p>
            <a:endParaRPr lang="en-GB"/>
          </a:p>
        </p:txBody>
      </p:sp>
      <p:sp>
        <p:nvSpPr>
          <p:cNvPr id="13" name="Text 11"/>
          <p:cNvSpPr/>
          <p:nvPr/>
        </p:nvSpPr>
        <p:spPr>
          <a:xfrm>
            <a:off x="1040001" y="1560671"/>
            <a:ext cx="3388876" cy="240149"/>
          </a:xfrm>
          <a:prstGeom prst="rect">
            <a:avLst/>
          </a:prstGeom>
          <a:noFill/>
          <a:ln/>
        </p:spPr>
        <p:txBody>
          <a:bodyPr wrap="none" lIns="0" tIns="0" rIns="0" bIns="0" rtlCol="0" anchor="t"/>
          <a:lstStyle/>
          <a:p>
            <a:pPr marL="0" indent="0" algn="l">
              <a:lnSpc>
                <a:spcPts val="1850"/>
              </a:lnSpc>
              <a:buNone/>
            </a:pPr>
            <a:r>
              <a:rPr lang="en-US" kern="0" spc="-45" dirty="0">
                <a:solidFill>
                  <a:srgbClr val="2B2E3C"/>
                </a:solidFill>
                <a:latin typeface="Bitter Medium" pitchFamily="34" charset="0"/>
                <a:ea typeface="Bitter Medium" pitchFamily="34" charset="-122"/>
                <a:cs typeface="Bitter Medium" pitchFamily="34" charset="-120"/>
              </a:rPr>
              <a:t>Disconnecting from Research Questions</a:t>
            </a:r>
            <a:endParaRPr lang="en-US" dirty="0"/>
          </a:p>
        </p:txBody>
      </p:sp>
      <p:sp>
        <p:nvSpPr>
          <p:cNvPr id="14" name="Text 12"/>
          <p:cNvSpPr/>
          <p:nvPr/>
        </p:nvSpPr>
        <p:spPr>
          <a:xfrm>
            <a:off x="1014531" y="2108358"/>
            <a:ext cx="12555695" cy="738307"/>
          </a:xfrm>
          <a:prstGeom prst="rect">
            <a:avLst/>
          </a:prstGeom>
          <a:noFill/>
          <a:ln/>
        </p:spPr>
        <p:txBody>
          <a:bodyPr wrap="square" lIns="0" tIns="0" rIns="0" bIns="0" rtlCol="0" anchor="t"/>
          <a:lstStyle/>
          <a:p>
            <a:pPr marL="0" indent="0" algn="l">
              <a:lnSpc>
                <a:spcPts val="1900"/>
              </a:lnSpc>
              <a:buNone/>
            </a:pPr>
            <a:r>
              <a:rPr lang="en-US" sz="1600" kern="0" spc="-24" dirty="0">
                <a:solidFill>
                  <a:srgbClr val="2B2E3C"/>
                </a:solidFill>
                <a:latin typeface="Open Sans" pitchFamily="34" charset="0"/>
                <a:ea typeface="Open Sans" pitchFamily="34" charset="-122"/>
                <a:cs typeface="Open Sans" pitchFamily="34" charset="-120"/>
              </a:rPr>
              <a:t>Keep your discussion anchored to your original research questions or hypotheses. Each interpretive point should relate clearly to your study's core purpose rather than introducing tangential topics.</a:t>
            </a:r>
            <a:endParaRPr lang="en-US" sz="1600" dirty="0"/>
          </a:p>
        </p:txBody>
      </p:sp>
      <p:sp>
        <p:nvSpPr>
          <p:cNvPr id="15" name="Text 13"/>
          <p:cNvSpPr/>
          <p:nvPr/>
        </p:nvSpPr>
        <p:spPr>
          <a:xfrm>
            <a:off x="914795" y="3003292"/>
            <a:ext cx="6377583" cy="246102"/>
          </a:xfrm>
          <a:prstGeom prst="rect">
            <a:avLst/>
          </a:prstGeom>
          <a:noFill/>
          <a:ln/>
        </p:spPr>
        <p:txBody>
          <a:bodyPr wrap="none" lIns="0" tIns="0" rIns="0" bIns="0" rtlCol="0" anchor="t"/>
          <a:lstStyle/>
          <a:p>
            <a:pPr marL="342900" indent="-342900" algn="l">
              <a:lnSpc>
                <a:spcPts val="1900"/>
              </a:lnSpc>
              <a:buSzPct val="100000"/>
              <a:buChar char="•"/>
            </a:pPr>
            <a:r>
              <a:rPr lang="en-US" sz="1600" kern="0" spc="-24" dirty="0">
                <a:solidFill>
                  <a:srgbClr val="2B2E3C"/>
                </a:solidFill>
                <a:latin typeface="Open Sans" pitchFamily="34" charset="0"/>
                <a:ea typeface="Open Sans" pitchFamily="34" charset="-122"/>
                <a:cs typeface="Open Sans" pitchFamily="34" charset="-120"/>
              </a:rPr>
              <a:t>Regularly reference your research objectives</a:t>
            </a:r>
          </a:p>
          <a:p>
            <a:pPr algn="l">
              <a:lnSpc>
                <a:spcPts val="1900"/>
              </a:lnSpc>
              <a:buSzPct val="100000"/>
            </a:pPr>
            <a:endParaRPr lang="en-US" sz="1600" kern="0" spc="-24" dirty="0">
              <a:solidFill>
                <a:srgbClr val="2B2E3C"/>
              </a:solidFill>
              <a:latin typeface="Open Sans" pitchFamily="34" charset="0"/>
              <a:ea typeface="Open Sans" pitchFamily="34" charset="-122"/>
              <a:cs typeface="Open Sans" pitchFamily="34" charset="-120"/>
            </a:endParaRPr>
          </a:p>
          <a:p>
            <a:pPr marL="342900" indent="-342900">
              <a:lnSpc>
                <a:spcPts val="1900"/>
              </a:lnSpc>
              <a:buSzPct val="100000"/>
              <a:buFontTx/>
              <a:buChar char="•"/>
            </a:pPr>
            <a:r>
              <a:rPr lang="en-US" sz="1600" kern="0" spc="-24" dirty="0">
                <a:solidFill>
                  <a:srgbClr val="2B2E3C"/>
                </a:solidFill>
                <a:latin typeface="Open Sans" pitchFamily="34" charset="0"/>
                <a:ea typeface="Open Sans" pitchFamily="34" charset="-122"/>
                <a:cs typeface="Open Sans" pitchFamily="34" charset="-120"/>
              </a:rPr>
              <a:t>Structure discussion around answering initial questions</a:t>
            </a:r>
            <a:endParaRPr lang="en-US" sz="1600" dirty="0"/>
          </a:p>
          <a:p>
            <a:pPr marL="342900" indent="-342900" algn="l">
              <a:lnSpc>
                <a:spcPts val="1900"/>
              </a:lnSpc>
              <a:buSzPct val="100000"/>
              <a:buChar char="•"/>
            </a:pPr>
            <a:endParaRPr lang="en-US" sz="1600" dirty="0"/>
          </a:p>
        </p:txBody>
      </p:sp>
      <p:sp>
        <p:nvSpPr>
          <p:cNvPr id="16" name="Text 14"/>
          <p:cNvSpPr/>
          <p:nvPr/>
        </p:nvSpPr>
        <p:spPr>
          <a:xfrm>
            <a:off x="7553444" y="2931200"/>
            <a:ext cx="6377583" cy="246102"/>
          </a:xfrm>
          <a:prstGeom prst="rect">
            <a:avLst/>
          </a:prstGeom>
          <a:noFill/>
          <a:ln/>
        </p:spPr>
        <p:txBody>
          <a:bodyPr wrap="none" lIns="0" tIns="0" rIns="0" bIns="0" rtlCol="0" anchor="t"/>
          <a:lstStyle/>
          <a:p>
            <a:pPr marL="342900" indent="-342900" algn="l">
              <a:lnSpc>
                <a:spcPts val="1900"/>
              </a:lnSpc>
              <a:buSzPct val="100000"/>
              <a:buChar char="•"/>
            </a:pPr>
            <a:endParaRPr lang="en-US" sz="1200" dirty="0"/>
          </a:p>
        </p:txBody>
      </p:sp>
      <p:sp>
        <p:nvSpPr>
          <p:cNvPr id="22" name="Shape 20"/>
          <p:cNvSpPr/>
          <p:nvPr/>
        </p:nvSpPr>
        <p:spPr>
          <a:xfrm>
            <a:off x="515281" y="5013841"/>
            <a:ext cx="13577075" cy="2031444"/>
          </a:xfrm>
          <a:prstGeom prst="roundRect">
            <a:avLst>
              <a:gd name="adj" fmla="val 3179"/>
            </a:avLst>
          </a:prstGeom>
          <a:solidFill>
            <a:srgbClr val="FCE2CF"/>
          </a:solidFill>
          <a:ln w="7620">
            <a:solidFill>
              <a:srgbClr val="E2C8B5"/>
            </a:solidFill>
            <a:prstDash val="solid"/>
          </a:ln>
        </p:spPr>
        <p:txBody>
          <a:bodyPr/>
          <a:lstStyle/>
          <a:p>
            <a:endParaRPr lang="en-GB"/>
          </a:p>
        </p:txBody>
      </p:sp>
      <p:sp>
        <p:nvSpPr>
          <p:cNvPr id="23" name="Text 21"/>
          <p:cNvSpPr/>
          <p:nvPr/>
        </p:nvSpPr>
        <p:spPr>
          <a:xfrm>
            <a:off x="1040001" y="5295245"/>
            <a:ext cx="2241233" cy="240149"/>
          </a:xfrm>
          <a:prstGeom prst="rect">
            <a:avLst/>
          </a:prstGeom>
          <a:noFill/>
          <a:ln/>
        </p:spPr>
        <p:txBody>
          <a:bodyPr wrap="none" lIns="0" tIns="0" rIns="0" bIns="0" rtlCol="0" anchor="t"/>
          <a:lstStyle/>
          <a:p>
            <a:pPr marL="0" indent="0" algn="l">
              <a:lnSpc>
                <a:spcPts val="1850"/>
              </a:lnSpc>
              <a:buNone/>
            </a:pPr>
            <a:r>
              <a:rPr lang="en-US" kern="0" spc="-45" dirty="0">
                <a:solidFill>
                  <a:srgbClr val="2B2E3C"/>
                </a:solidFill>
                <a:latin typeface="Bitter Medium" pitchFamily="34" charset="0"/>
                <a:ea typeface="Bitter Medium" pitchFamily="34" charset="-122"/>
                <a:cs typeface="Bitter Medium" pitchFamily="34" charset="-120"/>
              </a:rPr>
              <a:t>Using Imprecise Language</a:t>
            </a:r>
            <a:endParaRPr lang="en-US" dirty="0"/>
          </a:p>
        </p:txBody>
      </p:sp>
      <p:sp>
        <p:nvSpPr>
          <p:cNvPr id="24" name="Text 22"/>
          <p:cNvSpPr/>
          <p:nvPr/>
        </p:nvSpPr>
        <p:spPr>
          <a:xfrm>
            <a:off x="1014531" y="5675750"/>
            <a:ext cx="12502686" cy="738307"/>
          </a:xfrm>
          <a:prstGeom prst="rect">
            <a:avLst/>
          </a:prstGeom>
          <a:noFill/>
          <a:ln/>
        </p:spPr>
        <p:txBody>
          <a:bodyPr wrap="square" lIns="0" tIns="0" rIns="0" bIns="0" rtlCol="0" anchor="t"/>
          <a:lstStyle/>
          <a:p>
            <a:pPr marL="0" indent="0" algn="l">
              <a:lnSpc>
                <a:spcPts val="1900"/>
              </a:lnSpc>
              <a:buNone/>
            </a:pPr>
            <a:r>
              <a:rPr lang="en-US" sz="1600" kern="0" spc="-24" dirty="0">
                <a:solidFill>
                  <a:srgbClr val="2B2E3C"/>
                </a:solidFill>
                <a:latin typeface="Open Sans" pitchFamily="34" charset="0"/>
                <a:ea typeface="Open Sans" pitchFamily="34" charset="-122"/>
                <a:cs typeface="Open Sans" pitchFamily="34" charset="-120"/>
              </a:rPr>
              <a:t>Maintain clarity by using precise, specific language. Avoid vague statements, unsupported generalisations, or ambiguous terminology that could confuse readers about your interpretations.</a:t>
            </a:r>
            <a:endParaRPr lang="en-US" sz="1600" dirty="0"/>
          </a:p>
        </p:txBody>
      </p:sp>
      <p:sp>
        <p:nvSpPr>
          <p:cNvPr id="25" name="Text 23"/>
          <p:cNvSpPr/>
          <p:nvPr/>
        </p:nvSpPr>
        <p:spPr>
          <a:xfrm>
            <a:off x="1014531" y="6324959"/>
            <a:ext cx="6377583" cy="246102"/>
          </a:xfrm>
          <a:prstGeom prst="rect">
            <a:avLst/>
          </a:prstGeom>
          <a:noFill/>
          <a:ln/>
        </p:spPr>
        <p:txBody>
          <a:bodyPr wrap="none" lIns="0" tIns="0" rIns="0" bIns="0" rtlCol="0" anchor="t"/>
          <a:lstStyle/>
          <a:p>
            <a:pPr marL="342900" indent="-342900" algn="l">
              <a:lnSpc>
                <a:spcPts val="1900"/>
              </a:lnSpc>
              <a:buSzPct val="100000"/>
              <a:buChar char="•"/>
            </a:pPr>
            <a:r>
              <a:rPr lang="en-US" sz="1600" kern="0" spc="-24" dirty="0">
                <a:solidFill>
                  <a:srgbClr val="2B2E3C"/>
                </a:solidFill>
                <a:latin typeface="Open Sans" pitchFamily="34" charset="0"/>
                <a:ea typeface="Open Sans" pitchFamily="34" charset="-122"/>
                <a:cs typeface="Open Sans" pitchFamily="34" charset="-120"/>
              </a:rPr>
              <a:t>Define specialised terms consistently</a:t>
            </a:r>
            <a:endParaRPr lang="en-US" sz="1600" dirty="0"/>
          </a:p>
        </p:txBody>
      </p:sp>
      <p:sp>
        <p:nvSpPr>
          <p:cNvPr id="26" name="Text 24"/>
          <p:cNvSpPr/>
          <p:nvPr/>
        </p:nvSpPr>
        <p:spPr>
          <a:xfrm>
            <a:off x="1014531" y="6703514"/>
            <a:ext cx="6377583" cy="246102"/>
          </a:xfrm>
          <a:prstGeom prst="rect">
            <a:avLst/>
          </a:prstGeom>
          <a:noFill/>
          <a:ln/>
        </p:spPr>
        <p:txBody>
          <a:bodyPr wrap="none" lIns="0" tIns="0" rIns="0" bIns="0" rtlCol="0" anchor="t"/>
          <a:lstStyle/>
          <a:p>
            <a:pPr marL="342900" indent="-342900" algn="l">
              <a:lnSpc>
                <a:spcPts val="1900"/>
              </a:lnSpc>
              <a:buSzPct val="100000"/>
              <a:buChar char="•"/>
            </a:pPr>
            <a:r>
              <a:rPr lang="en-US" sz="1600" kern="0" spc="-24" dirty="0">
                <a:solidFill>
                  <a:srgbClr val="2B2E3C"/>
                </a:solidFill>
                <a:latin typeface="Open Sans" pitchFamily="34" charset="0"/>
                <a:ea typeface="Open Sans" pitchFamily="34" charset="-122"/>
                <a:cs typeface="Open Sans" pitchFamily="34" charset="-120"/>
              </a:rPr>
              <a:t>Use concrete examples to illustrate abstract concepts</a:t>
            </a:r>
            <a:endParaRPr lang="en-US" sz="1600" dirty="0"/>
          </a:p>
        </p:txBody>
      </p:sp>
      <p:sp>
        <p:nvSpPr>
          <p:cNvPr id="27" name="Text 25"/>
          <p:cNvSpPr/>
          <p:nvPr/>
        </p:nvSpPr>
        <p:spPr>
          <a:xfrm>
            <a:off x="538163" y="7218283"/>
            <a:ext cx="13554075" cy="492204"/>
          </a:xfrm>
          <a:prstGeom prst="rect">
            <a:avLst/>
          </a:prstGeom>
          <a:noFill/>
          <a:ln/>
        </p:spPr>
        <p:txBody>
          <a:bodyPr wrap="square" lIns="0" tIns="0" rIns="0" bIns="0" rtlCol="0" anchor="t"/>
          <a:lstStyle/>
          <a:p>
            <a:pPr marL="0" indent="0" algn="l">
              <a:lnSpc>
                <a:spcPts val="1900"/>
              </a:lnSpc>
              <a:buNone/>
            </a:pPr>
            <a:r>
              <a:rPr lang="en-US" sz="1600" kern="0" spc="-24" dirty="0">
                <a:solidFill>
                  <a:srgbClr val="2B2E3C"/>
                </a:solidFill>
                <a:latin typeface="Open Sans" pitchFamily="34" charset="0"/>
                <a:ea typeface="Open Sans" pitchFamily="34" charset="-122"/>
                <a:cs typeface="Open Sans" pitchFamily="34" charset="-120"/>
              </a:rPr>
              <a:t>By avoiding these common pitfalls, you can craft a discussion chapter that demonstrates scholarly rigour while effectively communicating the significance of your research. Remember that the goal is not to prove yourself "right" but to contribute thoughtfully to ongoing academic conversations in your field.</a:t>
            </a:r>
            <a:endParaRPr lang="en-US" sz="16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nvSpPr>
        <p:spPr>
          <a:xfrm>
            <a:off x="484823" y="380881"/>
            <a:ext cx="11421785" cy="432911"/>
          </a:xfrm>
          <a:prstGeom prst="rect">
            <a:avLst/>
          </a:prstGeom>
          <a:noFill/>
          <a:ln/>
        </p:spPr>
        <p:txBody>
          <a:bodyPr wrap="none" lIns="0" tIns="0" rIns="0" bIns="0" rtlCol="0" anchor="t"/>
          <a:lstStyle/>
          <a:p>
            <a:pPr marL="0" indent="0" algn="l">
              <a:lnSpc>
                <a:spcPts val="3400"/>
              </a:lnSpc>
              <a:buNone/>
            </a:pPr>
            <a:r>
              <a:rPr lang="en-US" sz="2700" kern="0" spc="-82" dirty="0">
                <a:solidFill>
                  <a:srgbClr val="2C3F42"/>
                </a:solidFill>
                <a:latin typeface="Bitter Medium" pitchFamily="34" charset="0"/>
                <a:ea typeface="Bitter Medium" pitchFamily="34" charset="-122"/>
                <a:cs typeface="Bitter Medium" pitchFamily="34" charset="-120"/>
              </a:rPr>
              <a:t>Connecting Findings to Broader Themes, and Considerations for Chapter 6…</a:t>
            </a:r>
            <a:endParaRPr lang="en-US" sz="2700" dirty="0"/>
          </a:p>
        </p:txBody>
      </p:sp>
      <p:sp>
        <p:nvSpPr>
          <p:cNvPr id="3" name="Text 1"/>
          <p:cNvSpPr/>
          <p:nvPr/>
        </p:nvSpPr>
        <p:spPr>
          <a:xfrm>
            <a:off x="2761536" y="1862852"/>
            <a:ext cx="1955244" cy="216337"/>
          </a:xfrm>
          <a:prstGeom prst="rect">
            <a:avLst/>
          </a:prstGeom>
          <a:noFill/>
          <a:ln/>
        </p:spPr>
        <p:txBody>
          <a:bodyPr wrap="none" lIns="0" tIns="0" rIns="0" bIns="0" rtlCol="0" anchor="t"/>
          <a:lstStyle/>
          <a:p>
            <a:pPr marL="0" indent="0" algn="r">
              <a:lnSpc>
                <a:spcPts val="1700"/>
              </a:lnSpc>
              <a:buNone/>
            </a:pPr>
            <a:r>
              <a:rPr lang="en-US" sz="1350" kern="0" spc="-41" dirty="0">
                <a:solidFill>
                  <a:srgbClr val="2B2E3C"/>
                </a:solidFill>
                <a:latin typeface="Bitter Medium" pitchFamily="34" charset="0"/>
                <a:ea typeface="Bitter Medium" pitchFamily="34" charset="-122"/>
                <a:cs typeface="Bitter Medium" pitchFamily="34" charset="-120"/>
              </a:rPr>
              <a:t>Theoretical </a:t>
            </a:r>
            <a:r>
              <a:rPr lang="en-US" sz="1600" kern="0" spc="-41" dirty="0">
                <a:solidFill>
                  <a:srgbClr val="2B2E3C"/>
                </a:solidFill>
                <a:latin typeface="Bitter Medium" pitchFamily="34" charset="0"/>
                <a:ea typeface="Bitter Medium" pitchFamily="34" charset="-122"/>
                <a:cs typeface="Bitter Medium" pitchFamily="34" charset="-120"/>
              </a:rPr>
              <a:t>Contributions</a:t>
            </a:r>
            <a:endParaRPr lang="en-US" sz="1350" dirty="0"/>
          </a:p>
        </p:txBody>
      </p:sp>
      <p:sp>
        <p:nvSpPr>
          <p:cNvPr id="4" name="Text 2"/>
          <p:cNvSpPr/>
          <p:nvPr/>
        </p:nvSpPr>
        <p:spPr>
          <a:xfrm>
            <a:off x="484823" y="2162294"/>
            <a:ext cx="4231958" cy="442913"/>
          </a:xfrm>
          <a:prstGeom prst="rect">
            <a:avLst/>
          </a:prstGeom>
          <a:noFill/>
          <a:ln/>
        </p:spPr>
        <p:txBody>
          <a:bodyPr wrap="square" lIns="0" tIns="0" rIns="0" bIns="0" rtlCol="0" anchor="t"/>
          <a:lstStyle/>
          <a:p>
            <a:pPr marL="0" indent="0" algn="r">
              <a:lnSpc>
                <a:spcPts val="1700"/>
              </a:lnSpc>
              <a:buNone/>
            </a:pPr>
            <a:r>
              <a:rPr lang="en-US" sz="1200" kern="0" spc="-22" dirty="0">
                <a:solidFill>
                  <a:srgbClr val="2B2E3C"/>
                </a:solidFill>
                <a:latin typeface="Open Sans" pitchFamily="34" charset="0"/>
                <a:ea typeface="Open Sans" pitchFamily="34" charset="-122"/>
                <a:cs typeface="Open Sans" pitchFamily="34" charset="-120"/>
              </a:rPr>
              <a:t>How your findings advance, challenge, or refine existing theoretical frameworks</a:t>
            </a:r>
            <a:endParaRPr lang="en-US" sz="1200" dirty="0"/>
          </a:p>
        </p:txBody>
      </p:sp>
      <p:pic>
        <p:nvPicPr>
          <p:cNvPr id="5" name="Image 0" descr="preencoded.png"/>
          <p:cNvPicPr>
            <a:picLocks noChangeAspect="1"/>
          </p:cNvPicPr>
          <p:nvPr/>
        </p:nvPicPr>
        <p:blipFill>
          <a:blip r:embed="rId3"/>
          <a:stretch>
            <a:fillRect/>
          </a:stretch>
        </p:blipFill>
        <p:spPr>
          <a:xfrm>
            <a:off x="4924544" y="1090732"/>
            <a:ext cx="4781193" cy="4781193"/>
          </a:xfrm>
          <a:prstGeom prst="rect">
            <a:avLst/>
          </a:prstGeom>
        </p:spPr>
      </p:pic>
      <p:pic>
        <p:nvPicPr>
          <p:cNvPr id="6" name="Image 1" descr="preencoded.png"/>
          <p:cNvPicPr>
            <a:picLocks noChangeAspect="1"/>
          </p:cNvPicPr>
          <p:nvPr/>
        </p:nvPicPr>
        <p:blipFill>
          <a:blip r:embed="rId4"/>
          <a:stretch>
            <a:fillRect/>
          </a:stretch>
        </p:blipFill>
        <p:spPr>
          <a:xfrm>
            <a:off x="6249233" y="1982629"/>
            <a:ext cx="207169" cy="259080"/>
          </a:xfrm>
          <a:prstGeom prst="rect">
            <a:avLst/>
          </a:prstGeom>
        </p:spPr>
      </p:pic>
      <p:sp>
        <p:nvSpPr>
          <p:cNvPr id="7" name="Text 3"/>
          <p:cNvSpPr/>
          <p:nvPr/>
        </p:nvSpPr>
        <p:spPr>
          <a:xfrm>
            <a:off x="9913501" y="1862852"/>
            <a:ext cx="1731526" cy="216337"/>
          </a:xfrm>
          <a:prstGeom prst="rect">
            <a:avLst/>
          </a:prstGeom>
          <a:noFill/>
          <a:ln/>
        </p:spPr>
        <p:txBody>
          <a:bodyPr wrap="none" lIns="0" tIns="0" rIns="0" bIns="0" rtlCol="0" anchor="t"/>
          <a:lstStyle/>
          <a:p>
            <a:pPr marL="0" indent="0" algn="l">
              <a:lnSpc>
                <a:spcPts val="1700"/>
              </a:lnSpc>
              <a:buNone/>
            </a:pPr>
            <a:r>
              <a:rPr lang="en-US" sz="1600" kern="0" spc="-41" dirty="0">
                <a:solidFill>
                  <a:srgbClr val="2B2E3C"/>
                </a:solidFill>
                <a:latin typeface="Bitter Medium" pitchFamily="34" charset="0"/>
                <a:ea typeface="Bitter Medium" pitchFamily="34" charset="-122"/>
                <a:cs typeface="Bitter Medium" pitchFamily="34" charset="-120"/>
              </a:rPr>
              <a:t>Practical</a:t>
            </a:r>
            <a:r>
              <a:rPr lang="en-US" sz="1350" kern="0" spc="-41" dirty="0">
                <a:solidFill>
                  <a:srgbClr val="2B2E3C"/>
                </a:solidFill>
                <a:latin typeface="Bitter Medium" pitchFamily="34" charset="0"/>
                <a:ea typeface="Bitter Medium" pitchFamily="34" charset="-122"/>
                <a:cs typeface="Bitter Medium" pitchFamily="34" charset="-120"/>
              </a:rPr>
              <a:t> Applications</a:t>
            </a:r>
            <a:endParaRPr lang="en-US" sz="1350" dirty="0"/>
          </a:p>
        </p:txBody>
      </p:sp>
      <p:sp>
        <p:nvSpPr>
          <p:cNvPr id="8" name="Text 4"/>
          <p:cNvSpPr/>
          <p:nvPr/>
        </p:nvSpPr>
        <p:spPr>
          <a:xfrm>
            <a:off x="9913501" y="2162294"/>
            <a:ext cx="4232077" cy="442913"/>
          </a:xfrm>
          <a:prstGeom prst="rect">
            <a:avLst/>
          </a:prstGeom>
          <a:noFill/>
          <a:ln/>
        </p:spPr>
        <p:txBody>
          <a:bodyPr wrap="square" lIns="0" tIns="0" rIns="0" bIns="0" rtlCol="0" anchor="t"/>
          <a:lstStyle/>
          <a:p>
            <a:pPr marL="0" indent="0" algn="l">
              <a:lnSpc>
                <a:spcPts val="1700"/>
              </a:lnSpc>
              <a:buNone/>
            </a:pPr>
            <a:r>
              <a:rPr lang="en-US" sz="1200" kern="0" spc="-22" dirty="0">
                <a:solidFill>
                  <a:srgbClr val="2B2E3C"/>
                </a:solidFill>
                <a:latin typeface="Open Sans" pitchFamily="34" charset="0"/>
                <a:ea typeface="Open Sans" pitchFamily="34" charset="-122"/>
                <a:cs typeface="Open Sans" pitchFamily="34" charset="-120"/>
              </a:rPr>
              <a:t>Real-world implications for professionals, policymakers, or other stakeholders </a:t>
            </a:r>
            <a:endParaRPr lang="en-US" sz="1200" dirty="0"/>
          </a:p>
        </p:txBody>
      </p:sp>
      <p:pic>
        <p:nvPicPr>
          <p:cNvPr id="9" name="Image 2" descr="preencoded.png"/>
          <p:cNvPicPr>
            <a:picLocks noChangeAspect="1"/>
          </p:cNvPicPr>
          <p:nvPr/>
        </p:nvPicPr>
        <p:blipFill>
          <a:blip r:embed="rId5"/>
          <a:stretch>
            <a:fillRect/>
          </a:stretch>
        </p:blipFill>
        <p:spPr>
          <a:xfrm>
            <a:off x="4924544" y="1090732"/>
            <a:ext cx="4781193" cy="4781193"/>
          </a:xfrm>
          <a:prstGeom prst="rect">
            <a:avLst/>
          </a:prstGeom>
        </p:spPr>
      </p:pic>
      <p:pic>
        <p:nvPicPr>
          <p:cNvPr id="10" name="Image 3" descr="preencoded.png"/>
          <p:cNvPicPr>
            <a:picLocks noChangeAspect="1"/>
          </p:cNvPicPr>
          <p:nvPr/>
        </p:nvPicPr>
        <p:blipFill>
          <a:blip r:embed="rId6"/>
          <a:stretch>
            <a:fillRect/>
          </a:stretch>
        </p:blipFill>
        <p:spPr>
          <a:xfrm>
            <a:off x="8580596" y="2389465"/>
            <a:ext cx="207169" cy="259080"/>
          </a:xfrm>
          <a:prstGeom prst="rect">
            <a:avLst/>
          </a:prstGeom>
        </p:spPr>
      </p:pic>
      <p:sp>
        <p:nvSpPr>
          <p:cNvPr id="11" name="Text 5"/>
          <p:cNvSpPr/>
          <p:nvPr/>
        </p:nvSpPr>
        <p:spPr>
          <a:xfrm>
            <a:off x="9913501" y="4357330"/>
            <a:ext cx="1731526" cy="216337"/>
          </a:xfrm>
          <a:prstGeom prst="rect">
            <a:avLst/>
          </a:prstGeom>
          <a:noFill/>
          <a:ln/>
        </p:spPr>
        <p:txBody>
          <a:bodyPr wrap="none" lIns="0" tIns="0" rIns="0" bIns="0" rtlCol="0" anchor="t"/>
          <a:lstStyle/>
          <a:p>
            <a:pPr marL="0" indent="0" algn="l">
              <a:lnSpc>
                <a:spcPts val="1700"/>
              </a:lnSpc>
              <a:buNone/>
            </a:pPr>
            <a:r>
              <a:rPr lang="en-US" sz="1600" kern="0" spc="-41" dirty="0">
                <a:solidFill>
                  <a:srgbClr val="2B2E3C"/>
                </a:solidFill>
                <a:latin typeface="Bitter Medium" pitchFamily="34" charset="0"/>
                <a:ea typeface="Bitter Medium" pitchFamily="34" charset="-122"/>
                <a:cs typeface="Bitter Medium" pitchFamily="34" charset="-120"/>
              </a:rPr>
              <a:t>Unresolved Questions</a:t>
            </a:r>
            <a:endParaRPr lang="en-US" sz="1600" dirty="0"/>
          </a:p>
        </p:txBody>
      </p:sp>
      <p:sp>
        <p:nvSpPr>
          <p:cNvPr id="12" name="Text 6"/>
          <p:cNvSpPr/>
          <p:nvPr/>
        </p:nvSpPr>
        <p:spPr>
          <a:xfrm>
            <a:off x="9913501" y="4656773"/>
            <a:ext cx="4232077" cy="442913"/>
          </a:xfrm>
          <a:prstGeom prst="rect">
            <a:avLst/>
          </a:prstGeom>
          <a:noFill/>
          <a:ln/>
        </p:spPr>
        <p:txBody>
          <a:bodyPr wrap="square" lIns="0" tIns="0" rIns="0" bIns="0" rtlCol="0" anchor="t"/>
          <a:lstStyle/>
          <a:p>
            <a:pPr marL="0" indent="0" algn="l">
              <a:lnSpc>
                <a:spcPts val="1700"/>
              </a:lnSpc>
              <a:buNone/>
            </a:pPr>
            <a:r>
              <a:rPr lang="en-US" sz="1200" kern="0" spc="-22" dirty="0">
                <a:solidFill>
                  <a:srgbClr val="2B2E3C"/>
                </a:solidFill>
                <a:latin typeface="Open Sans" pitchFamily="34" charset="0"/>
                <a:ea typeface="Open Sans" pitchFamily="34" charset="-122"/>
                <a:cs typeface="Open Sans" pitchFamily="34" charset="-120"/>
              </a:rPr>
              <a:t>Gaps or limitations revealed by your research that suggest new directions </a:t>
            </a:r>
            <a:endParaRPr lang="en-US" sz="1200" dirty="0"/>
          </a:p>
        </p:txBody>
      </p:sp>
      <p:pic>
        <p:nvPicPr>
          <p:cNvPr id="13" name="Image 4" descr="preencoded.png"/>
          <p:cNvPicPr>
            <a:picLocks noChangeAspect="1"/>
          </p:cNvPicPr>
          <p:nvPr/>
        </p:nvPicPr>
        <p:blipFill>
          <a:blip r:embed="rId7"/>
          <a:stretch>
            <a:fillRect/>
          </a:stretch>
        </p:blipFill>
        <p:spPr>
          <a:xfrm>
            <a:off x="4924544" y="1090732"/>
            <a:ext cx="4781193" cy="4781193"/>
          </a:xfrm>
          <a:prstGeom prst="rect">
            <a:avLst/>
          </a:prstGeom>
        </p:spPr>
      </p:pic>
      <p:pic>
        <p:nvPicPr>
          <p:cNvPr id="14" name="Image 5" descr="preencoded.png"/>
          <p:cNvPicPr>
            <a:picLocks noChangeAspect="1"/>
          </p:cNvPicPr>
          <p:nvPr/>
        </p:nvPicPr>
        <p:blipFill>
          <a:blip r:embed="rId8"/>
          <a:stretch>
            <a:fillRect/>
          </a:stretch>
        </p:blipFill>
        <p:spPr>
          <a:xfrm>
            <a:off x="8173760" y="4720828"/>
            <a:ext cx="207169" cy="259080"/>
          </a:xfrm>
          <a:prstGeom prst="rect">
            <a:avLst/>
          </a:prstGeom>
        </p:spPr>
      </p:pic>
      <p:sp>
        <p:nvSpPr>
          <p:cNvPr id="15" name="Text 7"/>
          <p:cNvSpPr/>
          <p:nvPr/>
        </p:nvSpPr>
        <p:spPr>
          <a:xfrm>
            <a:off x="2985254" y="4468058"/>
            <a:ext cx="1731526" cy="216337"/>
          </a:xfrm>
          <a:prstGeom prst="rect">
            <a:avLst/>
          </a:prstGeom>
          <a:noFill/>
          <a:ln/>
        </p:spPr>
        <p:txBody>
          <a:bodyPr wrap="none" lIns="0" tIns="0" rIns="0" bIns="0" rtlCol="0" anchor="t"/>
          <a:lstStyle/>
          <a:p>
            <a:pPr marL="0" indent="0" algn="r">
              <a:lnSpc>
                <a:spcPts val="1700"/>
              </a:lnSpc>
              <a:buNone/>
            </a:pPr>
            <a:r>
              <a:rPr lang="en-US" sz="1600" kern="0" spc="-41" dirty="0">
                <a:solidFill>
                  <a:srgbClr val="2B2E3C"/>
                </a:solidFill>
                <a:latin typeface="Bitter Medium" pitchFamily="34" charset="0"/>
                <a:ea typeface="Bitter Medium" pitchFamily="34" charset="-122"/>
                <a:cs typeface="Bitter Medium" pitchFamily="34" charset="-120"/>
              </a:rPr>
              <a:t>Social Relevance</a:t>
            </a:r>
            <a:endParaRPr lang="en-US" sz="1600" dirty="0"/>
          </a:p>
        </p:txBody>
      </p:sp>
      <p:sp>
        <p:nvSpPr>
          <p:cNvPr id="16" name="Text 8"/>
          <p:cNvSpPr/>
          <p:nvPr/>
        </p:nvSpPr>
        <p:spPr>
          <a:xfrm>
            <a:off x="484823" y="4767501"/>
            <a:ext cx="4231958" cy="221456"/>
          </a:xfrm>
          <a:prstGeom prst="rect">
            <a:avLst/>
          </a:prstGeom>
          <a:noFill/>
          <a:ln/>
        </p:spPr>
        <p:txBody>
          <a:bodyPr wrap="none" lIns="0" tIns="0" rIns="0" bIns="0" rtlCol="0" anchor="t"/>
          <a:lstStyle/>
          <a:p>
            <a:pPr marL="0" indent="0" algn="r">
              <a:lnSpc>
                <a:spcPts val="1700"/>
              </a:lnSpc>
              <a:buNone/>
            </a:pPr>
            <a:r>
              <a:rPr lang="en-US" sz="1200" kern="0" spc="-22" dirty="0">
                <a:solidFill>
                  <a:srgbClr val="2B2E3C"/>
                </a:solidFill>
                <a:latin typeface="Open Sans" pitchFamily="34" charset="0"/>
                <a:ea typeface="Open Sans" pitchFamily="34" charset="-122"/>
                <a:cs typeface="Open Sans" pitchFamily="34" charset="-120"/>
              </a:rPr>
              <a:t>Broader significance for communities, institutions, or society at large</a:t>
            </a:r>
            <a:endParaRPr lang="en-US" sz="1200" dirty="0"/>
          </a:p>
        </p:txBody>
      </p:sp>
      <p:pic>
        <p:nvPicPr>
          <p:cNvPr id="17" name="Image 6" descr="preencoded.png"/>
          <p:cNvPicPr>
            <a:picLocks noChangeAspect="1"/>
          </p:cNvPicPr>
          <p:nvPr/>
        </p:nvPicPr>
        <p:blipFill>
          <a:blip r:embed="rId9"/>
          <a:stretch>
            <a:fillRect/>
          </a:stretch>
        </p:blipFill>
        <p:spPr>
          <a:xfrm>
            <a:off x="4924544" y="1090732"/>
            <a:ext cx="4781193" cy="4781193"/>
          </a:xfrm>
          <a:prstGeom prst="rect">
            <a:avLst/>
          </a:prstGeom>
        </p:spPr>
      </p:pic>
      <p:pic>
        <p:nvPicPr>
          <p:cNvPr id="18" name="Image 7" descr="preencoded.png"/>
          <p:cNvPicPr>
            <a:picLocks noChangeAspect="1"/>
          </p:cNvPicPr>
          <p:nvPr/>
        </p:nvPicPr>
        <p:blipFill>
          <a:blip r:embed="rId10"/>
          <a:stretch>
            <a:fillRect/>
          </a:stretch>
        </p:blipFill>
        <p:spPr>
          <a:xfrm>
            <a:off x="5842397" y="4313992"/>
            <a:ext cx="207169" cy="259080"/>
          </a:xfrm>
          <a:prstGeom prst="rect">
            <a:avLst/>
          </a:prstGeom>
        </p:spPr>
      </p:pic>
      <p:sp>
        <p:nvSpPr>
          <p:cNvPr id="20" name="Text 10"/>
          <p:cNvSpPr/>
          <p:nvPr/>
        </p:nvSpPr>
        <p:spPr>
          <a:xfrm>
            <a:off x="484823" y="6626304"/>
            <a:ext cx="13660755" cy="442913"/>
          </a:xfrm>
          <a:prstGeom prst="rect">
            <a:avLst/>
          </a:prstGeom>
          <a:noFill/>
          <a:ln/>
        </p:spPr>
        <p:txBody>
          <a:bodyPr wrap="square" lIns="0" tIns="0" rIns="0" bIns="0" rtlCol="0" anchor="t"/>
          <a:lstStyle/>
          <a:p>
            <a:pPr marL="0" indent="0" algn="l">
              <a:lnSpc>
                <a:spcPts val="1700"/>
              </a:lnSpc>
              <a:buNone/>
            </a:pPr>
            <a:endParaRPr lang="en-US" sz="12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ext 9"/>
          <p:cNvSpPr/>
          <p:nvPr/>
        </p:nvSpPr>
        <p:spPr>
          <a:xfrm>
            <a:off x="564336" y="1104475"/>
            <a:ext cx="13660755" cy="442913"/>
          </a:xfrm>
          <a:prstGeom prst="rect">
            <a:avLst/>
          </a:prstGeom>
          <a:noFill/>
          <a:ln/>
        </p:spPr>
        <p:txBody>
          <a:bodyPr wrap="square" lIns="0" tIns="0" rIns="0" bIns="0" rtlCol="0" anchor="t"/>
          <a:lstStyle/>
          <a:p>
            <a:pPr marL="0" indent="0" algn="l">
              <a:buNone/>
            </a:pPr>
            <a:r>
              <a:rPr lang="en-US" sz="2800" kern="0" spc="-22" dirty="0">
                <a:solidFill>
                  <a:srgbClr val="2B2E3C"/>
                </a:solidFill>
                <a:latin typeface="Open Sans" pitchFamily="34" charset="0"/>
                <a:ea typeface="Open Sans" pitchFamily="34" charset="-122"/>
                <a:cs typeface="Open Sans" pitchFamily="34" charset="-120"/>
              </a:rPr>
              <a:t>A strong discussion demonstrates the significance of your research by connecting your specific findings to larger intellectual and practical contexts. Consider both immediate implications and potential long-term impacts. When discussing theoretical contributions, be explicit about how your work extends, challenges, or refines existing frameworks.</a:t>
            </a:r>
          </a:p>
          <a:p>
            <a:pPr marL="0" indent="0" algn="l">
              <a:buNone/>
            </a:pPr>
            <a:endParaRPr lang="en-US" sz="3200" kern="0" spc="-22" dirty="0">
              <a:solidFill>
                <a:srgbClr val="2B2E3C"/>
              </a:solidFill>
              <a:latin typeface="Open Sans" pitchFamily="34" charset="0"/>
              <a:ea typeface="Open Sans" pitchFamily="34" charset="-122"/>
              <a:cs typeface="Open Sans" pitchFamily="34" charset="-120"/>
            </a:endParaRPr>
          </a:p>
          <a:p>
            <a:pPr marL="0" indent="0" algn="l">
              <a:buNone/>
            </a:pPr>
            <a:endParaRPr lang="en-US" sz="3200" dirty="0"/>
          </a:p>
        </p:txBody>
      </p:sp>
      <p:sp>
        <p:nvSpPr>
          <p:cNvPr id="3" name="TextBox 2">
            <a:extLst>
              <a:ext uri="{FF2B5EF4-FFF2-40B4-BE49-F238E27FC236}">
                <a16:creationId xmlns:a16="http://schemas.microsoft.com/office/drawing/2014/main" id="{D86043C3-2334-5F1B-D134-AA591A7E744C}"/>
              </a:ext>
            </a:extLst>
          </p:cNvPr>
          <p:cNvSpPr txBox="1"/>
          <p:nvPr/>
        </p:nvSpPr>
        <p:spPr>
          <a:xfrm>
            <a:off x="484823" y="3756282"/>
            <a:ext cx="13660754" cy="3108543"/>
          </a:xfrm>
          <a:prstGeom prst="rect">
            <a:avLst/>
          </a:prstGeom>
          <a:noFill/>
        </p:spPr>
        <p:txBody>
          <a:bodyPr wrap="square">
            <a:spAutoFit/>
          </a:bodyPr>
          <a:lstStyle/>
          <a:p>
            <a:pPr marL="0" indent="0" algn="l">
              <a:buNone/>
            </a:pPr>
            <a:r>
              <a:rPr lang="en-US" sz="2800" kern="0" spc="-22" dirty="0">
                <a:solidFill>
                  <a:srgbClr val="2B2E3C"/>
                </a:solidFill>
                <a:latin typeface="Open Sans" pitchFamily="34" charset="0"/>
                <a:ea typeface="Open Sans" pitchFamily="34" charset="-122"/>
                <a:cs typeface="Open Sans" pitchFamily="34" charset="-120"/>
              </a:rPr>
              <a:t>While maintaining scholarly objectivity, don't hesitate to explore the real-world significance of your findings. How might practitioners, policymakers, or other researchers apply your insights? What societal challenges might be better understood or addressed through your work?  These are discussion points to continue in Chapter 6 where you are required to provide your overall </a:t>
            </a:r>
            <a:r>
              <a:rPr lang="en-US" sz="2800" b="1" kern="0" spc="-22" dirty="0">
                <a:solidFill>
                  <a:srgbClr val="2B2E3C"/>
                </a:solidFill>
                <a:latin typeface="Open Sans" pitchFamily="34" charset="0"/>
                <a:ea typeface="Open Sans" pitchFamily="34" charset="-122"/>
                <a:cs typeface="Open Sans" pitchFamily="34" charset="-120"/>
              </a:rPr>
              <a:t>Conclusions and Recommendations</a:t>
            </a:r>
            <a:r>
              <a:rPr lang="en-US" sz="2800" kern="0" spc="-22" dirty="0">
                <a:solidFill>
                  <a:srgbClr val="2B2E3C"/>
                </a:solidFill>
                <a:latin typeface="Open Sans" pitchFamily="34" charset="0"/>
                <a:ea typeface="Open Sans" pitchFamily="34" charset="-122"/>
                <a:cs typeface="Open Sans" pitchFamily="34" charset="-120"/>
              </a:rPr>
              <a:t>:</a:t>
            </a:r>
          </a:p>
          <a:p>
            <a:pPr marL="0" indent="0" algn="l">
              <a:buNone/>
            </a:pPr>
            <a:endParaRPr lang="en-US" sz="2800" dirty="0"/>
          </a:p>
        </p:txBody>
      </p:sp>
      <p:sp>
        <p:nvSpPr>
          <p:cNvPr id="21" name="Text 11"/>
          <p:cNvSpPr/>
          <p:nvPr/>
        </p:nvSpPr>
        <p:spPr>
          <a:xfrm>
            <a:off x="564336" y="6888594"/>
            <a:ext cx="13660755" cy="177284"/>
          </a:xfrm>
          <a:prstGeom prst="rect">
            <a:avLst/>
          </a:prstGeom>
          <a:noFill/>
          <a:ln/>
        </p:spPr>
        <p:txBody>
          <a:bodyPr wrap="none" lIns="0" tIns="0" rIns="0" bIns="0" rtlCol="0" anchor="t"/>
          <a:lstStyle/>
          <a:p>
            <a:pPr marL="457200" indent="-457200" algn="l">
              <a:lnSpc>
                <a:spcPts val="1350"/>
              </a:lnSpc>
              <a:buAutoNum type="alphaLcParenBoth"/>
            </a:pPr>
            <a:r>
              <a:rPr lang="en-US" sz="2400" kern="0" spc="-22" dirty="0">
                <a:solidFill>
                  <a:srgbClr val="2B2E3C"/>
                </a:solidFill>
                <a:latin typeface="Open Sans" pitchFamily="34" charset="0"/>
                <a:ea typeface="Open Sans" pitchFamily="34" charset="-122"/>
                <a:cs typeface="Open Sans" pitchFamily="34" charset="-120"/>
              </a:rPr>
              <a:t>Summary of main findings</a:t>
            </a:r>
          </a:p>
        </p:txBody>
      </p:sp>
      <p:sp>
        <p:nvSpPr>
          <p:cNvPr id="22" name="Text 12"/>
          <p:cNvSpPr/>
          <p:nvPr/>
        </p:nvSpPr>
        <p:spPr>
          <a:xfrm>
            <a:off x="564336" y="7380684"/>
            <a:ext cx="13660755" cy="177284"/>
          </a:xfrm>
          <a:prstGeom prst="rect">
            <a:avLst/>
          </a:prstGeom>
          <a:noFill/>
          <a:ln/>
        </p:spPr>
        <p:txBody>
          <a:bodyPr wrap="none" lIns="0" tIns="0" rIns="0" bIns="0" rtlCol="0" anchor="t"/>
          <a:lstStyle/>
          <a:p>
            <a:pPr marL="0" indent="0" algn="l">
              <a:lnSpc>
                <a:spcPts val="1350"/>
              </a:lnSpc>
              <a:buNone/>
            </a:pPr>
            <a:r>
              <a:rPr lang="en-US" sz="2400" kern="0" spc="-22" dirty="0">
                <a:solidFill>
                  <a:srgbClr val="2B2E3C"/>
                </a:solidFill>
                <a:latin typeface="Open Sans" pitchFamily="34" charset="0"/>
                <a:ea typeface="Open Sans" pitchFamily="34" charset="-122"/>
                <a:cs typeface="Open Sans" pitchFamily="34" charset="-120"/>
              </a:rPr>
              <a:t>(b) Conclusions and directions for further research.</a:t>
            </a:r>
            <a:endParaRPr lang="en-US" sz="2400" dirty="0"/>
          </a:p>
        </p:txBody>
      </p:sp>
      <p:sp>
        <p:nvSpPr>
          <p:cNvPr id="23" name="Text 13"/>
          <p:cNvSpPr/>
          <p:nvPr/>
        </p:nvSpPr>
        <p:spPr>
          <a:xfrm>
            <a:off x="564335" y="7802344"/>
            <a:ext cx="13660755" cy="177284"/>
          </a:xfrm>
          <a:prstGeom prst="rect">
            <a:avLst/>
          </a:prstGeom>
          <a:noFill/>
          <a:ln/>
        </p:spPr>
        <p:txBody>
          <a:bodyPr wrap="none" lIns="0" tIns="0" rIns="0" bIns="0" rtlCol="0" anchor="t"/>
          <a:lstStyle/>
          <a:p>
            <a:pPr marL="0" indent="0" algn="l">
              <a:lnSpc>
                <a:spcPts val="1350"/>
              </a:lnSpc>
              <a:buNone/>
            </a:pPr>
            <a:r>
              <a:rPr lang="en-US" sz="2400" kern="0" spc="-22" dirty="0">
                <a:solidFill>
                  <a:srgbClr val="2B2E3C"/>
                </a:solidFill>
                <a:latin typeface="Open Sans" pitchFamily="34" charset="0"/>
                <a:ea typeface="Open Sans" pitchFamily="34" charset="-122"/>
                <a:cs typeface="Open Sans" pitchFamily="34" charset="-120"/>
              </a:rPr>
              <a:t>(c) Recommendations.</a:t>
            </a:r>
            <a:endParaRPr lang="en-US" sz="2400" dirty="0"/>
          </a:p>
        </p:txBody>
      </p:sp>
    </p:spTree>
    <p:extLst>
      <p:ext uri="{BB962C8B-B14F-4D97-AF65-F5344CB8AC3E}">
        <p14:creationId xmlns:p14="http://schemas.microsoft.com/office/powerpoint/2010/main" val="398595583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22</TotalTime>
  <Words>1430</Words>
  <Application>Microsoft Office PowerPoint</Application>
  <PresentationFormat>Custom</PresentationFormat>
  <Paragraphs>108</Paragraphs>
  <Slides>10</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Bitter Medium</vt:lpstr>
      <vt:lpstr>Arial</vt:lpstr>
      <vt:lpstr>Open Sans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Angharad Lewis</cp:lastModifiedBy>
  <cp:revision>2</cp:revision>
  <dcterms:created xsi:type="dcterms:W3CDTF">2025-04-08T06:41:48Z</dcterms:created>
  <dcterms:modified xsi:type="dcterms:W3CDTF">2026-03-05T12:40:58Z</dcterms:modified>
</cp:coreProperties>
</file>