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89"/>
  </p:notesMasterIdLst>
  <p:sldIdLst>
    <p:sldId id="256" r:id="rId2"/>
    <p:sldId id="349" r:id="rId3"/>
    <p:sldId id="350" r:id="rId4"/>
    <p:sldId id="257" r:id="rId5"/>
    <p:sldId id="343" r:id="rId6"/>
    <p:sldId id="277" r:id="rId7"/>
    <p:sldId id="347" r:id="rId8"/>
    <p:sldId id="348" r:id="rId9"/>
    <p:sldId id="344" r:id="rId10"/>
    <p:sldId id="278" r:id="rId11"/>
    <p:sldId id="355" r:id="rId12"/>
    <p:sldId id="279" r:id="rId13"/>
    <p:sldId id="352" r:id="rId14"/>
    <p:sldId id="313" r:id="rId15"/>
    <p:sldId id="312" r:id="rId16"/>
    <p:sldId id="315" r:id="rId17"/>
    <p:sldId id="283" r:id="rId18"/>
    <p:sldId id="284" r:id="rId19"/>
    <p:sldId id="317" r:id="rId20"/>
    <p:sldId id="316" r:id="rId21"/>
    <p:sldId id="318" r:id="rId22"/>
    <p:sldId id="319" r:id="rId23"/>
    <p:sldId id="320" r:id="rId24"/>
    <p:sldId id="321" r:id="rId25"/>
    <p:sldId id="322" r:id="rId26"/>
    <p:sldId id="307" r:id="rId27"/>
    <p:sldId id="309" r:id="rId28"/>
    <p:sldId id="310" r:id="rId29"/>
    <p:sldId id="311" r:id="rId30"/>
    <p:sldId id="323" r:id="rId31"/>
    <p:sldId id="324" r:id="rId32"/>
    <p:sldId id="325" r:id="rId33"/>
    <p:sldId id="326" r:id="rId34"/>
    <p:sldId id="327" r:id="rId35"/>
    <p:sldId id="328" r:id="rId36"/>
    <p:sldId id="329" r:id="rId37"/>
    <p:sldId id="330" r:id="rId38"/>
    <p:sldId id="331" r:id="rId39"/>
    <p:sldId id="332" r:id="rId40"/>
    <p:sldId id="333" r:id="rId41"/>
    <p:sldId id="334" r:id="rId42"/>
    <p:sldId id="335" r:id="rId43"/>
    <p:sldId id="336" r:id="rId44"/>
    <p:sldId id="337" r:id="rId45"/>
    <p:sldId id="258" r:id="rId46"/>
    <p:sldId id="259" r:id="rId47"/>
    <p:sldId id="260" r:id="rId48"/>
    <p:sldId id="261" r:id="rId49"/>
    <p:sldId id="262" r:id="rId50"/>
    <p:sldId id="338" r:id="rId51"/>
    <p:sldId id="264" r:id="rId52"/>
    <p:sldId id="265" r:id="rId53"/>
    <p:sldId id="351" r:id="rId54"/>
    <p:sldId id="345" r:id="rId55"/>
    <p:sldId id="353" r:id="rId56"/>
    <p:sldId id="269" r:id="rId57"/>
    <p:sldId id="292" r:id="rId58"/>
    <p:sldId id="293" r:id="rId59"/>
    <p:sldId id="294" r:id="rId60"/>
    <p:sldId id="354" r:id="rId61"/>
    <p:sldId id="339" r:id="rId62"/>
    <p:sldId id="270" r:id="rId63"/>
    <p:sldId id="271" r:id="rId64"/>
    <p:sldId id="273" r:id="rId65"/>
    <p:sldId id="272" r:id="rId66"/>
    <p:sldId id="274" r:id="rId67"/>
    <p:sldId id="275" r:id="rId68"/>
    <p:sldId id="295" r:id="rId69"/>
    <p:sldId id="340" r:id="rId70"/>
    <p:sldId id="296" r:id="rId71"/>
    <p:sldId id="297" r:id="rId72"/>
    <p:sldId id="299" r:id="rId73"/>
    <p:sldId id="301" r:id="rId74"/>
    <p:sldId id="302" r:id="rId75"/>
    <p:sldId id="363" r:id="rId76"/>
    <p:sldId id="362" r:id="rId77"/>
    <p:sldId id="346" r:id="rId78"/>
    <p:sldId id="304" r:id="rId79"/>
    <p:sldId id="356" r:id="rId80"/>
    <p:sldId id="361" r:id="rId81"/>
    <p:sldId id="358" r:id="rId82"/>
    <p:sldId id="359" r:id="rId83"/>
    <p:sldId id="360" r:id="rId84"/>
    <p:sldId id="357" r:id="rId85"/>
    <p:sldId id="276" r:id="rId86"/>
    <p:sldId id="308" r:id="rId87"/>
    <p:sldId id="342" r:id="rId8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5" autoAdjust="0"/>
    <p:restoredTop sz="94660"/>
  </p:normalViewPr>
  <p:slideViewPr>
    <p:cSldViewPr snapToGrid="0">
      <p:cViewPr varScale="1">
        <p:scale>
          <a:sx n="77" d="100"/>
          <a:sy n="77" d="100"/>
        </p:scale>
        <p:origin x="126"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notesMaster" Target="notesMasters/notes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EC70-EAF9-4471-B027-A07822689F70}" type="doc">
      <dgm:prSet loTypeId="urn:microsoft.com/office/officeart/2005/8/layout/cycle3" loCatId="cycle" qsTypeId="urn:microsoft.com/office/officeart/2005/8/quickstyle/simple2" qsCatId="simple" csTypeId="urn:microsoft.com/office/officeart/2005/8/colors/accent1_2" csCatId="accent1" phldr="1"/>
      <dgm:spPr/>
      <dgm:t>
        <a:bodyPr/>
        <a:lstStyle/>
        <a:p>
          <a:endParaRPr lang="en-US"/>
        </a:p>
      </dgm:t>
    </dgm:pt>
    <dgm:pt modelId="{ED3A76C8-ACC1-4C8A-BB07-C5E3EB43C2AD}">
      <dgm:prSet custT="1"/>
      <dgm:spPr/>
      <dgm:t>
        <a:bodyPr/>
        <a:lstStyle/>
        <a:p>
          <a:r>
            <a:rPr lang="en-US" sz="1000" b="1" i="0" dirty="0">
              <a:effectLst>
                <a:outerShdw blurRad="38100" dist="38100" dir="2700000" algn="tl">
                  <a:srgbClr val="000000">
                    <a:alpha val="43137"/>
                  </a:srgbClr>
                </a:outerShdw>
              </a:effectLst>
            </a:rPr>
            <a:t>Memory loss that disrupts daily functioning</a:t>
          </a:r>
          <a:endParaRPr lang="en-US" sz="1000" b="0" i="0" dirty="0">
            <a:effectLst>
              <a:outerShdw blurRad="38100" dist="38100" dir="2700000" algn="tl">
                <a:srgbClr val="000000">
                  <a:alpha val="43137"/>
                </a:srgbClr>
              </a:outerShdw>
            </a:effectLst>
          </a:endParaRPr>
        </a:p>
      </dgm:t>
    </dgm:pt>
    <dgm:pt modelId="{4168A62B-C37E-4742-B3AB-C1BC9EA7E176}" type="par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B575B6C5-1D24-4C48-BEA7-FC80EC6EB444}" type="sib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53ADED44-A0C9-44C9-B962-F25F6CDE2C83}">
      <dgm:prSet custT="1"/>
      <dgm:spPr/>
      <dgm:t>
        <a:bodyPr/>
        <a:lstStyle/>
        <a:p>
          <a:r>
            <a:rPr lang="en-US" sz="1000" b="1" i="0" dirty="0">
              <a:effectLst>
                <a:outerShdw blurRad="38100" dist="38100" dir="2700000" algn="tl">
                  <a:srgbClr val="000000">
                    <a:alpha val="43137"/>
                  </a:srgbClr>
                </a:outerShdw>
              </a:effectLst>
            </a:rPr>
            <a:t>Challenges in planning or solving problems</a:t>
          </a:r>
          <a:endParaRPr lang="en-US" sz="1000" b="0" i="0" dirty="0">
            <a:effectLst>
              <a:outerShdw blurRad="38100" dist="38100" dir="2700000" algn="tl">
                <a:srgbClr val="000000">
                  <a:alpha val="43137"/>
                </a:srgbClr>
              </a:outerShdw>
            </a:effectLst>
          </a:endParaRPr>
        </a:p>
      </dgm:t>
    </dgm:pt>
    <dgm:pt modelId="{ADD6552B-B7B0-42CB-AD14-048B819173F0}" type="par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3F598B3E-431D-4F49-9773-25FBCF6CEDF5}" type="sib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83A99A34-5C1F-471A-9EC7-B99600712CE0}">
      <dgm:prSet custT="1"/>
      <dgm:spPr/>
      <dgm:t>
        <a:bodyPr/>
        <a:lstStyle/>
        <a:p>
          <a:r>
            <a:rPr lang="en-US" sz="1000" b="1" i="0" dirty="0">
              <a:effectLst>
                <a:outerShdw blurRad="38100" dist="38100" dir="2700000" algn="tl">
                  <a:srgbClr val="000000">
                    <a:alpha val="43137"/>
                  </a:srgbClr>
                </a:outerShdw>
              </a:effectLst>
            </a:rPr>
            <a:t>Difficulty completing familiar tasks at home, at work or at leisure</a:t>
          </a:r>
          <a:endParaRPr lang="en-US" sz="1000" b="0" i="0" dirty="0">
            <a:effectLst>
              <a:outerShdw blurRad="38100" dist="38100" dir="2700000" algn="tl">
                <a:srgbClr val="000000">
                  <a:alpha val="43137"/>
                </a:srgbClr>
              </a:outerShdw>
            </a:effectLst>
          </a:endParaRPr>
        </a:p>
      </dgm:t>
    </dgm:pt>
    <dgm:pt modelId="{6BD7B2F5-20CE-459A-9114-7FD2966461C6}" type="par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1A01C74D-C8EA-4608-978C-90F6775BDA19}" type="sib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5A2C8DBD-1B92-4AD6-A0C9-2EF22837CC45}">
      <dgm:prSet custT="1"/>
      <dgm:spPr/>
      <dgm:t>
        <a:bodyPr/>
        <a:lstStyle/>
        <a:p>
          <a:r>
            <a:rPr lang="en-US" sz="1000" b="1" i="0" dirty="0">
              <a:effectLst>
                <a:outerShdw blurRad="38100" dist="38100" dir="2700000" algn="tl">
                  <a:srgbClr val="000000">
                    <a:alpha val="43137"/>
                  </a:srgbClr>
                </a:outerShdw>
              </a:effectLst>
            </a:rPr>
            <a:t>Confusion with time or place</a:t>
          </a:r>
          <a:endParaRPr lang="en-US" sz="1000" b="0" i="0" dirty="0">
            <a:effectLst>
              <a:outerShdw blurRad="38100" dist="38100" dir="2700000" algn="tl">
                <a:srgbClr val="000000">
                  <a:alpha val="43137"/>
                </a:srgbClr>
              </a:outerShdw>
            </a:effectLst>
          </a:endParaRPr>
        </a:p>
      </dgm:t>
    </dgm:pt>
    <dgm:pt modelId="{399A771A-AC21-4C20-880D-311F9D186A00}" type="par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A376452-D9A0-4381-A625-E5C740D7594E}" type="sib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1C5186D-4E25-4DE7-863B-1AA630F12670}">
      <dgm:prSet custT="1"/>
      <dgm:spPr/>
      <dgm:t>
        <a:bodyPr/>
        <a:lstStyle/>
        <a:p>
          <a:r>
            <a:rPr lang="en-US" sz="1000" b="1" i="0" dirty="0">
              <a:effectLst>
                <a:outerShdw blurRad="38100" dist="38100" dir="2700000" algn="tl">
                  <a:srgbClr val="000000">
                    <a:alpha val="43137"/>
                  </a:srgbClr>
                </a:outerShdw>
              </a:effectLst>
            </a:rPr>
            <a:t>Trouble understanding visual images and spatial relationships</a:t>
          </a:r>
          <a:endParaRPr lang="en-US" sz="1000" b="0" i="0" dirty="0">
            <a:effectLst>
              <a:outerShdw blurRad="38100" dist="38100" dir="2700000" algn="tl">
                <a:srgbClr val="000000">
                  <a:alpha val="43137"/>
                </a:srgbClr>
              </a:outerShdw>
            </a:effectLst>
          </a:endParaRPr>
        </a:p>
      </dgm:t>
    </dgm:pt>
    <dgm:pt modelId="{8880B0EB-4FE4-4C69-8707-A864371655DD}" type="par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ADB96DD2-684B-4024-8E80-FAB4C31C7B1E}" type="sib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22E23FA1-645E-4C71-A9D3-D3A4DE6BC464}">
      <dgm:prSet custT="1"/>
      <dgm:spPr/>
      <dgm:t>
        <a:bodyPr/>
        <a:lstStyle/>
        <a:p>
          <a:r>
            <a:rPr lang="en-US" sz="1000" b="1" i="0" dirty="0">
              <a:effectLst>
                <a:outerShdw blurRad="38100" dist="38100" dir="2700000" algn="tl">
                  <a:srgbClr val="000000">
                    <a:alpha val="43137"/>
                  </a:srgbClr>
                </a:outerShdw>
              </a:effectLst>
            </a:rPr>
            <a:t>New problems with words in speaking or writing</a:t>
          </a:r>
          <a:endParaRPr lang="en-US" sz="1000" b="0" i="0" dirty="0">
            <a:effectLst>
              <a:outerShdw blurRad="38100" dist="38100" dir="2700000" algn="tl">
                <a:srgbClr val="000000">
                  <a:alpha val="43137"/>
                </a:srgbClr>
              </a:outerShdw>
            </a:effectLst>
          </a:endParaRPr>
        </a:p>
      </dgm:t>
    </dgm:pt>
    <dgm:pt modelId="{C4262E05-27C8-41FC-B95B-886BFE81243D}" type="par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195A7A9A-7E56-48E1-8587-7E9204DFE624}" type="sib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4ADB75D2-D3E6-4337-ADE2-01E53EB8B2DF}">
      <dgm:prSet custT="1"/>
      <dgm:spPr/>
      <dgm:t>
        <a:bodyPr/>
        <a:lstStyle/>
        <a:p>
          <a:r>
            <a:rPr lang="en-US" sz="1000" b="1" i="0" dirty="0">
              <a:effectLst>
                <a:outerShdw blurRad="38100" dist="38100" dir="2700000" algn="tl">
                  <a:srgbClr val="000000">
                    <a:alpha val="43137"/>
                  </a:srgbClr>
                </a:outerShdw>
              </a:effectLst>
            </a:rPr>
            <a:t>Misplacing things and losing the ability to retrace steps</a:t>
          </a:r>
          <a:endParaRPr lang="en-US" sz="1000" b="0" i="0" dirty="0">
            <a:effectLst>
              <a:outerShdw blurRad="38100" dist="38100" dir="2700000" algn="tl">
                <a:srgbClr val="000000">
                  <a:alpha val="43137"/>
                </a:srgbClr>
              </a:outerShdw>
            </a:effectLst>
          </a:endParaRPr>
        </a:p>
      </dgm:t>
    </dgm:pt>
    <dgm:pt modelId="{4915E94E-27BF-44B8-BD57-C587D159B8C1}" type="par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A04FE044-AC5A-4809-855B-C72FC98989EA}" type="sib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6E5F4D5A-76A8-4A16-8D45-54509B21FD09}">
      <dgm:prSet custT="1"/>
      <dgm:spPr/>
      <dgm:t>
        <a:bodyPr/>
        <a:lstStyle/>
        <a:p>
          <a:r>
            <a:rPr lang="en-US" sz="1000" b="1" i="0" dirty="0">
              <a:effectLst>
                <a:outerShdw blurRad="38100" dist="38100" dir="2700000" algn="tl">
                  <a:srgbClr val="000000">
                    <a:alpha val="43137"/>
                  </a:srgbClr>
                </a:outerShdw>
              </a:effectLst>
            </a:rPr>
            <a:t>Decreased or poor judgment</a:t>
          </a:r>
          <a:endParaRPr lang="en-US" sz="1000" b="0" i="0" dirty="0">
            <a:effectLst>
              <a:outerShdw blurRad="38100" dist="38100" dir="2700000" algn="tl">
                <a:srgbClr val="000000">
                  <a:alpha val="43137"/>
                </a:srgbClr>
              </a:outerShdw>
            </a:effectLst>
          </a:endParaRPr>
        </a:p>
      </dgm:t>
    </dgm:pt>
    <dgm:pt modelId="{67DCBDEA-838E-421A-A04A-567475C39D0C}" type="par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4FF7580F-B793-4C89-B14F-24B233FB391D}" type="sib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9BCD175B-6D4C-47A4-A771-6579CF08C2DC}">
      <dgm:prSet custT="1"/>
      <dgm:spPr/>
      <dgm:t>
        <a:bodyPr/>
        <a:lstStyle/>
        <a:p>
          <a:r>
            <a:rPr lang="en-US" sz="1000" b="1" i="0" dirty="0">
              <a:effectLst>
                <a:outerShdw blurRad="38100" dist="38100" dir="2700000" algn="tl">
                  <a:srgbClr val="000000">
                    <a:alpha val="43137"/>
                  </a:srgbClr>
                </a:outerShdw>
              </a:effectLst>
            </a:rPr>
            <a:t>Withdrawal from work or social activities</a:t>
          </a:r>
          <a:endParaRPr lang="en-US" sz="1000" b="0" i="0" dirty="0">
            <a:effectLst>
              <a:outerShdw blurRad="38100" dist="38100" dir="2700000" algn="tl">
                <a:srgbClr val="000000">
                  <a:alpha val="43137"/>
                </a:srgbClr>
              </a:outerShdw>
            </a:effectLst>
          </a:endParaRPr>
        </a:p>
      </dgm:t>
    </dgm:pt>
    <dgm:pt modelId="{10C62C46-359E-448E-BA60-93B05C31B06E}" type="par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5BA976F0-FB83-45CF-B002-D20132F8E027}" type="sib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33BD5AB7-ADC6-4656-8423-677338BCB1CB}">
      <dgm:prSet custT="1"/>
      <dgm:spPr/>
      <dgm:t>
        <a:bodyPr/>
        <a:lstStyle/>
        <a:p>
          <a:r>
            <a:rPr lang="en-US" sz="1000" b="1" i="0" dirty="0">
              <a:effectLst>
                <a:outerShdw blurRad="38100" dist="38100" dir="2700000" algn="tl">
                  <a:srgbClr val="000000">
                    <a:alpha val="43137"/>
                  </a:srgbClr>
                </a:outerShdw>
              </a:effectLst>
            </a:rPr>
            <a:t>Changes in mood and personality</a:t>
          </a:r>
          <a:endParaRPr lang="en-US" sz="1000" b="0" i="0" dirty="0">
            <a:effectLst>
              <a:outerShdw blurRad="38100" dist="38100" dir="2700000" algn="tl">
                <a:srgbClr val="000000">
                  <a:alpha val="43137"/>
                </a:srgbClr>
              </a:outerShdw>
            </a:effectLst>
          </a:endParaRPr>
        </a:p>
      </dgm:t>
    </dgm:pt>
    <dgm:pt modelId="{7D1CDF6E-88B0-4D46-90D1-DDCB37806518}" type="par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7DB8A8F3-C395-4BEF-B46F-9810DA261CCB}" type="sib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581C666B-6983-4D97-8D6D-5859BCA88AE9}" type="pres">
      <dgm:prSet presAssocID="{822FEC70-EAF9-4471-B027-A07822689F70}" presName="Name0" presStyleCnt="0">
        <dgm:presLayoutVars>
          <dgm:dir/>
          <dgm:resizeHandles val="exact"/>
        </dgm:presLayoutVars>
      </dgm:prSet>
      <dgm:spPr/>
    </dgm:pt>
    <dgm:pt modelId="{AA2D6B7D-6E7B-4EC7-8908-7D98E3AED418}" type="pres">
      <dgm:prSet presAssocID="{822FEC70-EAF9-4471-B027-A07822689F70}" presName="cycle" presStyleCnt="0"/>
      <dgm:spPr/>
    </dgm:pt>
    <dgm:pt modelId="{0EC3C063-4427-43A2-AC6E-0F48E3539223}" type="pres">
      <dgm:prSet presAssocID="{ED3A76C8-ACC1-4C8A-BB07-C5E3EB43C2AD}" presName="nodeFirstNode" presStyleLbl="node1" presStyleIdx="0" presStyleCnt="10">
        <dgm:presLayoutVars>
          <dgm:bulletEnabled val="1"/>
        </dgm:presLayoutVars>
      </dgm:prSet>
      <dgm:spPr/>
    </dgm:pt>
    <dgm:pt modelId="{9805AB84-B01C-4CF0-85A9-B36DC8F51B46}" type="pres">
      <dgm:prSet presAssocID="{B575B6C5-1D24-4C48-BEA7-FC80EC6EB444}" presName="sibTransFirstNode" presStyleLbl="bgShp" presStyleIdx="0" presStyleCnt="1"/>
      <dgm:spPr/>
    </dgm:pt>
    <dgm:pt modelId="{7E2AB5DA-7B95-40E4-A9BF-DAE66ED63750}" type="pres">
      <dgm:prSet presAssocID="{53ADED44-A0C9-44C9-B962-F25F6CDE2C83}" presName="nodeFollowingNodes" presStyleLbl="node1" presStyleIdx="1" presStyleCnt="10">
        <dgm:presLayoutVars>
          <dgm:bulletEnabled val="1"/>
        </dgm:presLayoutVars>
      </dgm:prSet>
      <dgm:spPr/>
    </dgm:pt>
    <dgm:pt modelId="{25101831-59D2-4DCC-874E-F3FF03C44612}" type="pres">
      <dgm:prSet presAssocID="{83A99A34-5C1F-471A-9EC7-B99600712CE0}" presName="nodeFollowingNodes" presStyleLbl="node1" presStyleIdx="2" presStyleCnt="10">
        <dgm:presLayoutVars>
          <dgm:bulletEnabled val="1"/>
        </dgm:presLayoutVars>
      </dgm:prSet>
      <dgm:spPr/>
    </dgm:pt>
    <dgm:pt modelId="{2F431510-1449-4275-8F05-68195E75140D}" type="pres">
      <dgm:prSet presAssocID="{5A2C8DBD-1B92-4AD6-A0C9-2EF22837CC45}" presName="nodeFollowingNodes" presStyleLbl="node1" presStyleIdx="3" presStyleCnt="10">
        <dgm:presLayoutVars>
          <dgm:bulletEnabled val="1"/>
        </dgm:presLayoutVars>
      </dgm:prSet>
      <dgm:spPr/>
    </dgm:pt>
    <dgm:pt modelId="{3D2245D0-B670-4B91-BA39-985450CE19AF}" type="pres">
      <dgm:prSet presAssocID="{D1C5186D-4E25-4DE7-863B-1AA630F12670}" presName="nodeFollowingNodes" presStyleLbl="node1" presStyleIdx="4" presStyleCnt="10">
        <dgm:presLayoutVars>
          <dgm:bulletEnabled val="1"/>
        </dgm:presLayoutVars>
      </dgm:prSet>
      <dgm:spPr/>
    </dgm:pt>
    <dgm:pt modelId="{06E15736-27F8-444C-8688-B97036F95815}" type="pres">
      <dgm:prSet presAssocID="{22E23FA1-645E-4C71-A9D3-D3A4DE6BC464}" presName="nodeFollowingNodes" presStyleLbl="node1" presStyleIdx="5" presStyleCnt="10">
        <dgm:presLayoutVars>
          <dgm:bulletEnabled val="1"/>
        </dgm:presLayoutVars>
      </dgm:prSet>
      <dgm:spPr/>
    </dgm:pt>
    <dgm:pt modelId="{2DF8E738-6E91-42BB-99E5-8B3ECCB7380A}" type="pres">
      <dgm:prSet presAssocID="{4ADB75D2-D3E6-4337-ADE2-01E53EB8B2DF}" presName="nodeFollowingNodes" presStyleLbl="node1" presStyleIdx="6" presStyleCnt="10">
        <dgm:presLayoutVars>
          <dgm:bulletEnabled val="1"/>
        </dgm:presLayoutVars>
      </dgm:prSet>
      <dgm:spPr/>
    </dgm:pt>
    <dgm:pt modelId="{E16CD3EC-CAD7-4529-867C-ABC6C59810EE}" type="pres">
      <dgm:prSet presAssocID="{6E5F4D5A-76A8-4A16-8D45-54509B21FD09}" presName="nodeFollowingNodes" presStyleLbl="node1" presStyleIdx="7" presStyleCnt="10">
        <dgm:presLayoutVars>
          <dgm:bulletEnabled val="1"/>
        </dgm:presLayoutVars>
      </dgm:prSet>
      <dgm:spPr/>
    </dgm:pt>
    <dgm:pt modelId="{1DE6741F-DE48-4C7A-BAF5-C6FE513ED5E5}" type="pres">
      <dgm:prSet presAssocID="{9BCD175B-6D4C-47A4-A771-6579CF08C2DC}" presName="nodeFollowingNodes" presStyleLbl="node1" presStyleIdx="8" presStyleCnt="10">
        <dgm:presLayoutVars>
          <dgm:bulletEnabled val="1"/>
        </dgm:presLayoutVars>
      </dgm:prSet>
      <dgm:spPr/>
    </dgm:pt>
    <dgm:pt modelId="{B4765A64-48D8-4B56-89DD-919C1942A602}" type="pres">
      <dgm:prSet presAssocID="{33BD5AB7-ADC6-4656-8423-677338BCB1CB}" presName="nodeFollowingNodes" presStyleLbl="node1" presStyleIdx="9" presStyleCnt="10">
        <dgm:presLayoutVars>
          <dgm:bulletEnabled val="1"/>
        </dgm:presLayoutVars>
      </dgm:prSet>
      <dgm:spPr/>
    </dgm:pt>
  </dgm:ptLst>
  <dgm:cxnLst>
    <dgm:cxn modelId="{92D95F0B-4C91-4BB1-ACD5-368C2A1E8008}" srcId="{822FEC70-EAF9-4471-B027-A07822689F70}" destId="{4ADB75D2-D3E6-4337-ADE2-01E53EB8B2DF}" srcOrd="6" destOrd="0" parTransId="{4915E94E-27BF-44B8-BD57-C587D159B8C1}" sibTransId="{A04FE044-AC5A-4809-855B-C72FC98989EA}"/>
    <dgm:cxn modelId="{3213F12F-5BC6-4165-9B26-A9153F9835CC}" srcId="{822FEC70-EAF9-4471-B027-A07822689F70}" destId="{6E5F4D5A-76A8-4A16-8D45-54509B21FD09}" srcOrd="7" destOrd="0" parTransId="{67DCBDEA-838E-421A-A04A-567475C39D0C}" sibTransId="{4FF7580F-B793-4C89-B14F-24B233FB391D}"/>
    <dgm:cxn modelId="{98BAD05F-7249-4C9D-A457-D5BD1DB2084A}" srcId="{822FEC70-EAF9-4471-B027-A07822689F70}" destId="{9BCD175B-6D4C-47A4-A771-6579CF08C2DC}" srcOrd="8" destOrd="0" parTransId="{10C62C46-359E-448E-BA60-93B05C31B06E}" sibTransId="{5BA976F0-FB83-45CF-B002-D20132F8E027}"/>
    <dgm:cxn modelId="{B8655061-4DD8-4C79-9F90-62BAB667B83B}" type="presOf" srcId="{D1C5186D-4E25-4DE7-863B-1AA630F12670}" destId="{3D2245D0-B670-4B91-BA39-985450CE19AF}" srcOrd="0" destOrd="0" presId="urn:microsoft.com/office/officeart/2005/8/layout/cycle3"/>
    <dgm:cxn modelId="{DC5C1062-3AA7-4FE2-94F5-B28997A6654B}" srcId="{822FEC70-EAF9-4471-B027-A07822689F70}" destId="{D1C5186D-4E25-4DE7-863B-1AA630F12670}" srcOrd="4" destOrd="0" parTransId="{8880B0EB-4FE4-4C69-8707-A864371655DD}" sibTransId="{ADB96DD2-684B-4024-8E80-FAB4C31C7B1E}"/>
    <dgm:cxn modelId="{A79F3F67-DAC7-4923-81DC-778E9AB7E16C}" type="presOf" srcId="{6E5F4D5A-76A8-4A16-8D45-54509B21FD09}" destId="{E16CD3EC-CAD7-4529-867C-ABC6C59810EE}" srcOrd="0" destOrd="0" presId="urn:microsoft.com/office/officeart/2005/8/layout/cycle3"/>
    <dgm:cxn modelId="{72B31F6A-4D46-414A-934A-B827569B7155}" type="presOf" srcId="{ED3A76C8-ACC1-4C8A-BB07-C5E3EB43C2AD}" destId="{0EC3C063-4427-43A2-AC6E-0F48E3539223}" srcOrd="0" destOrd="0" presId="urn:microsoft.com/office/officeart/2005/8/layout/cycle3"/>
    <dgm:cxn modelId="{F6795D78-71D1-4B54-B594-6DB5796DC9A4}" srcId="{822FEC70-EAF9-4471-B027-A07822689F70}" destId="{ED3A76C8-ACC1-4C8A-BB07-C5E3EB43C2AD}" srcOrd="0" destOrd="0" parTransId="{4168A62B-C37E-4742-B3AB-C1BC9EA7E176}" sibTransId="{B575B6C5-1D24-4C48-BEA7-FC80EC6EB444}"/>
    <dgm:cxn modelId="{81D3E086-FC41-4754-A206-A11454B315E8}" type="presOf" srcId="{B575B6C5-1D24-4C48-BEA7-FC80EC6EB444}" destId="{9805AB84-B01C-4CF0-85A9-B36DC8F51B46}" srcOrd="0" destOrd="0" presId="urn:microsoft.com/office/officeart/2005/8/layout/cycle3"/>
    <dgm:cxn modelId="{6548258C-112E-407F-BBDF-605173C26D08}" srcId="{822FEC70-EAF9-4471-B027-A07822689F70}" destId="{33BD5AB7-ADC6-4656-8423-677338BCB1CB}" srcOrd="9" destOrd="0" parTransId="{7D1CDF6E-88B0-4D46-90D1-DDCB37806518}" sibTransId="{7DB8A8F3-C395-4BEF-B46F-9810DA261CCB}"/>
    <dgm:cxn modelId="{1349FB8C-1268-4839-AD60-D629E4AE3888}" type="presOf" srcId="{4ADB75D2-D3E6-4337-ADE2-01E53EB8B2DF}" destId="{2DF8E738-6E91-42BB-99E5-8B3ECCB7380A}" srcOrd="0" destOrd="0" presId="urn:microsoft.com/office/officeart/2005/8/layout/cycle3"/>
    <dgm:cxn modelId="{0E4F308D-81DF-4F2F-A50F-39FB0C7E6F7A}" type="presOf" srcId="{83A99A34-5C1F-471A-9EC7-B99600712CE0}" destId="{25101831-59D2-4DCC-874E-F3FF03C44612}" srcOrd="0" destOrd="0" presId="urn:microsoft.com/office/officeart/2005/8/layout/cycle3"/>
    <dgm:cxn modelId="{D4C1DF9A-9C20-4E19-BD65-5BBD41EAFFA1}" type="presOf" srcId="{22E23FA1-645E-4C71-A9D3-D3A4DE6BC464}" destId="{06E15736-27F8-444C-8688-B97036F95815}" srcOrd="0" destOrd="0" presId="urn:microsoft.com/office/officeart/2005/8/layout/cycle3"/>
    <dgm:cxn modelId="{91029F9F-1931-4F8A-BC54-A1E75D6D10CA}" srcId="{822FEC70-EAF9-4471-B027-A07822689F70}" destId="{53ADED44-A0C9-44C9-B962-F25F6CDE2C83}" srcOrd="1" destOrd="0" parTransId="{ADD6552B-B7B0-42CB-AD14-048B819173F0}" sibTransId="{3F598B3E-431D-4F49-9773-25FBCF6CEDF5}"/>
    <dgm:cxn modelId="{AD1F46B1-12A8-47B7-9D28-F0BD8E276089}" srcId="{822FEC70-EAF9-4471-B027-A07822689F70}" destId="{83A99A34-5C1F-471A-9EC7-B99600712CE0}" srcOrd="2" destOrd="0" parTransId="{6BD7B2F5-20CE-459A-9114-7FD2966461C6}" sibTransId="{1A01C74D-C8EA-4608-978C-90F6775BDA19}"/>
    <dgm:cxn modelId="{4D409FB7-7135-4352-93B0-2F1DB3C36A80}" type="presOf" srcId="{5A2C8DBD-1B92-4AD6-A0C9-2EF22837CC45}" destId="{2F431510-1449-4275-8F05-68195E75140D}" srcOrd="0" destOrd="0" presId="urn:microsoft.com/office/officeart/2005/8/layout/cycle3"/>
    <dgm:cxn modelId="{4647F1C7-E2E9-4AF8-88C2-3D98BA8590D3}" type="presOf" srcId="{9BCD175B-6D4C-47A4-A771-6579CF08C2DC}" destId="{1DE6741F-DE48-4C7A-BAF5-C6FE513ED5E5}" srcOrd="0" destOrd="0" presId="urn:microsoft.com/office/officeart/2005/8/layout/cycle3"/>
    <dgm:cxn modelId="{EDA69FCE-73ED-4E16-9C14-5439578F8B50}" srcId="{822FEC70-EAF9-4471-B027-A07822689F70}" destId="{5A2C8DBD-1B92-4AD6-A0C9-2EF22837CC45}" srcOrd="3" destOrd="0" parTransId="{399A771A-AC21-4C20-880D-311F9D186A00}" sibTransId="{DA376452-D9A0-4381-A625-E5C740D7594E}"/>
    <dgm:cxn modelId="{136EA9E0-51CA-46FA-ABFC-8116E5C97ECE}" type="presOf" srcId="{822FEC70-EAF9-4471-B027-A07822689F70}" destId="{581C666B-6983-4D97-8D6D-5859BCA88AE9}" srcOrd="0" destOrd="0" presId="urn:microsoft.com/office/officeart/2005/8/layout/cycle3"/>
    <dgm:cxn modelId="{C84FEFF0-1710-4704-B652-4F8A5A8726F4}" type="presOf" srcId="{53ADED44-A0C9-44C9-B962-F25F6CDE2C83}" destId="{7E2AB5DA-7B95-40E4-A9BF-DAE66ED63750}" srcOrd="0" destOrd="0" presId="urn:microsoft.com/office/officeart/2005/8/layout/cycle3"/>
    <dgm:cxn modelId="{97AF58F7-754B-4D52-BE63-BFAC787015D8}" srcId="{822FEC70-EAF9-4471-B027-A07822689F70}" destId="{22E23FA1-645E-4C71-A9D3-D3A4DE6BC464}" srcOrd="5" destOrd="0" parTransId="{C4262E05-27C8-41FC-B95B-886BFE81243D}" sibTransId="{195A7A9A-7E56-48E1-8587-7E9204DFE624}"/>
    <dgm:cxn modelId="{8EBD16FB-F574-4F3D-93EC-76DE221A66A4}" type="presOf" srcId="{33BD5AB7-ADC6-4656-8423-677338BCB1CB}" destId="{B4765A64-48D8-4B56-89DD-919C1942A602}" srcOrd="0" destOrd="0" presId="urn:microsoft.com/office/officeart/2005/8/layout/cycle3"/>
    <dgm:cxn modelId="{571AF7C8-A7C7-4B99-8406-D52CB0A7BD55}" type="presParOf" srcId="{581C666B-6983-4D97-8D6D-5859BCA88AE9}" destId="{AA2D6B7D-6E7B-4EC7-8908-7D98E3AED418}" srcOrd="0" destOrd="0" presId="urn:microsoft.com/office/officeart/2005/8/layout/cycle3"/>
    <dgm:cxn modelId="{99B4BF51-8909-4F51-B5B0-226BEF7B8B99}" type="presParOf" srcId="{AA2D6B7D-6E7B-4EC7-8908-7D98E3AED418}" destId="{0EC3C063-4427-43A2-AC6E-0F48E3539223}" srcOrd="0" destOrd="0" presId="urn:microsoft.com/office/officeart/2005/8/layout/cycle3"/>
    <dgm:cxn modelId="{F3C54696-E737-42EF-B005-8246E99E63E8}" type="presParOf" srcId="{AA2D6B7D-6E7B-4EC7-8908-7D98E3AED418}" destId="{9805AB84-B01C-4CF0-85A9-B36DC8F51B46}" srcOrd="1" destOrd="0" presId="urn:microsoft.com/office/officeart/2005/8/layout/cycle3"/>
    <dgm:cxn modelId="{46CC45EA-F6A7-4FE5-9806-D6B06FFFD4D0}" type="presParOf" srcId="{AA2D6B7D-6E7B-4EC7-8908-7D98E3AED418}" destId="{7E2AB5DA-7B95-40E4-A9BF-DAE66ED63750}" srcOrd="2" destOrd="0" presId="urn:microsoft.com/office/officeart/2005/8/layout/cycle3"/>
    <dgm:cxn modelId="{76390322-B19A-4463-8CA4-44E2D176F42F}" type="presParOf" srcId="{AA2D6B7D-6E7B-4EC7-8908-7D98E3AED418}" destId="{25101831-59D2-4DCC-874E-F3FF03C44612}" srcOrd="3" destOrd="0" presId="urn:microsoft.com/office/officeart/2005/8/layout/cycle3"/>
    <dgm:cxn modelId="{B11835D1-B893-4AF0-892F-2117E2AA59F7}" type="presParOf" srcId="{AA2D6B7D-6E7B-4EC7-8908-7D98E3AED418}" destId="{2F431510-1449-4275-8F05-68195E75140D}" srcOrd="4" destOrd="0" presId="urn:microsoft.com/office/officeart/2005/8/layout/cycle3"/>
    <dgm:cxn modelId="{5D3C4596-D2C2-4248-8B92-63D15DC7B47C}" type="presParOf" srcId="{AA2D6B7D-6E7B-4EC7-8908-7D98E3AED418}" destId="{3D2245D0-B670-4B91-BA39-985450CE19AF}" srcOrd="5" destOrd="0" presId="urn:microsoft.com/office/officeart/2005/8/layout/cycle3"/>
    <dgm:cxn modelId="{B195F095-307A-4535-8C44-B67E29D1B77C}" type="presParOf" srcId="{AA2D6B7D-6E7B-4EC7-8908-7D98E3AED418}" destId="{06E15736-27F8-444C-8688-B97036F95815}" srcOrd="6" destOrd="0" presId="urn:microsoft.com/office/officeart/2005/8/layout/cycle3"/>
    <dgm:cxn modelId="{55F75688-8869-411A-BA40-9E6F57228EA7}" type="presParOf" srcId="{AA2D6B7D-6E7B-4EC7-8908-7D98E3AED418}" destId="{2DF8E738-6E91-42BB-99E5-8B3ECCB7380A}" srcOrd="7" destOrd="0" presId="urn:microsoft.com/office/officeart/2005/8/layout/cycle3"/>
    <dgm:cxn modelId="{6450BDCD-4E72-4958-98A8-C5A67824D7EB}" type="presParOf" srcId="{AA2D6B7D-6E7B-4EC7-8908-7D98E3AED418}" destId="{E16CD3EC-CAD7-4529-867C-ABC6C59810EE}" srcOrd="8" destOrd="0" presId="urn:microsoft.com/office/officeart/2005/8/layout/cycle3"/>
    <dgm:cxn modelId="{67E1BD2F-7D80-4CEF-9A60-BDB58A67B71E}" type="presParOf" srcId="{AA2D6B7D-6E7B-4EC7-8908-7D98E3AED418}" destId="{1DE6741F-DE48-4C7A-BAF5-C6FE513ED5E5}" srcOrd="9" destOrd="0" presId="urn:microsoft.com/office/officeart/2005/8/layout/cycle3"/>
    <dgm:cxn modelId="{7B9B57EE-9072-4D26-8C85-061F872776F4}" type="presParOf" srcId="{AA2D6B7D-6E7B-4EC7-8908-7D98E3AED418}" destId="{B4765A64-48D8-4B56-89DD-919C1942A602}" srcOrd="1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5AB84-B01C-4CF0-85A9-B36DC8F51B46}">
      <dsp:nvSpPr>
        <dsp:cNvPr id="0" name=""/>
        <dsp:cNvSpPr/>
      </dsp:nvSpPr>
      <dsp:spPr>
        <a:xfrm>
          <a:off x="1321095" y="-69587"/>
          <a:ext cx="5340440" cy="5340440"/>
        </a:xfrm>
        <a:prstGeom prst="circularArrow">
          <a:avLst>
            <a:gd name="adj1" fmla="val 5544"/>
            <a:gd name="adj2" fmla="val 330680"/>
            <a:gd name="adj3" fmla="val 14854764"/>
            <a:gd name="adj4" fmla="val 1675842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3C063-4427-43A2-AC6E-0F48E3539223}">
      <dsp:nvSpPr>
        <dsp:cNvPr id="0" name=""/>
        <dsp:cNvSpPr/>
      </dsp:nvSpPr>
      <dsp:spPr>
        <a:xfrm>
          <a:off x="3362800" y="282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Memory loss that disrupts daily functioning</a:t>
          </a:r>
          <a:endParaRPr lang="en-US" sz="1000" b="0" i="0" kern="1200" dirty="0">
            <a:effectLst>
              <a:outerShdw blurRad="38100" dist="38100" dir="2700000" algn="tl">
                <a:srgbClr val="000000">
                  <a:alpha val="43137"/>
                </a:srgbClr>
              </a:outerShdw>
            </a:effectLst>
          </a:endParaRPr>
        </a:p>
      </dsp:txBody>
      <dsp:txXfrm>
        <a:off x="3393482" y="33504"/>
        <a:ext cx="1195666" cy="567151"/>
      </dsp:txXfrm>
    </dsp:sp>
    <dsp:sp modelId="{7E2AB5DA-7B95-40E4-A9BF-DAE66ED63750}">
      <dsp:nvSpPr>
        <dsp:cNvPr id="0" name=""/>
        <dsp:cNvSpPr/>
      </dsp:nvSpPr>
      <dsp:spPr>
        <a:xfrm>
          <a:off x="4701407"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Challenges in planning or solving problems</a:t>
          </a:r>
          <a:endParaRPr lang="en-US" sz="1000" b="0" i="0" kern="1200" dirty="0">
            <a:effectLst>
              <a:outerShdw blurRad="38100" dist="38100" dir="2700000" algn="tl">
                <a:srgbClr val="000000">
                  <a:alpha val="43137"/>
                </a:srgbClr>
              </a:outerShdw>
            </a:effectLst>
          </a:endParaRPr>
        </a:p>
      </dsp:txBody>
      <dsp:txXfrm>
        <a:off x="4732089" y="468444"/>
        <a:ext cx="1195666" cy="567151"/>
      </dsp:txXfrm>
    </dsp:sp>
    <dsp:sp modelId="{25101831-59D2-4DCC-874E-F3FF03C44612}">
      <dsp:nvSpPr>
        <dsp:cNvPr id="0" name=""/>
        <dsp:cNvSpPr/>
      </dsp:nvSpPr>
      <dsp:spPr>
        <a:xfrm>
          <a:off x="5528711"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Difficulty completing familiar tasks at home, at work or at leisure</a:t>
          </a:r>
          <a:endParaRPr lang="en-US" sz="1000" b="0" i="0" kern="1200" dirty="0">
            <a:effectLst>
              <a:outerShdw blurRad="38100" dist="38100" dir="2700000" algn="tl">
                <a:srgbClr val="000000">
                  <a:alpha val="43137"/>
                </a:srgbClr>
              </a:outerShdw>
            </a:effectLst>
          </a:endParaRPr>
        </a:p>
      </dsp:txBody>
      <dsp:txXfrm>
        <a:off x="5559393" y="1607130"/>
        <a:ext cx="1195666" cy="567151"/>
      </dsp:txXfrm>
    </dsp:sp>
    <dsp:sp modelId="{2F431510-1449-4275-8F05-68195E75140D}">
      <dsp:nvSpPr>
        <dsp:cNvPr id="0" name=""/>
        <dsp:cNvSpPr/>
      </dsp:nvSpPr>
      <dsp:spPr>
        <a:xfrm>
          <a:off x="5528711"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Confusion with time or place</a:t>
          </a:r>
          <a:endParaRPr lang="en-US" sz="1000" b="0" i="0" kern="1200" dirty="0">
            <a:effectLst>
              <a:outerShdw blurRad="38100" dist="38100" dir="2700000" algn="tl">
                <a:srgbClr val="000000">
                  <a:alpha val="43137"/>
                </a:srgbClr>
              </a:outerShdw>
            </a:effectLst>
          </a:endParaRPr>
        </a:p>
      </dsp:txBody>
      <dsp:txXfrm>
        <a:off x="5559393" y="3014624"/>
        <a:ext cx="1195666" cy="567151"/>
      </dsp:txXfrm>
    </dsp:sp>
    <dsp:sp modelId="{3D2245D0-B670-4B91-BA39-985450CE19AF}">
      <dsp:nvSpPr>
        <dsp:cNvPr id="0" name=""/>
        <dsp:cNvSpPr/>
      </dsp:nvSpPr>
      <dsp:spPr>
        <a:xfrm>
          <a:off x="4701407"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Trouble understanding visual images and spatial relationships</a:t>
          </a:r>
          <a:endParaRPr lang="en-US" sz="1000" b="0" i="0" kern="1200" dirty="0">
            <a:effectLst>
              <a:outerShdw blurRad="38100" dist="38100" dir="2700000" algn="tl">
                <a:srgbClr val="000000">
                  <a:alpha val="43137"/>
                </a:srgbClr>
              </a:outerShdw>
            </a:effectLst>
          </a:endParaRPr>
        </a:p>
      </dsp:txBody>
      <dsp:txXfrm>
        <a:off x="4732089" y="4153311"/>
        <a:ext cx="1195666" cy="567151"/>
      </dsp:txXfrm>
    </dsp:sp>
    <dsp:sp modelId="{06E15736-27F8-444C-8688-B97036F95815}">
      <dsp:nvSpPr>
        <dsp:cNvPr id="0" name=""/>
        <dsp:cNvSpPr/>
      </dsp:nvSpPr>
      <dsp:spPr>
        <a:xfrm>
          <a:off x="3362800" y="455756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New problems with words in speaking or writing</a:t>
          </a:r>
          <a:endParaRPr lang="en-US" sz="1000" b="0" i="0" kern="1200" dirty="0">
            <a:effectLst>
              <a:outerShdw blurRad="38100" dist="38100" dir="2700000" algn="tl">
                <a:srgbClr val="000000">
                  <a:alpha val="43137"/>
                </a:srgbClr>
              </a:outerShdw>
            </a:effectLst>
          </a:endParaRPr>
        </a:p>
      </dsp:txBody>
      <dsp:txXfrm>
        <a:off x="3393482" y="4588251"/>
        <a:ext cx="1195666" cy="567151"/>
      </dsp:txXfrm>
    </dsp:sp>
    <dsp:sp modelId="{2DF8E738-6E91-42BB-99E5-8B3ECCB7380A}">
      <dsp:nvSpPr>
        <dsp:cNvPr id="0" name=""/>
        <dsp:cNvSpPr/>
      </dsp:nvSpPr>
      <dsp:spPr>
        <a:xfrm>
          <a:off x="2024194"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Misplacing things and losing the ability to retrace steps</a:t>
          </a:r>
          <a:endParaRPr lang="en-US" sz="1000" b="0" i="0" kern="1200" dirty="0">
            <a:effectLst>
              <a:outerShdw blurRad="38100" dist="38100" dir="2700000" algn="tl">
                <a:srgbClr val="000000">
                  <a:alpha val="43137"/>
                </a:srgbClr>
              </a:outerShdw>
            </a:effectLst>
          </a:endParaRPr>
        </a:p>
      </dsp:txBody>
      <dsp:txXfrm>
        <a:off x="2054876" y="4153311"/>
        <a:ext cx="1195666" cy="567151"/>
      </dsp:txXfrm>
    </dsp:sp>
    <dsp:sp modelId="{E16CD3EC-CAD7-4529-867C-ABC6C59810EE}">
      <dsp:nvSpPr>
        <dsp:cNvPr id="0" name=""/>
        <dsp:cNvSpPr/>
      </dsp:nvSpPr>
      <dsp:spPr>
        <a:xfrm>
          <a:off x="1196889"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Decreased or poor judgment</a:t>
          </a:r>
          <a:endParaRPr lang="en-US" sz="1000" b="0" i="0" kern="1200" dirty="0">
            <a:effectLst>
              <a:outerShdw blurRad="38100" dist="38100" dir="2700000" algn="tl">
                <a:srgbClr val="000000">
                  <a:alpha val="43137"/>
                </a:srgbClr>
              </a:outerShdw>
            </a:effectLst>
          </a:endParaRPr>
        </a:p>
      </dsp:txBody>
      <dsp:txXfrm>
        <a:off x="1227571" y="3014624"/>
        <a:ext cx="1195666" cy="567151"/>
      </dsp:txXfrm>
    </dsp:sp>
    <dsp:sp modelId="{1DE6741F-DE48-4C7A-BAF5-C6FE513ED5E5}">
      <dsp:nvSpPr>
        <dsp:cNvPr id="0" name=""/>
        <dsp:cNvSpPr/>
      </dsp:nvSpPr>
      <dsp:spPr>
        <a:xfrm>
          <a:off x="1196889"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Withdrawal from work or social activities</a:t>
          </a:r>
          <a:endParaRPr lang="en-US" sz="1000" b="0" i="0" kern="1200" dirty="0">
            <a:effectLst>
              <a:outerShdw blurRad="38100" dist="38100" dir="2700000" algn="tl">
                <a:srgbClr val="000000">
                  <a:alpha val="43137"/>
                </a:srgbClr>
              </a:outerShdw>
            </a:effectLst>
          </a:endParaRPr>
        </a:p>
      </dsp:txBody>
      <dsp:txXfrm>
        <a:off x="1227571" y="1607130"/>
        <a:ext cx="1195666" cy="567151"/>
      </dsp:txXfrm>
    </dsp:sp>
    <dsp:sp modelId="{B4765A64-48D8-4B56-89DD-919C1942A602}">
      <dsp:nvSpPr>
        <dsp:cNvPr id="0" name=""/>
        <dsp:cNvSpPr/>
      </dsp:nvSpPr>
      <dsp:spPr>
        <a:xfrm>
          <a:off x="2024194"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rPr>
            <a:t>Changes in mood and personality</a:t>
          </a:r>
          <a:endParaRPr lang="en-US" sz="1000" b="0" i="0" kern="1200" dirty="0">
            <a:effectLst>
              <a:outerShdw blurRad="38100" dist="38100" dir="2700000" algn="tl">
                <a:srgbClr val="000000">
                  <a:alpha val="43137"/>
                </a:srgbClr>
              </a:outerShdw>
            </a:effectLst>
          </a:endParaRPr>
        </a:p>
      </dsp:txBody>
      <dsp:txXfrm>
        <a:off x="2054876" y="468444"/>
        <a:ext cx="1195666" cy="56715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B67BD-EBF8-4E5A-8E0C-CE64AF49E3FC}" type="datetimeFigureOut">
              <a:rPr lang="en-GB" smtClean="0"/>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11448-2915-4AAB-AD6C-DB1F1BF2C4BD}" type="slidenum">
              <a:rPr lang="en-GB" smtClean="0"/>
              <a:t>‹#›</a:t>
            </a:fld>
            <a:endParaRPr lang="en-GB"/>
          </a:p>
        </p:txBody>
      </p:sp>
    </p:spTree>
    <p:extLst>
      <p:ext uri="{BB962C8B-B14F-4D97-AF65-F5344CB8AC3E}">
        <p14:creationId xmlns:p14="http://schemas.microsoft.com/office/powerpoint/2010/main" val="223027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lzheimersresearchuk.org/alzheimers-research-uk-extremely-concerned-by-drop-in-dementia-diagnosis-rate-since-the-start-of-the-covid-19-pandemic/" TargetMode="External"/><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a:t>
            </a:r>
            <a:r>
              <a:rPr lang="en-US" baseline="0" dirty="0"/>
              <a:t> notes…</a:t>
            </a:r>
            <a:endParaRPr lang="en-US" dirty="0"/>
          </a:p>
        </p:txBody>
      </p:sp>
      <p:sp>
        <p:nvSpPr>
          <p:cNvPr id="4" name="Slide Number Placeholder 3"/>
          <p:cNvSpPr>
            <a:spLocks noGrp="1"/>
          </p:cNvSpPr>
          <p:nvPr>
            <p:ph type="sldNum" sz="quarter" idx="10"/>
          </p:nvPr>
        </p:nvSpPr>
        <p:spPr/>
        <p:txBody>
          <a:bodyPr/>
          <a:lstStyle/>
          <a:p>
            <a:fld id="{B60EC552-796E-4AF2-B9AA-B8FBCDE6CBC5}" type="slidenum">
              <a:rPr lang="en-US" smtClean="0"/>
              <a:t>17</a:t>
            </a:fld>
            <a:endParaRPr lang="en-US"/>
          </a:p>
        </p:txBody>
      </p:sp>
    </p:spTree>
    <p:extLst>
      <p:ext uri="{BB962C8B-B14F-4D97-AF65-F5344CB8AC3E}">
        <p14:creationId xmlns:p14="http://schemas.microsoft.com/office/powerpoint/2010/main" val="426987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68</a:t>
            </a:fld>
            <a:endParaRPr lang="en-GB"/>
          </a:p>
        </p:txBody>
      </p:sp>
    </p:spTree>
    <p:extLst>
      <p:ext uri="{BB962C8B-B14F-4D97-AF65-F5344CB8AC3E}">
        <p14:creationId xmlns:p14="http://schemas.microsoft.com/office/powerpoint/2010/main" val="2972666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70</a:t>
            </a:fld>
            <a:endParaRPr lang="en-GB"/>
          </a:p>
        </p:txBody>
      </p:sp>
    </p:spTree>
    <p:extLst>
      <p:ext uri="{BB962C8B-B14F-4D97-AF65-F5344CB8AC3E}">
        <p14:creationId xmlns:p14="http://schemas.microsoft.com/office/powerpoint/2010/main" val="201397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77</a:t>
            </a:fld>
            <a:endParaRPr lang="en-GB"/>
          </a:p>
        </p:txBody>
      </p:sp>
    </p:spTree>
    <p:extLst>
      <p:ext uri="{BB962C8B-B14F-4D97-AF65-F5344CB8AC3E}">
        <p14:creationId xmlns:p14="http://schemas.microsoft.com/office/powerpoint/2010/main" val="3513195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what it was like for people with dementia. Social distancing, masks etc. not seeing loved ones- not understanding what covid is etc.</a:t>
            </a:r>
          </a:p>
        </p:txBody>
      </p:sp>
      <p:sp>
        <p:nvSpPr>
          <p:cNvPr id="4" name="Slide Number Placeholder 3"/>
          <p:cNvSpPr>
            <a:spLocks noGrp="1"/>
          </p:cNvSpPr>
          <p:nvPr>
            <p:ph type="sldNum" sz="quarter" idx="5"/>
          </p:nvPr>
        </p:nvSpPr>
        <p:spPr/>
        <p:txBody>
          <a:bodyPr/>
          <a:lstStyle/>
          <a:p>
            <a:fld id="{27D11448-2915-4AAB-AD6C-DB1F1BF2C4BD}" type="slidenum">
              <a:rPr lang="en-GB" smtClean="0"/>
              <a:t>79</a:t>
            </a:fld>
            <a:endParaRPr lang="en-GB"/>
          </a:p>
        </p:txBody>
      </p:sp>
    </p:spTree>
    <p:extLst>
      <p:ext uri="{BB962C8B-B14F-4D97-AF65-F5344CB8AC3E}">
        <p14:creationId xmlns:p14="http://schemas.microsoft.com/office/powerpoint/2010/main" val="58607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what it was like for people with dementia. Social distancing, masks etc. not seeing loved ones- not understanding what covid is etc.</a:t>
            </a:r>
          </a:p>
        </p:txBody>
      </p:sp>
      <p:sp>
        <p:nvSpPr>
          <p:cNvPr id="4" name="Slide Number Placeholder 3"/>
          <p:cNvSpPr>
            <a:spLocks noGrp="1"/>
          </p:cNvSpPr>
          <p:nvPr>
            <p:ph type="sldNum" sz="quarter" idx="5"/>
          </p:nvPr>
        </p:nvSpPr>
        <p:spPr/>
        <p:txBody>
          <a:bodyPr/>
          <a:lstStyle/>
          <a:p>
            <a:fld id="{27D11448-2915-4AAB-AD6C-DB1F1BF2C4BD}" type="slidenum">
              <a:rPr lang="en-GB" smtClean="0"/>
              <a:t>80</a:t>
            </a:fld>
            <a:endParaRPr lang="en-GB"/>
          </a:p>
        </p:txBody>
      </p:sp>
    </p:spTree>
    <p:extLst>
      <p:ext uri="{BB962C8B-B14F-4D97-AF65-F5344CB8AC3E}">
        <p14:creationId xmlns:p14="http://schemas.microsoft.com/office/powerpoint/2010/main" val="3284559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535"/>
                </a:solidFill>
                <a:effectLst/>
                <a:latin typeface="Lola-Regular"/>
              </a:rPr>
              <a:t>In February 2021, Alzheimer’s Research UK </a:t>
            </a:r>
            <a:r>
              <a:rPr lang="en-GB" b="0" i="0" u="none" strike="noStrike" dirty="0">
                <a:solidFill>
                  <a:srgbClr val="0084B4"/>
                </a:solidFill>
                <a:effectLst/>
                <a:latin typeface="Lola-Regular"/>
                <a:hlinkClick r:id="rId3"/>
              </a:rPr>
              <a:t>raised concerns</a:t>
            </a:r>
            <a:r>
              <a:rPr lang="en-GB" b="0" i="0" dirty="0">
                <a:solidFill>
                  <a:srgbClr val="353535"/>
                </a:solidFill>
                <a:effectLst/>
                <a:latin typeface="Lola-Regular"/>
              </a:rPr>
              <a:t> that during the pandemic (between February 2020 and January 2021), 40,000 fewer people than expected received a diagnosis of dementia in England.</a:t>
            </a:r>
          </a:p>
          <a:p>
            <a:pPr algn="l"/>
            <a:r>
              <a:rPr lang="en-GB" b="0" i="0" dirty="0">
                <a:solidFill>
                  <a:srgbClr val="353535"/>
                </a:solidFill>
                <a:effectLst/>
                <a:latin typeface="Lola-Regular"/>
              </a:rPr>
              <a:t>We were concerned that people with suspected dementia were not seeking help and therefore not receiving the support and treatments that may help with their symptoms and improve their quality of life</a:t>
            </a:r>
          </a:p>
          <a:p>
            <a:endParaRPr lang="en-GB" dirty="0"/>
          </a:p>
        </p:txBody>
      </p:sp>
      <p:sp>
        <p:nvSpPr>
          <p:cNvPr id="4" name="Slide Number Placeholder 3"/>
          <p:cNvSpPr>
            <a:spLocks noGrp="1"/>
          </p:cNvSpPr>
          <p:nvPr>
            <p:ph type="sldNum" sz="quarter" idx="5"/>
          </p:nvPr>
        </p:nvSpPr>
        <p:spPr/>
        <p:txBody>
          <a:bodyPr/>
          <a:lstStyle/>
          <a:p>
            <a:fld id="{27D11448-2915-4AAB-AD6C-DB1F1BF2C4BD}" type="slidenum">
              <a:rPr lang="en-GB" smtClean="0"/>
              <a:t>81</a:t>
            </a:fld>
            <a:endParaRPr lang="en-GB"/>
          </a:p>
        </p:txBody>
      </p:sp>
    </p:spTree>
    <p:extLst>
      <p:ext uri="{BB962C8B-B14F-4D97-AF65-F5344CB8AC3E}">
        <p14:creationId xmlns:p14="http://schemas.microsoft.com/office/powerpoint/2010/main" val="1942065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D11448-2915-4AAB-AD6C-DB1F1BF2C4BD}" type="slidenum">
              <a:rPr lang="en-GB" smtClean="0"/>
              <a:t>84</a:t>
            </a:fld>
            <a:endParaRPr lang="en-GB"/>
          </a:p>
        </p:txBody>
      </p:sp>
    </p:spTree>
    <p:extLst>
      <p:ext uri="{BB962C8B-B14F-4D97-AF65-F5344CB8AC3E}">
        <p14:creationId xmlns:p14="http://schemas.microsoft.com/office/powerpoint/2010/main" val="2497101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2E3723E-0CB6-4A87-8851-CB264D5D1591}"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250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711227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239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275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E5F9C6-3D3E-4621-9E28-5B0185DE06E8}" type="datetimeFigureOut">
              <a:rPr lang="en-GB" smtClean="0"/>
              <a:t>09/10/2022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3723E-0CB6-4A87-8851-CB264D5D1591}"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3266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E5F9C6-3D3E-4621-9E28-5B0185DE06E8}"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3709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09/10/2022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99624181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848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398170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417010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523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086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68396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6598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994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421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297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E5F9C6-3D3E-4621-9E28-5B0185DE06E8}" type="datetimeFigureOut">
              <a:rPr lang="en-GB" smtClean="0"/>
              <a:t>09/10/2022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E3723E-0CB6-4A87-8851-CB264D5D1591}" type="slidenum">
              <a:rPr lang="en-GB" smtClean="0"/>
              <a:t>‹#›</a:t>
            </a:fld>
            <a:endParaRPr lang="en-GB"/>
          </a:p>
        </p:txBody>
      </p:sp>
    </p:spTree>
    <p:extLst>
      <p:ext uri="{BB962C8B-B14F-4D97-AF65-F5344CB8AC3E}">
        <p14:creationId xmlns:p14="http://schemas.microsoft.com/office/powerpoint/2010/main" val="124559872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scie.org.uk/dementia/about/dementia-from-the-inside.asp"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_LoE0sO06D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heconversation.com/passage-of-time-why-people-with-dementia-switch-back-to-the-past-4515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nhs.uk/conditions/urinary-incontinence/" TargetMode="External"/><Relationship Id="rId2" Type="http://schemas.openxmlformats.org/officeDocument/2006/relationships/hyperlink" Target="https://www.nhs.uk/conditions/swallowing-problems-dysphagia/"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nhs.uk/conditions/bowel-incontinence/"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hyperlink" Target="https://www.england.nhs.uk/mentalhealth/wp-content/uploads/sites/29/2016/03/dementia-well-pathway.pdf" TargetMode="External"/><Relationship Id="rId4" Type="http://schemas.openxmlformats.org/officeDocument/2006/relationships/hyperlink" Target="https://www.rcpsych.ac.uk/docs/default-source/improving-care/nccmh/dementia/nccmh-dementia-care-pathway-full-implementation-guidance.pdf?sfvrsn=cdef189d_8"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alzint.org/u/World-Alzheimer-Report-2021.pdf"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www.alzint.org/about/dementia-facts-figures/types-of-dementia/alzheimers-disease/alois-alzheimer/"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midlandscare.co.uk/history-of-dementia/"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caFxuu2yJb8" TargetMode="External"/><Relationship Id="rId2" Type="http://schemas.openxmlformats.org/officeDocument/2006/relationships/hyperlink" Target="https://www.nhs.uk/conditions/dementia/diagnosis-tests/#:~:text=There's%20no%20single%20test%20for,a%20memory%20clinic%20or%20hospital"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6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www.youtube.com/watch?v=FoP5ppTkOow" TargetMode="External"/><Relationship Id="rId2" Type="http://schemas.openxmlformats.org/officeDocument/2006/relationships/hyperlink" Target="https://www.youtube.com/watch?v=3DhzCaj5MWc" TargetMode="External"/><Relationship Id="rId1" Type="http://schemas.openxmlformats.org/officeDocument/2006/relationships/slideLayout" Target="../slideLayouts/slideLayout2.xml"/><Relationship Id="rId6" Type="http://schemas.openxmlformats.org/officeDocument/2006/relationships/hyperlink" Target="https://www.youtube.com/watch?v=YSZhrxOkBZI" TargetMode="External"/><Relationship Id="rId5" Type="http://schemas.openxmlformats.org/officeDocument/2006/relationships/hyperlink" Target="https://www.youtube.com/watch?v=3PEXc63RF9c" TargetMode="External"/><Relationship Id="rId4" Type="http://schemas.openxmlformats.org/officeDocument/2006/relationships/hyperlink" Target="https://www.youtube.com/watch?v=kIJQfjKDl9M"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www.scie.org.uk/dementia/support/housing/design" TargetMode="External"/><Relationship Id="rId2" Type="http://schemas.openxmlformats.org/officeDocument/2006/relationships/hyperlink" Target="https://www.nhs.uk/conditions/dementia/home-environment/#:~:text=Dementia%2Dfriendly%20household%20items&amp;text=clocks%20with%20large%20LCD%20displays,or%20lock%20the%20front%20door"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www.england.nhs.uk/wp-content/uploads/2020/09/C1280_Dementia-wellbeing-in-the-COVID-pandemic-v3.pdf"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hyperlink" Target="https://www.alzheimersresearchuk.org/blog/how-covid-19-has-changed-our-attitudes-to-dementia/"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8" Type="http://schemas.openxmlformats.org/officeDocument/2006/relationships/hyperlink" Target="https://www.alzheimers.org.uk/about-dementia/types-dementia/alcohol-related-brain-damage" TargetMode="External"/><Relationship Id="rId3" Type="http://schemas.openxmlformats.org/officeDocument/2006/relationships/hyperlink" Target="https://www.alz.co.uk/research/world-report-2018" TargetMode="External"/><Relationship Id="rId7" Type="http://schemas.openxmlformats.org/officeDocument/2006/relationships/hyperlink" Target="https://www.alzheimers.org.uk/get-support/staying-independent/what-assistive-technology#content-start" TargetMode="External"/><Relationship Id="rId12" Type="http://schemas.openxmlformats.org/officeDocument/2006/relationships/hyperlink" Target="http://www.progressonline.org.uk/2015/09/25/dementia-care-how-do-we-improve-this-in-an-age-of-austerity/" TargetMode="External"/><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 Id="rId6" Type="http://schemas.openxmlformats.org/officeDocument/2006/relationships/hyperlink" Target="https://www.alzheimers.org.uk/blog/how-many-people-have-dementia-uk" TargetMode="External"/><Relationship Id="rId11" Type="http://schemas.openxmlformats.org/officeDocument/2006/relationships/hyperlink" Target="https://www.caremanagementmatters.co.uk/alzheimers-charity-calls-for-new-taskforce-and-funding/" TargetMode="External"/><Relationship Id="rId5" Type="http://schemas.openxmlformats.org/officeDocument/2006/relationships/hyperlink" Target="https://www.alzheimersresearchuk.org/blog/how-covid-19-has-changed-our-attitudes-to-dementia/" TargetMode="External"/><Relationship Id="rId10" Type="http://schemas.openxmlformats.org/officeDocument/2006/relationships/hyperlink" Target="https://www.alzheimers.org.uk/categories/types/mixed-dementia" TargetMode="External"/><Relationship Id="rId4" Type="http://schemas.openxmlformats.org/officeDocument/2006/relationships/hyperlink" Target="https://www.alz.co.uk/research/world-report-2016" TargetMode="External"/><Relationship Id="rId9" Type="http://schemas.openxmlformats.org/officeDocument/2006/relationships/hyperlink" Target="https://www.alzheimers.org.uk/about-us/policy-and-influencing/dementia-scale-impact-numbers" TargetMode="External"/></Relationships>
</file>

<file path=ppt/slides/_rels/slide86.xml.rels><?xml version="1.0" encoding="UTF-8" standalone="yes"?>
<Relationships xmlns="http://schemas.openxmlformats.org/package/2006/relationships"><Relationship Id="rId8" Type="http://schemas.openxmlformats.org/officeDocument/2006/relationships/hyperlink" Target="https://www.england.nhs.uk/mentalhealth/wp-content/uploads/sites/29/2016/03/dementia-well-pathway.pdf" TargetMode="External"/><Relationship Id="rId3" Type="http://schemas.openxmlformats.org/officeDocument/2006/relationships/hyperlink" Target="https://www.nhs.uk/conditions/dementia/about/#:~:text=What%20is%20dementia,between%20Alzheimer's%20disease%20and%20dementia" TargetMode="External"/><Relationship Id="rId7" Type="http://schemas.openxmlformats.org/officeDocument/2006/relationships/hyperlink" Target="https://www.england.nhs.uk/wp-content/uploads/2020/09/C1280_Dementia-wellbeing-in-the-COVID-pandemic-v3.pdf" TargetMode="External"/><Relationship Id="rId2" Type="http://schemas.openxmlformats.org/officeDocument/2006/relationships/hyperlink" Target="https://www.rcpsych.ac.uk/docs/default-source/improving-care/nccmh/dementia/nccmh-dementia-care-pathway-full-implementation-guidance.pdf?sfvrsn=cdef189d_8" TargetMode="External"/><Relationship Id="rId1" Type="http://schemas.openxmlformats.org/officeDocument/2006/relationships/slideLayout" Target="../slideLayouts/slideLayout7.xml"/><Relationship Id="rId6" Type="http://schemas.openxmlformats.org/officeDocument/2006/relationships/hyperlink" Target="https://www.nhs.uk/conditions/vascular-dementia/" TargetMode="External"/><Relationship Id="rId11" Type="http://schemas.openxmlformats.org/officeDocument/2006/relationships/hyperlink" Target="https://www.parkinsons.org.uk/information-and-support/dementia" TargetMode="External"/><Relationship Id="rId5" Type="http://schemas.openxmlformats.org/officeDocument/2006/relationships/hyperlink" Target="https://www.nhs.uk/conditions/dementia/early-diagnosis-benefits/" TargetMode="External"/><Relationship Id="rId10" Type="http://schemas.openxmlformats.org/officeDocument/2006/relationships/hyperlink" Target="https://www.oecd.org/health/health-systems/Leaflet-Improving-the-lives-of-people-with-dementia-2018.pdf" TargetMode="External"/><Relationship Id="rId4" Type="http://schemas.openxmlformats.org/officeDocument/2006/relationships/hyperlink" Target="https://www.nhs.uk/conditions/alzheimers-disease/" TargetMode="External"/><Relationship Id="rId9" Type="http://schemas.openxmlformats.org/officeDocument/2006/relationships/hyperlink" Target="https://www.nice.org.uk/guidance/ng97/resources/dementia-assessment-management-and-support-for-people-living-with-dementia-and-their-carers-pdf-1837760199109" TargetMode="External"/></Relationships>
</file>

<file path=ppt/slides/_rels/slide87.xml.rels><?xml version="1.0" encoding="UTF-8" standalone="yes"?>
<Relationships xmlns="http://schemas.openxmlformats.org/package/2006/relationships"><Relationship Id="rId8" Type="http://schemas.openxmlformats.org/officeDocument/2006/relationships/hyperlink" Target="https://www.cam.ac.uk/research/features/dementia-catching-the-memory-thief" TargetMode="External"/><Relationship Id="rId3" Type="http://schemas.openxmlformats.org/officeDocument/2006/relationships/hyperlink" Target="https://www.scie.org.uk/dementia/support/housing/assistive-technology" TargetMode="External"/><Relationship Id="rId7" Type="http://schemas.openxmlformats.org/officeDocument/2006/relationships/hyperlink" Target="https://journals.sagepub.com/doi/pdf/10.1177/1471301214548136" TargetMode="External"/><Relationship Id="rId2" Type="http://schemas.openxmlformats.org/officeDocument/2006/relationships/hyperlink" Target="https://www.scie.org.uk/care-providers/coronavirus-covid-19/dementia/care-homes" TargetMode="External"/><Relationship Id="rId1" Type="http://schemas.openxmlformats.org/officeDocument/2006/relationships/slideLayout" Target="../slideLayouts/slideLayout7.xml"/><Relationship Id="rId6" Type="http://schemas.openxmlformats.org/officeDocument/2006/relationships/hyperlink" Target="https://www.devex.com/news/opinion-why-dementia-should-be-treated-like-all-other-ncds-92699" TargetMode="External"/><Relationship Id="rId5" Type="http://schemas.openxmlformats.org/officeDocument/2006/relationships/hyperlink" Target="https://academic.oup.com/gerontologist/article/55/2/237/656112/Dementia-Friendly-Dementia-Capable-and-Dementia" TargetMode="External"/><Relationship Id="rId10" Type="http://schemas.openxmlformats.org/officeDocument/2006/relationships/hyperlink" Target="https://apps.who.int/iris/bitstream/handle/10665/259615/9789241513487-eng.pdf?sequence=1" TargetMode="External"/><Relationship Id="rId4" Type="http://schemas.openxmlformats.org/officeDocument/2006/relationships/hyperlink" Target="https://www.scie.org.uk/dementia/living-with-dementia/sensory-loss/" TargetMode="External"/><Relationship Id="rId9" Type="http://schemas.openxmlformats.org/officeDocument/2006/relationships/hyperlink" Target="https://www.who.int/news-room/fact-sheets/detail/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Human Rights and</a:t>
            </a:r>
          </a:p>
        </p:txBody>
      </p:sp>
      <p:sp>
        <p:nvSpPr>
          <p:cNvPr id="3" name="Subtitle 2"/>
          <p:cNvSpPr>
            <a:spLocks noGrp="1"/>
          </p:cNvSpPr>
          <p:nvPr>
            <p:ph type="subTitle" idx="1"/>
          </p:nvPr>
        </p:nvSpPr>
        <p:spPr>
          <a:xfrm>
            <a:off x="2688165" y="3618808"/>
            <a:ext cx="6815669" cy="1320802"/>
          </a:xfrm>
        </p:spPr>
        <p:txBody>
          <a:bodyPr>
            <a:noAutofit/>
          </a:bodyPr>
          <a:lstStyle/>
          <a:p>
            <a:r>
              <a:rPr lang="en-GB" sz="5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Age Friendly Communities</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659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rPr>
              <a:t>Think about this and come up with some definitions</a:t>
            </a:r>
          </a:p>
          <a:p>
            <a:endParaRPr lang="en-GB"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106473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Dementia is a syndrome in which there is deterioration in cognitive function beyond what might be expected from the usual consequences of biological ageing.                              </a:t>
            </a:r>
            <a:r>
              <a:rPr lang="en-GB" sz="1800" dirty="0">
                <a:latin typeface="Arial" panose="020B0604020202020204" pitchFamily="34" charset="0"/>
                <a:cs typeface="Arial" panose="020B0604020202020204" pitchFamily="34" charset="0"/>
              </a:rPr>
              <a:t>(WHO, 2022)</a:t>
            </a:r>
          </a:p>
          <a:p>
            <a:pPr marL="0" indent="0">
              <a:buNone/>
            </a:pPr>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is a syndrome (a group of related symptoms) associated with an ongoing decline of brain functioning.                 </a:t>
            </a:r>
            <a:r>
              <a:rPr lang="en-GB" sz="18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39017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Global Dementia Statistics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55 million people in the world diagnosed </a:t>
            </a:r>
          </a:p>
          <a:p>
            <a:r>
              <a:rPr lang="en-GB" dirty="0">
                <a:latin typeface="Arial" panose="020B0604020202020204" pitchFamily="34" charset="0"/>
                <a:cs typeface="Arial" panose="020B0604020202020204" pitchFamily="34" charset="0"/>
              </a:rPr>
              <a:t>1 new diagnosis globally every 3.2 seconds and there are nearly 10 million new cases every year</a:t>
            </a:r>
          </a:p>
          <a:p>
            <a:r>
              <a:rPr lang="en-GB" dirty="0">
                <a:latin typeface="Arial" panose="020B0604020202020204" pitchFamily="34" charset="0"/>
                <a:cs typeface="Arial" panose="020B0604020202020204" pitchFamily="34" charset="0"/>
              </a:rPr>
              <a:t>More than 100 types or causes of dementia </a:t>
            </a:r>
          </a:p>
          <a:p>
            <a:r>
              <a:rPr lang="en-GB" dirty="0">
                <a:latin typeface="Arial" panose="020B0604020202020204" pitchFamily="34" charset="0"/>
                <a:cs typeface="Arial" panose="020B0604020202020204" pitchFamily="34" charset="0"/>
              </a:rPr>
              <a:t>Alzheimer’s Disease makes up 60-70% of all dementias </a:t>
            </a:r>
          </a:p>
          <a:p>
            <a:r>
              <a:rPr lang="en-GB" dirty="0">
                <a:latin typeface="Arial" panose="020B0604020202020204" pitchFamily="34" charset="0"/>
                <a:cs typeface="Arial" panose="020B0604020202020204" pitchFamily="34" charset="0"/>
              </a:rPr>
              <a:t>Dementia is a terminal, progressive chronic illness</a:t>
            </a:r>
          </a:p>
          <a:p>
            <a:r>
              <a:rPr lang="en-GB" dirty="0">
                <a:latin typeface="Arial" panose="020B0604020202020204" pitchFamily="34" charset="0"/>
                <a:cs typeface="Arial" panose="020B0604020202020204" pitchFamily="34" charset="0"/>
              </a:rPr>
              <a:t>No cure, although there is some treatment for certain types</a:t>
            </a:r>
          </a:p>
          <a:p>
            <a:r>
              <a:rPr lang="en-GB" dirty="0">
                <a:latin typeface="Arial" panose="020B0604020202020204" pitchFamily="34" charset="0"/>
                <a:cs typeface="Arial" panose="020B0604020202020204" pitchFamily="34" charset="0"/>
              </a:rPr>
              <a:t>Medical model of care not appropriate for early stage dementia</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736695" y="5737368"/>
            <a:ext cx="3780148" cy="276999"/>
          </a:xfrm>
          <a:prstGeom prst="rect">
            <a:avLst/>
          </a:prstGeom>
          <a:noFill/>
        </p:spPr>
        <p:txBody>
          <a:bodyPr wrap="square" rtlCol="0">
            <a:spAutoFit/>
          </a:bodyPr>
          <a:lstStyle/>
          <a:p>
            <a:r>
              <a:rPr lang="en-GB" sz="1200" dirty="0"/>
              <a:t>(WHO, 2022; Alzheimer’s Disease International, 2018)</a:t>
            </a:r>
          </a:p>
        </p:txBody>
      </p:sp>
    </p:spTree>
    <p:extLst>
      <p:ext uri="{BB962C8B-B14F-4D97-AF65-F5344CB8AC3E}">
        <p14:creationId xmlns:p14="http://schemas.microsoft.com/office/powerpoint/2010/main" val="382237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295402" y="2664997"/>
            <a:ext cx="9414351" cy="2987658"/>
          </a:xfrm>
        </p:spPr>
        <p:txBody>
          <a:bodyPr>
            <a:normAutofit/>
          </a:bodyPr>
          <a:lstStyle/>
          <a:p>
            <a:r>
              <a:rPr lang="en-GB" dirty="0">
                <a:latin typeface="Arial" panose="020B0604020202020204" pitchFamily="34" charset="0"/>
                <a:cs typeface="Arial" panose="020B0604020202020204" pitchFamily="34" charset="0"/>
              </a:rPr>
              <a:t>There are currently around 900,000 people with dementia in the UK</a:t>
            </a:r>
          </a:p>
          <a:p>
            <a:r>
              <a:rPr lang="en-GB" dirty="0">
                <a:latin typeface="Arial" panose="020B0604020202020204" pitchFamily="34" charset="0"/>
                <a:cs typeface="Arial" panose="020B0604020202020204" pitchFamily="34" charset="0"/>
              </a:rPr>
              <a:t>The number of people with dementia is projected to reach 1 million by 2025 and there will be 1.6 million people in the UK living with dementia in 2040</a:t>
            </a:r>
          </a:p>
          <a:p>
            <a:r>
              <a:rPr lang="en-GB" dirty="0">
                <a:latin typeface="Arial" panose="020B0604020202020204" pitchFamily="34" charset="0"/>
                <a:cs typeface="Arial" panose="020B0604020202020204" pitchFamily="34" charset="0"/>
              </a:rPr>
              <a:t>This sharp rise is due mainly to accelerated population ageing</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36972" y="5652655"/>
            <a:ext cx="2319251" cy="276999"/>
          </a:xfrm>
          <a:prstGeom prst="rect">
            <a:avLst/>
          </a:prstGeom>
          <a:noFill/>
        </p:spPr>
        <p:txBody>
          <a:bodyPr wrap="square" rtlCol="0">
            <a:spAutoFit/>
          </a:bodyPr>
          <a:lstStyle/>
          <a:p>
            <a:r>
              <a:rPr lang="en-GB" sz="1200" dirty="0"/>
              <a:t>(Alzheimer’s Society, 2022)</a:t>
            </a:r>
          </a:p>
        </p:txBody>
      </p:sp>
    </p:spTree>
    <p:extLst>
      <p:ext uri="{BB962C8B-B14F-4D97-AF65-F5344CB8AC3E}">
        <p14:creationId xmlns:p14="http://schemas.microsoft.com/office/powerpoint/2010/main" val="400426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p:txBody>
          <a:bodyPr>
            <a:normAutofit fontScale="92500" lnSpcReduction="20000"/>
          </a:bodyPr>
          <a:lstStyle/>
          <a:p>
            <a:r>
              <a:rPr lang="en-GB" sz="2400" dirty="0">
                <a:latin typeface="Arial" panose="020B0604020202020204" pitchFamily="34" charset="0"/>
                <a:cs typeface="Arial" panose="020B0604020202020204" pitchFamily="34" charset="0"/>
              </a:rPr>
              <a:t>‘Dementia costs the UK economy £</a:t>
            </a:r>
            <a:r>
              <a:rPr lang="en-GB" dirty="0">
                <a:latin typeface="Arial" panose="020B0604020202020204" pitchFamily="34" charset="0"/>
                <a:cs typeface="Arial" panose="020B0604020202020204" pitchFamily="34" charset="0"/>
              </a:rPr>
              <a:t>34.7</a:t>
            </a:r>
            <a:r>
              <a:rPr lang="en-GB" sz="2400" dirty="0">
                <a:latin typeface="Arial" panose="020B0604020202020204" pitchFamily="34" charset="0"/>
                <a:cs typeface="Arial" panose="020B0604020202020204" pitchFamily="34" charset="0"/>
              </a:rPr>
              <a:t>bn a year. Yet we know much of this spend does not deliver value for money or better outcomes for people with dementia.</a:t>
            </a:r>
          </a:p>
          <a:p>
            <a:r>
              <a:rPr lang="en-GB" sz="2400" dirty="0">
                <a:latin typeface="Arial" panose="020B0604020202020204" pitchFamily="34" charset="0"/>
                <a:cs typeface="Arial" panose="020B0604020202020204" pitchFamily="34" charset="0"/>
              </a:rPr>
              <a:t> Avoidable ‘bad costs’ associated with dementia, such as unnecessary hospital admissions, account for a significant proportion of this spend. </a:t>
            </a:r>
          </a:p>
          <a:p>
            <a:r>
              <a:rPr lang="en-GB" sz="2400" dirty="0">
                <a:latin typeface="Arial" panose="020B0604020202020204" pitchFamily="34" charset="0"/>
                <a:cs typeface="Arial" panose="020B0604020202020204" pitchFamily="34" charset="0"/>
              </a:rPr>
              <a:t>In comparison, not enough is being spent on the ‘good costs’ associated with dementia, such as creating a dementia-friendly NHS or better support for family carers and integrated care for the 850,000 persons living with dementia’ </a:t>
            </a:r>
            <a:endParaRPr lang="en-GB" dirty="0">
              <a:latin typeface="Arial" panose="020B0604020202020204" pitchFamily="34" charset="0"/>
              <a:cs typeface="Arial" panose="020B0604020202020204" pitchFamily="34" charset="0"/>
            </a:endParaRPr>
          </a:p>
          <a:p>
            <a:pPr marL="0" indent="0">
              <a:buNone/>
            </a:pPr>
            <a:r>
              <a:rPr lang="en-GB" sz="2400" dirty="0"/>
              <a:t>                                                                                                     </a:t>
            </a:r>
            <a:r>
              <a:rPr lang="en-GB" sz="1200" dirty="0"/>
              <a:t>(Hughes, 2015; Alzheimer’s Society, 2019)</a:t>
            </a:r>
          </a:p>
        </p:txBody>
      </p:sp>
    </p:spTree>
    <p:extLst>
      <p:ext uri="{BB962C8B-B14F-4D97-AF65-F5344CB8AC3E}">
        <p14:creationId xmlns:p14="http://schemas.microsoft.com/office/powerpoint/2010/main" val="3327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According to SCIE…</a:t>
            </a:r>
          </a:p>
          <a:p>
            <a:r>
              <a:rPr lang="en-GB" dirty="0">
                <a:latin typeface="Arial" panose="020B0604020202020204" pitchFamily="34" charset="0"/>
                <a:cs typeface="Arial" panose="020B0604020202020204" pitchFamily="34" charset="0"/>
              </a:rPr>
              <a:t>Regarding health conditions, 92 per cent of people living with dementia have at least one other health condition and 45 per cent have four or more other health conditions.</a:t>
            </a:r>
          </a:p>
          <a:p>
            <a:r>
              <a:rPr lang="en-GB" dirty="0">
                <a:latin typeface="Arial" panose="020B0604020202020204" pitchFamily="34" charset="0"/>
                <a:cs typeface="Arial" panose="020B0604020202020204" pitchFamily="34" charset="0"/>
              </a:rPr>
              <a:t>In England 68.7 per cent of people aged 65 and over with dementia had a formal diagnosis in 2019, 53 per cent in Wales in 2017/18, 73% in Northern Ireland in 2017/18 and 67 per cent in Scotland in 2017/18.</a:t>
            </a:r>
          </a:p>
          <a:p>
            <a:r>
              <a:rPr lang="en-GB" dirty="0">
                <a:latin typeface="Arial" panose="020B0604020202020204" pitchFamily="34" charset="0"/>
                <a:cs typeface="Arial" panose="020B0604020202020204" pitchFamily="34" charset="0"/>
              </a:rPr>
              <a:t>Deaths due to dementia and Alzheimer’s disease are the leading cause of death in older people in England and Wales, accounting for over 67,000 deaths and 12.8 per cent of all deaths registered</a:t>
            </a:r>
          </a:p>
        </p:txBody>
      </p:sp>
    </p:spTree>
    <p:extLst>
      <p:ext uri="{BB962C8B-B14F-4D97-AF65-F5344CB8AC3E}">
        <p14:creationId xmlns:p14="http://schemas.microsoft.com/office/powerpoint/2010/main" val="16283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There are over 700,000 unpaid carers of people with dementia in the UK. Women are more likely to take on unpaid caring roles for people with dementia and are two and a half times more likely than men to provide intensive, 24-hour care.</a:t>
            </a:r>
          </a:p>
          <a:p>
            <a:r>
              <a:rPr lang="en-GB" dirty="0">
                <a:latin typeface="Arial" panose="020B0604020202020204" pitchFamily="34" charset="0"/>
                <a:cs typeface="Arial" panose="020B0604020202020204" pitchFamily="34" charset="0"/>
              </a:rPr>
              <a:t>Out of people those who are aged over 65 living with dementia, 61 per cent live in the community in their own homes. The rest – 39 per cent – live in a care home.</a:t>
            </a:r>
          </a:p>
          <a:p>
            <a:r>
              <a:rPr lang="en-GB" dirty="0">
                <a:latin typeface="Arial" panose="020B0604020202020204" pitchFamily="34" charset="0"/>
                <a:cs typeface="Arial" panose="020B0604020202020204" pitchFamily="34" charset="0"/>
              </a:rPr>
              <a:t>An estimated 80 per cent of people living in care homes have either dementia or severe memory problems.</a:t>
            </a:r>
          </a:p>
        </p:txBody>
      </p:sp>
    </p:spTree>
    <p:extLst>
      <p:ext uri="{BB962C8B-B14F-4D97-AF65-F5344CB8AC3E}">
        <p14:creationId xmlns:p14="http://schemas.microsoft.com/office/powerpoint/2010/main" val="366934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295401" y="2556932"/>
            <a:ext cx="9777152" cy="3318936"/>
          </a:xfrm>
        </p:spPr>
        <p:txBody>
          <a:bodyPr>
            <a:normAutofit fontScale="92500" lnSpcReduction="10000"/>
          </a:bodyPr>
          <a:lstStyle/>
          <a:p>
            <a:r>
              <a:rPr lang="en-GB" dirty="0">
                <a:latin typeface="Arial" panose="020B0604020202020204" pitchFamily="34" charset="0"/>
                <a:cs typeface="Arial" panose="020B0604020202020204" pitchFamily="34" charset="0"/>
              </a:rPr>
              <a:t>This is set to rise sharply over the next two decades, to £94.1billion in 2040. </a:t>
            </a:r>
          </a:p>
          <a:p>
            <a:r>
              <a:rPr lang="en-GB" dirty="0">
                <a:latin typeface="Arial" panose="020B0604020202020204" pitchFamily="34" charset="0"/>
                <a:cs typeface="Arial" panose="020B0604020202020204" pitchFamily="34" charset="0"/>
              </a:rPr>
              <a:t>These costs are made up of healthcare costs (costs to the NHS), social care costs (costs of homecare and residential care), and costs of unpaid care (provided by family members).</a:t>
            </a:r>
          </a:p>
          <a:p>
            <a:r>
              <a:rPr lang="en-GB" dirty="0">
                <a:latin typeface="Arial" panose="020B0604020202020204" pitchFamily="34" charset="0"/>
                <a:cs typeface="Arial" panose="020B0604020202020204" pitchFamily="34" charset="0"/>
              </a:rPr>
              <a:t>The largest proportion of this cost, 45%, is social care, which totals £15.7billion. </a:t>
            </a:r>
          </a:p>
          <a:p>
            <a:r>
              <a:rPr lang="en-GB" dirty="0">
                <a:latin typeface="Arial" panose="020B0604020202020204" pitchFamily="34" charset="0"/>
                <a:cs typeface="Arial" panose="020B0604020202020204" pitchFamily="34" charset="0"/>
              </a:rPr>
              <a:t>Social care costs are set to nearly triple over the next two decades, to £45.4billion by 2040                                                                    </a:t>
            </a:r>
            <a:r>
              <a:rPr lang="en-GB" sz="1200" dirty="0"/>
              <a:t>(Alzheimer’s Society, 2019)</a:t>
            </a:r>
          </a:p>
        </p:txBody>
      </p:sp>
    </p:spTree>
    <p:extLst>
      <p:ext uri="{BB962C8B-B14F-4D97-AF65-F5344CB8AC3E}">
        <p14:creationId xmlns:p14="http://schemas.microsoft.com/office/powerpoint/2010/main" val="409167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 Living With Dementia </a:t>
            </a:r>
            <a:r>
              <a:rPr lang="en-GB" sz="1800" dirty="0">
                <a:latin typeface="Arial" panose="020B0604020202020204" pitchFamily="34" charset="0"/>
                <a:cs typeface="Arial" panose="020B0604020202020204" pitchFamily="34" charset="0"/>
                <a:hlinkClick r:id="rId2"/>
              </a:rPr>
              <a:t>http://www.scie.org.uk/dementia/about/dementia-from-the-inside.asp</a:t>
            </a:r>
            <a:endParaRPr lang="en-GB"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3"/>
          <a:stretch>
            <a:fillRect/>
          </a:stretch>
        </p:blipFill>
        <p:spPr>
          <a:xfrm>
            <a:off x="4695825" y="3402013"/>
            <a:ext cx="2800350" cy="1628775"/>
          </a:xfrm>
          <a:prstGeom prst="rect">
            <a:avLst/>
          </a:prstGeom>
        </p:spPr>
      </p:pic>
      <p:sp>
        <p:nvSpPr>
          <p:cNvPr id="4" name="Action Button: Movie 3">
            <a:hlinkClick r:id="rId2" highlightClick="1"/>
          </p:cNvPr>
          <p:cNvSpPr/>
          <p:nvPr/>
        </p:nvSpPr>
        <p:spPr>
          <a:xfrm>
            <a:off x="1295402" y="3451568"/>
            <a:ext cx="2115403" cy="144666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Dementiahttps://www.nhs.uk/conditions/vascular-dementia/ from the Inside</a:t>
            </a:r>
          </a:p>
        </p:txBody>
      </p:sp>
    </p:spTree>
    <p:extLst>
      <p:ext uri="{BB962C8B-B14F-4D97-AF65-F5344CB8AC3E}">
        <p14:creationId xmlns:p14="http://schemas.microsoft.com/office/powerpoint/2010/main" val="3911467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2E33B-85FA-4E3D-9E70-54183B984F6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Dementia Bookcase</a:t>
            </a:r>
          </a:p>
        </p:txBody>
      </p:sp>
      <p:sp>
        <p:nvSpPr>
          <p:cNvPr id="3" name="Content Placeholder 2">
            <a:extLst>
              <a:ext uri="{FF2B5EF4-FFF2-40B4-BE49-F238E27FC236}">
                <a16:creationId xmlns:a16="http://schemas.microsoft.com/office/drawing/2014/main" id="{FD0B18D7-2E1F-46F5-8D81-3A1F8FA1098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https://www.youtube.com/watch?v=_LoE0sO06Dk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What do you think about this?</a:t>
            </a:r>
          </a:p>
          <a:p>
            <a:r>
              <a:rPr lang="en-GB" dirty="0">
                <a:latin typeface="Arial" panose="020B0604020202020204" pitchFamily="34" charset="0"/>
                <a:cs typeface="Arial" panose="020B0604020202020204" pitchFamily="34" charset="0"/>
              </a:rPr>
              <a:t>Has it changed the way you will treat a person with dementia?</a:t>
            </a:r>
          </a:p>
          <a:p>
            <a:pPr marL="0" indent="0">
              <a:buNone/>
            </a:pPr>
            <a:endParaRPr lang="en-GB" sz="3600" i="1" dirty="0">
              <a:latin typeface="Arial" panose="020B0604020202020204" pitchFamily="34" charset="0"/>
              <a:cs typeface="Arial" panose="020B0604020202020204" pitchFamily="34" charset="0"/>
            </a:endParaRPr>
          </a:p>
          <a:p>
            <a:pPr marL="0" indent="0">
              <a:buNone/>
            </a:pPr>
            <a:r>
              <a:rPr lang="en-GB" sz="3600" i="1" dirty="0">
                <a:latin typeface="Arial" panose="020B0604020202020204" pitchFamily="34" charset="0"/>
                <a:cs typeface="Arial" panose="020B0604020202020204" pitchFamily="34" charset="0"/>
              </a:rPr>
              <a:t>Discussion…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122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Did anything surprise you?</a:t>
            </a:r>
          </a:p>
        </p:txBody>
      </p:sp>
      <p:pic>
        <p:nvPicPr>
          <p:cNvPr id="4" name="Content Placeholder 3"/>
          <p:cNvPicPr>
            <a:picLocks noGrp="1" noChangeAspect="1"/>
          </p:cNvPicPr>
          <p:nvPr>
            <p:ph idx="1"/>
          </p:nvPr>
        </p:nvPicPr>
        <p:blipFill>
          <a:blip r:embed="rId2"/>
          <a:stretch>
            <a:fillRect/>
          </a:stretch>
        </p:blipFill>
        <p:spPr>
          <a:xfrm>
            <a:off x="3895153" y="2923409"/>
            <a:ext cx="4401693" cy="2292295"/>
          </a:xfrm>
          <a:prstGeom prst="rect">
            <a:avLst/>
          </a:prstGeom>
        </p:spPr>
      </p:pic>
    </p:spTree>
    <p:extLst>
      <p:ext uri="{BB962C8B-B14F-4D97-AF65-F5344CB8AC3E}">
        <p14:creationId xmlns:p14="http://schemas.microsoft.com/office/powerpoint/2010/main" val="393299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363D8-D364-455C-9DBF-A5C0CF2C1F7B}"/>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People with Dementia are Living in the  Past</a:t>
            </a:r>
          </a:p>
        </p:txBody>
      </p:sp>
      <p:sp>
        <p:nvSpPr>
          <p:cNvPr id="3" name="Content Placeholder 2">
            <a:extLst>
              <a:ext uri="{FF2B5EF4-FFF2-40B4-BE49-F238E27FC236}">
                <a16:creationId xmlns:a16="http://schemas.microsoft.com/office/drawing/2014/main" id="{24459DD6-FC90-4151-89A6-6B3550F74D55}"/>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It is often observed that people with dementia are ‘living in the past’</a:t>
            </a:r>
          </a:p>
          <a:p>
            <a:r>
              <a:rPr lang="en-GB" dirty="0">
                <a:latin typeface="Arial" panose="020B0604020202020204" pitchFamily="34" charset="0"/>
                <a:cs typeface="Arial" panose="020B0604020202020204" pitchFamily="34" charset="0"/>
              </a:rPr>
              <a:t>Read the following article and think about how you would deal with this in a person you were looking after.</a:t>
            </a:r>
          </a:p>
          <a:p>
            <a:r>
              <a:rPr lang="en-GB" dirty="0">
                <a:latin typeface="Arial" panose="020B0604020202020204" pitchFamily="34" charset="0"/>
                <a:cs typeface="Arial" panose="020B0604020202020204" pitchFamily="34" charset="0"/>
                <a:hlinkClick r:id="rId2"/>
              </a:rPr>
              <a:t>https://theconversation.com/passage-of-time-why-people-with-dementia-switch-back-to-the-past-45159</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1174677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a:t>
            </a:r>
          </a:p>
        </p:txBody>
      </p:sp>
      <p:sp>
        <p:nvSpPr>
          <p:cNvPr id="3" name="Content Placeholder 2"/>
          <p:cNvSpPr>
            <a:spLocks noGrp="1"/>
          </p:cNvSpPr>
          <p:nvPr>
            <p:ph idx="1"/>
          </p:nvPr>
        </p:nvSpPr>
        <p:spPr>
          <a:xfrm>
            <a:off x="1295402" y="2831251"/>
            <a:ext cx="9601196" cy="3674536"/>
          </a:xfrm>
        </p:spPr>
        <p:txBody>
          <a:bodyPr>
            <a:normAutofit fontScale="85000" lnSpcReduction="20000"/>
          </a:bodyPr>
          <a:lstStyle/>
          <a:p>
            <a:r>
              <a:rPr lang="en-GB" dirty="0">
                <a:latin typeface="Arial" panose="020B0604020202020204" pitchFamily="34" charset="0"/>
                <a:cs typeface="Arial" panose="020B0604020202020204" pitchFamily="34" charset="0"/>
              </a:rPr>
              <a:t>Is NOT a specific disease</a:t>
            </a:r>
          </a:p>
          <a:p>
            <a:r>
              <a:rPr lang="en-GB" dirty="0">
                <a:latin typeface="Arial" panose="020B0604020202020204" pitchFamily="34" charset="0"/>
                <a:cs typeface="Arial" panose="020B0604020202020204" pitchFamily="34" charset="0"/>
              </a:rPr>
              <a:t>Is a GROUP OF SYMPTOMS affecting intellectual and social abilities severely enough to interfere with daily functioning. </a:t>
            </a:r>
          </a:p>
          <a:p>
            <a:r>
              <a:rPr lang="en-GB" dirty="0">
                <a:latin typeface="Arial" panose="020B0604020202020204" pitchFamily="34" charset="0"/>
                <a:cs typeface="Arial" panose="020B0604020202020204" pitchFamily="34" charset="0"/>
              </a:rPr>
              <a:t>There are many causes of dementia symptoms</a:t>
            </a:r>
          </a:p>
          <a:p>
            <a:r>
              <a:rPr lang="en-GB" dirty="0">
                <a:latin typeface="Arial" panose="020B0604020202020204" pitchFamily="34" charset="0"/>
                <a:cs typeface="Arial" panose="020B0604020202020204" pitchFamily="34" charset="0"/>
              </a:rPr>
              <a:t>Memory loss generally occurs in dementia, but memory loss alone does not imply you have dementia.</a:t>
            </a:r>
          </a:p>
          <a:p>
            <a:r>
              <a:rPr lang="en-GB" dirty="0">
                <a:latin typeface="Arial" panose="020B0604020202020204" pitchFamily="34" charset="0"/>
                <a:cs typeface="Arial" panose="020B0604020202020204" pitchFamily="34" charset="0"/>
              </a:rPr>
              <a:t>Alzheimer's disease is the most common cause of a progressive dementia</a:t>
            </a:r>
          </a:p>
          <a:p>
            <a:pPr marL="0" indent="0">
              <a:buNone/>
            </a:pPr>
            <a:endParaRPr lang="en-GB" dirty="0"/>
          </a:p>
          <a:p>
            <a:endParaRPr lang="en-GB" dirty="0"/>
          </a:p>
          <a:p>
            <a:pPr marL="0" indent="0">
              <a:buNone/>
            </a:pPr>
            <a:r>
              <a:rPr lang="en-GB" dirty="0"/>
              <a:t> </a:t>
            </a:r>
          </a:p>
          <a:p>
            <a:endParaRPr lang="en-GB" dirty="0"/>
          </a:p>
        </p:txBody>
      </p:sp>
      <p:sp>
        <p:nvSpPr>
          <p:cNvPr id="4" name="TextBox 3"/>
          <p:cNvSpPr txBox="1"/>
          <p:nvPr/>
        </p:nvSpPr>
        <p:spPr>
          <a:xfrm>
            <a:off x="9304256" y="5816338"/>
            <a:ext cx="4345756" cy="276999"/>
          </a:xfrm>
          <a:prstGeom prst="rect">
            <a:avLst/>
          </a:prstGeom>
          <a:noFill/>
        </p:spPr>
        <p:txBody>
          <a:bodyPr wrap="square" rtlCol="0">
            <a:spAutoFit/>
          </a:bodyPr>
          <a:lstStyle/>
          <a:p>
            <a:r>
              <a:rPr lang="en-GB" sz="1200" dirty="0"/>
              <a:t>(Ames, Burns and O’Brien, 2010)</a:t>
            </a:r>
          </a:p>
        </p:txBody>
      </p:sp>
    </p:spTree>
    <p:extLst>
      <p:ext uri="{BB962C8B-B14F-4D97-AF65-F5344CB8AC3E}">
        <p14:creationId xmlns:p14="http://schemas.microsoft.com/office/powerpoint/2010/main" val="450985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4659" y="599467"/>
            <a:ext cx="7039627"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Changes With Ageing</a:t>
            </a:r>
          </a:p>
          <a:p>
            <a:pPr algn="ctr"/>
            <a:r>
              <a:rPr lang="en-GB" sz="2800" b="1" dirty="0">
                <a:latin typeface="Arial" panose="020B0604020202020204" pitchFamily="34" charset="0"/>
                <a:cs typeface="Arial" panose="020B0604020202020204" pitchFamily="34" charset="0"/>
              </a:rPr>
              <a:t>When is Memory Loss a Warning Sign?</a:t>
            </a:r>
          </a:p>
        </p:txBody>
      </p:sp>
      <p:sp>
        <p:nvSpPr>
          <p:cNvPr id="6" name="TextBox 5"/>
          <p:cNvSpPr txBox="1"/>
          <p:nvPr/>
        </p:nvSpPr>
        <p:spPr>
          <a:xfrm>
            <a:off x="6212910" y="1578279"/>
            <a:ext cx="4973250" cy="2308324"/>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Making a bad decision once in a while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Missing an occasional monthly payment </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Forgetting which day it is and remembering later</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Sometimes forgetting which word to use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Losing things from time to time</a:t>
            </a:r>
          </a:p>
        </p:txBody>
      </p:sp>
      <p:sp>
        <p:nvSpPr>
          <p:cNvPr id="7" name="TextBox 6"/>
          <p:cNvSpPr txBox="1"/>
          <p:nvPr/>
        </p:nvSpPr>
        <p:spPr>
          <a:xfrm>
            <a:off x="6212909" y="3832964"/>
            <a:ext cx="5185775" cy="2585323"/>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A-TYPICAL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Consistent poor judgment and decision making</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Loss of an ability to manage money</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Inability to keep track of the date or the season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Difficulty having a conversation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Misplacing things and loss of the ability to retrace steps to find them</a:t>
            </a:r>
          </a:p>
        </p:txBody>
      </p:sp>
      <p:pic>
        <p:nvPicPr>
          <p:cNvPr id="9" name="Picture 8"/>
          <p:cNvPicPr>
            <a:picLocks noChangeAspect="1"/>
          </p:cNvPicPr>
          <p:nvPr/>
        </p:nvPicPr>
        <p:blipFill>
          <a:blip r:embed="rId2"/>
          <a:stretch>
            <a:fillRect/>
          </a:stretch>
        </p:blipFill>
        <p:spPr>
          <a:xfrm>
            <a:off x="1803748" y="1607813"/>
            <a:ext cx="2780017" cy="2085013"/>
          </a:xfrm>
          <a:prstGeom prst="rect">
            <a:avLst/>
          </a:prstGeom>
        </p:spPr>
      </p:pic>
      <p:pic>
        <p:nvPicPr>
          <p:cNvPr id="11" name="Picture 10"/>
          <p:cNvPicPr>
            <a:picLocks noChangeAspect="1"/>
          </p:cNvPicPr>
          <p:nvPr/>
        </p:nvPicPr>
        <p:blipFill>
          <a:blip r:embed="rId3"/>
          <a:stretch>
            <a:fillRect/>
          </a:stretch>
        </p:blipFill>
        <p:spPr>
          <a:xfrm>
            <a:off x="2856695" y="3933173"/>
            <a:ext cx="2780017" cy="2085013"/>
          </a:xfrm>
          <a:prstGeom prst="rect">
            <a:avLst/>
          </a:prstGeom>
        </p:spPr>
      </p:pic>
      <p:sp>
        <p:nvSpPr>
          <p:cNvPr id="2" name="TextBox 1"/>
          <p:cNvSpPr txBox="1"/>
          <p:nvPr/>
        </p:nvSpPr>
        <p:spPr>
          <a:xfrm>
            <a:off x="1037530" y="5981534"/>
            <a:ext cx="2158738" cy="276999"/>
          </a:xfrm>
          <a:prstGeom prst="rect">
            <a:avLst/>
          </a:prstGeom>
          <a:noFill/>
        </p:spPr>
        <p:txBody>
          <a:bodyPr wrap="square" rtlCol="0">
            <a:spAutoFit/>
          </a:bodyPr>
          <a:lstStyle/>
          <a:p>
            <a:r>
              <a:rPr lang="en-GB" sz="1200" dirty="0"/>
              <a:t>(Alzheimer’s Association, 2019)</a:t>
            </a:r>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Causes Changes in…</a:t>
            </a:r>
          </a:p>
        </p:txBody>
      </p:sp>
      <p:sp>
        <p:nvSpPr>
          <p:cNvPr id="3" name="Content Placeholder 2"/>
          <p:cNvSpPr>
            <a:spLocks noGrp="1"/>
          </p:cNvSpPr>
          <p:nvPr>
            <p:ph sz="half" idx="1"/>
          </p:nvPr>
        </p:nvSpPr>
        <p:spPr>
          <a:xfrm>
            <a:off x="1574020" y="2860945"/>
            <a:ext cx="4718304" cy="3013762"/>
          </a:xfrm>
        </p:spPr>
        <p:txBody>
          <a:bodyPr/>
          <a:lstStyle/>
          <a:p>
            <a:r>
              <a:rPr lang="en-GB" dirty="0">
                <a:latin typeface="Arial" panose="020B0604020202020204" pitchFamily="34" charset="0"/>
                <a:cs typeface="Arial" panose="020B0604020202020204" pitchFamily="34" charset="0"/>
              </a:rPr>
              <a:t>Memory</a:t>
            </a:r>
          </a:p>
          <a:p>
            <a:r>
              <a:rPr lang="en-GB" dirty="0">
                <a:latin typeface="Arial" panose="020B0604020202020204" pitchFamily="34" charset="0"/>
                <a:cs typeface="Arial" panose="020B0604020202020204" pitchFamily="34" charset="0"/>
              </a:rPr>
              <a:t>Language</a:t>
            </a:r>
          </a:p>
          <a:p>
            <a:r>
              <a:rPr lang="en-GB" dirty="0">
                <a:latin typeface="Arial" panose="020B0604020202020204" pitchFamily="34" charset="0"/>
                <a:cs typeface="Arial" panose="020B0604020202020204" pitchFamily="34" charset="0"/>
              </a:rPr>
              <a:t>Thought</a:t>
            </a:r>
          </a:p>
          <a:p>
            <a:r>
              <a:rPr lang="en-GB" dirty="0">
                <a:latin typeface="Arial" panose="020B0604020202020204" pitchFamily="34" charset="0"/>
                <a:cs typeface="Arial" panose="020B0604020202020204" pitchFamily="34" charset="0"/>
              </a:rPr>
              <a:t>Physical health</a:t>
            </a:r>
          </a:p>
        </p:txBody>
      </p:sp>
      <p:sp>
        <p:nvSpPr>
          <p:cNvPr id="4" name="Content Placeholder 3"/>
          <p:cNvSpPr>
            <a:spLocks noGrp="1"/>
          </p:cNvSpPr>
          <p:nvPr>
            <p:ph sz="half" idx="2"/>
          </p:nvPr>
        </p:nvSpPr>
        <p:spPr>
          <a:xfrm>
            <a:off x="6707438" y="2860945"/>
            <a:ext cx="4718304" cy="3310128"/>
          </a:xfrm>
        </p:spPr>
        <p:txBody>
          <a:bodyPr/>
          <a:lstStyle/>
          <a:p>
            <a:r>
              <a:rPr lang="en-GB" dirty="0">
                <a:latin typeface="Arial" panose="020B0604020202020204" pitchFamily="34" charset="0"/>
                <a:cs typeface="Arial" panose="020B0604020202020204" pitchFamily="34" charset="0"/>
              </a:rPr>
              <a:t>Navigation</a:t>
            </a:r>
          </a:p>
          <a:p>
            <a:r>
              <a:rPr lang="en-GB" dirty="0">
                <a:latin typeface="Arial" panose="020B0604020202020204" pitchFamily="34" charset="0"/>
                <a:cs typeface="Arial" panose="020B0604020202020204" pitchFamily="34" charset="0"/>
              </a:rPr>
              <a:t>Mobility</a:t>
            </a:r>
          </a:p>
          <a:p>
            <a:r>
              <a:rPr lang="en-GB" dirty="0">
                <a:latin typeface="Arial" panose="020B0604020202020204" pitchFamily="34" charset="0"/>
                <a:cs typeface="Arial" panose="020B0604020202020204" pitchFamily="34" charset="0"/>
              </a:rPr>
              <a:t>Behaviour</a:t>
            </a:r>
          </a:p>
          <a:p>
            <a:r>
              <a:rPr lang="en-GB" dirty="0">
                <a:latin typeface="Arial" panose="020B0604020202020204" pitchFamily="34" charset="0"/>
                <a:cs typeface="Arial" panose="020B0604020202020204" pitchFamily="34" charset="0"/>
              </a:rPr>
              <a:t>Personality / Mood </a:t>
            </a:r>
          </a:p>
        </p:txBody>
      </p:sp>
      <p:sp>
        <p:nvSpPr>
          <p:cNvPr id="5" name="TextBox 4"/>
          <p:cNvSpPr txBox="1"/>
          <p:nvPr/>
        </p:nvSpPr>
        <p:spPr>
          <a:xfrm>
            <a:off x="9418526" y="5398718"/>
            <a:ext cx="2956143" cy="276999"/>
          </a:xfrm>
          <a:prstGeom prst="rect">
            <a:avLst/>
          </a:prstGeom>
          <a:noFill/>
        </p:spPr>
        <p:txBody>
          <a:bodyPr wrap="square" rtlCol="0">
            <a:spAutoFit/>
          </a:bodyPr>
          <a:lstStyle/>
          <a:p>
            <a:r>
              <a:rPr lang="en-GB" sz="1200" dirty="0"/>
              <a:t>(Brooker and </a:t>
            </a:r>
            <a:r>
              <a:rPr lang="en-GB" sz="1200" dirty="0" err="1"/>
              <a:t>Lillyman</a:t>
            </a:r>
            <a:r>
              <a:rPr lang="en-GB" sz="1200" dirty="0"/>
              <a:t>, 2013)</a:t>
            </a:r>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03" y="1160060"/>
            <a:ext cx="2817764" cy="2055693"/>
          </a:xfrm>
        </p:spPr>
        <p:txBody>
          <a:bodyPr>
            <a:normAutofit/>
          </a:bodyPr>
          <a:lstStyle/>
          <a:p>
            <a:r>
              <a:rPr lang="en-US" sz="4000" dirty="0"/>
              <a:t>  </a:t>
            </a:r>
            <a:r>
              <a:rPr lang="en-US" sz="4000" b="1" dirty="0">
                <a:latin typeface="Arial" panose="020B0604020202020204" pitchFamily="34" charset="0"/>
                <a:cs typeface="Arial" panose="020B0604020202020204" pitchFamily="34" charset="0"/>
              </a:rPr>
              <a:t>10 WARNING SIGNS</a:t>
            </a:r>
          </a:p>
        </p:txBody>
      </p:sp>
      <p:sp>
        <p:nvSpPr>
          <p:cNvPr id="3" name="Footer Placeholder 2"/>
          <p:cNvSpPr>
            <a:spLocks noGrp="1"/>
          </p:cNvSpPr>
          <p:nvPr>
            <p:ph type="ftr" sz="quarter" idx="11"/>
          </p:nvPr>
        </p:nvSpPr>
        <p:spPr/>
        <p:txBody>
          <a:bodyPr/>
          <a:lstStyle/>
          <a:p>
            <a:r>
              <a:rPr lang="en-US"/>
              <a:t>(Phipps, date unknown)</a:t>
            </a:r>
            <a:endParaRPr lang="en-US" dirty="0"/>
          </a:p>
        </p:txBody>
      </p:sp>
      <p:graphicFrame>
        <p:nvGraphicFramePr>
          <p:cNvPr id="5" name="Diagram 4"/>
          <p:cNvGraphicFramePr/>
          <p:nvPr>
            <p:extLst>
              <p:ext uri="{D42A27DB-BD31-4B8C-83A1-F6EECF244321}">
                <p14:modId xmlns:p14="http://schemas.microsoft.com/office/powerpoint/2010/main" val="2485806864"/>
              </p:ext>
            </p:extLst>
          </p:nvPr>
        </p:nvGraphicFramePr>
        <p:xfrm>
          <a:off x="2880986" y="685800"/>
          <a:ext cx="7982632" cy="5188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0279856" y="6553201"/>
            <a:ext cx="388145" cy="246221"/>
          </a:xfrm>
          <a:prstGeom prst="rect">
            <a:avLst/>
          </a:prstGeom>
          <a:noFill/>
        </p:spPr>
        <p:txBody>
          <a:bodyPr wrap="square" lIns="91440" tIns="45720" rIns="91440" bIns="45720">
            <a:spAutoFit/>
          </a:bodyPr>
          <a:lstStyle/>
          <a:p>
            <a:pPr algn="ctr"/>
            <a:r>
              <a:rPr lang="en-US" sz="1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a:t>
            </a:r>
          </a:p>
        </p:txBody>
      </p:sp>
    </p:spTree>
    <p:extLst>
      <p:ext uri="{BB962C8B-B14F-4D97-AF65-F5344CB8AC3E}">
        <p14:creationId xmlns:p14="http://schemas.microsoft.com/office/powerpoint/2010/main" val="3554028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Looking at the Different Types of Dementia</a:t>
            </a:r>
          </a:p>
        </p:txBody>
      </p:sp>
      <p:sp>
        <p:nvSpPr>
          <p:cNvPr id="3" name="Content Placeholder 2"/>
          <p:cNvSpPr>
            <a:spLocks noGrp="1"/>
          </p:cNvSpPr>
          <p:nvPr>
            <p:ph idx="1"/>
          </p:nvPr>
        </p:nvSpPr>
        <p:spPr>
          <a:xfrm>
            <a:off x="1295402" y="2709332"/>
            <a:ext cx="6884323" cy="3318936"/>
          </a:xfrm>
        </p:spPr>
        <p:txBody>
          <a:bodyPr/>
          <a:lstStyle/>
          <a:p>
            <a:r>
              <a:rPr lang="en-GB" dirty="0">
                <a:latin typeface="Arial" panose="020B0604020202020204" pitchFamily="34" charset="0"/>
                <a:cs typeface="Arial" panose="020B0604020202020204" pitchFamily="34" charset="0"/>
              </a:rPr>
              <a:t>The next few slides detail some forms of dementia, their symptoms and treatments.</a:t>
            </a:r>
          </a:p>
          <a:p>
            <a:r>
              <a:rPr lang="en-GB" dirty="0">
                <a:latin typeface="Arial" panose="020B0604020202020204" pitchFamily="34" charset="0"/>
                <a:cs typeface="Arial" panose="020B0604020202020204" pitchFamily="34" charset="0"/>
              </a:rPr>
              <a:t> There are several types of dementia</a:t>
            </a:r>
          </a:p>
          <a:p>
            <a:r>
              <a:rPr lang="en-GB" dirty="0">
                <a:latin typeface="Arial" panose="020B0604020202020204" pitchFamily="34" charset="0"/>
                <a:cs typeface="Arial" panose="020B0604020202020204" pitchFamily="34" charset="0"/>
              </a:rPr>
              <a:t>We will just have a look at a few of these, as an example.</a:t>
            </a:r>
          </a:p>
          <a:p>
            <a:endParaRPr lang="en-GB" dirty="0"/>
          </a:p>
          <a:p>
            <a:endParaRPr lang="en-GB" dirty="0"/>
          </a:p>
        </p:txBody>
      </p:sp>
      <p:pic>
        <p:nvPicPr>
          <p:cNvPr id="4" name="Picture 3"/>
          <p:cNvPicPr>
            <a:picLocks noChangeAspect="1"/>
          </p:cNvPicPr>
          <p:nvPr/>
        </p:nvPicPr>
        <p:blipFill>
          <a:blip r:embed="rId2"/>
          <a:stretch>
            <a:fillRect/>
          </a:stretch>
        </p:blipFill>
        <p:spPr>
          <a:xfrm>
            <a:off x="8348205" y="3039171"/>
            <a:ext cx="2712278" cy="2191521"/>
          </a:xfrm>
          <a:prstGeom prst="rect">
            <a:avLst/>
          </a:prstGeom>
        </p:spPr>
      </p:pic>
    </p:spTree>
    <p:extLst>
      <p:ext uri="{BB962C8B-B14F-4D97-AF65-F5344CB8AC3E}">
        <p14:creationId xmlns:p14="http://schemas.microsoft.com/office/powerpoint/2010/main" val="2402382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Dementia</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Alzheimer’s Disease</a:t>
            </a:r>
          </a:p>
          <a:p>
            <a:r>
              <a:rPr lang="en-GB" dirty="0">
                <a:latin typeface="Arial" panose="020B0604020202020204" pitchFamily="34" charset="0"/>
                <a:cs typeface="Arial" panose="020B0604020202020204" pitchFamily="34" charset="0"/>
              </a:rPr>
              <a:t>Vascular Dementia</a:t>
            </a:r>
          </a:p>
          <a:p>
            <a:r>
              <a:rPr lang="en-GB" dirty="0">
                <a:latin typeface="Arial" panose="020B0604020202020204" pitchFamily="34" charset="0"/>
                <a:cs typeface="Arial" panose="020B0604020202020204" pitchFamily="34" charset="0"/>
              </a:rPr>
              <a:t>Fronto-temporal Dementia</a:t>
            </a:r>
          </a:p>
          <a:p>
            <a:r>
              <a:rPr lang="en-GB" dirty="0">
                <a:latin typeface="Arial" panose="020B0604020202020204" pitchFamily="34" charset="0"/>
                <a:cs typeface="Arial" panose="020B0604020202020204" pitchFamily="34" charset="0"/>
              </a:rPr>
              <a:t>Creutzfeldt-Jakob Disease </a:t>
            </a:r>
          </a:p>
          <a:p>
            <a:r>
              <a:rPr lang="en-GB" dirty="0">
                <a:latin typeface="Arial" panose="020B0604020202020204" pitchFamily="34" charset="0"/>
                <a:cs typeface="Arial" panose="020B0604020202020204" pitchFamily="34" charset="0"/>
              </a:rPr>
              <a:t>Dementia due to Parkinson’s / Lewy Bodies</a:t>
            </a:r>
          </a:p>
          <a:p>
            <a:r>
              <a:rPr lang="en-GB" dirty="0">
                <a:latin typeface="Arial" panose="020B0604020202020204" pitchFamily="34" charset="0"/>
                <a:cs typeface="Arial" panose="020B0604020202020204" pitchFamily="34" charset="0"/>
              </a:rPr>
              <a:t>Alcohol-induced Persisting Dementia </a:t>
            </a:r>
          </a:p>
          <a:p>
            <a:r>
              <a:rPr lang="en-GB" dirty="0">
                <a:latin typeface="Arial" panose="020B0604020202020204" pitchFamily="34" charset="0"/>
                <a:cs typeface="Arial" panose="020B0604020202020204" pitchFamily="34" charset="0"/>
              </a:rPr>
              <a:t>Mixed Dementias</a:t>
            </a:r>
          </a:p>
          <a:p>
            <a:endParaRPr lang="en-GB" dirty="0"/>
          </a:p>
          <a:p>
            <a:endParaRPr lang="en-GB" dirty="0"/>
          </a:p>
        </p:txBody>
      </p:sp>
      <p:pic>
        <p:nvPicPr>
          <p:cNvPr id="4" name="Picture 3"/>
          <p:cNvPicPr>
            <a:picLocks noChangeAspect="1"/>
          </p:cNvPicPr>
          <p:nvPr/>
        </p:nvPicPr>
        <p:blipFill>
          <a:blip r:embed="rId2"/>
          <a:stretch>
            <a:fillRect/>
          </a:stretch>
        </p:blipFill>
        <p:spPr>
          <a:xfrm>
            <a:off x="686445" y="749674"/>
            <a:ext cx="1499746" cy="1536325"/>
          </a:xfrm>
          <a:prstGeom prst="rect">
            <a:avLst/>
          </a:prstGeom>
        </p:spPr>
      </p:pic>
      <p:pic>
        <p:nvPicPr>
          <p:cNvPr id="5" name="Picture 4"/>
          <p:cNvPicPr>
            <a:picLocks noChangeAspect="1"/>
          </p:cNvPicPr>
          <p:nvPr/>
        </p:nvPicPr>
        <p:blipFill>
          <a:blip r:embed="rId2"/>
          <a:stretch>
            <a:fillRect/>
          </a:stretch>
        </p:blipFill>
        <p:spPr>
          <a:xfrm>
            <a:off x="10005809" y="749674"/>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Disease</a:t>
            </a:r>
          </a:p>
        </p:txBody>
      </p:sp>
      <p:sp>
        <p:nvSpPr>
          <p:cNvPr id="3" name="Content Placeholder 2"/>
          <p:cNvSpPr>
            <a:spLocks noGrp="1"/>
          </p:cNvSpPr>
          <p:nvPr>
            <p:ph idx="1"/>
          </p:nvPr>
        </p:nvSpPr>
        <p:spPr/>
        <p:txBody>
          <a:bodyPr>
            <a:normAutofit fontScale="92500"/>
          </a:bodyPr>
          <a:lstStyle/>
          <a:p>
            <a:pPr marL="0" indent="0">
              <a:buNone/>
            </a:pPr>
            <a:r>
              <a:rPr lang="en-GB" b="1" dirty="0">
                <a:latin typeface="Arial" panose="020B0604020202020204" pitchFamily="34" charset="0"/>
                <a:cs typeface="Arial" panose="020B0604020202020204" pitchFamily="34" charset="0"/>
              </a:rPr>
              <a:t>A progressive physical disease that affects the brain</a:t>
            </a:r>
          </a:p>
          <a:p>
            <a:r>
              <a:rPr lang="en-GB" dirty="0">
                <a:latin typeface="Arial" panose="020B0604020202020204" pitchFamily="34" charset="0"/>
                <a:cs typeface="Arial" panose="020B0604020202020204" pitchFamily="34" charset="0"/>
              </a:rPr>
              <a:t>Connections between brain cells are lost due to a build up of proteins causing abnormal growths called ‘plaques’ and ‘tangles’</a:t>
            </a:r>
          </a:p>
          <a:p>
            <a:r>
              <a:rPr lang="en-GB" dirty="0">
                <a:latin typeface="Arial" panose="020B0604020202020204" pitchFamily="34" charset="0"/>
                <a:cs typeface="Arial" panose="020B0604020202020204" pitchFamily="34" charset="0"/>
              </a:rPr>
              <a:t>Around 60% of people diagnosed with dementia will have Alzheimer’s disease</a:t>
            </a:r>
          </a:p>
          <a:p>
            <a:pPr marL="0" indent="0">
              <a:buNone/>
            </a:pPr>
            <a:r>
              <a:rPr lang="en-GB" b="1" dirty="0">
                <a:latin typeface="Arial" panose="020B0604020202020204" pitchFamily="34" charset="0"/>
                <a:cs typeface="Arial" panose="020B0604020202020204" pitchFamily="34" charset="0"/>
              </a:rPr>
              <a:t>Risk Factors increase with…</a:t>
            </a:r>
          </a:p>
          <a:p>
            <a:pPr marL="0" indent="0">
              <a:buNone/>
            </a:pPr>
            <a:r>
              <a:rPr lang="en-GB" dirty="0">
                <a:latin typeface="Arial" panose="020B0604020202020204" pitchFamily="34" charset="0"/>
                <a:cs typeface="Arial" panose="020B0604020202020204" pitchFamily="34" charset="0"/>
              </a:rPr>
              <a:t>Age- Family History- Down’s Syndrome- Head Injuries- Heart Disease-</a:t>
            </a:r>
          </a:p>
        </p:txBody>
      </p:sp>
      <p:pic>
        <p:nvPicPr>
          <p:cNvPr id="5" name="Picture 4"/>
          <p:cNvPicPr>
            <a:picLocks noChangeAspect="1"/>
          </p:cNvPicPr>
          <p:nvPr/>
        </p:nvPicPr>
        <p:blipFill>
          <a:blip r:embed="rId2"/>
          <a:stretch>
            <a:fillRect/>
          </a:stretch>
        </p:blipFill>
        <p:spPr>
          <a:xfrm>
            <a:off x="9850450" y="982132"/>
            <a:ext cx="1359526" cy="1390008"/>
          </a:xfrm>
          <a:prstGeom prst="rect">
            <a:avLst/>
          </a:prstGeom>
        </p:spPr>
      </p:pic>
      <p:sp>
        <p:nvSpPr>
          <p:cNvPr id="4" name="TextBox 3"/>
          <p:cNvSpPr txBox="1"/>
          <p:nvPr/>
        </p:nvSpPr>
        <p:spPr>
          <a:xfrm>
            <a:off x="9544833" y="5839024"/>
            <a:ext cx="2505206" cy="307777"/>
          </a:xfrm>
          <a:prstGeom prst="rect">
            <a:avLst/>
          </a:prstGeom>
          <a:noFill/>
        </p:spPr>
        <p:txBody>
          <a:bodyPr wrap="square" rtlCol="0">
            <a:spAutoFit/>
          </a:bodyPr>
          <a:lstStyle/>
          <a:p>
            <a:pPr lvl="0"/>
            <a:r>
              <a:rPr lang="en-GB" sz="1400">
                <a:solidFill>
                  <a:prstClr val="black"/>
                </a:solidFill>
              </a:rPr>
              <a:t>(Alzheimer's Society, 2019)</a:t>
            </a:r>
            <a:endParaRPr lang="en-GB" sz="1400" dirty="0">
              <a:solidFill>
                <a:prstClr val="black"/>
              </a:solidFill>
            </a:endParaRPr>
          </a:p>
        </p:txBody>
      </p:sp>
    </p:spTree>
    <p:extLst>
      <p:ext uri="{BB962C8B-B14F-4D97-AF65-F5344CB8AC3E}">
        <p14:creationId xmlns:p14="http://schemas.microsoft.com/office/powerpoint/2010/main" val="3646529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Alzheimer’s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Early Stages</a:t>
            </a:r>
          </a:p>
          <a:p>
            <a:r>
              <a:rPr lang="en-GB" dirty="0">
                <a:latin typeface="Arial" panose="020B0604020202020204" pitchFamily="34" charset="0"/>
                <a:cs typeface="Arial" panose="020B0604020202020204" pitchFamily="34" charset="0"/>
              </a:rPr>
              <a:t>Memory lapses- words/ places/ things/ people</a:t>
            </a:r>
          </a:p>
          <a:p>
            <a:r>
              <a:rPr lang="en-GB" dirty="0">
                <a:latin typeface="Arial" panose="020B0604020202020204" pitchFamily="34" charset="0"/>
                <a:cs typeface="Arial" panose="020B0604020202020204" pitchFamily="34" charset="0"/>
              </a:rPr>
              <a:t>Mood changes- anxiety/ agitation/ confusion</a:t>
            </a:r>
          </a:p>
          <a:p>
            <a:pPr marL="0" indent="0">
              <a:buNone/>
            </a:pPr>
            <a:r>
              <a:rPr lang="en-GB" b="1" dirty="0">
                <a:latin typeface="Arial" panose="020B0604020202020204" pitchFamily="34" charset="0"/>
                <a:cs typeface="Arial" panose="020B0604020202020204" pitchFamily="34" charset="0"/>
              </a:rPr>
              <a:t>Middle Stages</a:t>
            </a:r>
          </a:p>
          <a:p>
            <a:pPr marL="0" indent="0">
              <a:buNone/>
            </a:pPr>
            <a:r>
              <a:rPr lang="en-GB" dirty="0">
                <a:latin typeface="Arial" panose="020B0604020202020204" pitchFamily="34" charset="0"/>
                <a:cs typeface="Arial" panose="020B0604020202020204" pitchFamily="34" charset="0"/>
              </a:rPr>
              <a:t>Existing Symptoms Worsen and new symptoms develop…</a:t>
            </a:r>
          </a:p>
        </p:txBody>
      </p:sp>
      <p:pic>
        <p:nvPicPr>
          <p:cNvPr id="4" name="Picture 3"/>
          <p:cNvPicPr>
            <a:picLocks noChangeAspect="1"/>
          </p:cNvPicPr>
          <p:nvPr/>
        </p:nvPicPr>
        <p:blipFill>
          <a:blip r:embed="rId2"/>
          <a:stretch>
            <a:fillRect/>
          </a:stretch>
        </p:blipFill>
        <p:spPr>
          <a:xfrm>
            <a:off x="9717710" y="865902"/>
            <a:ext cx="1499746" cy="1536325"/>
          </a:xfrm>
          <a:prstGeom prst="rect">
            <a:avLst/>
          </a:prstGeom>
        </p:spPr>
      </p:pic>
      <p:sp>
        <p:nvSpPr>
          <p:cNvPr id="5" name="TextBox 4"/>
          <p:cNvSpPr txBox="1"/>
          <p:nvPr/>
        </p:nvSpPr>
        <p:spPr>
          <a:xfrm>
            <a:off x="9444622" y="5619356"/>
            <a:ext cx="2292264" cy="307777"/>
          </a:xfrm>
          <a:prstGeom prst="rect">
            <a:avLst/>
          </a:prstGeom>
          <a:noFill/>
        </p:spPr>
        <p:txBody>
          <a:bodyPr wrap="square" rtlCol="0">
            <a:spAutoFit/>
          </a:bodyPr>
          <a:lstStyle/>
          <a:p>
            <a:pPr lvl="0"/>
            <a:r>
              <a:rPr lang="en-GB" sz="1400" dirty="0">
                <a:solidFill>
                  <a:prstClr val="black"/>
                </a:solidFill>
              </a:rPr>
              <a:t>(Alzheimer's Society, 2019)</a:t>
            </a:r>
          </a:p>
        </p:txBody>
      </p:sp>
    </p:spTree>
    <p:extLst>
      <p:ext uri="{BB962C8B-B14F-4D97-AF65-F5344CB8AC3E}">
        <p14:creationId xmlns:p14="http://schemas.microsoft.com/office/powerpoint/2010/main" val="280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Middle Stages </a:t>
            </a:r>
            <a:r>
              <a:rPr lang="en-GB" b="1" dirty="0" err="1">
                <a:latin typeface="Arial" panose="020B0604020202020204" pitchFamily="34" charset="0"/>
                <a:cs typeface="Arial" panose="020B0604020202020204" pitchFamily="34" charset="0"/>
              </a:rPr>
              <a:t>cont</a:t>
            </a:r>
            <a:r>
              <a:rPr lang="en-GB"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Increasing confusion and disorientation</a:t>
            </a:r>
          </a:p>
          <a:p>
            <a:r>
              <a:rPr lang="en-GB" dirty="0">
                <a:latin typeface="Arial" panose="020B0604020202020204" pitchFamily="34" charset="0"/>
                <a:cs typeface="Arial" panose="020B0604020202020204" pitchFamily="34" charset="0"/>
              </a:rPr>
              <a:t>Obsessive, repetitive, compulsive or impulsive behaviour</a:t>
            </a:r>
          </a:p>
          <a:p>
            <a:r>
              <a:rPr lang="en-GB" dirty="0">
                <a:latin typeface="Arial" panose="020B0604020202020204" pitchFamily="34" charset="0"/>
                <a:cs typeface="Arial" panose="020B0604020202020204" pitchFamily="34" charset="0"/>
              </a:rPr>
              <a:t>Delusions, paranoia, hallucinations</a:t>
            </a:r>
          </a:p>
          <a:p>
            <a:r>
              <a:rPr lang="en-GB" dirty="0">
                <a:latin typeface="Arial" panose="020B0604020202020204" pitchFamily="34" charset="0"/>
                <a:cs typeface="Arial" panose="020B0604020202020204" pitchFamily="34" charset="0"/>
              </a:rPr>
              <a:t>Speech and language problems (aphasia)</a:t>
            </a:r>
          </a:p>
          <a:p>
            <a:r>
              <a:rPr lang="en-GB" dirty="0">
                <a:latin typeface="Arial" panose="020B0604020202020204" pitchFamily="34" charset="0"/>
                <a:cs typeface="Arial" panose="020B0604020202020204" pitchFamily="34" charset="0"/>
              </a:rPr>
              <a:t>Mood swings, depression, anxiety, frustration, agitation</a:t>
            </a:r>
          </a:p>
          <a:p>
            <a:r>
              <a:rPr lang="en-GB" dirty="0">
                <a:latin typeface="Arial" panose="020B0604020202020204" pitchFamily="34" charset="0"/>
                <a:cs typeface="Arial" panose="020B0604020202020204" pitchFamily="34" charset="0"/>
              </a:rPr>
              <a:t>Disturbed or erratic sleep patterns</a:t>
            </a:r>
          </a:p>
          <a:p>
            <a:r>
              <a:rPr lang="en-GB" dirty="0">
                <a:latin typeface="Arial" panose="020B0604020202020204" pitchFamily="34" charset="0"/>
                <a:cs typeface="Arial" panose="020B0604020202020204" pitchFamily="34" charset="0"/>
              </a:rPr>
              <a:t>Decreased special awareness                                                       </a:t>
            </a:r>
            <a:r>
              <a:rPr lang="en-GB" sz="1700" dirty="0"/>
              <a:t>(NHS, 2018)</a:t>
            </a:r>
          </a:p>
        </p:txBody>
      </p:sp>
      <p:pic>
        <p:nvPicPr>
          <p:cNvPr id="4" name="Picture 3"/>
          <p:cNvPicPr>
            <a:picLocks noChangeAspect="1"/>
          </p:cNvPicPr>
          <p:nvPr/>
        </p:nvPicPr>
        <p:blipFill>
          <a:blip r:embed="rId2"/>
          <a:stretch>
            <a:fillRect/>
          </a:stretch>
        </p:blipFill>
        <p:spPr>
          <a:xfrm>
            <a:off x="9579924" y="865902"/>
            <a:ext cx="1499746" cy="1536325"/>
          </a:xfrm>
          <a:prstGeom prst="rect">
            <a:avLst/>
          </a:prstGeom>
        </p:spPr>
      </p:pic>
    </p:spTree>
    <p:extLst>
      <p:ext uri="{BB962C8B-B14F-4D97-AF65-F5344CB8AC3E}">
        <p14:creationId xmlns:p14="http://schemas.microsoft.com/office/powerpoint/2010/main" val="35638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Later Symptoms</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Difficulty eating and swallowing </a:t>
            </a:r>
            <a:r>
              <a:rPr lang="en-GB" dirty="0">
                <a:latin typeface="Arial" panose="020B0604020202020204" pitchFamily="34" charset="0"/>
                <a:cs typeface="Arial" panose="020B0604020202020204" pitchFamily="34" charset="0"/>
                <a:hlinkClick r:id="rId2"/>
              </a:rPr>
              <a:t>(dysphagia)</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Difficulty changing position or moving around without assistance</a:t>
            </a:r>
          </a:p>
          <a:p>
            <a:r>
              <a:rPr lang="en-GB" dirty="0">
                <a:latin typeface="Arial" panose="020B0604020202020204" pitchFamily="34" charset="0"/>
                <a:cs typeface="Arial" panose="020B0604020202020204" pitchFamily="34" charset="0"/>
              </a:rPr>
              <a:t>Weight loss – sometimes severe</a:t>
            </a:r>
          </a:p>
          <a:p>
            <a:r>
              <a:rPr lang="en-GB" dirty="0">
                <a:latin typeface="Arial" panose="020B0604020202020204" pitchFamily="34" charset="0"/>
                <a:cs typeface="Arial" panose="020B0604020202020204" pitchFamily="34" charset="0"/>
              </a:rPr>
              <a:t>Unintentional passing of urine </a:t>
            </a:r>
            <a:r>
              <a:rPr lang="en-GB" dirty="0">
                <a:latin typeface="Arial" panose="020B0604020202020204" pitchFamily="34" charset="0"/>
                <a:cs typeface="Arial" panose="020B0604020202020204" pitchFamily="34" charset="0"/>
                <a:hlinkClick r:id="rId3"/>
              </a:rPr>
              <a:t>(urinary incontinence)</a:t>
            </a:r>
            <a:r>
              <a:rPr lang="en-GB" dirty="0">
                <a:latin typeface="Arial" panose="020B0604020202020204" pitchFamily="34" charset="0"/>
                <a:cs typeface="Arial" panose="020B0604020202020204" pitchFamily="34" charset="0"/>
              </a:rPr>
              <a:t> or stools </a:t>
            </a:r>
            <a:r>
              <a:rPr lang="en-GB" dirty="0">
                <a:latin typeface="Arial" panose="020B0604020202020204" pitchFamily="34" charset="0"/>
                <a:cs typeface="Arial" panose="020B0604020202020204" pitchFamily="34" charset="0"/>
                <a:hlinkClick r:id="rId4"/>
              </a:rPr>
              <a:t>(bowel incontinence)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Gradual loss of speech</a:t>
            </a:r>
          </a:p>
          <a:p>
            <a:r>
              <a:rPr lang="en-GB" dirty="0">
                <a:latin typeface="Arial" panose="020B0604020202020204" pitchFamily="34" charset="0"/>
                <a:cs typeface="Arial" panose="020B0604020202020204" pitchFamily="34" charset="0"/>
              </a:rPr>
              <a:t>Significant problems with short- and long-term memory</a:t>
            </a:r>
          </a:p>
          <a:p>
            <a:pPr marL="0" indent="0">
              <a:buNone/>
            </a:pPr>
            <a:r>
              <a:rPr lang="en-GB" b="1" dirty="0">
                <a:latin typeface="Arial" panose="020B0604020202020204" pitchFamily="34" charset="0"/>
                <a:cs typeface="Arial" panose="020B0604020202020204" pitchFamily="34" charset="0"/>
              </a:rPr>
              <a:t>In the severe stages of Alzheimer's disease, people may need full-time care and assistance with eating, moving and personal care</a:t>
            </a:r>
          </a:p>
          <a:p>
            <a:endParaRPr lang="en-GB" dirty="0"/>
          </a:p>
        </p:txBody>
      </p:sp>
      <p:pic>
        <p:nvPicPr>
          <p:cNvPr id="4" name="Picture 3"/>
          <p:cNvPicPr>
            <a:picLocks noChangeAspect="1"/>
          </p:cNvPicPr>
          <p:nvPr/>
        </p:nvPicPr>
        <p:blipFill>
          <a:blip r:embed="rId5"/>
          <a:stretch>
            <a:fillRect/>
          </a:stretch>
        </p:blipFill>
        <p:spPr>
          <a:xfrm>
            <a:off x="9730236" y="885140"/>
            <a:ext cx="1499746" cy="1536325"/>
          </a:xfrm>
          <a:prstGeom prst="rect">
            <a:avLst/>
          </a:prstGeom>
        </p:spPr>
      </p:pic>
      <p:sp>
        <p:nvSpPr>
          <p:cNvPr id="5" name="TextBox 4"/>
          <p:cNvSpPr txBox="1"/>
          <p:nvPr/>
        </p:nvSpPr>
        <p:spPr>
          <a:xfrm>
            <a:off x="10121031" y="5703558"/>
            <a:ext cx="1890383" cy="307777"/>
          </a:xfrm>
          <a:prstGeom prst="rect">
            <a:avLst/>
          </a:prstGeom>
          <a:noFill/>
        </p:spPr>
        <p:txBody>
          <a:bodyPr wrap="square" rtlCol="0">
            <a:spAutoFit/>
          </a:bodyPr>
          <a:lstStyle/>
          <a:p>
            <a:r>
              <a:rPr lang="en-GB" sz="1400" dirty="0"/>
              <a:t>(NHS, 2018)</a:t>
            </a:r>
          </a:p>
        </p:txBody>
      </p:sp>
    </p:spTree>
    <p:extLst>
      <p:ext uri="{BB962C8B-B14F-4D97-AF65-F5344CB8AC3E}">
        <p14:creationId xmlns:p14="http://schemas.microsoft.com/office/powerpoint/2010/main" val="114833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Alzheimer’s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Treatments </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Medicines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Acetylcholinesterase (</a:t>
            </a:r>
            <a:r>
              <a:rPr lang="en-GB" b="1" dirty="0" err="1">
                <a:latin typeface="Arial" panose="020B0604020202020204" pitchFamily="34" charset="0"/>
                <a:cs typeface="Arial" panose="020B0604020202020204" pitchFamily="34" charset="0"/>
              </a:rPr>
              <a:t>AChE</a:t>
            </a:r>
            <a:r>
              <a:rPr lang="en-GB" b="1" dirty="0">
                <a:latin typeface="Arial" panose="020B0604020202020204" pitchFamily="34" charset="0"/>
                <a:cs typeface="Arial" panose="020B0604020202020204" pitchFamily="34" charset="0"/>
              </a:rPr>
              <a:t>) Inhibitors- </a:t>
            </a:r>
            <a:r>
              <a:rPr lang="en-GB" dirty="0">
                <a:latin typeface="Arial" panose="020B0604020202020204" pitchFamily="34" charset="0"/>
                <a:cs typeface="Arial" panose="020B0604020202020204" pitchFamily="34" charset="0"/>
              </a:rPr>
              <a:t>increase levels of acetylcholine, a substance in the brain that helps nerve cells communicate with each other</a:t>
            </a:r>
          </a:p>
          <a:p>
            <a:pPr>
              <a:buFont typeface="Arial" panose="020B0604020202020204" pitchFamily="34" charset="0"/>
              <a:buChar char="•"/>
            </a:pPr>
            <a:r>
              <a:rPr lang="en-GB" b="1" dirty="0" err="1">
                <a:latin typeface="Arial" panose="020B0604020202020204" pitchFamily="34" charset="0"/>
                <a:cs typeface="Arial" panose="020B0604020202020204" pitchFamily="34" charset="0"/>
              </a:rPr>
              <a:t>Memantine</a:t>
            </a:r>
            <a:r>
              <a:rPr lang="en-GB" dirty="0">
                <a:latin typeface="Arial" panose="020B0604020202020204" pitchFamily="34" charset="0"/>
                <a:cs typeface="Arial" panose="020B0604020202020204" pitchFamily="34" charset="0"/>
              </a:rPr>
              <a:t>- This medicine is not an </a:t>
            </a:r>
            <a:r>
              <a:rPr lang="en-GB" dirty="0" err="1">
                <a:latin typeface="Arial" panose="020B0604020202020204" pitchFamily="34" charset="0"/>
                <a:cs typeface="Arial" panose="020B0604020202020204" pitchFamily="34" charset="0"/>
              </a:rPr>
              <a:t>AChE</a:t>
            </a:r>
            <a:r>
              <a:rPr lang="en-GB" dirty="0">
                <a:latin typeface="Arial" panose="020B0604020202020204" pitchFamily="34" charset="0"/>
                <a:cs typeface="Arial" panose="020B0604020202020204" pitchFamily="34" charset="0"/>
              </a:rPr>
              <a:t> inhibitor. It works by blocking the effects of an excessive amount of a chemical in the brain called glutamate.</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Medicines to treat challenging behaviour-In </a:t>
            </a:r>
            <a:r>
              <a:rPr lang="en-GB" dirty="0">
                <a:latin typeface="Arial" panose="020B0604020202020204" pitchFamily="34" charset="0"/>
                <a:cs typeface="Arial" panose="020B0604020202020204" pitchFamily="34" charset="0"/>
              </a:rPr>
              <a:t>the later stages of dementia, a significant number of people will develop what's known as behavioural and psychological symptoms of dementia (BPSD)</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Antidepressants-</a:t>
            </a:r>
            <a:r>
              <a:rPr lang="en-GB" dirty="0">
                <a:latin typeface="Arial" panose="020B0604020202020204" pitchFamily="34" charset="0"/>
                <a:cs typeface="Arial" panose="020B0604020202020204" pitchFamily="34" charset="0"/>
              </a:rPr>
              <a:t>may sometimes be given if depression is suspected as an underlying cause of anxiety</a:t>
            </a:r>
          </a:p>
          <a:p>
            <a:pPr marL="0" indent="0">
              <a:buNone/>
            </a:pPr>
            <a:endParaRPr lang="en-GB" dirty="0"/>
          </a:p>
        </p:txBody>
      </p:sp>
      <p:pic>
        <p:nvPicPr>
          <p:cNvPr id="4" name="Picture 3"/>
          <p:cNvPicPr>
            <a:picLocks noChangeAspect="1"/>
          </p:cNvPicPr>
          <p:nvPr/>
        </p:nvPicPr>
        <p:blipFill>
          <a:blip r:embed="rId2"/>
          <a:stretch>
            <a:fillRect/>
          </a:stretch>
        </p:blipFill>
        <p:spPr>
          <a:xfrm>
            <a:off x="9842971" y="885140"/>
            <a:ext cx="1499746" cy="1536325"/>
          </a:xfrm>
          <a:prstGeom prst="rect">
            <a:avLst/>
          </a:prstGeom>
        </p:spPr>
      </p:pic>
      <p:sp>
        <p:nvSpPr>
          <p:cNvPr id="5" name="TextBox 4"/>
          <p:cNvSpPr txBox="1"/>
          <p:nvPr/>
        </p:nvSpPr>
        <p:spPr>
          <a:xfrm>
            <a:off x="10221239" y="5568091"/>
            <a:ext cx="1778695" cy="307777"/>
          </a:xfrm>
          <a:prstGeom prst="rect">
            <a:avLst/>
          </a:prstGeom>
          <a:noFill/>
        </p:spPr>
        <p:txBody>
          <a:bodyPr wrap="square" rtlCol="0">
            <a:spAutoFit/>
          </a:bodyPr>
          <a:lstStyle/>
          <a:p>
            <a:pPr lvl="0"/>
            <a:r>
              <a:rPr lang="en-GB" sz="1400">
                <a:solidFill>
                  <a:prstClr val="black"/>
                </a:solidFill>
              </a:rPr>
              <a:t>(NHS, 2018)</a:t>
            </a:r>
            <a:endParaRPr lang="en-GB" sz="1400" dirty="0">
              <a:solidFill>
                <a:prstClr val="black"/>
              </a:solidFill>
            </a:endParaRPr>
          </a:p>
        </p:txBody>
      </p:sp>
    </p:spTree>
    <p:extLst>
      <p:ext uri="{BB962C8B-B14F-4D97-AF65-F5344CB8AC3E}">
        <p14:creationId xmlns:p14="http://schemas.microsoft.com/office/powerpoint/2010/main" val="1476574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Disease Treatments</a:t>
            </a:r>
          </a:p>
        </p:txBody>
      </p:sp>
      <p:sp>
        <p:nvSpPr>
          <p:cNvPr id="3" name="Content Placeholder 2"/>
          <p:cNvSpPr>
            <a:spLocks noGrp="1"/>
          </p:cNvSpPr>
          <p:nvPr>
            <p:ph idx="1"/>
          </p:nvPr>
        </p:nvSpPr>
        <p:spPr/>
        <p:txBody>
          <a:bodyPr>
            <a:normAutofit fontScale="92500" lnSpcReduction="10000"/>
          </a:bodyPr>
          <a:lstStyle/>
          <a:p>
            <a:r>
              <a:rPr lang="en-GB" b="1" dirty="0">
                <a:latin typeface="Arial" panose="020B0604020202020204" pitchFamily="34" charset="0"/>
                <a:cs typeface="Arial" panose="020B0604020202020204" pitchFamily="34" charset="0"/>
              </a:rPr>
              <a:t>Cognitive stimulation therapy (CST)- </a:t>
            </a:r>
            <a:r>
              <a:rPr lang="en-GB" dirty="0">
                <a:latin typeface="Arial" panose="020B0604020202020204" pitchFamily="34" charset="0"/>
                <a:cs typeface="Arial" panose="020B0604020202020204" pitchFamily="34" charset="0"/>
              </a:rPr>
              <a:t>Involves taking part in group activities and exercises designed to improve memory and problem-solving skills</a:t>
            </a:r>
          </a:p>
          <a:p>
            <a:r>
              <a:rPr lang="en-GB" b="1" dirty="0">
                <a:latin typeface="Arial" panose="020B0604020202020204" pitchFamily="34" charset="0"/>
                <a:cs typeface="Arial" panose="020B0604020202020204" pitchFamily="34" charset="0"/>
              </a:rPr>
              <a:t>Cognitive Rehabilitation-</a:t>
            </a:r>
            <a:r>
              <a:rPr lang="en-GB" dirty="0">
                <a:latin typeface="Arial" panose="020B0604020202020204" pitchFamily="34" charset="0"/>
                <a:cs typeface="Arial" panose="020B0604020202020204" pitchFamily="34" charset="0"/>
              </a:rPr>
              <a:t> working with a trained professional, such as an occupational therapist, and a relative or friend to achieve a personal goal, such as learning to use a mobile phone or other everyday tasks</a:t>
            </a:r>
          </a:p>
          <a:p>
            <a:r>
              <a:rPr lang="en-GB" b="1" dirty="0">
                <a:latin typeface="Arial" panose="020B0604020202020204" pitchFamily="34" charset="0"/>
                <a:cs typeface="Arial" panose="020B0604020202020204" pitchFamily="34" charset="0"/>
              </a:rPr>
              <a:t>Reminiscence and Life Story Work- </a:t>
            </a:r>
            <a:r>
              <a:rPr lang="en-GB" dirty="0">
                <a:latin typeface="Arial" panose="020B0604020202020204" pitchFamily="34" charset="0"/>
                <a:cs typeface="Arial" panose="020B0604020202020204" pitchFamily="34" charset="0"/>
              </a:rPr>
              <a:t>Involves talking about things and events from the past. It usually involves using props such as photos, favourite possessions or music</a:t>
            </a:r>
          </a:p>
        </p:txBody>
      </p:sp>
      <p:sp>
        <p:nvSpPr>
          <p:cNvPr id="6" name="TextBox 5"/>
          <p:cNvSpPr txBox="1"/>
          <p:nvPr/>
        </p:nvSpPr>
        <p:spPr>
          <a:xfrm>
            <a:off x="9920613" y="5506536"/>
            <a:ext cx="1415441" cy="307777"/>
          </a:xfrm>
          <a:prstGeom prst="rect">
            <a:avLst/>
          </a:prstGeom>
          <a:noFill/>
        </p:spPr>
        <p:txBody>
          <a:bodyPr wrap="square" rtlCol="0">
            <a:spAutoFit/>
          </a:bodyPr>
          <a:lstStyle/>
          <a:p>
            <a:r>
              <a:rPr lang="en-GB" sz="1400" dirty="0"/>
              <a:t>(NHS, 2018)</a:t>
            </a:r>
          </a:p>
        </p:txBody>
      </p:sp>
    </p:spTree>
    <p:extLst>
      <p:ext uri="{BB962C8B-B14F-4D97-AF65-F5344CB8AC3E}">
        <p14:creationId xmlns:p14="http://schemas.microsoft.com/office/powerpoint/2010/main" val="358759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Vascular Dementia</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Vascular dementia is a common type of dementia caused by reduced blood flow to the brain. It's estimated to affect around 150,000 people in the UK</a:t>
            </a:r>
          </a:p>
          <a:p>
            <a:pPr marL="0" indent="0">
              <a:buNone/>
            </a:pPr>
            <a:r>
              <a:rPr lang="en-GB" b="1" dirty="0">
                <a:latin typeface="Arial" panose="020B0604020202020204" pitchFamily="34" charset="0"/>
                <a:cs typeface="Arial" panose="020B0604020202020204" pitchFamily="34" charset="0"/>
              </a:rPr>
              <a:t>Causes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p:cNvPicPr>
            <a:picLocks noChangeAspect="1"/>
          </p:cNvPicPr>
          <p:nvPr/>
        </p:nvPicPr>
        <p:blipFill>
          <a:blip r:embed="rId2"/>
          <a:stretch>
            <a:fillRect/>
          </a:stretch>
        </p:blipFill>
        <p:spPr>
          <a:xfrm>
            <a:off x="2745761" y="3767813"/>
            <a:ext cx="4273666" cy="2243522"/>
          </a:xfrm>
          <a:prstGeom prst="rect">
            <a:avLst/>
          </a:prstGeom>
        </p:spPr>
      </p:pic>
      <p:sp>
        <p:nvSpPr>
          <p:cNvPr id="5" name="TextBox 4"/>
          <p:cNvSpPr txBox="1"/>
          <p:nvPr/>
        </p:nvSpPr>
        <p:spPr>
          <a:xfrm>
            <a:off x="9970718" y="5598869"/>
            <a:ext cx="1652389" cy="276999"/>
          </a:xfrm>
          <a:prstGeom prst="rect">
            <a:avLst/>
          </a:prstGeom>
          <a:noFill/>
        </p:spPr>
        <p:txBody>
          <a:bodyPr wrap="square" rtlCol="0">
            <a:spAutoFit/>
          </a:bodyPr>
          <a:lstStyle/>
          <a:p>
            <a:r>
              <a:rPr lang="en-GB" sz="1200" dirty="0"/>
              <a:t>(NHS, 2017)</a:t>
            </a:r>
          </a:p>
        </p:txBody>
      </p:sp>
      <p:pic>
        <p:nvPicPr>
          <p:cNvPr id="6" name="Picture 5"/>
          <p:cNvPicPr>
            <a:picLocks noChangeAspect="1"/>
          </p:cNvPicPr>
          <p:nvPr/>
        </p:nvPicPr>
        <p:blipFill>
          <a:blip r:embed="rId3"/>
          <a:stretch>
            <a:fillRect/>
          </a:stretch>
        </p:blipFill>
        <p:spPr>
          <a:xfrm>
            <a:off x="9671320" y="886538"/>
            <a:ext cx="1499620" cy="1534927"/>
          </a:xfrm>
          <a:prstGeom prst="rect">
            <a:avLst/>
          </a:prstGeom>
        </p:spPr>
      </p:pic>
    </p:spTree>
    <p:extLst>
      <p:ext uri="{BB962C8B-B14F-4D97-AF65-F5344CB8AC3E}">
        <p14:creationId xmlns:p14="http://schemas.microsoft.com/office/powerpoint/2010/main" val="2345943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Vascular 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Confusion and agitation /depression</a:t>
            </a:r>
          </a:p>
          <a:p>
            <a:r>
              <a:rPr lang="en-GB" dirty="0">
                <a:latin typeface="Arial" panose="020B0604020202020204" pitchFamily="34" charset="0"/>
                <a:cs typeface="Arial" panose="020B0604020202020204" pitchFamily="34" charset="0"/>
              </a:rPr>
              <a:t>Unsteady gait</a:t>
            </a:r>
          </a:p>
          <a:p>
            <a:r>
              <a:rPr lang="en-GB" dirty="0">
                <a:latin typeface="Arial" panose="020B0604020202020204" pitchFamily="34" charset="0"/>
                <a:cs typeface="Arial" panose="020B0604020202020204" pitchFamily="34" charset="0"/>
              </a:rPr>
              <a:t>Problems with memory</a:t>
            </a:r>
          </a:p>
          <a:p>
            <a:r>
              <a:rPr lang="en-GB" dirty="0">
                <a:latin typeface="Arial" panose="020B0604020202020204" pitchFamily="34" charset="0"/>
                <a:cs typeface="Arial" panose="020B0604020202020204" pitchFamily="34" charset="0"/>
              </a:rPr>
              <a:t>Urinary frequency/ urgency/incontinence</a:t>
            </a:r>
          </a:p>
          <a:p>
            <a:r>
              <a:rPr lang="en-GB" dirty="0">
                <a:latin typeface="Arial" panose="020B0604020202020204" pitchFamily="34" charset="0"/>
                <a:cs typeface="Arial" panose="020B0604020202020204" pitchFamily="34" charset="0"/>
              </a:rPr>
              <a:t>Night wandering</a:t>
            </a:r>
          </a:p>
          <a:p>
            <a:r>
              <a:rPr lang="en-GB" dirty="0">
                <a:latin typeface="Arial" panose="020B0604020202020204" pitchFamily="34" charset="0"/>
                <a:cs typeface="Arial" panose="020B0604020202020204" pitchFamily="34" charset="0"/>
              </a:rPr>
              <a:t>Decline in ability to organise thoughts/ actions, difficulty planning</a:t>
            </a:r>
          </a:p>
          <a:p>
            <a:r>
              <a:rPr lang="en-GB" dirty="0">
                <a:latin typeface="Arial" panose="020B0604020202020204" pitchFamily="34" charset="0"/>
                <a:cs typeface="Arial" panose="020B0604020202020204" pitchFamily="34" charset="0"/>
              </a:rPr>
              <a:t>Poor attention/ concentration</a:t>
            </a:r>
          </a:p>
          <a:p>
            <a:endParaRPr lang="en-GB" dirty="0"/>
          </a:p>
        </p:txBody>
      </p:sp>
      <p:pic>
        <p:nvPicPr>
          <p:cNvPr id="5" name="Picture 4"/>
          <p:cNvPicPr>
            <a:picLocks noChangeAspect="1"/>
          </p:cNvPicPr>
          <p:nvPr/>
        </p:nvPicPr>
        <p:blipFill>
          <a:blip r:embed="rId2"/>
          <a:stretch>
            <a:fillRect/>
          </a:stretch>
        </p:blipFill>
        <p:spPr>
          <a:xfrm>
            <a:off x="9660944" y="865902"/>
            <a:ext cx="1499746" cy="1536325"/>
          </a:xfrm>
          <a:prstGeom prst="rect">
            <a:avLst/>
          </a:prstGeom>
        </p:spPr>
      </p:pic>
      <p:sp>
        <p:nvSpPr>
          <p:cNvPr id="6" name="TextBox 5"/>
          <p:cNvSpPr txBox="1"/>
          <p:nvPr/>
        </p:nvSpPr>
        <p:spPr>
          <a:xfrm>
            <a:off x="9444624" y="5738185"/>
            <a:ext cx="2630466" cy="584775"/>
          </a:xfrm>
          <a:prstGeom prst="rect">
            <a:avLst/>
          </a:prstGeom>
          <a:noFill/>
        </p:spPr>
        <p:txBody>
          <a:bodyPr wrap="square" rtlCol="0">
            <a:spAutoFit/>
          </a:bodyPr>
          <a:lstStyle/>
          <a:p>
            <a:r>
              <a:rPr lang="en-GB" sz="1400" dirty="0"/>
              <a:t>(Alzheimer's Society, 2019)</a:t>
            </a:r>
          </a:p>
          <a:p>
            <a:endParaRPr lang="en-GB" dirty="0"/>
          </a:p>
        </p:txBody>
      </p:sp>
    </p:spTree>
    <p:extLst>
      <p:ext uri="{BB962C8B-B14F-4D97-AF65-F5344CB8AC3E}">
        <p14:creationId xmlns:p14="http://schemas.microsoft.com/office/powerpoint/2010/main" val="354525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Treatments for Vascular Dementia</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No cure / no reversal, but treatment can sometimes slow its progression</a:t>
            </a:r>
          </a:p>
          <a:p>
            <a:r>
              <a:rPr lang="en-GB" dirty="0">
                <a:latin typeface="Arial" panose="020B0604020202020204" pitchFamily="34" charset="0"/>
                <a:cs typeface="Arial" panose="020B0604020202020204" pitchFamily="34" charset="0"/>
              </a:rPr>
              <a:t>Treatment aims to tackle the underlying cause, which may reduce the speed at which brain cells are lost. This will often involve</a:t>
            </a:r>
          </a:p>
          <a:p>
            <a:r>
              <a:rPr lang="en-GB" dirty="0">
                <a:latin typeface="Arial" panose="020B0604020202020204" pitchFamily="34" charset="0"/>
                <a:cs typeface="Arial" panose="020B0604020202020204" pitchFamily="34" charset="0"/>
              </a:rPr>
              <a:t>Eating healthily and losing weight if necessary</a:t>
            </a:r>
          </a:p>
          <a:p>
            <a:r>
              <a:rPr lang="en-GB" dirty="0">
                <a:latin typeface="Arial" panose="020B0604020202020204" pitchFamily="34" charset="0"/>
                <a:cs typeface="Arial" panose="020B0604020202020204" pitchFamily="34" charset="0"/>
              </a:rPr>
              <a:t>Stopping smoking / cutting alcohol consumption</a:t>
            </a:r>
          </a:p>
          <a:p>
            <a:r>
              <a:rPr lang="en-GB" dirty="0">
                <a:latin typeface="Arial" panose="020B0604020202020204" pitchFamily="34" charset="0"/>
                <a:cs typeface="Arial" panose="020B0604020202020204" pitchFamily="34" charset="0"/>
              </a:rPr>
              <a:t>taking medication, such as medicines to treat high blood pressure, lower cholesterol or prevent blood clots</a:t>
            </a:r>
          </a:p>
          <a:p>
            <a:pPr marL="0" indent="0">
              <a:buNone/>
            </a:pPr>
            <a:r>
              <a:rPr lang="en-GB" b="1" dirty="0">
                <a:latin typeface="Arial" panose="020B0604020202020204" pitchFamily="34" charset="0"/>
                <a:cs typeface="Arial" panose="020B0604020202020204" pitchFamily="34" charset="0"/>
              </a:rPr>
              <a:t>Physiotherapy, occupational therapy, dementia activities and psychological therapies can help reduce the impact of any existing problems.</a:t>
            </a:r>
          </a:p>
        </p:txBody>
      </p:sp>
      <p:sp>
        <p:nvSpPr>
          <p:cNvPr id="4" name="TextBox 3"/>
          <p:cNvSpPr txBox="1"/>
          <p:nvPr/>
        </p:nvSpPr>
        <p:spPr>
          <a:xfrm>
            <a:off x="9632515" y="5875868"/>
            <a:ext cx="1318823" cy="369332"/>
          </a:xfrm>
          <a:prstGeom prst="rect">
            <a:avLst/>
          </a:prstGeom>
          <a:noFill/>
        </p:spPr>
        <p:txBody>
          <a:bodyPr wrap="none" rtlCol="0">
            <a:spAutoFit/>
          </a:bodyPr>
          <a:lstStyle/>
          <a:p>
            <a:r>
              <a:rPr lang="en-GB" dirty="0"/>
              <a:t>(NHS, 2017)</a:t>
            </a:r>
          </a:p>
        </p:txBody>
      </p:sp>
      <p:sp>
        <p:nvSpPr>
          <p:cNvPr id="5" name="TextBox 4"/>
          <p:cNvSpPr txBox="1"/>
          <p:nvPr/>
        </p:nvSpPr>
        <p:spPr>
          <a:xfrm>
            <a:off x="10083452" y="1340285"/>
            <a:ext cx="488515" cy="638827"/>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10327709" y="996899"/>
            <a:ext cx="1499746" cy="1536325"/>
          </a:xfrm>
          <a:prstGeom prst="rect">
            <a:avLst/>
          </a:prstGeom>
        </p:spPr>
      </p:pic>
    </p:spTree>
    <p:extLst>
      <p:ext uri="{BB962C8B-B14F-4D97-AF65-F5344CB8AC3E}">
        <p14:creationId xmlns:p14="http://schemas.microsoft.com/office/powerpoint/2010/main" val="149868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Fronto-temporal Dementia</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Fronto-temporal areas of the brain are generally associated with personality, behaviour and language).  In these dementias, portions of these lobes atrophy.</a:t>
            </a:r>
          </a:p>
          <a:p>
            <a:r>
              <a:rPr lang="en-GB" dirty="0">
                <a:latin typeface="Arial" panose="020B0604020202020204" pitchFamily="34" charset="0"/>
                <a:cs typeface="Arial" panose="020B0604020202020204" pitchFamily="34" charset="0"/>
              </a:rPr>
              <a:t>Group of diseases characterized by the degeneration of nerve cells in the F-T areas of the brain</a:t>
            </a:r>
          </a:p>
          <a:p>
            <a:r>
              <a:rPr lang="en-GB" dirty="0">
                <a:latin typeface="Arial" panose="020B0604020202020204" pitchFamily="34" charset="0"/>
                <a:cs typeface="Arial" panose="020B0604020202020204" pitchFamily="34" charset="0"/>
              </a:rPr>
              <a:t>Begins earlier and progresses faster  than Alzheimer’s</a:t>
            </a:r>
          </a:p>
          <a:p>
            <a:r>
              <a:rPr lang="en-GB" dirty="0">
                <a:latin typeface="Arial" panose="020B0604020202020204" pitchFamily="34" charset="0"/>
                <a:cs typeface="Arial" panose="020B0604020202020204" pitchFamily="34" charset="0"/>
              </a:rPr>
              <a:t>Occurs at ages younger than AD, i.e., 40-70.</a:t>
            </a:r>
          </a:p>
          <a:p>
            <a:r>
              <a:rPr lang="en-GB" dirty="0">
                <a:latin typeface="Arial" panose="020B0604020202020204" pitchFamily="34" charset="0"/>
                <a:cs typeface="Arial" panose="020B0604020202020204" pitchFamily="34" charset="0"/>
              </a:rPr>
              <a:t>One form of this condition is Pick's disease.</a:t>
            </a:r>
          </a:p>
          <a:p>
            <a:r>
              <a:rPr lang="en-GB" dirty="0">
                <a:latin typeface="Arial" panose="020B0604020202020204" pitchFamily="34" charset="0"/>
                <a:cs typeface="Arial" panose="020B0604020202020204" pitchFamily="34" charset="0"/>
              </a:rPr>
              <a:t>Pick's disease affects parts of the brain that contain fibrous tangles made up of an abnormal protein called tau protein</a:t>
            </a:r>
          </a:p>
          <a:p>
            <a:endParaRPr lang="en-GB" dirty="0"/>
          </a:p>
        </p:txBody>
      </p:sp>
      <p:pic>
        <p:nvPicPr>
          <p:cNvPr id="5" name="Picture 4"/>
          <p:cNvPicPr>
            <a:picLocks noChangeAspect="1"/>
          </p:cNvPicPr>
          <p:nvPr/>
        </p:nvPicPr>
        <p:blipFill>
          <a:blip r:embed="rId2"/>
          <a:stretch>
            <a:fillRect/>
          </a:stretch>
        </p:blipFill>
        <p:spPr>
          <a:xfrm>
            <a:off x="9712691" y="982132"/>
            <a:ext cx="1355298" cy="1388354"/>
          </a:xfrm>
          <a:prstGeom prst="rect">
            <a:avLst/>
          </a:prstGeom>
        </p:spPr>
      </p:pic>
      <p:sp>
        <p:nvSpPr>
          <p:cNvPr id="4" name="TextBox 3"/>
          <p:cNvSpPr txBox="1"/>
          <p:nvPr/>
        </p:nvSpPr>
        <p:spPr>
          <a:xfrm>
            <a:off x="9230635" y="5737368"/>
            <a:ext cx="3331924" cy="276999"/>
          </a:xfrm>
          <a:prstGeom prst="rect">
            <a:avLst/>
          </a:prstGeom>
          <a:noFill/>
        </p:spPr>
        <p:txBody>
          <a:bodyPr wrap="square" rtlCol="0">
            <a:spAutoFit/>
          </a:bodyPr>
          <a:lstStyle/>
          <a:p>
            <a:r>
              <a:rPr lang="en-GB" sz="1200" dirty="0"/>
              <a:t>(Alzheimer’s Research UK, 2019)</a:t>
            </a:r>
          </a:p>
        </p:txBody>
      </p:sp>
    </p:spTree>
    <p:extLst>
      <p:ext uri="{BB962C8B-B14F-4D97-AF65-F5344CB8AC3E}">
        <p14:creationId xmlns:p14="http://schemas.microsoft.com/office/powerpoint/2010/main" val="13980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Fronto-temporal Dementia</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Causes</a:t>
            </a:r>
          </a:p>
          <a:p>
            <a:r>
              <a:rPr lang="en-GB" dirty="0">
                <a:latin typeface="Arial" panose="020B0604020202020204" pitchFamily="34" charset="0"/>
                <a:cs typeface="Arial" panose="020B0604020202020204" pitchFamily="34" charset="0"/>
              </a:rPr>
              <a:t>Unknown, possible genetic mutations</a:t>
            </a:r>
          </a:p>
          <a:p>
            <a:pPr marL="0" indent="0">
              <a:buNone/>
            </a:pPr>
            <a:r>
              <a:rPr lang="en-GB" b="1" dirty="0">
                <a:latin typeface="Arial" panose="020B0604020202020204" pitchFamily="34" charset="0"/>
                <a:cs typeface="Arial" panose="020B0604020202020204" pitchFamily="34" charset="0"/>
              </a:rPr>
              <a:t>Associated Symptoms</a:t>
            </a:r>
          </a:p>
          <a:p>
            <a:pPr>
              <a:buFont typeface="Arial" panose="020B0604020202020204" pitchFamily="34" charset="0"/>
              <a:buChar char="•"/>
            </a:pPr>
            <a:r>
              <a:rPr lang="en-GB" dirty="0">
                <a:latin typeface="Arial" panose="020B0604020202020204" pitchFamily="34" charset="0"/>
                <a:cs typeface="Arial" panose="020B0604020202020204" pitchFamily="34" charset="0"/>
              </a:rPr>
              <a:t>socially inappropriate behaviours </a:t>
            </a:r>
          </a:p>
          <a:p>
            <a:pPr>
              <a:buFont typeface="Arial" panose="020B0604020202020204" pitchFamily="34" charset="0"/>
              <a:buChar char="•"/>
            </a:pPr>
            <a:r>
              <a:rPr lang="en-GB" dirty="0">
                <a:latin typeface="Arial" panose="020B0604020202020204" pitchFamily="34" charset="0"/>
                <a:cs typeface="Arial" panose="020B0604020202020204" pitchFamily="34" charset="0"/>
              </a:rPr>
              <a:t>loss of mental flexibility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decline in personal hygiene</a:t>
            </a:r>
          </a:p>
          <a:p>
            <a:pPr>
              <a:buFont typeface="Arial" panose="020B0604020202020204" pitchFamily="34" charset="0"/>
              <a:buChar char="•"/>
            </a:pPr>
            <a:r>
              <a:rPr lang="en-GB" dirty="0">
                <a:latin typeface="Arial" panose="020B0604020202020204" pitchFamily="34" charset="0"/>
                <a:cs typeface="Arial" panose="020B0604020202020204" pitchFamily="34" charset="0"/>
              </a:rPr>
              <a:t>language problems, and movement disorders</a:t>
            </a:r>
          </a:p>
          <a:p>
            <a:pPr>
              <a:buFont typeface="Arial" panose="020B0604020202020204" pitchFamily="34" charset="0"/>
              <a:buChar char="•"/>
            </a:pPr>
            <a:r>
              <a:rPr lang="en-GB" dirty="0">
                <a:latin typeface="Arial" panose="020B0604020202020204" pitchFamily="34" charset="0"/>
                <a:cs typeface="Arial" panose="020B0604020202020204" pitchFamily="34" charset="0"/>
              </a:rPr>
              <a:t>difficulty with concentration and thinking</a:t>
            </a:r>
          </a:p>
          <a:p>
            <a:pPr marL="0" indent="0">
              <a:buNone/>
            </a:pPr>
            <a:endParaRPr lang="en-GB" b="1" dirty="0"/>
          </a:p>
          <a:p>
            <a:pPr marL="0" indent="0">
              <a:buNone/>
            </a:pPr>
            <a:endParaRPr lang="en-GB" b="1" dirty="0"/>
          </a:p>
        </p:txBody>
      </p:sp>
      <p:pic>
        <p:nvPicPr>
          <p:cNvPr id="4" name="Picture 3"/>
          <p:cNvPicPr>
            <a:picLocks noChangeAspect="1"/>
          </p:cNvPicPr>
          <p:nvPr/>
        </p:nvPicPr>
        <p:blipFill>
          <a:blip r:embed="rId2"/>
          <a:stretch>
            <a:fillRect/>
          </a:stretch>
        </p:blipFill>
        <p:spPr>
          <a:xfrm>
            <a:off x="9875503" y="895991"/>
            <a:ext cx="1359526" cy="1390008"/>
          </a:xfrm>
          <a:prstGeom prst="rect">
            <a:avLst/>
          </a:prstGeom>
        </p:spPr>
      </p:pic>
      <p:sp>
        <p:nvSpPr>
          <p:cNvPr id="5" name="TextBox 4"/>
          <p:cNvSpPr txBox="1"/>
          <p:nvPr/>
        </p:nvSpPr>
        <p:spPr>
          <a:xfrm>
            <a:off x="9409134" y="5737368"/>
            <a:ext cx="2292264" cy="276999"/>
          </a:xfrm>
          <a:prstGeom prst="rect">
            <a:avLst/>
          </a:prstGeom>
          <a:noFill/>
        </p:spPr>
        <p:txBody>
          <a:bodyPr wrap="square" rtlCol="0">
            <a:spAutoFit/>
          </a:bodyPr>
          <a:lstStyle/>
          <a:p>
            <a:pPr lvl="0"/>
            <a:r>
              <a:rPr lang="en-GB" sz="1200">
                <a:solidFill>
                  <a:prstClr val="black"/>
                </a:solidFill>
              </a:rPr>
              <a:t>(Alzheimer’s Research UK, 2019)</a:t>
            </a:r>
            <a:endParaRPr lang="en-GB" sz="1200" dirty="0">
              <a:solidFill>
                <a:prstClr val="black"/>
              </a:solidFill>
            </a:endParaRPr>
          </a:p>
        </p:txBody>
      </p:sp>
    </p:spTree>
    <p:extLst>
      <p:ext uri="{BB962C8B-B14F-4D97-AF65-F5344CB8AC3E}">
        <p14:creationId xmlns:p14="http://schemas.microsoft.com/office/powerpoint/2010/main" val="26978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Creutzfeldt-Jakob Disease (CJD)</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CJD is a degenerative brain disorder that leads to dementia and, ultimately, death. (rapid progression)</a:t>
            </a:r>
          </a:p>
          <a:p>
            <a:r>
              <a:rPr lang="en-GB" dirty="0">
                <a:latin typeface="Arial" panose="020B0604020202020204" pitchFamily="34" charset="0"/>
                <a:cs typeface="Arial" panose="020B0604020202020204" pitchFamily="34" charset="0"/>
              </a:rPr>
              <a:t> Variant CJD is linked primarily to eating beef infected with bovine spongiform encephalopathy  (mad cow disease, BSE)</a:t>
            </a:r>
          </a:p>
          <a:p>
            <a:r>
              <a:rPr lang="en-GB" dirty="0">
                <a:latin typeface="Arial" panose="020B0604020202020204" pitchFamily="34" charset="0"/>
                <a:cs typeface="Arial" panose="020B0604020202020204" pitchFamily="34" charset="0"/>
              </a:rPr>
              <a:t>The "classic" Creutzfeldt-Jakob disease has not been linked to contaminated beef</a:t>
            </a:r>
          </a:p>
          <a:p>
            <a:r>
              <a:rPr lang="en-GB" dirty="0">
                <a:latin typeface="Arial" panose="020B0604020202020204" pitchFamily="34" charset="0"/>
                <a:cs typeface="Arial" panose="020B0604020202020204" pitchFamily="34" charset="0"/>
              </a:rPr>
              <a:t>1 in 1 million people are diagnosed with  CJD per year (usually older adults).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TextBox 3"/>
          <p:cNvSpPr txBox="1"/>
          <p:nvPr/>
        </p:nvSpPr>
        <p:spPr>
          <a:xfrm>
            <a:off x="9499945" y="5839024"/>
            <a:ext cx="2793304"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950659" y="895991"/>
            <a:ext cx="1359526" cy="1390008"/>
          </a:xfrm>
          <a:prstGeom prst="rect">
            <a:avLst/>
          </a:prstGeom>
        </p:spPr>
      </p:pic>
    </p:spTree>
    <p:extLst>
      <p:ext uri="{BB962C8B-B14F-4D97-AF65-F5344CB8AC3E}">
        <p14:creationId xmlns:p14="http://schemas.microsoft.com/office/powerpoint/2010/main" val="36830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Creutzfeldt-Jakob Disease (CJD)</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Causes</a:t>
            </a:r>
          </a:p>
          <a:p>
            <a:r>
              <a:rPr lang="en-GB" dirty="0">
                <a:latin typeface="Arial" panose="020B0604020202020204" pitchFamily="34" charset="0"/>
                <a:cs typeface="Arial" panose="020B0604020202020204" pitchFamily="34" charset="0"/>
              </a:rPr>
              <a:t>Abnormal versions of a protein called a prion.  </a:t>
            </a:r>
          </a:p>
          <a:p>
            <a:pPr marL="0" indent="0">
              <a:buNone/>
            </a:pPr>
            <a:r>
              <a:rPr lang="en-GB" b="1" dirty="0">
                <a:latin typeface="Arial" panose="020B0604020202020204" pitchFamily="34" charset="0"/>
                <a:cs typeface="Arial" panose="020B0604020202020204" pitchFamily="34" charset="0"/>
              </a:rPr>
              <a:t>Transmission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Risk of CJD is low.  </a:t>
            </a:r>
          </a:p>
          <a:p>
            <a:r>
              <a:rPr lang="en-GB" dirty="0">
                <a:latin typeface="Arial" panose="020B0604020202020204" pitchFamily="34" charset="0"/>
                <a:cs typeface="Arial" panose="020B0604020202020204" pitchFamily="34" charset="0"/>
              </a:rPr>
              <a:t>Cannot be transmitted through coughing, sneezing, touching or sexual contact.</a:t>
            </a:r>
          </a:p>
          <a:p>
            <a:pPr marL="0" indent="0">
              <a:buNone/>
            </a:pPr>
            <a:r>
              <a:rPr lang="en-GB" b="1" dirty="0">
                <a:latin typeface="Arial" panose="020B0604020202020204" pitchFamily="34" charset="0"/>
                <a:cs typeface="Arial" panose="020B0604020202020204" pitchFamily="34" charset="0"/>
              </a:rPr>
              <a:t>CJD develops-</a:t>
            </a:r>
          </a:p>
          <a:p>
            <a:r>
              <a:rPr lang="en-GB" dirty="0">
                <a:latin typeface="Arial" panose="020B0604020202020204" pitchFamily="34" charset="0"/>
                <a:cs typeface="Arial" panose="020B0604020202020204" pitchFamily="34" charset="0"/>
              </a:rPr>
              <a:t>Spontaneously (majority of cases)</a:t>
            </a:r>
          </a:p>
          <a:p>
            <a:r>
              <a:rPr lang="en-GB" dirty="0">
                <a:latin typeface="Arial" panose="020B0604020202020204" pitchFamily="34" charset="0"/>
                <a:cs typeface="Arial" panose="020B0604020202020204" pitchFamily="34" charset="0"/>
              </a:rPr>
              <a:t>Genetic mutation (family history)</a:t>
            </a:r>
          </a:p>
          <a:p>
            <a:r>
              <a:rPr lang="en-GB" dirty="0">
                <a:latin typeface="Arial" panose="020B0604020202020204" pitchFamily="34" charset="0"/>
                <a:cs typeface="Arial" panose="020B0604020202020204" pitchFamily="34" charset="0"/>
              </a:rPr>
              <a:t>Contamination.  (very low number of exposures to infected human tissue during a medical procedure</a:t>
            </a:r>
            <a:r>
              <a:rPr lang="en-GB" dirty="0"/>
              <a:t>)</a:t>
            </a:r>
          </a:p>
          <a:p>
            <a:endParaRPr lang="en-GB" dirty="0"/>
          </a:p>
          <a:p>
            <a:endParaRPr lang="en-GB" dirty="0"/>
          </a:p>
        </p:txBody>
      </p:sp>
      <p:sp>
        <p:nvSpPr>
          <p:cNvPr id="4" name="TextBox 3"/>
          <p:cNvSpPr txBox="1"/>
          <p:nvPr/>
        </p:nvSpPr>
        <p:spPr>
          <a:xfrm>
            <a:off x="9549009" y="5819074"/>
            <a:ext cx="2642991"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10323238" y="1166924"/>
            <a:ext cx="1359526" cy="1390008"/>
          </a:xfrm>
          <a:prstGeom prst="rect">
            <a:avLst/>
          </a:prstGeom>
        </p:spPr>
      </p:pic>
    </p:spTree>
    <p:extLst>
      <p:ext uri="{BB962C8B-B14F-4D97-AF65-F5344CB8AC3E}">
        <p14:creationId xmlns:p14="http://schemas.microsoft.com/office/powerpoint/2010/main" val="36970680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Creutzfeldt-Jakob Disease (CJD)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Associated Symptoms</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Personality changes</a:t>
            </a:r>
          </a:p>
          <a:p>
            <a:r>
              <a:rPr lang="en-GB" dirty="0">
                <a:latin typeface="Arial" panose="020B0604020202020204" pitchFamily="34" charset="0"/>
                <a:cs typeface="Arial" panose="020B0604020202020204" pitchFamily="34" charset="0"/>
              </a:rPr>
              <a:t>Anxiety, depression </a:t>
            </a:r>
          </a:p>
          <a:p>
            <a:r>
              <a:rPr lang="en-GB" dirty="0">
                <a:latin typeface="Arial" panose="020B0604020202020204" pitchFamily="34" charset="0"/>
                <a:cs typeface="Arial" panose="020B0604020202020204" pitchFamily="34" charset="0"/>
              </a:rPr>
              <a:t>Memory loss</a:t>
            </a:r>
          </a:p>
          <a:p>
            <a:r>
              <a:rPr lang="en-GB" dirty="0">
                <a:latin typeface="Arial" panose="020B0604020202020204" pitchFamily="34" charset="0"/>
                <a:cs typeface="Arial" panose="020B0604020202020204" pitchFamily="34" charset="0"/>
              </a:rPr>
              <a:t>Impaired thinking</a:t>
            </a:r>
          </a:p>
          <a:p>
            <a:r>
              <a:rPr lang="en-GB" dirty="0">
                <a:latin typeface="Arial" panose="020B0604020202020204" pitchFamily="34" charset="0"/>
                <a:cs typeface="Arial" panose="020B0604020202020204" pitchFamily="34" charset="0"/>
              </a:rPr>
              <a:t>Blurred vision, insomnia</a:t>
            </a:r>
          </a:p>
          <a:p>
            <a:r>
              <a:rPr lang="en-GB" dirty="0">
                <a:latin typeface="Arial" panose="020B0604020202020204" pitchFamily="34" charset="0"/>
                <a:cs typeface="Arial" panose="020B0604020202020204" pitchFamily="34" charset="0"/>
              </a:rPr>
              <a:t>Difficulty swallowing </a:t>
            </a:r>
          </a:p>
          <a:p>
            <a:r>
              <a:rPr lang="en-GB" dirty="0">
                <a:latin typeface="Arial" panose="020B0604020202020204" pitchFamily="34" charset="0"/>
                <a:cs typeface="Arial" panose="020B0604020202020204" pitchFamily="34" charset="0"/>
              </a:rPr>
              <a:t>Motor issues</a:t>
            </a:r>
          </a:p>
        </p:txBody>
      </p:sp>
      <p:sp>
        <p:nvSpPr>
          <p:cNvPr id="4" name="TextBox 3"/>
          <p:cNvSpPr txBox="1"/>
          <p:nvPr/>
        </p:nvSpPr>
        <p:spPr>
          <a:xfrm>
            <a:off x="9256734" y="5794022"/>
            <a:ext cx="2755726"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954834" y="895991"/>
            <a:ext cx="1359526" cy="1390008"/>
          </a:xfrm>
          <a:prstGeom prst="rect">
            <a:avLst/>
          </a:prstGeom>
        </p:spPr>
      </p:pic>
    </p:spTree>
    <p:extLst>
      <p:ext uri="{BB962C8B-B14F-4D97-AF65-F5344CB8AC3E}">
        <p14:creationId xmlns:p14="http://schemas.microsoft.com/office/powerpoint/2010/main" val="2038919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362" y="867422"/>
            <a:ext cx="9601196" cy="1303867"/>
          </a:xfrm>
        </p:spPr>
        <p:txBody>
          <a:bodyPr>
            <a:normAutofit fontScale="90000"/>
          </a:bodyPr>
          <a:lstStyle/>
          <a:p>
            <a:r>
              <a:rPr lang="en-GB" b="1" dirty="0">
                <a:latin typeface="Arial" panose="020B0604020202020204" pitchFamily="34" charset="0"/>
                <a:cs typeface="Arial" panose="020B0604020202020204" pitchFamily="34" charset="0"/>
              </a:rPr>
              <a:t>Dementia due to Parkinson’s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(PD)</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PD is a progressive disorder of the central nervous system</a:t>
            </a:r>
          </a:p>
          <a:p>
            <a:r>
              <a:rPr lang="en-GB" dirty="0">
                <a:latin typeface="Arial" panose="020B0604020202020204" pitchFamily="34" charset="0"/>
                <a:cs typeface="Arial" panose="020B0604020202020204" pitchFamily="34" charset="0"/>
              </a:rPr>
              <a:t>The number of people diagnosed with Parkinson's in the UK is about 145,000. That's around 1 adult in every 350</a:t>
            </a:r>
          </a:p>
          <a:p>
            <a:r>
              <a:rPr lang="en-GB" dirty="0">
                <a:latin typeface="Arial" panose="020B0604020202020204" pitchFamily="34" charset="0"/>
                <a:cs typeface="Arial" panose="020B0604020202020204" pitchFamily="34" charset="0"/>
              </a:rPr>
              <a:t>It results from a deficiency in the neurotransmitter DOPAMINE</a:t>
            </a:r>
          </a:p>
          <a:p>
            <a:r>
              <a:rPr lang="en-GB" dirty="0">
                <a:latin typeface="Arial" panose="020B0604020202020204" pitchFamily="34" charset="0"/>
                <a:cs typeface="Arial" panose="020B0604020202020204" pitchFamily="34" charset="0"/>
              </a:rPr>
              <a:t>Over 50% of people with Parkinson’s Disease have mild cognitive impairments </a:t>
            </a:r>
          </a:p>
          <a:p>
            <a:r>
              <a:rPr lang="en-GB" dirty="0">
                <a:latin typeface="Arial" panose="020B0604020202020204" pitchFamily="34" charset="0"/>
                <a:cs typeface="Arial" panose="020B0604020202020204" pitchFamily="34" charset="0"/>
              </a:rPr>
              <a:t>20-40% have more severe symptoms such as dementia</a:t>
            </a:r>
          </a:p>
          <a:p>
            <a:pPr marL="0" indent="0">
              <a:buNone/>
            </a:pPr>
            <a:r>
              <a:rPr lang="en-GB" dirty="0"/>
              <a:t>                                                                                                               </a:t>
            </a:r>
            <a:r>
              <a:rPr lang="en-GB" sz="1500" dirty="0"/>
              <a:t>(Parkinson’s UK, 2019)</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409875" y="982132"/>
            <a:ext cx="1359526" cy="1390008"/>
          </a:xfrm>
          <a:prstGeom prst="rect">
            <a:avLst/>
          </a:prstGeom>
        </p:spPr>
      </p:pic>
    </p:spTree>
    <p:extLst>
      <p:ext uri="{BB962C8B-B14F-4D97-AF65-F5344CB8AC3E}">
        <p14:creationId xmlns:p14="http://schemas.microsoft.com/office/powerpoint/2010/main" val="39859998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General Parkinson’s Disease Symptoms</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Movement problems (tremor, stiffness, slowness)</a:t>
            </a:r>
          </a:p>
          <a:p>
            <a:r>
              <a:rPr lang="en-GB" dirty="0">
                <a:latin typeface="Arial" panose="020B0604020202020204" pitchFamily="34" charset="0"/>
                <a:cs typeface="Arial" panose="020B0604020202020204" pitchFamily="34" charset="0"/>
              </a:rPr>
              <a:t>Walking problems (freezing, shuffling gait)</a:t>
            </a:r>
          </a:p>
          <a:p>
            <a:r>
              <a:rPr lang="en-GB" dirty="0">
                <a:latin typeface="Arial" panose="020B0604020202020204" pitchFamily="34" charset="0"/>
                <a:cs typeface="Arial" panose="020B0604020202020204" pitchFamily="34" charset="0"/>
              </a:rPr>
              <a:t>Speech problems (soft voice, trails off, monotonous)</a:t>
            </a:r>
          </a:p>
          <a:p>
            <a:r>
              <a:rPr lang="en-GB" dirty="0">
                <a:latin typeface="Arial" panose="020B0604020202020204" pitchFamily="34" charset="0"/>
                <a:cs typeface="Arial" panose="020B0604020202020204" pitchFamily="34" charset="0"/>
              </a:rPr>
              <a:t>Other oral problems (drooling, difficulty swallowing)</a:t>
            </a:r>
          </a:p>
          <a:p>
            <a:r>
              <a:rPr lang="en-GB" dirty="0">
                <a:latin typeface="Arial" panose="020B0604020202020204" pitchFamily="34" charset="0"/>
                <a:cs typeface="Arial" panose="020B0604020202020204" pitchFamily="34" charset="0"/>
              </a:rPr>
              <a:t>Fatigue</a:t>
            </a:r>
          </a:p>
          <a:p>
            <a:r>
              <a:rPr lang="en-GB" dirty="0">
                <a:latin typeface="Arial" panose="020B0604020202020204" pitchFamily="34" charset="0"/>
                <a:cs typeface="Arial" panose="020B0604020202020204" pitchFamily="34" charset="0"/>
              </a:rPr>
              <a:t>Blank facial expression                                                           </a:t>
            </a:r>
            <a:r>
              <a:rPr lang="en-GB" sz="2200" dirty="0">
                <a:solidFill>
                  <a:prstClr val="black">
                    <a:lumMod val="85000"/>
                    <a:lumOff val="15000"/>
                  </a:prstClr>
                </a:solidFill>
                <a:latin typeface="Arial" panose="020B0604020202020204" pitchFamily="34" charset="0"/>
                <a:cs typeface="Arial" panose="020B0604020202020204" pitchFamily="34" charset="0"/>
              </a:rPr>
              <a:t> </a:t>
            </a:r>
          </a:p>
          <a:p>
            <a:pPr marL="0" indent="0">
              <a:buNone/>
            </a:pPr>
            <a:r>
              <a:rPr lang="en-GB" sz="2200" dirty="0">
                <a:solidFill>
                  <a:prstClr val="black">
                    <a:lumMod val="85000"/>
                    <a:lumOff val="15000"/>
                  </a:prstClr>
                </a:solidFill>
              </a:rPr>
              <a:t>                                                                                                                            </a:t>
            </a:r>
            <a:endParaRPr lang="en-GB" dirty="0"/>
          </a:p>
        </p:txBody>
      </p:sp>
      <p:pic>
        <p:nvPicPr>
          <p:cNvPr id="4" name="Picture 3"/>
          <p:cNvPicPr>
            <a:picLocks noChangeAspect="1"/>
          </p:cNvPicPr>
          <p:nvPr/>
        </p:nvPicPr>
        <p:blipFill>
          <a:blip r:embed="rId2"/>
          <a:stretch>
            <a:fillRect/>
          </a:stretch>
        </p:blipFill>
        <p:spPr>
          <a:xfrm>
            <a:off x="10379394" y="982132"/>
            <a:ext cx="1359526" cy="1390008"/>
          </a:xfrm>
          <a:prstGeom prst="rect">
            <a:avLst/>
          </a:prstGeom>
        </p:spPr>
      </p:pic>
      <p:sp>
        <p:nvSpPr>
          <p:cNvPr id="5" name="TextBox 4"/>
          <p:cNvSpPr txBox="1"/>
          <p:nvPr/>
        </p:nvSpPr>
        <p:spPr>
          <a:xfrm>
            <a:off x="9900778" y="5675813"/>
            <a:ext cx="1991638" cy="400110"/>
          </a:xfrm>
          <a:prstGeom prst="rect">
            <a:avLst/>
          </a:prstGeom>
          <a:noFill/>
        </p:spPr>
        <p:txBody>
          <a:bodyPr wrap="square" rtlCol="0">
            <a:spAutoFit/>
          </a:bodyPr>
          <a:lstStyle/>
          <a:p>
            <a:r>
              <a:rPr lang="en-GB" sz="2000">
                <a:solidFill>
                  <a:prstClr val="black">
                    <a:lumMod val="85000"/>
                    <a:lumOff val="15000"/>
                  </a:prstClr>
                </a:solidFill>
              </a:rPr>
              <a:t> </a:t>
            </a:r>
            <a:r>
              <a:rPr lang="en-GB" sz="1100">
                <a:solidFill>
                  <a:prstClr val="black">
                    <a:lumMod val="85000"/>
                    <a:lumOff val="15000"/>
                  </a:prstClr>
                </a:solidFill>
              </a:rPr>
              <a:t>(Parkinson’s UK, 2019)</a:t>
            </a:r>
            <a:endParaRPr lang="en-GB" dirty="0"/>
          </a:p>
        </p:txBody>
      </p:sp>
    </p:spTree>
    <p:extLst>
      <p:ext uri="{BB962C8B-B14F-4D97-AF65-F5344CB8AC3E}">
        <p14:creationId xmlns:p14="http://schemas.microsoft.com/office/powerpoint/2010/main" val="47054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Dementia Symptoms in Parkinson’s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Disease Patients</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Slowed reaction time</a:t>
            </a:r>
          </a:p>
          <a:p>
            <a:r>
              <a:rPr lang="en-GB" dirty="0">
                <a:latin typeface="Arial" panose="020B0604020202020204" pitchFamily="34" charset="0"/>
                <a:cs typeface="Arial" panose="020B0604020202020204" pitchFamily="34" charset="0"/>
              </a:rPr>
              <a:t>Impulse control problems</a:t>
            </a:r>
          </a:p>
          <a:p>
            <a:r>
              <a:rPr lang="en-GB" dirty="0">
                <a:latin typeface="Arial" panose="020B0604020202020204" pitchFamily="34" charset="0"/>
                <a:cs typeface="Arial" panose="020B0604020202020204" pitchFamily="34" charset="0"/>
              </a:rPr>
              <a:t>Hallucinations or delusions</a:t>
            </a:r>
          </a:p>
          <a:p>
            <a:r>
              <a:rPr lang="en-GB" dirty="0">
                <a:latin typeface="Arial" panose="020B0604020202020204" pitchFamily="34" charset="0"/>
                <a:cs typeface="Arial" panose="020B0604020202020204" pitchFamily="34" charset="0"/>
              </a:rPr>
              <a:t>Short-term memory problems (but with hints, they can recall info)</a:t>
            </a:r>
          </a:p>
          <a:p>
            <a:r>
              <a:rPr lang="en-GB" dirty="0">
                <a:latin typeface="Arial" panose="020B0604020202020204" pitchFamily="34" charset="0"/>
                <a:cs typeface="Arial" panose="020B0604020202020204" pitchFamily="34" charset="0"/>
              </a:rPr>
              <a:t>Problems with recognizing emotions in others’ speech or facial expressions</a:t>
            </a:r>
          </a:p>
          <a:p>
            <a:pPr marL="0" indent="0">
              <a:buNone/>
            </a:pPr>
            <a:r>
              <a:rPr lang="en-GB" b="1" dirty="0">
                <a:latin typeface="Arial" panose="020B0604020202020204" pitchFamily="34" charset="0"/>
                <a:cs typeface="Arial" panose="020B0604020202020204" pitchFamily="34" charset="0"/>
              </a:rPr>
              <a:t>There is no known treatment </a:t>
            </a:r>
            <a:r>
              <a:rPr lang="en-GB" dirty="0">
                <a:latin typeface="Arial" panose="020B0604020202020204" pitchFamily="34" charset="0"/>
                <a:cs typeface="Arial" panose="020B0604020202020204" pitchFamily="34" charset="0"/>
              </a:rPr>
              <a:t>that stops or reverses dementia due to PD</a:t>
            </a:r>
          </a:p>
          <a:p>
            <a:r>
              <a:rPr lang="en-GB" dirty="0">
                <a:latin typeface="Arial" panose="020B0604020202020204" pitchFamily="34" charset="0"/>
                <a:cs typeface="Arial" panose="020B0604020202020204" pitchFamily="34" charset="0"/>
              </a:rPr>
              <a:t>Medications that increase dopamine production help control movement aspects of PD </a:t>
            </a:r>
          </a:p>
          <a:p>
            <a:pPr marL="0" lvl="0" indent="0">
              <a:buClr>
                <a:srgbClr val="83992A"/>
              </a:buClr>
              <a:buNone/>
            </a:pPr>
            <a:endParaRPr lang="en-GB" sz="1400" dirty="0">
              <a:solidFill>
                <a:prstClr val="black">
                  <a:lumMod val="85000"/>
                  <a:lumOff val="15000"/>
                </a:prstClr>
              </a:solidFill>
            </a:endParaRPr>
          </a:p>
          <a:p>
            <a:endParaRPr lang="en-GB" dirty="0"/>
          </a:p>
        </p:txBody>
      </p:sp>
      <p:pic>
        <p:nvPicPr>
          <p:cNvPr id="4" name="Picture 3"/>
          <p:cNvPicPr>
            <a:picLocks noChangeAspect="1"/>
          </p:cNvPicPr>
          <p:nvPr/>
        </p:nvPicPr>
        <p:blipFill>
          <a:blip r:embed="rId2"/>
          <a:stretch>
            <a:fillRect/>
          </a:stretch>
        </p:blipFill>
        <p:spPr>
          <a:xfrm>
            <a:off x="9963185" y="939061"/>
            <a:ext cx="1359526" cy="1390008"/>
          </a:xfrm>
          <a:prstGeom prst="rect">
            <a:avLst/>
          </a:prstGeom>
        </p:spPr>
      </p:pic>
      <p:pic>
        <p:nvPicPr>
          <p:cNvPr id="6" name="Picture 5"/>
          <p:cNvPicPr>
            <a:picLocks noChangeAspect="1"/>
          </p:cNvPicPr>
          <p:nvPr/>
        </p:nvPicPr>
        <p:blipFill>
          <a:blip r:embed="rId3"/>
          <a:stretch>
            <a:fillRect/>
          </a:stretch>
        </p:blipFill>
        <p:spPr>
          <a:xfrm>
            <a:off x="5608277" y="3243056"/>
            <a:ext cx="975445" cy="371888"/>
          </a:xfrm>
          <a:prstGeom prst="rect">
            <a:avLst/>
          </a:prstGeom>
        </p:spPr>
      </p:pic>
      <p:sp>
        <p:nvSpPr>
          <p:cNvPr id="7" name="TextBox 6"/>
          <p:cNvSpPr txBox="1"/>
          <p:nvPr/>
        </p:nvSpPr>
        <p:spPr>
          <a:xfrm>
            <a:off x="9181577" y="5721979"/>
            <a:ext cx="227973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rPr>
              <a:t>         (Parkinson’s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46188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cause is not known but it is often found in the brains of those with PD</a:t>
            </a:r>
          </a:p>
          <a:p>
            <a:r>
              <a:rPr lang="en-GB" dirty="0">
                <a:latin typeface="Arial" panose="020B0604020202020204" pitchFamily="34" charset="0"/>
                <a:cs typeface="Arial" panose="020B0604020202020204" pitchFamily="34" charset="0"/>
              </a:rPr>
              <a:t>Dementia with Lewy bodies is diagnosed when someone has the symptoms of dementia either before or at the same time as developing Parkinson’s-like problems with movement</a:t>
            </a:r>
          </a:p>
          <a:p>
            <a:r>
              <a:rPr lang="en-GB" dirty="0">
                <a:latin typeface="Arial" panose="020B0604020202020204" pitchFamily="34" charset="0"/>
                <a:cs typeface="Arial" panose="020B0604020202020204" pitchFamily="34" charset="0"/>
              </a:rPr>
              <a:t>Has features of both Parkinson’s Disease and Alzheimer's Disease</a:t>
            </a:r>
          </a:p>
          <a:p>
            <a:r>
              <a:rPr lang="en-GB" dirty="0">
                <a:latin typeface="Arial" panose="020B0604020202020204" pitchFamily="34" charset="0"/>
                <a:cs typeface="Arial" panose="020B0604020202020204" pitchFamily="34" charset="0"/>
              </a:rPr>
              <a:t>Affects 1% of those aged 65 and over and 5% of those over 85</a:t>
            </a:r>
          </a:p>
          <a:p>
            <a:r>
              <a:rPr lang="en-GB" dirty="0">
                <a:latin typeface="Arial" panose="020B0604020202020204" pitchFamily="34" charset="0"/>
                <a:cs typeface="Arial" panose="020B0604020202020204" pitchFamily="34" charset="0"/>
              </a:rPr>
              <a:t>Usually progresses quite rapidly, (on average 6 years from diagnosis to death)</a:t>
            </a:r>
          </a:p>
          <a:p>
            <a:endParaRPr lang="en-GB" dirty="0"/>
          </a:p>
          <a:p>
            <a:endParaRPr lang="en-GB" dirty="0"/>
          </a:p>
          <a:p>
            <a:endParaRPr lang="en-GB" dirty="0"/>
          </a:p>
          <a:p>
            <a:endParaRPr lang="en-GB" dirty="0"/>
          </a:p>
          <a:p>
            <a:endParaRPr lang="en-GB" dirty="0"/>
          </a:p>
        </p:txBody>
      </p:sp>
      <p:sp>
        <p:nvSpPr>
          <p:cNvPr id="4" name="TextBox 3"/>
          <p:cNvSpPr txBox="1"/>
          <p:nvPr/>
        </p:nvSpPr>
        <p:spPr>
          <a:xfrm>
            <a:off x="9194104" y="5599134"/>
            <a:ext cx="2141951"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rPr>
              <a:t>       (Parkinson’s UK, 2019)</a:t>
            </a:r>
            <a:endParaRPr lang="en-GB" sz="2400" dirty="0">
              <a:solidFill>
                <a:prstClr val="black">
                  <a:lumMod val="85000"/>
                  <a:lumOff val="15000"/>
                </a:prstClr>
              </a:solidFill>
            </a:endParaRPr>
          </a:p>
        </p:txBody>
      </p:sp>
      <p:pic>
        <p:nvPicPr>
          <p:cNvPr id="5" name="Picture 4"/>
          <p:cNvPicPr>
            <a:picLocks noChangeAspect="1"/>
          </p:cNvPicPr>
          <p:nvPr/>
        </p:nvPicPr>
        <p:blipFill>
          <a:blip r:embed="rId2"/>
          <a:stretch>
            <a:fillRect/>
          </a:stretch>
        </p:blipFill>
        <p:spPr>
          <a:xfrm>
            <a:off x="10100972" y="982132"/>
            <a:ext cx="1359526" cy="1390008"/>
          </a:xfrm>
          <a:prstGeom prst="rect">
            <a:avLst/>
          </a:prstGeom>
        </p:spPr>
      </p:pic>
    </p:spTree>
    <p:extLst>
      <p:ext uri="{BB962C8B-B14F-4D97-AF65-F5344CB8AC3E}">
        <p14:creationId xmlns:p14="http://schemas.microsoft.com/office/powerpoint/2010/main" val="187202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Symptoms- </a:t>
            </a:r>
            <a:r>
              <a:rPr lang="en-GB" dirty="0">
                <a:latin typeface="Arial" panose="020B0604020202020204" pitchFamily="34" charset="0"/>
                <a:cs typeface="Arial" panose="020B0604020202020204" pitchFamily="34" charset="0"/>
              </a:rPr>
              <a:t>(Core criteria- must have two)</a:t>
            </a:r>
          </a:p>
          <a:p>
            <a:r>
              <a:rPr lang="en-GB" dirty="0">
                <a:latin typeface="Arial" panose="020B0604020202020204" pitchFamily="34" charset="0"/>
                <a:cs typeface="Arial" panose="020B0604020202020204" pitchFamily="34" charset="0"/>
              </a:rPr>
              <a:t>Fluctuating attention and concentration</a:t>
            </a:r>
          </a:p>
          <a:p>
            <a:r>
              <a:rPr lang="en-GB" dirty="0">
                <a:latin typeface="Arial" panose="020B0604020202020204" pitchFamily="34" charset="0"/>
                <a:cs typeface="Arial" panose="020B0604020202020204" pitchFamily="34" charset="0"/>
              </a:rPr>
              <a:t>Recurrent, well-formed visual hallucinations</a:t>
            </a:r>
          </a:p>
          <a:p>
            <a:r>
              <a:rPr lang="en-GB" dirty="0">
                <a:latin typeface="Arial" panose="020B0604020202020204" pitchFamily="34" charset="0"/>
                <a:cs typeface="Arial" panose="020B0604020202020204" pitchFamily="34" charset="0"/>
              </a:rPr>
              <a:t>Newly emerged PD-type motor problems </a:t>
            </a:r>
          </a:p>
          <a:p>
            <a:pPr marL="0" indent="0">
              <a:buNone/>
            </a:pPr>
            <a:r>
              <a:rPr lang="en-GB" b="1" dirty="0">
                <a:latin typeface="Arial" panose="020B0604020202020204" pitchFamily="34" charset="0"/>
                <a:cs typeface="Arial" panose="020B0604020202020204" pitchFamily="34" charset="0"/>
              </a:rPr>
              <a:t>Suggestive features </a:t>
            </a:r>
            <a:r>
              <a:rPr lang="en-GB" dirty="0">
                <a:latin typeface="Arial" panose="020B0604020202020204" pitchFamily="34" charset="0"/>
                <a:cs typeface="Arial" panose="020B0604020202020204" pitchFamily="34" charset="0"/>
              </a:rPr>
              <a:t>(these may be present): </a:t>
            </a:r>
          </a:p>
          <a:p>
            <a:r>
              <a:rPr lang="en-GB" dirty="0">
                <a:latin typeface="Arial" panose="020B0604020202020204" pitchFamily="34" charset="0"/>
                <a:cs typeface="Arial" panose="020B0604020202020204" pitchFamily="34" charset="0"/>
              </a:rPr>
              <a:t>History of REM sleep behaviour disorder (violent sleep behaviour or sleepwalking)</a:t>
            </a:r>
          </a:p>
          <a:p>
            <a:r>
              <a:rPr lang="en-GB" dirty="0">
                <a:latin typeface="Arial" panose="020B0604020202020204" pitchFamily="34" charset="0"/>
                <a:cs typeface="Arial" panose="020B0604020202020204" pitchFamily="34" charset="0"/>
              </a:rPr>
              <a:t>Sensitivity to neuroleptic (antipsychotic) meds</a:t>
            </a:r>
          </a:p>
          <a:p>
            <a:r>
              <a:rPr lang="en-GB" dirty="0">
                <a:latin typeface="Arial" panose="020B0604020202020204" pitchFamily="34" charset="0"/>
                <a:cs typeface="Arial" panose="020B0604020202020204" pitchFamily="34" charset="0"/>
              </a:rPr>
              <a:t>Repeated falls, Syncope (fainting), Depression</a:t>
            </a:r>
          </a:p>
          <a:p>
            <a:endParaRPr lang="en-GB" dirty="0"/>
          </a:p>
        </p:txBody>
      </p:sp>
      <p:pic>
        <p:nvPicPr>
          <p:cNvPr id="4" name="Picture 3"/>
          <p:cNvPicPr>
            <a:picLocks noChangeAspect="1"/>
          </p:cNvPicPr>
          <p:nvPr/>
        </p:nvPicPr>
        <p:blipFill>
          <a:blip r:embed="rId2"/>
          <a:stretch>
            <a:fillRect/>
          </a:stretch>
        </p:blipFill>
        <p:spPr>
          <a:xfrm>
            <a:off x="10025815" y="895991"/>
            <a:ext cx="1359526" cy="1390008"/>
          </a:xfrm>
          <a:prstGeom prst="rect">
            <a:avLst/>
          </a:prstGeom>
        </p:spPr>
      </p:pic>
      <p:sp>
        <p:nvSpPr>
          <p:cNvPr id="5" name="TextBox 4"/>
          <p:cNvSpPr txBox="1"/>
          <p:nvPr/>
        </p:nvSpPr>
        <p:spPr>
          <a:xfrm>
            <a:off x="9281786" y="5721979"/>
            <a:ext cx="2567018"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rPr>
              <a:t>         (Parkinson’s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35107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Treatment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Older antipsychotics are usually avoided because they can cause deadly reactions in LBD patients</a:t>
            </a:r>
          </a:p>
          <a:p>
            <a:pPr>
              <a:buFont typeface="Arial" panose="020B0604020202020204" pitchFamily="34" charset="0"/>
              <a:buChar char="•"/>
            </a:pPr>
            <a:r>
              <a:rPr lang="en-GB" dirty="0">
                <a:latin typeface="Arial" panose="020B0604020202020204" pitchFamily="34" charset="0"/>
                <a:cs typeface="Arial" panose="020B0604020202020204" pitchFamily="34" charset="0"/>
              </a:rPr>
              <a:t>Anti-dementia medications </a:t>
            </a:r>
          </a:p>
          <a:p>
            <a:pPr>
              <a:buFont typeface="Arial" panose="020B0604020202020204" pitchFamily="34" charset="0"/>
              <a:buChar char="•"/>
            </a:pPr>
            <a:r>
              <a:rPr lang="en-GB" dirty="0">
                <a:latin typeface="Arial" panose="020B0604020202020204" pitchFamily="34" charset="0"/>
                <a:cs typeface="Arial" panose="020B0604020202020204" pitchFamily="34" charset="0"/>
              </a:rPr>
              <a:t>Dopamine-enhancing drugs appear effective in addressing motor symptoms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219156" y="5721979"/>
            <a:ext cx="221710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rPr>
              <a:t>      (Parkinson’s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36206484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882" y="978744"/>
            <a:ext cx="9601196" cy="1303867"/>
          </a:xfrm>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Sometimes referred to as Wernicke-</a:t>
            </a:r>
            <a:r>
              <a:rPr lang="en-GB" dirty="0" err="1">
                <a:latin typeface="Arial" panose="020B0604020202020204" pitchFamily="34" charset="0"/>
                <a:cs typeface="Arial" panose="020B0604020202020204" pitchFamily="34" charset="0"/>
              </a:rPr>
              <a:t>Korsakoff’s</a:t>
            </a:r>
            <a:r>
              <a:rPr lang="en-GB" dirty="0">
                <a:latin typeface="Arial" panose="020B0604020202020204" pitchFamily="34" charset="0"/>
                <a:cs typeface="Arial" panose="020B0604020202020204" pitchFamily="34" charset="0"/>
              </a:rPr>
              <a:t> syndrome</a:t>
            </a:r>
          </a:p>
          <a:p>
            <a:r>
              <a:rPr lang="en-GB" dirty="0">
                <a:latin typeface="Arial" panose="020B0604020202020204" pitchFamily="34" charset="0"/>
                <a:cs typeface="Arial" panose="020B0604020202020204" pitchFamily="34" charset="0"/>
              </a:rPr>
              <a:t>A dementia syndrome caused by many years of heavy drinking</a:t>
            </a:r>
          </a:p>
          <a:p>
            <a:r>
              <a:rPr lang="en-GB" dirty="0">
                <a:latin typeface="Arial" panose="020B0604020202020204" pitchFamily="34" charset="0"/>
                <a:cs typeface="Arial" panose="020B0604020202020204" pitchFamily="34" charset="0"/>
              </a:rPr>
              <a:t>Usually the result of a combination malnutrition + brain damage directly caused by alcohol</a:t>
            </a:r>
          </a:p>
          <a:p>
            <a:r>
              <a:rPr lang="en-GB" dirty="0">
                <a:latin typeface="Arial" panose="020B0604020202020204" pitchFamily="34" charset="0"/>
                <a:cs typeface="Arial" panose="020B0604020202020204" pitchFamily="34" charset="0"/>
              </a:rPr>
              <a:t>Accounts for around 5% of all dementias</a:t>
            </a:r>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340079" y="978744"/>
            <a:ext cx="1359526" cy="1390008"/>
          </a:xfrm>
          <a:prstGeom prst="rect">
            <a:avLst/>
          </a:prstGeom>
        </p:spPr>
      </p:pic>
      <p:sp>
        <p:nvSpPr>
          <p:cNvPr id="5" name="TextBox 4"/>
          <p:cNvSpPr txBox="1"/>
          <p:nvPr/>
        </p:nvSpPr>
        <p:spPr>
          <a:xfrm>
            <a:off x="9346504" y="5454544"/>
            <a:ext cx="2818356" cy="276999"/>
          </a:xfrm>
          <a:prstGeom prst="rect">
            <a:avLst/>
          </a:prstGeom>
          <a:noFill/>
        </p:spPr>
        <p:txBody>
          <a:bodyPr wrap="square" rtlCol="0">
            <a:spAutoFit/>
          </a:bodyPr>
          <a:lstStyle/>
          <a:p>
            <a:r>
              <a:rPr lang="en-GB" sz="1200" dirty="0"/>
              <a:t>(Alzheimer’s Society, 2019) </a:t>
            </a:r>
          </a:p>
        </p:txBody>
      </p:sp>
    </p:spTree>
    <p:extLst>
      <p:ext uri="{BB962C8B-B14F-4D97-AF65-F5344CB8AC3E}">
        <p14:creationId xmlns:p14="http://schemas.microsoft.com/office/powerpoint/2010/main" val="14963903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a:xfrm>
            <a:off x="1295401" y="2556932"/>
            <a:ext cx="9601196" cy="3593347"/>
          </a:xfrm>
        </p:spPr>
        <p:txBody>
          <a:bodyPr>
            <a:normAutofit fontScale="92500" lnSpcReduction="10000"/>
          </a:bodyPr>
          <a:lstStyle/>
          <a:p>
            <a:r>
              <a:rPr lang="en-GB" dirty="0">
                <a:latin typeface="Arial" panose="020B0604020202020204" pitchFamily="34" charset="0"/>
                <a:cs typeface="Arial" panose="020B0604020202020204" pitchFamily="34" charset="0"/>
              </a:rPr>
              <a:t>Severe memory impairment</a:t>
            </a:r>
          </a:p>
          <a:p>
            <a:r>
              <a:rPr lang="en-GB" dirty="0">
                <a:latin typeface="Arial" panose="020B0604020202020204" pitchFamily="34" charset="0"/>
                <a:cs typeface="Arial" panose="020B0604020202020204" pitchFamily="34" charset="0"/>
              </a:rPr>
              <a:t>Inventing false memories (confabulation)</a:t>
            </a:r>
          </a:p>
          <a:p>
            <a:r>
              <a:rPr lang="en-GB" dirty="0">
                <a:latin typeface="Arial" panose="020B0604020202020204" pitchFamily="34" charset="0"/>
                <a:cs typeface="Arial" panose="020B0604020202020204" pitchFamily="34" charset="0"/>
              </a:rPr>
              <a:t>Reduction in speech</a:t>
            </a:r>
          </a:p>
          <a:p>
            <a:r>
              <a:rPr lang="en-GB" dirty="0">
                <a:latin typeface="Arial" panose="020B0604020202020204" pitchFamily="34" charset="0"/>
                <a:cs typeface="Arial" panose="020B0604020202020204" pitchFamily="34" charset="0"/>
              </a:rPr>
              <a:t>General apathy</a:t>
            </a:r>
          </a:p>
          <a:p>
            <a:r>
              <a:rPr lang="en-GB" dirty="0">
                <a:latin typeface="Arial" panose="020B0604020202020204" pitchFamily="34" charset="0"/>
                <a:cs typeface="Arial" panose="020B0604020202020204" pitchFamily="34" charset="0"/>
              </a:rPr>
              <a:t>Gait problems (coordination)</a:t>
            </a:r>
          </a:p>
          <a:p>
            <a:r>
              <a:rPr lang="en-GB" dirty="0">
                <a:latin typeface="Arial" panose="020B0604020202020204" pitchFamily="34" charset="0"/>
                <a:cs typeface="Arial" panose="020B0604020202020204" pitchFamily="34" charset="0"/>
              </a:rPr>
              <a:t>Tremors</a:t>
            </a:r>
          </a:p>
          <a:p>
            <a:r>
              <a:rPr lang="en-GB" dirty="0">
                <a:latin typeface="Arial" panose="020B0604020202020204" pitchFamily="34" charset="0"/>
                <a:cs typeface="Arial" panose="020B0604020202020204" pitchFamily="34" charset="0"/>
              </a:rPr>
              <a:t>No insight into difficulties</a:t>
            </a:r>
          </a:p>
          <a:p>
            <a:r>
              <a:rPr lang="en-GB" dirty="0">
                <a:latin typeface="Arial" panose="020B0604020202020204" pitchFamily="34" charset="0"/>
                <a:cs typeface="Arial" panose="020B0604020202020204" pitchFamily="34" charset="0"/>
              </a:rPr>
              <a:t>Hallucinations (in some patients)</a:t>
            </a:r>
          </a:p>
          <a:p>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678443" y="5828278"/>
            <a:ext cx="1954061"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3385532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7562" y="1347892"/>
            <a:ext cx="9601196" cy="1303867"/>
          </a:xfrm>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Treatment</a:t>
            </a:r>
          </a:p>
          <a:p>
            <a:r>
              <a:rPr lang="en-GB" dirty="0">
                <a:latin typeface="Arial" panose="020B0604020202020204" pitchFamily="34" charset="0"/>
                <a:cs typeface="Arial" panose="020B0604020202020204" pitchFamily="34" charset="0"/>
              </a:rPr>
              <a:t>Can be partially reversed if caught early and treated with high doses of thiamine</a:t>
            </a:r>
          </a:p>
          <a:p>
            <a:r>
              <a:rPr lang="en-GB" dirty="0">
                <a:latin typeface="Arial" panose="020B0604020202020204" pitchFamily="34" charset="0"/>
                <a:cs typeface="Arial" panose="020B0604020202020204" pitchFamily="34" charset="0"/>
              </a:rPr>
              <a:t>Abstinence from alcohol is ESSENTIAL to stop progression of dementia</a:t>
            </a:r>
          </a:p>
          <a:p>
            <a:r>
              <a:rPr lang="en-GB" dirty="0">
                <a:latin typeface="Arial" panose="020B0604020202020204" pitchFamily="34" charset="0"/>
                <a:cs typeface="Arial" panose="020B0604020202020204" pitchFamily="34" charset="0"/>
              </a:rPr>
              <a:t>Support programs can help maintain abstinence</a:t>
            </a:r>
          </a:p>
          <a:p>
            <a:r>
              <a:rPr lang="en-GB" dirty="0">
                <a:latin typeface="Arial" panose="020B0604020202020204" pitchFamily="34" charset="0"/>
                <a:cs typeface="Arial" panose="020B0604020202020204" pitchFamily="34" charset="0"/>
              </a:rPr>
              <a:t>Periodic blood tests, breathalysers can also be useful</a:t>
            </a:r>
          </a:p>
          <a:p>
            <a:endParaRPr lang="en-GB" dirty="0"/>
          </a:p>
        </p:txBody>
      </p:sp>
      <p:pic>
        <p:nvPicPr>
          <p:cNvPr id="4" name="Picture 3"/>
          <p:cNvPicPr>
            <a:picLocks noChangeAspect="1"/>
          </p:cNvPicPr>
          <p:nvPr/>
        </p:nvPicPr>
        <p:blipFill>
          <a:blip r:embed="rId2"/>
          <a:stretch>
            <a:fillRect/>
          </a:stretch>
        </p:blipFill>
        <p:spPr>
          <a:xfrm>
            <a:off x="9967915" y="982132"/>
            <a:ext cx="1359526" cy="1390008"/>
          </a:xfrm>
          <a:prstGeom prst="rect">
            <a:avLst/>
          </a:prstGeom>
        </p:spPr>
      </p:pic>
      <p:sp>
        <p:nvSpPr>
          <p:cNvPr id="5" name="TextBox 4"/>
          <p:cNvSpPr txBox="1"/>
          <p:nvPr/>
        </p:nvSpPr>
        <p:spPr>
          <a:xfrm>
            <a:off x="9782827" y="5737368"/>
            <a:ext cx="1929008"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21273772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Mixed Dementias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Dementia Multi-factorial</a:t>
            </a:r>
          </a:p>
          <a:p>
            <a:r>
              <a:rPr lang="en-GB" dirty="0">
                <a:latin typeface="Arial" panose="020B0604020202020204" pitchFamily="34" charset="0"/>
                <a:cs typeface="Arial" panose="020B0604020202020204" pitchFamily="34" charset="0"/>
              </a:rPr>
              <a:t>Alzheimer’s Disease and another type of dementia can exist at the same time</a:t>
            </a:r>
          </a:p>
          <a:p>
            <a:r>
              <a:rPr lang="en-GB" dirty="0">
                <a:latin typeface="Arial" panose="020B0604020202020204" pitchFamily="34" charset="0"/>
                <a:cs typeface="Arial" panose="020B0604020202020204" pitchFamily="34" charset="0"/>
              </a:rPr>
              <a:t>Mixed Dementias-  nearly half of the cases where Alzheimer's Disease is present</a:t>
            </a:r>
          </a:p>
          <a:p>
            <a:pPr marL="0" indent="0">
              <a:buNone/>
            </a:pPr>
            <a:r>
              <a:rPr lang="en-GB" b="1" dirty="0">
                <a:latin typeface="Arial" panose="020B0604020202020204" pitchFamily="34" charset="0"/>
                <a:cs typeface="Arial" panose="020B0604020202020204" pitchFamily="34" charset="0"/>
              </a:rPr>
              <a:t>Causes</a:t>
            </a:r>
          </a:p>
          <a:p>
            <a:pPr marL="0" indent="0">
              <a:buNone/>
            </a:pPr>
            <a:r>
              <a:rPr lang="en-GB" dirty="0">
                <a:latin typeface="Arial" panose="020B0604020202020204" pitchFamily="34" charset="0"/>
                <a:cs typeface="Arial" panose="020B0604020202020204" pitchFamily="34" charset="0"/>
              </a:rPr>
              <a:t>Caused by both AD-related neurodegenerative processes and vascular disease-related processes</a:t>
            </a:r>
          </a:p>
          <a:p>
            <a:pPr marL="0" indent="0">
              <a:buNone/>
            </a:pPr>
            <a:r>
              <a:rPr lang="en-GB" b="1" dirty="0">
                <a:latin typeface="Arial" panose="020B0604020202020204" pitchFamily="34" charset="0"/>
                <a:cs typeface="Arial" panose="020B0604020202020204" pitchFamily="34" charset="0"/>
              </a:rPr>
              <a:t>Symptoms- </a:t>
            </a:r>
            <a:r>
              <a:rPr lang="en-GB" dirty="0">
                <a:latin typeface="Arial" panose="020B0604020202020204" pitchFamily="34" charset="0"/>
                <a:cs typeface="Arial" panose="020B0604020202020204" pitchFamily="34" charset="0"/>
              </a:rPr>
              <a:t>Similar or indistinguishable from Alzheimer's Disease</a:t>
            </a:r>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888029" y="895991"/>
            <a:ext cx="1359526" cy="1390008"/>
          </a:xfrm>
          <a:prstGeom prst="rect">
            <a:avLst/>
          </a:prstGeom>
        </p:spPr>
      </p:pic>
    </p:spTree>
    <p:extLst>
      <p:ext uri="{BB962C8B-B14F-4D97-AF65-F5344CB8AC3E}">
        <p14:creationId xmlns:p14="http://schemas.microsoft.com/office/powerpoint/2010/main" val="3041028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Mixed Dementias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Treatment</a:t>
            </a:r>
          </a:p>
          <a:p>
            <a:r>
              <a:rPr lang="en-GB" dirty="0">
                <a:latin typeface="Arial" panose="020B0604020202020204" pitchFamily="34" charset="0"/>
                <a:cs typeface="Arial" panose="020B0604020202020204" pitchFamily="34" charset="0"/>
              </a:rPr>
              <a:t>Controlling overall risk factors for diseases of the heart and blood vessels such as </a:t>
            </a:r>
          </a:p>
          <a:p>
            <a:r>
              <a:rPr lang="en-GB" dirty="0">
                <a:latin typeface="Arial" panose="020B0604020202020204" pitchFamily="34" charset="0"/>
                <a:cs typeface="Arial" panose="020B0604020202020204" pitchFamily="34" charset="0"/>
              </a:rPr>
              <a:t>Blood pressure </a:t>
            </a:r>
          </a:p>
          <a:p>
            <a:r>
              <a:rPr lang="en-GB" dirty="0">
                <a:latin typeface="Arial" panose="020B0604020202020204" pitchFamily="34" charset="0"/>
                <a:cs typeface="Arial" panose="020B0604020202020204" pitchFamily="34" charset="0"/>
              </a:rPr>
              <a:t>Cholesterol levels </a:t>
            </a:r>
          </a:p>
          <a:p>
            <a:r>
              <a:rPr lang="en-GB" dirty="0">
                <a:latin typeface="Arial" panose="020B0604020202020204" pitchFamily="34" charset="0"/>
                <a:cs typeface="Arial" panose="020B0604020202020204" pitchFamily="34" charset="0"/>
              </a:rPr>
              <a:t>Body weight and diabetes</a:t>
            </a:r>
          </a:p>
          <a:p>
            <a:r>
              <a:rPr lang="en-GB" dirty="0">
                <a:latin typeface="Arial" panose="020B0604020202020204" pitchFamily="34" charset="0"/>
                <a:cs typeface="Arial" panose="020B0604020202020204" pitchFamily="34" charset="0"/>
              </a:rPr>
              <a:t>May also protect the brain from vascular changes thus avoiding the double impact from vascular changes and other dementia related abnormalities that seems to increase the risk of being diagnosed with dementia</a:t>
            </a:r>
          </a:p>
        </p:txBody>
      </p:sp>
      <p:pic>
        <p:nvPicPr>
          <p:cNvPr id="4" name="Picture 3"/>
          <p:cNvPicPr>
            <a:picLocks noChangeAspect="1"/>
          </p:cNvPicPr>
          <p:nvPr/>
        </p:nvPicPr>
        <p:blipFill>
          <a:blip r:embed="rId2"/>
          <a:stretch>
            <a:fillRect/>
          </a:stretch>
        </p:blipFill>
        <p:spPr>
          <a:xfrm>
            <a:off x="9762768" y="982132"/>
            <a:ext cx="1359526" cy="1390008"/>
          </a:xfrm>
          <a:prstGeom prst="rect">
            <a:avLst/>
          </a:prstGeom>
        </p:spPr>
      </p:pic>
      <p:sp>
        <p:nvSpPr>
          <p:cNvPr id="5" name="TextBox 4"/>
          <p:cNvSpPr txBox="1"/>
          <p:nvPr/>
        </p:nvSpPr>
        <p:spPr>
          <a:xfrm>
            <a:off x="9800569" y="5869802"/>
            <a:ext cx="2192055" cy="276999"/>
          </a:xfrm>
          <a:prstGeom prst="rect">
            <a:avLst/>
          </a:prstGeom>
          <a:noFill/>
        </p:spPr>
        <p:txBody>
          <a:bodyPr wrap="square" rtlCol="0">
            <a:spAutoFit/>
          </a:bodyPr>
          <a:lstStyle/>
          <a:p>
            <a:r>
              <a:rPr lang="en-GB" sz="1200" dirty="0"/>
              <a:t>(Alzheimer’s Society, 2018)</a:t>
            </a:r>
          </a:p>
        </p:txBody>
      </p:sp>
    </p:spTree>
    <p:extLst>
      <p:ext uri="{BB962C8B-B14F-4D97-AF65-F5344CB8AC3E}">
        <p14:creationId xmlns:p14="http://schemas.microsoft.com/office/powerpoint/2010/main" val="23606054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 Human Rights Based Approach to Dementia Care</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On December 10, 1948 the Universal Declaration of Human Rights was adopted by the General Assembly of the United Nations</a:t>
            </a:r>
          </a:p>
          <a:p>
            <a:r>
              <a:rPr lang="en-GB" dirty="0">
                <a:latin typeface="Arial" panose="020B0604020202020204" pitchFamily="34" charset="0"/>
                <a:cs typeface="Arial" panose="020B0604020202020204" pitchFamily="34" charset="0"/>
              </a:rPr>
              <a:t>The 1948 Convention was (still is)  meant to protect every single member of civil society in the world…</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Including people diagnosed with any type of a dementia, and who have disabilities caused by the symptoms of their dementia.</a:t>
            </a:r>
          </a:p>
          <a:p>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Then in 1991 the United Nations Principles for Older Persons, established a Declaration on the Rights and Responsibilities of Older Persons recommended that all member governments incorporate them into their programs.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68206" y="5737368"/>
            <a:ext cx="2884602" cy="276999"/>
          </a:xfrm>
          <a:prstGeom prst="rect">
            <a:avLst/>
          </a:prstGeom>
          <a:noFill/>
        </p:spPr>
        <p:txBody>
          <a:bodyPr wrap="square" rtlCol="0">
            <a:spAutoFit/>
          </a:bodyPr>
          <a:lstStyle/>
          <a:p>
            <a:r>
              <a:rPr lang="en-GB" sz="1200" dirty="0"/>
              <a:t>(United Nations, 2015)</a:t>
            </a:r>
          </a:p>
        </p:txBody>
      </p:sp>
    </p:spTree>
    <p:extLst>
      <p:ext uri="{BB962C8B-B14F-4D97-AF65-F5344CB8AC3E}">
        <p14:creationId xmlns:p14="http://schemas.microsoft.com/office/powerpoint/2010/main" val="34816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dirty="0"/>
            </a:br>
            <a:br>
              <a:rPr lang="en-GB" sz="3600" dirty="0"/>
            </a:br>
            <a:r>
              <a:rPr lang="en-GB" sz="3600" b="1" dirty="0">
                <a:latin typeface="Arial" panose="020B0604020202020204" pitchFamily="34" charset="0"/>
                <a:cs typeface="Arial" panose="020B0604020202020204" pitchFamily="34" charset="0"/>
              </a:rPr>
              <a:t>The United Nations General Assembly summarised the Declaration as follows:</a:t>
            </a:r>
            <a:br>
              <a:rPr lang="en-GB" sz="3600" dirty="0"/>
            </a:br>
            <a:br>
              <a:rPr lang="en-GB" dirty="0"/>
            </a:br>
            <a:endParaRPr lang="en-GB" dirty="0"/>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Add life to the years that have been added to life by assuring all older persons: independence, participation, care, self fulfilment and dignity.</a:t>
            </a:r>
          </a:p>
          <a:p>
            <a:endParaRPr lang="en-GB" sz="2400" dirty="0"/>
          </a:p>
        </p:txBody>
      </p:sp>
      <p:pic>
        <p:nvPicPr>
          <p:cNvPr id="4" name="Picture 3"/>
          <p:cNvPicPr>
            <a:picLocks noChangeAspect="1"/>
          </p:cNvPicPr>
          <p:nvPr/>
        </p:nvPicPr>
        <p:blipFill>
          <a:blip r:embed="rId2"/>
          <a:stretch>
            <a:fillRect/>
          </a:stretch>
        </p:blipFill>
        <p:spPr>
          <a:xfrm>
            <a:off x="3548912" y="3433293"/>
            <a:ext cx="4793552" cy="2442575"/>
          </a:xfrm>
          <a:prstGeom prst="rect">
            <a:avLst/>
          </a:prstGeom>
        </p:spPr>
      </p:pic>
    </p:spTree>
    <p:extLst>
      <p:ext uri="{BB962C8B-B14F-4D97-AF65-F5344CB8AC3E}">
        <p14:creationId xmlns:p14="http://schemas.microsoft.com/office/powerpoint/2010/main" val="300638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Situation…</a:t>
            </a:r>
          </a:p>
        </p:txBody>
      </p:sp>
      <p:sp>
        <p:nvSpPr>
          <p:cNvPr id="3" name="Content Placeholder 2"/>
          <p:cNvSpPr>
            <a:spLocks noGrp="1"/>
          </p:cNvSpPr>
          <p:nvPr>
            <p:ph idx="1"/>
          </p:nvPr>
        </p:nvSpPr>
        <p:spPr>
          <a:xfrm>
            <a:off x="1370815" y="2943431"/>
            <a:ext cx="9601196" cy="3318936"/>
          </a:xfrm>
        </p:spPr>
        <p:txBody>
          <a:bodyPr/>
          <a:lstStyle/>
          <a:p>
            <a:r>
              <a:rPr lang="en-GB" dirty="0">
                <a:latin typeface="Arial" panose="020B0604020202020204" pitchFamily="34" charset="0"/>
                <a:cs typeface="Arial" panose="020B0604020202020204" pitchFamily="34" charset="0"/>
              </a:rPr>
              <a:t>In 2015 the Organisation for Economic Co-operation and Development (OECD) commissioned a report Addressing Dementia: The OECD Response concluded:</a:t>
            </a:r>
          </a:p>
          <a:p>
            <a:r>
              <a:rPr lang="en-GB" dirty="0">
                <a:latin typeface="Arial" panose="020B0604020202020204" pitchFamily="34" charset="0"/>
                <a:cs typeface="Arial" panose="020B0604020202020204" pitchFamily="34" charset="0"/>
              </a:rPr>
              <a:t>‘67 years later…Dementia receives the worst care in the developed world’</a:t>
            </a:r>
          </a:p>
        </p:txBody>
      </p:sp>
      <p:sp>
        <p:nvSpPr>
          <p:cNvPr id="4" name="TextBox 3"/>
          <p:cNvSpPr txBox="1"/>
          <p:nvPr/>
        </p:nvSpPr>
        <p:spPr>
          <a:xfrm>
            <a:off x="9988875" y="5506536"/>
            <a:ext cx="1815443" cy="369332"/>
          </a:xfrm>
          <a:prstGeom prst="rect">
            <a:avLst/>
          </a:prstGeom>
          <a:noFill/>
        </p:spPr>
        <p:txBody>
          <a:bodyPr wrap="square" rtlCol="0">
            <a:spAutoFit/>
          </a:bodyPr>
          <a:lstStyle/>
          <a:p>
            <a:r>
              <a:rPr lang="en-GB" dirty="0"/>
              <a:t>(OECD, 2015)</a:t>
            </a:r>
          </a:p>
        </p:txBody>
      </p:sp>
    </p:spTree>
    <p:extLst>
      <p:ext uri="{BB962C8B-B14F-4D97-AF65-F5344CB8AC3E}">
        <p14:creationId xmlns:p14="http://schemas.microsoft.com/office/powerpoint/2010/main" val="5240374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UNCRPD (United Nations Convention on the Rights of Disabled People)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People with dementia are included in CRPD definition but not in its implementation</a:t>
            </a:r>
          </a:p>
          <a:p>
            <a:pPr marL="0" indent="0">
              <a:buNone/>
            </a:pPr>
            <a:endParaRPr lang="en-GB" dirty="0"/>
          </a:p>
          <a:p>
            <a:r>
              <a:rPr lang="en-GB" dirty="0">
                <a:latin typeface="Arial" panose="020B0604020202020204" pitchFamily="34" charset="0"/>
                <a:cs typeface="Arial" panose="020B0604020202020204" pitchFamily="34" charset="0"/>
              </a:rPr>
              <a:t>‘Persons with disabilities include those who have long-term physical, psychosocial, mental, intellectual or sensory impairments which in interaction with various barriers may hinder their full and effective participation in society on an equal basis with others.’ (Article 1). </a:t>
            </a:r>
          </a:p>
        </p:txBody>
      </p:sp>
      <p:sp>
        <p:nvSpPr>
          <p:cNvPr id="4" name="TextBox 3"/>
          <p:cNvSpPr txBox="1"/>
          <p:nvPr/>
        </p:nvSpPr>
        <p:spPr>
          <a:xfrm>
            <a:off x="9539925" y="3582185"/>
            <a:ext cx="3384223" cy="276999"/>
          </a:xfrm>
          <a:prstGeom prst="rect">
            <a:avLst/>
          </a:prstGeom>
          <a:noFill/>
        </p:spPr>
        <p:txBody>
          <a:bodyPr wrap="square" rtlCol="0">
            <a:spAutoFit/>
          </a:bodyPr>
          <a:lstStyle/>
          <a:p>
            <a:r>
              <a:rPr lang="en-GB" sz="1200" dirty="0"/>
              <a:t>(Alzheimer’s Society, 2017)</a:t>
            </a:r>
          </a:p>
        </p:txBody>
      </p:sp>
    </p:spTree>
    <p:extLst>
      <p:ext uri="{BB962C8B-B14F-4D97-AF65-F5344CB8AC3E}">
        <p14:creationId xmlns:p14="http://schemas.microsoft.com/office/powerpoint/2010/main" val="12447484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CRPD General Principles </a:t>
            </a:r>
          </a:p>
        </p:txBody>
      </p:sp>
      <p:pic>
        <p:nvPicPr>
          <p:cNvPr id="4" name="Content Placeholder 3"/>
          <p:cNvPicPr>
            <a:picLocks noGrp="1" noChangeAspect="1"/>
          </p:cNvPicPr>
          <p:nvPr>
            <p:ph idx="1"/>
          </p:nvPr>
        </p:nvPicPr>
        <p:blipFill>
          <a:blip r:embed="rId2"/>
          <a:stretch>
            <a:fillRect/>
          </a:stretch>
        </p:blipFill>
        <p:spPr>
          <a:xfrm>
            <a:off x="1642533" y="2409259"/>
            <a:ext cx="9601200" cy="3173406"/>
          </a:xfrm>
          <a:prstGeom prst="rect">
            <a:avLst/>
          </a:prstGeom>
        </p:spPr>
      </p:pic>
      <p:sp>
        <p:nvSpPr>
          <p:cNvPr id="3" name="TextBox 2"/>
          <p:cNvSpPr txBox="1"/>
          <p:nvPr/>
        </p:nvSpPr>
        <p:spPr>
          <a:xfrm>
            <a:off x="10763134" y="5652561"/>
            <a:ext cx="961198" cy="276999"/>
          </a:xfrm>
          <a:prstGeom prst="rect">
            <a:avLst/>
          </a:prstGeom>
          <a:noFill/>
        </p:spPr>
        <p:txBody>
          <a:bodyPr wrap="square" rtlCol="0">
            <a:spAutoFit/>
          </a:bodyPr>
          <a:lstStyle/>
          <a:p>
            <a:r>
              <a:rPr lang="en-GB" sz="1200" dirty="0"/>
              <a:t>(UN, 2019) </a:t>
            </a:r>
          </a:p>
        </p:txBody>
      </p:sp>
    </p:spTree>
    <p:extLst>
      <p:ext uri="{BB962C8B-B14F-4D97-AF65-F5344CB8AC3E}">
        <p14:creationId xmlns:p14="http://schemas.microsoft.com/office/powerpoint/2010/main" val="22853841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CRPD Articles and Dementia</a:t>
            </a:r>
          </a:p>
        </p:txBody>
      </p:sp>
      <p:sp>
        <p:nvSpPr>
          <p:cNvPr id="3" name="Content Placeholder 2"/>
          <p:cNvSpPr>
            <a:spLocks noGrp="1"/>
          </p:cNvSpPr>
          <p:nvPr>
            <p:ph sz="half" idx="1"/>
          </p:nvPr>
        </p:nvSpPr>
        <p:spPr>
          <a:xfrm>
            <a:off x="1019830" y="2575820"/>
            <a:ext cx="4718304" cy="3310128"/>
          </a:xfrm>
        </p:spPr>
        <p:txBody>
          <a:bodyPr>
            <a:normAutofit fontScale="47500" lnSpcReduction="20000"/>
          </a:bodyPr>
          <a:lstStyle/>
          <a:p>
            <a:r>
              <a:rPr lang="en-GB" sz="3200" dirty="0">
                <a:latin typeface="Arial" panose="020B0604020202020204" pitchFamily="34" charset="0"/>
                <a:cs typeface="Arial" panose="020B0604020202020204" pitchFamily="34" charset="0"/>
              </a:rPr>
              <a:t>5. Equality and Non-Discrimination</a:t>
            </a:r>
          </a:p>
          <a:p>
            <a:r>
              <a:rPr lang="en-GB" sz="3200" dirty="0">
                <a:latin typeface="Arial" panose="020B0604020202020204" pitchFamily="34" charset="0"/>
                <a:cs typeface="Arial" panose="020B0604020202020204" pitchFamily="34" charset="0"/>
              </a:rPr>
              <a:t>8. Awareness-raising </a:t>
            </a:r>
          </a:p>
          <a:p>
            <a:r>
              <a:rPr lang="en-GB" sz="3200" dirty="0">
                <a:latin typeface="Arial" panose="020B0604020202020204" pitchFamily="34" charset="0"/>
                <a:cs typeface="Arial" panose="020B0604020202020204" pitchFamily="34" charset="0"/>
              </a:rPr>
              <a:t>9. Accessibility – to cognitive &amp; physical environment, transport, information + cognitive access  </a:t>
            </a:r>
          </a:p>
          <a:p>
            <a:r>
              <a:rPr lang="en-GB" sz="3200" dirty="0">
                <a:latin typeface="Arial" panose="020B0604020202020204" pitchFamily="34" charset="0"/>
                <a:cs typeface="Arial" panose="020B0604020202020204" pitchFamily="34" charset="0"/>
              </a:rPr>
              <a:t>14. Liberty and security of the person</a:t>
            </a:r>
          </a:p>
          <a:p>
            <a:r>
              <a:rPr lang="en-GB" sz="3200" dirty="0">
                <a:latin typeface="Arial" panose="020B0604020202020204" pitchFamily="34" charset="0"/>
                <a:cs typeface="Arial" panose="020B0604020202020204" pitchFamily="34" charset="0"/>
              </a:rPr>
              <a:t>16. Freedom from exploitation, violence &amp; abuse , including physical and chemical restraint – (polypharmacy)</a:t>
            </a:r>
          </a:p>
          <a:p>
            <a:r>
              <a:rPr lang="en-GB" sz="3200" dirty="0">
                <a:latin typeface="Arial" panose="020B0604020202020204" pitchFamily="34" charset="0"/>
                <a:cs typeface="Arial" panose="020B0604020202020204" pitchFamily="34" charset="0"/>
              </a:rPr>
              <a:t>19. Being included in local community</a:t>
            </a:r>
          </a:p>
          <a:p>
            <a:endParaRPr lang="en-GB" dirty="0"/>
          </a:p>
        </p:txBody>
      </p:sp>
      <p:sp>
        <p:nvSpPr>
          <p:cNvPr id="4" name="Content Placeholder 3"/>
          <p:cNvSpPr>
            <a:spLocks noGrp="1"/>
          </p:cNvSpPr>
          <p:nvPr>
            <p:ph sz="half" idx="2"/>
          </p:nvPr>
        </p:nvSpPr>
        <p:spPr>
          <a:xfrm>
            <a:off x="6096000" y="2565740"/>
            <a:ext cx="4718304" cy="3310128"/>
          </a:xfrm>
        </p:spPr>
        <p:txBody>
          <a:bodyPr>
            <a:normAutofit fontScale="47500" lnSpcReduction="20000"/>
          </a:bodyPr>
          <a:lstStyle/>
          <a:p>
            <a:r>
              <a:rPr lang="en-GB" sz="3200" dirty="0">
                <a:latin typeface="Arial" panose="020B0604020202020204" pitchFamily="34" charset="0"/>
                <a:cs typeface="Arial" panose="020B0604020202020204" pitchFamily="34" charset="0"/>
              </a:rPr>
              <a:t>21 Freedom of expression and opinion</a:t>
            </a:r>
          </a:p>
          <a:p>
            <a:r>
              <a:rPr lang="en-GB" sz="3200" dirty="0">
                <a:latin typeface="Arial" panose="020B0604020202020204" pitchFamily="34" charset="0"/>
                <a:cs typeface="Arial" panose="020B0604020202020204" pitchFamily="34" charset="0"/>
              </a:rPr>
              <a:t>23 Respect for home &amp; family</a:t>
            </a:r>
          </a:p>
          <a:p>
            <a:r>
              <a:rPr lang="en-GB" sz="3200" dirty="0">
                <a:latin typeface="Arial" panose="020B0604020202020204" pitchFamily="34" charset="0"/>
                <a:cs typeface="Arial" panose="020B0604020202020204" pitchFamily="34" charset="0"/>
              </a:rPr>
              <a:t>24 Continuing Education at all levels</a:t>
            </a:r>
          </a:p>
          <a:p>
            <a:r>
              <a:rPr lang="en-GB" sz="3200" dirty="0">
                <a:latin typeface="Arial" panose="020B0604020202020204" pitchFamily="34" charset="0"/>
                <a:cs typeface="Arial" panose="020B0604020202020204" pitchFamily="34" charset="0"/>
              </a:rPr>
              <a:t>25 Equal access to general and specific Health Services </a:t>
            </a:r>
          </a:p>
          <a:p>
            <a:r>
              <a:rPr lang="en-GB" sz="3200" dirty="0">
                <a:latin typeface="Arial" panose="020B0604020202020204" pitchFamily="34" charset="0"/>
                <a:cs typeface="Arial" panose="020B0604020202020204" pitchFamily="34" charset="0"/>
              </a:rPr>
              <a:t>26 Rehabilitation</a:t>
            </a:r>
          </a:p>
          <a:p>
            <a:r>
              <a:rPr lang="en-GB" sz="3200" dirty="0">
                <a:latin typeface="Arial" panose="020B0604020202020204" pitchFamily="34" charset="0"/>
                <a:cs typeface="Arial" panose="020B0604020202020204" pitchFamily="34" charset="0"/>
              </a:rPr>
              <a:t>27 Occupation and employment </a:t>
            </a:r>
          </a:p>
          <a:p>
            <a:r>
              <a:rPr lang="en-GB" sz="3200" dirty="0">
                <a:latin typeface="Arial" panose="020B0604020202020204" pitchFamily="34" charset="0"/>
                <a:cs typeface="Arial" panose="020B0604020202020204" pitchFamily="34" charset="0"/>
              </a:rPr>
              <a:t>28 Adequate standard of living and social protection </a:t>
            </a:r>
          </a:p>
          <a:p>
            <a:r>
              <a:rPr lang="en-GB" sz="3200" dirty="0">
                <a:latin typeface="Arial" panose="020B0604020202020204" pitchFamily="34" charset="0"/>
                <a:cs typeface="Arial" panose="020B0604020202020204" pitchFamily="34" charset="0"/>
              </a:rPr>
              <a:t>29, 30 Participation in political &amp; social cultural life, recreation, leisure, sport</a:t>
            </a:r>
          </a:p>
          <a:p>
            <a:endParaRPr lang="en-GB" dirty="0"/>
          </a:p>
        </p:txBody>
      </p:sp>
      <p:sp>
        <p:nvSpPr>
          <p:cNvPr id="5" name="TextBox 4"/>
          <p:cNvSpPr txBox="1"/>
          <p:nvPr/>
        </p:nvSpPr>
        <p:spPr>
          <a:xfrm>
            <a:off x="10237509" y="5608949"/>
            <a:ext cx="2064470" cy="276999"/>
          </a:xfrm>
          <a:prstGeom prst="rect">
            <a:avLst/>
          </a:prstGeom>
          <a:noFill/>
        </p:spPr>
        <p:txBody>
          <a:bodyPr wrap="square" rtlCol="0">
            <a:spAutoFit/>
          </a:bodyPr>
          <a:lstStyle/>
          <a:p>
            <a:r>
              <a:rPr lang="en-GB" sz="1200" dirty="0"/>
              <a:t>(OHCHR, 2019) </a:t>
            </a:r>
          </a:p>
        </p:txBody>
      </p:sp>
    </p:spTree>
    <p:extLst>
      <p:ext uri="{BB962C8B-B14F-4D97-AF65-F5344CB8AC3E}">
        <p14:creationId xmlns:p14="http://schemas.microsoft.com/office/powerpoint/2010/main" val="117054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Holding Governments to Account</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167 countries that have RATIFIED the Convention are committed in international law to implement it – not one has yet implemented it!</a:t>
            </a:r>
          </a:p>
          <a:p>
            <a:r>
              <a:rPr lang="en-GB" dirty="0">
                <a:latin typeface="Arial" panose="020B0604020202020204" pitchFamily="34" charset="0"/>
                <a:cs typeface="Arial" panose="020B0604020202020204" pitchFamily="34" charset="0"/>
              </a:rPr>
              <a:t>Each country must submit a detailed progress report to the UN Disability Committee after 2 years and then every 4 years.  </a:t>
            </a:r>
          </a:p>
          <a:p>
            <a:r>
              <a:rPr lang="en-GB" dirty="0">
                <a:latin typeface="Arial" panose="020B0604020202020204" pitchFamily="34" charset="0"/>
                <a:cs typeface="Arial" panose="020B0604020202020204" pitchFamily="34" charset="0"/>
              </a:rPr>
              <a:t>Any civil society NGO has the right to submit a parallel report</a:t>
            </a:r>
          </a:p>
          <a:p>
            <a:r>
              <a:rPr lang="en-GB" dirty="0">
                <a:latin typeface="Arial" panose="020B0604020202020204" pitchFamily="34" charset="0"/>
                <a:cs typeface="Arial" panose="020B0604020202020204" pitchFamily="34" charset="0"/>
              </a:rPr>
              <a:t>The Committee’s Concluding Observations can be used by civil society in advocating for change</a:t>
            </a:r>
          </a:p>
          <a:p>
            <a:endParaRPr lang="en-GB" dirty="0"/>
          </a:p>
        </p:txBody>
      </p:sp>
      <p:sp>
        <p:nvSpPr>
          <p:cNvPr id="4" name="TextBox 3"/>
          <p:cNvSpPr txBox="1"/>
          <p:nvPr/>
        </p:nvSpPr>
        <p:spPr>
          <a:xfrm>
            <a:off x="9281786" y="5691202"/>
            <a:ext cx="2505206" cy="369332"/>
          </a:xfrm>
          <a:prstGeom prst="rect">
            <a:avLst/>
          </a:prstGeom>
          <a:noFill/>
        </p:spPr>
        <p:txBody>
          <a:bodyPr wrap="square" rtlCol="0">
            <a:spAutoFit/>
          </a:bodyPr>
          <a:lstStyle/>
          <a:p>
            <a:r>
              <a:rPr lang="en-GB" dirty="0"/>
              <a:t>http://www.ohchr.org</a:t>
            </a:r>
          </a:p>
        </p:txBody>
      </p:sp>
    </p:spTree>
    <p:extLst>
      <p:ext uri="{BB962C8B-B14F-4D97-AF65-F5344CB8AC3E}">
        <p14:creationId xmlns:p14="http://schemas.microsoft.com/office/powerpoint/2010/main" val="878940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Human Rights Versus Organisational Management</a:t>
            </a:r>
          </a:p>
        </p:txBody>
      </p:sp>
      <p:sp>
        <p:nvSpPr>
          <p:cNvPr id="3" name="Content Placeholder 2"/>
          <p:cNvSpPr>
            <a:spLocks noGrp="1"/>
          </p:cNvSpPr>
          <p:nvPr>
            <p:ph idx="1"/>
          </p:nvPr>
        </p:nvSpPr>
        <p:spPr>
          <a:xfrm>
            <a:off x="1195194" y="2556932"/>
            <a:ext cx="9601196" cy="3318936"/>
          </a:xfrm>
        </p:spPr>
        <p:txBody>
          <a:bodyPr/>
          <a:lstStyle/>
          <a:p>
            <a:r>
              <a:rPr lang="en-GB" dirty="0">
                <a:latin typeface="Arial" panose="020B0604020202020204" pitchFamily="34" charset="0"/>
                <a:cs typeface="Arial" panose="020B0604020202020204" pitchFamily="34" charset="0"/>
              </a:rPr>
              <a:t>We are still applying late stage disease ‘management’ to earlier stage diagnosis</a:t>
            </a:r>
          </a:p>
          <a:p>
            <a:r>
              <a:rPr lang="en-GB" dirty="0">
                <a:latin typeface="Arial" panose="020B0604020202020204" pitchFamily="34" charset="0"/>
                <a:cs typeface="Arial" panose="020B0604020202020204" pitchFamily="34" charset="0"/>
              </a:rPr>
              <a:t>We have ignored human rights in favour of ‘consumer safety’ </a:t>
            </a:r>
          </a:p>
          <a:p>
            <a:r>
              <a:rPr lang="en-GB" dirty="0">
                <a:latin typeface="Arial" panose="020B0604020202020204" pitchFamily="34" charset="0"/>
                <a:cs typeface="Arial" panose="020B0604020202020204" pitchFamily="34" charset="0"/>
              </a:rPr>
              <a:t>We have ignored human rights in favour of organisational risk management </a:t>
            </a:r>
          </a:p>
          <a:p>
            <a:r>
              <a:rPr lang="en-GB" dirty="0">
                <a:latin typeface="Arial" panose="020B0604020202020204" pitchFamily="34" charset="0"/>
                <a:cs typeface="Arial" panose="020B0604020202020204" pitchFamily="34" charset="0"/>
              </a:rPr>
              <a:t>It’s also been convenient…</a:t>
            </a:r>
          </a:p>
        </p:txBody>
      </p:sp>
    </p:spTree>
    <p:extLst>
      <p:ext uri="{BB962C8B-B14F-4D97-AF65-F5344CB8AC3E}">
        <p14:creationId xmlns:p14="http://schemas.microsoft.com/office/powerpoint/2010/main" val="122311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7F9BD-E9D2-4E80-8EA6-3DD5B08433F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Care in the UK</a:t>
            </a:r>
          </a:p>
        </p:txBody>
      </p:sp>
      <p:pic>
        <p:nvPicPr>
          <p:cNvPr id="5" name="Content Placeholder 4">
            <a:extLst>
              <a:ext uri="{FF2B5EF4-FFF2-40B4-BE49-F238E27FC236}">
                <a16:creationId xmlns:a16="http://schemas.microsoft.com/office/drawing/2014/main" id="{0BA2E3AF-DC0D-47DB-8D8E-81CE8AE89F6B}"/>
              </a:ext>
            </a:extLst>
          </p:cNvPr>
          <p:cNvPicPr>
            <a:picLocks noGrp="1" noChangeAspect="1"/>
          </p:cNvPicPr>
          <p:nvPr>
            <p:ph idx="1"/>
          </p:nvPr>
        </p:nvPicPr>
        <p:blipFill rotWithShape="1">
          <a:blip r:embed="rId2"/>
          <a:srcRect l="21032" t="13607" r="61451" b="13327"/>
          <a:stretch/>
        </p:blipFill>
        <p:spPr>
          <a:xfrm>
            <a:off x="7887594" y="2576110"/>
            <a:ext cx="2171700" cy="30572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D608A70F-39D7-406F-B9A4-13E71FEC4FE3}"/>
              </a:ext>
            </a:extLst>
          </p:cNvPr>
          <p:cNvPicPr>
            <a:picLocks noChangeAspect="1"/>
          </p:cNvPicPr>
          <p:nvPr/>
        </p:nvPicPr>
        <p:blipFill>
          <a:blip r:embed="rId3"/>
          <a:stretch>
            <a:fillRect/>
          </a:stretch>
        </p:blipFill>
        <p:spPr>
          <a:xfrm>
            <a:off x="1607425" y="2576110"/>
            <a:ext cx="4078577" cy="3115326"/>
          </a:xfrm>
          <a:prstGeom prst="rect">
            <a:avLst/>
          </a:prstGeom>
        </p:spPr>
      </p:pic>
      <p:sp>
        <p:nvSpPr>
          <p:cNvPr id="8" name="TextBox 7">
            <a:extLst>
              <a:ext uri="{FF2B5EF4-FFF2-40B4-BE49-F238E27FC236}">
                <a16:creationId xmlns:a16="http://schemas.microsoft.com/office/drawing/2014/main" id="{E20F951B-AFB6-4A2A-93F1-45155FA64635}"/>
              </a:ext>
            </a:extLst>
          </p:cNvPr>
          <p:cNvSpPr txBox="1"/>
          <p:nvPr/>
        </p:nvSpPr>
        <p:spPr>
          <a:xfrm>
            <a:off x="7127531" y="5691436"/>
            <a:ext cx="4371583"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hlinkClick r:id="rId4"/>
              </a:rPr>
              <a:t>https://www.rcpsych.ac.uk/docs/default-source/improving-care/nccmh/dementia/nccmh-dementia-care-pathway-full-implementation-guidance.pdf?sfvrsn=cdef189d_8</a:t>
            </a:r>
            <a:r>
              <a:rPr lang="en-GB" sz="11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A270B2DF-C515-422E-6C17-C59B75C13432}"/>
              </a:ext>
            </a:extLst>
          </p:cNvPr>
          <p:cNvSpPr txBox="1"/>
          <p:nvPr/>
        </p:nvSpPr>
        <p:spPr>
          <a:xfrm>
            <a:off x="692886" y="5633357"/>
            <a:ext cx="6093912"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hlinkClick r:id="rId5"/>
              </a:rPr>
              <a:t>https://www.england.nhs.uk/mentalhealth/wp-content/uploads/sites/29/2016/03/dementia-well-pathway.pdf</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146898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110619" y="2212097"/>
            <a:ext cx="6660657"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Global Report by Alzheimer’s Disease International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Explores issues surrounding dementia including stigma and discrimination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Participants from all backgrounds including clinicians, carers and people with dementia</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https://www.alzint.org/u/World-Alzheimer-Report-2021.pdf</a:t>
            </a:r>
            <a:r>
              <a:rPr lang="en-GB" dirty="0">
                <a:latin typeface="Arial" panose="020B0604020202020204" pitchFamily="34" charset="0"/>
                <a:cs typeface="Arial" panose="020B0604020202020204" pitchFamily="34" charset="0"/>
              </a:rPr>
              <a:t> </a:t>
            </a:r>
          </a:p>
          <a:p>
            <a:endParaRPr lang="en-GB" dirty="0"/>
          </a:p>
        </p:txBody>
      </p:sp>
      <p:pic>
        <p:nvPicPr>
          <p:cNvPr id="5" name="Picture 4">
            <a:extLst>
              <a:ext uri="{FF2B5EF4-FFF2-40B4-BE49-F238E27FC236}">
                <a16:creationId xmlns:a16="http://schemas.microsoft.com/office/drawing/2014/main" id="{DEDE42CF-E695-4E92-AA5E-D0E6D66A5CFE}"/>
              </a:ext>
            </a:extLst>
          </p:cNvPr>
          <p:cNvPicPr>
            <a:picLocks noChangeAspect="1"/>
          </p:cNvPicPr>
          <p:nvPr/>
        </p:nvPicPr>
        <p:blipFill rotWithShape="1">
          <a:blip r:embed="rId3"/>
          <a:srcRect l="20491" t="13095" r="60893" b="10715"/>
          <a:stretch/>
        </p:blipFill>
        <p:spPr>
          <a:xfrm>
            <a:off x="1199120" y="1423157"/>
            <a:ext cx="3095294" cy="42755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479684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608E-0099-47FC-87C7-B0A2A2A588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Alois Alzheimer 1864-1915</a:t>
            </a:r>
          </a:p>
        </p:txBody>
      </p:sp>
      <p:pic>
        <p:nvPicPr>
          <p:cNvPr id="5" name="Content Placeholder 4">
            <a:extLst>
              <a:ext uri="{FF2B5EF4-FFF2-40B4-BE49-F238E27FC236}">
                <a16:creationId xmlns:a16="http://schemas.microsoft.com/office/drawing/2014/main" id="{C8FA3014-6772-4E72-8D28-52E565E016F5}"/>
              </a:ext>
            </a:extLst>
          </p:cNvPr>
          <p:cNvPicPr>
            <a:picLocks noGrp="1" noChangeAspect="1"/>
          </p:cNvPicPr>
          <p:nvPr>
            <p:ph idx="1"/>
          </p:nvPr>
        </p:nvPicPr>
        <p:blipFill rotWithShape="1">
          <a:blip r:embed="rId2"/>
          <a:srcRect l="12740" t="18653" r="13175" b="18975"/>
          <a:stretch/>
        </p:blipFill>
        <p:spPr>
          <a:xfrm>
            <a:off x="3157086" y="2667874"/>
            <a:ext cx="5707781" cy="2703024"/>
          </a:xfrm>
        </p:spPr>
      </p:pic>
      <p:sp>
        <p:nvSpPr>
          <p:cNvPr id="6" name="TextBox 5">
            <a:extLst>
              <a:ext uri="{FF2B5EF4-FFF2-40B4-BE49-F238E27FC236}">
                <a16:creationId xmlns:a16="http://schemas.microsoft.com/office/drawing/2014/main" id="{FC813BDB-6757-46A4-98DB-F7B015AC51D6}"/>
              </a:ext>
            </a:extLst>
          </p:cNvPr>
          <p:cNvSpPr txBox="1"/>
          <p:nvPr/>
        </p:nvSpPr>
        <p:spPr>
          <a:xfrm>
            <a:off x="1664993" y="5444996"/>
            <a:ext cx="8691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hlinkClick r:id="rId3"/>
              </a:rPr>
              <a:t>https://www.alzint.org/about/dementia-facts-figures/types-of-dementia/alzheimers-disease/alois-alzheimer/</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346614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Changes Over Time</a:t>
            </a:r>
          </a:p>
        </p:txBody>
      </p:sp>
      <p:sp>
        <p:nvSpPr>
          <p:cNvPr id="3" name="Content Placeholder 2"/>
          <p:cNvSpPr>
            <a:spLocks noGrp="1"/>
          </p:cNvSpPr>
          <p:nvPr>
            <p:ph idx="1"/>
          </p:nvPr>
        </p:nvSpPr>
        <p:spPr>
          <a:xfrm>
            <a:off x="1182668" y="2638237"/>
            <a:ext cx="9601196" cy="2114821"/>
          </a:xfrm>
        </p:spPr>
        <p:txBody>
          <a:bodyPr>
            <a:normAutofit lnSpcReduction="10000"/>
          </a:bodyPr>
          <a:lstStyle/>
          <a:p>
            <a:r>
              <a:rPr lang="en-GB" dirty="0">
                <a:latin typeface="Arial" panose="020B0604020202020204" pitchFamily="34" charset="0"/>
                <a:cs typeface="Arial" panose="020B0604020202020204" pitchFamily="34" charset="0"/>
              </a:rPr>
              <a:t>1970s – diagnosis usually later in the disease process, there late stage post diagnostic treatment and management appropriate.</a:t>
            </a:r>
          </a:p>
          <a:p>
            <a:r>
              <a:rPr lang="en-GB" dirty="0">
                <a:latin typeface="Arial" panose="020B0604020202020204" pitchFamily="34" charset="0"/>
                <a:cs typeface="Arial" panose="020B0604020202020204" pitchFamily="34" charset="0"/>
              </a:rPr>
              <a:t>2000s – diagnosis occurs much earlier in the disease process – but health professionals are still applying late stage management.</a:t>
            </a:r>
          </a:p>
          <a:p>
            <a:r>
              <a:rPr lang="en-GB" dirty="0">
                <a:hlinkClick r:id="rId2"/>
              </a:rPr>
              <a:t>https://midlandscare.co.uk/history-of-dementia/</a:t>
            </a:r>
            <a:r>
              <a:rPr lang="en-GB" dirty="0"/>
              <a:t> </a:t>
            </a:r>
          </a:p>
        </p:txBody>
      </p:sp>
    </p:spTree>
    <p:extLst>
      <p:ext uri="{BB962C8B-B14F-4D97-AF65-F5344CB8AC3E}">
        <p14:creationId xmlns:p14="http://schemas.microsoft.com/office/powerpoint/2010/main" val="28608784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Diagnosis – Challenges and Good Practice</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If a person has a sensory loss, it may make it harder to recognise the onset and progression of dementia and even ‘mask’ dementia. </a:t>
            </a:r>
          </a:p>
          <a:p>
            <a:r>
              <a:rPr lang="en-GB" dirty="0">
                <a:latin typeface="Arial" panose="020B0604020202020204" pitchFamily="34" charset="0"/>
                <a:cs typeface="Arial" panose="020B0604020202020204" pitchFamily="34" charset="0"/>
              </a:rPr>
              <a:t>For example, a person with sight loss may be in the early stages of dementia, but family and friends assume that their relative’s problem with getting about is explained by their impaired vision. </a:t>
            </a:r>
          </a:p>
          <a:p>
            <a:r>
              <a:rPr lang="en-GB" dirty="0">
                <a:latin typeface="Arial" panose="020B0604020202020204" pitchFamily="34" charset="0"/>
                <a:cs typeface="Arial" panose="020B0604020202020204" pitchFamily="34" charset="0"/>
              </a:rPr>
              <a:t>Staff or family may wrongly assume that confusion in a person with hearing loss is being caused by a malfunctioning hearing aid rather than dementia despite the as-yet unexplained association between deafness and dementia.</a:t>
            </a:r>
          </a:p>
        </p:txBody>
      </p:sp>
      <p:sp>
        <p:nvSpPr>
          <p:cNvPr id="4" name="TextBox 3"/>
          <p:cNvSpPr txBox="1"/>
          <p:nvPr/>
        </p:nvSpPr>
        <p:spPr>
          <a:xfrm>
            <a:off x="10496811" y="5869802"/>
            <a:ext cx="2730674" cy="276999"/>
          </a:xfrm>
          <a:prstGeom prst="rect">
            <a:avLst/>
          </a:prstGeom>
          <a:noFill/>
        </p:spPr>
        <p:txBody>
          <a:bodyPr wrap="square" rtlCol="0">
            <a:spAutoFit/>
          </a:bodyPr>
          <a:lstStyle/>
          <a:p>
            <a:r>
              <a:rPr lang="en-GB" sz="1200" dirty="0"/>
              <a:t>(</a:t>
            </a:r>
            <a:r>
              <a:rPr lang="en-GB" sz="1200" dirty="0" err="1"/>
              <a:t>Scie</a:t>
            </a:r>
            <a:r>
              <a:rPr lang="en-GB" sz="1200" dirty="0"/>
              <a:t>, 2015)</a:t>
            </a:r>
          </a:p>
        </p:txBody>
      </p:sp>
    </p:spTree>
    <p:extLst>
      <p:ext uri="{BB962C8B-B14F-4D97-AF65-F5344CB8AC3E}">
        <p14:creationId xmlns:p14="http://schemas.microsoft.com/office/powerpoint/2010/main" val="30847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Diagnosis – Challenges and Good Practice</a:t>
            </a:r>
          </a:p>
        </p:txBody>
      </p:sp>
      <p:sp>
        <p:nvSpPr>
          <p:cNvPr id="3" name="Content Placeholder 2"/>
          <p:cNvSpPr>
            <a:spLocks noGrp="1"/>
          </p:cNvSpPr>
          <p:nvPr>
            <p:ph idx="1"/>
          </p:nvPr>
        </p:nvSpPr>
        <p:spPr>
          <a:xfrm>
            <a:off x="851771" y="1590806"/>
            <a:ext cx="10185224" cy="4546948"/>
          </a:xfrm>
        </p:spPr>
        <p:txBody>
          <a:bodyPr>
            <a:normAutofit fontScale="92500" lnSpcReduction="10000"/>
          </a:bodyPr>
          <a:lstStyle/>
          <a:p>
            <a:pPr marL="0" indent="0">
              <a:buNone/>
            </a:pPr>
            <a:endParaRPr lang="en-GB" dirty="0"/>
          </a:p>
          <a:p>
            <a:endParaRPr lang="en-GB" dirty="0"/>
          </a:p>
          <a:p>
            <a:r>
              <a:rPr lang="en-GB" dirty="0">
                <a:latin typeface="Arial" panose="020B0604020202020204" pitchFamily="34" charset="0"/>
                <a:cs typeface="Arial" panose="020B0604020202020204" pitchFamily="34" charset="0"/>
              </a:rPr>
              <a:t>Given that the key risk factor for dementia is age, anyone working with older people must be aware of the complications that are inherent when diagnosing dementia in a. person with sensory loss and take clear steps to be able to separate the two conditions</a:t>
            </a:r>
          </a:p>
          <a:p>
            <a:endParaRPr lang="en-GB" dirty="0"/>
          </a:p>
          <a:p>
            <a:pPr marL="0" indent="0">
              <a:buNone/>
            </a:pPr>
            <a:r>
              <a:rPr lang="en-GB" b="1" dirty="0">
                <a:latin typeface="Arial" panose="020B0604020202020204" pitchFamily="34" charset="0"/>
                <a:cs typeface="Arial" panose="020B0604020202020204" pitchFamily="34" charset="0"/>
              </a:rPr>
              <a:t>Why is a diagnosis of dementia important?</a:t>
            </a:r>
          </a:p>
          <a:p>
            <a:r>
              <a:rPr lang="en-GB" dirty="0">
                <a:latin typeface="Arial" panose="020B0604020202020204" pitchFamily="34" charset="0"/>
                <a:cs typeface="Arial" panose="020B0604020202020204" pitchFamily="34" charset="0"/>
              </a:rPr>
              <a:t>A person living with sensory loss may benefit from getting a diagnosis of dementia in the same way as anyone else. They may be prescribed disease-delaying treatments as well as have the opportunity to make plans about how to remain independent for as long as possible.</a:t>
            </a:r>
          </a:p>
        </p:txBody>
      </p:sp>
      <p:sp>
        <p:nvSpPr>
          <p:cNvPr id="4" name="TextBox 3"/>
          <p:cNvSpPr txBox="1"/>
          <p:nvPr/>
        </p:nvSpPr>
        <p:spPr>
          <a:xfrm>
            <a:off x="10396603" y="5686817"/>
            <a:ext cx="2016690" cy="276999"/>
          </a:xfrm>
          <a:prstGeom prst="rect">
            <a:avLst/>
          </a:prstGeom>
          <a:noFill/>
        </p:spPr>
        <p:txBody>
          <a:bodyPr wrap="square" rtlCol="0">
            <a:spAutoFit/>
          </a:bodyPr>
          <a:lstStyle/>
          <a:p>
            <a:r>
              <a:rPr lang="en-GB" sz="1200" dirty="0"/>
              <a:t>(NHS, 2017a)</a:t>
            </a:r>
          </a:p>
        </p:txBody>
      </p:sp>
    </p:spTree>
    <p:extLst>
      <p:ext uri="{BB962C8B-B14F-4D97-AF65-F5344CB8AC3E}">
        <p14:creationId xmlns:p14="http://schemas.microsoft.com/office/powerpoint/2010/main" val="222140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Person-centred Testing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3" y="2609597"/>
            <a:ext cx="9601195" cy="3329808"/>
          </a:xfrm>
        </p:spPr>
        <p:txBody>
          <a:bodyPr>
            <a:normAutofit fontScale="70000" lnSpcReduction="20000"/>
          </a:bodyPr>
          <a:lstStyle/>
          <a:p>
            <a:r>
              <a:rPr lang="en-GB" dirty="0">
                <a:latin typeface="Arial" panose="020B0604020202020204" pitchFamily="34" charset="0"/>
                <a:cs typeface="Arial" panose="020B0604020202020204" pitchFamily="34" charset="0"/>
              </a:rPr>
              <a:t>There's no single test for dementia. A diagnosis is based on a combination of assessments and tests. These may be done by a GP or a specialist at a memory clinic or hospital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2"/>
              </a:rPr>
              <a:t>https://www.nhs.uk/conditions/dementia/diagnosis-tests/#:~:text=There's%20no%20single%20test%20for,a%20memory%20clinic%20or%20hospital</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hlinkClick r:id="rId3"/>
              </a:rPr>
              <a:t>https://www.youtube.com/watch?v=caFxuu2yJb8</a:t>
            </a:r>
            <a:r>
              <a:rPr lang="en-GB" dirty="0"/>
              <a:t> </a:t>
            </a:r>
          </a:p>
        </p:txBody>
      </p:sp>
    </p:spTree>
    <p:extLst>
      <p:ext uri="{BB962C8B-B14F-4D97-AF65-F5344CB8AC3E}">
        <p14:creationId xmlns:p14="http://schemas.microsoft.com/office/powerpoint/2010/main" val="41759780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Person-centred Testing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1870304"/>
            <a:ext cx="10058400" cy="4615673"/>
          </a:xfrm>
        </p:spPr>
        <p:txBody>
          <a:bodyPr>
            <a:normAutofit/>
          </a:bodyPr>
          <a:lstStyle/>
          <a:p>
            <a:endParaRPr lang="en-GB" dirty="0"/>
          </a:p>
          <a:p>
            <a:endParaRPr lang="en-GB" dirty="0"/>
          </a:p>
          <a:p>
            <a:r>
              <a:rPr lang="en-GB" dirty="0">
                <a:latin typeface="Arial" panose="020B0604020202020204" pitchFamily="34" charset="0"/>
                <a:cs typeface="Arial" panose="020B0604020202020204" pitchFamily="34" charset="0"/>
              </a:rPr>
              <a:t>People with sensory loss should be tested and assessed by a practitioner who understands both sensory loss and dementia. It’s important to ascertain an individual’s preferred method of communication and ensure information is presented in an accessible format, taking into account things, for example, font size and colour contrasts. </a:t>
            </a:r>
          </a:p>
        </p:txBody>
      </p:sp>
      <p:sp>
        <p:nvSpPr>
          <p:cNvPr id="4" name="TextBox 3"/>
          <p:cNvSpPr txBox="1"/>
          <p:nvPr/>
        </p:nvSpPr>
        <p:spPr>
          <a:xfrm>
            <a:off x="10517687" y="5699342"/>
            <a:ext cx="1215025" cy="276999"/>
          </a:xfrm>
          <a:prstGeom prst="rect">
            <a:avLst/>
          </a:prstGeom>
          <a:noFill/>
        </p:spPr>
        <p:txBody>
          <a:bodyPr wrap="square" rtlCol="0">
            <a:spAutoFit/>
          </a:bodyPr>
          <a:lstStyle/>
          <a:p>
            <a:r>
              <a:rPr lang="en-GB" sz="1200" dirty="0"/>
              <a:t>(NICE, 2018)</a:t>
            </a:r>
          </a:p>
        </p:txBody>
      </p:sp>
    </p:spTree>
    <p:extLst>
      <p:ext uri="{BB962C8B-B14F-4D97-AF65-F5344CB8AC3E}">
        <p14:creationId xmlns:p14="http://schemas.microsoft.com/office/powerpoint/2010/main" val="11067457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Person-centred Testing</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A person who lives with sensory impairment or loss will have developed ways of coping with their condition that need to be noted. Every effort should be made to use and maintain the equipment they use. For example:</a:t>
            </a:r>
          </a:p>
          <a:p>
            <a:r>
              <a:rPr lang="en-GB" dirty="0">
                <a:latin typeface="Arial" panose="020B0604020202020204" pitchFamily="34" charset="0"/>
                <a:cs typeface="Arial" panose="020B0604020202020204" pitchFamily="34" charset="0"/>
              </a:rPr>
              <a:t>Is the person wearing their hearing aid and wearing it properly?</a:t>
            </a:r>
          </a:p>
          <a:p>
            <a:r>
              <a:rPr lang="en-GB" dirty="0">
                <a:latin typeface="Arial" panose="020B0604020202020204" pitchFamily="34" charset="0"/>
                <a:cs typeface="Arial" panose="020B0604020202020204" pitchFamily="34" charset="0"/>
              </a:rPr>
              <a:t>Is it being maintained as necessary?</a:t>
            </a:r>
          </a:p>
          <a:p>
            <a:r>
              <a:rPr lang="en-GB" dirty="0">
                <a:latin typeface="Arial" panose="020B0604020202020204" pitchFamily="34" charset="0"/>
                <a:cs typeface="Arial" panose="020B0604020202020204" pitchFamily="34" charset="0"/>
              </a:rPr>
              <a:t>Does the care home have a loop fitted? </a:t>
            </a:r>
          </a:p>
          <a:p>
            <a:r>
              <a:rPr lang="en-GB" dirty="0">
                <a:latin typeface="Arial" panose="020B0604020202020204" pitchFamily="34" charset="0"/>
                <a:cs typeface="Arial" panose="020B0604020202020204" pitchFamily="34" charset="0"/>
              </a:rPr>
              <a:t>Are someone’s glasses within reach?</a:t>
            </a:r>
          </a:p>
          <a:p>
            <a:r>
              <a:rPr lang="en-GB" dirty="0">
                <a:latin typeface="Arial" panose="020B0604020202020204" pitchFamily="34" charset="0"/>
                <a:cs typeface="Arial" panose="020B0604020202020204" pitchFamily="34" charset="0"/>
              </a:rPr>
              <a:t>Are the glasses clean and of the correct strength?</a:t>
            </a:r>
          </a:p>
          <a:p>
            <a:r>
              <a:rPr lang="en-GB" dirty="0">
                <a:latin typeface="Arial" panose="020B0604020202020204" pitchFamily="34" charset="0"/>
                <a:cs typeface="Arial" panose="020B0604020202020204" pitchFamily="34" charset="0"/>
              </a:rPr>
              <a:t>Are glasses clearly labelled ‘for reading’ or ‘distance’ and being used for the right purpose?</a:t>
            </a:r>
          </a:p>
          <a:p>
            <a:endParaRPr lang="en-GB" dirty="0"/>
          </a:p>
        </p:txBody>
      </p:sp>
      <p:sp>
        <p:nvSpPr>
          <p:cNvPr id="4" name="TextBox 3"/>
          <p:cNvSpPr txBox="1"/>
          <p:nvPr/>
        </p:nvSpPr>
        <p:spPr>
          <a:xfrm>
            <a:off x="10314140" y="5737368"/>
            <a:ext cx="2575141" cy="276999"/>
          </a:xfrm>
          <a:prstGeom prst="rect">
            <a:avLst/>
          </a:prstGeom>
          <a:noFill/>
        </p:spPr>
        <p:txBody>
          <a:bodyPr wrap="square" rtlCol="0">
            <a:spAutoFit/>
          </a:bodyPr>
          <a:lstStyle/>
          <a:p>
            <a:r>
              <a:rPr lang="en-GB" sz="1200" dirty="0"/>
              <a:t>(NICE, 2018)</a:t>
            </a:r>
          </a:p>
        </p:txBody>
      </p:sp>
    </p:spTree>
    <p:extLst>
      <p:ext uri="{BB962C8B-B14F-4D97-AF65-F5344CB8AC3E}">
        <p14:creationId xmlns:p14="http://schemas.microsoft.com/office/powerpoint/2010/main" val="28371736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Prescribed Disengagement</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What is it?</a:t>
            </a:r>
          </a:p>
          <a:p>
            <a:r>
              <a:rPr lang="en-GB" dirty="0">
                <a:latin typeface="Arial" panose="020B0604020202020204" pitchFamily="34" charset="0"/>
                <a:cs typeface="Arial" panose="020B0604020202020204" pitchFamily="34" charset="0"/>
              </a:rPr>
              <a:t>“Go home, get your end of life affairs in order, and get acquainted with aged care.”</a:t>
            </a:r>
          </a:p>
          <a:p>
            <a:r>
              <a:rPr lang="en-GB" dirty="0">
                <a:latin typeface="Arial" panose="020B0604020202020204" pitchFamily="34" charset="0"/>
                <a:cs typeface="Arial" panose="020B0604020202020204" pitchFamily="34" charset="0"/>
              </a:rPr>
              <a:t>Dementia is the only illness I know where people are told to go home and prepare to die and not fight for their lives!</a:t>
            </a:r>
          </a:p>
          <a:p>
            <a:pPr marL="0" indent="0">
              <a:buNone/>
            </a:pPr>
            <a:r>
              <a:rPr lang="en-GB" b="1" dirty="0">
                <a:latin typeface="Arial" panose="020B0604020202020204" pitchFamily="34" charset="0"/>
                <a:cs typeface="Arial" panose="020B0604020202020204" pitchFamily="34" charset="0"/>
              </a:rPr>
              <a:t>What’s the cost?</a:t>
            </a:r>
          </a:p>
          <a:p>
            <a:r>
              <a:rPr lang="en-GB" dirty="0">
                <a:latin typeface="Arial" panose="020B0604020202020204" pitchFamily="34" charset="0"/>
                <a:cs typeface="Arial" panose="020B0604020202020204" pitchFamily="34" charset="0"/>
              </a:rPr>
              <a:t>Hopelessness for those diagnosed and our families</a:t>
            </a:r>
          </a:p>
          <a:p>
            <a:r>
              <a:rPr lang="en-GB" dirty="0">
                <a:latin typeface="Arial" panose="020B0604020202020204" pitchFamily="34" charset="0"/>
                <a:cs typeface="Arial" panose="020B0604020202020204" pitchFamily="34" charset="0"/>
              </a:rPr>
              <a:t>Person with dementia assumes victimhood, and further disabled and disempowered</a:t>
            </a:r>
          </a:p>
          <a:p>
            <a:r>
              <a:rPr lang="en-GB" dirty="0">
                <a:latin typeface="Arial" panose="020B0604020202020204" pitchFamily="34" charset="0"/>
                <a:cs typeface="Arial" panose="020B0604020202020204" pitchFamily="34" charset="0"/>
              </a:rPr>
              <a:t>It promotes learned helplessness in those diagnosed </a:t>
            </a:r>
          </a:p>
          <a:p>
            <a:r>
              <a:rPr lang="en-GB" dirty="0">
                <a:latin typeface="Arial" panose="020B0604020202020204" pitchFamily="34" charset="0"/>
                <a:cs typeface="Arial" panose="020B0604020202020204" pitchFamily="34" charset="0"/>
              </a:rPr>
              <a:t>Care partner can assume the martyr role, with all the power and control</a:t>
            </a:r>
          </a:p>
        </p:txBody>
      </p:sp>
      <p:sp>
        <p:nvSpPr>
          <p:cNvPr id="4" name="TextBox 3"/>
          <p:cNvSpPr txBox="1"/>
          <p:nvPr/>
        </p:nvSpPr>
        <p:spPr>
          <a:xfrm>
            <a:off x="9432100" y="5877029"/>
            <a:ext cx="2467627" cy="276999"/>
          </a:xfrm>
          <a:prstGeom prst="rect">
            <a:avLst/>
          </a:prstGeom>
          <a:noFill/>
        </p:spPr>
        <p:txBody>
          <a:bodyPr wrap="square" rtlCol="0">
            <a:spAutoFit/>
          </a:bodyPr>
          <a:lstStyle/>
          <a:p>
            <a:r>
              <a:rPr lang="en-GB" sz="1200" dirty="0"/>
              <a:t>(Low </a:t>
            </a:r>
            <a:r>
              <a:rPr lang="en-GB" sz="1200" i="1" dirty="0"/>
              <a:t>et al, </a:t>
            </a:r>
            <a:r>
              <a:rPr lang="en-GB" sz="1200" dirty="0"/>
              <a:t>2015</a:t>
            </a:r>
            <a:r>
              <a:rPr lang="en-GB" sz="1200" i="1" dirty="0"/>
              <a:t>; </a:t>
            </a:r>
            <a:r>
              <a:rPr lang="en-GB" sz="1200" dirty="0" err="1"/>
              <a:t>Swaffer</a:t>
            </a:r>
            <a:r>
              <a:rPr lang="en-GB" sz="1200" dirty="0"/>
              <a:t>, 2015)</a:t>
            </a:r>
          </a:p>
        </p:txBody>
      </p:sp>
    </p:spTree>
    <p:extLst>
      <p:ext uri="{BB962C8B-B14F-4D97-AF65-F5344CB8AC3E}">
        <p14:creationId xmlns:p14="http://schemas.microsoft.com/office/powerpoint/2010/main" val="132249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We cannot afford to keep doing this!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From an economic perspective, the global dementia community simply cannot afford (for now we will forget the human cost!). </a:t>
            </a:r>
          </a:p>
          <a:p>
            <a:r>
              <a:rPr lang="en-GB" dirty="0">
                <a:latin typeface="Arial" panose="020B0604020202020204" pitchFamily="34" charset="0"/>
                <a:cs typeface="Arial" panose="020B0604020202020204" pitchFamily="34" charset="0"/>
              </a:rPr>
              <a:t>We should not keep promoting the dependence of people with dementia from the time of diagnosis onto families, service providers and health care providers and governments.</a:t>
            </a:r>
          </a:p>
          <a:p>
            <a:endParaRPr lang="en-GB" dirty="0"/>
          </a:p>
        </p:txBody>
      </p:sp>
    </p:spTree>
    <p:extLst>
      <p:ext uri="{BB962C8B-B14F-4D97-AF65-F5344CB8AC3E}">
        <p14:creationId xmlns:p14="http://schemas.microsoft.com/office/powerpoint/2010/main" val="3180682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8279" y="651353"/>
            <a:ext cx="9006214" cy="369332"/>
          </a:xfrm>
          <a:prstGeom prst="rect">
            <a:avLst/>
          </a:prstGeom>
          <a:noFill/>
        </p:spPr>
        <p:txBody>
          <a:bodyPr wrap="square" rtlCol="0">
            <a:spAutoFit/>
          </a:bodyPr>
          <a:lstStyle/>
          <a:p>
            <a:r>
              <a:rPr lang="en-GB" dirty="0"/>
              <a:t>Current Medical Model of Care for People with Dementia based on </a:t>
            </a:r>
            <a:r>
              <a:rPr lang="en-GB" b="1" dirty="0"/>
              <a:t>Prescribed Disengagement</a:t>
            </a:r>
          </a:p>
        </p:txBody>
      </p:sp>
      <p:sp>
        <p:nvSpPr>
          <p:cNvPr id="3" name="TextBox 2"/>
          <p:cNvSpPr txBox="1"/>
          <p:nvPr/>
        </p:nvSpPr>
        <p:spPr>
          <a:xfrm>
            <a:off x="2155269" y="916027"/>
            <a:ext cx="7954027" cy="646331"/>
          </a:xfrm>
          <a:prstGeom prst="rect">
            <a:avLst/>
          </a:prstGeom>
          <a:noFill/>
        </p:spPr>
        <p:txBody>
          <a:bodyPr wrap="square" rtlCol="0">
            <a:spAutoFit/>
          </a:bodyPr>
          <a:lstStyle/>
          <a:p>
            <a:pPr algn="ctr"/>
            <a:r>
              <a:rPr lang="en-GB" b="1" dirty="0"/>
              <a:t>Diagnosis</a:t>
            </a:r>
          </a:p>
          <a:p>
            <a:r>
              <a:rPr lang="en-GB" dirty="0"/>
              <a:t>Often lengthy process of mis-diagnosis                     Most feared diagnosis in over 65s</a:t>
            </a:r>
          </a:p>
        </p:txBody>
      </p:sp>
      <p:pic>
        <p:nvPicPr>
          <p:cNvPr id="6" name="Picture 5"/>
          <p:cNvPicPr>
            <a:picLocks noChangeAspect="1"/>
          </p:cNvPicPr>
          <p:nvPr/>
        </p:nvPicPr>
        <p:blipFill>
          <a:blip r:embed="rId2"/>
          <a:stretch>
            <a:fillRect/>
          </a:stretch>
        </p:blipFill>
        <p:spPr>
          <a:xfrm rot="10800000">
            <a:off x="5843677" y="1432645"/>
            <a:ext cx="577209" cy="432907"/>
          </a:xfrm>
          <a:prstGeom prst="rect">
            <a:avLst/>
          </a:prstGeom>
        </p:spPr>
      </p:pic>
      <p:sp>
        <p:nvSpPr>
          <p:cNvPr id="8" name="TextBox 7"/>
          <p:cNvSpPr txBox="1"/>
          <p:nvPr/>
        </p:nvSpPr>
        <p:spPr>
          <a:xfrm>
            <a:off x="2257068" y="1792014"/>
            <a:ext cx="7852228" cy="923330"/>
          </a:xfrm>
          <a:prstGeom prst="rect">
            <a:avLst/>
          </a:prstGeom>
          <a:noFill/>
        </p:spPr>
        <p:txBody>
          <a:bodyPr wrap="square" rtlCol="0">
            <a:spAutoFit/>
          </a:bodyPr>
          <a:lstStyle/>
          <a:p>
            <a:pPr algn="ctr"/>
            <a:r>
              <a:rPr lang="en-GB" b="1" dirty="0"/>
              <a:t>Assessments</a:t>
            </a:r>
          </a:p>
          <a:p>
            <a:r>
              <a:rPr lang="en-GB" dirty="0"/>
              <a:t>Driving                 Medications          Activities of      Info about Dementia           O.T.</a:t>
            </a:r>
          </a:p>
          <a:p>
            <a:r>
              <a:rPr lang="en-GB" dirty="0"/>
              <a:t>                                                          daily living</a:t>
            </a:r>
          </a:p>
        </p:txBody>
      </p:sp>
      <p:sp>
        <p:nvSpPr>
          <p:cNvPr id="11" name="TextBox 10"/>
          <p:cNvSpPr txBox="1"/>
          <p:nvPr/>
        </p:nvSpPr>
        <p:spPr>
          <a:xfrm>
            <a:off x="2155269" y="3051081"/>
            <a:ext cx="8429224" cy="646331"/>
          </a:xfrm>
          <a:prstGeom prst="rect">
            <a:avLst/>
          </a:prstGeom>
          <a:noFill/>
        </p:spPr>
        <p:txBody>
          <a:bodyPr wrap="square" rtlCol="0">
            <a:spAutoFit/>
          </a:bodyPr>
          <a:lstStyle/>
          <a:p>
            <a:pPr algn="ctr"/>
            <a:r>
              <a:rPr lang="en-GB" b="1" dirty="0"/>
              <a:t>Prescribed Disengagement</a:t>
            </a:r>
          </a:p>
          <a:p>
            <a:r>
              <a:rPr lang="en-GB" dirty="0"/>
              <a:t>Not supported to live pre-diagnosis life                Lack of proactive or ethical care pathway</a:t>
            </a:r>
          </a:p>
        </p:txBody>
      </p:sp>
      <p:pic>
        <p:nvPicPr>
          <p:cNvPr id="12" name="Picture 11"/>
          <p:cNvPicPr>
            <a:picLocks noChangeAspect="1"/>
          </p:cNvPicPr>
          <p:nvPr/>
        </p:nvPicPr>
        <p:blipFill>
          <a:blip r:embed="rId3"/>
          <a:stretch>
            <a:fillRect/>
          </a:stretch>
        </p:blipFill>
        <p:spPr>
          <a:xfrm>
            <a:off x="5843677" y="2704556"/>
            <a:ext cx="579170" cy="432854"/>
          </a:xfrm>
          <a:prstGeom prst="rect">
            <a:avLst/>
          </a:prstGeom>
        </p:spPr>
      </p:pic>
      <p:sp>
        <p:nvSpPr>
          <p:cNvPr id="13" name="TextBox 12"/>
          <p:cNvSpPr txBox="1"/>
          <p:nvPr/>
        </p:nvSpPr>
        <p:spPr>
          <a:xfrm>
            <a:off x="1866774" y="3976414"/>
            <a:ext cx="8836112" cy="923330"/>
          </a:xfrm>
          <a:prstGeom prst="rect">
            <a:avLst/>
          </a:prstGeom>
          <a:noFill/>
        </p:spPr>
        <p:txBody>
          <a:bodyPr wrap="square" rtlCol="0">
            <a:spAutoFit/>
          </a:bodyPr>
          <a:lstStyle/>
          <a:p>
            <a:pPr algn="ctr"/>
            <a:r>
              <a:rPr lang="en-GB" b="1" dirty="0"/>
              <a:t>Referral to Service Provider</a:t>
            </a:r>
          </a:p>
          <a:p>
            <a:r>
              <a:rPr lang="en-GB" dirty="0"/>
              <a:t>    Alzheimer's Society                      Community Care Provider                  Aged Care Provider</a:t>
            </a:r>
          </a:p>
          <a:p>
            <a:pPr algn="ctr"/>
            <a:endParaRPr lang="en-GB" b="1" dirty="0"/>
          </a:p>
        </p:txBody>
      </p:sp>
      <p:pic>
        <p:nvPicPr>
          <p:cNvPr id="14" name="Picture 13"/>
          <p:cNvPicPr>
            <a:picLocks noChangeAspect="1"/>
          </p:cNvPicPr>
          <p:nvPr/>
        </p:nvPicPr>
        <p:blipFill>
          <a:blip r:embed="rId4"/>
          <a:stretch>
            <a:fillRect/>
          </a:stretch>
        </p:blipFill>
        <p:spPr>
          <a:xfrm>
            <a:off x="5854558" y="3589805"/>
            <a:ext cx="585267" cy="432854"/>
          </a:xfrm>
          <a:prstGeom prst="rect">
            <a:avLst/>
          </a:prstGeom>
        </p:spPr>
      </p:pic>
      <p:pic>
        <p:nvPicPr>
          <p:cNvPr id="15" name="Picture 14"/>
          <p:cNvPicPr>
            <a:picLocks noChangeAspect="1"/>
          </p:cNvPicPr>
          <p:nvPr/>
        </p:nvPicPr>
        <p:blipFill>
          <a:blip r:embed="rId5"/>
          <a:stretch>
            <a:fillRect/>
          </a:stretch>
        </p:blipFill>
        <p:spPr>
          <a:xfrm>
            <a:off x="5865439" y="4561383"/>
            <a:ext cx="585267" cy="432854"/>
          </a:xfrm>
          <a:prstGeom prst="rect">
            <a:avLst/>
          </a:prstGeom>
        </p:spPr>
      </p:pic>
      <p:sp>
        <p:nvSpPr>
          <p:cNvPr id="16" name="TextBox 15"/>
          <p:cNvSpPr txBox="1"/>
          <p:nvPr/>
        </p:nvSpPr>
        <p:spPr>
          <a:xfrm>
            <a:off x="4813300" y="4899744"/>
            <a:ext cx="3086100" cy="369332"/>
          </a:xfrm>
          <a:prstGeom prst="rect">
            <a:avLst/>
          </a:prstGeom>
          <a:noFill/>
        </p:spPr>
        <p:txBody>
          <a:bodyPr wrap="square" rtlCol="0">
            <a:spAutoFit/>
          </a:bodyPr>
          <a:lstStyle/>
          <a:p>
            <a:r>
              <a:rPr lang="en-GB" b="1" dirty="0"/>
              <a:t>Advanced Care Directives</a:t>
            </a:r>
          </a:p>
        </p:txBody>
      </p:sp>
      <p:pic>
        <p:nvPicPr>
          <p:cNvPr id="17" name="Picture 16"/>
          <p:cNvPicPr>
            <a:picLocks noChangeAspect="1"/>
          </p:cNvPicPr>
          <p:nvPr/>
        </p:nvPicPr>
        <p:blipFill>
          <a:blip r:embed="rId6"/>
          <a:stretch>
            <a:fillRect/>
          </a:stretch>
        </p:blipFill>
        <p:spPr>
          <a:xfrm>
            <a:off x="5890548" y="5238219"/>
            <a:ext cx="585267" cy="432854"/>
          </a:xfrm>
          <a:prstGeom prst="rect">
            <a:avLst/>
          </a:prstGeom>
        </p:spPr>
      </p:pic>
      <p:sp>
        <p:nvSpPr>
          <p:cNvPr id="18" name="TextBox 17"/>
          <p:cNvSpPr txBox="1"/>
          <p:nvPr/>
        </p:nvSpPr>
        <p:spPr>
          <a:xfrm>
            <a:off x="2155269" y="5640216"/>
            <a:ext cx="8259122" cy="646331"/>
          </a:xfrm>
          <a:prstGeom prst="rect">
            <a:avLst/>
          </a:prstGeom>
          <a:noFill/>
        </p:spPr>
        <p:txBody>
          <a:bodyPr wrap="square" rtlCol="0">
            <a:spAutoFit/>
          </a:bodyPr>
          <a:lstStyle/>
          <a:p>
            <a:pPr algn="ctr"/>
            <a:r>
              <a:rPr lang="en-GB" b="1" dirty="0"/>
              <a:t>Aged Care</a:t>
            </a:r>
          </a:p>
          <a:p>
            <a:r>
              <a:rPr lang="en-GB" dirty="0"/>
              <a:t>Community Care              Respite                           Residential Care            Palliative Care</a:t>
            </a:r>
          </a:p>
        </p:txBody>
      </p:sp>
    </p:spTree>
    <p:extLst>
      <p:ext uri="{BB962C8B-B14F-4D97-AF65-F5344CB8AC3E}">
        <p14:creationId xmlns:p14="http://schemas.microsoft.com/office/powerpoint/2010/main" val="20335508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936" y="751561"/>
            <a:ext cx="6032823" cy="2267211"/>
          </a:xfrm>
        </p:spPr>
        <p:txBody>
          <a:bodyPr>
            <a:noAutofit/>
          </a:bodyPr>
          <a:lstStyle/>
          <a:p>
            <a:r>
              <a:rPr lang="en-GB" sz="2800" b="1" dirty="0">
                <a:latin typeface="Arial" panose="020B0604020202020204" pitchFamily="34" charset="0"/>
                <a:cs typeface="Arial" panose="020B0604020202020204" pitchFamily="34" charset="0"/>
              </a:rPr>
              <a:t>Research has </a:t>
            </a:r>
            <a:r>
              <a:rPr lang="en-GB" b="1" dirty="0">
                <a:latin typeface="Arial" panose="020B0604020202020204" pitchFamily="34" charset="0"/>
                <a:cs typeface="Arial" panose="020B0604020202020204" pitchFamily="34" charset="0"/>
              </a:rPr>
              <a:t>b</a:t>
            </a:r>
            <a:r>
              <a:rPr lang="en-GB" sz="2800" b="1" dirty="0">
                <a:latin typeface="Arial" panose="020B0604020202020204" pitchFamily="34" charset="0"/>
                <a:cs typeface="Arial" panose="020B0604020202020204" pitchFamily="34" charset="0"/>
              </a:rPr>
              <a:t>een </a:t>
            </a:r>
            <a:r>
              <a:rPr lang="en-GB" b="1" dirty="0">
                <a:latin typeface="Arial" panose="020B0604020202020204" pitchFamily="34" charset="0"/>
                <a:cs typeface="Arial" panose="020B0604020202020204" pitchFamily="34" charset="0"/>
              </a:rPr>
              <a:t>t</a:t>
            </a:r>
            <a:r>
              <a:rPr lang="en-GB" sz="2800" b="1" dirty="0">
                <a:latin typeface="Arial" panose="020B0604020202020204" pitchFamily="34" charset="0"/>
                <a:cs typeface="Arial" panose="020B0604020202020204" pitchFamily="34" charset="0"/>
              </a:rPr>
              <a:t>oo Focused on </a:t>
            </a:r>
            <a:r>
              <a:rPr lang="en-GB" b="1" dirty="0">
                <a:latin typeface="Arial" panose="020B0604020202020204" pitchFamily="34" charset="0"/>
                <a:cs typeface="Arial" panose="020B0604020202020204" pitchFamily="34" charset="0"/>
              </a:rPr>
              <a:t>t</a:t>
            </a:r>
            <a:r>
              <a:rPr lang="en-GB" sz="2800" b="1" dirty="0">
                <a:latin typeface="Arial" panose="020B0604020202020204" pitchFamily="34" charset="0"/>
                <a:cs typeface="Arial" panose="020B0604020202020204" pitchFamily="34" charset="0"/>
              </a:rPr>
              <a:t>he Magic Bullet: A Cure</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pic>
        <p:nvPicPr>
          <p:cNvPr id="3" name="Picture Placeholder 2"/>
          <p:cNvPicPr>
            <a:picLocks noGrp="1" noChangeAspect="1"/>
          </p:cNvPicPr>
          <p:nvPr>
            <p:ph type="pic" idx="1"/>
          </p:nvPr>
        </p:nvPicPr>
        <p:blipFill>
          <a:blip r:embed="rId2"/>
          <a:srcRect l="25939" r="25939"/>
          <a:stretch>
            <a:fillRect/>
          </a:stretch>
        </p:blipFill>
        <p:spPr>
          <a:xfrm>
            <a:off x="1568450" y="1003300"/>
            <a:ext cx="3063875" cy="4775200"/>
          </a:xfrm>
          <a:prstGeom prst="rect">
            <a:avLst/>
          </a:prstGeom>
        </p:spPr>
      </p:pic>
      <p:sp>
        <p:nvSpPr>
          <p:cNvPr id="6" name="Text Placeholder 5"/>
          <p:cNvSpPr>
            <a:spLocks noGrp="1"/>
          </p:cNvSpPr>
          <p:nvPr>
            <p:ph type="body" sz="half" idx="2"/>
          </p:nvPr>
        </p:nvSpPr>
        <p:spPr>
          <a:xfrm>
            <a:off x="4734839" y="3887685"/>
            <a:ext cx="6806643" cy="2872194"/>
          </a:xfrm>
        </p:spPr>
        <p:txBody>
          <a:bodyPr>
            <a:noAutofit/>
          </a:bodyPr>
          <a:lstStyle/>
          <a:p>
            <a:pPr algn="just"/>
            <a:r>
              <a:rPr lang="en-GB" sz="2400" dirty="0">
                <a:latin typeface="Arial" panose="020B0604020202020204" pitchFamily="34" charset="0"/>
                <a:cs typeface="Arial" panose="020B0604020202020204" pitchFamily="34" charset="0"/>
              </a:rPr>
              <a:t>Insufficient research on improving care, and promoting independence with active disability support, or on reversing/ slowing down cognitive decline. </a:t>
            </a:r>
            <a:br>
              <a:rPr lang="en-GB" sz="2400" dirty="0"/>
            </a:br>
            <a:endParaRPr lang="en-GB" sz="2400" dirty="0"/>
          </a:p>
        </p:txBody>
      </p:sp>
      <p:sp>
        <p:nvSpPr>
          <p:cNvPr id="4" name="TextBox 3"/>
          <p:cNvSpPr txBox="1"/>
          <p:nvPr/>
        </p:nvSpPr>
        <p:spPr>
          <a:xfrm>
            <a:off x="9421030" y="5767192"/>
            <a:ext cx="2120452" cy="276999"/>
          </a:xfrm>
          <a:prstGeom prst="rect">
            <a:avLst/>
          </a:prstGeom>
          <a:noFill/>
        </p:spPr>
        <p:txBody>
          <a:bodyPr wrap="none" rtlCol="0">
            <a:spAutoFit/>
          </a:bodyPr>
          <a:lstStyle/>
          <a:p>
            <a:r>
              <a:rPr lang="en-GB" sz="1200" dirty="0"/>
              <a:t>(University of Cambridge, 2019)</a:t>
            </a:r>
          </a:p>
        </p:txBody>
      </p:sp>
    </p:spTree>
    <p:extLst>
      <p:ext uri="{BB962C8B-B14F-4D97-AF65-F5344CB8AC3E}">
        <p14:creationId xmlns:p14="http://schemas.microsoft.com/office/powerpoint/2010/main" val="26315572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Solutions Ahead</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Significant change will be needed to manage the cost of dementia </a:t>
            </a:r>
          </a:p>
          <a:p>
            <a:r>
              <a:rPr lang="en-GB" dirty="0">
                <a:latin typeface="Arial" panose="020B0604020202020204" pitchFamily="34" charset="0"/>
                <a:cs typeface="Arial" panose="020B0604020202020204" pitchFamily="34" charset="0"/>
              </a:rPr>
              <a:t>Providers will have to become flexible &amp; proactive</a:t>
            </a:r>
          </a:p>
          <a:p>
            <a:r>
              <a:rPr lang="en-GB" dirty="0">
                <a:latin typeface="Arial" panose="020B0604020202020204" pitchFamily="34" charset="0"/>
                <a:cs typeface="Arial" panose="020B0604020202020204" pitchFamily="34" charset="0"/>
              </a:rPr>
              <a:t>New business models and a social/disability model of care will be needed, including rehabilitation</a:t>
            </a:r>
          </a:p>
          <a:p>
            <a:r>
              <a:rPr lang="en-GB" dirty="0">
                <a:latin typeface="Arial" panose="020B0604020202020204" pitchFamily="34" charset="0"/>
                <a:cs typeface="Arial" panose="020B0604020202020204" pitchFamily="34" charset="0"/>
              </a:rPr>
              <a:t>A blending of community, respite &amp; residential including age appropriate services</a:t>
            </a:r>
          </a:p>
          <a:p>
            <a:r>
              <a:rPr lang="en-GB" dirty="0">
                <a:latin typeface="Arial" panose="020B0604020202020204" pitchFamily="34" charset="0"/>
                <a:cs typeface="Arial" panose="020B0604020202020204" pitchFamily="34" charset="0"/>
              </a:rPr>
              <a:t>A shift in policy,  organisational and workforce culture needed to meet the consumers demands ensure our human rights</a:t>
            </a:r>
          </a:p>
          <a:p>
            <a:endParaRPr lang="en-GB" dirty="0"/>
          </a:p>
        </p:txBody>
      </p:sp>
    </p:spTree>
    <p:extLst>
      <p:ext uri="{BB962C8B-B14F-4D97-AF65-F5344CB8AC3E}">
        <p14:creationId xmlns:p14="http://schemas.microsoft.com/office/powerpoint/2010/main" val="375810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Autofit/>
          </a:bodyPr>
          <a:lstStyle/>
          <a:p>
            <a:r>
              <a:rPr lang="en-GB" b="1" dirty="0">
                <a:latin typeface="Arial" panose="020B0604020202020204" pitchFamily="34" charset="0"/>
                <a:cs typeface="Arial" panose="020B0604020202020204" pitchFamily="34" charset="0"/>
              </a:rPr>
              <a:t>Human Rights in Dementia Care </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Timely diagnosis</a:t>
            </a:r>
          </a:p>
          <a:p>
            <a:r>
              <a:rPr lang="en-GB" dirty="0">
                <a:latin typeface="Arial" panose="020B0604020202020204" pitchFamily="34" charset="0"/>
                <a:cs typeface="Arial" panose="020B0604020202020204" pitchFamily="34" charset="0"/>
              </a:rPr>
              <a:t>No more </a:t>
            </a:r>
            <a:r>
              <a:rPr lang="en-GB" b="1" dirty="0">
                <a:latin typeface="Arial" panose="020B0604020202020204" pitchFamily="34" charset="0"/>
                <a:cs typeface="Arial" panose="020B0604020202020204" pitchFamily="34" charset="0"/>
              </a:rPr>
              <a:t>Prescribed Disengagement</a:t>
            </a:r>
          </a:p>
          <a:p>
            <a:r>
              <a:rPr lang="en-GB" dirty="0">
                <a:latin typeface="Arial" panose="020B0604020202020204" pitchFamily="34" charset="0"/>
                <a:cs typeface="Arial" panose="020B0604020202020204" pitchFamily="34" charset="0"/>
              </a:rPr>
              <a:t>No more segregation in secure dementia units (is this practical?)</a:t>
            </a:r>
          </a:p>
          <a:p>
            <a:r>
              <a:rPr lang="en-GB" dirty="0">
                <a:latin typeface="Arial" panose="020B0604020202020204" pitchFamily="34" charset="0"/>
                <a:cs typeface="Arial" panose="020B0604020202020204" pitchFamily="34" charset="0"/>
              </a:rPr>
              <a:t>Rehabilitation immediately post diagnosis &amp; proactive disability support</a:t>
            </a:r>
          </a:p>
          <a:p>
            <a:r>
              <a:rPr lang="en-GB" dirty="0">
                <a:latin typeface="Arial" panose="020B0604020202020204" pitchFamily="34" charset="0"/>
                <a:cs typeface="Arial" panose="020B0604020202020204" pitchFamily="34" charset="0"/>
              </a:rPr>
              <a:t>Phasing out all Institutional care</a:t>
            </a:r>
          </a:p>
          <a:p>
            <a:r>
              <a:rPr lang="en-GB" dirty="0">
                <a:latin typeface="Arial" panose="020B0604020202020204" pitchFamily="34" charset="0"/>
                <a:cs typeface="Arial" panose="020B0604020202020204" pitchFamily="34" charset="0"/>
              </a:rPr>
              <a:t>ALL health and social care staff are fully competent in dementia</a:t>
            </a:r>
          </a:p>
          <a:p>
            <a:r>
              <a:rPr lang="en-GB" dirty="0">
                <a:latin typeface="Arial" panose="020B0604020202020204" pitchFamily="34" charset="0"/>
                <a:cs typeface="Arial" panose="020B0604020202020204" pitchFamily="34" charset="0"/>
              </a:rPr>
              <a:t>Research for risk reduction and care as much as for a cure                  </a:t>
            </a:r>
            <a:r>
              <a:rPr lang="en-GB" sz="1200" dirty="0"/>
              <a:t>(</a:t>
            </a:r>
            <a:r>
              <a:rPr lang="en-GB" sz="1200" dirty="0" err="1"/>
              <a:t>Swaffer</a:t>
            </a:r>
            <a:r>
              <a:rPr lang="en-GB" sz="1200" dirty="0"/>
              <a:t>, 2018)</a:t>
            </a:r>
          </a:p>
        </p:txBody>
      </p:sp>
    </p:spTree>
    <p:extLst>
      <p:ext uri="{BB962C8B-B14F-4D97-AF65-F5344CB8AC3E}">
        <p14:creationId xmlns:p14="http://schemas.microsoft.com/office/powerpoint/2010/main" val="813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is Dementia Friendly? Dementia Capable? </a:t>
            </a:r>
          </a:p>
        </p:txBody>
      </p:sp>
      <p:sp>
        <p:nvSpPr>
          <p:cNvPr id="3" name="Content Placeholder 2"/>
          <p:cNvSpPr>
            <a:spLocks noGrp="1"/>
          </p:cNvSpPr>
          <p:nvPr>
            <p:ph idx="1"/>
          </p:nvPr>
        </p:nvSpPr>
        <p:spPr/>
        <p:txBody>
          <a:bodyPr>
            <a:normAutofit fontScale="85000" lnSpcReduction="10000"/>
          </a:bodyPr>
          <a:lstStyle/>
          <a:p>
            <a:r>
              <a:rPr lang="en-GB" b="1" dirty="0">
                <a:latin typeface="Arial" panose="020B0604020202020204" pitchFamily="34" charset="0"/>
                <a:cs typeface="Arial" panose="020B0604020202020204" pitchFamily="34" charset="0"/>
              </a:rPr>
              <a:t>Dementia capable</a:t>
            </a:r>
            <a:r>
              <a:rPr lang="en-GB" dirty="0">
                <a:latin typeface="Arial" panose="020B0604020202020204" pitchFamily="34" charset="0"/>
                <a:cs typeface="Arial" panose="020B0604020202020204" pitchFamily="34" charset="0"/>
              </a:rPr>
              <a:t>: A system set up to ‘deal’ with individuals who have dementia</a:t>
            </a:r>
          </a:p>
          <a:p>
            <a:r>
              <a:rPr lang="en-GB" dirty="0">
                <a:latin typeface="Arial" panose="020B0604020202020204" pitchFamily="34" charset="0"/>
                <a:cs typeface="Arial" panose="020B0604020202020204" pitchFamily="34" charset="0"/>
              </a:rPr>
              <a:t>A dementia-capable system may demonstrate excellence in addressing all of the needs, but the living experience of the person may be overlooked. </a:t>
            </a:r>
          </a:p>
          <a:p>
            <a:r>
              <a:rPr lang="en-GB" b="1" dirty="0">
                <a:latin typeface="Arial" panose="020B0604020202020204" pitchFamily="34" charset="0"/>
                <a:cs typeface="Arial" panose="020B0604020202020204" pitchFamily="34" charset="0"/>
              </a:rPr>
              <a:t>Dementia friendly: </a:t>
            </a:r>
            <a:r>
              <a:rPr lang="en-GB" dirty="0">
                <a:latin typeface="Arial" panose="020B0604020202020204" pitchFamily="34" charset="0"/>
                <a:cs typeface="Arial" panose="020B0604020202020204" pitchFamily="34" charset="0"/>
              </a:rPr>
              <a:t>a system which focuses on the living experience, we run the risk of reducing the person-to-person interaction to an impersonal “service-need” relationship. </a:t>
            </a:r>
          </a:p>
          <a:p>
            <a:r>
              <a:rPr lang="en-GB" dirty="0">
                <a:latin typeface="Arial" panose="020B0604020202020204" pitchFamily="34" charset="0"/>
                <a:cs typeface="Arial" panose="020B0604020202020204" pitchFamily="34" charset="0"/>
              </a:rPr>
              <a:t>In another light, the living environment influences the manifestation of abilities and disabilities (or special needs) – medical versus social model!!!!</a:t>
            </a:r>
          </a:p>
        </p:txBody>
      </p:sp>
      <p:sp>
        <p:nvSpPr>
          <p:cNvPr id="4" name="Footer Placeholder 3"/>
          <p:cNvSpPr>
            <a:spLocks noGrp="1"/>
          </p:cNvSpPr>
          <p:nvPr>
            <p:ph type="ftr" sz="quarter" idx="11"/>
          </p:nvPr>
        </p:nvSpPr>
        <p:spPr>
          <a:xfrm>
            <a:off x="10038568" y="5867401"/>
            <a:ext cx="7305900" cy="279400"/>
          </a:xfrm>
        </p:spPr>
        <p:txBody>
          <a:bodyPr/>
          <a:lstStyle/>
          <a:p>
            <a:r>
              <a:rPr lang="en-US" sz="1200" dirty="0"/>
              <a:t>(Lin and Lewis, 2015)</a:t>
            </a:r>
          </a:p>
        </p:txBody>
      </p:sp>
    </p:spTree>
    <p:extLst>
      <p:ext uri="{BB962C8B-B14F-4D97-AF65-F5344CB8AC3E}">
        <p14:creationId xmlns:p14="http://schemas.microsoft.com/office/powerpoint/2010/main" val="1394921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Positivity</a:t>
            </a:r>
          </a:p>
        </p:txBody>
      </p:sp>
      <p:sp>
        <p:nvSpPr>
          <p:cNvPr id="3" name="Content Placeholder 2"/>
          <p:cNvSpPr>
            <a:spLocks noGrp="1"/>
          </p:cNvSpPr>
          <p:nvPr>
            <p:ph idx="1"/>
          </p:nvPr>
        </p:nvSpPr>
        <p:spPr>
          <a:xfrm>
            <a:off x="1295402" y="2950632"/>
            <a:ext cx="9601196" cy="3318936"/>
          </a:xfrm>
        </p:spPr>
        <p:txBody>
          <a:bodyPr/>
          <a:lstStyle/>
          <a:p>
            <a:r>
              <a:rPr lang="en-GB" dirty="0">
                <a:latin typeface="Arial" panose="020B0604020202020204" pitchFamily="34" charset="0"/>
                <a:cs typeface="Arial" panose="020B0604020202020204" pitchFamily="34" charset="0"/>
              </a:rPr>
              <a:t>In order to better illustrate the necessity of dementia positivity, let us first picture what a society that is dementia capable and dementia friendly, but not dementia positive would be like. This hypothetical society would have the following: </a:t>
            </a:r>
          </a:p>
          <a:p>
            <a:endParaRPr lang="en-GB" dirty="0"/>
          </a:p>
        </p:txBody>
      </p:sp>
      <p:sp>
        <p:nvSpPr>
          <p:cNvPr id="4" name="TextBox 3"/>
          <p:cNvSpPr txBox="1"/>
          <p:nvPr/>
        </p:nvSpPr>
        <p:spPr>
          <a:xfrm>
            <a:off x="9919567" y="5636713"/>
            <a:ext cx="1954061" cy="276999"/>
          </a:xfrm>
          <a:prstGeom prst="rect">
            <a:avLst/>
          </a:prstGeom>
          <a:noFill/>
        </p:spPr>
        <p:txBody>
          <a:bodyPr wrap="square" rtlCol="0">
            <a:spAutoFit/>
          </a:bodyPr>
          <a:lstStyle/>
          <a:p>
            <a:pPr lvl="0"/>
            <a:r>
              <a:rPr lang="en-US" sz="1200">
                <a:solidFill>
                  <a:prstClr val="black"/>
                </a:solidFill>
              </a:rPr>
              <a:t>(Lin and Lewis, 2015)</a:t>
            </a:r>
            <a:endParaRPr lang="en-US" sz="1200" dirty="0">
              <a:solidFill>
                <a:prstClr val="black"/>
              </a:solidFill>
            </a:endParaRPr>
          </a:p>
        </p:txBody>
      </p:sp>
    </p:spTree>
    <p:extLst>
      <p:ext uri="{BB962C8B-B14F-4D97-AF65-F5344CB8AC3E}">
        <p14:creationId xmlns:p14="http://schemas.microsoft.com/office/powerpoint/2010/main" val="206529650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 Positivity? </a:t>
            </a:r>
          </a:p>
        </p:txBody>
      </p:sp>
      <p:sp>
        <p:nvSpPr>
          <p:cNvPr id="3" name="Content Placeholder 2"/>
          <p:cNvSpPr>
            <a:spLocks noGrp="1"/>
          </p:cNvSpPr>
          <p:nvPr>
            <p:ph idx="1"/>
          </p:nvPr>
        </p:nvSpPr>
        <p:spPr>
          <a:xfrm>
            <a:off x="886091" y="2616493"/>
            <a:ext cx="10110715" cy="3352507"/>
          </a:xfrm>
        </p:spPr>
        <p:txBody>
          <a:bodyPr>
            <a:normAutofit fontScale="92500" lnSpcReduction="2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 sufficient number of highly trained staff and providers (e.g., health care, social services, private sectors) equipped with dementia-specific knowledge, skills, and competencies, paired with diverse programs and services tailored to address the special needs of PWDs (persons with Dementia) and their families; </a:t>
            </a:r>
          </a:p>
          <a:p>
            <a:pPr>
              <a:buFont typeface="Arial" panose="020B0604020202020204" pitchFamily="34" charset="0"/>
              <a:buChar char="•"/>
            </a:pPr>
            <a:r>
              <a:rPr lang="en-GB" dirty="0">
                <a:latin typeface="Arial" panose="020B0604020202020204" pitchFamily="34" charset="0"/>
                <a:cs typeface="Arial" panose="020B0604020202020204" pitchFamily="34" charset="0"/>
              </a:rPr>
              <a:t>Communities consisting of people who are aware of dementia, knowing how to help and to interact respectfully with PWDs; </a:t>
            </a:r>
          </a:p>
          <a:p>
            <a:pPr>
              <a:buFont typeface="Arial" panose="020B0604020202020204" pitchFamily="34" charset="0"/>
              <a:buChar char="•"/>
            </a:pPr>
            <a:r>
              <a:rPr lang="en-GB" dirty="0">
                <a:latin typeface="Arial" panose="020B0604020202020204" pitchFamily="34" charset="0"/>
                <a:cs typeface="Arial" panose="020B0604020202020204" pitchFamily="34" charset="0"/>
              </a:rPr>
              <a:t>Opportunities for PWDs and their families to remain engaged with society;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Environmental modifications to ensure safety and accessibility; and </a:t>
            </a:r>
          </a:p>
          <a:p>
            <a:pPr>
              <a:buFont typeface="Arial" panose="020B0604020202020204" pitchFamily="34" charset="0"/>
              <a:buChar char="•"/>
            </a:pPr>
            <a:r>
              <a:rPr lang="en-GB" dirty="0">
                <a:latin typeface="Arial" panose="020B0604020202020204" pitchFamily="34" charset="0"/>
                <a:cs typeface="Arial" panose="020B0604020202020204" pitchFamily="34" charset="0"/>
              </a:rPr>
              <a:t>Activities and places PWDs and their families would enjoy. </a:t>
            </a:r>
          </a:p>
        </p:txBody>
      </p:sp>
      <p:sp>
        <p:nvSpPr>
          <p:cNvPr id="4" name="Footer Placeholder 3"/>
          <p:cNvSpPr>
            <a:spLocks noGrp="1"/>
          </p:cNvSpPr>
          <p:nvPr>
            <p:ph type="ftr" sz="quarter" idx="11"/>
          </p:nvPr>
        </p:nvSpPr>
        <p:spPr>
          <a:xfrm>
            <a:off x="10013516" y="5829300"/>
            <a:ext cx="7305900" cy="279400"/>
          </a:xfrm>
        </p:spPr>
        <p:txBody>
          <a:bodyPr/>
          <a:lstStyle/>
          <a:p>
            <a:r>
              <a:rPr lang="en-US" sz="1200" dirty="0"/>
              <a:t>(Lin and Lewis, 2015)</a:t>
            </a:r>
          </a:p>
        </p:txBody>
      </p:sp>
    </p:spTree>
    <p:extLst>
      <p:ext uri="{BB962C8B-B14F-4D97-AF65-F5344CB8AC3E}">
        <p14:creationId xmlns:p14="http://schemas.microsoft.com/office/powerpoint/2010/main" val="427794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 Positivity? </a:t>
            </a:r>
          </a:p>
        </p:txBody>
      </p:sp>
      <p:sp>
        <p:nvSpPr>
          <p:cNvPr id="3" name="Content Placeholder 2"/>
          <p:cNvSpPr>
            <a:spLocks noGrp="1"/>
          </p:cNvSpPr>
          <p:nvPr>
            <p:ph idx="1"/>
          </p:nvPr>
        </p:nvSpPr>
        <p:spPr>
          <a:xfrm>
            <a:off x="1052583" y="2716284"/>
            <a:ext cx="10086833" cy="2668516"/>
          </a:xfrm>
        </p:spPr>
        <p:txBody>
          <a:bodyPr>
            <a:normAutofit/>
          </a:bodyPr>
          <a:lstStyle/>
          <a:p>
            <a:pPr marL="0" indent="0">
              <a:buNone/>
            </a:pPr>
            <a:r>
              <a:rPr lang="en-GB" sz="2400" dirty="0">
                <a:latin typeface="Arial" panose="020B0604020202020204" pitchFamily="34" charset="0"/>
                <a:cs typeface="Arial" panose="020B0604020202020204" pitchFamily="34" charset="0"/>
              </a:rPr>
              <a:t>At first glance, this society seems to have everything to ensure a good life for PWDs and their families. However, without dementia positivity, it is merely a society that tolerates and respects differences. It is merely a society that supports or takes care of its members. </a:t>
            </a:r>
          </a:p>
          <a:p>
            <a:pPr marL="0" indent="0">
              <a:buNone/>
            </a:pPr>
            <a:r>
              <a:rPr lang="en-GB" sz="2400" dirty="0">
                <a:latin typeface="Arial" panose="020B0604020202020204" pitchFamily="34" charset="0"/>
                <a:cs typeface="Arial" panose="020B0604020202020204" pitchFamily="34" charset="0"/>
              </a:rPr>
              <a:t>It is not a society that truly sees PWDs as equal contributors.</a:t>
            </a:r>
          </a:p>
          <a:p>
            <a:pPr marL="0" indent="0">
              <a:buNone/>
            </a:pPr>
            <a:endParaRPr lang="en-GB" sz="2400" dirty="0"/>
          </a:p>
        </p:txBody>
      </p:sp>
      <p:sp>
        <p:nvSpPr>
          <p:cNvPr id="4" name="Footer Placeholder 3"/>
          <p:cNvSpPr>
            <a:spLocks noGrp="1"/>
          </p:cNvSpPr>
          <p:nvPr>
            <p:ph type="ftr" sz="quarter" idx="11"/>
          </p:nvPr>
        </p:nvSpPr>
        <p:spPr>
          <a:xfrm>
            <a:off x="9762996" y="5806162"/>
            <a:ext cx="7305900" cy="279400"/>
          </a:xfrm>
        </p:spPr>
        <p:txBody>
          <a:bodyPr/>
          <a:lstStyle/>
          <a:p>
            <a:r>
              <a:rPr lang="en-US" sz="1200" dirty="0"/>
              <a:t>( Lin and Lewis, 2015)</a:t>
            </a:r>
          </a:p>
        </p:txBody>
      </p:sp>
    </p:spTree>
    <p:extLst>
      <p:ext uri="{BB962C8B-B14F-4D97-AF65-F5344CB8AC3E}">
        <p14:creationId xmlns:p14="http://schemas.microsoft.com/office/powerpoint/2010/main" val="188926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Sensory loss and Dementia Friendly Communities</a:t>
            </a:r>
          </a:p>
        </p:txBody>
      </p:sp>
      <p:sp>
        <p:nvSpPr>
          <p:cNvPr id="3" name="Content Placeholder 2"/>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As we can see, people will need a lot of support to access their immediate environment, leave alone their community and wider world.</a:t>
            </a:r>
          </a:p>
          <a:p>
            <a:endParaRPr lang="en-GB" sz="2000" dirty="0"/>
          </a:p>
          <a:p>
            <a:endParaRPr lang="en-GB" sz="2000" dirty="0"/>
          </a:p>
        </p:txBody>
      </p:sp>
      <p:pic>
        <p:nvPicPr>
          <p:cNvPr id="4" name="Picture 3"/>
          <p:cNvPicPr>
            <a:picLocks noChangeAspect="1"/>
          </p:cNvPicPr>
          <p:nvPr/>
        </p:nvPicPr>
        <p:blipFill>
          <a:blip r:embed="rId2"/>
          <a:stretch>
            <a:fillRect/>
          </a:stretch>
        </p:blipFill>
        <p:spPr>
          <a:xfrm>
            <a:off x="4425358" y="3366624"/>
            <a:ext cx="4568517" cy="2178831"/>
          </a:xfrm>
          <a:prstGeom prst="rect">
            <a:avLst/>
          </a:prstGeom>
        </p:spPr>
      </p:pic>
    </p:spTree>
    <p:extLst>
      <p:ext uri="{BB962C8B-B14F-4D97-AF65-F5344CB8AC3E}">
        <p14:creationId xmlns:p14="http://schemas.microsoft.com/office/powerpoint/2010/main" val="138865326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Approaches Could be Effective?</a:t>
            </a:r>
          </a:p>
        </p:txBody>
      </p:sp>
      <p:sp>
        <p:nvSpPr>
          <p:cNvPr id="3" name="Content Placeholder 2"/>
          <p:cNvSpPr>
            <a:spLocks noGrp="1"/>
          </p:cNvSpPr>
          <p:nvPr>
            <p:ph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Creative arts</a:t>
            </a:r>
          </a:p>
          <a:p>
            <a:r>
              <a:rPr lang="en-GB" dirty="0">
                <a:latin typeface="Arial" panose="020B0604020202020204" pitchFamily="34" charset="0"/>
                <a:cs typeface="Arial" panose="020B0604020202020204" pitchFamily="34" charset="0"/>
              </a:rPr>
              <a:t>Movement and exercise</a:t>
            </a:r>
          </a:p>
          <a:p>
            <a:r>
              <a:rPr lang="en-GB" dirty="0">
                <a:latin typeface="Arial" panose="020B0604020202020204" pitchFamily="34" charset="0"/>
                <a:cs typeface="Arial" panose="020B0604020202020204" pitchFamily="34" charset="0"/>
              </a:rPr>
              <a:t>Activity resources and approaches</a:t>
            </a:r>
          </a:p>
          <a:p>
            <a:r>
              <a:rPr lang="en-GB" dirty="0">
                <a:latin typeface="Arial" panose="020B0604020202020204" pitchFamily="34" charset="0"/>
                <a:cs typeface="Arial" panose="020B0604020202020204" pitchFamily="34" charset="0"/>
              </a:rPr>
              <a:t>Involving friends and family</a:t>
            </a:r>
          </a:p>
          <a:p>
            <a:r>
              <a:rPr lang="en-GB" dirty="0">
                <a:latin typeface="Arial" panose="020B0604020202020204" pitchFamily="34" charset="0"/>
                <a:cs typeface="Arial" panose="020B0604020202020204" pitchFamily="34" charset="0"/>
              </a:rPr>
              <a:t>Activity in the later stages of dementia</a:t>
            </a:r>
          </a:p>
          <a:p>
            <a:r>
              <a:rPr lang="en-GB" dirty="0">
                <a:latin typeface="Arial" panose="020B0604020202020204" pitchFamily="34" charset="0"/>
                <a:cs typeface="Arial" panose="020B0604020202020204" pitchFamily="34" charset="0"/>
              </a:rPr>
              <a:t>Developing community links</a:t>
            </a:r>
          </a:p>
          <a:p>
            <a:r>
              <a:rPr lang="en-GB" dirty="0">
                <a:latin typeface="Arial" panose="020B0604020202020204" pitchFamily="34" charset="0"/>
                <a:cs typeface="Arial" panose="020B0604020202020204" pitchFamily="34" charset="0"/>
              </a:rPr>
              <a:t>Culture and religion</a:t>
            </a:r>
          </a:p>
          <a:p>
            <a:r>
              <a:rPr lang="en-GB" dirty="0">
                <a:latin typeface="Arial" panose="020B0604020202020204" pitchFamily="34" charset="0"/>
                <a:cs typeface="Arial" panose="020B0604020202020204" pitchFamily="34" charset="0"/>
              </a:rPr>
              <a:t>Reminiscence</a:t>
            </a:r>
          </a:p>
          <a:p>
            <a:r>
              <a:rPr lang="en-GB" dirty="0">
                <a:latin typeface="Arial" panose="020B0604020202020204" pitchFamily="34" charset="0"/>
                <a:cs typeface="Arial" panose="020B0604020202020204" pitchFamily="34" charset="0"/>
              </a:rPr>
              <a:t>Assistive Technology</a:t>
            </a:r>
          </a:p>
          <a:p>
            <a:r>
              <a:rPr lang="en-GB" dirty="0">
                <a:latin typeface="Arial" panose="020B0604020202020204" pitchFamily="34" charset="0"/>
                <a:cs typeface="Arial" panose="020B0604020202020204" pitchFamily="34" charset="0"/>
              </a:rPr>
              <a:t>PERSON CENTRED PRACTICE and ADVOCACY</a:t>
            </a:r>
          </a:p>
          <a:p>
            <a:endParaRPr lang="en-GB" dirty="0"/>
          </a:p>
        </p:txBody>
      </p:sp>
    </p:spTree>
    <p:extLst>
      <p:ext uri="{BB962C8B-B14F-4D97-AF65-F5344CB8AC3E}">
        <p14:creationId xmlns:p14="http://schemas.microsoft.com/office/powerpoint/2010/main" val="215527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What Could Help?</a:t>
            </a:r>
          </a:p>
        </p:txBody>
      </p:sp>
      <p:sp>
        <p:nvSpPr>
          <p:cNvPr id="3" name="Content Placeholder 2"/>
          <p:cNvSpPr>
            <a:spLocks noGrp="1"/>
          </p:cNvSpPr>
          <p:nvPr>
            <p:ph idx="1"/>
          </p:nvPr>
        </p:nvSpPr>
        <p:spPr>
          <a:xfrm>
            <a:off x="698269" y="2556932"/>
            <a:ext cx="10198328" cy="3318936"/>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Dementia Café (Scotland)  </a:t>
            </a:r>
            <a:r>
              <a:rPr lang="en-GB" dirty="0">
                <a:latin typeface="Arial" panose="020B0604020202020204" pitchFamily="34" charset="0"/>
                <a:cs typeface="Arial" panose="020B0604020202020204" pitchFamily="34" charset="0"/>
                <a:hlinkClick r:id="rId2"/>
              </a:rPr>
              <a:t>https://www.youtube.com/watch?v=3DhzCaj5MWc</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(Phil and Holly)   </a:t>
            </a:r>
            <a:r>
              <a:rPr lang="en-GB" dirty="0">
                <a:latin typeface="Arial" panose="020B0604020202020204" pitchFamily="34" charset="0"/>
                <a:cs typeface="Arial" panose="020B0604020202020204" pitchFamily="34" charset="0"/>
                <a:hlinkClick r:id="rId3"/>
              </a:rPr>
              <a:t>https://www.youtube.com/watch?v=FoP5ppTkOow</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and Music </a:t>
            </a:r>
            <a:r>
              <a:rPr lang="en-GB" dirty="0">
                <a:latin typeface="Arial" panose="020B0604020202020204" pitchFamily="34" charset="0"/>
                <a:cs typeface="Arial" panose="020B0604020202020204" pitchFamily="34" charset="0"/>
                <a:hlinkClick r:id="rId4"/>
              </a:rPr>
              <a:t>https://www.youtube.com/watch?v=kIJQfjKDl9M</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Friendly Communities </a:t>
            </a:r>
            <a:r>
              <a:rPr lang="en-GB" dirty="0">
                <a:latin typeface="Arial" panose="020B0604020202020204" pitchFamily="34" charset="0"/>
                <a:cs typeface="Arial" panose="020B0604020202020204" pitchFamily="34" charset="0"/>
                <a:hlinkClick r:id="rId5"/>
              </a:rPr>
              <a:t>https://www.youtube.com/watch?v=3PEXc63RF9c</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Village (</a:t>
            </a:r>
            <a:r>
              <a:rPr lang="en-GB" b="0" i="0" dirty="0" err="1">
                <a:solidFill>
                  <a:srgbClr val="030303"/>
                </a:solidFill>
                <a:effectLst/>
                <a:latin typeface="Roboto" panose="02000000000000000000" pitchFamily="2" charset="0"/>
              </a:rPr>
              <a:t>Hogeweyk</a:t>
            </a:r>
            <a:r>
              <a:rPr lang="en-GB" b="0" i="0" dirty="0">
                <a:solidFill>
                  <a:srgbClr val="030303"/>
                </a:solidFill>
                <a:effectLst/>
                <a:latin typeface="Roboto" panose="02000000000000000000" pitchFamily="2" charset="0"/>
              </a:rPr>
              <a:t>) </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6"/>
              </a:rPr>
              <a:t>https://www.youtube.com/watch?v=YSZhrxOkBZI</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038358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86E0-84E4-CE16-8E5D-640490424F7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Adapting the Home of a Person with Dementia</a:t>
            </a:r>
          </a:p>
        </p:txBody>
      </p:sp>
      <p:sp>
        <p:nvSpPr>
          <p:cNvPr id="3" name="Content Placeholder 2">
            <a:extLst>
              <a:ext uri="{FF2B5EF4-FFF2-40B4-BE49-F238E27FC236}">
                <a16:creationId xmlns:a16="http://schemas.microsoft.com/office/drawing/2014/main" id="{B81DBEA1-9B2C-5CC0-380E-87AB85833950}"/>
              </a:ext>
            </a:extLst>
          </p:cNvPr>
          <p:cNvSpPr>
            <a:spLocks noGrp="1"/>
          </p:cNvSpPr>
          <p:nvPr>
            <p:ph idx="1"/>
          </p:nvPr>
        </p:nvSpPr>
        <p:spPr/>
        <p:txBody>
          <a:bodyPr>
            <a:norm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lot of the time, a PWD can stay in their own home for a long time after diagnosis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How to make your home more Dementia Friendly- </a:t>
            </a:r>
            <a:r>
              <a:rPr lang="en-GB" sz="1200" dirty="0">
                <a:latin typeface="Arial" panose="020B0604020202020204" pitchFamily="34" charset="0"/>
                <a:cs typeface="Arial" panose="020B0604020202020204" pitchFamily="34" charset="0"/>
                <a:hlinkClick r:id="rId2"/>
              </a:rPr>
              <a:t>https://www.nhs.uk/conditions/dementia/home-environment/#:~:text=Dementia%2Dfriendly%20household%20items&amp;text=clocks%20with%20large%20LCD%20displays,or%20lock%20the%20front%20door</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Scie Video- </a:t>
            </a:r>
            <a:r>
              <a:rPr lang="en-GB" sz="1200" dirty="0">
                <a:latin typeface="Arial" panose="020B0604020202020204" pitchFamily="34" charset="0"/>
                <a:cs typeface="Arial" panose="020B0604020202020204" pitchFamily="34" charset="0"/>
                <a:hlinkClick r:id="rId3"/>
              </a:rPr>
              <a:t>https://www.scie.org.uk/dementia/support/housing/design</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8325235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EB42-520E-922A-89E8-B550905FE0D3}"/>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Assistive Technology and Dementia</a:t>
            </a:r>
          </a:p>
        </p:txBody>
      </p:sp>
      <p:sp>
        <p:nvSpPr>
          <p:cNvPr id="3" name="Content Placeholder 2">
            <a:extLst>
              <a:ext uri="{FF2B5EF4-FFF2-40B4-BE49-F238E27FC236}">
                <a16:creationId xmlns:a16="http://schemas.microsoft.com/office/drawing/2014/main" id="{1F797243-6540-7CBE-0329-F220DC3A6561}"/>
              </a:ext>
            </a:extLst>
          </p:cNvPr>
          <p:cNvSpPr>
            <a:spLocks noGrp="1"/>
          </p:cNvSpPr>
          <p:nvPr>
            <p:ph idx="1"/>
          </p:nvPr>
        </p:nvSpPr>
        <p:spPr/>
        <p:txBody>
          <a:bodyPr>
            <a:normAutofit fontScale="92500" lnSpcReduction="20000"/>
          </a:bodyPr>
          <a:lstStyle/>
          <a:p>
            <a:r>
              <a:rPr lang="en-GB" sz="1400" dirty="0">
                <a:solidFill>
                  <a:srgbClr val="414042"/>
                </a:solidFill>
                <a:latin typeface="Arial" panose="020B0604020202020204" pitchFamily="34" charset="0"/>
                <a:cs typeface="Arial" panose="020B0604020202020204" pitchFamily="34" charset="0"/>
              </a:rPr>
              <a:t>D</a:t>
            </a:r>
            <a:r>
              <a:rPr lang="en-GB" sz="1400" i="0" dirty="0">
                <a:solidFill>
                  <a:srgbClr val="414042"/>
                </a:solidFill>
                <a:effectLst/>
                <a:latin typeface="Arial" panose="020B0604020202020204" pitchFamily="34" charset="0"/>
                <a:cs typeface="Arial" panose="020B0604020202020204" pitchFamily="34" charset="0"/>
              </a:rPr>
              <a:t>evices or systems that help maintain or improve a person’s ability to do things in everyday life. These can assist with a range of difficulties, including problems with memory and mobility.</a:t>
            </a:r>
          </a:p>
          <a:p>
            <a:r>
              <a:rPr lang="en-GB" sz="1400" dirty="0">
                <a:solidFill>
                  <a:srgbClr val="414042"/>
                </a:solidFill>
                <a:latin typeface="Arial" panose="020B0604020202020204" pitchFamily="34" charset="0"/>
                <a:cs typeface="Arial" panose="020B0604020202020204" pitchFamily="34" charset="0"/>
              </a:rPr>
              <a:t>Things such as…</a:t>
            </a:r>
          </a:p>
          <a:p>
            <a:r>
              <a:rPr lang="en-GB" sz="1400" dirty="0">
                <a:solidFill>
                  <a:srgbClr val="414042"/>
                </a:solidFill>
                <a:latin typeface="Arial" panose="020B0604020202020204" pitchFamily="34" charset="0"/>
                <a:cs typeface="Arial" panose="020B0604020202020204" pitchFamily="34" charset="0"/>
              </a:rPr>
              <a:t>Medication Reminders</a:t>
            </a:r>
          </a:p>
          <a:p>
            <a:r>
              <a:rPr lang="en-GB" sz="1400" dirty="0">
                <a:solidFill>
                  <a:srgbClr val="414042"/>
                </a:solidFill>
                <a:latin typeface="Arial" panose="020B0604020202020204" pitchFamily="34" charset="0"/>
                <a:cs typeface="Arial" panose="020B0604020202020204" pitchFamily="34" charset="0"/>
              </a:rPr>
              <a:t>Clocks (including talking clocks and day/night reminders)</a:t>
            </a:r>
          </a:p>
          <a:p>
            <a:r>
              <a:rPr lang="en-GB" sz="1400" dirty="0">
                <a:solidFill>
                  <a:srgbClr val="414042"/>
                </a:solidFill>
                <a:latin typeface="Arial" panose="020B0604020202020204" pitchFamily="34" charset="0"/>
                <a:cs typeface="Arial" panose="020B0604020202020204" pitchFamily="34" charset="0"/>
              </a:rPr>
              <a:t>In home cameras</a:t>
            </a:r>
          </a:p>
          <a:p>
            <a:r>
              <a:rPr lang="en-GB" sz="1400" dirty="0">
                <a:solidFill>
                  <a:srgbClr val="414042"/>
                </a:solidFill>
                <a:latin typeface="Arial" panose="020B0604020202020204" pitchFamily="34" charset="0"/>
                <a:cs typeface="Arial" panose="020B0604020202020204" pitchFamily="34" charset="0"/>
              </a:rPr>
              <a:t>Safety devices (sensors, fall detectors etc)</a:t>
            </a:r>
          </a:p>
          <a:p>
            <a:r>
              <a:rPr lang="en-GB" sz="1400" dirty="0">
                <a:solidFill>
                  <a:srgbClr val="414042"/>
                </a:solidFill>
                <a:latin typeface="Arial" panose="020B0604020202020204" pitchFamily="34" charset="0"/>
                <a:cs typeface="Arial" panose="020B0604020202020204" pitchFamily="34" charset="0"/>
              </a:rPr>
              <a:t>Communication devices (adapted phones, Skype etc)</a:t>
            </a:r>
          </a:p>
          <a:p>
            <a:r>
              <a:rPr lang="en-GB" sz="1400" dirty="0">
                <a:solidFill>
                  <a:srgbClr val="414042"/>
                </a:solidFill>
                <a:latin typeface="Arial" panose="020B0604020202020204" pitchFamily="34" charset="0"/>
                <a:cs typeface="Arial" panose="020B0604020202020204" pitchFamily="34" charset="0"/>
              </a:rPr>
              <a:t>Virtual assistants such as Alexa and other devices which can help in a number of ways</a:t>
            </a:r>
          </a:p>
          <a:p>
            <a:pPr marL="0" indent="0">
              <a:buNone/>
            </a:pPr>
            <a:r>
              <a:rPr lang="en-GB" sz="1400" dirty="0">
                <a:solidFill>
                  <a:srgbClr val="414042"/>
                </a:solidFill>
                <a:latin typeface="Arial" panose="020B0604020202020204" pitchFamily="34" charset="0"/>
                <a:cs typeface="Arial" panose="020B0604020202020204" pitchFamily="34" charset="0"/>
              </a:rPr>
              <a:t>There are a range of other devices such as smart wearables (that can take temperature, pulse rate etc) and provide the location of the wearer.</a:t>
            </a:r>
          </a:p>
          <a:p>
            <a:pPr marL="0" indent="0">
              <a:buNone/>
            </a:pPr>
            <a:r>
              <a:rPr lang="en-GB" sz="1400" dirty="0">
                <a:solidFill>
                  <a:srgbClr val="414042"/>
                </a:solidFill>
                <a:latin typeface="Arial" panose="020B0604020202020204" pitchFamily="34" charset="0"/>
                <a:cs typeface="Arial" panose="020B0604020202020204" pitchFamily="34" charset="0"/>
              </a:rPr>
              <a:t>(Scie, 2019; Alzheimer’s Society, 2022)</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73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b="1" dirty="0">
                <a:latin typeface="Arial" panose="020B0604020202020204" pitchFamily="34" charset="0"/>
                <a:cs typeface="Arial" panose="020B0604020202020204" pitchFamily="34" charset="0"/>
              </a:rPr>
              <a:t>However………</a:t>
            </a:r>
          </a:p>
        </p:txBody>
      </p:sp>
      <p:sp>
        <p:nvSpPr>
          <p:cNvPr id="3" name="Content Placeholder 2"/>
          <p:cNvSpPr>
            <a:spLocks noGrp="1"/>
          </p:cNvSpPr>
          <p:nvPr>
            <p:ph idx="1"/>
          </p:nvPr>
        </p:nvSpPr>
        <p:spPr>
          <a:xfrm>
            <a:off x="1134532" y="2654995"/>
            <a:ext cx="9931401" cy="2509672"/>
          </a:xfrm>
        </p:spPr>
        <p:txBody>
          <a:bodyPr>
            <a:normAutofit lnSpcReduction="10000"/>
          </a:bodyPr>
          <a:lstStyle/>
          <a:p>
            <a:r>
              <a:rPr lang="en-GB" sz="2000" dirty="0">
                <a:latin typeface="Arial" panose="020B0604020202020204" pitchFamily="34" charset="0"/>
                <a:cs typeface="Arial" panose="020B0604020202020204" pitchFamily="34" charset="0"/>
              </a:rPr>
              <a:t>In 2015, dementia affected 47 million people worldwide (or roughly 5% of the world’s elderly population), a figure that is estimated to increase to 75 million in 2030 and 132 million by 2050.</a:t>
            </a:r>
          </a:p>
          <a:p>
            <a:r>
              <a:rPr lang="en-GB" sz="2000" dirty="0">
                <a:latin typeface="Arial" panose="020B0604020202020204" pitchFamily="34" charset="0"/>
                <a:cs typeface="Arial" panose="020B0604020202020204" pitchFamily="34" charset="0"/>
              </a:rPr>
              <a:t>Recent reviews estimate that globally nearly 9.9 million people develop dementia each year; this figure translates into one new case every three seconds. </a:t>
            </a:r>
          </a:p>
          <a:p>
            <a:r>
              <a:rPr lang="en-GB" sz="2000" b="1" dirty="0">
                <a:latin typeface="Arial" panose="020B0604020202020204" pitchFamily="34" charset="0"/>
                <a:cs typeface="Arial" panose="020B0604020202020204" pitchFamily="34" charset="0"/>
              </a:rPr>
              <a:t>Nearly 60% of people with dementia currently live in low- and middle-income countries and most new cases (71%) are expected to occur in those countries.</a:t>
            </a:r>
          </a:p>
          <a:p>
            <a:endParaRPr lang="en-GB" dirty="0"/>
          </a:p>
        </p:txBody>
      </p:sp>
      <p:sp>
        <p:nvSpPr>
          <p:cNvPr id="4" name="Footer Placeholder 3"/>
          <p:cNvSpPr>
            <a:spLocks noGrp="1"/>
          </p:cNvSpPr>
          <p:nvPr>
            <p:ph type="ftr" sz="quarter" idx="11"/>
          </p:nvPr>
        </p:nvSpPr>
        <p:spPr>
          <a:xfrm>
            <a:off x="10602240" y="5895340"/>
            <a:ext cx="7305900" cy="279400"/>
          </a:xfrm>
        </p:spPr>
        <p:txBody>
          <a:bodyPr/>
          <a:lstStyle/>
          <a:p>
            <a:r>
              <a:rPr lang="en-US" sz="1200" dirty="0"/>
              <a:t>(WHO,2017)</a:t>
            </a:r>
          </a:p>
        </p:txBody>
      </p:sp>
    </p:spTree>
    <p:extLst>
      <p:ext uri="{BB962C8B-B14F-4D97-AF65-F5344CB8AC3E}">
        <p14:creationId xmlns:p14="http://schemas.microsoft.com/office/powerpoint/2010/main" val="58793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Critique…….</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‘Without dementia positivity, regardless of how well the society provides resources, accommodations, services, activities, and opportunities for PWDs and their families to stay engaged, it is merely a pseudo social inclusion            </a:t>
            </a:r>
            <a:r>
              <a:rPr lang="en-GB" sz="1300" dirty="0">
                <a:latin typeface="Arial" panose="020B0604020202020204" pitchFamily="34" charset="0"/>
                <a:cs typeface="Arial" panose="020B0604020202020204" pitchFamily="34" charset="0"/>
              </a:rPr>
              <a:t>(</a:t>
            </a:r>
            <a:r>
              <a:rPr lang="fr-FR" sz="1300" dirty="0" err="1">
                <a:latin typeface="Arial" panose="020B0604020202020204" pitchFamily="34" charset="0"/>
                <a:cs typeface="Arial" panose="020B0604020202020204" pitchFamily="34" charset="0"/>
              </a:rPr>
              <a:t>Shih</a:t>
            </a:r>
            <a:r>
              <a:rPr lang="fr-FR" sz="1300" dirty="0">
                <a:latin typeface="Arial" panose="020B0604020202020204" pitchFamily="34" charset="0"/>
                <a:cs typeface="Arial" panose="020B0604020202020204" pitchFamily="34" charset="0"/>
              </a:rPr>
              <a:t>-Yin Lin,  Lewis, Frances, M., 2015)</a:t>
            </a:r>
            <a:r>
              <a:rPr lang="en-GB" sz="13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From a global perspective, how will countries which do not have basic universal services like health, social care set up deal with the growing incidence in dementia </a:t>
            </a:r>
            <a:r>
              <a:rPr lang="en-GB" sz="1300" dirty="0">
                <a:latin typeface="Arial" panose="020B0604020202020204" pitchFamily="34" charset="0"/>
                <a:cs typeface="Arial" panose="020B0604020202020204" pitchFamily="34" charset="0"/>
              </a:rPr>
              <a:t>(WHO, 2016) </a:t>
            </a:r>
          </a:p>
          <a:p>
            <a:r>
              <a:rPr lang="en-GB" dirty="0">
                <a:latin typeface="Arial" panose="020B0604020202020204" pitchFamily="34" charset="0"/>
                <a:cs typeface="Arial" panose="020B0604020202020204" pitchFamily="34" charset="0"/>
              </a:rPr>
              <a:t>Does austerity impede progress or open up new opportunities in the third sector </a:t>
            </a:r>
            <a:r>
              <a:rPr lang="en-GB" sz="1300" dirty="0">
                <a:latin typeface="Arial" panose="020B0604020202020204" pitchFamily="34" charset="0"/>
                <a:cs typeface="Arial" panose="020B0604020202020204" pitchFamily="34" charset="0"/>
              </a:rPr>
              <a:t>(Hughes, 2015)</a:t>
            </a:r>
          </a:p>
          <a:p>
            <a:pPr marL="0" indent="0">
              <a:buNone/>
            </a:pPr>
            <a:r>
              <a:rPr lang="en-GB" sz="2600" b="1" dirty="0">
                <a:latin typeface="Arial" panose="020B0604020202020204" pitchFamily="34" charset="0"/>
                <a:cs typeface="Arial" panose="020B0604020202020204" pitchFamily="34" charset="0"/>
              </a:rPr>
              <a:t>                 What next?...</a:t>
            </a:r>
          </a:p>
          <a:p>
            <a:endParaRPr lang="en-GB" dirty="0"/>
          </a:p>
          <a:p>
            <a:endParaRPr lang="en-GB" dirty="0"/>
          </a:p>
        </p:txBody>
      </p:sp>
    </p:spTree>
    <p:extLst>
      <p:ext uri="{BB962C8B-B14F-4D97-AF65-F5344CB8AC3E}">
        <p14:creationId xmlns:p14="http://schemas.microsoft.com/office/powerpoint/2010/main" val="10242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p:txBody>
          <a:bodyPr>
            <a:normAutofit/>
          </a:bodyPr>
          <a:lstStyle/>
          <a:p>
            <a:r>
              <a:rPr lang="en-GB" b="0" i="0" dirty="0">
                <a:solidFill>
                  <a:srgbClr val="353535"/>
                </a:solidFill>
                <a:effectLst/>
                <a:latin typeface="Arial" panose="020B0604020202020204" pitchFamily="34" charset="0"/>
                <a:cs typeface="Arial" panose="020B0604020202020204" pitchFamily="34" charset="0"/>
              </a:rPr>
              <a:t>How do you think people with dementia were affected by the pandemic?</a:t>
            </a:r>
          </a:p>
          <a:p>
            <a:r>
              <a:rPr lang="en-GB" dirty="0">
                <a:solidFill>
                  <a:srgbClr val="353535"/>
                </a:solidFill>
                <a:latin typeface="Arial" panose="020B0604020202020204" pitchFamily="34" charset="0"/>
                <a:cs typeface="Arial" panose="020B0604020202020204" pitchFamily="34" charset="0"/>
              </a:rPr>
              <a:t>What specific issues may they have experienced?</a:t>
            </a:r>
          </a:p>
          <a:p>
            <a:endParaRPr lang="en-GB" b="0" i="0" dirty="0">
              <a:solidFill>
                <a:srgbClr val="353535"/>
              </a:solidFill>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849638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 Scie</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a:xfrm>
            <a:off x="588723" y="2055889"/>
            <a:ext cx="11336054" cy="4802111"/>
          </a:xfrm>
        </p:spPr>
        <p:txBody>
          <a:bodyPr>
            <a:normAutofit/>
          </a:bodyPr>
          <a:lstStyle/>
          <a:p>
            <a:endParaRPr lang="en-GB" b="0" i="0" dirty="0">
              <a:solidFill>
                <a:srgbClr val="353535"/>
              </a:solidFill>
              <a:effectLst/>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Key messages about dementia in care homes in relation to COVID-19</a:t>
            </a:r>
          </a:p>
          <a:p>
            <a:pPr marL="0" indent="0">
              <a:buNone/>
            </a:pPr>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One third of people with dementia in England live in care homes.</a:t>
            </a:r>
          </a:p>
          <a:p>
            <a:r>
              <a:rPr lang="en-GB" sz="1600" dirty="0">
                <a:latin typeface="Arial" panose="020B0604020202020204" pitchFamily="34" charset="0"/>
                <a:cs typeface="Arial" panose="020B0604020202020204" pitchFamily="34" charset="0"/>
              </a:rPr>
              <a:t>Three quarters of residents of care homes have dementia.</a:t>
            </a:r>
          </a:p>
          <a:p>
            <a:r>
              <a:rPr lang="en-GB" sz="1600" dirty="0">
                <a:latin typeface="Arial" panose="020B0604020202020204" pitchFamily="34" charset="0"/>
                <a:cs typeface="Arial" panose="020B0604020202020204" pitchFamily="34" charset="0"/>
              </a:rPr>
              <a:t>People with dementia may not fully understand the significance of, and need for, isolation.</a:t>
            </a:r>
          </a:p>
          <a:p>
            <a:r>
              <a:rPr lang="en-GB" sz="1600" dirty="0">
                <a:latin typeface="Arial" panose="020B0604020202020204" pitchFamily="34" charset="0"/>
                <a:cs typeface="Arial" panose="020B0604020202020204" pitchFamily="34" charset="0"/>
              </a:rPr>
              <a:t>A carer wearing full personal protective equipment (PPE) could be frightening to a person with dementia (for example, a mask could even bring back negative images of wartime).</a:t>
            </a:r>
          </a:p>
          <a:p>
            <a:r>
              <a:rPr lang="en-GB" sz="1600" dirty="0">
                <a:latin typeface="Arial" panose="020B0604020202020204" pitchFamily="34" charset="0"/>
                <a:cs typeface="Arial" panose="020B0604020202020204" pitchFamily="34" charset="0"/>
              </a:rPr>
              <a:t>Communication may be a challenge and clinicians may have to rely on the signs rather than symptoms of COVID-19.</a:t>
            </a:r>
          </a:p>
          <a:p>
            <a:r>
              <a:rPr lang="en-GB" sz="1600" dirty="0">
                <a:latin typeface="Arial" panose="020B0604020202020204" pitchFamily="34" charset="0"/>
                <a:cs typeface="Arial" panose="020B0604020202020204" pitchFamily="34" charset="0"/>
              </a:rPr>
              <a:t>Delirium is much more common in people with dementia – it can be distressing and cause challenging behaviour.</a:t>
            </a:r>
          </a:p>
        </p:txBody>
      </p:sp>
    </p:spTree>
    <p:extLst>
      <p:ext uri="{BB962C8B-B14F-4D97-AF65-F5344CB8AC3E}">
        <p14:creationId xmlns:p14="http://schemas.microsoft.com/office/powerpoint/2010/main" val="359678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p:txBody>
          <a:bodyPr>
            <a:normAutofit fontScale="92500" lnSpcReduction="20000"/>
          </a:bodyPr>
          <a:lstStyle/>
          <a:p>
            <a:r>
              <a:rPr lang="en-GB" b="0" i="0" dirty="0">
                <a:solidFill>
                  <a:srgbClr val="353535"/>
                </a:solidFill>
                <a:effectLst/>
                <a:latin typeface="Arial" panose="020B0604020202020204" pitchFamily="34" charset="0"/>
                <a:cs typeface="Arial" panose="020B0604020202020204" pitchFamily="34" charset="0"/>
              </a:rPr>
              <a:t>The pandemic had a devastating impact on the lives of people with dementia, with more than a quarter of those who died of COVID-19 in England and Wales also having dementia</a:t>
            </a:r>
          </a:p>
          <a:p>
            <a:r>
              <a:rPr lang="en-GB" b="0" i="0" dirty="0">
                <a:solidFill>
                  <a:srgbClr val="353535"/>
                </a:solidFill>
                <a:effectLst/>
                <a:latin typeface="Arial" panose="020B0604020202020204" pitchFamily="34" charset="0"/>
                <a:cs typeface="Arial" panose="020B0604020202020204" pitchFamily="34" charset="0"/>
              </a:rPr>
              <a:t>Many people with suspected dementia did not seek help and went undiagnosed.</a:t>
            </a:r>
          </a:p>
          <a:p>
            <a:pPr algn="l"/>
            <a:r>
              <a:rPr lang="en-GB" b="0" i="0" dirty="0">
                <a:solidFill>
                  <a:srgbClr val="222222"/>
                </a:solidFill>
                <a:effectLst/>
                <a:latin typeface="Arial" panose="020B0604020202020204" pitchFamily="34" charset="0"/>
                <a:cs typeface="Arial" panose="020B0604020202020204" pitchFamily="34" charset="0"/>
              </a:rPr>
              <a:t>From March to December 2020, deaths in England and Wales due to these causes were 9.7% higher than usual, with a total of 4,990 excess deaths.</a:t>
            </a:r>
          </a:p>
          <a:p>
            <a:pPr algn="l"/>
            <a:r>
              <a:rPr lang="en-GB" b="0" i="0" dirty="0">
                <a:solidFill>
                  <a:srgbClr val="222222"/>
                </a:solidFill>
                <a:effectLst/>
                <a:latin typeface="Arial" panose="020B0604020202020204" pitchFamily="34" charset="0"/>
                <a:cs typeface="Arial" panose="020B0604020202020204" pitchFamily="34" charset="0"/>
              </a:rPr>
              <a:t>By contrast, in 2021, deaths due to dementia and Alzheimer’s disease were 4,417 below average, representing a 6.7% decrease</a:t>
            </a:r>
          </a:p>
          <a:p>
            <a:endParaRPr lang="en-GB" b="0" i="0" dirty="0">
              <a:solidFill>
                <a:srgbClr val="353535"/>
              </a:solidFill>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1C347C8-26CC-471D-B017-5AFAB0145BE2}"/>
              </a:ext>
            </a:extLst>
          </p:cNvPr>
          <p:cNvSpPr txBox="1"/>
          <p:nvPr/>
        </p:nvSpPr>
        <p:spPr>
          <a:xfrm>
            <a:off x="7511440" y="5721979"/>
            <a:ext cx="4300604" cy="307777"/>
          </a:xfrm>
          <a:prstGeom prst="rect">
            <a:avLst/>
          </a:prstGeom>
          <a:noFill/>
        </p:spPr>
        <p:txBody>
          <a:bodyPr wrap="square" rtlCol="0">
            <a:spAutoFit/>
          </a:bodyPr>
          <a:lstStyle/>
          <a:p>
            <a:r>
              <a:rPr kumimoji="0" lang="en-GB" sz="1400" b="0" i="0" u="none" strike="noStrike" kern="1200" cap="none" spc="0" normalizeH="0" baseline="0" noProof="0" dirty="0">
                <a:ln>
                  <a:noFill/>
                </a:ln>
                <a:solidFill>
                  <a:srgbClr val="353535"/>
                </a:solidFill>
                <a:effectLst/>
                <a:uLnTx/>
                <a:uFillTx/>
                <a:latin typeface="Arial" panose="020B0604020202020204" pitchFamily="34" charset="0"/>
                <a:ea typeface="+mn-ea"/>
                <a:cs typeface="Arial" panose="020B0604020202020204" pitchFamily="34" charset="0"/>
              </a:rPr>
              <a:t>(Alzheimer’s Research UK 2021; CMM, 2022)</a:t>
            </a:r>
            <a:endParaRPr lang="en-GB" dirty="0"/>
          </a:p>
        </p:txBody>
      </p:sp>
    </p:spTree>
    <p:extLst>
      <p:ext uri="{BB962C8B-B14F-4D97-AF65-F5344CB8AC3E}">
        <p14:creationId xmlns:p14="http://schemas.microsoft.com/office/powerpoint/2010/main" val="222910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BEA1-7479-458B-8B85-4C825A74F5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6" name="Content Placeholder 5">
            <a:extLst>
              <a:ext uri="{FF2B5EF4-FFF2-40B4-BE49-F238E27FC236}">
                <a16:creationId xmlns:a16="http://schemas.microsoft.com/office/drawing/2014/main" id="{5D4833C4-2F7B-4A67-A398-E53865064899}"/>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NHS England produced a guide to dementia wellbeing in the pandemic as a companion </a:t>
            </a:r>
            <a: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to the Dementia Well Pathway.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included a number of resources for people with dementia and their carers. </a:t>
            </a:r>
          </a:p>
          <a:p>
            <a:r>
              <a:rPr lang="en-GB" dirty="0">
                <a:latin typeface="Arial" panose="020B0604020202020204" pitchFamily="34" charset="0"/>
                <a:cs typeface="Arial" panose="020B0604020202020204" pitchFamily="34" charset="0"/>
              </a:rPr>
              <a:t>Follow the link below to look at this document.</a:t>
            </a:r>
          </a:p>
          <a:p>
            <a:r>
              <a:rPr lang="en-GB" dirty="0">
                <a:latin typeface="Arial" panose="020B0604020202020204" pitchFamily="34" charset="0"/>
                <a:cs typeface="Arial" panose="020B0604020202020204" pitchFamily="34" charset="0"/>
              </a:rPr>
              <a:t>What could be the possible barriers to its effectiveness?</a:t>
            </a:r>
          </a:p>
          <a:p>
            <a:r>
              <a:rPr lang="en-GB" dirty="0">
                <a:latin typeface="Arial" panose="020B0604020202020204" pitchFamily="34" charset="0"/>
                <a:cs typeface="Arial" panose="020B0604020202020204" pitchFamily="34" charset="0"/>
                <a:hlinkClick r:id="rId2"/>
              </a:rPr>
              <a:t>https://www.england.nhs.uk/wp-content/uploads/2020/09/C1280_Dementia-wellbeing-in-the-COVID-pandemic-v3.pdf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013262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14BDC6A0-336F-4D04-BF58-5D37067B1633}"/>
              </a:ext>
            </a:extLst>
          </p:cNvPr>
          <p:cNvPicPr>
            <a:picLocks noChangeAspect="1"/>
          </p:cNvPicPr>
          <p:nvPr/>
        </p:nvPicPr>
        <p:blipFill rotWithShape="1">
          <a:blip r:embed="rId2"/>
          <a:srcRect l="9779" t="20026" r="50270" b="16936"/>
          <a:stretch/>
        </p:blipFill>
        <p:spPr bwMode="auto">
          <a:xfrm>
            <a:off x="972259" y="701458"/>
            <a:ext cx="10263588" cy="5463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593A3FB4-6AAC-4A93-9600-F7F3AA4E130B}"/>
              </a:ext>
            </a:extLst>
          </p:cNvPr>
          <p:cNvSpPr txBox="1"/>
          <p:nvPr/>
        </p:nvSpPr>
        <p:spPr>
          <a:xfrm>
            <a:off x="10471759" y="6363393"/>
            <a:ext cx="19540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England, 2021)</a:t>
            </a:r>
          </a:p>
        </p:txBody>
      </p:sp>
    </p:spTree>
    <p:extLst>
      <p:ext uri="{BB962C8B-B14F-4D97-AF65-F5344CB8AC3E}">
        <p14:creationId xmlns:p14="http://schemas.microsoft.com/office/powerpoint/2010/main" val="25161707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p:txBody>
          <a:bodyPr>
            <a:normAutofit lnSpcReduction="10000"/>
          </a:bodyPr>
          <a:lstStyle/>
          <a:p>
            <a:r>
              <a:rPr lang="en-GB" sz="2800" b="1" i="0" dirty="0">
                <a:solidFill>
                  <a:srgbClr val="353535"/>
                </a:solidFill>
                <a:effectLst/>
                <a:latin typeface="Arial" panose="020B0604020202020204" pitchFamily="34" charset="0"/>
                <a:cs typeface="Arial" panose="020B0604020202020204" pitchFamily="34" charset="0"/>
              </a:rPr>
              <a:t>Task…</a:t>
            </a:r>
          </a:p>
          <a:p>
            <a:r>
              <a:rPr lang="en-GB" dirty="0">
                <a:solidFill>
                  <a:srgbClr val="353535"/>
                </a:solidFill>
                <a:latin typeface="Arial" panose="020B0604020202020204" pitchFamily="34" charset="0"/>
                <a:cs typeface="Arial" panose="020B0604020202020204" pitchFamily="34" charset="0"/>
              </a:rPr>
              <a:t>Read the following article and consider whether there were some positive things that came out of the pandemic with regard to dementia</a:t>
            </a:r>
          </a:p>
          <a:p>
            <a:r>
              <a:rPr lang="en-GB" b="0" i="0" dirty="0">
                <a:solidFill>
                  <a:srgbClr val="353535"/>
                </a:solidFill>
                <a:effectLst/>
                <a:latin typeface="Arial" panose="020B0604020202020204" pitchFamily="34" charset="0"/>
                <a:cs typeface="Arial" panose="020B0604020202020204" pitchFamily="34" charset="0"/>
                <a:hlinkClick r:id="rId3"/>
              </a:rPr>
              <a:t>https://www.alzheimersresearchuk.org/blog/how-covid-19-has-changed-our-attitudes-to-dementia/</a:t>
            </a:r>
            <a:r>
              <a:rPr lang="en-GB" b="0" i="0" dirty="0">
                <a:solidFill>
                  <a:srgbClr val="353535"/>
                </a:solidFill>
                <a:effectLst/>
                <a:latin typeface="Arial" panose="020B0604020202020204" pitchFamily="34" charset="0"/>
                <a:cs typeface="Arial" panose="020B0604020202020204" pitchFamily="34" charset="0"/>
              </a:rPr>
              <a:t> </a:t>
            </a:r>
          </a:p>
          <a:p>
            <a:r>
              <a:rPr lang="en-GB" sz="3600" dirty="0">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288813832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488515" y="1702957"/>
            <a:ext cx="10764425" cy="4667106"/>
          </a:xfrm>
        </p:spPr>
        <p:txBody>
          <a:bodyPr>
            <a:normAutofit fontScale="47500" lnSpcReduction="20000"/>
          </a:bodyPr>
          <a:lstStyle/>
          <a:p>
            <a:endParaRPr lang="en-GB" sz="2000" dirty="0">
              <a:latin typeface="+mj-lt"/>
            </a:endParaRP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Association (2019) </a:t>
            </a:r>
            <a:r>
              <a:rPr lang="en-GB" sz="2000" i="1" dirty="0">
                <a:latin typeface="Arial" panose="020B0604020202020204" pitchFamily="34" charset="0"/>
                <a:ea typeface="Calibri" panose="020F0502020204030204" pitchFamily="34" charset="0"/>
                <a:cs typeface="Arial" panose="020B0604020202020204" pitchFamily="34" charset="0"/>
              </a:rPr>
              <a:t>10 Early Signs and Symptoms of Alzheimer's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https://www.alz.org/alzheimers-dementia/10_signs</a:t>
            </a:r>
            <a:r>
              <a:rPr lang="en-GB" sz="2000" dirty="0">
                <a:latin typeface="Arial" panose="020B0604020202020204" pitchFamily="34" charset="0"/>
                <a:ea typeface="Calibri" panose="020F0502020204030204" pitchFamily="34" charset="0"/>
                <a:cs typeface="Arial" panose="020B0604020202020204" pitchFamily="34" charset="0"/>
              </a:rPr>
              <a:t> (Accessed: 17</a:t>
            </a:r>
            <a:r>
              <a:rPr lang="en-GB" sz="2000" baseline="30000" dirty="0">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Disease International (2018) </a:t>
            </a:r>
            <a:r>
              <a:rPr lang="en-GB" sz="2000" i="1" dirty="0">
                <a:latin typeface="Arial" panose="020B0604020202020204" pitchFamily="34" charset="0"/>
                <a:ea typeface="Calibri" panose="020F0502020204030204" pitchFamily="34" charset="0"/>
                <a:cs typeface="Arial" panose="020B0604020202020204" pitchFamily="34" charset="0"/>
              </a:rPr>
              <a:t>World Alzheimer Report 2018</a:t>
            </a:r>
            <a:r>
              <a:rPr lang="en-GB" sz="2000" dirty="0">
                <a:latin typeface="Arial" panose="020B0604020202020204" pitchFamily="34" charset="0"/>
                <a:ea typeface="Calibri" panose="020F0502020204030204" pitchFamily="34" charset="0"/>
                <a:cs typeface="Arial" panose="020B0604020202020204" pitchFamily="34" charset="0"/>
              </a:rPr>
              <a:t> 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https://www.alz.co.uk/research/world-report-2018</a:t>
            </a:r>
            <a:r>
              <a:rPr lang="en-GB" sz="2000" dirty="0">
                <a:latin typeface="Arial" panose="020B0604020202020204" pitchFamily="34" charset="0"/>
                <a:ea typeface="Calibri" panose="020F0502020204030204" pitchFamily="34" charset="0"/>
                <a:cs typeface="Arial" panose="020B0604020202020204" pitchFamily="34" charset="0"/>
              </a:rPr>
              <a:t> (Accessed 17 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Disease International (2016) </a:t>
            </a:r>
            <a:r>
              <a:rPr lang="en-GB" sz="2000" i="1" dirty="0">
                <a:latin typeface="Arial" panose="020B0604020202020204" pitchFamily="34" charset="0"/>
                <a:ea typeface="Calibri" panose="020F0502020204030204" pitchFamily="34" charset="0"/>
                <a:cs typeface="Arial" panose="020B0604020202020204" pitchFamily="34" charset="0"/>
              </a:rPr>
              <a:t>The Global Voice of Dementia,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https://www.alz.co.uk/research/world-report-2016</a:t>
            </a:r>
            <a:r>
              <a:rPr lang="en-GB" sz="2000" dirty="0">
                <a:latin typeface="Arial" panose="020B0604020202020204" pitchFamily="34" charset="0"/>
                <a:ea typeface="Calibri" panose="020F0502020204030204" pitchFamily="34" charset="0"/>
                <a:cs typeface="Arial" panose="020B0604020202020204" pitchFamily="34" charset="0"/>
              </a:rPr>
              <a:t> (Accessed: 17</a:t>
            </a:r>
            <a:r>
              <a:rPr lang="en-GB" sz="2000" baseline="30000" dirty="0">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Research UK (2021) </a:t>
            </a:r>
            <a:r>
              <a:rPr lang="en-GB" sz="2000" i="1" dirty="0">
                <a:latin typeface="Arial" panose="020B0604020202020204" pitchFamily="34" charset="0"/>
                <a:ea typeface="Calibri" panose="020F0502020204030204" pitchFamily="34" charset="0"/>
                <a:cs typeface="Arial" panose="020B0604020202020204" pitchFamily="34" charset="0"/>
              </a:rPr>
              <a:t>How COVID-19 has changed our attitudes to dementia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5"/>
              </a:rPr>
              <a:t>https://www.alzheimersresearchuk.org/blog/how-covid-19-has-changed-our-attitudes-to-dementia/</a:t>
            </a:r>
            <a:r>
              <a:rPr lang="en-GB" sz="2000" dirty="0">
                <a:latin typeface="Arial" panose="020B0604020202020204" pitchFamily="34" charset="0"/>
                <a:ea typeface="Calibri" panose="020F0502020204030204" pitchFamily="34" charset="0"/>
                <a:cs typeface="Arial" panose="020B0604020202020204" pitchFamily="34" charset="0"/>
              </a:rPr>
              <a:t> (Accessed: 30 May 2022).</a:t>
            </a:r>
            <a:endParaRPr lang="en-GB" sz="2000" i="1"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Society (2022) </a:t>
            </a:r>
            <a:r>
              <a:rPr lang="en-GB" sz="2000" i="1" dirty="0">
                <a:latin typeface="Arial" panose="020B0604020202020204" pitchFamily="34" charset="0"/>
                <a:ea typeface="Calibri" panose="020F0502020204030204" pitchFamily="34" charset="0"/>
                <a:cs typeface="Arial" panose="020B0604020202020204" pitchFamily="34" charset="0"/>
              </a:rPr>
              <a:t>How many people have dementia in the UK?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6"/>
              </a:rPr>
              <a:t>https://www.alzheimers.org.uk/blog/how-many-people-have-dementia-uk</a:t>
            </a:r>
            <a:r>
              <a:rPr lang="en-GB" sz="2000" dirty="0">
                <a:latin typeface="Arial" panose="020B0604020202020204" pitchFamily="34" charset="0"/>
                <a:ea typeface="Calibri" panose="020F0502020204030204" pitchFamily="34" charset="0"/>
                <a:cs typeface="Arial" panose="020B0604020202020204" pitchFamily="34" charset="0"/>
              </a:rPr>
              <a:t> (Accessed: 2 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Society (2022a) </a:t>
            </a:r>
            <a:r>
              <a:rPr lang="en-GB" sz="2000" i="1" dirty="0">
                <a:latin typeface="Arial" panose="020B0604020202020204" pitchFamily="34" charset="0"/>
                <a:ea typeface="Calibri" panose="020F0502020204030204" pitchFamily="34" charset="0"/>
                <a:cs typeface="Arial" panose="020B0604020202020204" pitchFamily="34" charset="0"/>
              </a:rPr>
              <a:t>What is Assistive Technology?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7"/>
              </a:rPr>
              <a:t>https://www.alzheimers.org.uk/get-support/staying-independent/what-assistive-technology#content-start</a:t>
            </a:r>
            <a:r>
              <a:rPr lang="en-GB" sz="2000" dirty="0">
                <a:latin typeface="Arial" panose="020B0604020202020204" pitchFamily="34" charset="0"/>
                <a:ea typeface="Calibri" panose="020F0502020204030204" pitchFamily="34" charset="0"/>
                <a:cs typeface="Arial" panose="020B0604020202020204" pitchFamily="34" charset="0"/>
              </a:rPr>
              <a:t> (Accessed: 23 September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Society  (2019) </a:t>
            </a:r>
            <a:r>
              <a:rPr lang="en-GB" sz="2000" i="1" dirty="0">
                <a:latin typeface="Arial" panose="020B0604020202020204" pitchFamily="34" charset="0"/>
                <a:ea typeface="Calibri" panose="020F0502020204030204" pitchFamily="34" charset="0"/>
                <a:cs typeface="Arial" panose="020B0604020202020204" pitchFamily="34" charset="0"/>
              </a:rPr>
              <a:t>Alcohol-Related Brain Damage.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https://www.alzheimers.org.uk/about-dementia/types-dementia/alcohol-related-brain-damage</a:t>
            </a:r>
            <a:r>
              <a:rPr lang="en-GB" sz="2000" dirty="0">
                <a:latin typeface="Arial" panose="020B0604020202020204" pitchFamily="34" charset="0"/>
                <a:ea typeface="Calibri" panose="020F0502020204030204" pitchFamily="34" charset="0"/>
                <a:cs typeface="Arial" panose="020B0604020202020204" pitchFamily="34" charset="0"/>
              </a:rPr>
              <a:t> (Accessed: 16</a:t>
            </a:r>
            <a:r>
              <a:rPr lang="en-GB" sz="2000" baseline="30000" dirty="0">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 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Society  (2019) </a:t>
            </a:r>
            <a:r>
              <a:rPr lang="en-GB" sz="2000" i="1" dirty="0">
                <a:latin typeface="Arial" panose="020B0604020202020204" pitchFamily="34" charset="0"/>
                <a:cs typeface="Arial" panose="020B0604020202020204" pitchFamily="34" charset="0"/>
              </a:rPr>
              <a:t>How Many People have Dementia and What is the Cost of Dementia Care?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9"/>
              </a:rPr>
              <a:t>https://www.alzheimers.org.uk/about-us/policy-and-influencing/dementia-scale-impact-numbers</a:t>
            </a:r>
            <a:r>
              <a:rPr lang="en-GB" sz="2000" dirty="0">
                <a:latin typeface="Arial" panose="020B0604020202020204" pitchFamily="34" charset="0"/>
                <a:cs typeface="Arial" panose="020B0604020202020204" pitchFamily="34" charset="0"/>
              </a:rPr>
              <a:t> (Accessed: 10 February 2022).</a:t>
            </a:r>
            <a:endParaRPr lang="en-GB" sz="2000"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Alzheimer’s Society (2018) </a:t>
            </a:r>
            <a:r>
              <a:rPr lang="en-GB" sz="2000" i="1" dirty="0">
                <a:latin typeface="Arial" panose="020B0604020202020204" pitchFamily="34" charset="0"/>
                <a:ea typeface="Calibri" panose="020F0502020204030204" pitchFamily="34" charset="0"/>
                <a:cs typeface="Arial" panose="020B0604020202020204" pitchFamily="34" charset="0"/>
              </a:rPr>
              <a:t>Mixed Dementia. </a:t>
            </a:r>
            <a:r>
              <a:rPr lang="en-GB" sz="2000" dirty="0">
                <a:latin typeface="Arial" panose="020B0604020202020204" pitchFamily="34" charset="0"/>
                <a:ea typeface="Calibri" panose="020F0502020204030204" pitchFamily="34" charset="0"/>
                <a:cs typeface="Arial" panose="020B0604020202020204" pitchFamily="34" charset="0"/>
              </a:rPr>
              <a:t> 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https://www.alzheimers.org.uk/categories/types/mixed-dementia</a:t>
            </a:r>
            <a:r>
              <a:rPr lang="en-GB" sz="2000" dirty="0">
                <a:latin typeface="Arial" panose="020B0604020202020204" pitchFamily="34" charset="0"/>
                <a:ea typeface="Calibri" panose="020F0502020204030204" pitchFamily="34" charset="0"/>
                <a:cs typeface="Arial" panose="020B0604020202020204" pitchFamily="34" charset="0"/>
              </a:rPr>
              <a:t> (Accessed: 17 February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Ames, D., Burns, A. and O’Brien, JT. (</a:t>
            </a:r>
            <a:r>
              <a:rPr lang="en-GB" sz="2000" dirty="0" err="1">
                <a:latin typeface="Arial" panose="020B0604020202020204" pitchFamily="34" charset="0"/>
                <a:ea typeface="Calibri" panose="020F0502020204030204" pitchFamily="34" charset="0"/>
                <a:cs typeface="Arial" panose="020B0604020202020204" pitchFamily="34" charset="0"/>
              </a:rPr>
              <a:t>eds</a:t>
            </a:r>
            <a:r>
              <a:rPr lang="en-GB" sz="2000" dirty="0">
                <a:latin typeface="Arial" panose="020B0604020202020204" pitchFamily="34" charset="0"/>
                <a:ea typeface="Calibri" panose="020F0502020204030204" pitchFamily="34" charset="0"/>
                <a:cs typeface="Arial" panose="020B0604020202020204" pitchFamily="34" charset="0"/>
              </a:rPr>
              <a:t>) (2010) </a:t>
            </a:r>
            <a:r>
              <a:rPr lang="en-GB" sz="2000" i="1" dirty="0">
                <a:latin typeface="Arial" panose="020B0604020202020204" pitchFamily="34" charset="0"/>
                <a:ea typeface="Calibri" panose="020F0502020204030204" pitchFamily="34" charset="0"/>
                <a:cs typeface="Arial" panose="020B0604020202020204" pitchFamily="34" charset="0"/>
              </a:rPr>
              <a:t>Dementia. 4</a:t>
            </a:r>
            <a:r>
              <a:rPr lang="en-GB" sz="2000" i="1" baseline="30000" dirty="0">
                <a:latin typeface="Arial" panose="020B0604020202020204" pitchFamily="34" charset="0"/>
                <a:ea typeface="Calibri" panose="020F0502020204030204" pitchFamily="34" charset="0"/>
                <a:cs typeface="Arial" panose="020B0604020202020204" pitchFamily="34" charset="0"/>
              </a:rPr>
              <a:t>th</a:t>
            </a:r>
            <a:r>
              <a:rPr lang="en-GB" sz="2000" i="1" dirty="0">
                <a:latin typeface="Arial" panose="020B0604020202020204" pitchFamily="34" charset="0"/>
                <a:ea typeface="Calibri" panose="020F0502020204030204" pitchFamily="34" charset="0"/>
                <a:cs typeface="Arial" panose="020B0604020202020204" pitchFamily="34" charset="0"/>
              </a:rPr>
              <a:t> Edition </a:t>
            </a:r>
            <a:r>
              <a:rPr lang="en-GB" sz="2000" dirty="0">
                <a:latin typeface="Arial" panose="020B0604020202020204" pitchFamily="34" charset="0"/>
                <a:ea typeface="Calibri" panose="020F0502020204030204" pitchFamily="34" charset="0"/>
                <a:cs typeface="Arial" panose="020B0604020202020204" pitchFamily="34" charset="0"/>
              </a:rPr>
              <a:t>Boca Raton: Taylor and Francis Group.</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Brooker, D. and </a:t>
            </a:r>
            <a:r>
              <a:rPr lang="en-GB" sz="2000" dirty="0" err="1">
                <a:latin typeface="Arial" panose="020B0604020202020204" pitchFamily="34" charset="0"/>
                <a:ea typeface="Calibri" panose="020F0502020204030204" pitchFamily="34" charset="0"/>
                <a:cs typeface="Arial" panose="020B0604020202020204" pitchFamily="34" charset="0"/>
              </a:rPr>
              <a:t>Lillyman</a:t>
            </a:r>
            <a:r>
              <a:rPr lang="en-GB" sz="2000" dirty="0">
                <a:latin typeface="Arial" panose="020B0604020202020204" pitchFamily="34" charset="0"/>
                <a:ea typeface="Calibri" panose="020F0502020204030204" pitchFamily="34" charset="0"/>
                <a:cs typeface="Arial" panose="020B0604020202020204" pitchFamily="34" charset="0"/>
              </a:rPr>
              <a:t>, S. (2013) </a:t>
            </a:r>
            <a:r>
              <a:rPr lang="en-GB" sz="2000" i="1" dirty="0">
                <a:latin typeface="Arial" panose="020B0604020202020204" pitchFamily="34" charset="0"/>
                <a:ea typeface="Calibri" panose="020F0502020204030204" pitchFamily="34" charset="0"/>
                <a:cs typeface="Arial" panose="020B0604020202020204" pitchFamily="34" charset="0"/>
              </a:rPr>
              <a:t>Dementia Care. </a:t>
            </a:r>
            <a:r>
              <a:rPr lang="en-GB" sz="2000" dirty="0">
                <a:latin typeface="Arial" panose="020B0604020202020204" pitchFamily="34" charset="0"/>
                <a:ea typeface="Calibri" panose="020F0502020204030204" pitchFamily="34" charset="0"/>
                <a:cs typeface="Arial" panose="020B0604020202020204" pitchFamily="34" charset="0"/>
              </a:rPr>
              <a:t> Oxon: Routledge.</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CMM (2022) </a:t>
            </a:r>
            <a:r>
              <a:rPr lang="en-GB" sz="2000" i="1" dirty="0">
                <a:latin typeface="Arial" panose="020B0604020202020204" pitchFamily="34" charset="0"/>
                <a:ea typeface="Calibri" panose="020F0502020204030204" pitchFamily="34" charset="0"/>
                <a:cs typeface="Arial" panose="020B0604020202020204" pitchFamily="34" charset="0"/>
              </a:rPr>
              <a:t>New Statistics on Dementia and Covid-19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11"/>
              </a:rPr>
              <a:t>https://www.caremanagementmatters.co.uk/alzheimers-charity-calls-for-new-taskforce-and-funding/</a:t>
            </a:r>
            <a:r>
              <a:rPr lang="en-GB" sz="2000" dirty="0">
                <a:latin typeface="Arial" panose="020B0604020202020204" pitchFamily="34" charset="0"/>
                <a:ea typeface="Calibri" panose="020F0502020204030204" pitchFamily="34" charset="0"/>
                <a:cs typeface="Arial" panose="020B0604020202020204" pitchFamily="34" charset="0"/>
              </a:rPr>
              <a:t> (Accessed: 30 May 2022).</a:t>
            </a:r>
          </a:p>
          <a:p>
            <a:pPr marL="767080" indent="-540385">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Hughes, J. (2015). </a:t>
            </a:r>
            <a:r>
              <a:rPr lang="en-GB" sz="2000" i="1" dirty="0">
                <a:latin typeface="Arial" panose="020B0604020202020204" pitchFamily="34" charset="0"/>
                <a:ea typeface="Calibri" panose="020F0502020204030204" pitchFamily="34" charset="0"/>
                <a:cs typeface="Arial" panose="020B0604020202020204" pitchFamily="34" charset="0"/>
              </a:rPr>
              <a:t>Dementia care: How do we improve this in an age of austerity?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2"/>
              </a:rPr>
              <a:t>http://www.progressonline.org.uk/2015/09/25/dementia-care-how-do-we-improve-this-in-an-age-of-austerity/</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(Accessed: 16 February 2022).</a:t>
            </a:r>
          </a:p>
          <a:p>
            <a:pPr marL="0" indent="0">
              <a:buNone/>
            </a:pPr>
            <a:endParaRPr lang="en-GB" sz="2200" dirty="0"/>
          </a:p>
        </p:txBody>
      </p:sp>
    </p:spTree>
    <p:extLst>
      <p:ext uri="{BB962C8B-B14F-4D97-AF65-F5344CB8AC3E}">
        <p14:creationId xmlns:p14="http://schemas.microsoft.com/office/powerpoint/2010/main" val="190944294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5589" y="995706"/>
            <a:ext cx="10020822" cy="5301772"/>
          </a:xfrm>
          <a:prstGeom prst="rect">
            <a:avLst/>
          </a:prstGeom>
          <a:noFill/>
        </p:spPr>
        <p:txBody>
          <a:bodyPr wrap="square" rtlCol="0">
            <a:spAutoFit/>
          </a:bodyPr>
          <a:lstStyle/>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Low, LF., </a:t>
            </a:r>
            <a:r>
              <a:rPr lang="en-GB" sz="1100" dirty="0" err="1">
                <a:latin typeface="Arial" panose="020B0604020202020204" pitchFamily="34" charset="0"/>
                <a:ea typeface="Calibri" panose="020F0502020204030204" pitchFamily="34" charset="0"/>
                <a:cs typeface="Arial" panose="020B0604020202020204" pitchFamily="34" charset="0"/>
              </a:rPr>
              <a:t>Swaffer</a:t>
            </a:r>
            <a:r>
              <a:rPr lang="en-GB" sz="1100" dirty="0">
                <a:latin typeface="Arial" panose="020B0604020202020204" pitchFamily="34" charset="0"/>
                <a:ea typeface="Calibri" panose="020F0502020204030204" pitchFamily="34" charset="0"/>
                <a:cs typeface="Arial" panose="020B0604020202020204" pitchFamily="34" charset="0"/>
              </a:rPr>
              <a:t>, K., McGrath, M. and </a:t>
            </a:r>
            <a:r>
              <a:rPr lang="en-GB" sz="1100" dirty="0" err="1">
                <a:latin typeface="Arial" panose="020B0604020202020204" pitchFamily="34" charset="0"/>
                <a:ea typeface="Calibri" panose="020F0502020204030204" pitchFamily="34" charset="0"/>
                <a:cs typeface="Arial" panose="020B0604020202020204" pitchFamily="34" charset="0"/>
              </a:rPr>
              <a:t>Brodaty</a:t>
            </a:r>
            <a:r>
              <a:rPr lang="en-GB" sz="1100" dirty="0">
                <a:latin typeface="Arial" panose="020B0604020202020204" pitchFamily="34" charset="0"/>
                <a:ea typeface="Calibri" panose="020F0502020204030204" pitchFamily="34" charset="0"/>
                <a:cs typeface="Arial" panose="020B0604020202020204" pitchFamily="34" charset="0"/>
              </a:rPr>
              <a:t>, H. (2018) ‘Do people with early stage dementia experience Prescribed Disengagement? A systematic review of qualitative studies.’</a:t>
            </a:r>
            <a:r>
              <a:rPr lang="en-GB" sz="1100" i="1" dirty="0">
                <a:latin typeface="Arial" panose="020B0604020202020204" pitchFamily="34" charset="0"/>
                <a:ea typeface="Times New Roman" panose="02020603050405020304" pitchFamily="18" charset="0"/>
                <a:cs typeface="Arial" panose="020B0604020202020204" pitchFamily="34" charset="0"/>
              </a:rPr>
              <a:t> International </a:t>
            </a:r>
            <a:r>
              <a:rPr lang="en-GB" sz="1100" i="1" dirty="0" err="1">
                <a:latin typeface="Arial" panose="020B0604020202020204" pitchFamily="34" charset="0"/>
                <a:ea typeface="Times New Roman" panose="02020603050405020304" pitchFamily="18" charset="0"/>
                <a:cs typeface="Arial" panose="020B0604020202020204" pitchFamily="34" charset="0"/>
              </a:rPr>
              <a:t>Psychogeriatrics</a:t>
            </a:r>
            <a:r>
              <a:rPr lang="en-GB" sz="1100" i="1" dirty="0">
                <a:latin typeface="Arial" panose="020B0604020202020204" pitchFamily="34" charset="0"/>
                <a:ea typeface="Times New Roman" panose="02020603050405020304" pitchFamily="18" charset="0"/>
                <a:cs typeface="Arial" panose="020B0604020202020204" pitchFamily="34" charset="0"/>
              </a:rPr>
              <a:t>, </a:t>
            </a:r>
            <a:r>
              <a:rPr lang="en-GB" sz="1100" dirty="0">
                <a:latin typeface="Arial" panose="020B0604020202020204" pitchFamily="34" charset="0"/>
                <a:ea typeface="Calibri" panose="020F0502020204030204" pitchFamily="34" charset="0"/>
                <a:cs typeface="Arial" panose="020B0604020202020204" pitchFamily="34" charset="0"/>
              </a:rPr>
              <a:t>30(6), pp. 807-831.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NCCMH (2018) </a:t>
            </a:r>
            <a:r>
              <a:rPr lang="en-GB" sz="1100" i="1" dirty="0">
                <a:latin typeface="Arial" panose="020B0604020202020204" pitchFamily="34" charset="0"/>
                <a:ea typeface="Calibri" panose="020F0502020204030204" pitchFamily="34" charset="0"/>
                <a:cs typeface="Arial" panose="020B0604020202020204" pitchFamily="34" charset="0"/>
              </a:rPr>
              <a:t>The Dementia Care Pathway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2"/>
              </a:rPr>
              <a:t>https://www.rcpsych.ac.uk/docs/default-source/improving-care/nccmh/dementia/nccmh-dementia-care-pathway-full-implementation-guidance.pdf?sfvrsn=cdef189d_8</a:t>
            </a:r>
            <a:r>
              <a:rPr lang="en-GB" sz="1100" dirty="0">
                <a:latin typeface="Arial" panose="020B0604020202020204" pitchFamily="34" charset="0"/>
                <a:ea typeface="Calibri" panose="020F0502020204030204" pitchFamily="34" charset="0"/>
                <a:cs typeface="Arial" panose="020B0604020202020204" pitchFamily="34" charset="0"/>
              </a:rPr>
              <a:t> (Accessed: 17 January 2022).</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(2020) </a:t>
            </a:r>
            <a:r>
              <a:rPr lang="en-GB" sz="1100" i="1" dirty="0">
                <a:latin typeface="Arial" panose="020B0604020202020204" pitchFamily="34" charset="0"/>
                <a:ea typeface="Calibri" panose="020F0502020204030204" pitchFamily="34" charset="0"/>
                <a:cs typeface="Arial" panose="020B0604020202020204" pitchFamily="34" charset="0"/>
              </a:rPr>
              <a:t>About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3"/>
              </a:rPr>
              <a:t>https://www.nhs.uk/conditions/dementia/about/#:~:text=What%20is%20dementia,between%20Alzheimer's%20disease%20and%20dementia</a:t>
            </a:r>
            <a:r>
              <a:rPr lang="en-GB" sz="1100" dirty="0">
                <a:latin typeface="Arial" panose="020B0604020202020204" pitchFamily="34" charset="0"/>
                <a:ea typeface="Calibri" panose="020F0502020204030204" pitchFamily="34" charset="0"/>
                <a:cs typeface="Arial" panose="020B0604020202020204" pitchFamily="34" charset="0"/>
              </a:rPr>
              <a:t>. (Accessed: 7 February 2022).</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(2018) </a:t>
            </a:r>
            <a:r>
              <a:rPr lang="en-GB" sz="1100" i="1" dirty="0">
                <a:latin typeface="Arial" panose="020B0604020202020204" pitchFamily="34" charset="0"/>
                <a:ea typeface="Calibri" panose="020F0502020204030204" pitchFamily="34" charset="0"/>
                <a:cs typeface="Arial" panose="020B0604020202020204" pitchFamily="34" charset="0"/>
              </a:rPr>
              <a:t>Alzheimer's Disease.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https://www.nhs.uk/conditions/alzheimers-disease/</a:t>
            </a:r>
            <a:r>
              <a:rPr lang="en-GB" sz="1100" dirty="0">
                <a:latin typeface="Arial" panose="020B0604020202020204" pitchFamily="34" charset="0"/>
                <a:ea typeface="Calibri" panose="020F0502020204030204" pitchFamily="34" charset="0"/>
                <a:cs typeface="Arial" panose="020B0604020202020204" pitchFamily="34" charset="0"/>
              </a:rPr>
              <a:t> (Accessed: 17 February 2021).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(2017a) </a:t>
            </a:r>
            <a:r>
              <a:rPr lang="en-GB" sz="1100" i="1" dirty="0">
                <a:latin typeface="Arial" panose="020B0604020202020204" pitchFamily="34" charset="0"/>
                <a:ea typeface="Calibri" panose="020F0502020204030204" pitchFamily="34" charset="0"/>
                <a:cs typeface="Arial" panose="020B0604020202020204" pitchFamily="34" charset="0"/>
              </a:rPr>
              <a:t>Benefits of Early Dementia Diagnosis.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https://www.nhs.uk/conditions/dementia/early-diagnosis-benefits/</a:t>
            </a:r>
            <a:r>
              <a:rPr lang="en-GB" sz="1100" dirty="0">
                <a:latin typeface="Arial" panose="020B0604020202020204" pitchFamily="34" charset="0"/>
                <a:ea typeface="Calibri" panose="020F0502020204030204" pitchFamily="34" charset="0"/>
                <a:cs typeface="Arial" panose="020B0604020202020204" pitchFamily="34" charset="0"/>
              </a:rPr>
              <a:t> (Accessed: 17 February 2021).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(2017) </a:t>
            </a:r>
            <a:r>
              <a:rPr lang="en-GB" sz="1100" i="1" dirty="0">
                <a:latin typeface="Arial" panose="020B0604020202020204" pitchFamily="34" charset="0"/>
                <a:ea typeface="Calibri" panose="020F0502020204030204" pitchFamily="34" charset="0"/>
                <a:cs typeface="Arial" panose="020B0604020202020204" pitchFamily="34" charset="0"/>
              </a:rPr>
              <a:t>Vascular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https://www.nhs.uk/conditions/vascular-dementia/</a:t>
            </a:r>
            <a:r>
              <a:rPr lang="en-GB" sz="1100" dirty="0">
                <a:latin typeface="Arial" panose="020B0604020202020204" pitchFamily="34" charset="0"/>
                <a:ea typeface="Calibri" panose="020F0502020204030204" pitchFamily="34" charset="0"/>
                <a:cs typeface="Arial" panose="020B0604020202020204" pitchFamily="34" charset="0"/>
              </a:rPr>
              <a:t> (Accessed: 17 February 2021).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England (2021) </a:t>
            </a:r>
            <a:r>
              <a:rPr lang="en-GB" sz="1100" i="1" dirty="0">
                <a:latin typeface="Arial" panose="020B0604020202020204" pitchFamily="34" charset="0"/>
                <a:cs typeface="Arial" panose="020B0604020202020204" pitchFamily="34" charset="0"/>
              </a:rPr>
              <a:t>Dementia wellbeing in the COVID-19 pandemic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7"/>
              </a:rPr>
              <a:t>https://www.england.nhs.uk/wp-content/uploads/2020/09/C1280_Dementia-wellbeing-in-the-COVID-pandemic-v3.pdf</a:t>
            </a:r>
            <a:r>
              <a:rPr lang="en-GB" sz="1100" dirty="0">
                <a:latin typeface="Arial" panose="020B0604020202020204" pitchFamily="34" charset="0"/>
                <a:cs typeface="Arial" panose="020B0604020202020204" pitchFamily="34" charset="0"/>
              </a:rPr>
              <a:t> (Accessed: 7 February 2022).</a:t>
            </a:r>
            <a:endParaRPr lang="en-GB" sz="1100" i="1"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England (2016) </a:t>
            </a:r>
            <a:r>
              <a:rPr lang="en-GB" sz="1100" i="1" dirty="0">
                <a:latin typeface="Arial" panose="020B0604020202020204" pitchFamily="34" charset="0"/>
                <a:ea typeface="Calibri" panose="020F0502020204030204" pitchFamily="34" charset="0"/>
                <a:cs typeface="Arial" panose="020B0604020202020204" pitchFamily="34" charset="0"/>
              </a:rPr>
              <a:t>The Well Pathway for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8"/>
              </a:rPr>
              <a:t>https://www.england.nhs.uk/mentalhealth/wp-content/uploads/sites/29/2016/03/dementia-well-pathway.pdf</a:t>
            </a:r>
            <a:r>
              <a:rPr lang="en-GB" sz="1100" dirty="0">
                <a:latin typeface="Arial" panose="020B0604020202020204" pitchFamily="34" charset="0"/>
                <a:ea typeface="Calibri" panose="020F0502020204030204" pitchFamily="34" charset="0"/>
                <a:cs typeface="Arial" panose="020B0604020202020204" pitchFamily="34" charset="0"/>
              </a:rPr>
              <a:t> (Accessed: 26 January 2022).</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NICE (2018) </a:t>
            </a:r>
            <a:r>
              <a:rPr lang="en-GB" sz="1100" i="1" dirty="0">
                <a:latin typeface="Arial" panose="020B0604020202020204" pitchFamily="34" charset="0"/>
                <a:ea typeface="Calibri" panose="020F0502020204030204" pitchFamily="34" charset="0"/>
                <a:cs typeface="Arial" panose="020B0604020202020204" pitchFamily="34" charset="0"/>
              </a:rPr>
              <a:t>Dementia: Assessment, Management and Support for People Living with Dementia and their Carers</a:t>
            </a:r>
            <a:r>
              <a:rPr lang="en-GB" sz="1100" dirty="0">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https://www.nice.org.uk/guidance/ng97/resources/dementia-assessment-management-and-support-for-people-living-with-dementia-and-their-carers-pdf-1837760199109</a:t>
            </a:r>
            <a:r>
              <a:rPr lang="en-GB" sz="1100" dirty="0">
                <a:latin typeface="Arial" panose="020B0604020202020204" pitchFamily="34" charset="0"/>
                <a:ea typeface="Calibri" panose="020F0502020204030204" pitchFamily="34" charset="0"/>
                <a:cs typeface="Arial" panose="020B0604020202020204" pitchFamily="34" charset="0"/>
              </a:rPr>
              <a:t> (Accessed: 18 February 2021).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OECD (2018), </a:t>
            </a:r>
            <a:r>
              <a:rPr lang="en-GB" sz="1100" i="1" dirty="0">
                <a:latin typeface="Arial" panose="020B0604020202020204" pitchFamily="34" charset="0"/>
                <a:ea typeface="Calibri" panose="020F0502020204030204" pitchFamily="34" charset="0"/>
                <a:cs typeface="Arial" panose="020B0604020202020204" pitchFamily="34" charset="0"/>
              </a:rPr>
              <a:t>Improving the lives of people with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10"/>
              </a:rPr>
              <a:t>https://www.oecd.org/health/health-systems/Leaflet-Improving-the-lives-of-people-with-dementia-2018.pdf</a:t>
            </a:r>
            <a:r>
              <a:rPr lang="en-GB" sz="1100" dirty="0">
                <a:latin typeface="Arial" panose="020B0604020202020204" pitchFamily="34" charset="0"/>
                <a:ea typeface="Calibri" panose="020F0502020204030204" pitchFamily="34" charset="0"/>
                <a:cs typeface="Arial" panose="020B0604020202020204" pitchFamily="34" charset="0"/>
              </a:rPr>
              <a:t> (Accessed: 27 January 2022).</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 Parkinson’s UK (2019 </a:t>
            </a:r>
            <a:r>
              <a:rPr lang="en-GB" sz="1100" i="1" dirty="0">
                <a:latin typeface="Arial" panose="020B0604020202020204" pitchFamily="34" charset="0"/>
                <a:ea typeface="Calibri" panose="020F0502020204030204" pitchFamily="34" charset="0"/>
                <a:cs typeface="Arial" panose="020B0604020202020204" pitchFamily="34" charset="0"/>
              </a:rPr>
              <a:t>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https://www.parkinsons.org.uk/information-and-support/dementia</a:t>
            </a:r>
            <a:r>
              <a:rPr lang="en-GB" sz="1100" dirty="0">
                <a:latin typeface="Arial" panose="020B0604020202020204" pitchFamily="34" charset="0"/>
                <a:ea typeface="Calibri" panose="020F0502020204030204" pitchFamily="34" charset="0"/>
                <a:cs typeface="Arial" panose="020B0604020202020204" pitchFamily="34" charset="0"/>
              </a:rPr>
              <a:t> (Accessed: 20 February 2021).</a:t>
            </a:r>
          </a:p>
          <a:p>
            <a:endParaRPr lang="en-GB" i="1" dirty="0"/>
          </a:p>
        </p:txBody>
      </p:sp>
    </p:spTree>
    <p:extLst>
      <p:ext uri="{BB962C8B-B14F-4D97-AF65-F5344CB8AC3E}">
        <p14:creationId xmlns:p14="http://schemas.microsoft.com/office/powerpoint/2010/main" val="421945093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9658" y="853326"/>
            <a:ext cx="9416067" cy="5151347"/>
          </a:xfrm>
          <a:prstGeom prst="rect">
            <a:avLst/>
          </a:prstGeom>
        </p:spPr>
        <p:txBody>
          <a:bodyPr wrap="square">
            <a:spAutoFit/>
          </a:bodyPr>
          <a:lstStyle/>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(2022) </a:t>
            </a:r>
            <a:r>
              <a:rPr lang="en-GB" sz="1200" i="1" dirty="0">
                <a:latin typeface="Arial" panose="020B0604020202020204" pitchFamily="34" charset="0"/>
                <a:ea typeface="Calibri" panose="020F0502020204030204" pitchFamily="34" charset="0"/>
                <a:cs typeface="Arial" panose="020B0604020202020204" pitchFamily="34" charset="0"/>
              </a:rPr>
              <a:t>Coronavirus (COVID-19) Dementia in care homes and COVID-19 Supporting residents, supporting carers, supporting homes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2"/>
              </a:rPr>
              <a:t>https://www.scie.org.uk/care-providers/coronavirus-covid-19/dementia/care-homes</a:t>
            </a:r>
            <a:r>
              <a:rPr lang="en-GB" sz="1200" dirty="0">
                <a:latin typeface="Arial" panose="020B0604020202020204" pitchFamily="34" charset="0"/>
                <a:ea typeface="Calibri" panose="020F0502020204030204" pitchFamily="34" charset="0"/>
                <a:cs typeface="Arial" panose="020B0604020202020204" pitchFamily="34" charset="0"/>
              </a:rPr>
              <a:t> (Accessed: 30 May 2022).</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(2019) </a:t>
            </a:r>
            <a:r>
              <a:rPr lang="en-GB" sz="1200" i="1" dirty="0">
                <a:latin typeface="Arial" panose="020B0604020202020204" pitchFamily="34" charset="0"/>
                <a:ea typeface="Calibri" panose="020F0502020204030204" pitchFamily="34" charset="0"/>
                <a:cs typeface="Arial" panose="020B0604020202020204" pitchFamily="34" charset="0"/>
              </a:rPr>
              <a:t>Dementia: Assistive Technology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3"/>
              </a:rPr>
              <a:t>https://www.scie.org.uk/dementia/support/housing/assistive-technology</a:t>
            </a:r>
            <a:r>
              <a:rPr lang="en-GB" sz="1200" dirty="0">
                <a:latin typeface="Arial" panose="020B0604020202020204" pitchFamily="34" charset="0"/>
                <a:ea typeface="Calibri" panose="020F0502020204030204" pitchFamily="34" charset="0"/>
                <a:cs typeface="Arial" panose="020B0604020202020204" pitchFamily="34" charset="0"/>
              </a:rPr>
              <a:t> (Accessed: 23 September 2022).</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(2015) </a:t>
            </a:r>
            <a:r>
              <a:rPr lang="en-GB" sz="1200" i="1" dirty="0">
                <a:latin typeface="Arial" panose="020B0604020202020204" pitchFamily="34" charset="0"/>
                <a:ea typeface="Calibri" panose="020F0502020204030204" pitchFamily="34" charset="0"/>
                <a:cs typeface="Arial" panose="020B0604020202020204" pitchFamily="34" charset="0"/>
              </a:rPr>
              <a:t>Dementia and Sensory Loss.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https://www.scie.org.uk/dementia/living-with-dementia/sensory-loss/</a:t>
            </a:r>
            <a:r>
              <a:rPr lang="en-GB" sz="1200" dirty="0">
                <a:latin typeface="Arial" panose="020B0604020202020204" pitchFamily="34" charset="0"/>
                <a:ea typeface="Calibri" panose="020F0502020204030204" pitchFamily="34" charset="0"/>
                <a:cs typeface="Arial" panose="020B0604020202020204" pitchFamily="34" charset="0"/>
              </a:rPr>
              <a:t> (Accessed: 1 February 2022).</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Shih-Yin Lin, MM. and Lewis, FM. (2015) ‘Dementia Friendly, Dementia Capable, and Dementia Positive: Concepts to Prepare for the Future’. </a:t>
            </a:r>
            <a:r>
              <a:rPr lang="en-GB" sz="1200" i="1" dirty="0">
                <a:latin typeface="Arial" panose="020B0604020202020204" pitchFamily="34" charset="0"/>
                <a:ea typeface="Calibri" panose="020F0502020204030204" pitchFamily="34" charset="0"/>
                <a:cs typeface="Arial" panose="020B0604020202020204" pitchFamily="34" charset="0"/>
              </a:rPr>
              <a:t>Gerontologist</a:t>
            </a:r>
            <a:r>
              <a:rPr lang="en-GB" sz="1200" dirty="0">
                <a:latin typeface="Arial" panose="020B0604020202020204" pitchFamily="34" charset="0"/>
                <a:ea typeface="Calibri" panose="020F0502020204030204" pitchFamily="34" charset="0"/>
                <a:cs typeface="Arial" panose="020B0604020202020204" pitchFamily="34" charset="0"/>
              </a:rPr>
              <a:t>  55 (2): pp.237-244.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https://academic.oup.com/gerontologist/article/55/2/237/656112/Dementia-Friendly-Dementia-Capable-and-Dementia</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 (Accessed: 29 January 2022).</a:t>
            </a:r>
          </a:p>
          <a:p>
            <a:pPr marL="767080" indent="-540385">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Swaffer</a:t>
            </a:r>
            <a:r>
              <a:rPr lang="en-GB" sz="1200" dirty="0">
                <a:latin typeface="Arial" panose="020B0604020202020204" pitchFamily="34" charset="0"/>
                <a:ea typeface="Calibri" panose="020F0502020204030204" pitchFamily="34" charset="0"/>
                <a:cs typeface="Arial" panose="020B0604020202020204" pitchFamily="34" charset="0"/>
              </a:rPr>
              <a:t>, K. (2018) </a:t>
            </a:r>
            <a:r>
              <a:rPr lang="en-GB" sz="1200" i="1" dirty="0">
                <a:latin typeface="Arial" panose="020B0604020202020204" pitchFamily="34" charset="0"/>
                <a:ea typeface="Calibri" panose="020F0502020204030204" pitchFamily="34" charset="0"/>
                <a:cs typeface="Arial" panose="020B0604020202020204" pitchFamily="34" charset="0"/>
              </a:rPr>
              <a:t>Why dementia should be treated like all other NCDs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https://www.devex.com/news/opinion-why-dementia-should-be-treated-like-all-other-ncds-92699</a:t>
            </a:r>
            <a:r>
              <a:rPr lang="en-GB" sz="1200" dirty="0">
                <a:latin typeface="Arial" panose="020B0604020202020204" pitchFamily="34" charset="0"/>
                <a:cs typeface="Arial" panose="020B0604020202020204" pitchFamily="34" charset="0"/>
              </a:rPr>
              <a:t> (Accessed: 10 February 2021).</a:t>
            </a:r>
            <a:endParaRPr lang="en-GB" sz="1200" i="1"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Swaffer</a:t>
            </a:r>
            <a:r>
              <a:rPr lang="en-GB" sz="1200" dirty="0">
                <a:latin typeface="Arial" panose="020B0604020202020204" pitchFamily="34" charset="0"/>
                <a:ea typeface="Calibri" panose="020F0502020204030204" pitchFamily="34" charset="0"/>
                <a:cs typeface="Arial" panose="020B0604020202020204" pitchFamily="34" charset="0"/>
              </a:rPr>
              <a:t>, S. (2015) </a:t>
            </a:r>
            <a:r>
              <a:rPr lang="en-GB" sz="1200" i="1" dirty="0">
                <a:latin typeface="Arial" panose="020B0604020202020204" pitchFamily="34" charset="0"/>
                <a:ea typeface="Calibri" panose="020F0502020204030204" pitchFamily="34" charset="0"/>
                <a:cs typeface="Arial" panose="020B0604020202020204" pitchFamily="34" charset="0"/>
              </a:rPr>
              <a:t>Dementia and Prescribed Disengagement.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https://journals.sagepub.com/doi/pdf/10.1177/1471301214548136</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17</a:t>
            </a:r>
            <a:r>
              <a:rPr lang="en-GB" sz="1200" baseline="30000" dirty="0">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February 2021).</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University of Cambridge (2019) </a:t>
            </a:r>
            <a:r>
              <a:rPr lang="en-GB" sz="1200" i="1" dirty="0">
                <a:latin typeface="Arial" panose="020B0604020202020204" pitchFamily="34" charset="0"/>
                <a:ea typeface="Calibri" panose="020F0502020204030204" pitchFamily="34" charset="0"/>
                <a:cs typeface="Arial" panose="020B0604020202020204" pitchFamily="34" charset="0"/>
              </a:rPr>
              <a:t>Dementia: Catching the Memory Thief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https://www.cam.ac.uk/research/features/dementia-catching-the-memory-thief</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17</a:t>
            </a:r>
            <a:r>
              <a:rPr lang="en-GB" sz="1200" baseline="30000" dirty="0">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 February 2021).</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WHO (2022) </a:t>
            </a:r>
            <a:r>
              <a:rPr lang="en-GB" sz="1200" i="1" dirty="0">
                <a:latin typeface="Arial" panose="020B0604020202020204" pitchFamily="34" charset="0"/>
                <a:ea typeface="Calibri" panose="020F0502020204030204" pitchFamily="34" charset="0"/>
                <a:cs typeface="Arial" panose="020B0604020202020204" pitchFamily="34" charset="0"/>
              </a:rPr>
              <a:t>Dementia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9"/>
              </a:rPr>
              <a:t>https://www.who.int/news-room/fact-sheets/detail/dementia</a:t>
            </a:r>
            <a:r>
              <a:rPr lang="en-GB" sz="1200" dirty="0">
                <a:latin typeface="Arial" panose="020B0604020202020204" pitchFamily="34" charset="0"/>
                <a:ea typeface="Calibri" panose="020F0502020204030204" pitchFamily="34" charset="0"/>
                <a:cs typeface="Arial" panose="020B0604020202020204" pitchFamily="34" charset="0"/>
              </a:rPr>
              <a:t> (Accessed: 28 January 2022).</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WHO (2017) </a:t>
            </a:r>
            <a:r>
              <a:rPr lang="en-GB" sz="1200" dirty="0" err="1">
                <a:latin typeface="Arial" panose="020B0604020202020204" pitchFamily="34" charset="0"/>
                <a:ea typeface="Calibri" panose="020F0502020204030204" pitchFamily="34" charset="0"/>
                <a:cs typeface="Arial" panose="020B0604020202020204" pitchFamily="34" charset="0"/>
              </a:rPr>
              <a:t>G</a:t>
            </a:r>
            <a:r>
              <a:rPr lang="en-GB" sz="1200" i="1" dirty="0" err="1">
                <a:latin typeface="Arial" panose="020B0604020202020204" pitchFamily="34" charset="0"/>
                <a:ea typeface="Calibri" panose="020F0502020204030204" pitchFamily="34" charset="0"/>
                <a:cs typeface="Arial" panose="020B0604020202020204" pitchFamily="34" charset="0"/>
              </a:rPr>
              <a:t>obal</a:t>
            </a:r>
            <a:r>
              <a:rPr lang="en-GB" sz="1200" i="1" dirty="0">
                <a:latin typeface="Arial" panose="020B0604020202020204" pitchFamily="34" charset="0"/>
                <a:ea typeface="Calibri" panose="020F0502020204030204" pitchFamily="34" charset="0"/>
                <a:cs typeface="Arial" panose="020B0604020202020204" pitchFamily="34" charset="0"/>
              </a:rPr>
              <a:t> action plan on the public health response to dementia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10"/>
              </a:rPr>
              <a:t>https://apps.who.int/iris/bitstream/handle/10665/259615/9789241513487-eng.pdf?sequence=1</a:t>
            </a:r>
            <a:r>
              <a:rPr lang="en-GB" sz="1200" dirty="0">
                <a:latin typeface="Arial" panose="020B0604020202020204" pitchFamily="34" charset="0"/>
                <a:ea typeface="Calibri" panose="020F0502020204030204" pitchFamily="34" charset="0"/>
                <a:cs typeface="Arial" panose="020B0604020202020204" pitchFamily="34" charset="0"/>
              </a:rPr>
              <a:t> (Accessed: 23 January 2022).</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033696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3387</TotalTime>
  <Words>7074</Words>
  <Application>Microsoft Office PowerPoint</Application>
  <PresentationFormat>Widescreen</PresentationFormat>
  <Paragraphs>615</Paragraphs>
  <Slides>87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87</vt:i4>
      </vt:variant>
    </vt:vector>
  </HeadingPairs>
  <TitlesOfParts>
    <vt:vector size="93" baseType="lpstr">
      <vt:lpstr>Lola-Regular</vt:lpstr>
      <vt:lpstr>Arial</vt:lpstr>
      <vt:lpstr>Calibri</vt:lpstr>
      <vt:lpstr>Garamond</vt:lpstr>
      <vt:lpstr>Roboto</vt:lpstr>
      <vt:lpstr>Organic</vt:lpstr>
      <vt:lpstr>        Dementia, Human Rights and</vt:lpstr>
      <vt:lpstr>What is Dementia?</vt:lpstr>
      <vt:lpstr>What is Dementia?</vt:lpstr>
      <vt:lpstr>Global Dementia Statistics</vt:lpstr>
      <vt:lpstr>UK Background</vt:lpstr>
      <vt:lpstr>UK Background</vt:lpstr>
      <vt:lpstr>UK Background</vt:lpstr>
      <vt:lpstr>UK Background</vt:lpstr>
      <vt:lpstr>UK Background</vt:lpstr>
      <vt:lpstr> Living With Dementia http://www.scie.org.uk/dementia/about/dementia-from-the-inside.asp</vt:lpstr>
      <vt:lpstr>The Dementia Bookcase</vt:lpstr>
      <vt:lpstr>Did anything surprise you?</vt:lpstr>
      <vt:lpstr>Why People with Dementia are Living in the  Past</vt:lpstr>
      <vt:lpstr>Dementia</vt:lpstr>
      <vt:lpstr>PowerPoint Presentation</vt:lpstr>
      <vt:lpstr>Dementia Causes Changes in…</vt:lpstr>
      <vt:lpstr>  10 WARNING SIGNS</vt:lpstr>
      <vt:lpstr>Looking at the Different Types of Dementia</vt:lpstr>
      <vt:lpstr>Types of Dementia</vt:lpstr>
      <vt:lpstr>Alzheimer’s Disease</vt:lpstr>
      <vt:lpstr>Alzheimer’s Disease Symptoms</vt:lpstr>
      <vt:lpstr>Middle Stages cont…</vt:lpstr>
      <vt:lpstr>Alzheimer’s Later Symptoms</vt:lpstr>
      <vt:lpstr>Alzheimer’s Disease Treatments </vt:lpstr>
      <vt:lpstr>Alzheimer’s Disease Treatments</vt:lpstr>
      <vt:lpstr>Vascular Dementia</vt:lpstr>
      <vt:lpstr>Vascular Dementia Symptoms</vt:lpstr>
      <vt:lpstr>Treatments for Vascular Dementia</vt:lpstr>
      <vt:lpstr>Fronto-temporal Dementia</vt:lpstr>
      <vt:lpstr>Fronto-temporal Dementia</vt:lpstr>
      <vt:lpstr>Creutzfeldt-Jakob Disease (CJD) </vt:lpstr>
      <vt:lpstr>Creutzfeldt-Jakob Disease (CJD)</vt:lpstr>
      <vt:lpstr>Creutzfeldt-Jakob Disease (CJD) Associated Symptoms</vt:lpstr>
      <vt:lpstr>Dementia due to Parkinson’s Disease  (PD)</vt:lpstr>
      <vt:lpstr>General Parkinson’s Disease Symptoms</vt:lpstr>
      <vt:lpstr>Dementia Symptoms in Parkinson’s  Disease Patients</vt:lpstr>
      <vt:lpstr>Dementia with Lewy Bodies </vt:lpstr>
      <vt:lpstr>Dementia with Lewy Bodies </vt:lpstr>
      <vt:lpstr>Dementia with Lewy Bodies </vt:lpstr>
      <vt:lpstr>Alcohol Induced Persisting Dementia</vt:lpstr>
      <vt:lpstr>Alcohol Induced Persisting Dementia Symptoms</vt:lpstr>
      <vt:lpstr>Alcohol Induced Persisting Dementia </vt:lpstr>
      <vt:lpstr>Mixed Dementias</vt:lpstr>
      <vt:lpstr>Mixed Dementias</vt:lpstr>
      <vt:lpstr>A Human Rights Based Approach to Dementia Care</vt:lpstr>
      <vt:lpstr>  The United Nations General Assembly summarised the Declaration as follows:  </vt:lpstr>
      <vt:lpstr>The Situation…</vt:lpstr>
      <vt:lpstr>UNCRPD (United Nations Convention on the Rights of Disabled People)</vt:lpstr>
      <vt:lpstr>CRPD General Principles </vt:lpstr>
      <vt:lpstr>CRPD Articles and Dementia</vt:lpstr>
      <vt:lpstr>Holding Governments to Account</vt:lpstr>
      <vt:lpstr>Human Rights Versus Organisational Management</vt:lpstr>
      <vt:lpstr>Dementia Care in the UK</vt:lpstr>
      <vt:lpstr>PowerPoint Presentation</vt:lpstr>
      <vt:lpstr>Alois Alzheimer 1864-1915</vt:lpstr>
      <vt:lpstr>Changes Over Time</vt:lpstr>
      <vt:lpstr>Diagnosis – Challenges and Good Practice</vt:lpstr>
      <vt:lpstr>Diagnosis – Challenges and Good Practice</vt:lpstr>
      <vt:lpstr> Person-centred Testing </vt:lpstr>
      <vt:lpstr> Person-centred Testing </vt:lpstr>
      <vt:lpstr>Person-centred Testing</vt:lpstr>
      <vt:lpstr>Prescribed Disengagement</vt:lpstr>
      <vt:lpstr>We cannot afford to keep doing this!</vt:lpstr>
      <vt:lpstr>PowerPoint Presentation</vt:lpstr>
      <vt:lpstr>Research has been too Focused on the Magic Bullet: A Cure </vt:lpstr>
      <vt:lpstr>Solutions Ahead</vt:lpstr>
      <vt:lpstr>Human Rights in Dementia Care  </vt:lpstr>
      <vt:lpstr>What is Dementia Friendly? Dementia Capable? </vt:lpstr>
      <vt:lpstr>Dementia Positivity</vt:lpstr>
      <vt:lpstr>What is Dementia Positivity? </vt:lpstr>
      <vt:lpstr>What is Dementia Positivity? </vt:lpstr>
      <vt:lpstr>Sensory loss and Dementia Friendly Communities</vt:lpstr>
      <vt:lpstr>What Approaches Could be Effective?</vt:lpstr>
      <vt:lpstr>What Could Help?</vt:lpstr>
      <vt:lpstr>Adapting the Home of a Person with Dementia</vt:lpstr>
      <vt:lpstr>Assistive Technology and Dementia</vt:lpstr>
      <vt:lpstr>However………</vt:lpstr>
      <vt:lpstr>Critique…….</vt:lpstr>
      <vt:lpstr>Dementia In the Pandemic</vt:lpstr>
      <vt:lpstr>Dementia In the Pandemic Scie</vt:lpstr>
      <vt:lpstr>Dementia In the Pandemic</vt:lpstr>
      <vt:lpstr>Dementia in the Pandemic</vt:lpstr>
      <vt:lpstr>PowerPoint Presentation</vt:lpstr>
      <vt:lpstr>Dementia In the Pandemic</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Human Rights and Age Friendly Communities</dc:title>
  <dc:creator>Heike Griffiths</dc:creator>
  <cp:lastModifiedBy>Joanne Davies (Yr Athrofa)</cp:lastModifiedBy>
  <cp:revision>48</cp:revision>
  <dcterms:created xsi:type="dcterms:W3CDTF">2018-02-09T11:00:05Z</dcterms:created>
  <dcterms:modified xsi:type="dcterms:W3CDTF">2022-10-09T23:00:10Z</dcterms:modified>
</cp:coreProperties>
</file>