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6"/>
  </p:notesMasterIdLst>
  <p:sldIdLst>
    <p:sldId id="896" r:id="rId3"/>
    <p:sldId id="259" r:id="rId4"/>
    <p:sldId id="755" r:id="rId5"/>
    <p:sldId id="734" r:id="rId6"/>
    <p:sldId id="866" r:id="rId7"/>
    <p:sldId id="767" r:id="rId8"/>
    <p:sldId id="366" r:id="rId9"/>
    <p:sldId id="884" r:id="rId10"/>
    <p:sldId id="385" r:id="rId11"/>
    <p:sldId id="523" r:id="rId12"/>
    <p:sldId id="868" r:id="rId13"/>
    <p:sldId id="724" r:id="rId14"/>
    <p:sldId id="733" r:id="rId15"/>
    <p:sldId id="745" r:id="rId16"/>
    <p:sldId id="894" r:id="rId17"/>
    <p:sldId id="788" r:id="rId18"/>
    <p:sldId id="378" r:id="rId19"/>
    <p:sldId id="898" r:id="rId20"/>
    <p:sldId id="890" r:id="rId21"/>
    <p:sldId id="899" r:id="rId22"/>
    <p:sldId id="785" r:id="rId23"/>
    <p:sldId id="748" r:id="rId24"/>
    <p:sldId id="786" r:id="rId25"/>
    <p:sldId id="886" r:id="rId26"/>
    <p:sldId id="557" r:id="rId27"/>
    <p:sldId id="376" r:id="rId28"/>
    <p:sldId id="710" r:id="rId29"/>
    <p:sldId id="888" r:id="rId30"/>
    <p:sldId id="891" r:id="rId31"/>
    <p:sldId id="524" r:id="rId32"/>
    <p:sldId id="908" r:id="rId33"/>
    <p:sldId id="363" r:id="rId34"/>
    <p:sldId id="87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65AF"/>
    <a:srgbClr val="3961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D3FD4C-34EB-49FD-B21A-C9E9CB739D41}" v="17" dt="2026-01-21T12:59:07.8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33" autoAdjust="0"/>
    <p:restoredTop sz="94533" autoAdjust="0"/>
  </p:normalViewPr>
  <p:slideViewPr>
    <p:cSldViewPr snapToGrid="0">
      <p:cViewPr varScale="1">
        <p:scale>
          <a:sx n="72" d="100"/>
          <a:sy n="72" d="100"/>
        </p:scale>
        <p:origin x="48" y="150"/>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100" d="100"/>
        <a:sy n="100" d="100"/>
      </p:scale>
      <p:origin x="0" y="-4155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6-02-05T11:55:19.390" v="1396" actId="13926"/>
      <pc:docMkLst>
        <pc:docMk/>
      </pc:docMkLst>
      <pc:sldChg chg="addSp delSp modSp add mod ord setBg delDesignElem">
        <pc:chgData name="James Williams" userId="c957a50b-491f-4d94-b4bc-52aca3e2340d" providerId="ADAL" clId="{24AD1EBB-B856-443B-9200-42FCDD6529A9}" dt="2026-02-05T11:06:03.586" v="1371" actId="1076"/>
        <pc:sldMkLst>
          <pc:docMk/>
          <pc:sldMk cId="1082051791" sldId="259"/>
        </pc:sldMkLst>
        <pc:spChg chg="add mod">
          <ac:chgData name="James Williams" userId="c957a50b-491f-4d94-b4bc-52aca3e2340d" providerId="ADAL" clId="{24AD1EBB-B856-443B-9200-42FCDD6529A9}" dt="2026-02-05T11:06:03.586" v="1371" actId="1076"/>
          <ac:spMkLst>
            <pc:docMk/>
            <pc:sldMk cId="1082051791" sldId="259"/>
            <ac:spMk id="3" creationId="{18F8FE42-5AB7-5123-1429-2A7AD0A6C6D5}"/>
          </ac:spMkLst>
        </pc:spChg>
        <pc:spChg chg="add del mod">
          <ac:chgData name="James Williams" userId="c957a50b-491f-4d94-b4bc-52aca3e2340d" providerId="ADAL" clId="{24AD1EBB-B856-443B-9200-42FCDD6529A9}" dt="2026-02-05T11:05:59.413" v="1370" actId="478"/>
          <ac:spMkLst>
            <pc:docMk/>
            <pc:sldMk cId="1082051791" sldId="259"/>
            <ac:spMk id="4" creationId="{A510A76D-99FC-715D-02CD-331DAD3211C6}"/>
          </ac:spMkLst>
        </pc:spChg>
      </pc:sldChg>
      <pc:sldChg chg="modSp mod">
        <pc:chgData name="James Williams" userId="c957a50b-491f-4d94-b4bc-52aca3e2340d" providerId="ADAL" clId="{24AD1EBB-B856-443B-9200-42FCDD6529A9}" dt="2026-01-20T16:23:31.691" v="883" actId="113"/>
        <pc:sldMkLst>
          <pc:docMk/>
          <pc:sldMk cId="3001246935" sldId="366"/>
        </pc:sldMkLst>
        <pc:spChg chg="mod">
          <ac:chgData name="James Williams" userId="c957a50b-491f-4d94-b4bc-52aca3e2340d" providerId="ADAL" clId="{24AD1EBB-B856-443B-9200-42FCDD6529A9}" dt="2026-01-20T16:23:31.691" v="883" actId="113"/>
          <ac:spMkLst>
            <pc:docMk/>
            <pc:sldMk cId="3001246935" sldId="366"/>
            <ac:spMk id="9" creationId="{1907F43D-0AA3-4886-AF0D-843268D6CDBB}"/>
          </ac:spMkLst>
        </pc:spChg>
      </pc:sldChg>
      <pc:sldChg chg="ord">
        <pc:chgData name="James Williams" userId="c957a50b-491f-4d94-b4bc-52aca3e2340d" providerId="ADAL" clId="{24AD1EBB-B856-443B-9200-42FCDD6529A9}" dt="2026-01-12T16:23:21.773" v="264"/>
        <pc:sldMkLst>
          <pc:docMk/>
          <pc:sldMk cId="985124996" sldId="376"/>
        </pc:sldMkLst>
      </pc:sldChg>
      <pc:sldChg chg="modSp add mod">
        <pc:chgData name="James Williams" userId="c957a50b-491f-4d94-b4bc-52aca3e2340d" providerId="ADAL" clId="{24AD1EBB-B856-443B-9200-42FCDD6529A9}" dt="2026-01-20T17:47:39.546" v="1172" actId="20577"/>
        <pc:sldMkLst>
          <pc:docMk/>
          <pc:sldMk cId="1884998279" sldId="378"/>
        </pc:sldMkLst>
        <pc:spChg chg="mod">
          <ac:chgData name="James Williams" userId="c957a50b-491f-4d94-b4bc-52aca3e2340d" providerId="ADAL" clId="{24AD1EBB-B856-443B-9200-42FCDD6529A9}" dt="2026-01-20T17:47:11.848" v="1152" actId="20577"/>
          <ac:spMkLst>
            <pc:docMk/>
            <pc:sldMk cId="1884998279" sldId="378"/>
            <ac:spMk id="2" creationId="{61365102-6F14-4FB7-8C3C-AB618E6179A2}"/>
          </ac:spMkLst>
        </pc:spChg>
        <pc:spChg chg="mod">
          <ac:chgData name="James Williams" userId="c957a50b-491f-4d94-b4bc-52aca3e2340d" providerId="ADAL" clId="{24AD1EBB-B856-443B-9200-42FCDD6529A9}" dt="2026-01-20T17:47:39.546" v="1172" actId="20577"/>
          <ac:spMkLst>
            <pc:docMk/>
            <pc:sldMk cId="1884998279" sldId="378"/>
            <ac:spMk id="9" creationId="{1907F43D-0AA3-4886-AF0D-843268D6CDBB}"/>
          </ac:spMkLst>
        </pc:spChg>
      </pc:sldChg>
      <pc:sldChg chg="addSp modSp mod">
        <pc:chgData name="James Williams" userId="c957a50b-491f-4d94-b4bc-52aca3e2340d" providerId="ADAL" clId="{24AD1EBB-B856-443B-9200-42FCDD6529A9}" dt="2026-02-05T11:13:43.120" v="1373" actId="403"/>
        <pc:sldMkLst>
          <pc:docMk/>
          <pc:sldMk cId="4056227638" sldId="385"/>
        </pc:sldMkLst>
        <pc:spChg chg="mod">
          <ac:chgData name="James Williams" userId="c957a50b-491f-4d94-b4bc-52aca3e2340d" providerId="ADAL" clId="{24AD1EBB-B856-443B-9200-42FCDD6529A9}" dt="2026-02-05T11:13:43.120" v="1373" actId="403"/>
          <ac:spMkLst>
            <pc:docMk/>
            <pc:sldMk cId="4056227638" sldId="385"/>
            <ac:spMk id="2" creationId="{61365102-6F14-4FB7-8C3C-AB618E6179A2}"/>
          </ac:spMkLst>
        </pc:spChg>
        <pc:spChg chg="mod">
          <ac:chgData name="James Williams" userId="c957a50b-491f-4d94-b4bc-52aca3e2340d" providerId="ADAL" clId="{24AD1EBB-B856-443B-9200-42FCDD6529A9}" dt="2026-01-20T16:36:06.139" v="915" actId="13926"/>
          <ac:spMkLst>
            <pc:docMk/>
            <pc:sldMk cId="4056227638" sldId="385"/>
            <ac:spMk id="9" creationId="{1907F43D-0AA3-4886-AF0D-843268D6CDBB}"/>
          </ac:spMkLst>
        </pc:spChg>
        <pc:grpChg chg="add mod">
          <ac:chgData name="James Williams" userId="c957a50b-491f-4d94-b4bc-52aca3e2340d" providerId="ADAL" clId="{24AD1EBB-B856-443B-9200-42FCDD6529A9}" dt="2026-01-20T16:26:24.290" v="909" actId="1076"/>
          <ac:grpSpMkLst>
            <pc:docMk/>
            <pc:sldMk cId="4056227638" sldId="385"/>
            <ac:grpSpMk id="3" creationId="{A157C63D-68BE-344C-B68A-038B67BEA3E4}"/>
          </ac:grpSpMkLst>
        </pc:grpChg>
        <pc:picChg chg="mod">
          <ac:chgData name="James Williams" userId="c957a50b-491f-4d94-b4bc-52aca3e2340d" providerId="ADAL" clId="{24AD1EBB-B856-443B-9200-42FCDD6529A9}" dt="2026-01-20T16:26:16.683" v="907"/>
          <ac:picMkLst>
            <pc:docMk/>
            <pc:sldMk cId="4056227638" sldId="385"/>
            <ac:picMk id="4" creationId="{0A8E7238-59FD-2335-69CE-55BEB4641769}"/>
          </ac:picMkLst>
        </pc:picChg>
        <pc:picChg chg="mod">
          <ac:chgData name="James Williams" userId="c957a50b-491f-4d94-b4bc-52aca3e2340d" providerId="ADAL" clId="{24AD1EBB-B856-443B-9200-42FCDD6529A9}" dt="2026-01-20T16:26:16.683" v="907"/>
          <ac:picMkLst>
            <pc:docMk/>
            <pc:sldMk cId="4056227638" sldId="385"/>
            <ac:picMk id="5" creationId="{8938FA69-7274-3576-F6E0-89976DC868CE}"/>
          </ac:picMkLst>
        </pc:picChg>
        <pc:picChg chg="mod">
          <ac:chgData name="James Williams" userId="c957a50b-491f-4d94-b4bc-52aca3e2340d" providerId="ADAL" clId="{24AD1EBB-B856-443B-9200-42FCDD6529A9}" dt="2026-01-20T16:26:16.683" v="907"/>
          <ac:picMkLst>
            <pc:docMk/>
            <pc:sldMk cId="4056227638" sldId="385"/>
            <ac:picMk id="6" creationId="{FB606722-9EB5-AE55-213F-7589892EA61A}"/>
          </ac:picMkLst>
        </pc:picChg>
        <pc:picChg chg="mod">
          <ac:chgData name="James Williams" userId="c957a50b-491f-4d94-b4bc-52aca3e2340d" providerId="ADAL" clId="{24AD1EBB-B856-443B-9200-42FCDD6529A9}" dt="2026-01-20T16:26:16.683" v="907"/>
          <ac:picMkLst>
            <pc:docMk/>
            <pc:sldMk cId="4056227638" sldId="385"/>
            <ac:picMk id="7" creationId="{432F5051-CAFE-0A3E-5CE9-D625AE144897}"/>
          </ac:picMkLst>
        </pc:picChg>
      </pc:sldChg>
      <pc:sldChg chg="modSp add mod ord">
        <pc:chgData name="James Williams" userId="c957a50b-491f-4d94-b4bc-52aca3e2340d" providerId="ADAL" clId="{24AD1EBB-B856-443B-9200-42FCDD6529A9}" dt="2026-01-29T17:32:55.580" v="1272"/>
        <pc:sldMkLst>
          <pc:docMk/>
          <pc:sldMk cId="3370421645" sldId="524"/>
        </pc:sldMkLst>
        <pc:spChg chg="mod">
          <ac:chgData name="James Williams" userId="c957a50b-491f-4d94-b4bc-52aca3e2340d" providerId="ADAL" clId="{24AD1EBB-B856-443B-9200-42FCDD6529A9}" dt="2026-01-20T17:53:04.994" v="1223" actId="20577"/>
          <ac:spMkLst>
            <pc:docMk/>
            <pc:sldMk cId="3370421645" sldId="524"/>
            <ac:spMk id="4" creationId="{4B3A0FB1-95AE-4720-BD05-8784DB169C27}"/>
          </ac:spMkLst>
        </pc:spChg>
      </pc:sldChg>
      <pc:sldChg chg="modSp mod ord">
        <pc:chgData name="James Williams" userId="c957a50b-491f-4d94-b4bc-52aca3e2340d" providerId="ADAL" clId="{24AD1EBB-B856-443B-9200-42FCDD6529A9}" dt="2026-01-12T16:23:40.997" v="268"/>
        <pc:sldMkLst>
          <pc:docMk/>
          <pc:sldMk cId="4067351686" sldId="557"/>
        </pc:sldMkLst>
      </pc:sldChg>
      <pc:sldChg chg="add ord">
        <pc:chgData name="James Williams" userId="c957a50b-491f-4d94-b4bc-52aca3e2340d" providerId="ADAL" clId="{24AD1EBB-B856-443B-9200-42FCDD6529A9}" dt="2026-01-20T17:31:52.362" v="980"/>
        <pc:sldMkLst>
          <pc:docMk/>
          <pc:sldMk cId="282186729" sldId="710"/>
        </pc:sldMkLst>
      </pc:sldChg>
      <pc:sldChg chg="modSp add mod">
        <pc:chgData name="James Williams" userId="c957a50b-491f-4d94-b4bc-52aca3e2340d" providerId="ADAL" clId="{24AD1EBB-B856-443B-9200-42FCDD6529A9}" dt="2026-01-20T16:40:45.644" v="967" actId="20577"/>
        <pc:sldMkLst>
          <pc:docMk/>
          <pc:sldMk cId="2084572977" sldId="724"/>
        </pc:sldMkLst>
        <pc:spChg chg="mod">
          <ac:chgData name="James Williams" userId="c957a50b-491f-4d94-b4bc-52aca3e2340d" providerId="ADAL" clId="{24AD1EBB-B856-443B-9200-42FCDD6529A9}" dt="2026-01-20T16:40:45.644" v="967" actId="20577"/>
          <ac:spMkLst>
            <pc:docMk/>
            <pc:sldMk cId="2084572977" sldId="724"/>
            <ac:spMk id="4" creationId="{315499B9-6669-3CD6-8652-93BF273BE6D8}"/>
          </ac:spMkLst>
        </pc:spChg>
      </pc:sldChg>
      <pc:sldChg chg="modSp add mod">
        <pc:chgData name="James Williams" userId="c957a50b-491f-4d94-b4bc-52aca3e2340d" providerId="ADAL" clId="{24AD1EBB-B856-443B-9200-42FCDD6529A9}" dt="2026-01-20T16:41:17.968" v="974" actId="404"/>
        <pc:sldMkLst>
          <pc:docMk/>
          <pc:sldMk cId="1609849683" sldId="733"/>
        </pc:sldMkLst>
        <pc:spChg chg="mod">
          <ac:chgData name="James Williams" userId="c957a50b-491f-4d94-b4bc-52aca3e2340d" providerId="ADAL" clId="{24AD1EBB-B856-443B-9200-42FCDD6529A9}" dt="2026-01-20T16:41:17.968" v="974" actId="404"/>
          <ac:spMkLst>
            <pc:docMk/>
            <pc:sldMk cId="1609849683" sldId="733"/>
            <ac:spMk id="4" creationId="{315499B9-6669-3CD6-8652-93BF273BE6D8}"/>
          </ac:spMkLst>
        </pc:spChg>
      </pc:sldChg>
      <pc:sldChg chg="modSp mod ord">
        <pc:chgData name="James Williams" userId="c957a50b-491f-4d94-b4bc-52aca3e2340d" providerId="ADAL" clId="{24AD1EBB-B856-443B-9200-42FCDD6529A9}" dt="2026-02-02T11:11:18.046" v="1359" actId="11"/>
        <pc:sldMkLst>
          <pc:docMk/>
          <pc:sldMk cId="422311512" sldId="734"/>
        </pc:sldMkLst>
        <pc:spChg chg="mod">
          <ac:chgData name="James Williams" userId="c957a50b-491f-4d94-b4bc-52aca3e2340d" providerId="ADAL" clId="{24AD1EBB-B856-443B-9200-42FCDD6529A9}" dt="2026-01-20T16:19:46.754" v="816" actId="403"/>
          <ac:spMkLst>
            <pc:docMk/>
            <pc:sldMk cId="422311512" sldId="734"/>
            <ac:spMk id="2" creationId="{61365102-6F14-4FB7-8C3C-AB618E6179A2}"/>
          </ac:spMkLst>
        </pc:spChg>
        <pc:spChg chg="mod">
          <ac:chgData name="James Williams" userId="c957a50b-491f-4d94-b4bc-52aca3e2340d" providerId="ADAL" clId="{24AD1EBB-B856-443B-9200-42FCDD6529A9}" dt="2026-02-02T11:11:18.046" v="1359" actId="11"/>
          <ac:spMkLst>
            <pc:docMk/>
            <pc:sldMk cId="422311512" sldId="734"/>
            <ac:spMk id="9" creationId="{1907F43D-0AA3-4886-AF0D-843268D6CDBB}"/>
          </ac:spMkLst>
        </pc:spChg>
      </pc:sldChg>
      <pc:sldChg chg="modSp add mod ord">
        <pc:chgData name="James Williams" userId="c957a50b-491f-4d94-b4bc-52aca3e2340d" providerId="ADAL" clId="{24AD1EBB-B856-443B-9200-42FCDD6529A9}" dt="2026-02-02T12:50:49.512" v="1361"/>
        <pc:sldMkLst>
          <pc:docMk/>
          <pc:sldMk cId="1111998445" sldId="745"/>
        </pc:sldMkLst>
        <pc:spChg chg="mod">
          <ac:chgData name="James Williams" userId="c957a50b-491f-4d94-b4bc-52aca3e2340d" providerId="ADAL" clId="{24AD1EBB-B856-443B-9200-42FCDD6529A9}" dt="2026-01-20T17:51:20.425" v="1189" actId="1076"/>
          <ac:spMkLst>
            <pc:docMk/>
            <pc:sldMk cId="1111998445" sldId="745"/>
            <ac:spMk id="4" creationId="{315499B9-6669-3CD6-8652-93BF273BE6D8}"/>
          </ac:spMkLst>
        </pc:spChg>
        <pc:spChg chg="mod">
          <ac:chgData name="James Williams" userId="c957a50b-491f-4d94-b4bc-52aca3e2340d" providerId="ADAL" clId="{24AD1EBB-B856-443B-9200-42FCDD6529A9}" dt="2026-01-12T16:24:41.381" v="280" actId="1076"/>
          <ac:spMkLst>
            <pc:docMk/>
            <pc:sldMk cId="1111998445" sldId="745"/>
            <ac:spMk id="5" creationId="{2A460948-63CE-0F1E-8348-49D68ADB3BC1}"/>
          </ac:spMkLst>
        </pc:spChg>
        <pc:spChg chg="mod">
          <ac:chgData name="James Williams" userId="c957a50b-491f-4d94-b4bc-52aca3e2340d" providerId="ADAL" clId="{24AD1EBB-B856-443B-9200-42FCDD6529A9}" dt="2026-01-12T16:23:52.810" v="270" actId="20577"/>
          <ac:spMkLst>
            <pc:docMk/>
            <pc:sldMk cId="1111998445" sldId="745"/>
            <ac:spMk id="7" creationId="{F7A2D2E8-FA1B-25C6-052A-83B4F23B5912}"/>
          </ac:spMkLst>
        </pc:spChg>
      </pc:sldChg>
      <pc:sldChg chg="addSp delSp modSp add del mod setBg delDesignElem">
        <pc:chgData name="James Williams" userId="c957a50b-491f-4d94-b4bc-52aca3e2340d" providerId="ADAL" clId="{24AD1EBB-B856-443B-9200-42FCDD6529A9}" dt="2026-01-20T16:22:46.915" v="874" actId="1076"/>
        <pc:sldMkLst>
          <pc:docMk/>
          <pc:sldMk cId="1162972339" sldId="767"/>
        </pc:sldMkLst>
        <pc:spChg chg="mod">
          <ac:chgData name="James Williams" userId="c957a50b-491f-4d94-b4bc-52aca3e2340d" providerId="ADAL" clId="{24AD1EBB-B856-443B-9200-42FCDD6529A9}" dt="2026-01-20T16:20:31.272" v="851" actId="27636"/>
          <ac:spMkLst>
            <pc:docMk/>
            <pc:sldMk cId="1162972339" sldId="767"/>
            <ac:spMk id="2" creationId="{61365102-6F14-4FB7-8C3C-AB618E6179A2}"/>
          </ac:spMkLst>
        </pc:spChg>
        <pc:spChg chg="add mod">
          <ac:chgData name="James Williams" userId="c957a50b-491f-4d94-b4bc-52aca3e2340d" providerId="ADAL" clId="{24AD1EBB-B856-443B-9200-42FCDD6529A9}" dt="2026-01-20T16:21:30.270" v="861" actId="164"/>
          <ac:spMkLst>
            <pc:docMk/>
            <pc:sldMk cId="1162972339" sldId="767"/>
            <ac:spMk id="3" creationId="{7BB1D5D5-20E8-A695-19BA-58012E77ACDA}"/>
          </ac:spMkLst>
        </pc:spChg>
        <pc:spChg chg="add mod">
          <ac:chgData name="James Williams" userId="c957a50b-491f-4d94-b4bc-52aca3e2340d" providerId="ADAL" clId="{24AD1EBB-B856-443B-9200-42FCDD6529A9}" dt="2026-01-20T16:21:30.270" v="861" actId="164"/>
          <ac:spMkLst>
            <pc:docMk/>
            <pc:sldMk cId="1162972339" sldId="767"/>
            <ac:spMk id="4" creationId="{E95081C1-2754-5D64-D71F-F1349B5AD377}"/>
          </ac:spMkLst>
        </pc:spChg>
        <pc:spChg chg="add mod">
          <ac:chgData name="James Williams" userId="c957a50b-491f-4d94-b4bc-52aca3e2340d" providerId="ADAL" clId="{24AD1EBB-B856-443B-9200-42FCDD6529A9}" dt="2026-01-20T16:21:30.270" v="861" actId="164"/>
          <ac:spMkLst>
            <pc:docMk/>
            <pc:sldMk cId="1162972339" sldId="767"/>
            <ac:spMk id="5" creationId="{A42E80D4-523B-8031-9E1F-E6A0D5875896}"/>
          </ac:spMkLst>
        </pc:spChg>
        <pc:spChg chg="add mod">
          <ac:chgData name="James Williams" userId="c957a50b-491f-4d94-b4bc-52aca3e2340d" providerId="ADAL" clId="{24AD1EBB-B856-443B-9200-42FCDD6529A9}" dt="2026-01-20T16:21:30.270" v="861" actId="164"/>
          <ac:spMkLst>
            <pc:docMk/>
            <pc:sldMk cId="1162972339" sldId="767"/>
            <ac:spMk id="6" creationId="{E1B31B2B-C37C-3ABE-35A6-27F89DE0D29E}"/>
          </ac:spMkLst>
        </pc:spChg>
        <pc:spChg chg="add del">
          <ac:chgData name="James Williams" userId="c957a50b-491f-4d94-b4bc-52aca3e2340d" providerId="ADAL" clId="{24AD1EBB-B856-443B-9200-42FCDD6529A9}" dt="2026-01-20T11:01:55.187" v="572"/>
          <ac:spMkLst>
            <pc:docMk/>
            <pc:sldMk cId="1162972339" sldId="767"/>
            <ac:spMk id="8" creationId="{1B15ED52-F352-441B-82BF-E0EA34836D08}"/>
          </ac:spMkLst>
        </pc:spChg>
        <pc:spChg chg="add del">
          <ac:chgData name="James Williams" userId="c957a50b-491f-4d94-b4bc-52aca3e2340d" providerId="ADAL" clId="{24AD1EBB-B856-443B-9200-42FCDD6529A9}" dt="2026-01-20T11:01:55.187" v="572"/>
          <ac:spMkLst>
            <pc:docMk/>
            <pc:sldMk cId="1162972339" sldId="767"/>
            <ac:spMk id="10" creationId="{3B2E3793-BFE6-45A2-9B7B-E18844431C99}"/>
          </ac:spMkLst>
        </pc:spChg>
        <pc:spChg chg="mod ord">
          <ac:chgData name="James Williams" userId="c957a50b-491f-4d94-b4bc-52aca3e2340d" providerId="ADAL" clId="{24AD1EBB-B856-443B-9200-42FCDD6529A9}" dt="2026-01-20T16:22:23.770" v="871" actId="1076"/>
          <ac:spMkLst>
            <pc:docMk/>
            <pc:sldMk cId="1162972339" sldId="767"/>
            <ac:spMk id="11" creationId="{A89F6441-9D15-211C-0A5E-90AC794D08B2}"/>
          </ac:spMkLst>
        </pc:spChg>
        <pc:spChg chg="add del">
          <ac:chgData name="James Williams" userId="c957a50b-491f-4d94-b4bc-52aca3e2340d" providerId="ADAL" clId="{24AD1EBB-B856-443B-9200-42FCDD6529A9}" dt="2026-01-20T11:01:55.187" v="572"/>
          <ac:spMkLst>
            <pc:docMk/>
            <pc:sldMk cId="1162972339" sldId="767"/>
            <ac:spMk id="12" creationId="{BC4C4868-CB8F-4AF9-9CDB-8108F2C19B67}"/>
          </ac:spMkLst>
        </pc:spChg>
        <pc:spChg chg="add del">
          <ac:chgData name="James Williams" userId="c957a50b-491f-4d94-b4bc-52aca3e2340d" providerId="ADAL" clId="{24AD1EBB-B856-443B-9200-42FCDD6529A9}" dt="2026-01-20T11:01:55.187" v="572"/>
          <ac:spMkLst>
            <pc:docMk/>
            <pc:sldMk cId="1162972339" sldId="767"/>
            <ac:spMk id="14" creationId="{375E0459-6403-40CD-989D-56A4407CA12E}"/>
          </ac:spMkLst>
        </pc:spChg>
        <pc:spChg chg="add del">
          <ac:chgData name="James Williams" userId="c957a50b-491f-4d94-b4bc-52aca3e2340d" providerId="ADAL" clId="{24AD1EBB-B856-443B-9200-42FCDD6529A9}" dt="2026-01-20T11:01:55.187" v="572"/>
          <ac:spMkLst>
            <pc:docMk/>
            <pc:sldMk cId="1162972339" sldId="767"/>
            <ac:spMk id="16" creationId="{53E5B1A8-3AC9-4BD1-9BBC-78CA94F2D1BA}"/>
          </ac:spMkLst>
        </pc:spChg>
        <pc:grpChg chg="add mod">
          <ac:chgData name="James Williams" userId="c957a50b-491f-4d94-b4bc-52aca3e2340d" providerId="ADAL" clId="{24AD1EBB-B856-443B-9200-42FCDD6529A9}" dt="2026-01-20T16:21:52.395" v="866" actId="1076"/>
          <ac:grpSpMkLst>
            <pc:docMk/>
            <pc:sldMk cId="1162972339" sldId="767"/>
            <ac:grpSpMk id="7" creationId="{7357CE25-50AA-1182-520A-461F5B3449FB}"/>
          </ac:grpSpMkLst>
        </pc:grpChg>
        <pc:picChg chg="mod modCrop">
          <ac:chgData name="James Williams" userId="c957a50b-491f-4d94-b4bc-52aca3e2340d" providerId="ADAL" clId="{24AD1EBB-B856-443B-9200-42FCDD6529A9}" dt="2026-01-20T16:22:46.915" v="874" actId="1076"/>
          <ac:picMkLst>
            <pc:docMk/>
            <pc:sldMk cId="1162972339" sldId="767"/>
            <ac:picMk id="17" creationId="{E3D18160-6539-5AF1-217D-26F958C677B5}"/>
          </ac:picMkLst>
        </pc:picChg>
      </pc:sldChg>
      <pc:sldChg chg="delSp modSp mod ord">
        <pc:chgData name="James Williams" userId="c957a50b-491f-4d94-b4bc-52aca3e2340d" providerId="ADAL" clId="{24AD1EBB-B856-443B-9200-42FCDD6529A9}" dt="2026-01-20T17:54:43.532" v="1253" actId="6549"/>
        <pc:sldMkLst>
          <pc:docMk/>
          <pc:sldMk cId="1700058751" sldId="785"/>
        </pc:sldMkLst>
        <pc:spChg chg="mod">
          <ac:chgData name="James Williams" userId="c957a50b-491f-4d94-b4bc-52aca3e2340d" providerId="ADAL" clId="{24AD1EBB-B856-443B-9200-42FCDD6529A9}" dt="2026-01-20T17:54:26.383" v="1243" actId="403"/>
          <ac:spMkLst>
            <pc:docMk/>
            <pc:sldMk cId="1700058751" sldId="785"/>
            <ac:spMk id="2" creationId="{5FAB889A-0534-F957-7A80-639DBE2D3FFA}"/>
          </ac:spMkLst>
        </pc:spChg>
        <pc:spChg chg="mod">
          <ac:chgData name="James Williams" userId="c957a50b-491f-4d94-b4bc-52aca3e2340d" providerId="ADAL" clId="{24AD1EBB-B856-443B-9200-42FCDD6529A9}" dt="2026-01-20T17:54:43.532" v="1253" actId="6549"/>
          <ac:spMkLst>
            <pc:docMk/>
            <pc:sldMk cId="1700058751" sldId="785"/>
            <ac:spMk id="3" creationId="{6624C785-6A0E-4F79-A004-25883BFC9942}"/>
          </ac:spMkLst>
        </pc:spChg>
        <pc:picChg chg="mod">
          <ac:chgData name="James Williams" userId="c957a50b-491f-4d94-b4bc-52aca3e2340d" providerId="ADAL" clId="{24AD1EBB-B856-443B-9200-42FCDD6529A9}" dt="2026-01-20T17:54:37.686" v="1249" actId="14100"/>
          <ac:picMkLst>
            <pc:docMk/>
            <pc:sldMk cId="1700058751" sldId="785"/>
            <ac:picMk id="6" creationId="{FE88DA72-E998-71E8-1DC4-7C549E82E436}"/>
          </ac:picMkLst>
        </pc:picChg>
      </pc:sldChg>
      <pc:sldChg chg="addSp delSp modSp mod ord">
        <pc:chgData name="James Williams" userId="c957a50b-491f-4d94-b4bc-52aca3e2340d" providerId="ADAL" clId="{24AD1EBB-B856-443B-9200-42FCDD6529A9}" dt="2026-01-20T17:47:04.283" v="1151" actId="403"/>
        <pc:sldMkLst>
          <pc:docMk/>
          <pc:sldMk cId="3668846845" sldId="788"/>
        </pc:sldMkLst>
        <pc:spChg chg="mod">
          <ac:chgData name="James Williams" userId="c957a50b-491f-4d94-b4bc-52aca3e2340d" providerId="ADAL" clId="{24AD1EBB-B856-443B-9200-42FCDD6529A9}" dt="2026-01-20T17:47:04.283" v="1151" actId="403"/>
          <ac:spMkLst>
            <pc:docMk/>
            <pc:sldMk cId="3668846845" sldId="788"/>
            <ac:spMk id="4" creationId="{3B62FD4E-6FE2-065B-EBD6-1193FC2A457B}"/>
          </ac:spMkLst>
        </pc:spChg>
      </pc:sldChg>
      <pc:sldChg chg="modSp mod">
        <pc:chgData name="James Williams" userId="c957a50b-491f-4d94-b4bc-52aca3e2340d" providerId="ADAL" clId="{24AD1EBB-B856-443B-9200-42FCDD6529A9}" dt="2026-01-20T16:20:00.615" v="834" actId="20577"/>
        <pc:sldMkLst>
          <pc:docMk/>
          <pc:sldMk cId="1310083688" sldId="866"/>
        </pc:sldMkLst>
        <pc:spChg chg="mod">
          <ac:chgData name="James Williams" userId="c957a50b-491f-4d94-b4bc-52aca3e2340d" providerId="ADAL" clId="{24AD1EBB-B856-443B-9200-42FCDD6529A9}" dt="2026-01-20T16:20:00.615" v="834" actId="20577"/>
          <ac:spMkLst>
            <pc:docMk/>
            <pc:sldMk cId="1310083688" sldId="866"/>
            <ac:spMk id="3" creationId="{5726D1E8-D4C1-435E-FC69-3BFA0559FAAD}"/>
          </ac:spMkLst>
        </pc:spChg>
      </pc:sldChg>
      <pc:sldChg chg="modSp mod">
        <pc:chgData name="James Williams" userId="c957a50b-491f-4d94-b4bc-52aca3e2340d" providerId="ADAL" clId="{24AD1EBB-B856-443B-9200-42FCDD6529A9}" dt="2026-01-20T16:25:56.594" v="906" actId="20577"/>
        <pc:sldMkLst>
          <pc:docMk/>
          <pc:sldMk cId="613527611" sldId="884"/>
        </pc:sldMkLst>
        <pc:spChg chg="mod">
          <ac:chgData name="James Williams" userId="c957a50b-491f-4d94-b4bc-52aca3e2340d" providerId="ADAL" clId="{24AD1EBB-B856-443B-9200-42FCDD6529A9}" dt="2026-01-20T16:25:56.594" v="906" actId="20577"/>
          <ac:spMkLst>
            <pc:docMk/>
            <pc:sldMk cId="613527611" sldId="884"/>
            <ac:spMk id="5" creationId="{BF4E5CAA-B77B-5597-C0EE-6E3E149D94C8}"/>
          </ac:spMkLst>
        </pc:spChg>
      </pc:sldChg>
      <pc:sldChg chg="add">
        <pc:chgData name="James Williams" userId="c957a50b-491f-4d94-b4bc-52aca3e2340d" providerId="ADAL" clId="{24AD1EBB-B856-443B-9200-42FCDD6529A9}" dt="2026-01-12T16:28:36.245" v="402"/>
        <pc:sldMkLst>
          <pc:docMk/>
          <pc:sldMk cId="3704497849" sldId="886"/>
        </pc:sldMkLst>
      </pc:sldChg>
      <pc:sldChg chg="add">
        <pc:chgData name="James Williams" userId="c957a50b-491f-4d94-b4bc-52aca3e2340d" providerId="ADAL" clId="{24AD1EBB-B856-443B-9200-42FCDD6529A9}" dt="2026-01-20T17:31:45.710" v="978"/>
        <pc:sldMkLst>
          <pc:docMk/>
          <pc:sldMk cId="1848161067" sldId="888"/>
        </pc:sldMkLst>
      </pc:sldChg>
      <pc:sldChg chg="modSp add mod">
        <pc:chgData name="James Williams" userId="c957a50b-491f-4d94-b4bc-52aca3e2340d" providerId="ADAL" clId="{24AD1EBB-B856-443B-9200-42FCDD6529A9}" dt="2026-01-20T17:53:18.375" v="1225" actId="403"/>
        <pc:sldMkLst>
          <pc:docMk/>
          <pc:sldMk cId="1753715384" sldId="890"/>
        </pc:sldMkLst>
        <pc:spChg chg="mod">
          <ac:chgData name="James Williams" userId="c957a50b-491f-4d94-b4bc-52aca3e2340d" providerId="ADAL" clId="{24AD1EBB-B856-443B-9200-42FCDD6529A9}" dt="2026-01-20T17:53:18.375" v="1225" actId="403"/>
          <ac:spMkLst>
            <pc:docMk/>
            <pc:sldMk cId="1753715384" sldId="890"/>
            <ac:spMk id="2" creationId="{C478C151-E14E-0B15-67B7-D7030E167D4B}"/>
          </ac:spMkLst>
        </pc:spChg>
      </pc:sldChg>
      <pc:sldChg chg="add">
        <pc:chgData name="James Williams" userId="c957a50b-491f-4d94-b4bc-52aca3e2340d" providerId="ADAL" clId="{24AD1EBB-B856-443B-9200-42FCDD6529A9}" dt="2026-01-20T17:31:45.710" v="978"/>
        <pc:sldMkLst>
          <pc:docMk/>
          <pc:sldMk cId="120664472" sldId="891"/>
        </pc:sldMkLst>
      </pc:sldChg>
      <pc:sldChg chg="modSp add mod ord">
        <pc:chgData name="James Williams" userId="c957a50b-491f-4d94-b4bc-52aca3e2340d" providerId="ADAL" clId="{24AD1EBB-B856-443B-9200-42FCDD6529A9}" dt="2026-02-02T12:50:57.632" v="1363"/>
        <pc:sldMkLst>
          <pc:docMk/>
          <pc:sldMk cId="502355737" sldId="894"/>
        </pc:sldMkLst>
        <pc:spChg chg="mod">
          <ac:chgData name="James Williams" userId="c957a50b-491f-4d94-b4bc-52aca3e2340d" providerId="ADAL" clId="{24AD1EBB-B856-443B-9200-42FCDD6529A9}" dt="2026-01-20T17:45:37.059" v="1065" actId="20577"/>
          <ac:spMkLst>
            <pc:docMk/>
            <pc:sldMk cId="502355737" sldId="894"/>
            <ac:spMk id="4" creationId="{2CD4DA3C-F773-35C8-4E39-051219C7D9BD}"/>
          </ac:spMkLst>
        </pc:spChg>
        <pc:spChg chg="mod">
          <ac:chgData name="James Williams" userId="c957a50b-491f-4d94-b4bc-52aca3e2340d" providerId="ADAL" clId="{24AD1EBB-B856-443B-9200-42FCDD6529A9}" dt="2026-01-20T17:45:49.070" v="1070" actId="403"/>
          <ac:spMkLst>
            <pc:docMk/>
            <pc:sldMk cId="502355737" sldId="894"/>
            <ac:spMk id="7" creationId="{3BCBDF84-F4AD-3C4E-2722-106CA40484DC}"/>
          </ac:spMkLst>
        </pc:spChg>
      </pc:sldChg>
      <pc:sldChg chg="addSp modSp mod ord">
        <pc:chgData name="James Williams" userId="c957a50b-491f-4d94-b4bc-52aca3e2340d" providerId="ADAL" clId="{24AD1EBB-B856-443B-9200-42FCDD6529A9}" dt="2026-02-05T11:55:19.390" v="1396" actId="13926"/>
        <pc:sldMkLst>
          <pc:docMk/>
          <pc:sldMk cId="1612019957" sldId="896"/>
        </pc:sldMkLst>
        <pc:spChg chg="mod ord">
          <ac:chgData name="James Williams" userId="c957a50b-491f-4d94-b4bc-52aca3e2340d" providerId="ADAL" clId="{24AD1EBB-B856-443B-9200-42FCDD6529A9}" dt="2026-02-05T11:55:19.390" v="1396" actId="13926"/>
          <ac:spMkLst>
            <pc:docMk/>
            <pc:sldMk cId="1612019957" sldId="896"/>
            <ac:spMk id="4" creationId="{25147AAE-7C10-A7D2-362A-DBB641DA1005}"/>
          </ac:spMkLst>
        </pc:spChg>
        <pc:spChg chg="add mod">
          <ac:chgData name="James Williams" userId="c957a50b-491f-4d94-b4bc-52aca3e2340d" providerId="ADAL" clId="{24AD1EBB-B856-443B-9200-42FCDD6529A9}" dt="2026-02-05T11:54:45.968" v="1385" actId="20577"/>
          <ac:spMkLst>
            <pc:docMk/>
            <pc:sldMk cId="1612019957" sldId="896"/>
            <ac:spMk id="5" creationId="{3110C5AD-C82C-D337-1372-6A1A1642A7DB}"/>
          </ac:spMkLst>
        </pc:spChg>
        <pc:grpChg chg="mod">
          <ac:chgData name="James Williams" userId="c957a50b-491f-4d94-b4bc-52aca3e2340d" providerId="ADAL" clId="{24AD1EBB-B856-443B-9200-42FCDD6529A9}" dt="2026-01-20T16:17:44.225" v="780" actId="1076"/>
          <ac:grpSpMkLst>
            <pc:docMk/>
            <pc:sldMk cId="1612019957" sldId="896"/>
            <ac:grpSpMk id="9" creationId="{2A7EC381-B78E-33A9-8D1C-695AD8BB46E6}"/>
          </ac:grpSpMkLst>
        </pc:grpChg>
      </pc:sldChg>
      <pc:sldChg chg="addSp modSp add mod">
        <pc:chgData name="James Williams" userId="c957a50b-491f-4d94-b4bc-52aca3e2340d" providerId="ADAL" clId="{24AD1EBB-B856-443B-9200-42FCDD6529A9}" dt="2026-01-20T17:52:43.825" v="1215" actId="1076"/>
        <pc:sldMkLst>
          <pc:docMk/>
          <pc:sldMk cId="4076681536" sldId="898"/>
        </pc:sldMkLst>
        <pc:spChg chg="add mod">
          <ac:chgData name="James Williams" userId="c957a50b-491f-4d94-b4bc-52aca3e2340d" providerId="ADAL" clId="{24AD1EBB-B856-443B-9200-42FCDD6529A9}" dt="2026-01-20T17:52:43.825" v="1215" actId="1076"/>
          <ac:spMkLst>
            <pc:docMk/>
            <pc:sldMk cId="4076681536" sldId="898"/>
            <ac:spMk id="2" creationId="{FA6142A1-BF6E-4C9C-ABBD-B60C2F9775FE}"/>
          </ac:spMkLst>
        </pc:spChg>
        <pc:spChg chg="mod">
          <ac:chgData name="James Williams" userId="c957a50b-491f-4d94-b4bc-52aca3e2340d" providerId="ADAL" clId="{24AD1EBB-B856-443B-9200-42FCDD6529A9}" dt="2026-01-20T17:52:36.541" v="1214" actId="403"/>
          <ac:spMkLst>
            <pc:docMk/>
            <pc:sldMk cId="4076681536" sldId="898"/>
            <ac:spMk id="4" creationId="{D3556FF0-0519-1B2C-5CD9-F56CC45FEACB}"/>
          </ac:spMkLst>
        </pc:spChg>
        <pc:spChg chg="mod">
          <ac:chgData name="James Williams" userId="c957a50b-491f-4d94-b4bc-52aca3e2340d" providerId="ADAL" clId="{24AD1EBB-B856-443B-9200-42FCDD6529A9}" dt="2026-01-12T16:31:05.482" v="459" actId="20577"/>
          <ac:spMkLst>
            <pc:docMk/>
            <pc:sldMk cId="4076681536" sldId="898"/>
            <ac:spMk id="7" creationId="{E48CA82F-DCD1-F516-F815-1BACBAF5C5C3}"/>
          </ac:spMkLst>
        </pc:spChg>
      </pc:sldChg>
      <pc:sldChg chg="delSp modSp add mod ord">
        <pc:chgData name="James Williams" userId="c957a50b-491f-4d94-b4bc-52aca3e2340d" providerId="ADAL" clId="{24AD1EBB-B856-443B-9200-42FCDD6529A9}" dt="2026-01-20T17:55:14.987" v="1267" actId="20577"/>
        <pc:sldMkLst>
          <pc:docMk/>
          <pc:sldMk cId="1306931920" sldId="899"/>
        </pc:sldMkLst>
        <pc:spChg chg="mod">
          <ac:chgData name="James Williams" userId="c957a50b-491f-4d94-b4bc-52aca3e2340d" providerId="ADAL" clId="{24AD1EBB-B856-443B-9200-42FCDD6529A9}" dt="2026-01-20T17:53:39.824" v="1233" actId="403"/>
          <ac:spMkLst>
            <pc:docMk/>
            <pc:sldMk cId="1306931920" sldId="899"/>
            <ac:spMk id="2" creationId="{7429B1E4-1313-64EE-E0BF-2585298FB3EB}"/>
          </ac:spMkLst>
        </pc:spChg>
        <pc:spChg chg="mod">
          <ac:chgData name="James Williams" userId="c957a50b-491f-4d94-b4bc-52aca3e2340d" providerId="ADAL" clId="{24AD1EBB-B856-443B-9200-42FCDD6529A9}" dt="2026-01-20T17:55:14.987" v="1267" actId="20577"/>
          <ac:spMkLst>
            <pc:docMk/>
            <pc:sldMk cId="1306931920" sldId="899"/>
            <ac:spMk id="3" creationId="{A7A4AF56-65CA-F64D-3B5D-C106EAB7DF5C}"/>
          </ac:spMkLst>
        </pc:spChg>
        <pc:picChg chg="mod">
          <ac:chgData name="James Williams" userId="c957a50b-491f-4d94-b4bc-52aca3e2340d" providerId="ADAL" clId="{24AD1EBB-B856-443B-9200-42FCDD6529A9}" dt="2026-01-20T17:54:57.331" v="1259" actId="1076"/>
          <ac:picMkLst>
            <pc:docMk/>
            <pc:sldMk cId="1306931920" sldId="899"/>
            <ac:picMk id="5" creationId="{95DDD0DF-AD5A-9A84-B1D5-79FE8910A66E}"/>
          </ac:picMkLst>
        </pc:picChg>
      </pc:sldChg>
      <pc:sldChg chg="add ord">
        <pc:chgData name="James Williams" userId="c957a50b-491f-4d94-b4bc-52aca3e2340d" providerId="ADAL" clId="{24AD1EBB-B856-443B-9200-42FCDD6529A9}" dt="2026-02-02T12:51:37.537" v="1369"/>
        <pc:sldMkLst>
          <pc:docMk/>
          <pc:sldMk cId="1572106067" sldId="9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6196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377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5912D-802A-9F87-496D-4EA203EED5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B1E31B-1205-E68A-4A47-4397BEAFBF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F33C68-EABB-869B-E93A-F5244EFAD8A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a:extLst>
              <a:ext uri="{FF2B5EF4-FFF2-40B4-BE49-F238E27FC236}">
                <a16:creationId xmlns:a16="http://schemas.microsoft.com/office/drawing/2014/main" id="{603F56DD-6CF1-4EEA-380E-C316C97A569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2400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573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575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7930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0069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65D90-6626-0331-76B2-FB5118926D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8A0D1D-6FED-0950-C7BE-04F1CCF260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E788CA-D6B3-FCB9-D791-381689FA7A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2CC5F4-3DE2-560C-992C-66D376078F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1063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1965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33753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467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73C75-EAB1-E43B-03E2-D5BEA79C8D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54F5F3-FBB5-70AF-9880-49072E053E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6A8CD-4EE2-318E-5BE9-F34C9E2DAB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8F8AD6-3601-3D5B-5124-86860F48EC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12978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4630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36118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92FF3-7AA2-B4D5-B717-D6941FAA6D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0314E5-80FD-19CB-EB56-F8F3944239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815A2-31DF-69A2-4C07-F736295AD9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C82449-FB3A-DDE4-AED3-7126DC9523C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8355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4D6B6-2642-BF42-1C07-D98652FFF0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B85E2-D545-DE34-A8DE-75919A7D76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5DDFAA-49FA-716B-1136-BB74404D9C2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040C28"/>
                </a:solidFill>
                <a:effectLst/>
                <a:uLnTx/>
                <a:uFillTx/>
                <a:latin typeface="Google Sans"/>
                <a:ea typeface="+mn-ea"/>
                <a:cs typeface="+mn-cs"/>
              </a:rPr>
              <a:t>Bg. </a:t>
            </a:r>
            <a:r>
              <a:rPr kumimoji="0" lang="en-US" sz="1200" b="0" i="0" u="none" strike="noStrike" kern="1200" cap="none" spc="0" normalizeH="0" baseline="0" noProof="0" dirty="0">
                <a:ln>
                  <a:noFill/>
                </a:ln>
                <a:solidFill>
                  <a:srgbClr val="040C28"/>
                </a:solidFill>
                <a:effectLst/>
                <a:uLnTx/>
                <a:uFillTx/>
                <a:latin typeface="Google Sans"/>
                <a:ea typeface="+mn-ea"/>
                <a:cs typeface="+mn-cs"/>
              </a:rPr>
              <a:t>Windows 12 may require special hardware named </a:t>
            </a:r>
            <a:r>
              <a:rPr kumimoji="0" lang="en-US" sz="1200" b="1" i="0" u="none" strike="noStrike" kern="1200" cap="none" spc="0" normalizeH="0" baseline="0" noProof="0" dirty="0">
                <a:ln>
                  <a:noFill/>
                </a:ln>
                <a:solidFill>
                  <a:srgbClr val="040C28"/>
                </a:solidFill>
                <a:effectLst/>
                <a:uLnTx/>
                <a:uFillTx/>
                <a:latin typeface="Google Sans"/>
                <a:ea typeface="+mn-ea"/>
                <a:cs typeface="+mn-cs"/>
              </a:rPr>
              <a:t>NPU (Neural Processing Unit) </a:t>
            </a:r>
            <a:r>
              <a:rPr kumimoji="0" lang="en-US" sz="1200" b="0" i="0" u="none" strike="noStrike" kern="1200" cap="none" spc="0" normalizeH="0" baseline="0" noProof="0" dirty="0">
                <a:ln>
                  <a:noFill/>
                </a:ln>
                <a:solidFill>
                  <a:srgbClr val="040C28"/>
                </a:solidFill>
                <a:effectLst/>
                <a:uLnTx/>
                <a:uFillTx/>
                <a:latin typeface="Google Sans"/>
                <a:ea typeface="+mn-ea"/>
                <a:cs typeface="+mn-cs"/>
              </a:rPr>
              <a:t>for all AI features in Windows 12 to work properly. </a:t>
            </a:r>
            <a:r>
              <a:rPr kumimoji="0" lang="en-US" sz="1200" b="0" i="0" u="none" strike="noStrike" kern="1200" cap="none" spc="0" normalizeH="0" baseline="0" noProof="0" dirty="0">
                <a:ln>
                  <a:noFill/>
                </a:ln>
                <a:solidFill>
                  <a:srgbClr val="001D35"/>
                </a:solidFill>
                <a:effectLst/>
                <a:uLnTx/>
                <a:uFillTx/>
                <a:latin typeface="Google Sans"/>
                <a:ea typeface="+mn-ea"/>
                <a:cs typeface="+mn-cs"/>
              </a:rPr>
              <a:t>A Neural Processing Unit (NPU) is a specialized computer chip that mimics the human brain's neural network. NPUs are designed to accelerate artificial intelligence (AI) tasks, such as machine learning and deep learning. </a:t>
            </a:r>
            <a:r>
              <a:rPr kumimoji="0" lang="en-US" sz="1200" b="0" i="0" u="none" strike="noStrike" kern="1200" cap="none" spc="0" normalizeH="0" baseline="0" noProof="0" dirty="0">
                <a:ln>
                  <a:noFill/>
                </a:ln>
                <a:solidFill>
                  <a:srgbClr val="1F1F1F"/>
                </a:solidFill>
                <a:effectLst/>
                <a:uLnTx/>
                <a:uFillTx/>
                <a:latin typeface="Google Sans"/>
                <a:ea typeface="+mn-ea"/>
                <a:cs typeface="+mn-cs"/>
              </a:rPr>
              <a:t>In most computing devices, </a:t>
            </a:r>
            <a:r>
              <a:rPr kumimoji="0" lang="en-US" sz="1200" b="0" i="0" u="none" strike="noStrike" kern="1200" cap="none" spc="0" normalizeH="0" baseline="0" noProof="0" dirty="0">
                <a:ln>
                  <a:noFill/>
                </a:ln>
                <a:solidFill>
                  <a:srgbClr val="040C28"/>
                </a:solidFill>
                <a:effectLst/>
                <a:uLnTx/>
                <a:uFillTx/>
                <a:latin typeface="Google Sans"/>
                <a:ea typeface="+mn-ea"/>
                <a:cs typeface="+mn-cs"/>
              </a:rPr>
              <a:t>the NPU is integrated directly into the main CPU</a:t>
            </a:r>
            <a:r>
              <a:rPr kumimoji="0" lang="en-US" sz="1200" b="0" i="0" u="none" strike="noStrike" kern="1200" cap="none" spc="0" normalizeH="0" baseline="0" noProof="0" dirty="0">
                <a:ln>
                  <a:noFill/>
                </a:ln>
                <a:solidFill>
                  <a:srgbClr val="1F1F1F"/>
                </a:solidFill>
                <a:effectLst/>
                <a:uLnTx/>
                <a:uFillTx/>
                <a:latin typeface="Google Sans"/>
                <a:ea typeface="+mn-ea"/>
                <a:cs typeface="+mn-cs"/>
              </a:rPr>
              <a:t>, such as in Intel's Core and Core Ultra series or AMD's new Ryzen 8040-series laptop processors.</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a:extLst>
              <a:ext uri="{FF2B5EF4-FFF2-40B4-BE49-F238E27FC236}">
                <a16:creationId xmlns:a16="http://schemas.microsoft.com/office/drawing/2014/main" id="{676F098F-84DB-936C-2D8B-7F96281224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9135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0F025-79B2-F85E-F37A-DB164056D3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8EEE85-E60E-BD8C-4469-1E0CC21F5A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80B1BB-8B36-B24A-B1AE-1CE199E948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9D9245-9242-D8FA-C153-26DF0BA2515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5234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1F80B-8BC2-B5C7-BAEA-F4C1001FB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C14F95-B810-F9BF-C568-207CFD1F5C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E67030-F1EA-EDA6-4B21-298B08CCACF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59B20A-1095-4884-6393-5B193933DFA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91770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34387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640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8B55C-BC78-BF6D-2EF5-0DE55E4AB1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C77353-C972-3A80-87A3-C05A24ED40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99DAB-5138-DDF7-F308-E766EA5671EE}"/>
              </a:ext>
            </a:extLst>
          </p:cNvPr>
          <p:cNvSpPr>
            <a:spLocks noGrp="1"/>
          </p:cNvSpPr>
          <p:nvPr>
            <p:ph type="body" idx="1"/>
          </p:nvPr>
        </p:nvSpPr>
        <p:spPr/>
        <p:txBody>
          <a:bodyPr/>
          <a:lstStyle/>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AGI stands for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Artificial General Intelligence</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referring to an AI system that possesses human-like cognitive abilities, capable of performing a wide range of tasks and learning. ASI or SI or ‘Super Intelligence’ (also called ASI -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Artificial Super Intelligence</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refers to an AI that surpasses human intelligence in all aspects, solving problems and performing tasks far beyond human capabilities; essentially, AGI would be on par with human intelligence, while ASI would significantly exceed it. </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Key points:</a:t>
            </a:r>
          </a:p>
          <a:p>
            <a:pPr>
              <a:lnSpc>
                <a:spcPct val="115000"/>
              </a:lnSpc>
              <a:spcAft>
                <a:spcPts val="8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AGI:</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Can learn and adapt to new situations like a human.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Aims to mimic human-level understanding and reasoning across various fields.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Considered a major milestone in AI development. </a:t>
            </a:r>
          </a:p>
          <a:p>
            <a:pPr>
              <a:lnSpc>
                <a:spcPct val="115000"/>
              </a:lnSpc>
              <a:spcAft>
                <a:spcPts val="8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ASI:</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Exceeds human intelligence in all areas, including creativity, problem-solving, and decision-making.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May be able to solve problems currently beyond human comprehension. </a:t>
            </a:r>
          </a:p>
          <a:p>
            <a:pPr marL="742950" lvl="1" indent="-285750">
              <a:lnSpc>
                <a:spcPct val="115000"/>
              </a:lnSpc>
              <a:spcAft>
                <a:spcPts val="800"/>
              </a:spcAft>
              <a:buSzPts val="1000"/>
              <a:buFont typeface="Courier New" panose="02070309020205020404" pitchFamily="49" charset="0"/>
              <a:buChar char="o"/>
              <a:tabLst>
                <a:tab pos="228600" algn="l"/>
              </a:tabLs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Often discussed in the context of potential existential risks due to its vast intelligence. </a:t>
            </a:r>
          </a:p>
        </p:txBody>
      </p:sp>
      <p:sp>
        <p:nvSpPr>
          <p:cNvPr id="4" name="Slide Number Placeholder 3">
            <a:extLst>
              <a:ext uri="{FF2B5EF4-FFF2-40B4-BE49-F238E27FC236}">
                <a16:creationId xmlns:a16="http://schemas.microsoft.com/office/drawing/2014/main" id="{BB2B4AF7-AA93-9869-72EE-DF7DB553F0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87641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353C0-D938-4858-946F-4D0597B851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449A5E-D967-98CD-BCF8-E055D6B347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4E57CB-ACC5-6F62-9990-C4CFAEFFDD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322A22-E73A-E361-6A50-054EA0C202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722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8544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CA408-8466-A068-8499-A99FD364AA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85CF4-002E-E59E-16B9-E5D4BE2F4E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A15AD-23AF-4102-D929-BEBB0AAF809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a:extLst>
              <a:ext uri="{FF2B5EF4-FFF2-40B4-BE49-F238E27FC236}">
                <a16:creationId xmlns:a16="http://schemas.microsoft.com/office/drawing/2014/main" id="{5D42F3C3-3E7F-2A01-8027-55DE006D0F8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7801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918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7961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05/02/2026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05/02/2026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84840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55788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05/02/2026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906215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05/02/2026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2489843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05/02/2026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59383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05/02/2026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5225652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05/02/2026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7862053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05/02/2026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5280172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05/02/2026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886784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05/02/2026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2548813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05/02/2026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730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05/02/2026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05/02/2026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13520148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hyperlink" Target="https://teams.microsoft.com/meet/34205558927520?p=ZmolT5F4pNmnNMwHl7" TargetMode="External"/><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shorts/C-5wmBZ33PQ"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juniper.net/documentation/us/en/software/junos/overview-evo/topics/concept/evo-overview.html#:~:text=Whereas%20Junos%20OS%20runs%20over,dynamic%2C%20and%20active%20development%20community."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TVyx4AO18U"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pngimg.com/download/33233" TargetMode="External"/><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hyperlink" Target="https://www.pcjs.org/software/pcx86/sys/windows/1.01/ega/" TargetMode="External"/><Relationship Id="rId7" Type="http://schemas.openxmlformats.org/officeDocument/2006/relationships/hyperlink" Target="https://creativecommons.org/licenses/by-nc-nd/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blogography.com/archives/2015/07/back-30.html" TargetMode="External"/><Relationship Id="rId5" Type="http://schemas.openxmlformats.org/officeDocument/2006/relationships/image" Target="../media/image23.jpg"/><Relationship Id="rId4" Type="http://schemas.openxmlformats.org/officeDocument/2006/relationships/image" Target="../media/image22.png"/><Relationship Id="rId9" Type="http://schemas.openxmlformats.org/officeDocument/2006/relationships/hyperlink" Target="https://pngimg.com/download/33233"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flickr.com/photos/ibm_research_zurich/40786969122" TargetMode="External"/><Relationship Id="rId13" Type="http://schemas.openxmlformats.org/officeDocument/2006/relationships/hyperlink" Target="https://creativecommons.org/licenses/by-sa/3.0/" TargetMode="External"/><Relationship Id="rId3" Type="http://schemas.openxmlformats.org/officeDocument/2006/relationships/image" Target="../media/image24.jpeg"/><Relationship Id="rId7" Type="http://schemas.openxmlformats.org/officeDocument/2006/relationships/image" Target="../media/image26.jpg"/><Relationship Id="rId12" Type="http://schemas.openxmlformats.org/officeDocument/2006/relationships/hyperlink" Target="https://creativecommons.org/licenses/by-nd/3.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flickr.com/photos/ibm_research_zurich/23518086798" TargetMode="External"/><Relationship Id="rId11" Type="http://schemas.openxmlformats.org/officeDocument/2006/relationships/hyperlink" Target="https://creativecommons.org/licenses/by-nc/3.0/" TargetMode="External"/><Relationship Id="rId5" Type="http://schemas.openxmlformats.org/officeDocument/2006/relationships/image" Target="../media/image25.jpg"/><Relationship Id="rId10" Type="http://schemas.openxmlformats.org/officeDocument/2006/relationships/hyperlink" Target="https://mrpyrometer.com/quantum-computers-vastly-outperform-supercomputers-when-it-comes-to-energy-efficiency-physics-world/" TargetMode="External"/><Relationship Id="rId4" Type="http://schemas.openxmlformats.org/officeDocument/2006/relationships/hyperlink" Target="http://futurism.com/record-for-logic-gate-precision-broken-another-quantum-computing-milestone/" TargetMode="External"/><Relationship Id="rId9" Type="http://schemas.openxmlformats.org/officeDocument/2006/relationships/image" Target="../media/image27.jpg"/></Relationships>
</file>

<file path=ppt/slides/_rels/slide13.xml.rels><?xml version="1.0" encoding="UTF-8" standalone="yes"?>
<Relationships xmlns="http://schemas.openxmlformats.org/package/2006/relationships"><Relationship Id="rId8" Type="http://schemas.openxmlformats.org/officeDocument/2006/relationships/hyperlink" Target="https://www.reddit.com/r/QuantumComputing/comments/y6f55x/what_do_you_think_the_biggest_benefits_of_quantum/#:~:text=As%20well%20as%20speeding%20up,predict%20the%20weather%20more%20accurately." TargetMode="External"/><Relationship Id="rId13" Type="http://schemas.openxmlformats.org/officeDocument/2006/relationships/hyperlink" Target="https://creativecommons.org/licenses/by-sa/3.0/" TargetMode="External"/><Relationship Id="rId3" Type="http://schemas.openxmlformats.org/officeDocument/2006/relationships/hyperlink" Target="https://www.simplilearn.com/advantages-and-disadvantages-of-artificial-intelligence-article#:~:text=The%20benefits%20of%20AI%20include,the%20advancement%20of%20autonomous%20vehicles." TargetMode="External"/><Relationship Id="rId7" Type="http://schemas.openxmlformats.org/officeDocument/2006/relationships/hyperlink" Target="https://www.sdxcentral.com/security/quantum/definitions/what-are-the-advantages-of-quantum-computing/" TargetMode="External"/><Relationship Id="rId12" Type="http://schemas.openxmlformats.org/officeDocument/2006/relationships/hyperlink" Target="https://www.flickr.com/photos/criminalintent/39660636671/in/photostrea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time.com/6249784/quantum-computing-revolution/" TargetMode="External"/><Relationship Id="rId11" Type="http://schemas.openxmlformats.org/officeDocument/2006/relationships/image" Target="../media/image29.jpg"/><Relationship Id="rId5" Type="http://schemas.openxmlformats.org/officeDocument/2006/relationships/hyperlink" Target="https://news.microsoft.com/source/latam/features/ai/amazon-ai-rainforest-deforestation/?OCID=lock2&amp;lang=en" TargetMode="External"/><Relationship Id="rId10" Type="http://schemas.openxmlformats.org/officeDocument/2006/relationships/image" Target="../media/image28.jpeg"/><Relationship Id="rId4" Type="http://schemas.openxmlformats.org/officeDocument/2006/relationships/hyperlink" Target="https://eng.vt.edu/magazine/stories/fall-2023/ai.html" TargetMode="External"/><Relationship Id="rId9" Type="http://schemas.openxmlformats.org/officeDocument/2006/relationships/hyperlink" Target="https://www.helpnetsecurity.com/2023/11/09/quantum-computers-security/#:~:text=One%20of%20the%20benefits%20of,against%20current%20and%20emerging%20threat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quantumai.google/resources" TargetMode="External"/><Relationship Id="rId3" Type="http://schemas.openxmlformats.org/officeDocument/2006/relationships/hyperlink" Target="https://www.linkedin.com/learning/search?keywords=Quantum%20Computing&amp;u=77966930" TargetMode="External"/><Relationship Id="rId7" Type="http://schemas.openxmlformats.org/officeDocument/2006/relationships/hyperlink" Target="https://quantum.ibm.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ibm.com/quantum/qiskit" TargetMode="External"/><Relationship Id="rId11" Type="http://schemas.openxmlformats.org/officeDocument/2006/relationships/hyperlink" Target="https://creativecommons.org/licenses/by-sa/3.0/" TargetMode="External"/><Relationship Id="rId5" Type="http://schemas.openxmlformats.org/officeDocument/2006/relationships/hyperlink" Target="https://www.udemy.com/courses/search/?src=ukw&amp;q=Quantum+Computing" TargetMode="External"/><Relationship Id="rId10" Type="http://schemas.openxmlformats.org/officeDocument/2006/relationships/hyperlink" Target="https://www.flickr.com/photos/criminalintent/39660636671/in/photostream/" TargetMode="External"/><Relationship Id="rId4" Type="http://schemas.openxmlformats.org/officeDocument/2006/relationships/hyperlink" Target="https://training.linuxfoundation.org/training/fundamentals-of-quantum-computing-lfq101/" TargetMode="External"/><Relationship Id="rId9" Type="http://schemas.openxmlformats.org/officeDocument/2006/relationships/image" Target="../media/image29.jpg"/></Relationships>
</file>

<file path=ppt/slides/_rels/slide15.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nqcc.ac.uk/learn/professional-development/online-quantum-skills-course/" TargetMode="External"/><Relationship Id="rId7" Type="http://schemas.openxmlformats.org/officeDocument/2006/relationships/hyperlink" Target="https://www.flickr.com/photos/criminalintent/39660636671/in/photostrea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9.jpg"/><Relationship Id="rId5" Type="http://schemas.openxmlformats.org/officeDocument/2006/relationships/hyperlink" Target="https://www.nqcc.ac.uk/learn/further-and-higher-education/" TargetMode="External"/><Relationship Id="rId4" Type="http://schemas.openxmlformats.org/officeDocument/2006/relationships/hyperlink" Target="https://www.nqcc.ac.uk/tag/advanced-resource/" TargetMode="External"/><Relationship Id="rId9"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traviskolder.com/2012/12/13/pondering/" TargetMode="External"/><Relationship Id="rId5" Type="http://schemas.openxmlformats.org/officeDocument/2006/relationships/image" Target="../media/image31.jpg"/><Relationship Id="rId4" Type="http://schemas.openxmlformats.org/officeDocument/2006/relationships/hyperlink" Target="http://futurism.com/record-for-logic-gate-precision-broken-another-quantum-computing-mileston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markaki-students.blogspot.com/2011/03/essay-about-computers-sent-to-me-by.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criminalintent/39660636671/in/photostrea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7DblqeTQjfY" TargetMode="External"/><Relationship Id="rId7"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flickr.com/photos/ibm_research_zurich/23518086798" TargetMode="External"/><Relationship Id="rId3" Type="http://schemas.openxmlformats.org/officeDocument/2006/relationships/image" Target="../media/image24.jpeg"/><Relationship Id="rId7" Type="http://schemas.openxmlformats.org/officeDocument/2006/relationships/image" Target="../media/image25.jp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11" Type="http://schemas.openxmlformats.org/officeDocument/2006/relationships/image" Target="../media/image27.jpg"/><Relationship Id="rId5" Type="http://schemas.openxmlformats.org/officeDocument/2006/relationships/hyperlink" Target="https://mrpyrometer.com/quantum-computers-vastly-outperform-supercomputers-when-it-comes-to-energy-efficiency-physics-world/" TargetMode="External"/><Relationship Id="rId10" Type="http://schemas.openxmlformats.org/officeDocument/2006/relationships/hyperlink" Target="http://traviskolder.com/2012/12/13/pondering/" TargetMode="External"/><Relationship Id="rId4" Type="http://schemas.openxmlformats.org/officeDocument/2006/relationships/hyperlink" Target="http://futurism.com/record-for-logic-gate-precision-broken-another-quantum-computing-milestone/" TargetMode="External"/><Relationship Id="rId9" Type="http://schemas.openxmlformats.org/officeDocument/2006/relationships/image" Target="../media/image31.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PjRuccOFOn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34.png"/><Relationship Id="rId4" Type="http://schemas.openxmlformats.org/officeDocument/2006/relationships/image" Target="../media/image40.png"/></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a15ZBjKWP6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34.png"/><Relationship Id="rId4" Type="http://schemas.openxmlformats.org/officeDocument/2006/relationships/image" Target="../media/image41.png"/></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nJjuYTpHQE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5" Type="http://schemas.openxmlformats.org/officeDocument/2006/relationships/image" Target="../media/image34.png"/><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lEyrivrjAuU"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pngimg.com/download/33233" TargetMode="External"/><Relationship Id="rId5" Type="http://schemas.openxmlformats.org/officeDocument/2006/relationships/image" Target="../media/image21.png"/><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hyperlink" Target="https://www.uwtsdunion.co.uk/events/movie-night-0287" TargetMode="External"/><Relationship Id="rId7" Type="http://schemas.openxmlformats.org/officeDocument/2006/relationships/image" Target="../media/image47.sv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49.svg"/></Relationships>
</file>

<file path=ppt/slides/_rels/slide3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602706" y="1222150"/>
            <a:ext cx="10636225" cy="4509415"/>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3" tooltip="Meeting join link">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4"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Ask Questions in chat &amp; DM</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Request &amp; receive feedback</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Optional: Headphones.</a:t>
            </a:r>
          </a:p>
        </p:txBody>
      </p:sp>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11266" y="159154"/>
            <a:ext cx="5937616"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211839" y="1401763"/>
            <a:ext cx="3811313" cy="2812428"/>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60677" y="2857500"/>
              <a:ext cx="1703294" cy="1703294"/>
            </a:xfrm>
            <a:prstGeom prst="rect">
              <a:avLst/>
            </a:prstGeom>
          </p:spPr>
        </p:pic>
      </p:grpSp>
      <p:pic>
        <p:nvPicPr>
          <p:cNvPr id="3" name="Picture 2">
            <a:extLst>
              <a:ext uri="{FF2B5EF4-FFF2-40B4-BE49-F238E27FC236}">
                <a16:creationId xmlns:a16="http://schemas.microsoft.com/office/drawing/2014/main" id="{C1321F17-6701-9D21-67D6-7EE3831FB10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5" name="TextBox 4">
            <a:extLst>
              <a:ext uri="{FF2B5EF4-FFF2-40B4-BE49-F238E27FC236}">
                <a16:creationId xmlns:a16="http://schemas.microsoft.com/office/drawing/2014/main" id="{3110C5AD-C82C-D337-1372-6A1A1642A7DB}"/>
              </a:ext>
            </a:extLst>
          </p:cNvPr>
          <p:cNvSpPr txBox="1"/>
          <p:nvPr/>
        </p:nvSpPr>
        <p:spPr>
          <a:xfrm>
            <a:off x="2563476" y="4686075"/>
            <a:ext cx="6567272" cy="646331"/>
          </a:xfrm>
          <a:prstGeom prst="rect">
            <a:avLst/>
          </a:prstGeom>
          <a:noFill/>
          <a:ln>
            <a:solidFill>
              <a:srgbClr val="002060"/>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en-US" b="0" i="0" dirty="0">
                <a:effectLst/>
                <a:latin typeface="Segoe UI" panose="020B0502040204020203" pitchFamily="34" charset="0"/>
              </a:rPr>
              <a:t>Also useful if you want to use your own device to watch &amp; listen to the lecture</a:t>
            </a:r>
            <a:r>
              <a:rPr lang="en-US" dirty="0">
                <a:latin typeface="Segoe UI" panose="020B0502040204020203" pitchFamily="34" charset="0"/>
              </a:rPr>
              <a:t>/tutorial.</a:t>
            </a:r>
            <a:endParaRPr lang="en-US" b="0" i="0" dirty="0">
              <a:effectLst/>
              <a:latin typeface="Segoe UI" panose="020B0502040204020203" pitchFamily="34" charset="0"/>
            </a:endParaRPr>
          </a:p>
        </p:txBody>
      </p:sp>
    </p:spTree>
    <p:extLst>
      <p:ext uri="{BB962C8B-B14F-4D97-AF65-F5344CB8AC3E}">
        <p14:creationId xmlns:p14="http://schemas.microsoft.com/office/powerpoint/2010/main" val="1612019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1750424"/>
            <a:ext cx="10058400" cy="2019602"/>
          </a:xfrm>
          <a:effectLst>
            <a:outerShdw blurRad="50800" dist="38100" dir="2700000" algn="tl" rotWithShape="0">
              <a:prstClr val="black">
                <a:alpha val="40000"/>
              </a:prstClr>
            </a:outerShdw>
          </a:effectLst>
        </p:spPr>
        <p:txBody>
          <a:bodyPr anchor="ctr">
            <a:normAutofit/>
          </a:bodyPr>
          <a:lstStyle/>
          <a:p>
            <a:r>
              <a:rPr lang="en-GB" sz="5300" dirty="0">
                <a:solidFill>
                  <a:srgbClr val="FFFFFF"/>
                </a:solidFill>
                <a:highlight>
                  <a:srgbClr val="000080"/>
                </a:highlight>
              </a:rPr>
              <a:t>Tutorial 1: </a:t>
            </a:r>
            <a:br>
              <a:rPr lang="en-GB" sz="5300" dirty="0">
                <a:solidFill>
                  <a:srgbClr val="FFFFFF"/>
                </a:solidFill>
                <a:highlight>
                  <a:srgbClr val="000080"/>
                </a:highlight>
              </a:rPr>
            </a:br>
            <a:r>
              <a:rPr lang="en-GB" sz="5300" b="1" dirty="0">
                <a:highlight>
                  <a:srgbClr val="FFFF00"/>
                </a:highlight>
              </a:rPr>
              <a:t>Introduction to Operating Systems </a:t>
            </a:r>
            <a:endParaRPr lang="en-GB" sz="4400" b="1" dirty="0">
              <a:highlight>
                <a:srgbClr val="0000FF"/>
              </a:highlight>
            </a:endParaRPr>
          </a:p>
        </p:txBody>
      </p:sp>
      <p:sp>
        <p:nvSpPr>
          <p:cNvPr id="3" name="TextBox 2">
            <a:extLst>
              <a:ext uri="{FF2B5EF4-FFF2-40B4-BE49-F238E27FC236}">
                <a16:creationId xmlns:a16="http://schemas.microsoft.com/office/drawing/2014/main" id="{18F8FE42-5AB7-5123-1429-2A7AD0A6C6D5}"/>
              </a:ext>
            </a:extLst>
          </p:cNvPr>
          <p:cNvSpPr txBox="1"/>
          <p:nvPr/>
        </p:nvSpPr>
        <p:spPr>
          <a:xfrm>
            <a:off x="-3047" y="6334770"/>
            <a:ext cx="7875236" cy="523220"/>
          </a:xfrm>
          <a:prstGeom prst="rect">
            <a:avLst/>
          </a:prstGeom>
          <a:solidFill>
            <a:srgbClr val="FF000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Students: Download Tutorial deck from Moodle</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a:t>
            </a:r>
            <a:endParaRPr lang="en-GB" sz="2000" dirty="0">
              <a:solidFill>
                <a:srgbClr val="FFFF00"/>
              </a:solidFill>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0006" y="352596"/>
            <a:ext cx="5334933" cy="1033669"/>
          </a:xfrm>
        </p:spPr>
        <p:txBody>
          <a:bodyPr>
            <a:normAutofit/>
          </a:bodyPr>
          <a:lstStyle/>
          <a:p>
            <a:r>
              <a:rPr lang="en-GB" sz="4800" b="1" dirty="0">
                <a:solidFill>
                  <a:schemeClr val="bg1"/>
                </a:solidFill>
              </a:rPr>
              <a:t>Tutorial 1 Overview</a:t>
            </a:r>
          </a:p>
        </p:txBody>
      </p:sp>
      <p:grpSp>
        <p:nvGrpSpPr>
          <p:cNvPr id="33" name="Group 32">
            <a:extLst>
              <a:ext uri="{FF2B5EF4-FFF2-40B4-BE49-F238E27FC236}">
                <a16:creationId xmlns:a16="http://schemas.microsoft.com/office/drawing/2014/main" id="{1E9E46D5-C3BC-0412-AC1D-5DF8F8C77D77}"/>
              </a:ext>
            </a:extLst>
          </p:cNvPr>
          <p:cNvGrpSpPr/>
          <p:nvPr/>
        </p:nvGrpSpPr>
        <p:grpSpPr>
          <a:xfrm>
            <a:off x="8536295" y="-168256"/>
            <a:ext cx="3234708" cy="2960919"/>
            <a:chOff x="7610061" y="2764976"/>
            <a:chExt cx="2313912" cy="2240937"/>
          </a:xfrm>
          <a:solidFill>
            <a:srgbClr val="002060"/>
          </a:solidFill>
        </p:grpSpPr>
        <p:pic>
          <p:nvPicPr>
            <p:cNvPr id="22" name="Graphic 21" descr="Binary outline">
              <a:extLst>
                <a:ext uri="{FF2B5EF4-FFF2-40B4-BE49-F238E27FC236}">
                  <a16:creationId xmlns:a16="http://schemas.microsoft.com/office/drawing/2014/main" id="{99564511-598E-3076-3B44-5647376441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94236" y="4091513"/>
              <a:ext cx="914400" cy="914400"/>
            </a:xfrm>
            <a:prstGeom prst="rect">
              <a:avLst/>
            </a:prstGeom>
          </p:spPr>
        </p:pic>
        <p:pic>
          <p:nvPicPr>
            <p:cNvPr id="24" name="Graphic 23" descr="Processor outline">
              <a:extLst>
                <a:ext uri="{FF2B5EF4-FFF2-40B4-BE49-F238E27FC236}">
                  <a16:creationId xmlns:a16="http://schemas.microsoft.com/office/drawing/2014/main" id="{6A2252E7-6DB2-DEE0-47D8-DE76499F2F0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09573" y="3550337"/>
              <a:ext cx="914400" cy="914400"/>
            </a:xfrm>
            <a:prstGeom prst="rect">
              <a:avLst/>
            </a:prstGeom>
          </p:spPr>
        </p:pic>
        <p:pic>
          <p:nvPicPr>
            <p:cNvPr id="30" name="Graphic 29" descr="Computer outline">
              <a:extLst>
                <a:ext uri="{FF2B5EF4-FFF2-40B4-BE49-F238E27FC236}">
                  <a16:creationId xmlns:a16="http://schemas.microsoft.com/office/drawing/2014/main" id="{6C039A0A-3333-9CA9-01B9-AE3CEAEA51B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10061" y="2764976"/>
              <a:ext cx="2240937" cy="2240937"/>
            </a:xfrm>
            <a:prstGeom prst="rect">
              <a:avLst/>
            </a:prstGeom>
          </p:spPr>
        </p:pic>
        <p:pic>
          <p:nvPicPr>
            <p:cNvPr id="32" name="Graphic 31" descr="Ui Ux outline">
              <a:extLst>
                <a:ext uri="{FF2B5EF4-FFF2-40B4-BE49-F238E27FC236}">
                  <a16:creationId xmlns:a16="http://schemas.microsoft.com/office/drawing/2014/main" id="{35FC11E6-B7FC-E6AB-B697-E395A7C0046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65498" y="3363725"/>
              <a:ext cx="914400" cy="914400"/>
            </a:xfrm>
            <a:prstGeom prst="rect">
              <a:avLst/>
            </a:prstGeom>
          </p:spPr>
        </p:pic>
      </p:grpSp>
      <p:sp>
        <p:nvSpPr>
          <p:cNvPr id="4" name="TextBox 3">
            <a:extLst>
              <a:ext uri="{FF2B5EF4-FFF2-40B4-BE49-F238E27FC236}">
                <a16:creationId xmlns:a16="http://schemas.microsoft.com/office/drawing/2014/main" id="{2A92F394-4822-8F9D-64C2-3CC8856C83B2}"/>
              </a:ext>
            </a:extLst>
          </p:cNvPr>
          <p:cNvSpPr txBox="1"/>
          <p:nvPr/>
        </p:nvSpPr>
        <p:spPr>
          <a:xfrm>
            <a:off x="792307" y="2077615"/>
            <a:ext cx="7056080" cy="2492990"/>
          </a:xfrm>
          <a:prstGeom prst="rect">
            <a:avLst/>
          </a:prstGeom>
          <a:noFill/>
        </p:spPr>
        <p:txBody>
          <a:bodyPr wrap="square" rtlCol="0">
            <a:spAutoFit/>
          </a:bodyPr>
          <a:lstStyle/>
          <a:p>
            <a:pPr marL="742950" marR="0" lvl="0" indent="-742950" algn="l" defTabSz="914400" rtl="0" eaLnBrk="1" fontAlgn="auto" latinLnBrk="0" hangingPunct="1">
              <a:lnSpc>
                <a:spcPct val="100000"/>
              </a:lnSpc>
              <a:spcBef>
                <a:spcPts val="0"/>
              </a:spcBef>
              <a:spcAft>
                <a:spcPts val="0"/>
              </a:spcAft>
              <a:buClrTx/>
              <a:buSzTx/>
              <a:buFont typeface="+mj-lt"/>
              <a:buAutoNum type="arabicPeriod"/>
              <a:tabLst/>
              <a:defRPr/>
            </a:pPr>
            <a:r>
              <a:rPr lang="en-GB" sz="4000" dirty="0">
                <a:solidFill>
                  <a:prstClr val="black"/>
                </a:solidFill>
              </a:rPr>
              <a:t>Assessment</a:t>
            </a:r>
            <a:r>
              <a:rPr kumimoji="0" lang="en-GB" sz="4000" b="0" i="0" u="none" strike="noStrike" kern="1200" cap="none" spc="0" normalizeH="0" baseline="0" noProof="0" dirty="0">
                <a:ln>
                  <a:noFill/>
                </a:ln>
                <a:solidFill>
                  <a:prstClr val="black"/>
                </a:solidFill>
                <a:effectLst/>
                <a:uLnTx/>
                <a:uFillTx/>
                <a:ea typeface="+mn-ea"/>
                <a:cs typeface="+mn-cs"/>
              </a:rPr>
              <a:t> overview</a:t>
            </a:r>
          </a:p>
          <a:p>
            <a:pPr marL="742950" marR="0" lvl="0" indent="-7429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4000" b="0" i="0" u="none" strike="noStrike" kern="1200" cap="none" spc="0" normalizeH="0" baseline="0" noProof="0" dirty="0">
                <a:ln>
                  <a:noFill/>
                </a:ln>
                <a:solidFill>
                  <a:prstClr val="black"/>
                </a:solidFill>
                <a:effectLst/>
                <a:uLnTx/>
                <a:uFillTx/>
                <a:ea typeface="+mn-ea"/>
                <a:cs typeface="+mn-cs"/>
              </a:rPr>
              <a:t>Operating System Types</a:t>
            </a:r>
          </a:p>
          <a:p>
            <a:pPr marL="742950" lvl="0" indent="-742950">
              <a:buFont typeface="+mj-lt"/>
              <a:buAutoNum type="arabicPeriod"/>
              <a:defRPr/>
            </a:pPr>
            <a:r>
              <a:rPr lang="en-GB" sz="4000" dirty="0"/>
              <a:t>AI &amp; Quantum Computing</a:t>
            </a:r>
          </a:p>
          <a:p>
            <a:pPr marL="742950" marR="0" lvl="0" indent="-74295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817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chemeClr val="bg1"/>
                </a:solidFill>
              </a:rPr>
              <a:t>Activity: Tutorial document</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109728" indent="0">
              <a:buNone/>
            </a:pPr>
            <a:r>
              <a:rPr lang="en-GB" sz="3200" dirty="0"/>
              <a:t>To save activity work from tutorials, to help you complete the assignment:</a:t>
            </a:r>
          </a:p>
          <a:p>
            <a:pPr marL="624078" indent="-514350">
              <a:buFont typeface="+mj-lt"/>
              <a:buAutoNum type="arabicPeriod"/>
            </a:pPr>
            <a:r>
              <a:rPr lang="en-GB" sz="3200" dirty="0"/>
              <a:t>Create a </a:t>
            </a:r>
            <a:r>
              <a:rPr lang="en-GB" sz="3200" b="1" u="sng" dirty="0"/>
              <a:t>new folder</a:t>
            </a:r>
            <a:r>
              <a:rPr lang="en-GB" sz="3200" b="1" dirty="0"/>
              <a:t> </a:t>
            </a:r>
            <a:r>
              <a:rPr lang="en-GB" sz="3200" dirty="0"/>
              <a:t>for this module in your preferred Cloud drive titled e.g. </a:t>
            </a:r>
            <a:r>
              <a:rPr lang="en-GB" sz="3200" b="1" dirty="0">
                <a:highlight>
                  <a:srgbClr val="FFFF00"/>
                </a:highlight>
              </a:rPr>
              <a:t>L4 OS</a:t>
            </a:r>
          </a:p>
          <a:p>
            <a:pPr marL="624078" indent="-514350"/>
            <a:r>
              <a:rPr lang="en-GB" sz="2400" dirty="0"/>
              <a:t>Include your ‘</a:t>
            </a:r>
            <a:r>
              <a:rPr lang="en-GB" sz="2400" dirty="0">
                <a:highlight>
                  <a:srgbClr val="FFFF00"/>
                </a:highlight>
              </a:rPr>
              <a:t>Lecture Activity log</a:t>
            </a:r>
            <a:r>
              <a:rPr lang="en-GB" sz="2400" dirty="0"/>
              <a:t>’ document in this folder too.</a:t>
            </a:r>
            <a:endParaRPr lang="en-GB" sz="2000" dirty="0"/>
          </a:p>
          <a:p>
            <a:pPr marL="624078" indent="-514350">
              <a:buFont typeface="+mj-lt"/>
              <a:buAutoNum type="arabicPeriod" startAt="2"/>
            </a:pPr>
            <a:r>
              <a:rPr lang="en-GB" sz="3200" dirty="0"/>
              <a:t>Create a </a:t>
            </a:r>
            <a:r>
              <a:rPr lang="en-GB" sz="3200" b="1" u="sng" dirty="0"/>
              <a:t>new document</a:t>
            </a:r>
            <a:r>
              <a:rPr lang="en-GB" sz="3200" b="1" dirty="0"/>
              <a:t> </a:t>
            </a:r>
            <a:r>
              <a:rPr lang="en-GB" sz="3200" dirty="0"/>
              <a:t>in the folder titled e.g. </a:t>
            </a:r>
            <a:br>
              <a:rPr lang="en-GB" sz="3200" dirty="0"/>
            </a:br>
            <a:r>
              <a:rPr lang="en-GB" sz="3200" b="1" dirty="0">
                <a:highlight>
                  <a:srgbClr val="FFFF00"/>
                </a:highlight>
              </a:rPr>
              <a:t>OS-Tutorial-Activities</a:t>
            </a:r>
          </a:p>
        </p:txBody>
      </p:sp>
    </p:spTree>
    <p:extLst>
      <p:ext uri="{BB962C8B-B14F-4D97-AF65-F5344CB8AC3E}">
        <p14:creationId xmlns:p14="http://schemas.microsoft.com/office/powerpoint/2010/main" val="422311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BB6F91-AFD2-4C50-8ACC-C04D2E76F2B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952107-1BDA-8147-4200-C941E7EA5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7313615-57C5-13BD-7E29-468B4943F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C73D00A-43F1-F245-E7A9-CA03BEC7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6B45B70-5961-E5B5-9A92-7A7458F5A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E114A5-12C3-C5C1-0DA5-433DB7BB9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EF169D-B58D-66A8-BC0F-E511C0DBB14A}"/>
              </a:ext>
            </a:extLst>
          </p:cNvPr>
          <p:cNvSpPr>
            <a:spLocks noGrp="1"/>
          </p:cNvSpPr>
          <p:nvPr>
            <p:ph type="title"/>
          </p:nvPr>
        </p:nvSpPr>
        <p:spPr>
          <a:xfrm>
            <a:off x="257698" y="278535"/>
            <a:ext cx="9895951" cy="1033669"/>
          </a:xfrm>
        </p:spPr>
        <p:txBody>
          <a:bodyPr>
            <a:normAutofit/>
          </a:bodyPr>
          <a:lstStyle/>
          <a:p>
            <a:r>
              <a:rPr lang="en-GB" sz="4400" b="1" dirty="0">
                <a:solidFill>
                  <a:schemeClr val="bg1"/>
                </a:solidFill>
              </a:rPr>
              <a:t>Module Assessment &amp; </a:t>
            </a:r>
            <a:r>
              <a:rPr lang="en-GB" b="1" dirty="0">
                <a:solidFill>
                  <a:schemeClr val="bg1"/>
                </a:solidFill>
              </a:rPr>
              <a:t>OS Assignment</a:t>
            </a:r>
          </a:p>
        </p:txBody>
      </p:sp>
      <p:sp>
        <p:nvSpPr>
          <p:cNvPr id="3" name="TextBox 2">
            <a:extLst>
              <a:ext uri="{FF2B5EF4-FFF2-40B4-BE49-F238E27FC236}">
                <a16:creationId xmlns:a16="http://schemas.microsoft.com/office/drawing/2014/main" id="{5726D1E8-D4C1-435E-FC69-3BFA0559FAAD}"/>
              </a:ext>
            </a:extLst>
          </p:cNvPr>
          <p:cNvSpPr txBox="1"/>
          <p:nvPr/>
        </p:nvSpPr>
        <p:spPr>
          <a:xfrm>
            <a:off x="326829" y="1596227"/>
            <a:ext cx="10846664" cy="501675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Module Assessments:</a:t>
            </a:r>
          </a:p>
          <a:p>
            <a:pPr marL="971550" marR="0" lvl="1"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Computer Architecture: 1 Exam</a:t>
            </a:r>
          </a:p>
          <a:p>
            <a:pPr marL="971550" marR="0" lvl="1"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Operating Systems: 1 </a:t>
            </a:r>
            <a:r>
              <a:rPr kumimoji="0" lang="en-GB" sz="280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Assignment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Assessment</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tile on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Moodle</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Tutor show: The OS Assignment can be found in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Assessment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tile on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Moodle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OS Assignment tasks</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solidFill>
                  <a:prstClr val="black"/>
                </a:solidFill>
                <a:latin typeface="Calibri" panose="020F0502020204030204"/>
              </a:rPr>
              <a:t>Tutor 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how: </a:t>
            </a:r>
            <a:r>
              <a:rPr lang="en-GB" sz="2800" dirty="0">
                <a:solidFill>
                  <a:prstClr val="black"/>
                </a:solidFill>
                <a:highlight>
                  <a:srgbClr val="FFFF00"/>
                </a:highlight>
                <a:latin typeface="Calibri" panose="020F0502020204030204"/>
              </a:rPr>
              <a:t>Briefly</a:t>
            </a:r>
            <a:r>
              <a:rPr lang="en-GB" sz="2800" dirty="0">
                <a:solidFill>
                  <a:prstClr val="black"/>
                </a:solidFill>
                <a:latin typeface="Calibri" panose="020F0502020204030204"/>
              </a:rPr>
              <a:t> show OS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Assignment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tasks.</a:t>
            </a:r>
          </a:p>
          <a:p>
            <a:pPr marL="914400" lvl="1" indent="-457200">
              <a:buFont typeface="Arial" panose="020B0604020202020204" pitchFamily="34" charset="0"/>
              <a:buChar char="•"/>
              <a:defRPr/>
            </a:pPr>
            <a:r>
              <a:rPr lang="en-GB" sz="2800" dirty="0">
                <a:solidFill>
                  <a:prstClr val="black"/>
                </a:solidFill>
                <a:latin typeface="Calibri" panose="020F0502020204030204"/>
              </a:rPr>
              <a:t>We will progress with each task during the weekly Lecture tutorial sessions, and you can complete them in your own time.</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D7059C08-E721-B960-B781-9CB5C498CE7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35257" y="188946"/>
            <a:ext cx="2597393" cy="2597393"/>
          </a:xfrm>
          <a:prstGeom prst="rect">
            <a:avLst/>
          </a:prstGeom>
        </p:spPr>
      </p:pic>
    </p:spTree>
    <p:extLst>
      <p:ext uri="{BB962C8B-B14F-4D97-AF65-F5344CB8AC3E}">
        <p14:creationId xmlns:p14="http://schemas.microsoft.com/office/powerpoint/2010/main" val="1310083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7970" y="248651"/>
            <a:ext cx="10374108" cy="1033669"/>
          </a:xfrm>
          <a:solidFill>
            <a:srgbClr val="002060">
              <a:alpha val="50000"/>
            </a:srgbClr>
          </a:solidFill>
        </p:spPr>
        <p:txBody>
          <a:bodyPr>
            <a:normAutofit/>
          </a:bodyPr>
          <a:lstStyle/>
          <a:p>
            <a:r>
              <a:rPr lang="en-GB" b="1" dirty="0">
                <a:solidFill>
                  <a:schemeClr val="bg1"/>
                </a:solidFill>
              </a:rPr>
              <a:t>Activity: Task Manager – Command Line &amp; PID</a:t>
            </a:r>
          </a:p>
        </p:txBody>
      </p:sp>
      <p:grpSp>
        <p:nvGrpSpPr>
          <p:cNvPr id="7" name="Group 6">
            <a:extLst>
              <a:ext uri="{FF2B5EF4-FFF2-40B4-BE49-F238E27FC236}">
                <a16:creationId xmlns:a16="http://schemas.microsoft.com/office/drawing/2014/main" id="{7357CE25-50AA-1182-520A-461F5B3449FB}"/>
              </a:ext>
            </a:extLst>
          </p:cNvPr>
          <p:cNvGrpSpPr/>
          <p:nvPr/>
        </p:nvGrpSpPr>
        <p:grpSpPr>
          <a:xfrm>
            <a:off x="4648202" y="1245519"/>
            <a:ext cx="7490141" cy="5589373"/>
            <a:chOff x="3368727" y="1238695"/>
            <a:chExt cx="7490141" cy="5589373"/>
          </a:xfrm>
        </p:grpSpPr>
        <p:pic>
          <p:nvPicPr>
            <p:cNvPr id="17" name="Picture 16">
              <a:extLst>
                <a:ext uri="{FF2B5EF4-FFF2-40B4-BE49-F238E27FC236}">
                  <a16:creationId xmlns:a16="http://schemas.microsoft.com/office/drawing/2014/main" id="{E3D18160-6539-5AF1-217D-26F958C677B5}"/>
                </a:ext>
              </a:extLst>
            </p:cNvPr>
            <p:cNvPicPr>
              <a:picLocks noChangeAspect="1"/>
            </p:cNvPicPr>
            <p:nvPr/>
          </p:nvPicPr>
          <p:blipFill>
            <a:blip r:embed="rId3"/>
            <a:srcRect r="17390"/>
            <a:stretch>
              <a:fillRect/>
            </a:stretch>
          </p:blipFill>
          <p:spPr>
            <a:xfrm>
              <a:off x="3368727" y="1238695"/>
              <a:ext cx="7490141" cy="5589373"/>
            </a:xfrm>
            <a:prstGeom prst="rect">
              <a:avLst/>
            </a:prstGeom>
          </p:spPr>
        </p:pic>
        <p:sp>
          <p:nvSpPr>
            <p:cNvPr id="3" name="Arrow: Left 2">
              <a:extLst>
                <a:ext uri="{FF2B5EF4-FFF2-40B4-BE49-F238E27FC236}">
                  <a16:creationId xmlns:a16="http://schemas.microsoft.com/office/drawing/2014/main" id="{7BB1D5D5-20E8-A695-19BA-58012E77ACDA}"/>
                </a:ext>
              </a:extLst>
            </p:cNvPr>
            <p:cNvSpPr/>
            <p:nvPr/>
          </p:nvSpPr>
          <p:spPr>
            <a:xfrm>
              <a:off x="5692773" y="2873983"/>
              <a:ext cx="980661" cy="40087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Left 3">
              <a:extLst>
                <a:ext uri="{FF2B5EF4-FFF2-40B4-BE49-F238E27FC236}">
                  <a16:creationId xmlns:a16="http://schemas.microsoft.com/office/drawing/2014/main" id="{E95081C1-2754-5D64-D71F-F1349B5AD377}"/>
                </a:ext>
              </a:extLst>
            </p:cNvPr>
            <p:cNvSpPr/>
            <p:nvPr/>
          </p:nvSpPr>
          <p:spPr>
            <a:xfrm>
              <a:off x="4057650" y="2027715"/>
              <a:ext cx="980661" cy="40087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Left 4">
              <a:extLst>
                <a:ext uri="{FF2B5EF4-FFF2-40B4-BE49-F238E27FC236}">
                  <a16:creationId xmlns:a16="http://schemas.microsoft.com/office/drawing/2014/main" id="{A42E80D4-523B-8031-9E1F-E6A0D5875896}"/>
                </a:ext>
              </a:extLst>
            </p:cNvPr>
            <p:cNvSpPr/>
            <p:nvPr/>
          </p:nvSpPr>
          <p:spPr>
            <a:xfrm>
              <a:off x="5233332" y="3382701"/>
              <a:ext cx="980661" cy="40087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1B31B2B-C37C-3ABE-35A6-27F89DE0D29E}"/>
                </a:ext>
              </a:extLst>
            </p:cNvPr>
            <p:cNvSpPr txBox="1"/>
            <p:nvPr/>
          </p:nvSpPr>
          <p:spPr>
            <a:xfrm>
              <a:off x="4983782" y="2047529"/>
              <a:ext cx="1689652" cy="369332"/>
            </a:xfrm>
            <a:prstGeom prst="rect">
              <a:avLst/>
            </a:prstGeom>
            <a:solidFill>
              <a:schemeClr val="bg1"/>
            </a:solidFill>
            <a:ln>
              <a:solidFill>
                <a:srgbClr val="FF0000"/>
              </a:solidFill>
            </a:ln>
          </p:spPr>
          <p:txBody>
            <a:bodyPr wrap="square" rtlCol="0">
              <a:spAutoFit/>
            </a:bodyPr>
            <a:lstStyle/>
            <a:p>
              <a:r>
                <a:rPr lang="en-GB" dirty="0">
                  <a:highlight>
                    <a:srgbClr val="FFFF00"/>
                  </a:highlight>
                </a:rPr>
                <a:t>Right click here</a:t>
              </a:r>
            </a:p>
          </p:txBody>
        </p:sp>
      </p:grpSp>
      <p:sp>
        <p:nvSpPr>
          <p:cNvPr id="11" name="TextBox 10">
            <a:extLst>
              <a:ext uri="{FF2B5EF4-FFF2-40B4-BE49-F238E27FC236}">
                <a16:creationId xmlns:a16="http://schemas.microsoft.com/office/drawing/2014/main" id="{A89F6441-9D15-211C-0A5E-90AC794D08B2}"/>
              </a:ext>
            </a:extLst>
          </p:cNvPr>
          <p:cNvSpPr txBox="1"/>
          <p:nvPr/>
        </p:nvSpPr>
        <p:spPr>
          <a:xfrm>
            <a:off x="-3" y="1597432"/>
            <a:ext cx="4695411" cy="4955203"/>
          </a:xfrm>
          <a:prstGeom prst="rect">
            <a:avLst/>
          </a:prstGeom>
          <a:solidFill>
            <a:schemeClr val="bg1">
              <a:alpha val="5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In Windows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press: </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CTRL-ALT-DEL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Open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Task Manager’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see the processes currently running in memory.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Right click </a:t>
            </a:r>
            <a:r>
              <a:rPr kumimoji="0" lang="en-GB" sz="240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the Name row </a:t>
            </a:r>
            <a:r>
              <a:rPr kumimoji="0" lang="en-GB" sz="2400" i="0" u="none" strike="noStrike" kern="1200" cap="none" spc="0" normalizeH="0" baseline="0" noProof="0" dirty="0">
                <a:ln>
                  <a:noFill/>
                </a:ln>
                <a:solidFill>
                  <a:prstClr val="black"/>
                </a:solidFill>
                <a:effectLst/>
                <a:uLnTx/>
                <a:uFillTx/>
                <a:latin typeface="Calibri" panose="020F0502020204030204"/>
                <a:ea typeface="+mn-ea"/>
                <a:cs typeface="+mn-cs"/>
              </a:rPr>
              <a:t>under Processes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add the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Command line</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identify the file directory location of each process.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And add the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PID</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Process Identifier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see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unique process number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for each process running.</a:t>
            </a:r>
          </a:p>
        </p:txBody>
      </p:sp>
    </p:spTree>
    <p:extLst>
      <p:ext uri="{BB962C8B-B14F-4D97-AF65-F5344CB8AC3E}">
        <p14:creationId xmlns:p14="http://schemas.microsoft.com/office/powerpoint/2010/main" val="1162972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9878"/>
            <a:ext cx="9895951" cy="1033669"/>
          </a:xfrm>
        </p:spPr>
        <p:txBody>
          <a:bodyPr>
            <a:normAutofit/>
          </a:bodyPr>
          <a:lstStyle/>
          <a:p>
            <a:r>
              <a:rPr lang="en-GB" sz="4800" b="1" dirty="0">
                <a:solidFill>
                  <a:srgbClr val="FFFFFF"/>
                </a:solidFill>
              </a:rPr>
              <a:t>Different types of </a:t>
            </a:r>
            <a:r>
              <a:rPr lang="en-GB" sz="4800" b="1" dirty="0">
                <a:solidFill>
                  <a:schemeClr val="bg1"/>
                </a:solidFill>
              </a:rPr>
              <a:t>Operating Systems</a:t>
            </a:r>
            <a:endParaRPr lang="en-GB" b="1" dirty="0">
              <a:solidFill>
                <a:schemeClr val="bg1"/>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60519" y="1635847"/>
            <a:ext cx="11732646" cy="4602872"/>
          </a:xfrm>
        </p:spPr>
        <p:txBody>
          <a:bodyPr>
            <a:noAutofit/>
          </a:bodyPr>
          <a:lstStyle/>
          <a:p>
            <a:pPr marL="0" indent="0">
              <a:lnSpc>
                <a:spcPct val="100000"/>
              </a:lnSpc>
              <a:spcBef>
                <a:spcPts val="0"/>
              </a:spcBef>
              <a:spcAft>
                <a:spcPts val="300"/>
              </a:spcAft>
              <a:buNone/>
            </a:pPr>
            <a:r>
              <a:rPr lang="en-GB" sz="2400" dirty="0"/>
              <a:t>Although the fundamental roles and functions of an OS are the same, there are different &amp; </a:t>
            </a:r>
            <a:r>
              <a:rPr lang="en-GB" sz="2400" dirty="0">
                <a:highlight>
                  <a:srgbClr val="FFFF00"/>
                </a:highlight>
              </a:rPr>
              <a:t>specific types of OSs </a:t>
            </a:r>
            <a:r>
              <a:rPr lang="en-GB" sz="2400" dirty="0"/>
              <a:t>that serve a range of needs. Such as:</a:t>
            </a:r>
          </a:p>
          <a:p>
            <a:pPr marL="457200" lvl="0" indent="-457200">
              <a:lnSpc>
                <a:spcPct val="100000"/>
              </a:lnSpc>
              <a:spcBef>
                <a:spcPts val="0"/>
              </a:spcBef>
              <a:spcAft>
                <a:spcPts val="300"/>
              </a:spcAft>
              <a:buFont typeface="+mj-lt"/>
              <a:buAutoNum type="arabicPeriod"/>
            </a:pPr>
            <a:r>
              <a:rPr lang="en-GB" sz="2400" b="1" dirty="0">
                <a:highlight>
                  <a:srgbClr val="FFFF00"/>
                </a:highlight>
              </a:rPr>
              <a:t>General-purpose OSs:</a:t>
            </a:r>
            <a:r>
              <a:rPr lang="en-GB" sz="2400" b="1" dirty="0"/>
              <a:t> </a:t>
            </a:r>
            <a:r>
              <a:rPr lang="en-GB" sz="2400" dirty="0"/>
              <a:t>such as </a:t>
            </a:r>
            <a:r>
              <a:rPr lang="en-GB" sz="2400" b="1" dirty="0"/>
              <a:t>Linux</a:t>
            </a:r>
            <a:r>
              <a:rPr lang="en-GB" sz="2400" dirty="0"/>
              <a:t>,</a:t>
            </a:r>
            <a:r>
              <a:rPr lang="en-GB" sz="2400" b="1" dirty="0"/>
              <a:t> Windows </a:t>
            </a:r>
            <a:r>
              <a:rPr lang="en-GB" sz="2400" dirty="0"/>
              <a:t>and</a:t>
            </a:r>
            <a:r>
              <a:rPr lang="en-GB" sz="2400" b="1" dirty="0"/>
              <a:t> MacOS</a:t>
            </a:r>
            <a:r>
              <a:rPr lang="en-GB" sz="2400" dirty="0"/>
              <a:t>.</a:t>
            </a:r>
          </a:p>
          <a:p>
            <a:pPr marL="457200" lvl="0" indent="-457200">
              <a:lnSpc>
                <a:spcPct val="100000"/>
              </a:lnSpc>
              <a:spcBef>
                <a:spcPts val="0"/>
              </a:spcBef>
              <a:spcAft>
                <a:spcPts val="300"/>
              </a:spcAft>
              <a:buFont typeface="+mj-lt"/>
              <a:buAutoNum type="arabicPeriod"/>
            </a:pPr>
            <a:r>
              <a:rPr lang="en-GB" sz="2400" b="1" dirty="0">
                <a:highlight>
                  <a:srgbClr val="FFFF00"/>
                </a:highlight>
              </a:rPr>
              <a:t>Mobile OSs: </a:t>
            </a:r>
            <a:r>
              <a:rPr lang="en-GB" sz="2400" dirty="0"/>
              <a:t>such as </a:t>
            </a:r>
            <a:r>
              <a:rPr lang="en-GB" sz="2400" b="1" dirty="0"/>
              <a:t>Android</a:t>
            </a:r>
            <a:r>
              <a:rPr lang="en-GB" sz="2400" dirty="0"/>
              <a:t> and </a:t>
            </a:r>
            <a:r>
              <a:rPr lang="en-GB" sz="2400" b="1" dirty="0"/>
              <a:t>Apple iOS</a:t>
            </a:r>
            <a:r>
              <a:rPr lang="en-GB" sz="2400" dirty="0"/>
              <a:t>.</a:t>
            </a:r>
          </a:p>
          <a:p>
            <a:pPr marL="457200" lvl="0" indent="-457200">
              <a:lnSpc>
                <a:spcPct val="100000"/>
              </a:lnSpc>
              <a:spcBef>
                <a:spcPts val="0"/>
              </a:spcBef>
              <a:spcAft>
                <a:spcPts val="300"/>
              </a:spcAft>
              <a:buFont typeface="+mj-lt"/>
              <a:buAutoNum type="arabicPeriod"/>
            </a:pPr>
            <a:r>
              <a:rPr lang="en-GB" sz="2400" b="1" dirty="0">
                <a:highlight>
                  <a:srgbClr val="FFFF00"/>
                </a:highlight>
              </a:rPr>
              <a:t>Network OSs</a:t>
            </a:r>
            <a:r>
              <a:rPr lang="en-GB" sz="2400" dirty="0">
                <a:highlight>
                  <a:srgbClr val="FFFF00"/>
                </a:highlight>
              </a:rPr>
              <a:t>:</a:t>
            </a:r>
            <a:r>
              <a:rPr lang="en-GB" sz="2400" dirty="0"/>
              <a:t> allow users on a network to share resources (Files, Email, Media etc). </a:t>
            </a:r>
          </a:p>
          <a:p>
            <a:pPr lvl="1">
              <a:lnSpc>
                <a:spcPct val="100000"/>
              </a:lnSpc>
              <a:spcBef>
                <a:spcPts val="0"/>
              </a:spcBef>
              <a:spcAft>
                <a:spcPts val="300"/>
              </a:spcAft>
            </a:pPr>
            <a:r>
              <a:rPr lang="en-GB" dirty="0"/>
              <a:t>Examples include: Unix, </a:t>
            </a:r>
            <a:r>
              <a:rPr lang="en-GB" b="1" dirty="0"/>
              <a:t>FreeBSD</a:t>
            </a:r>
            <a:r>
              <a:rPr lang="en-GB" dirty="0"/>
              <a:t>, </a:t>
            </a:r>
            <a:r>
              <a:rPr lang="en-GB" b="1" dirty="0"/>
              <a:t>Ubuntu Server</a:t>
            </a:r>
            <a:r>
              <a:rPr lang="en-GB" dirty="0"/>
              <a:t>, </a:t>
            </a:r>
            <a:r>
              <a:rPr lang="en-GB" b="1" dirty="0"/>
              <a:t>Windows NT</a:t>
            </a:r>
            <a:r>
              <a:rPr lang="en-GB" dirty="0"/>
              <a:t>/10/11, </a:t>
            </a:r>
            <a:r>
              <a:rPr lang="en-GB" b="1" dirty="0"/>
              <a:t>Windows Enterprise Server </a:t>
            </a:r>
            <a:r>
              <a:rPr lang="en-GB" dirty="0"/>
              <a:t>OS. </a:t>
            </a:r>
          </a:p>
          <a:p>
            <a:pPr marL="457200" lvl="1" indent="0">
              <a:lnSpc>
                <a:spcPct val="100000"/>
              </a:lnSpc>
              <a:spcBef>
                <a:spcPts val="0"/>
              </a:spcBef>
              <a:spcAft>
                <a:spcPts val="300"/>
              </a:spcAft>
              <a:buNone/>
            </a:pPr>
            <a:r>
              <a:rPr lang="en-GB" dirty="0"/>
              <a:t>Bg. </a:t>
            </a:r>
          </a:p>
          <a:p>
            <a:pPr lvl="1">
              <a:lnSpc>
                <a:spcPct val="100000"/>
              </a:lnSpc>
              <a:spcBef>
                <a:spcPts val="0"/>
              </a:spcBef>
              <a:spcAft>
                <a:spcPts val="300"/>
              </a:spcAft>
            </a:pPr>
            <a:r>
              <a:rPr lang="en-GB" sz="1800" b="1" dirty="0"/>
              <a:t>Large Data Centres </a:t>
            </a:r>
            <a:r>
              <a:rPr lang="en-GB" sz="1800" dirty="0"/>
              <a:t>mainly</a:t>
            </a:r>
            <a:r>
              <a:rPr lang="en-GB" sz="1800" b="1" dirty="0"/>
              <a:t> </a:t>
            </a:r>
            <a:r>
              <a:rPr lang="en-GB" sz="1800" dirty="0"/>
              <a:t>use Linux-based OSs and some use Windows Server.</a:t>
            </a:r>
          </a:p>
          <a:p>
            <a:pPr lvl="1">
              <a:lnSpc>
                <a:spcPct val="100000"/>
              </a:lnSpc>
              <a:spcBef>
                <a:spcPts val="0"/>
              </a:spcBef>
              <a:spcAft>
                <a:spcPts val="300"/>
              </a:spcAft>
            </a:pPr>
            <a:r>
              <a:rPr lang="en-GB" sz="1800" b="1" dirty="0"/>
              <a:t>Internetwork OSs:</a:t>
            </a:r>
            <a:r>
              <a:rPr lang="en-GB" sz="1800" dirty="0"/>
              <a:t> OSs that run on internetworking devices such as a </a:t>
            </a:r>
            <a:r>
              <a:rPr lang="en-GB" sz="1800" dirty="0">
                <a:hlinkClick r:id="rId3"/>
              </a:rPr>
              <a:t>routers and switches</a:t>
            </a:r>
            <a:r>
              <a:rPr lang="en-GB" sz="1800" dirty="0"/>
              <a:t> include </a:t>
            </a:r>
            <a:r>
              <a:rPr lang="en-GB" sz="1800" b="1" dirty="0"/>
              <a:t>Cisco IOS </a:t>
            </a:r>
            <a:r>
              <a:rPr lang="en-GB" sz="1800" dirty="0"/>
              <a:t>(Internetwork Operating System) and </a:t>
            </a:r>
            <a:r>
              <a:rPr lang="en-GB" sz="1800" b="1" dirty="0" err="1"/>
              <a:t>Junas</a:t>
            </a:r>
            <a:r>
              <a:rPr lang="en-GB" sz="1800" b="1" dirty="0"/>
              <a:t> OS</a:t>
            </a:r>
            <a:r>
              <a:rPr lang="en-GB" sz="1800" dirty="0"/>
              <a:t>.</a:t>
            </a:r>
          </a:p>
          <a:p>
            <a:pPr marL="1257300" lvl="2" indent="-342900">
              <a:lnSpc>
                <a:spcPct val="100000"/>
              </a:lnSpc>
              <a:spcBef>
                <a:spcPts val="0"/>
              </a:spcBef>
              <a:spcAft>
                <a:spcPts val="300"/>
              </a:spcAft>
              <a:buFont typeface="Symbol" panose="05050102010706020507" pitchFamily="18" charset="2"/>
              <a:buChar char=""/>
            </a:pPr>
            <a:r>
              <a:rPr lang="en-GB" sz="1400" dirty="0"/>
              <a:t>Bg. </a:t>
            </a:r>
            <a:r>
              <a:rPr lang="en-US" sz="1400" dirty="0"/>
              <a:t>Cisco IOS, is a collection of proprietary operating systems that run on network devices such as routers and switches. Network technicians use CLIs and command script languages such as Bash to setup, configure and troubleshoot network devices. Although traditionally proprietary, newer Cisco IOSs are based on the Linux kernel. </a:t>
            </a:r>
            <a:r>
              <a:rPr lang="en-GB" sz="1400" dirty="0"/>
              <a:t>Cisco IOS alternative ‘</a:t>
            </a:r>
            <a:r>
              <a:rPr lang="en-US" sz="1400" dirty="0"/>
              <a:t>Junos OS’ runs over the UNIX FreeBSD OS kernel and the newer Junos Evolved OS runs over a Linux OS. Having Linux as the base OS allows for a “much wider, dynamic, and active development community.” </a:t>
            </a:r>
            <a:r>
              <a:rPr lang="en-US" sz="700" dirty="0"/>
              <a:t>[</a:t>
            </a:r>
            <a:r>
              <a:rPr lang="en-US" sz="700" dirty="0">
                <a:hlinkClick r:id="rId4"/>
              </a:rPr>
              <a:t>r</a:t>
            </a:r>
            <a:r>
              <a:rPr lang="en-US" sz="700" dirty="0"/>
              <a:t>]</a:t>
            </a:r>
            <a:endParaRPr lang="en-GB" sz="1400" dirty="0"/>
          </a:p>
        </p:txBody>
      </p:sp>
    </p:spTree>
    <p:extLst>
      <p:ext uri="{BB962C8B-B14F-4D97-AF65-F5344CB8AC3E}">
        <p14:creationId xmlns:p14="http://schemas.microsoft.com/office/powerpoint/2010/main" val="300124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83B3DC-D452-9519-4FC8-59054649BC97}"/>
              </a:ext>
            </a:extLst>
          </p:cNvPr>
          <p:cNvSpPr>
            <a:spLocks noGrp="1"/>
          </p:cNvSpPr>
          <p:nvPr>
            <p:ph type="title"/>
          </p:nvPr>
        </p:nvSpPr>
        <p:spPr>
          <a:xfrm>
            <a:off x="0" y="0"/>
            <a:ext cx="12192000" cy="1142830"/>
          </a:xfrm>
          <a:solidFill>
            <a:srgbClr val="002060"/>
          </a:solidFill>
        </p:spPr>
        <p:txBody>
          <a:bodyPr>
            <a:normAutofit/>
          </a:bodyPr>
          <a:lstStyle/>
          <a:p>
            <a:r>
              <a:rPr lang="en-GB" sz="4800" b="1" dirty="0">
                <a:solidFill>
                  <a:srgbClr val="FFFFFF"/>
                </a:solidFill>
              </a:rPr>
              <a:t>Different types of </a:t>
            </a:r>
            <a:r>
              <a:rPr lang="en-GB" sz="4800" b="1" dirty="0">
                <a:solidFill>
                  <a:schemeClr val="bg1"/>
                </a:solidFill>
              </a:rPr>
              <a:t>Operating systems</a:t>
            </a:r>
            <a:endParaRPr lang="en-GB" b="1" dirty="0">
              <a:solidFill>
                <a:schemeClr val="bg1"/>
              </a:solidFill>
            </a:endParaRPr>
          </a:p>
        </p:txBody>
      </p:sp>
      <p:sp>
        <p:nvSpPr>
          <p:cNvPr id="5" name="Content Placeholder 2">
            <a:extLst>
              <a:ext uri="{FF2B5EF4-FFF2-40B4-BE49-F238E27FC236}">
                <a16:creationId xmlns:a16="http://schemas.microsoft.com/office/drawing/2014/main" id="{BF4E5CAA-B77B-5597-C0EE-6E3E149D94C8}"/>
              </a:ext>
            </a:extLst>
          </p:cNvPr>
          <p:cNvSpPr>
            <a:spLocks noGrp="1"/>
          </p:cNvSpPr>
          <p:nvPr>
            <p:ph idx="1"/>
          </p:nvPr>
        </p:nvSpPr>
        <p:spPr>
          <a:xfrm>
            <a:off x="65637" y="1213118"/>
            <a:ext cx="11616155" cy="4541263"/>
          </a:xfrm>
        </p:spPr>
        <p:txBody>
          <a:bodyPr>
            <a:noAutofit/>
          </a:bodyPr>
          <a:lstStyle/>
          <a:p>
            <a:pPr marL="457200" indent="-457200">
              <a:lnSpc>
                <a:spcPct val="100000"/>
              </a:lnSpc>
              <a:spcBef>
                <a:spcPts val="0"/>
              </a:spcBef>
              <a:spcAft>
                <a:spcPts val="300"/>
              </a:spcAft>
              <a:buFont typeface="+mj-lt"/>
              <a:buAutoNum type="arabicPeriod" startAt="3"/>
            </a:pPr>
            <a:r>
              <a:rPr lang="en-GB" sz="2300" b="1" dirty="0">
                <a:highlight>
                  <a:srgbClr val="FFFF00"/>
                </a:highlight>
              </a:rPr>
              <a:t>Real-time OSs (Highly specialised OS): </a:t>
            </a:r>
            <a:r>
              <a:rPr lang="en-GB" sz="2300" dirty="0"/>
              <a:t>Usually for a specific purpose such as </a:t>
            </a:r>
            <a:r>
              <a:rPr lang="en-GB" sz="2300" b="1" dirty="0"/>
              <a:t>ATMs</a:t>
            </a:r>
            <a:r>
              <a:rPr lang="en-GB" sz="2300" dirty="0"/>
              <a:t> (Bank machines), </a:t>
            </a:r>
            <a:r>
              <a:rPr lang="en-GB" sz="2300" b="1" dirty="0"/>
              <a:t>Airplane Systems</a:t>
            </a:r>
            <a:r>
              <a:rPr lang="en-GB" sz="2300" dirty="0"/>
              <a:t>, Heart-pacemakers. Also </a:t>
            </a:r>
            <a:r>
              <a:rPr lang="en-GB" sz="2300" dirty="0">
                <a:effectLst/>
                <a:ea typeface="Calibri" panose="020F0502020204030204" pitchFamily="34" charset="0"/>
                <a:cs typeface="Times New Roman" panose="02020603050405020304" pitchFamily="18" charset="0"/>
              </a:rPr>
              <a:t>used in </a:t>
            </a:r>
            <a:r>
              <a:rPr lang="en-GB" sz="2300" b="1" dirty="0">
                <a:effectLst/>
                <a:ea typeface="Calibri" panose="020F0502020204030204" pitchFamily="34" charset="0"/>
                <a:cs typeface="Times New Roman" panose="02020603050405020304" pitchFamily="18" charset="0"/>
              </a:rPr>
              <a:t>industrial control systems </a:t>
            </a:r>
            <a:r>
              <a:rPr lang="en-GB" sz="2300" dirty="0">
                <a:effectLst/>
                <a:ea typeface="Calibri" panose="020F0502020204030204" pitchFamily="34" charset="0"/>
                <a:cs typeface="Times New Roman" panose="02020603050405020304" pitchFamily="18" charset="0"/>
              </a:rPr>
              <a:t>to direct the operations of a factory/powerplant machines.</a:t>
            </a:r>
            <a:endParaRPr lang="en-GB" sz="2300" dirty="0">
              <a:ea typeface="Calibri" panose="020F0502020204030204" pitchFamily="34" charset="0"/>
              <a:cs typeface="Times New Roman" panose="02020603050405020304" pitchFamily="18" charset="0"/>
            </a:endParaRPr>
          </a:p>
          <a:p>
            <a:pPr marL="457200" indent="-457200">
              <a:lnSpc>
                <a:spcPct val="100000"/>
              </a:lnSpc>
              <a:spcBef>
                <a:spcPts val="0"/>
              </a:spcBef>
              <a:spcAft>
                <a:spcPts val="300"/>
              </a:spcAft>
              <a:buFont typeface="+mj-lt"/>
              <a:buAutoNum type="arabicPeriod" startAt="3"/>
            </a:pPr>
            <a:r>
              <a:rPr lang="en-GB" sz="2300" b="1" dirty="0">
                <a:highlight>
                  <a:srgbClr val="FFFF00"/>
                </a:highlight>
              </a:rPr>
              <a:t>Embedded OS (Highly specialised OS): </a:t>
            </a:r>
            <a:r>
              <a:rPr lang="en-GB" sz="2300" dirty="0"/>
              <a:t>Usually support a specific machine/device. Used in, </a:t>
            </a:r>
            <a:r>
              <a:rPr lang="en-GB" sz="2300" b="1" dirty="0"/>
              <a:t>Retail Point of Sale (POS) </a:t>
            </a:r>
            <a:r>
              <a:rPr lang="en-GB" sz="2300" dirty="0"/>
              <a:t>terminals, </a:t>
            </a:r>
            <a:r>
              <a:rPr lang="en-GB" sz="2300" b="1" dirty="0"/>
              <a:t>Electric vehicles, Smart-meters, Drones and smartwatches</a:t>
            </a:r>
            <a:r>
              <a:rPr lang="en-GB" sz="2300" dirty="0"/>
              <a:t>. Also </a:t>
            </a:r>
            <a:r>
              <a:rPr lang="en-GB" sz="2300" dirty="0">
                <a:effectLst/>
                <a:ea typeface="Calibri" panose="020F0502020204030204" pitchFamily="34" charset="0"/>
                <a:cs typeface="Times New Roman" panose="02020603050405020304" pitchFamily="18" charset="0"/>
              </a:rPr>
              <a:t>used in </a:t>
            </a:r>
            <a:r>
              <a:rPr lang="en-GB" sz="2300" b="1" dirty="0">
                <a:effectLst/>
                <a:ea typeface="Calibri" panose="020F0502020204030204" pitchFamily="34" charset="0"/>
                <a:cs typeface="Times New Roman" panose="02020603050405020304" pitchFamily="18" charset="0"/>
              </a:rPr>
              <a:t>industrial control systems </a:t>
            </a:r>
            <a:r>
              <a:rPr lang="en-GB" sz="2300" dirty="0">
                <a:effectLst/>
                <a:ea typeface="Calibri" panose="020F0502020204030204" pitchFamily="34" charset="0"/>
                <a:cs typeface="Times New Roman" panose="02020603050405020304" pitchFamily="18" charset="0"/>
              </a:rPr>
              <a:t>to direct the operations of a factory/powerplant machines. </a:t>
            </a:r>
          </a:p>
          <a:p>
            <a:pPr marL="914400" lvl="2" indent="0">
              <a:lnSpc>
                <a:spcPct val="100000"/>
              </a:lnSpc>
              <a:spcBef>
                <a:spcPts val="0"/>
              </a:spcBef>
              <a:spcAft>
                <a:spcPts val="300"/>
              </a:spcAft>
              <a:buNone/>
            </a:pPr>
            <a:r>
              <a:rPr lang="en-GB" sz="1600" b="1" dirty="0"/>
              <a:t>Bg. </a:t>
            </a:r>
          </a:p>
          <a:p>
            <a:pPr lvl="2">
              <a:lnSpc>
                <a:spcPct val="100000"/>
              </a:lnSpc>
              <a:spcBef>
                <a:spcPts val="0"/>
              </a:spcBef>
              <a:spcAft>
                <a:spcPts val="300"/>
              </a:spcAft>
            </a:pPr>
            <a:r>
              <a:rPr lang="en-GB" sz="1600" b="1" dirty="0"/>
              <a:t>Example Embedded OSs</a:t>
            </a:r>
            <a:r>
              <a:rPr lang="en-GB" sz="1600" dirty="0"/>
              <a:t>: </a:t>
            </a:r>
            <a:r>
              <a:rPr lang="en-US" sz="1600" b="0" i="0" dirty="0">
                <a:solidFill>
                  <a:srgbClr val="040C28"/>
                </a:solidFill>
                <a:effectLst/>
              </a:rPr>
              <a:t>Embedded Linux, Windows IoT (formerly</a:t>
            </a:r>
            <a:r>
              <a:rPr lang="en-US" sz="1600" dirty="0">
                <a:solidFill>
                  <a:srgbClr val="040C28"/>
                </a:solidFill>
              </a:rPr>
              <a:t> ‘Windows Embedded), </a:t>
            </a:r>
            <a:r>
              <a:rPr lang="en-GB" sz="1600" dirty="0" err="1">
                <a:effectLst/>
                <a:ea typeface="Calibri" panose="020F0502020204030204" pitchFamily="34" charset="0"/>
                <a:cs typeface="Times New Roman" panose="02020603050405020304" pitchFamily="18" charset="0"/>
              </a:rPr>
              <a:t>FreeRTOS</a:t>
            </a:r>
            <a:r>
              <a:rPr lang="en-GB" sz="1600" dirty="0">
                <a:ea typeface="Calibri" panose="020F0502020204030204" pitchFamily="34" charset="0"/>
                <a:cs typeface="Times New Roman" panose="02020603050405020304" pitchFamily="18" charset="0"/>
              </a:rPr>
              <a:t> and</a:t>
            </a:r>
            <a:r>
              <a:rPr lang="en-GB" sz="1600" dirty="0">
                <a:effectLst/>
                <a:ea typeface="Calibri" panose="020F0502020204030204" pitchFamily="34" charset="0"/>
                <a:cs typeface="Times New Roman" panose="02020603050405020304" pitchFamily="18" charset="0"/>
              </a:rPr>
              <a:t> </a:t>
            </a:r>
            <a:r>
              <a:rPr lang="en-US" sz="1600" b="0" i="0" dirty="0">
                <a:solidFill>
                  <a:srgbClr val="040C28"/>
                </a:solidFill>
                <a:effectLst/>
              </a:rPr>
              <a:t>VxWorks.</a:t>
            </a:r>
            <a:r>
              <a:rPr lang="en-GB" sz="1600" dirty="0"/>
              <a:t> Drones and smartwatches also require specialised embedded systems. e.g. Google’s Android WEAR OS.</a:t>
            </a:r>
          </a:p>
          <a:p>
            <a:pPr lvl="2">
              <a:lnSpc>
                <a:spcPct val="100000"/>
              </a:lnSpc>
              <a:spcBef>
                <a:spcPts val="0"/>
              </a:spcBef>
              <a:spcAft>
                <a:spcPts val="300"/>
              </a:spcAft>
            </a:pPr>
            <a:r>
              <a:rPr lang="en-GB" sz="1600" b="1" dirty="0">
                <a:ea typeface="Calibri" panose="020F0502020204030204" pitchFamily="34" charset="0"/>
                <a:cs typeface="Times New Roman" panose="02020603050405020304" pitchFamily="18" charset="0"/>
              </a:rPr>
              <a:t>IoT Edge </a:t>
            </a:r>
            <a:r>
              <a:rPr lang="en-GB" sz="1600" b="1" dirty="0"/>
              <a:t>OSs</a:t>
            </a:r>
            <a:r>
              <a:rPr lang="en-GB" sz="1600" dirty="0">
                <a:ea typeface="Calibri" panose="020F0502020204030204" pitchFamily="34" charset="0"/>
                <a:cs typeface="Times New Roman" panose="02020603050405020304" pitchFamily="18" charset="0"/>
              </a:rPr>
              <a:t>: Similar to embedded OSs, these OSs support specific devices on the Edge of our networks. Examples OSs: </a:t>
            </a:r>
            <a:r>
              <a:rPr lang="en-US" sz="1600" dirty="0"/>
              <a:t>Linux distro ‘Lubuntu’, </a:t>
            </a:r>
            <a:r>
              <a:rPr lang="en-GB" sz="1600" dirty="0"/>
              <a:t>Windows IoT &amp; </a:t>
            </a:r>
            <a:r>
              <a:rPr lang="en-GB" sz="1600" dirty="0" err="1"/>
              <a:t>Welotec’s</a:t>
            </a:r>
            <a:r>
              <a:rPr lang="en-GB" sz="1600" dirty="0"/>
              <a:t> </a:t>
            </a:r>
            <a:r>
              <a:rPr lang="en-GB" sz="1600" dirty="0" err="1"/>
              <a:t>EdgeOS</a:t>
            </a:r>
            <a:r>
              <a:rPr lang="en-GB" sz="1600" dirty="0"/>
              <a:t>.</a:t>
            </a:r>
          </a:p>
          <a:p>
            <a:pPr marL="457200" indent="-457200">
              <a:lnSpc>
                <a:spcPct val="100000"/>
              </a:lnSpc>
              <a:spcBef>
                <a:spcPts val="0"/>
              </a:spcBef>
              <a:spcAft>
                <a:spcPts val="300"/>
              </a:spcAft>
              <a:buFont typeface="+mj-lt"/>
              <a:buAutoNum type="arabicPeriod" startAt="4"/>
            </a:pPr>
            <a:r>
              <a:rPr lang="en-US" sz="2300" b="1" i="0" dirty="0">
                <a:solidFill>
                  <a:srgbClr val="242424"/>
                </a:solidFill>
                <a:effectLst/>
                <a:highlight>
                  <a:srgbClr val="FFFF00"/>
                </a:highlight>
              </a:rPr>
              <a:t>AI &amp; Quantum </a:t>
            </a:r>
            <a:r>
              <a:rPr lang="en-GB" sz="2300" b="1" dirty="0">
                <a:highlight>
                  <a:srgbClr val="FFFF00"/>
                </a:highlight>
              </a:rPr>
              <a:t>OSs</a:t>
            </a:r>
            <a:r>
              <a:rPr lang="en-US" sz="2300" b="0" i="0" dirty="0">
                <a:solidFill>
                  <a:srgbClr val="242424"/>
                </a:solidFill>
                <a:effectLst/>
              </a:rPr>
              <a:t>: In development: These </a:t>
            </a:r>
            <a:r>
              <a:rPr lang="en-GB" sz="2300" b="0" i="0" dirty="0">
                <a:solidFill>
                  <a:srgbClr val="242424"/>
                </a:solidFill>
                <a:effectLst/>
              </a:rPr>
              <a:t>OSs allow for the usual, user to system interactivity </a:t>
            </a:r>
            <a:r>
              <a:rPr lang="en-GB" sz="2300" dirty="0">
                <a:solidFill>
                  <a:srgbClr val="242424"/>
                </a:solidFill>
              </a:rPr>
              <a:t>but also </a:t>
            </a:r>
            <a:r>
              <a:rPr lang="en-GB" sz="2300" b="0" i="0" dirty="0">
                <a:solidFill>
                  <a:srgbClr val="242424"/>
                </a:solidFill>
                <a:effectLst/>
              </a:rPr>
              <a:t>to facilitate a more </a:t>
            </a:r>
            <a:r>
              <a:rPr lang="en-GB" sz="2300" b="1" i="0" dirty="0">
                <a:solidFill>
                  <a:srgbClr val="242424"/>
                </a:solidFill>
                <a:effectLst/>
              </a:rPr>
              <a:t>Adaptive,</a:t>
            </a:r>
            <a:r>
              <a:rPr lang="en-GB" sz="2300" b="0" i="0" dirty="0">
                <a:solidFill>
                  <a:srgbClr val="242424"/>
                </a:solidFill>
                <a:effectLst/>
              </a:rPr>
              <a:t> </a:t>
            </a:r>
            <a:r>
              <a:rPr lang="en-GB" sz="2300" b="1" i="0" dirty="0">
                <a:solidFill>
                  <a:srgbClr val="242424"/>
                </a:solidFill>
                <a:effectLst/>
              </a:rPr>
              <a:t>Interactive</a:t>
            </a:r>
            <a:r>
              <a:rPr lang="en-GB" sz="2300" dirty="0">
                <a:solidFill>
                  <a:srgbClr val="242424"/>
                </a:solidFill>
              </a:rPr>
              <a:t>,</a:t>
            </a:r>
            <a:r>
              <a:rPr lang="en-GB" sz="2300" b="0" i="0" dirty="0">
                <a:solidFill>
                  <a:srgbClr val="242424"/>
                </a:solidFill>
                <a:effectLst/>
              </a:rPr>
              <a:t> </a:t>
            </a:r>
            <a:r>
              <a:rPr lang="en-GB" sz="2300" b="1" i="0" dirty="0">
                <a:solidFill>
                  <a:srgbClr val="242424"/>
                </a:solidFill>
                <a:effectLst/>
              </a:rPr>
              <a:t>Collaborative &amp; Productive</a:t>
            </a:r>
            <a:r>
              <a:rPr lang="en-GB" sz="2300" b="0" i="0" dirty="0">
                <a:solidFill>
                  <a:srgbClr val="242424"/>
                </a:solidFill>
                <a:effectLst/>
              </a:rPr>
              <a:t> </a:t>
            </a:r>
            <a:r>
              <a:rPr lang="en-GB" sz="2300" b="1" i="0" dirty="0">
                <a:solidFill>
                  <a:srgbClr val="242424"/>
                </a:solidFill>
                <a:effectLst/>
              </a:rPr>
              <a:t>OS</a:t>
            </a:r>
            <a:r>
              <a:rPr lang="en-GB" sz="2300" b="0" i="0" dirty="0">
                <a:solidFill>
                  <a:srgbClr val="242424"/>
                </a:solidFill>
                <a:effectLst/>
              </a:rPr>
              <a:t> in the case of an AI-OS and </a:t>
            </a:r>
            <a:r>
              <a:rPr lang="en-GB" sz="2300" dirty="0">
                <a:solidFill>
                  <a:srgbClr val="242424"/>
                </a:solidFill>
              </a:rPr>
              <a:t>in the case of a Quantum-OS access to </a:t>
            </a:r>
            <a:r>
              <a:rPr lang="en-GB" sz="2300" b="1" i="0" dirty="0">
                <a:solidFill>
                  <a:srgbClr val="242424"/>
                </a:solidFill>
                <a:effectLst/>
              </a:rPr>
              <a:t>Super Quantum processing capabilities</a:t>
            </a:r>
            <a:r>
              <a:rPr lang="en-GB" sz="2300" b="0" i="0" dirty="0">
                <a:solidFill>
                  <a:srgbClr val="242424"/>
                </a:solidFill>
                <a:effectLst/>
              </a:rPr>
              <a:t>. </a:t>
            </a:r>
            <a:r>
              <a:rPr lang="en-GB" sz="2000" b="0" i="0" dirty="0">
                <a:solidFill>
                  <a:srgbClr val="242424"/>
                </a:solidFill>
                <a:effectLst/>
              </a:rPr>
              <a:t>E</a:t>
            </a:r>
            <a:r>
              <a:rPr lang="en-US" sz="2000" b="0" i="0" dirty="0" err="1">
                <a:solidFill>
                  <a:srgbClr val="242424"/>
                </a:solidFill>
                <a:effectLst/>
              </a:rPr>
              <a:t>xamples</a:t>
            </a:r>
            <a:r>
              <a:rPr lang="en-US" sz="2000" b="0" i="0" dirty="0">
                <a:solidFill>
                  <a:srgbClr val="242424"/>
                </a:solidFill>
                <a:effectLst/>
              </a:rPr>
              <a:t>: </a:t>
            </a:r>
            <a:r>
              <a:rPr lang="en-US" sz="2000" b="1" dirty="0"/>
              <a:t>Kaba AI OS, Windows 12 OS </a:t>
            </a:r>
            <a:r>
              <a:rPr lang="en-US" sz="2000" dirty="0"/>
              <a:t>and </a:t>
            </a:r>
            <a:r>
              <a:rPr lang="en-US" sz="2000" b="1" dirty="0" err="1"/>
              <a:t>Riverlane’s</a:t>
            </a:r>
            <a:r>
              <a:rPr lang="en-US" sz="2000" b="1" dirty="0"/>
              <a:t> </a:t>
            </a:r>
            <a:r>
              <a:rPr lang="en-GB" sz="2000" b="1" dirty="0"/>
              <a:t>Deltaflow Quantum OS</a:t>
            </a:r>
            <a:r>
              <a:rPr lang="en-GB" sz="2000" dirty="0"/>
              <a:t>.</a:t>
            </a:r>
            <a:endParaRPr lang="en-GB" sz="2000" b="1" i="0" dirty="0">
              <a:solidFill>
                <a:srgbClr val="3D494B"/>
              </a:solidFill>
              <a:effectLst/>
            </a:endParaRPr>
          </a:p>
        </p:txBody>
      </p:sp>
    </p:spTree>
    <p:extLst>
      <p:ext uri="{BB962C8B-B14F-4D97-AF65-F5344CB8AC3E}">
        <p14:creationId xmlns:p14="http://schemas.microsoft.com/office/powerpoint/2010/main" val="613527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sz="4000" b="1" dirty="0">
                <a:solidFill>
                  <a:srgbClr val="FFFFFF"/>
                </a:solidFill>
              </a:rPr>
              <a:t>Different types of OS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715072" y="1712687"/>
            <a:ext cx="10406884" cy="4470093"/>
          </a:xfrm>
        </p:spPr>
        <p:txBody>
          <a:bodyPr>
            <a:noAutofit/>
          </a:bodyPr>
          <a:lstStyle/>
          <a:p>
            <a:pPr>
              <a:lnSpc>
                <a:spcPct val="120000"/>
              </a:lnSpc>
              <a:spcBef>
                <a:spcPts val="0"/>
              </a:spcBef>
            </a:pPr>
            <a:r>
              <a:rPr lang="en-GB" dirty="0">
                <a:highlight>
                  <a:srgbClr val="FFFF00"/>
                </a:highlight>
              </a:rPr>
              <a:t>The differences between OS types is not absolute</a:t>
            </a:r>
            <a:r>
              <a:rPr lang="en-GB" dirty="0"/>
              <a:t>.</a:t>
            </a:r>
          </a:p>
          <a:p>
            <a:pPr>
              <a:lnSpc>
                <a:spcPct val="120000"/>
              </a:lnSpc>
              <a:spcBef>
                <a:spcPts val="0"/>
              </a:spcBef>
            </a:pPr>
            <a:r>
              <a:rPr lang="en-GB" dirty="0">
                <a:highlight>
                  <a:srgbClr val="FFFF00"/>
                </a:highlight>
              </a:rPr>
              <a:t>Today, different types of Operating Systems share characteristics of others </a:t>
            </a:r>
            <a:r>
              <a:rPr lang="en-GB" dirty="0"/>
              <a:t>e.g. general-purpose OSs today include the networking capabilities found in Networking OSs.</a:t>
            </a:r>
          </a:p>
          <a:p>
            <a:pPr>
              <a:lnSpc>
                <a:spcPct val="120000"/>
              </a:lnSpc>
              <a:spcBef>
                <a:spcPts val="0"/>
              </a:spcBef>
            </a:pPr>
            <a:r>
              <a:rPr lang="en-GB" dirty="0"/>
              <a:t>Mobile OSs today, run many apps simultaneously like general-purpose OSs. </a:t>
            </a:r>
          </a:p>
          <a:p>
            <a:pPr>
              <a:lnSpc>
                <a:spcPct val="120000"/>
              </a:lnSpc>
              <a:spcBef>
                <a:spcPts val="0"/>
              </a:spcBef>
            </a:pPr>
            <a:r>
              <a:rPr lang="en-GB" dirty="0"/>
              <a:t>Embedded OSs (</a:t>
            </a:r>
            <a:r>
              <a:rPr lang="en-GB" dirty="0" err="1"/>
              <a:t>EmbOS</a:t>
            </a:r>
            <a:r>
              <a:rPr lang="en-GB" dirty="0"/>
              <a:t>) typically need and commonly use real-time functionality (RTOS) and provide updates to a central cloud server. Just like Edge IoT OSs.</a:t>
            </a:r>
          </a:p>
          <a:p>
            <a:pPr marL="0" indent="0">
              <a:lnSpc>
                <a:spcPct val="120000"/>
              </a:lnSpc>
              <a:spcBef>
                <a:spcPts val="0"/>
              </a:spcBef>
              <a:buNone/>
            </a:pPr>
            <a:endParaRPr lang="en-GB" dirty="0"/>
          </a:p>
        </p:txBody>
      </p:sp>
      <p:grpSp>
        <p:nvGrpSpPr>
          <p:cNvPr id="3" name="Group 2">
            <a:extLst>
              <a:ext uri="{FF2B5EF4-FFF2-40B4-BE49-F238E27FC236}">
                <a16:creationId xmlns:a16="http://schemas.microsoft.com/office/drawing/2014/main" id="{A157C63D-68BE-344C-B68A-038B67BEA3E4}"/>
              </a:ext>
            </a:extLst>
          </p:cNvPr>
          <p:cNvGrpSpPr/>
          <p:nvPr/>
        </p:nvGrpSpPr>
        <p:grpSpPr>
          <a:xfrm>
            <a:off x="8830375" y="-309079"/>
            <a:ext cx="2868723" cy="2693092"/>
            <a:chOff x="7610061" y="2764976"/>
            <a:chExt cx="2313912" cy="2240937"/>
          </a:xfrm>
          <a:solidFill>
            <a:srgbClr val="002060"/>
          </a:solidFill>
        </p:grpSpPr>
        <p:pic>
          <p:nvPicPr>
            <p:cNvPr id="4" name="Graphic 3" descr="Binary outline">
              <a:extLst>
                <a:ext uri="{FF2B5EF4-FFF2-40B4-BE49-F238E27FC236}">
                  <a16:creationId xmlns:a16="http://schemas.microsoft.com/office/drawing/2014/main" id="{0A8E7238-59FD-2335-69CE-55BEB46417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94236" y="4091513"/>
              <a:ext cx="914400" cy="914400"/>
            </a:xfrm>
            <a:prstGeom prst="rect">
              <a:avLst/>
            </a:prstGeom>
          </p:spPr>
        </p:pic>
        <p:pic>
          <p:nvPicPr>
            <p:cNvPr id="5" name="Graphic 4" descr="Processor outline">
              <a:extLst>
                <a:ext uri="{FF2B5EF4-FFF2-40B4-BE49-F238E27FC236}">
                  <a16:creationId xmlns:a16="http://schemas.microsoft.com/office/drawing/2014/main" id="{8938FA69-7274-3576-F6E0-89976DC868C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09573" y="3550337"/>
              <a:ext cx="914400" cy="914400"/>
            </a:xfrm>
            <a:prstGeom prst="rect">
              <a:avLst/>
            </a:prstGeom>
          </p:spPr>
        </p:pic>
        <p:pic>
          <p:nvPicPr>
            <p:cNvPr id="6" name="Graphic 5" descr="Computer outline">
              <a:extLst>
                <a:ext uri="{FF2B5EF4-FFF2-40B4-BE49-F238E27FC236}">
                  <a16:creationId xmlns:a16="http://schemas.microsoft.com/office/drawing/2014/main" id="{FB606722-9EB5-AE55-213F-7589892EA6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10061" y="2764976"/>
              <a:ext cx="2240937" cy="2240937"/>
            </a:xfrm>
            <a:prstGeom prst="rect">
              <a:avLst/>
            </a:prstGeom>
          </p:spPr>
        </p:pic>
        <p:pic>
          <p:nvPicPr>
            <p:cNvPr id="7" name="Graphic 6" descr="Ui Ux outline">
              <a:extLst>
                <a:ext uri="{FF2B5EF4-FFF2-40B4-BE49-F238E27FC236}">
                  <a16:creationId xmlns:a16="http://schemas.microsoft.com/office/drawing/2014/main" id="{432F5051-CAFE-0A3E-5CE9-D625AE14489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65498" y="3363725"/>
              <a:ext cx="914400" cy="914400"/>
            </a:xfrm>
            <a:prstGeom prst="rect">
              <a:avLst/>
            </a:prstGeom>
          </p:spPr>
        </p:pic>
      </p:grpSp>
    </p:spTree>
    <p:extLst>
      <p:ext uri="{BB962C8B-B14F-4D97-AF65-F5344CB8AC3E}">
        <p14:creationId xmlns:p14="http://schemas.microsoft.com/office/powerpoint/2010/main" val="4056227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01578" y="278535"/>
            <a:ext cx="11075504" cy="1033669"/>
          </a:xfrm>
        </p:spPr>
        <p:txBody>
          <a:bodyPr>
            <a:normAutofit fontScale="90000"/>
          </a:bodyPr>
          <a:lstStyle/>
          <a:p>
            <a:r>
              <a:rPr lang="en-GB" sz="4900" dirty="0">
                <a:solidFill>
                  <a:srgbClr val="FFFFFF"/>
                </a:solidFill>
              </a:rPr>
              <a:t>Bg. </a:t>
            </a:r>
            <a:r>
              <a:rPr lang="en-GB" sz="4000" b="1" dirty="0">
                <a:solidFill>
                  <a:srgbClr val="FF0000"/>
                </a:solidFill>
                <a:highlight>
                  <a:srgbClr val="FFFF00"/>
                </a:highlight>
              </a:rPr>
              <a:t>Level-Up Video</a:t>
            </a:r>
            <a:r>
              <a:rPr lang="en-GB" dirty="0">
                <a:solidFill>
                  <a:schemeClr val="bg1"/>
                </a:solidFill>
              </a:rPr>
              <a:t>: Learn more about</a:t>
            </a:r>
            <a:br>
              <a:rPr lang="en-GB" dirty="0">
                <a:solidFill>
                  <a:schemeClr val="bg1"/>
                </a:solidFill>
              </a:rPr>
            </a:br>
            <a:r>
              <a:rPr lang="en-GB" b="1" dirty="0">
                <a:solidFill>
                  <a:schemeClr val="bg1"/>
                </a:solidFill>
              </a:rPr>
              <a:t>Game Console Operating Systems</a:t>
            </a:r>
            <a:endParaRPr lang="en-GB" sz="4000" b="1" dirty="0">
              <a:solidFill>
                <a:schemeClr val="bg1"/>
              </a:solidFill>
            </a:endParaRPr>
          </a:p>
        </p:txBody>
      </p:sp>
      <p:pic>
        <p:nvPicPr>
          <p:cNvPr id="6" name="Picture 5" descr="A picture containing text, wall, indoor, person&#10;&#10;Description automatically generated">
            <a:hlinkClick r:id="rId3"/>
            <a:extLst>
              <a:ext uri="{FF2B5EF4-FFF2-40B4-BE49-F238E27FC236}">
                <a16:creationId xmlns:a16="http://schemas.microsoft.com/office/drawing/2014/main" id="{A66A4D6D-4A89-4B49-97EF-6A43FA55C8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5674" y="1728550"/>
            <a:ext cx="8657018" cy="4850915"/>
          </a:xfrm>
          <a:prstGeom prst="rect">
            <a:avLst/>
          </a:prstGeom>
        </p:spPr>
      </p:pic>
      <p:pic>
        <p:nvPicPr>
          <p:cNvPr id="13" name="Picture 12" descr="Icon&#10;&#10;Description automatically generated">
            <a:extLst>
              <a:ext uri="{FF2B5EF4-FFF2-40B4-BE49-F238E27FC236}">
                <a16:creationId xmlns:a16="http://schemas.microsoft.com/office/drawing/2014/main" id="{3237FF2C-0287-4BF8-9943-D7FDDBF54A3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0160260">
            <a:off x="9337110" y="3716429"/>
            <a:ext cx="1633075" cy="2446554"/>
          </a:xfrm>
          <a:prstGeom prst="rect">
            <a:avLst/>
          </a:prstGeom>
        </p:spPr>
      </p:pic>
    </p:spTree>
    <p:extLst>
      <p:ext uri="{BB962C8B-B14F-4D97-AF65-F5344CB8AC3E}">
        <p14:creationId xmlns:p14="http://schemas.microsoft.com/office/powerpoint/2010/main" val="2507463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AA8991-771C-FED9-D6A6-088CB6A72ED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6267CC-3A1E-E785-2AC4-C50E9C9B7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B374E4D-9B0A-4DC8-667F-969F0725E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5E5DBE6-FDC8-86C5-A032-80F034CBE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C2D32CC-8E6E-48B9-0D5D-FD0346D88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2910503-01FB-A468-DF69-09A46AD5A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493F5C-00D8-B36C-E9AE-09A630576CDE}"/>
              </a:ext>
            </a:extLst>
          </p:cNvPr>
          <p:cNvSpPr>
            <a:spLocks noGrp="1"/>
          </p:cNvSpPr>
          <p:nvPr>
            <p:ph type="title"/>
          </p:nvPr>
        </p:nvSpPr>
        <p:spPr>
          <a:xfrm>
            <a:off x="410065" y="314155"/>
            <a:ext cx="11075504" cy="1033669"/>
          </a:xfrm>
        </p:spPr>
        <p:txBody>
          <a:bodyPr>
            <a:normAutofit fontScale="90000"/>
          </a:bodyPr>
          <a:lstStyle/>
          <a:p>
            <a:r>
              <a:rPr lang="en-GB" sz="4900" dirty="0">
                <a:solidFill>
                  <a:srgbClr val="FFFFFF"/>
                </a:solidFill>
              </a:rPr>
              <a:t>Bg. </a:t>
            </a:r>
            <a:r>
              <a:rPr lang="en-GB" sz="4000" b="1" dirty="0">
                <a:solidFill>
                  <a:srgbClr val="FF0000"/>
                </a:solidFill>
                <a:highlight>
                  <a:srgbClr val="FFFF00"/>
                </a:highlight>
              </a:rPr>
              <a:t>Go Back in Time</a:t>
            </a:r>
            <a:r>
              <a:rPr lang="en-GB" dirty="0">
                <a:solidFill>
                  <a:schemeClr val="bg1"/>
                </a:solidFill>
              </a:rPr>
              <a:t>: Use</a:t>
            </a:r>
            <a:br>
              <a:rPr lang="en-GB" dirty="0">
                <a:solidFill>
                  <a:schemeClr val="bg1"/>
                </a:solidFill>
              </a:rPr>
            </a:br>
            <a:r>
              <a:rPr lang="en-GB" b="1" dirty="0">
                <a:solidFill>
                  <a:schemeClr val="bg1"/>
                </a:solidFill>
              </a:rPr>
              <a:t>Microsoft Windows version 1 </a:t>
            </a:r>
            <a:r>
              <a:rPr lang="en-GB" sz="4200" b="1" dirty="0">
                <a:solidFill>
                  <a:schemeClr val="bg1"/>
                </a:solidFill>
              </a:rPr>
              <a:t>(click below)</a:t>
            </a:r>
          </a:p>
        </p:txBody>
      </p:sp>
      <p:pic>
        <p:nvPicPr>
          <p:cNvPr id="7" name="Picture 6">
            <a:hlinkClick r:id="rId3"/>
            <a:extLst>
              <a:ext uri="{FF2B5EF4-FFF2-40B4-BE49-F238E27FC236}">
                <a16:creationId xmlns:a16="http://schemas.microsoft.com/office/drawing/2014/main" id="{91F46E1C-A661-DDC1-520B-B812743962DB}"/>
              </a:ext>
            </a:extLst>
          </p:cNvPr>
          <p:cNvPicPr>
            <a:picLocks noChangeAspect="1"/>
          </p:cNvPicPr>
          <p:nvPr/>
        </p:nvPicPr>
        <p:blipFill>
          <a:blip r:embed="rId4"/>
          <a:srcRect b="25411"/>
          <a:stretch/>
        </p:blipFill>
        <p:spPr>
          <a:xfrm>
            <a:off x="1244047" y="1755913"/>
            <a:ext cx="9407541" cy="4678017"/>
          </a:xfrm>
          <a:prstGeom prst="rect">
            <a:avLst/>
          </a:prstGeom>
        </p:spPr>
      </p:pic>
      <p:sp>
        <p:nvSpPr>
          <p:cNvPr id="9" name="TextBox 8">
            <a:extLst>
              <a:ext uri="{FF2B5EF4-FFF2-40B4-BE49-F238E27FC236}">
                <a16:creationId xmlns:a16="http://schemas.microsoft.com/office/drawing/2014/main" id="{D2FA0401-E0D5-455C-E43B-6F8D1A4B7498}"/>
              </a:ext>
            </a:extLst>
          </p:cNvPr>
          <p:cNvSpPr txBox="1"/>
          <p:nvPr/>
        </p:nvSpPr>
        <p:spPr>
          <a:xfrm>
            <a:off x="4704822" y="3915949"/>
            <a:ext cx="5118051" cy="1877437"/>
          </a:xfrm>
          <a:prstGeom prst="rect">
            <a:avLst/>
          </a:prstGeom>
          <a:noFill/>
        </p:spPr>
        <p:txBody>
          <a:bodyPr wrap="square" rtlCol="0">
            <a:spAutoFit/>
          </a:bodyPr>
          <a:lstStyle/>
          <a:p>
            <a:r>
              <a:rPr lang="en-GB" sz="3200" b="1" dirty="0">
                <a:highlight>
                  <a:srgbClr val="FFFF00"/>
                </a:highlight>
              </a:rPr>
              <a:t>Tips: </a:t>
            </a:r>
          </a:p>
          <a:p>
            <a:pPr marL="457200" indent="-457200">
              <a:buFont typeface="Arial" panose="020B0604020202020204" pitchFamily="34" charset="0"/>
              <a:buChar char="•"/>
            </a:pPr>
            <a:r>
              <a:rPr lang="en-GB" sz="2800" b="1" dirty="0"/>
              <a:t>Double click a program to run.</a:t>
            </a:r>
          </a:p>
          <a:p>
            <a:pPr marL="457200" indent="-457200">
              <a:buFont typeface="Arial" panose="020B0604020202020204" pitchFamily="34" charset="0"/>
              <a:buChar char="•"/>
            </a:pPr>
            <a:r>
              <a:rPr lang="en-GB" sz="2800" dirty="0"/>
              <a:t>Keep mouse depressed when selecting menu options.</a:t>
            </a:r>
          </a:p>
        </p:txBody>
      </p:sp>
      <p:pic>
        <p:nvPicPr>
          <p:cNvPr id="4" name="Picture 3" descr="A movie poster with a person and a tank&#10;&#10;Description automatically generated">
            <a:extLst>
              <a:ext uri="{FF2B5EF4-FFF2-40B4-BE49-F238E27FC236}">
                <a16:creationId xmlns:a16="http://schemas.microsoft.com/office/drawing/2014/main" id="{B016995C-285C-B857-3E46-793C8999D70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119" r="13390" b="45955"/>
          <a:stretch/>
        </p:blipFill>
        <p:spPr>
          <a:xfrm>
            <a:off x="8915511" y="71240"/>
            <a:ext cx="3183724" cy="1519501"/>
          </a:xfrm>
          <a:prstGeom prst="rect">
            <a:avLst/>
          </a:prstGeom>
        </p:spPr>
      </p:pic>
      <p:sp>
        <p:nvSpPr>
          <p:cNvPr id="5" name="TextBox 4">
            <a:extLst>
              <a:ext uri="{FF2B5EF4-FFF2-40B4-BE49-F238E27FC236}">
                <a16:creationId xmlns:a16="http://schemas.microsoft.com/office/drawing/2014/main" id="{13977254-763D-E948-3089-1C9845B035F4}"/>
              </a:ext>
            </a:extLst>
          </p:cNvPr>
          <p:cNvSpPr txBox="1"/>
          <p:nvPr/>
        </p:nvSpPr>
        <p:spPr>
          <a:xfrm>
            <a:off x="1102500" y="7008000"/>
            <a:ext cx="10287000" cy="230832"/>
          </a:xfrm>
          <a:prstGeom prst="rect">
            <a:avLst/>
          </a:prstGeom>
          <a:noFill/>
        </p:spPr>
        <p:txBody>
          <a:bodyPr wrap="square" rtlCol="0">
            <a:spAutoFit/>
          </a:bodyPr>
          <a:lstStyle/>
          <a:p>
            <a:r>
              <a:rPr lang="en-GB" sz="900">
                <a:hlinkClick r:id="rId6" tooltip="https://www.blogography.com/archives/2015/07/back-30.html"/>
              </a:rPr>
              <a:t>This Photo</a:t>
            </a:r>
            <a:r>
              <a:rPr lang="en-GB" sz="900"/>
              <a:t> by Unknown Author is licensed under </a:t>
            </a:r>
            <a:r>
              <a:rPr lang="en-GB" sz="900">
                <a:hlinkClick r:id="rId7" tooltip="https://creativecommons.org/licenses/by-nc-nd/3.0/"/>
              </a:rPr>
              <a:t>CC BY-NC-ND</a:t>
            </a:r>
            <a:endParaRPr lang="en-GB" sz="900"/>
          </a:p>
        </p:txBody>
      </p:sp>
      <p:pic>
        <p:nvPicPr>
          <p:cNvPr id="13" name="Picture 12" descr="Icon&#10;&#10;Description automatically generated">
            <a:extLst>
              <a:ext uri="{FF2B5EF4-FFF2-40B4-BE49-F238E27FC236}">
                <a16:creationId xmlns:a16="http://schemas.microsoft.com/office/drawing/2014/main" id="{16A80BBD-C7D6-73D5-D998-881347C97C0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160260">
            <a:off x="3324841" y="4185108"/>
            <a:ext cx="1633075" cy="2446554"/>
          </a:xfrm>
          <a:prstGeom prst="rect">
            <a:avLst/>
          </a:prstGeom>
        </p:spPr>
      </p:pic>
    </p:spTree>
    <p:extLst>
      <p:ext uri="{BB962C8B-B14F-4D97-AF65-F5344CB8AC3E}">
        <p14:creationId xmlns:p14="http://schemas.microsoft.com/office/powerpoint/2010/main" val="1264503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 blue grid with a light in the center&#10;&#10;Description automatically generated">
            <a:extLst>
              <a:ext uri="{FF2B5EF4-FFF2-40B4-BE49-F238E27FC236}">
                <a16:creationId xmlns:a16="http://schemas.microsoft.com/office/drawing/2014/main" id="{F488CCE0-E92F-0B5B-8A95-D774EBFA1FF0}"/>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5022"/>
          <a:stretch/>
        </p:blipFill>
        <p:spPr>
          <a:xfrm>
            <a:off x="20" y="1021"/>
            <a:ext cx="12191980"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5587" y="397068"/>
            <a:ext cx="4905316" cy="1500888"/>
          </a:xfrm>
        </p:spPr>
        <p:txBody>
          <a:bodyPr vert="horz" lIns="91440" tIns="45720" rIns="91440" bIns="45720" rtlCol="0" anchor="ctr">
            <a:normAutofit/>
          </a:bodyPr>
          <a:lstStyle/>
          <a:p>
            <a:r>
              <a:rPr lang="en-US" b="1" kern="1200" dirty="0">
                <a:solidFill>
                  <a:schemeClr val="tx1"/>
                </a:solidFill>
                <a:latin typeface="+mj-lt"/>
                <a:ea typeface="+mj-ea"/>
                <a:cs typeface="+mj-cs"/>
              </a:rPr>
              <a:t>AI, Quantum Computing &amp; YOU!</a:t>
            </a:r>
            <a:endParaRPr lang="en-US" b="1" kern="1200" dirty="0">
              <a:solidFill>
                <a:schemeClr val="tx1"/>
              </a:solidFill>
              <a:effectLst/>
              <a:latin typeface="+mj-lt"/>
              <a:ea typeface="+mj-ea"/>
              <a:cs typeface="+mj-cs"/>
            </a:endParaRPr>
          </a:p>
        </p:txBody>
      </p:sp>
      <p:sp>
        <p:nvSpPr>
          <p:cNvPr id="48" name="Oval 47">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close-up of a machine&#10;&#10;Description automatically generated">
            <a:extLst>
              <a:ext uri="{FF2B5EF4-FFF2-40B4-BE49-F238E27FC236}">
                <a16:creationId xmlns:a16="http://schemas.microsoft.com/office/drawing/2014/main" id="{17C03CDF-4487-B1A5-8979-9C52938140F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7044" r="-5" b="29953"/>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49" name="Freeform: Shape 4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Oval 49">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old object with many tubes&#10;&#10;Description automatically generated with medium confidence">
            <a:extLst>
              <a:ext uri="{FF2B5EF4-FFF2-40B4-BE49-F238E27FC236}">
                <a16:creationId xmlns:a16="http://schemas.microsoft.com/office/drawing/2014/main" id="{9A22A0AA-CFCF-8BEB-B8DA-4DE2F5A1953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143" r="-2" b="23356"/>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5" name="Picture 14" descr="A blue grid with a light in the center&#10;&#10;Description automatically generated">
            <a:extLst>
              <a:ext uri="{FF2B5EF4-FFF2-40B4-BE49-F238E27FC236}">
                <a16:creationId xmlns:a16="http://schemas.microsoft.com/office/drawing/2014/main" id="{C5E1D965-7A3A-0C16-93D3-C65E4BE73E4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60" r="4" b="4"/>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51" name="Freeform: Shape 5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circuit board with a white square in the center&#10;&#10;Description automatically generated">
            <a:extLst>
              <a:ext uri="{FF2B5EF4-FFF2-40B4-BE49-F238E27FC236}">
                <a16:creationId xmlns:a16="http://schemas.microsoft.com/office/drawing/2014/main" id="{148151BD-E5B2-C1CC-F543-4D3280DEECA4}"/>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5170" r="7382"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7" name="TextBox 16">
            <a:extLst>
              <a:ext uri="{FF2B5EF4-FFF2-40B4-BE49-F238E27FC236}">
                <a16:creationId xmlns:a16="http://schemas.microsoft.com/office/drawing/2014/main" id="{375EEE7A-2073-DD61-E622-8A427EA44EB9}"/>
              </a:ext>
            </a:extLst>
          </p:cNvPr>
          <p:cNvSpPr txBox="1"/>
          <p:nvPr/>
        </p:nvSpPr>
        <p:spPr>
          <a:xfrm>
            <a:off x="9872134" y="6870700"/>
            <a:ext cx="231986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futurism.com/record-for-logic-gate-precision-broken-another-quantum-computing-mileston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82E76350-7777-417D-EC5F-973FF3D724D6}"/>
              </a:ext>
            </a:extLst>
          </p:cNvPr>
          <p:cNvSpPr txBox="1"/>
          <p:nvPr/>
        </p:nvSpPr>
        <p:spPr>
          <a:xfrm>
            <a:off x="7533156" y="6870700"/>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www.flickr.com/photos/ibm_research_zurich/2351808679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2C7A1759-9837-60AA-F55D-1D6B431700AA}"/>
              </a:ext>
            </a:extLst>
          </p:cNvPr>
          <p:cNvSpPr txBox="1"/>
          <p:nvPr/>
        </p:nvSpPr>
        <p:spPr>
          <a:xfrm>
            <a:off x="5200590" y="6870700"/>
            <a:ext cx="231986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futurism.com/record-for-logic-gate-precision-broken-another-quantum-computing-mileston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5099F85E-BD10-DA01-9987-76585D31C582}"/>
              </a:ext>
            </a:extLst>
          </p:cNvPr>
          <p:cNvSpPr txBox="1"/>
          <p:nvPr/>
        </p:nvSpPr>
        <p:spPr>
          <a:xfrm>
            <a:off x="2861612" y="6870700"/>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www.flickr.com/photos/ibm_research_zurich/2351808679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DBCD7CC-6045-FA3E-6685-3C1554372AAB}"/>
              </a:ext>
            </a:extLst>
          </p:cNvPr>
          <p:cNvSpPr txBox="1"/>
          <p:nvPr/>
        </p:nvSpPr>
        <p:spPr>
          <a:xfrm>
            <a:off x="9884958" y="708345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mrpyrometer.com/quantum-computers-vastly-outperform-supercomputers-when-it-comes-to-energy-efficiency-physics-world/">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3"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F1ED1E88-E357-FF94-BCE9-892F513688BB}"/>
              </a:ext>
            </a:extLst>
          </p:cNvPr>
          <p:cNvSpPr txBox="1"/>
          <p:nvPr/>
        </p:nvSpPr>
        <p:spPr>
          <a:xfrm>
            <a:off x="522634" y="6870700"/>
            <a:ext cx="2326278"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8" tooltip="https://www.flickr.com/photos/ibm_research_zurich/40786969122">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nd/3.0/">
                  <a:extLst>
                    <a:ext uri="{A12FA001-AC4F-418D-AE19-62706E023703}">
                      <ahyp:hlinkClr xmlns:ahyp="http://schemas.microsoft.com/office/drawing/2018/hyperlinkcolor" val="tx"/>
                    </a:ext>
                  </a:extLst>
                </a:hlinkClick>
              </a:rPr>
              <a:t>CC BY-ND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313536" y="1897956"/>
            <a:ext cx="6034255" cy="4049726"/>
          </a:xfrm>
          <a:prstGeom prst="rect">
            <a:avLst/>
          </a:prstGeom>
        </p:spPr>
        <p:txBody>
          <a:bodyPr vert="horz" lIns="91440" tIns="45720" rIns="91440" bIns="45720" rtlCol="0" anchor="t">
            <a:normAutofit lnSpcReduction="10000"/>
          </a:bodyPr>
          <a:lstStyle/>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AI &amp; Quantum Computing </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is the next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big revolution </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 Computer Science.</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There is </a:t>
            </a:r>
            <a:r>
              <a:rPr kumimoji="0" lang="en-US" sz="2600" b="1"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great opportunity </a:t>
            </a: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for </a:t>
            </a:r>
            <a:r>
              <a:rPr kumimoji="0" lang="en-US" sz="2600" b="1"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innovation </a:t>
            </a: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here.</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Innovation that can have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positive change </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 all areas of life on earth.</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For the benefit of us all.</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And there is a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great opportunity for you</a:t>
            </a: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to play a part in it.</a:t>
            </a:r>
          </a:p>
          <a:p>
            <a:pPr marL="342900" marR="0" lvl="0" indent="-228600" algn="l" defTabSz="914400" rtl="0" eaLnBrk="1" fontAlgn="auto" latinLnBrk="0" hangingPunct="1">
              <a:lnSpc>
                <a:spcPct val="90000"/>
              </a:lnSpc>
              <a:spcBef>
                <a:spcPts val="0"/>
              </a:spcBef>
              <a:spcAft>
                <a:spcPts val="600"/>
              </a:spcAft>
              <a:buClr>
                <a:prstClr val="white"/>
              </a:buClr>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It is an </a:t>
            </a:r>
            <a:r>
              <a:rPr kumimoji="0" lang="en-US" sz="2600" b="1"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exciting time</a:t>
            </a:r>
            <a:r>
              <a:rPr kumimoji="0" lang="en-US" sz="26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 to witness the birth and use of this next gen technology.</a:t>
            </a:r>
          </a:p>
        </p:txBody>
      </p:sp>
    </p:spTree>
    <p:extLst>
      <p:ext uri="{BB962C8B-B14F-4D97-AF65-F5344CB8AC3E}">
        <p14:creationId xmlns:p14="http://schemas.microsoft.com/office/powerpoint/2010/main" val="208457297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5256" y="1670442"/>
            <a:ext cx="10184988" cy="55707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Benefits of AI Computer systems:</a:t>
            </a:r>
            <a:endParaRPr kumimoji="0" lang="en-GB" sz="24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The benefits of AI include efficiency through task automation, data analysis for informed decisions, assistance in medical diagnosis, and the advancement of autonomous vehicles.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3"/>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AI not only saves time, but also save lives by minimizing human error and ensuring a safer working environment. In addition, automating repetitive tasks in design, planning, and management with AI frees up human workers to focus on more complex and creative aspects.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4"/>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AI: a key to the preservation of the Amazon rainforest.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Benefits of Quantum Computer systems:</a:t>
            </a:r>
            <a:endParaRPr kumimoji="0" lang="en-GB" sz="24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Quantum computers could help to solve challenges like climate change and food security.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6"/>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Quantum computers excel at complex problem solving. The unique properties of qubits let them solve certain classes of problems faster and more efficiently than traditional computers. Quantum technology is advantageous for materials science, pharmaceutical research, subatomic physics, and logistics.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7"/>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As well as speeding up research and development, it could lead to breakthroughs in artificial intelligence, boost cyber security, solve complex calculations incredibly fast, and help predict the weather more accurately.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8"/>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 </a:t>
            </a:r>
          </a:p>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Quantum computers could harden encryption key generation to protect sensitive encrypted data and communications against current and emerging threats. [</a:t>
            </a:r>
            <a:r>
              <a:rPr kumimoji="0" lang="en-GB" sz="1800" b="0" i="0" u="sng" strike="noStrike" kern="100" cap="none" spc="0" normalizeH="0" baseline="0" noProof="0" dirty="0">
                <a:ln>
                  <a:noFill/>
                </a:ln>
                <a:solidFill>
                  <a:srgbClr val="0563C1"/>
                </a:solidFill>
                <a:effectLst/>
                <a:uLnTx/>
                <a:uFillTx/>
                <a:latin typeface="Calibri" panose="020F0502020204030204" pitchFamily="34" charset="0"/>
                <a:ea typeface="DengXian" panose="02010600030101010101" pitchFamily="2" charset="-122"/>
                <a:cs typeface="Times New Roman" panose="02020603050405020304" pitchFamily="18" charset="0"/>
                <a:hlinkClick r:id="rId9"/>
              </a:rPr>
              <a:t>r</a:t>
            </a:r>
            <a:r>
              <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36509" y="132588"/>
            <a:ext cx="10515600" cy="1325563"/>
          </a:xfrm>
        </p:spPr>
        <p:txBody>
          <a:bodyPr/>
          <a:lstStyle/>
          <a:p>
            <a:r>
              <a:rPr lang="en-GB" sz="5400" dirty="0">
                <a:solidFill>
                  <a:schemeClr val="bg1"/>
                </a:solidFill>
              </a:rPr>
              <a:t>Bg. </a:t>
            </a:r>
            <a:r>
              <a:rPr lang="en-GB" dirty="0">
                <a:solidFill>
                  <a:schemeClr val="bg1"/>
                </a:solidFill>
              </a:rPr>
              <a:t>Benefits of AI &amp; Quantum Computers</a:t>
            </a:r>
          </a:p>
        </p:txBody>
      </p:sp>
      <p:grpSp>
        <p:nvGrpSpPr>
          <p:cNvPr id="6" name="Group 5">
            <a:extLst>
              <a:ext uri="{FF2B5EF4-FFF2-40B4-BE49-F238E27FC236}">
                <a16:creationId xmlns:a16="http://schemas.microsoft.com/office/drawing/2014/main" id="{E301847C-B766-DB93-AC04-4A3E19A90D96}"/>
              </a:ext>
            </a:extLst>
          </p:cNvPr>
          <p:cNvGrpSpPr/>
          <p:nvPr/>
        </p:nvGrpSpPr>
        <p:grpSpPr>
          <a:xfrm>
            <a:off x="9811779" y="285374"/>
            <a:ext cx="2294965" cy="3942341"/>
            <a:chOff x="8222382" y="114435"/>
            <a:chExt cx="3572610" cy="6629130"/>
          </a:xfrm>
        </p:grpSpPr>
        <p:pic>
          <p:nvPicPr>
            <p:cNvPr id="1028" name="Picture 4" descr="A room with black shelves with blue and red objects&#10;&#10;Description automatically generated">
              <a:extLst>
                <a:ext uri="{FF2B5EF4-FFF2-40B4-BE49-F238E27FC236}">
                  <a16:creationId xmlns:a16="http://schemas.microsoft.com/office/drawing/2014/main" id="{90A88022-95F9-95E4-D054-53F3E268CDF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031" t="18636" r="1307"/>
            <a:stretch/>
          </p:blipFill>
          <p:spPr bwMode="auto">
            <a:xfrm>
              <a:off x="8222382" y="114435"/>
              <a:ext cx="3572610" cy="24861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b="3563"/>
            <a:stretch/>
          </p:blipFill>
          <p:spPr>
            <a:xfrm>
              <a:off x="8598199" y="2249731"/>
              <a:ext cx="2889663" cy="4493834"/>
            </a:xfrm>
            <a:prstGeom prst="rect">
              <a:avLst/>
            </a:prstGeom>
          </p:spPr>
        </p:pic>
      </p:grpSp>
      <p:sp>
        <p:nvSpPr>
          <p:cNvPr id="5" name="TextBox 4">
            <a:extLst>
              <a:ext uri="{FF2B5EF4-FFF2-40B4-BE49-F238E27FC236}">
                <a16:creationId xmlns:a16="http://schemas.microsoft.com/office/drawing/2014/main" id="{2A460948-63CE-0F1E-8348-49D68ADB3BC1}"/>
              </a:ext>
            </a:extLst>
          </p:cNvPr>
          <p:cNvSpPr txBox="1"/>
          <p:nvPr/>
        </p:nvSpPr>
        <p:spPr>
          <a:xfrm>
            <a:off x="10200567" y="4194210"/>
            <a:ext cx="1708883"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hlinkClick r:id="rId12" tooltip="https://www.flickr.com/photos/criminalintent/39660636671/in/photostream/"/>
              </a:rPr>
              <a:t>This Photo</a:t>
            </a: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black"/>
                </a:solidFill>
                <a:effectLst/>
                <a:uLnTx/>
                <a:uFillTx/>
                <a:latin typeface="Calibri" panose="020F0502020204030204"/>
                <a:ea typeface="+mn-ea"/>
                <a:cs typeface="+mn-cs"/>
                <a:hlinkClick r:id="rId13" tooltip="https://creativecommons.org/licenses/by-sa/3.0/"/>
              </a:rPr>
              <a:t>CC BY-SA</a:t>
            </a:r>
            <a:endParaRPr kumimoji="0" lang="en-GB" sz="5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9849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75470" y="1616277"/>
            <a:ext cx="8316623" cy="52014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Awareness of this technology is covered in this L4/Yr1 module. If you wanted to work with it, you can do so for a L5 or L6 project. Here are some ways to get started. Take a look at these sources: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Linkedin</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Learning (free):</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Quantum Computing: Online Courses</a:t>
            </a:r>
            <a:endPar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The Linux foundation:</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Free Certified Training course -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Fundamentals of Quantum Computing</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Udemy.com: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Quantum Computing courses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Using python and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Qiskit</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(Quantum Information Software Kit),  an open-source software development kit (SDK) for working with quantum Computers. Created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by IBM to allow software development for their Cloud Quantum computing service.</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Get started with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Qiskit</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view tutorials here: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IBM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6"/>
              </a:rPr>
              <a:t>Qiskit</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IBM:</a:t>
            </a:r>
            <a:r>
              <a:rPr kumimoji="0" lang="it-IT"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it-IT" sz="2400" b="0" i="0" u="none" strike="noStrike" kern="1200" cap="none" spc="0" normalizeH="0" baseline="0" noProof="0" dirty="0">
                <a:ln>
                  <a:noFill/>
                </a:ln>
                <a:solidFill>
                  <a:prstClr val="black"/>
                </a:solidFill>
                <a:effectLst/>
                <a:uLnTx/>
                <a:uFillTx/>
                <a:latin typeface="Calibri" panose="020F0502020204030204"/>
                <a:ea typeface="+mn-ea"/>
                <a:cs typeface="+mn-cs"/>
              </a:rPr>
              <a:t>You can register to code on IBM’s Quantum Computers. Click here to access IBM’s Cloud-based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Quantum Platform</a:t>
            </a: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Google:</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For Google’s free tools, resources, repositories, groups &amp; meetings on Quantum Tech, visit: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8"/>
              </a:rPr>
              <a:t>Google Quantum AI</a:t>
            </a:r>
            <a:endParaRPr kumimoji="0" lang="en-US"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321033" y="129971"/>
            <a:ext cx="10515600" cy="1325563"/>
          </a:xfrm>
        </p:spPr>
        <p:txBody>
          <a:bodyPr/>
          <a:lstStyle/>
          <a:p>
            <a:r>
              <a:rPr lang="en-US" b="1" dirty="0">
                <a:solidFill>
                  <a:schemeClr val="bg1"/>
                </a:solidFill>
              </a:rPr>
              <a:t>How to get started with Quantum Computing</a:t>
            </a:r>
            <a:endParaRPr lang="en-GB" b="1" dirty="0">
              <a:solidFill>
                <a:schemeClr val="bg1"/>
              </a:solidFill>
            </a:endParaRPr>
          </a:p>
        </p:txBody>
      </p:sp>
      <p:pic>
        <p:nvPicPr>
          <p:cNvPr id="3" name="Picture 2" descr="A large machine with many tubes&#10;&#10;Description automatically generated with medium confidence">
            <a:extLst>
              <a:ext uri="{FF2B5EF4-FFF2-40B4-BE49-F238E27FC236}">
                <a16:creationId xmlns:a16="http://schemas.microsoft.com/office/drawing/2014/main" id="{DAD4B182-5AA8-746B-FEB0-D9C9AAF246B0}"/>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b="3563"/>
          <a:stretch/>
        </p:blipFill>
        <p:spPr>
          <a:xfrm>
            <a:off x="8521104" y="1232504"/>
            <a:ext cx="3617354" cy="5625496"/>
          </a:xfrm>
          <a:prstGeom prst="rect">
            <a:avLst/>
          </a:prstGeom>
        </p:spPr>
      </p:pic>
      <p:sp>
        <p:nvSpPr>
          <p:cNvPr id="5" name="TextBox 4">
            <a:extLst>
              <a:ext uri="{FF2B5EF4-FFF2-40B4-BE49-F238E27FC236}">
                <a16:creationId xmlns:a16="http://schemas.microsoft.com/office/drawing/2014/main" id="{2A460948-63CE-0F1E-8348-49D68ADB3BC1}"/>
              </a:ext>
            </a:extLst>
          </p:cNvPr>
          <p:cNvSpPr txBox="1"/>
          <p:nvPr/>
        </p:nvSpPr>
        <p:spPr>
          <a:xfrm>
            <a:off x="8467562" y="6635696"/>
            <a:ext cx="2908525" cy="18466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www.flickr.com/photos/criminalintent/39660636671/in/photostream/"/>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11" tooltip="https://creativecommons.org/licenses/by-sa/3.0/"/>
              </a:rPr>
              <a:t>CC BY-SA</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1998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C5A73F-A935-D7AB-8A7B-F746AC2F5E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0F4153-5AA4-9D76-B686-C6D55EA36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C1EE409-711B-8361-5C39-CCE7DE7F6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5AB6D02-5C6F-6AE6-2DF3-431AF585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40EAB2D-4A99-5114-9B1F-2EEBAA985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FD7135F-74DD-9718-E722-7DC1D291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CD4DA3C-F773-35C8-4E39-051219C7D9BD}"/>
              </a:ext>
            </a:extLst>
          </p:cNvPr>
          <p:cNvSpPr txBox="1"/>
          <p:nvPr/>
        </p:nvSpPr>
        <p:spPr>
          <a:xfrm>
            <a:off x="78708" y="1585505"/>
            <a:ext cx="8701234" cy="52014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US"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National Quantum Computing Centre (NQCC)</a:t>
            </a: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is a UK-based initiative dedicated to advancing Quantum Computing technology and its real-world applications.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Collaboration: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It works with Universities, industry partners, and government agencies to foster innovation and drive progress.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Research &amp; Development:</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centre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supports research into new Quantum technologies and helps translate breakthroughs into practical solutions.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NQCC provides learning resources, summer placements, hackathons and </a:t>
            </a:r>
            <a:r>
              <a:rPr kumimoji="0" lang="en-US" sz="24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Phd</a:t>
            </a: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studentships.</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 view these opportunities and for more information please </a:t>
            </a: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click here: </a:t>
            </a: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3"/>
              </a:rPr>
              <a:t>NQCC Quantum Computing course</a:t>
            </a:r>
            <a:r>
              <a:rPr kumimoji="0" lang="en-US"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Additional learning resources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Further and higher education – NQCC</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7" name="Title 6">
            <a:extLst>
              <a:ext uri="{FF2B5EF4-FFF2-40B4-BE49-F238E27FC236}">
                <a16:creationId xmlns:a16="http://schemas.microsoft.com/office/drawing/2014/main" id="{3BCBDF84-F4AD-3C4E-2722-106CA40484DC}"/>
              </a:ext>
            </a:extLst>
          </p:cNvPr>
          <p:cNvSpPr>
            <a:spLocks noGrp="1"/>
          </p:cNvSpPr>
          <p:nvPr>
            <p:ph type="title"/>
          </p:nvPr>
        </p:nvSpPr>
        <p:spPr>
          <a:xfrm>
            <a:off x="321032" y="129971"/>
            <a:ext cx="11287871" cy="1325563"/>
          </a:xfrm>
        </p:spPr>
        <p:txBody>
          <a:bodyPr/>
          <a:lstStyle/>
          <a:p>
            <a:r>
              <a:rPr lang="en-US" sz="6000" b="1" dirty="0">
                <a:solidFill>
                  <a:schemeClr val="bg1"/>
                </a:solidFill>
              </a:rPr>
              <a:t>Bg. </a:t>
            </a:r>
            <a:r>
              <a:rPr lang="en-US" b="1" dirty="0">
                <a:solidFill>
                  <a:schemeClr val="bg1"/>
                </a:solidFill>
              </a:rPr>
              <a:t>NQCC: National Quantum Computing Centre</a:t>
            </a:r>
            <a:endParaRPr lang="en-GB" b="1" dirty="0">
              <a:solidFill>
                <a:schemeClr val="bg1"/>
              </a:solidFill>
            </a:endParaRPr>
          </a:p>
        </p:txBody>
      </p:sp>
      <p:pic>
        <p:nvPicPr>
          <p:cNvPr id="3" name="Picture 2" descr="A large machine with many tubes&#10;&#10;Description automatically generated with medium confidence">
            <a:extLst>
              <a:ext uri="{FF2B5EF4-FFF2-40B4-BE49-F238E27FC236}">
                <a16:creationId xmlns:a16="http://schemas.microsoft.com/office/drawing/2014/main" id="{E3BC1096-9960-E5C5-6B89-00AB3FBD464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b="3563"/>
          <a:stretch/>
        </p:blipFill>
        <p:spPr>
          <a:xfrm>
            <a:off x="9121496" y="2116524"/>
            <a:ext cx="2871721" cy="4465931"/>
          </a:xfrm>
          <a:prstGeom prst="rect">
            <a:avLst/>
          </a:prstGeom>
        </p:spPr>
      </p:pic>
      <p:sp>
        <p:nvSpPr>
          <p:cNvPr id="5" name="TextBox 4">
            <a:extLst>
              <a:ext uri="{FF2B5EF4-FFF2-40B4-BE49-F238E27FC236}">
                <a16:creationId xmlns:a16="http://schemas.microsoft.com/office/drawing/2014/main" id="{9876BE26-B0DA-8FEE-9ADD-F47401D4C377}"/>
              </a:ext>
            </a:extLst>
          </p:cNvPr>
          <p:cNvSpPr txBox="1"/>
          <p:nvPr/>
        </p:nvSpPr>
        <p:spPr>
          <a:xfrm>
            <a:off x="9228104" y="6513637"/>
            <a:ext cx="2658503" cy="2143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www.flickr.com/photos/criminalintent/39660636671/in/photostream/"/>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NQCC Logo">
            <a:extLst>
              <a:ext uri="{FF2B5EF4-FFF2-40B4-BE49-F238E27FC236}">
                <a16:creationId xmlns:a16="http://schemas.microsoft.com/office/drawing/2014/main" id="{DCD896CA-0C19-34E0-1457-B3614B5E5807}"/>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73662"/>
          <a:stretch>
            <a:fillRect/>
          </a:stretch>
        </p:blipFill>
        <p:spPr bwMode="auto">
          <a:xfrm>
            <a:off x="9444585" y="1002996"/>
            <a:ext cx="2107017" cy="2095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355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blue grid with a light in the center&#10;&#10;Description automatically generated">
            <a:extLst>
              <a:ext uri="{FF2B5EF4-FFF2-40B4-BE49-F238E27FC236}">
                <a16:creationId xmlns:a16="http://schemas.microsoft.com/office/drawing/2014/main" id="{6A88F275-07F6-3517-4399-2EBB100EB71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60" r="4" b="4"/>
          <a:stretch/>
        </p:blipFill>
        <p:spPr>
          <a:xfrm>
            <a:off x="9292034" y="3"/>
            <a:ext cx="2899966" cy="2431772"/>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3" name="Picture 2">
            <a:extLst>
              <a:ext uri="{FF2B5EF4-FFF2-40B4-BE49-F238E27FC236}">
                <a16:creationId xmlns:a16="http://schemas.microsoft.com/office/drawing/2014/main" id="{44A8F621-64CC-B375-2AE1-96816231F9D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125" r="13876" b="1"/>
          <a:stretch/>
        </p:blipFill>
        <p:spPr>
          <a:xfrm>
            <a:off x="8689223" y="937346"/>
            <a:ext cx="2431772" cy="243177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48313" y="278535"/>
            <a:ext cx="9895951" cy="1033669"/>
          </a:xfrm>
        </p:spPr>
        <p:txBody>
          <a:bodyPr>
            <a:normAutofit/>
          </a:bodyPr>
          <a:lstStyle/>
          <a:p>
            <a:r>
              <a:rPr lang="en-GB" b="1" dirty="0">
                <a:solidFill>
                  <a:schemeClr val="bg1"/>
                </a:solidFill>
              </a:rPr>
              <a:t>Activity: M</a:t>
            </a:r>
            <a:r>
              <a:rPr lang="en-US" b="1" dirty="0" err="1">
                <a:solidFill>
                  <a:schemeClr val="bg1"/>
                </a:solidFill>
              </a:rPr>
              <a:t>ost</a:t>
            </a:r>
            <a:r>
              <a:rPr lang="en-US" b="1" dirty="0">
                <a:solidFill>
                  <a:schemeClr val="bg1"/>
                </a:solidFill>
              </a:rPr>
              <a:t> powerful Computers</a:t>
            </a:r>
            <a:r>
              <a:rPr lang="en-GB" b="1" dirty="0">
                <a:solidFill>
                  <a:schemeClr val="bg1"/>
                </a:solidFill>
              </a:rPr>
              <a:t>?</a:t>
            </a: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609348" y="2000547"/>
            <a:ext cx="8978204" cy="4578918"/>
          </a:xfrm>
        </p:spPr>
        <p:txBody>
          <a:bodyPr>
            <a:normAutofit fontScale="92500" lnSpcReduction="10000"/>
          </a:bodyPr>
          <a:lstStyle/>
          <a:p>
            <a:pPr marL="0" indent="0">
              <a:buNone/>
            </a:pPr>
            <a:r>
              <a:rPr lang="en-US" sz="3200" b="1" dirty="0"/>
              <a:t>Research and document:</a:t>
            </a:r>
          </a:p>
          <a:p>
            <a:pPr marL="742950" indent="-742950">
              <a:buFont typeface="+mj-lt"/>
              <a:buAutoNum type="arabicPeriod"/>
            </a:pPr>
            <a:r>
              <a:rPr lang="en-US" sz="3200" b="1" dirty="0"/>
              <a:t>Q. </a:t>
            </a:r>
            <a:r>
              <a:rPr lang="en-US" sz="3200" dirty="0"/>
              <a:t>What is the world’s </a:t>
            </a:r>
            <a:r>
              <a:rPr lang="en-US" sz="3200" b="1" dirty="0"/>
              <a:t>most powerful </a:t>
            </a:r>
            <a:br>
              <a:rPr lang="en-US" sz="3200" b="1" dirty="0"/>
            </a:br>
            <a:r>
              <a:rPr lang="en-US" sz="3200" b="1" dirty="0">
                <a:highlight>
                  <a:srgbClr val="FFFF00"/>
                </a:highlight>
              </a:rPr>
              <a:t>Super-Computer</a:t>
            </a:r>
            <a:r>
              <a:rPr lang="en-GB" sz="3200" b="1" dirty="0">
                <a:highlight>
                  <a:srgbClr val="FFFF00"/>
                </a:highlight>
              </a:rPr>
              <a:t>? </a:t>
            </a:r>
          </a:p>
          <a:p>
            <a:pPr marL="742950" indent="-742950">
              <a:buFont typeface="+mj-lt"/>
              <a:buAutoNum type="arabicPeriod"/>
            </a:pPr>
            <a:r>
              <a:rPr lang="en-US" sz="3200" b="1" dirty="0"/>
              <a:t>Q. </a:t>
            </a:r>
            <a:r>
              <a:rPr lang="en-US" sz="3200" dirty="0"/>
              <a:t>What is the world’s </a:t>
            </a:r>
            <a:r>
              <a:rPr lang="en-US" sz="3200" b="1" dirty="0"/>
              <a:t>most powerful </a:t>
            </a:r>
            <a:br>
              <a:rPr lang="en-US" sz="3200" b="1" dirty="0"/>
            </a:br>
            <a:r>
              <a:rPr lang="en-US" sz="3200" b="1" dirty="0">
                <a:highlight>
                  <a:srgbClr val="FFFF00"/>
                </a:highlight>
              </a:rPr>
              <a:t>Quantum-Computer</a:t>
            </a:r>
            <a:r>
              <a:rPr lang="en-GB" sz="3200" b="1" dirty="0">
                <a:highlight>
                  <a:srgbClr val="FFFF00"/>
                </a:highlight>
              </a:rPr>
              <a:t>?</a:t>
            </a:r>
          </a:p>
          <a:p>
            <a:pPr marL="742950" indent="-742950">
              <a:buFont typeface="+mj-lt"/>
              <a:buAutoNum type="arabicPeriod"/>
            </a:pPr>
            <a:r>
              <a:rPr lang="en-GB" sz="3200" dirty="0"/>
              <a:t>Which is your </a:t>
            </a:r>
            <a:r>
              <a:rPr lang="en-GB" sz="3200" b="1" dirty="0">
                <a:highlight>
                  <a:srgbClr val="FFFF00"/>
                </a:highlight>
              </a:rPr>
              <a:t>all-time favourite Computer</a:t>
            </a:r>
            <a:r>
              <a:rPr lang="en-GB" sz="3200" b="1" dirty="0"/>
              <a:t>? </a:t>
            </a:r>
            <a:r>
              <a:rPr lang="en-GB" sz="3200" b="1" dirty="0">
                <a:sym typeface="Wingdings" panose="05000000000000000000" pitchFamily="2" charset="2"/>
              </a:rPr>
              <a:t></a:t>
            </a:r>
          </a:p>
          <a:p>
            <a:pPr marL="742950" indent="-742950">
              <a:buFont typeface="+mj-lt"/>
              <a:buAutoNum type="arabicPeriod"/>
            </a:pPr>
            <a:r>
              <a:rPr lang="en-GB" sz="3500" b="1" dirty="0">
                <a:highlight>
                  <a:srgbClr val="FFFF00"/>
                </a:highlight>
              </a:rPr>
              <a:t>Share your answer to Q3 with the person next to you</a:t>
            </a:r>
            <a:r>
              <a:rPr lang="en-GB" sz="3500" b="1" dirty="0"/>
              <a:t> </a:t>
            </a:r>
            <a:r>
              <a:rPr lang="en-GB" sz="3500" b="1" dirty="0">
                <a:sym typeface="Wingdings" panose="05000000000000000000" pitchFamily="2" charset="2"/>
              </a:rPr>
              <a:t></a:t>
            </a:r>
            <a:endParaRPr lang="en-GB" sz="3500" b="1" dirty="0"/>
          </a:p>
          <a:p>
            <a:pPr marL="0" indent="0">
              <a:buNone/>
            </a:pPr>
            <a:br>
              <a:rPr lang="en-GB" sz="3600" b="1" dirty="0">
                <a:solidFill>
                  <a:schemeClr val="bg1"/>
                </a:solidFill>
              </a:rPr>
            </a:br>
            <a:endParaRPr lang="en-US" sz="2400" b="1" dirty="0"/>
          </a:p>
        </p:txBody>
      </p:sp>
    </p:spTree>
    <p:extLst>
      <p:ext uri="{BB962C8B-B14F-4D97-AF65-F5344CB8AC3E}">
        <p14:creationId xmlns:p14="http://schemas.microsoft.com/office/powerpoint/2010/main" val="3668846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618" y="374379"/>
            <a:ext cx="9895951" cy="1033669"/>
          </a:xfrm>
        </p:spPr>
        <p:txBody>
          <a:bodyPr>
            <a:normAutofit/>
          </a:bodyPr>
          <a:lstStyle/>
          <a:p>
            <a:r>
              <a:rPr lang="en-GB" sz="4800" b="1" dirty="0">
                <a:solidFill>
                  <a:srgbClr val="FFFFFF"/>
                </a:solidFill>
              </a:rPr>
              <a:t>Activity: Types of OSs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9415122" cy="4351338"/>
          </a:xfrm>
        </p:spPr>
        <p:txBody>
          <a:bodyPr>
            <a:normAutofit/>
          </a:bodyPr>
          <a:lstStyle/>
          <a:p>
            <a:pPr marL="514350" indent="-514350">
              <a:lnSpc>
                <a:spcPct val="120000"/>
              </a:lnSpc>
              <a:spcBef>
                <a:spcPts val="0"/>
              </a:spcBef>
              <a:buFont typeface="+mj-lt"/>
              <a:buAutoNum type="arabicPeriod"/>
            </a:pPr>
            <a:r>
              <a:rPr lang="en-GB" sz="3600" b="1" dirty="0"/>
              <a:t>Research </a:t>
            </a:r>
            <a:r>
              <a:rPr lang="en-GB" sz="3600" dirty="0"/>
              <a:t>and </a:t>
            </a:r>
            <a:r>
              <a:rPr lang="en-GB" sz="3600" b="1" dirty="0"/>
              <a:t>briefly define </a:t>
            </a:r>
            <a:r>
              <a:rPr lang="en-GB" sz="3600" dirty="0"/>
              <a:t>different Types of OSs that are used today?</a:t>
            </a:r>
          </a:p>
          <a:p>
            <a:pPr>
              <a:lnSpc>
                <a:spcPct val="120000"/>
              </a:lnSpc>
              <a:spcBef>
                <a:spcPts val="0"/>
              </a:spcBef>
            </a:pPr>
            <a:r>
              <a:rPr lang="en-GB" sz="3200" b="1" dirty="0"/>
              <a:t>Word count: </a:t>
            </a:r>
            <a:r>
              <a:rPr lang="en-GB" sz="3200" dirty="0"/>
              <a:t>Approx. 300-400 words. Cite several sources.</a:t>
            </a:r>
          </a:p>
          <a:p>
            <a:pPr marL="0" indent="0">
              <a:lnSpc>
                <a:spcPct val="120000"/>
              </a:lnSpc>
              <a:spcBef>
                <a:spcPts val="0"/>
              </a:spcBef>
              <a:buNone/>
            </a:pPr>
            <a:r>
              <a:rPr lang="en-GB" sz="3200" dirty="0">
                <a:highlight>
                  <a:srgbClr val="FFFF00"/>
                </a:highlight>
              </a:rPr>
              <a:t>Save your answer in your ‘Tutorial’ document to include in the appendix of your Assignment. Marks available.</a:t>
            </a:r>
          </a:p>
        </p:txBody>
      </p:sp>
      <p:pic>
        <p:nvPicPr>
          <p:cNvPr id="3" name="Picture 2">
            <a:extLst>
              <a:ext uri="{FF2B5EF4-FFF2-40B4-BE49-F238E27FC236}">
                <a16:creationId xmlns:a16="http://schemas.microsoft.com/office/drawing/2014/main" id="{84575889-BBD9-D6BC-5FD7-FA6966D748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8896" y="1712687"/>
            <a:ext cx="2408073" cy="2240982"/>
          </a:xfrm>
          <a:prstGeom prst="rect">
            <a:avLst/>
          </a:prstGeom>
        </p:spPr>
      </p:pic>
    </p:spTree>
    <p:extLst>
      <p:ext uri="{BB962C8B-B14F-4D97-AF65-F5344CB8AC3E}">
        <p14:creationId xmlns:p14="http://schemas.microsoft.com/office/powerpoint/2010/main" val="1884998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FF6ABD-1077-7CF1-DAD8-3B0B3A2AD66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6A4D4D-F3EF-A798-D10A-82D1CC749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8D592B2-8939-AACE-1186-026C69104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3DF54E3-CB7B-53F8-5E21-6E538D654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09021B0-1669-97DF-4AD0-7D02937CB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2297359-18AB-BB4C-E9FB-2B2755DD3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3556FF0-0519-1B2C-5CD9-F56CC45FEACB}"/>
              </a:ext>
            </a:extLst>
          </p:cNvPr>
          <p:cNvSpPr txBox="1"/>
          <p:nvPr/>
        </p:nvSpPr>
        <p:spPr>
          <a:xfrm>
            <a:off x="301248" y="1834631"/>
            <a:ext cx="8016954" cy="30469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Use AI to research and document:</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lang="en-US" sz="3200" dirty="0">
                <a:solidFill>
                  <a:srgbClr val="232323"/>
                </a:solidFill>
                <a:latin typeface="Calibri" panose="020F0502020204030204"/>
                <a:ea typeface="DengXian" panose="02010600030101010101" pitchFamily="2" charset="-122"/>
              </a:rPr>
              <a:t>The </a:t>
            </a:r>
            <a:r>
              <a:rPr lang="en-US" sz="3200" dirty="0">
                <a:solidFill>
                  <a:srgbClr val="232323"/>
                </a:solidFill>
                <a:highlight>
                  <a:srgbClr val="FFFF00"/>
                </a:highlight>
                <a:latin typeface="Calibri" panose="020F0502020204030204"/>
                <a:ea typeface="DengXian" panose="02010600030101010101" pitchFamily="2" charset="-122"/>
              </a:rPr>
              <a:t>l</a:t>
            </a:r>
            <a:r>
              <a:rPr kumimoji="0" lang="en-US" sz="3200" b="0" i="0" u="none" strike="noStrike" kern="1200" cap="none" spc="0" normalizeH="0" baseline="0" noProof="0" dirty="0" err="1">
                <a:ln>
                  <a:noFill/>
                </a:ln>
                <a:solidFill>
                  <a:srgbClr val="232323"/>
                </a:solidFill>
                <a:effectLst/>
                <a:highlight>
                  <a:srgbClr val="FFFF00"/>
                </a:highlight>
                <a:uLnTx/>
                <a:uFillTx/>
                <a:latin typeface="Calibri" panose="020F0502020204030204"/>
                <a:ea typeface="DengXian" panose="02010600030101010101" pitchFamily="2" charset="-122"/>
                <a:cs typeface="+mn-cs"/>
              </a:rPr>
              <a:t>atest</a:t>
            </a:r>
            <a:r>
              <a:rPr kumimoji="0" lang="en-US" sz="32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 research and developments in Quantum Computing?</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32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How will Quantum Computer technology change and </a:t>
            </a:r>
            <a:r>
              <a:rPr kumimoji="0" lang="en-US" sz="32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rPr>
              <a:t>benefit society today and in the future</a:t>
            </a:r>
            <a:r>
              <a:rPr kumimoji="0" lang="en-US" sz="32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a:t>
            </a:r>
          </a:p>
        </p:txBody>
      </p:sp>
      <p:sp>
        <p:nvSpPr>
          <p:cNvPr id="7" name="Title 6">
            <a:extLst>
              <a:ext uri="{FF2B5EF4-FFF2-40B4-BE49-F238E27FC236}">
                <a16:creationId xmlns:a16="http://schemas.microsoft.com/office/drawing/2014/main" id="{E48CA82F-DCD1-F516-F815-1BACBAF5C5C3}"/>
              </a:ext>
            </a:extLst>
          </p:cNvPr>
          <p:cNvSpPr>
            <a:spLocks noGrp="1"/>
          </p:cNvSpPr>
          <p:nvPr>
            <p:ph type="title"/>
          </p:nvPr>
        </p:nvSpPr>
        <p:spPr>
          <a:xfrm>
            <a:off x="321033" y="129971"/>
            <a:ext cx="10515600" cy="1325563"/>
          </a:xfrm>
        </p:spPr>
        <p:txBody>
          <a:bodyPr/>
          <a:lstStyle/>
          <a:p>
            <a:r>
              <a:rPr lang="en-US" b="1" dirty="0">
                <a:solidFill>
                  <a:schemeClr val="bg1"/>
                </a:solidFill>
              </a:rPr>
              <a:t>Homework Activity: Quantum Computing</a:t>
            </a:r>
            <a:endParaRPr lang="en-GB" b="1" dirty="0">
              <a:solidFill>
                <a:schemeClr val="bg1"/>
              </a:solidFill>
            </a:endParaRPr>
          </a:p>
        </p:txBody>
      </p:sp>
      <p:pic>
        <p:nvPicPr>
          <p:cNvPr id="3" name="Picture 2" descr="A large machine with many tubes&#10;&#10;Description automatically generated with medium confidence">
            <a:extLst>
              <a:ext uri="{FF2B5EF4-FFF2-40B4-BE49-F238E27FC236}">
                <a16:creationId xmlns:a16="http://schemas.microsoft.com/office/drawing/2014/main" id="{F0783FD7-25D7-8120-4A15-94C582F10EA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3563"/>
          <a:stretch/>
        </p:blipFill>
        <p:spPr>
          <a:xfrm>
            <a:off x="8521104" y="1232504"/>
            <a:ext cx="3617354" cy="5625496"/>
          </a:xfrm>
          <a:prstGeom prst="rect">
            <a:avLst/>
          </a:prstGeom>
        </p:spPr>
      </p:pic>
      <p:sp>
        <p:nvSpPr>
          <p:cNvPr id="5" name="TextBox 4">
            <a:extLst>
              <a:ext uri="{FF2B5EF4-FFF2-40B4-BE49-F238E27FC236}">
                <a16:creationId xmlns:a16="http://schemas.microsoft.com/office/drawing/2014/main" id="{3F91DD92-A8C9-D4E5-408D-CAFD7DAF357D}"/>
              </a:ext>
            </a:extLst>
          </p:cNvPr>
          <p:cNvSpPr txBox="1"/>
          <p:nvPr/>
        </p:nvSpPr>
        <p:spPr>
          <a:xfrm>
            <a:off x="8467562" y="6635696"/>
            <a:ext cx="2908525" cy="18466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www.flickr.com/photos/criminalintent/39660636671/in/photostream/"/>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A6142A1-BF6E-4C9C-ABBD-B60C2F9775FE}"/>
              </a:ext>
            </a:extLst>
          </p:cNvPr>
          <p:cNvSpPr txBox="1"/>
          <p:nvPr/>
        </p:nvSpPr>
        <p:spPr>
          <a:xfrm>
            <a:off x="864101" y="4790163"/>
            <a:ext cx="7252252" cy="1754326"/>
          </a:xfrm>
          <a:prstGeom prst="rect">
            <a:avLst/>
          </a:prstGeom>
          <a:noFill/>
        </p:spPr>
        <p:txBody>
          <a:bodyPr wrap="square">
            <a:spAutoFit/>
          </a:bodyPr>
          <a:lstStyle/>
          <a:p>
            <a:r>
              <a:rPr lang="en-US" sz="1800" dirty="0"/>
              <a:t>It is an exciting time to be alive. Just like Telecommunications, Computer Games, PCs &amp; the Internet changed the World. So will the next phase of Tech innovations continue to transform society, and the world.</a:t>
            </a:r>
          </a:p>
          <a:p>
            <a:r>
              <a:rPr lang="en-US" sz="1800" b="1" dirty="0"/>
              <a:t>For further information, please see the following handouts on Moodle:</a:t>
            </a:r>
          </a:p>
          <a:p>
            <a:r>
              <a:rPr lang="en-US" dirty="0"/>
              <a:t>* OS 1 - Bg AI Ethics &amp; Evolution</a:t>
            </a:r>
            <a:br>
              <a:rPr lang="en-US" dirty="0"/>
            </a:br>
            <a:r>
              <a:rPr lang="en-US" dirty="0"/>
              <a:t>* </a:t>
            </a:r>
            <a:r>
              <a:rPr lang="pt-BR" dirty="0"/>
              <a:t>OS 1 - Bg. Quantum OS</a:t>
            </a:r>
            <a:endParaRPr lang="en-US" sz="1800" dirty="0"/>
          </a:p>
        </p:txBody>
      </p:sp>
    </p:spTree>
    <p:extLst>
      <p:ext uri="{BB962C8B-B14F-4D97-AF65-F5344CB8AC3E}">
        <p14:creationId xmlns:p14="http://schemas.microsoft.com/office/powerpoint/2010/main" val="4076681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0281F8-78FB-BA4C-2467-06E5B3E7A6C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150D47-D8A3-9D89-B4E0-A93AE1E68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D89EE68-9BFD-05F7-5807-CC64E9666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2E7E193-33FE-325E-B21B-4C1F87CBB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003BBC1-19BE-4EA2-2C3D-19811EC594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770567E-40AB-1B40-6CDB-0D4DAED4A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78C151-E14E-0B15-67B7-D7030E167D4B}"/>
              </a:ext>
            </a:extLst>
          </p:cNvPr>
          <p:cNvSpPr>
            <a:spLocks noGrp="1"/>
          </p:cNvSpPr>
          <p:nvPr>
            <p:ph type="title"/>
          </p:nvPr>
        </p:nvSpPr>
        <p:spPr>
          <a:xfrm>
            <a:off x="223616" y="278535"/>
            <a:ext cx="11744763" cy="1033669"/>
          </a:xfrm>
        </p:spPr>
        <p:txBody>
          <a:bodyPr>
            <a:normAutofit/>
          </a:bodyPr>
          <a:lstStyle/>
          <a:p>
            <a:r>
              <a:rPr lang="en-US" sz="6000" dirty="0">
                <a:solidFill>
                  <a:schemeClr val="bg1"/>
                </a:solidFill>
              </a:rPr>
              <a:t>Bg. </a:t>
            </a:r>
            <a:r>
              <a:rPr lang="en-US" sz="5400" b="1" dirty="0">
                <a:solidFill>
                  <a:schemeClr val="bg1"/>
                </a:solidFill>
              </a:rPr>
              <a:t>Windows 12 </a:t>
            </a:r>
            <a:r>
              <a:rPr lang="en-US" sz="5400" dirty="0">
                <a:solidFill>
                  <a:schemeClr val="bg1"/>
                </a:solidFill>
              </a:rPr>
              <a:t>AI-OS – possible features</a:t>
            </a:r>
            <a:endParaRPr lang="en-GB" sz="4800" dirty="0">
              <a:solidFill>
                <a:schemeClr val="bg1"/>
              </a:solidFill>
              <a:effectLst/>
              <a:latin typeface="Times New Roman" panose="02020603050405020304" pitchFamily="18" charset="0"/>
              <a:ea typeface="Times New Roman" panose="02020603050405020304" pitchFamily="18" charset="0"/>
            </a:endParaRPr>
          </a:p>
        </p:txBody>
      </p:sp>
      <p:pic>
        <p:nvPicPr>
          <p:cNvPr id="6" name="Picture 5">
            <a:hlinkClick r:id="rId3"/>
            <a:extLst>
              <a:ext uri="{FF2B5EF4-FFF2-40B4-BE49-F238E27FC236}">
                <a16:creationId xmlns:a16="http://schemas.microsoft.com/office/drawing/2014/main" id="{60DAAB36-FC25-106B-3B18-C325CD4AEF48}"/>
              </a:ext>
            </a:extLst>
          </p:cNvPr>
          <p:cNvPicPr>
            <a:picLocks noChangeAspect="1"/>
          </p:cNvPicPr>
          <p:nvPr/>
        </p:nvPicPr>
        <p:blipFill>
          <a:blip r:embed="rId4"/>
          <a:stretch>
            <a:fillRect/>
          </a:stretch>
        </p:blipFill>
        <p:spPr>
          <a:xfrm>
            <a:off x="1692579" y="1942228"/>
            <a:ext cx="7759684" cy="4396767"/>
          </a:xfrm>
          <a:prstGeom prst="rect">
            <a:avLst/>
          </a:prstGeom>
        </p:spPr>
      </p:pic>
      <p:pic>
        <p:nvPicPr>
          <p:cNvPr id="3" name="Picture 2" descr="A red and white circle with a white arrow in the middle&#10;&#10;Description automatically generated">
            <a:extLst>
              <a:ext uri="{FF2B5EF4-FFF2-40B4-BE49-F238E27FC236}">
                <a16:creationId xmlns:a16="http://schemas.microsoft.com/office/drawing/2014/main" id="{2B288C30-F0D4-7EF8-F433-8850FF134A8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36307" y="2507275"/>
            <a:ext cx="1163814" cy="1163814"/>
          </a:xfrm>
          <a:prstGeom prst="rect">
            <a:avLst/>
          </a:prstGeom>
        </p:spPr>
      </p:pic>
      <p:pic>
        <p:nvPicPr>
          <p:cNvPr id="11" name="Picture 10">
            <a:extLst>
              <a:ext uri="{FF2B5EF4-FFF2-40B4-BE49-F238E27FC236}">
                <a16:creationId xmlns:a16="http://schemas.microsoft.com/office/drawing/2014/main" id="{561FDEA9-30C3-62A3-DD47-5A85C6CE5D3B}"/>
              </a:ext>
            </a:extLst>
          </p:cNvPr>
          <p:cNvPicPr>
            <a:picLocks noChangeAspect="1"/>
          </p:cNvPicPr>
          <p:nvPr/>
        </p:nvPicPr>
        <p:blipFill>
          <a:blip r:embed="rId7"/>
          <a:stretch>
            <a:fillRect/>
          </a:stretch>
        </p:blipFill>
        <p:spPr>
          <a:xfrm>
            <a:off x="7909748" y="1590739"/>
            <a:ext cx="3016902" cy="204070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753715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7666B8-D6E8-33E1-9FCA-A2447730D38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899853-4774-E72A-3798-3BCE3BB22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87C1EC1-8249-C089-4867-FA81D91CA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DCA2B7B-E9F5-4593-1450-011BCB33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3B7C80B-B938-CBCB-2080-00F91CC92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B79660E-74A3-2790-3581-4221F4B72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29B1E4-1313-64EE-E0BF-2585298FB3EB}"/>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Any Questions?</a:t>
            </a:r>
          </a:p>
        </p:txBody>
      </p:sp>
      <p:sp>
        <p:nvSpPr>
          <p:cNvPr id="3" name="TextBox 2">
            <a:extLst>
              <a:ext uri="{FF2B5EF4-FFF2-40B4-BE49-F238E27FC236}">
                <a16:creationId xmlns:a16="http://schemas.microsoft.com/office/drawing/2014/main" id="{A7A4AF56-65CA-F64D-3B5D-C106EAB7DF5C}"/>
              </a:ext>
            </a:extLst>
          </p:cNvPr>
          <p:cNvSpPr txBox="1"/>
          <p:nvPr/>
        </p:nvSpPr>
        <p:spPr>
          <a:xfrm>
            <a:off x="1135566" y="1930250"/>
            <a:ext cx="5190107" cy="3639684"/>
          </a:xfrm>
          <a:prstGeom prst="rect">
            <a:avLst/>
          </a:prstGeom>
        </p:spPr>
        <p:txBody>
          <a:bodyPr vert="horz" lIns="91440" tIns="45720" rIns="91440" bIns="45720" rtlCol="0" anchor="t">
            <a:normAutofit/>
          </a:bodyPr>
          <a:lstStyle/>
          <a:p>
            <a:pPr marR="0" lvl="0" algn="l" defTabSz="914400" rtl="0" eaLnBrk="1" fontAlgn="auto" latinLnBrk="0" hangingPunct="1">
              <a:lnSpc>
                <a:spcPct val="100000"/>
              </a:lnSpc>
              <a:spcBef>
                <a:spcPts val="0"/>
              </a:spcBef>
              <a:spcAft>
                <a:spcPts val="0"/>
              </a:spcAft>
              <a:buClrTx/>
              <a:buSzTx/>
              <a:tabLst/>
              <a:defRPr/>
            </a:pPr>
            <a:r>
              <a:rPr kumimoji="0" lang="en-GB" sz="4000" b="0" i="0" u="none" strike="noStrike" kern="1200" cap="none" spc="0" normalizeH="0" baseline="0" noProof="0" dirty="0">
                <a:ln>
                  <a:noFill/>
                </a:ln>
                <a:effectLst/>
                <a:uLnTx/>
                <a:uFillTx/>
                <a:latin typeface="Calibri" panose="020F0502020204030204"/>
                <a:ea typeface="+mn-ea"/>
                <a:cs typeface="+mn-cs"/>
              </a:rPr>
              <a:t>* Any Qs?</a:t>
            </a:r>
          </a:p>
        </p:txBody>
      </p:sp>
      <p:pic>
        <p:nvPicPr>
          <p:cNvPr id="5" name="Graphic 5" descr="Questions">
            <a:extLst>
              <a:ext uri="{FF2B5EF4-FFF2-40B4-BE49-F238E27FC236}">
                <a16:creationId xmlns:a16="http://schemas.microsoft.com/office/drawing/2014/main" id="{95DDD0DF-AD5A-9A84-B1D5-79FE8910A66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57838" y="1711720"/>
            <a:ext cx="4244034" cy="4244034"/>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1306931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190107" cy="3639684"/>
          </a:xfrm>
          <a:prstGeom prst="rect">
            <a:avLst/>
          </a:prstGeom>
        </p:spPr>
        <p:txBody>
          <a:bodyPr vert="horz" lIns="91440" tIns="45720" rIns="91440" bIns="45720" rtlCol="0" anchor="t">
            <a:normAutofit/>
          </a:bodyPr>
          <a:lstStyle/>
          <a:p>
            <a:pPr marL="742950" indent="-742950">
              <a:buFont typeface="Arial" panose="020B0604020202020204" pitchFamily="34" charset="0"/>
              <a:buChar char="•"/>
              <a:defRPr/>
            </a:pPr>
            <a:r>
              <a:rPr kumimoji="0" lang="en-GB" sz="3200" b="0" i="0" u="none" strike="noStrike" kern="1200" cap="none" spc="0" normalizeH="0" baseline="0" noProof="0" dirty="0">
                <a:ln>
                  <a:noFill/>
                </a:ln>
                <a:effectLst/>
                <a:uLnTx/>
                <a:uFillTx/>
                <a:latin typeface="Calibri" panose="020F0502020204030204"/>
                <a:ea typeface="+mn-ea"/>
                <a:cs typeface="+mn-cs"/>
              </a:rPr>
              <a:t>Register reminder.</a:t>
            </a:r>
          </a:p>
          <a:p>
            <a:pPr marL="742950" indent="-742950">
              <a:buFont typeface="Arial" panose="020B0604020202020204" pitchFamily="34" charset="0"/>
              <a:buChar char="•"/>
              <a:defRPr/>
            </a:pPr>
            <a:r>
              <a:rPr kumimoji="0" lang="en-GB" sz="3200" b="0" i="0" u="none" strike="noStrike" kern="1200" cap="none" spc="0" normalizeH="0" baseline="0" noProof="0" dirty="0">
                <a:ln>
                  <a:noFill/>
                </a:ln>
                <a:effectLst/>
                <a:uLnTx/>
                <a:uFillTx/>
                <a:latin typeface="Calibri" panose="020F0502020204030204"/>
                <a:ea typeface="+mn-ea"/>
                <a:cs typeface="+mn-cs"/>
              </a:rPr>
              <a:t>Thanks to D.</a:t>
            </a:r>
          </a:p>
          <a:p>
            <a:pPr marR="0" lvl="0" algn="l" defTabSz="914400" rtl="0" eaLnBrk="1" fontAlgn="auto" latinLnBrk="0" hangingPunct="1">
              <a:lnSpc>
                <a:spcPct val="100000"/>
              </a:lnSpc>
              <a:spcBef>
                <a:spcPts val="0"/>
              </a:spcBef>
              <a:spcAft>
                <a:spcPts val="0"/>
              </a:spcAft>
              <a:buClrTx/>
              <a:buSzTx/>
              <a:tabLst/>
              <a:defRPr/>
            </a:pPr>
            <a:r>
              <a:rPr lang="en-GB" sz="3200" dirty="0">
                <a:latin typeface="Calibri" panose="020F0502020204030204"/>
              </a:rPr>
              <a:t>The end.</a:t>
            </a:r>
            <a:endParaRPr kumimoji="0" lang="en-GB" sz="3200" b="0" i="0" u="none" strike="noStrike" kern="1200" cap="none" spc="0" normalizeH="0" baseline="0" noProof="0" dirty="0">
              <a:ln>
                <a:noFill/>
              </a:ln>
              <a:effectLst/>
              <a:uLnTx/>
              <a:uFillTx/>
              <a:latin typeface="Calibri" panose="020F0502020204030204"/>
              <a:ea typeface="+mn-ea"/>
              <a:cs typeface="+mn-cs"/>
            </a:endParaRPr>
          </a:p>
        </p:txBody>
      </p:sp>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38861" y="1930250"/>
            <a:ext cx="3838154" cy="3838154"/>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End of Tutorial.</a:t>
            </a:r>
          </a:p>
        </p:txBody>
      </p:sp>
    </p:spTree>
    <p:extLst>
      <p:ext uri="{BB962C8B-B14F-4D97-AF65-F5344CB8AC3E}">
        <p14:creationId xmlns:p14="http://schemas.microsoft.com/office/powerpoint/2010/main" val="1489568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F683F-0A67-6D0D-A436-EF288DEB3E16}"/>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573877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027469-8BEB-4A15-D370-C7AC54CF89E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E02BED-91C3-94F2-18D5-E9FB46E3A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165059-E519-8665-62D9-E9A5B0FC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1854A3E-FA43-9009-5B5A-44A38A561B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86A2AD5-B3CC-FE1E-D44B-29A4CC7B4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C66CC4E-C1FF-1482-530F-D8FFD84F1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blue grid with a light in the center&#10;&#10;Description automatically generated">
            <a:extLst>
              <a:ext uri="{FF2B5EF4-FFF2-40B4-BE49-F238E27FC236}">
                <a16:creationId xmlns:a16="http://schemas.microsoft.com/office/drawing/2014/main" id="{3D6E5A39-9584-55BD-4720-BD6351BFC16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60" r="4" b="4"/>
          <a:stretch/>
        </p:blipFill>
        <p:spPr>
          <a:xfrm>
            <a:off x="10011257" y="27575"/>
            <a:ext cx="2323132" cy="1948067"/>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 name="Title 1">
            <a:extLst>
              <a:ext uri="{FF2B5EF4-FFF2-40B4-BE49-F238E27FC236}">
                <a16:creationId xmlns:a16="http://schemas.microsoft.com/office/drawing/2014/main" id="{9D6F539E-A8D4-52EC-81A7-9A9A016F9EA7}"/>
              </a:ext>
            </a:extLst>
          </p:cNvPr>
          <p:cNvSpPr>
            <a:spLocks noGrp="1"/>
          </p:cNvSpPr>
          <p:nvPr>
            <p:ph type="title"/>
          </p:nvPr>
        </p:nvSpPr>
        <p:spPr>
          <a:xfrm>
            <a:off x="257698" y="351421"/>
            <a:ext cx="9895951" cy="1033669"/>
          </a:xfrm>
        </p:spPr>
        <p:txBody>
          <a:bodyPr>
            <a:normAutofit/>
          </a:bodyPr>
          <a:lstStyle/>
          <a:p>
            <a:r>
              <a:rPr lang="en-GB" b="1" dirty="0">
                <a:solidFill>
                  <a:schemeClr val="bg1"/>
                </a:solidFill>
              </a:rPr>
              <a:t>Activity: M</a:t>
            </a:r>
            <a:r>
              <a:rPr lang="en-US" b="1" dirty="0" err="1">
                <a:solidFill>
                  <a:schemeClr val="bg1"/>
                </a:solidFill>
              </a:rPr>
              <a:t>ost</a:t>
            </a:r>
            <a:r>
              <a:rPr lang="en-US" b="1" dirty="0">
                <a:solidFill>
                  <a:schemeClr val="bg1"/>
                </a:solidFill>
              </a:rPr>
              <a:t> powerful Computers</a:t>
            </a:r>
            <a:r>
              <a:rPr lang="en-GB" b="1" dirty="0">
                <a:solidFill>
                  <a:schemeClr val="bg1"/>
                </a:solidFill>
              </a:rPr>
              <a:t>?</a:t>
            </a:r>
          </a:p>
        </p:txBody>
      </p:sp>
      <p:sp>
        <p:nvSpPr>
          <p:cNvPr id="7" name="TextBox 6">
            <a:extLst>
              <a:ext uri="{FF2B5EF4-FFF2-40B4-BE49-F238E27FC236}">
                <a16:creationId xmlns:a16="http://schemas.microsoft.com/office/drawing/2014/main" id="{9B1EFE19-C5C7-205B-7C02-9AA7707C2526}"/>
              </a:ext>
            </a:extLst>
          </p:cNvPr>
          <p:cNvSpPr txBox="1"/>
          <p:nvPr/>
        </p:nvSpPr>
        <p:spPr>
          <a:xfrm>
            <a:off x="9884958" y="708345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mrpyrometer.com/quantum-computers-vastly-outperform-supercomputers-when-it-comes-to-energy-efficiency-physics-world/">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Picture 8" descr="A close-up of a machine&#10;&#10;Description automatically generated">
            <a:extLst>
              <a:ext uri="{FF2B5EF4-FFF2-40B4-BE49-F238E27FC236}">
                <a16:creationId xmlns:a16="http://schemas.microsoft.com/office/drawing/2014/main" id="{BFEE3A8D-9B69-D931-4558-40A5F48767C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7044" r="-5" b="29953"/>
          <a:stretch/>
        </p:blipFill>
        <p:spPr>
          <a:xfrm>
            <a:off x="10241375" y="1473823"/>
            <a:ext cx="1691640" cy="3647081"/>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pic>
        <p:nvPicPr>
          <p:cNvPr id="3" name="Picture 2">
            <a:extLst>
              <a:ext uri="{FF2B5EF4-FFF2-40B4-BE49-F238E27FC236}">
                <a16:creationId xmlns:a16="http://schemas.microsoft.com/office/drawing/2014/main" id="{373F0EFA-C5AD-BDB4-C3E3-9E7CC2559C05}"/>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1125" r="13876" b="1"/>
          <a:stretch/>
        </p:blipFill>
        <p:spPr>
          <a:xfrm>
            <a:off x="9203338" y="660786"/>
            <a:ext cx="2046928" cy="2046928"/>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5" name="Picture 4" descr="A circuit board with a white square in the center&#10;&#10;Description automatically generated">
            <a:extLst>
              <a:ext uri="{FF2B5EF4-FFF2-40B4-BE49-F238E27FC236}">
                <a16:creationId xmlns:a16="http://schemas.microsoft.com/office/drawing/2014/main" id="{BA56BCE4-E189-0848-BABF-360AD5CF188E}"/>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170" r="7382" b="-2"/>
          <a:stretch/>
        </p:blipFill>
        <p:spPr>
          <a:xfrm>
            <a:off x="9647582" y="4678882"/>
            <a:ext cx="2540745" cy="2179118"/>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4" name="Content Placeholder 3">
            <a:extLst>
              <a:ext uri="{FF2B5EF4-FFF2-40B4-BE49-F238E27FC236}">
                <a16:creationId xmlns:a16="http://schemas.microsoft.com/office/drawing/2014/main" id="{FBAB0D67-F2E8-F1B8-D5CA-29DAD3FCDD52}"/>
              </a:ext>
            </a:extLst>
          </p:cNvPr>
          <p:cNvSpPr>
            <a:spLocks noGrp="1"/>
          </p:cNvSpPr>
          <p:nvPr>
            <p:ph idx="1"/>
          </p:nvPr>
        </p:nvSpPr>
        <p:spPr>
          <a:xfrm>
            <a:off x="308165" y="2227366"/>
            <a:ext cx="10942101" cy="4351338"/>
          </a:xfrm>
        </p:spPr>
        <p:txBody>
          <a:bodyPr>
            <a:normAutofit/>
          </a:bodyPr>
          <a:lstStyle/>
          <a:p>
            <a:pPr marL="0" indent="0">
              <a:buNone/>
            </a:pPr>
            <a:r>
              <a:rPr lang="en-US" sz="3900" b="1" dirty="0"/>
              <a:t>Activity: Search and document:</a:t>
            </a:r>
          </a:p>
          <a:p>
            <a:pPr marL="742950" indent="-742950">
              <a:buFont typeface="+mj-lt"/>
              <a:buAutoNum type="arabicPeriod"/>
            </a:pPr>
            <a:r>
              <a:rPr lang="en-US" sz="3900" b="1" dirty="0">
                <a:highlight>
                  <a:srgbClr val="FFFF00"/>
                </a:highlight>
              </a:rPr>
              <a:t>Q. </a:t>
            </a:r>
            <a:r>
              <a:rPr lang="en-US" sz="3900" dirty="0">
                <a:highlight>
                  <a:srgbClr val="FFFF00"/>
                </a:highlight>
              </a:rPr>
              <a:t>How will AI and Quantum Computing change the world</a:t>
            </a:r>
            <a:r>
              <a:rPr lang="en-GB" sz="3900" dirty="0">
                <a:highlight>
                  <a:srgbClr val="FFFF00"/>
                </a:highlight>
              </a:rPr>
              <a:t>?</a:t>
            </a:r>
            <a:r>
              <a:rPr lang="en-GB" sz="3900" b="1" dirty="0">
                <a:highlight>
                  <a:srgbClr val="FFFF00"/>
                </a:highlight>
              </a:rPr>
              <a:t> </a:t>
            </a:r>
          </a:p>
          <a:p>
            <a:pPr marL="742950" indent="-742950">
              <a:buFont typeface="+mj-lt"/>
              <a:buAutoNum type="arabicPeriod"/>
            </a:pPr>
            <a:r>
              <a:rPr lang="en-GB" sz="3900" b="1" dirty="0"/>
              <a:t>In pairs: </a:t>
            </a:r>
            <a:r>
              <a:rPr lang="en-GB" sz="3900" dirty="0"/>
              <a:t>Discuss.</a:t>
            </a:r>
          </a:p>
          <a:p>
            <a:pPr marL="0" indent="0">
              <a:buNone/>
            </a:pPr>
            <a:br>
              <a:rPr lang="en-GB" sz="3600" b="1" dirty="0">
                <a:solidFill>
                  <a:schemeClr val="bg1"/>
                </a:solidFill>
              </a:rPr>
            </a:br>
            <a:endParaRPr lang="en-US" sz="2400" b="1" dirty="0"/>
          </a:p>
        </p:txBody>
      </p:sp>
    </p:spTree>
    <p:extLst>
      <p:ext uri="{BB962C8B-B14F-4D97-AF65-F5344CB8AC3E}">
        <p14:creationId xmlns:p14="http://schemas.microsoft.com/office/powerpoint/2010/main" val="3704497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99C88-343F-7F5D-8C9E-A1E432C5134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55DE17A-11B2-9F3E-BC08-9F0E4FB9DE07}"/>
              </a:ext>
            </a:extLst>
          </p:cNvPr>
          <p:cNvSpPr txBox="1"/>
          <p:nvPr/>
        </p:nvSpPr>
        <p:spPr>
          <a:xfrm>
            <a:off x="246488" y="238888"/>
            <a:ext cx="11106140"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black"/>
                </a:solidFill>
                <a:effectLst/>
                <a:uLnTx/>
                <a:uFillTx/>
                <a:latin typeface="Calibri Light" panose="020F0302020204030204"/>
                <a:ea typeface="+mn-ea"/>
                <a:cs typeface="+mn-cs"/>
              </a:rPr>
              <a:t>If-time 5min Activity:</a:t>
            </a:r>
            <a:r>
              <a:rPr kumimoji="0" lang="en-US" sz="5400" b="1" i="0" u="none" strike="noStrike" kern="1200" cap="none" spc="0" normalizeH="0" baseline="0" noProof="0" dirty="0">
                <a:ln>
                  <a:noFill/>
                </a:ln>
                <a:solidFill>
                  <a:prstClr val="black"/>
                </a:solidFill>
                <a:effectLst/>
                <a:uLnTx/>
                <a:uFillTx/>
                <a:latin typeface="Calibri Light" panose="020F0302020204030204"/>
                <a:ea typeface="+mn-ea"/>
                <a:cs typeface="+mn-cs"/>
              </a:rPr>
              <a:t> Reflect &amp; Group work</a:t>
            </a:r>
            <a:endPar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54902080-E504-EE5D-E3A7-8CC9B542BFF9}"/>
              </a:ext>
            </a:extLst>
          </p:cNvPr>
          <p:cNvSpPr txBox="1">
            <a:spLocks/>
          </p:cNvSpPr>
          <p:nvPr/>
        </p:nvSpPr>
        <p:spPr>
          <a:xfrm>
            <a:off x="702831" y="1521347"/>
            <a:ext cx="9383137" cy="3172097"/>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Myriad Pro"/>
                <a:ea typeface="+mn-ea"/>
                <a:cs typeface="+mn-cs"/>
              </a:rPr>
              <a:t>In pairs share something:</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You have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learned</a:t>
            </a:r>
            <a:r>
              <a:rPr kumimoji="0" lang="en-US" sz="3200" b="0" i="0" u="none" strike="noStrike" kern="1200" cap="none" spc="0" normalizeH="0" baseline="0" noProof="0" dirty="0">
                <a:ln>
                  <a:noFill/>
                </a:ln>
                <a:solidFill>
                  <a:prstClr val="black"/>
                </a:solidFill>
                <a:effectLst/>
                <a:uLnTx/>
                <a:uFillTx/>
                <a:latin typeface="Myriad Pro"/>
                <a:ea typeface="+mn-ea"/>
                <a:cs typeface="+mn-cs"/>
              </a:rPr>
              <a:t> today; and if needed </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Something you need focus on after class to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practice</a:t>
            </a:r>
            <a:r>
              <a:rPr kumimoji="0" lang="en-US" sz="3200" b="0" i="0" u="none" strike="noStrike" kern="1200" cap="none" spc="0" normalizeH="0" baseline="0" noProof="0" dirty="0">
                <a:ln>
                  <a:noFill/>
                </a:ln>
                <a:solidFill>
                  <a:prstClr val="white"/>
                </a:solidFill>
                <a:effectLst/>
                <a:highlight>
                  <a:srgbClr val="FFFF00"/>
                </a:highlight>
                <a:uLnTx/>
                <a:uFillTx/>
                <a:latin typeface="Myriad Pro"/>
                <a:ea typeface="+mn-ea"/>
                <a:cs typeface="+mn-cs"/>
              </a:rPr>
              <a:t> </a:t>
            </a:r>
            <a:r>
              <a:rPr kumimoji="0" lang="en-US" sz="3200" b="0" i="0" u="none" strike="noStrike" kern="1200" cap="none" spc="0" normalizeH="0" baseline="0" noProof="0" dirty="0">
                <a:ln>
                  <a:noFill/>
                </a:ln>
                <a:solidFill>
                  <a:prstClr val="black"/>
                </a:solidFill>
                <a:effectLst/>
                <a:uLnTx/>
                <a:uFillTx/>
                <a:latin typeface="Myriad Pro"/>
                <a:ea typeface="+mn-ea"/>
                <a:cs typeface="+mn-cs"/>
              </a:rPr>
              <a:t>further.</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If needed: Help and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support each other</a:t>
            </a:r>
            <a:r>
              <a:rPr kumimoji="0" lang="en-US" sz="3200" b="0" i="0" u="none" strike="noStrike" kern="1200" cap="none" spc="0" normalizeH="0" baseline="0" noProof="0" dirty="0">
                <a:ln>
                  <a:noFill/>
                </a:ln>
                <a:solidFill>
                  <a:prstClr val="black"/>
                </a:solidFill>
                <a:effectLst/>
                <a:uLnTx/>
                <a:uFillTx/>
                <a:latin typeface="Myriad Pro"/>
                <a:ea typeface="+mn-ea"/>
                <a:cs typeface="+mn-cs"/>
              </a:rPr>
              <a:t>.</a:t>
            </a:r>
          </a:p>
        </p:txBody>
      </p:sp>
      <p:grpSp>
        <p:nvGrpSpPr>
          <p:cNvPr id="3" name="Group 2">
            <a:extLst>
              <a:ext uri="{FF2B5EF4-FFF2-40B4-BE49-F238E27FC236}">
                <a16:creationId xmlns:a16="http://schemas.microsoft.com/office/drawing/2014/main" id="{EF3BE934-99A2-C935-C7CB-AF06A81F2E3A}"/>
              </a:ext>
            </a:extLst>
          </p:cNvPr>
          <p:cNvGrpSpPr/>
          <p:nvPr/>
        </p:nvGrpSpPr>
        <p:grpSpPr>
          <a:xfrm>
            <a:off x="9684400" y="1252024"/>
            <a:ext cx="2124571" cy="1855371"/>
            <a:chOff x="9483908" y="1426731"/>
            <a:chExt cx="2124571" cy="1855371"/>
          </a:xfrm>
        </p:grpSpPr>
        <p:sp>
          <p:nvSpPr>
            <p:cNvPr id="4" name="Freeform: Shape 3">
              <a:extLst>
                <a:ext uri="{FF2B5EF4-FFF2-40B4-BE49-F238E27FC236}">
                  <a16:creationId xmlns:a16="http://schemas.microsoft.com/office/drawing/2014/main" id="{BF656A97-C79C-2A5A-9610-07282CE32A96}"/>
                </a:ext>
              </a:extLst>
            </p:cNvPr>
            <p:cNvSpPr/>
            <p:nvPr/>
          </p:nvSpPr>
          <p:spPr>
            <a:xfrm>
              <a:off x="9802630" y="1426731"/>
              <a:ext cx="637341" cy="637341"/>
            </a:xfrm>
            <a:custGeom>
              <a:avLst/>
              <a:gdLst>
                <a:gd name="connsiteX0" fmla="*/ 637341 w 637341"/>
                <a:gd name="connsiteY0" fmla="*/ 318670 h 637341"/>
                <a:gd name="connsiteX1" fmla="*/ 318671 w 637341"/>
                <a:gd name="connsiteY1" fmla="*/ 637341 h 637341"/>
                <a:gd name="connsiteX2" fmla="*/ 0 w 637341"/>
                <a:gd name="connsiteY2" fmla="*/ 318670 h 637341"/>
                <a:gd name="connsiteX3" fmla="*/ 318671 w 637341"/>
                <a:gd name="connsiteY3" fmla="*/ 0 h 637341"/>
                <a:gd name="connsiteX4" fmla="*/ 637341 w 637341"/>
                <a:gd name="connsiteY4" fmla="*/ 318670 h 63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1">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Freeform: Shape 4">
              <a:extLst>
                <a:ext uri="{FF2B5EF4-FFF2-40B4-BE49-F238E27FC236}">
                  <a16:creationId xmlns:a16="http://schemas.microsoft.com/office/drawing/2014/main" id="{4F9B0994-8F3A-12F4-3697-F3A98E783D79}"/>
                </a:ext>
              </a:extLst>
            </p:cNvPr>
            <p:cNvSpPr/>
            <p:nvPr/>
          </p:nvSpPr>
          <p:spPr>
            <a:xfrm>
              <a:off x="10333747" y="2644761"/>
              <a:ext cx="1274732" cy="637341"/>
            </a:xfrm>
            <a:custGeom>
              <a:avLst/>
              <a:gdLst>
                <a:gd name="connsiteX0" fmla="*/ 1274682 w 1274732"/>
                <a:gd name="connsiteY0" fmla="*/ 637341 h 637341"/>
                <a:gd name="connsiteX1" fmla="*/ 1274682 w 1274732"/>
                <a:gd name="connsiteY1" fmla="*/ 318671 h 637341"/>
                <a:gd name="connsiteX2" fmla="*/ 1210948 w 1274732"/>
                <a:gd name="connsiteY2" fmla="*/ 191202 h 637341"/>
                <a:gd name="connsiteX3" fmla="*/ 899359 w 1274732"/>
                <a:gd name="connsiteY3" fmla="*/ 42489 h 637341"/>
                <a:gd name="connsiteX4" fmla="*/ 637341 w 1274732"/>
                <a:gd name="connsiteY4" fmla="*/ 0 h 637341"/>
                <a:gd name="connsiteX5" fmla="*/ 375323 w 1274732"/>
                <a:gd name="connsiteY5" fmla="*/ 42489 h 637341"/>
                <a:gd name="connsiteX6" fmla="*/ 63734 w 1274732"/>
                <a:gd name="connsiteY6" fmla="*/ 191202 h 637341"/>
                <a:gd name="connsiteX7" fmla="*/ 0 w 1274732"/>
                <a:gd name="connsiteY7" fmla="*/ 318671 h 637341"/>
                <a:gd name="connsiteX8" fmla="*/ 0 w 1274732"/>
                <a:gd name="connsiteY8" fmla="*/ 637341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732" h="637341">
                  <a:moveTo>
                    <a:pt x="1274682" y="637341"/>
                  </a:moveTo>
                  <a:lnTo>
                    <a:pt x="1274682" y="318671"/>
                  </a:lnTo>
                  <a:cubicBezTo>
                    <a:pt x="1275989" y="268218"/>
                    <a:pt x="1252092" y="220428"/>
                    <a:pt x="1210948" y="191202"/>
                  </a:cubicBezTo>
                  <a:cubicBezTo>
                    <a:pt x="1119227" y="119413"/>
                    <a:pt x="1012859" y="68645"/>
                    <a:pt x="899359" y="42489"/>
                  </a:cubicBezTo>
                  <a:cubicBezTo>
                    <a:pt x="814260" y="16907"/>
                    <a:pt x="726165" y="2624"/>
                    <a:pt x="637341" y="0"/>
                  </a:cubicBezTo>
                  <a:cubicBezTo>
                    <a:pt x="548308" y="276"/>
                    <a:pt x="459880" y="14613"/>
                    <a:pt x="375323" y="42489"/>
                  </a:cubicBezTo>
                  <a:cubicBezTo>
                    <a:pt x="263434" y="73117"/>
                    <a:pt x="157915" y="123481"/>
                    <a:pt x="63734" y="191202"/>
                  </a:cubicBezTo>
                  <a:cubicBezTo>
                    <a:pt x="23787" y="221437"/>
                    <a:pt x="219" y="268572"/>
                    <a:pt x="0" y="318671"/>
                  </a:cubicBezTo>
                  <a:lnTo>
                    <a:pt x="0" y="637341"/>
                  </a:ln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7" name="Freeform: Shape 6">
              <a:extLst>
                <a:ext uri="{FF2B5EF4-FFF2-40B4-BE49-F238E27FC236}">
                  <a16:creationId xmlns:a16="http://schemas.microsoft.com/office/drawing/2014/main" id="{CC0191AC-0075-A01A-2046-4E821E9D0D46}"/>
                </a:ext>
              </a:extLst>
            </p:cNvPr>
            <p:cNvSpPr/>
            <p:nvPr/>
          </p:nvSpPr>
          <p:spPr>
            <a:xfrm>
              <a:off x="10652418" y="1922441"/>
              <a:ext cx="637341" cy="637340"/>
            </a:xfrm>
            <a:custGeom>
              <a:avLst/>
              <a:gdLst>
                <a:gd name="connsiteX0" fmla="*/ 637341 w 637341"/>
                <a:gd name="connsiteY0" fmla="*/ 318670 h 637340"/>
                <a:gd name="connsiteX1" fmla="*/ 318671 w 637341"/>
                <a:gd name="connsiteY1" fmla="*/ 637341 h 637340"/>
                <a:gd name="connsiteX2" fmla="*/ 0 w 637341"/>
                <a:gd name="connsiteY2" fmla="*/ 318670 h 637340"/>
                <a:gd name="connsiteX3" fmla="*/ 318671 w 637341"/>
                <a:gd name="connsiteY3" fmla="*/ 0 h 637340"/>
                <a:gd name="connsiteX4" fmla="*/ 637341 w 637341"/>
                <a:gd name="connsiteY4" fmla="*/ 318670 h 637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0">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Freeform: Shape 9">
              <a:extLst>
                <a:ext uri="{FF2B5EF4-FFF2-40B4-BE49-F238E27FC236}">
                  <a16:creationId xmlns:a16="http://schemas.microsoft.com/office/drawing/2014/main" id="{599239C4-190A-AC7F-472E-F431C5850787}"/>
                </a:ext>
              </a:extLst>
            </p:cNvPr>
            <p:cNvSpPr/>
            <p:nvPr/>
          </p:nvSpPr>
          <p:spPr>
            <a:xfrm>
              <a:off x="9483908" y="2149051"/>
              <a:ext cx="1154346" cy="637341"/>
            </a:xfrm>
            <a:custGeom>
              <a:avLst/>
              <a:gdLst>
                <a:gd name="connsiteX0" fmla="*/ 828594 w 1154346"/>
                <a:gd name="connsiteY0" fmla="*/ 573607 h 637341"/>
                <a:gd name="connsiteX1" fmla="*/ 828594 w 1154346"/>
                <a:gd name="connsiteY1" fmla="*/ 573607 h 637341"/>
                <a:gd name="connsiteX2" fmla="*/ 1154346 w 1154346"/>
                <a:gd name="connsiteY2" fmla="*/ 410731 h 637341"/>
                <a:gd name="connsiteX3" fmla="*/ 1026878 w 1154346"/>
                <a:gd name="connsiteY3" fmla="*/ 99142 h 637341"/>
                <a:gd name="connsiteX4" fmla="*/ 1026878 w 1154346"/>
                <a:gd name="connsiteY4" fmla="*/ 84979 h 637341"/>
                <a:gd name="connsiteX5" fmla="*/ 899410 w 1154346"/>
                <a:gd name="connsiteY5" fmla="*/ 42489 h 637341"/>
                <a:gd name="connsiteX6" fmla="*/ 637392 w 1154346"/>
                <a:gd name="connsiteY6" fmla="*/ 0 h 637341"/>
                <a:gd name="connsiteX7" fmla="*/ 375374 w 1154346"/>
                <a:gd name="connsiteY7" fmla="*/ 42489 h 637341"/>
                <a:gd name="connsiteX8" fmla="*/ 63785 w 1154346"/>
                <a:gd name="connsiteY8" fmla="*/ 191202 h 637341"/>
                <a:gd name="connsiteX9" fmla="*/ 51 w 1154346"/>
                <a:gd name="connsiteY9" fmla="*/ 318671 h 637341"/>
                <a:gd name="connsiteX10" fmla="*/ 51 w 1154346"/>
                <a:gd name="connsiteY10" fmla="*/ 637341 h 637341"/>
                <a:gd name="connsiteX11" fmla="*/ 764860 w 1154346"/>
                <a:gd name="connsiteY11" fmla="*/ 637341 h 637341"/>
                <a:gd name="connsiteX12" fmla="*/ 828594 w 1154346"/>
                <a:gd name="connsiteY12" fmla="*/ 573607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4346" h="637341">
                  <a:moveTo>
                    <a:pt x="828594" y="573607"/>
                  </a:moveTo>
                  <a:lnTo>
                    <a:pt x="828594" y="573607"/>
                  </a:lnTo>
                  <a:cubicBezTo>
                    <a:pt x="928016" y="502653"/>
                    <a:pt x="1037929" y="447697"/>
                    <a:pt x="1154346" y="410731"/>
                  </a:cubicBezTo>
                  <a:cubicBezTo>
                    <a:pt x="1073825" y="326825"/>
                    <a:pt x="1028252" y="215425"/>
                    <a:pt x="1026878" y="99142"/>
                  </a:cubicBezTo>
                  <a:lnTo>
                    <a:pt x="1026878" y="84979"/>
                  </a:lnTo>
                  <a:cubicBezTo>
                    <a:pt x="985511" y="67647"/>
                    <a:pt x="942901" y="53445"/>
                    <a:pt x="899410" y="42489"/>
                  </a:cubicBezTo>
                  <a:cubicBezTo>
                    <a:pt x="814311" y="16907"/>
                    <a:pt x="726216" y="2620"/>
                    <a:pt x="637392" y="0"/>
                  </a:cubicBezTo>
                  <a:cubicBezTo>
                    <a:pt x="548359" y="273"/>
                    <a:pt x="459931" y="14613"/>
                    <a:pt x="375374" y="42489"/>
                  </a:cubicBezTo>
                  <a:cubicBezTo>
                    <a:pt x="264622" y="76109"/>
                    <a:pt x="159577" y="126243"/>
                    <a:pt x="63785" y="191202"/>
                  </a:cubicBezTo>
                  <a:cubicBezTo>
                    <a:pt x="22641" y="220428"/>
                    <a:pt x="-1256" y="268218"/>
                    <a:pt x="51" y="318671"/>
                  </a:cubicBezTo>
                  <a:lnTo>
                    <a:pt x="51" y="637341"/>
                  </a:lnTo>
                  <a:lnTo>
                    <a:pt x="764860" y="637341"/>
                  </a:lnTo>
                  <a:cubicBezTo>
                    <a:pt x="782415" y="612704"/>
                    <a:pt x="803958" y="591162"/>
                    <a:pt x="828594" y="573607"/>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grpSp>
    </p:spTree>
    <p:extLst>
      <p:ext uri="{BB962C8B-B14F-4D97-AF65-F5344CB8AC3E}">
        <p14:creationId xmlns:p14="http://schemas.microsoft.com/office/powerpoint/2010/main" val="4067351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Study &amp; learning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46" y="1629145"/>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Study time typical for </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a University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20c module, where three quarters of the learning is done independently outside of the scheduled lecture/tutorial time.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extLst>
              <p:ext uri="{D42A27DB-BD31-4B8C-83A1-F6EECF244321}">
                <p14:modId xmlns:p14="http://schemas.microsoft.com/office/powerpoint/2010/main" val="258185196"/>
              </p:ext>
            </p:extLst>
          </p:nvPr>
        </p:nvGraphicFramePr>
        <p:xfrm>
          <a:off x="1828801" y="3045853"/>
          <a:ext cx="7368208" cy="3533612"/>
        </p:xfrm>
        <a:graphic>
          <a:graphicData uri="http://schemas.openxmlformats.org/drawingml/2006/table">
            <a:tbl>
              <a:tblPr firstRow="1" firstCol="1" bandRow="1">
                <a:tableStyleId>{5C22544A-7EE6-4342-B048-85BDC9FD1C3A}</a:tableStyleId>
              </a:tblPr>
              <a:tblGrid>
                <a:gridCol w="3606196">
                  <a:extLst>
                    <a:ext uri="{9D8B030D-6E8A-4147-A177-3AD203B41FA5}">
                      <a16:colId xmlns:a16="http://schemas.microsoft.com/office/drawing/2014/main" val="3640470972"/>
                    </a:ext>
                  </a:extLst>
                </a:gridCol>
                <a:gridCol w="376201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24%</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a:effectLst/>
                        </a:rPr>
                        <a:t>Independent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highlight>
                            <a:srgbClr val="FFFF00"/>
                          </a:highlight>
                        </a:rPr>
                        <a:t>76%</a:t>
                      </a:r>
                      <a:endPar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9851249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sz="4800" dirty="0">
                <a:highlight>
                  <a:srgbClr val="FFFF00"/>
                </a:highlight>
              </a:rPr>
              <a:t>Play</a:t>
            </a:r>
            <a:r>
              <a:rPr lang="en-US" sz="4800" dirty="0">
                <a:solidFill>
                  <a:schemeClr val="bg1"/>
                </a:solidFill>
              </a:rPr>
              <a:t>: </a:t>
            </a:r>
            <a:r>
              <a:rPr lang="en-US" sz="4800" b="1" dirty="0">
                <a:solidFill>
                  <a:schemeClr val="bg1"/>
                </a:solidFill>
              </a:rPr>
              <a:t>Next Gen. OS: AI &amp; Quantum Computing </a:t>
            </a:r>
            <a:endParaRPr lang="en-GB" sz="5400" b="1" dirty="0">
              <a:solidFill>
                <a:schemeClr val="bg1"/>
              </a:solidFill>
              <a:effectLst/>
              <a:latin typeface="Times New Roman" panose="02020603050405020304" pitchFamily="18" charset="0"/>
              <a:ea typeface="Times New Roman" panose="02020603050405020304" pitchFamily="18" charset="0"/>
            </a:endParaRPr>
          </a:p>
        </p:txBody>
      </p:sp>
      <p:pic>
        <p:nvPicPr>
          <p:cNvPr id="13" name="Picture 12">
            <a:hlinkClick r:id="rId3"/>
            <a:extLst>
              <a:ext uri="{FF2B5EF4-FFF2-40B4-BE49-F238E27FC236}">
                <a16:creationId xmlns:a16="http://schemas.microsoft.com/office/drawing/2014/main" id="{A1BC0A32-B69C-7635-837A-F57E9EE753CD}"/>
              </a:ext>
            </a:extLst>
          </p:cNvPr>
          <p:cNvPicPr>
            <a:picLocks noChangeAspect="1"/>
          </p:cNvPicPr>
          <p:nvPr/>
        </p:nvPicPr>
        <p:blipFill>
          <a:blip r:embed="rId4"/>
          <a:stretch>
            <a:fillRect/>
          </a:stretch>
        </p:blipFill>
        <p:spPr>
          <a:xfrm>
            <a:off x="2178123" y="1752917"/>
            <a:ext cx="8295099" cy="4707516"/>
          </a:xfrm>
          <a:prstGeom prst="rect">
            <a:avLst/>
          </a:prstGeom>
        </p:spPr>
      </p:pic>
      <p:pic>
        <p:nvPicPr>
          <p:cNvPr id="15" name="Picture 14" descr="A red and white circle with a white arrow in the middle&#10;&#10;Description automatically generated">
            <a:extLst>
              <a:ext uri="{FF2B5EF4-FFF2-40B4-BE49-F238E27FC236}">
                <a16:creationId xmlns:a16="http://schemas.microsoft.com/office/drawing/2014/main" id="{4CE92164-C7F7-06E0-8810-49A20C45A6E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19971" y="2382433"/>
            <a:ext cx="1318733" cy="1318733"/>
          </a:xfrm>
          <a:prstGeom prst="rect">
            <a:avLst/>
          </a:prstGeom>
        </p:spPr>
      </p:pic>
      <p:sp>
        <p:nvSpPr>
          <p:cNvPr id="7" name="TextBox 6">
            <a:extLst>
              <a:ext uri="{FF2B5EF4-FFF2-40B4-BE49-F238E27FC236}">
                <a16:creationId xmlns:a16="http://schemas.microsoft.com/office/drawing/2014/main" id="{8E389B29-EDAA-160B-E10D-3C2467E417C0}"/>
              </a:ext>
            </a:extLst>
          </p:cNvPr>
          <p:cNvSpPr txBox="1"/>
          <p:nvPr/>
        </p:nvSpPr>
        <p:spPr>
          <a:xfrm>
            <a:off x="1844953" y="3589385"/>
            <a:ext cx="1958421" cy="369332"/>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Watch to 6.25mins</a:t>
            </a:r>
          </a:p>
        </p:txBody>
      </p:sp>
    </p:spTree>
    <p:extLst>
      <p:ext uri="{BB962C8B-B14F-4D97-AF65-F5344CB8AC3E}">
        <p14:creationId xmlns:p14="http://schemas.microsoft.com/office/powerpoint/2010/main" val="2821867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D68056-F148-0AA9-0138-8A32A14D0B1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B1C105-11A6-0AF6-4541-87F9238AF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C5A3C69-A498-CDF1-BB16-6FDBF463D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6254BD6-0B28-34BB-5923-E096F2D35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5652280-1884-47DF-3A09-AB67FDF85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7708D7B-8800-4249-3F01-DA9D73E42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BE5852-2A3F-32E3-3A16-899F8901D0E1}"/>
              </a:ext>
            </a:extLst>
          </p:cNvPr>
          <p:cNvSpPr>
            <a:spLocks noGrp="1"/>
          </p:cNvSpPr>
          <p:nvPr>
            <p:ph type="title"/>
          </p:nvPr>
        </p:nvSpPr>
        <p:spPr>
          <a:xfrm>
            <a:off x="223616" y="278535"/>
            <a:ext cx="11789480" cy="1033669"/>
          </a:xfrm>
        </p:spPr>
        <p:txBody>
          <a:bodyPr>
            <a:normAutofit fontScale="90000"/>
          </a:bodyPr>
          <a:lstStyle/>
          <a:p>
            <a:r>
              <a:rPr lang="en-US" sz="5400" dirty="0">
                <a:solidFill>
                  <a:schemeClr val="bg1"/>
                </a:solidFill>
              </a:rPr>
              <a:t>Bg. Video: From AI to </a:t>
            </a:r>
            <a:br>
              <a:rPr lang="en-US" sz="5400" dirty="0">
                <a:solidFill>
                  <a:schemeClr val="bg1"/>
                </a:solidFill>
              </a:rPr>
            </a:br>
            <a:r>
              <a:rPr lang="en-US" sz="5400" dirty="0">
                <a:solidFill>
                  <a:schemeClr val="bg1"/>
                </a:solidFill>
              </a:rPr>
              <a:t>	</a:t>
            </a:r>
            <a:r>
              <a:rPr lang="en-US" sz="5400" dirty="0">
                <a:solidFill>
                  <a:srgbClr val="FF0000"/>
                </a:solidFill>
                <a:highlight>
                  <a:srgbClr val="FFFF00"/>
                </a:highlight>
              </a:rPr>
              <a:t>AGI &amp; ASI / Super Intelligence</a:t>
            </a:r>
            <a:endParaRPr lang="en-GB" sz="4800" dirty="0">
              <a:solidFill>
                <a:srgbClr val="FF0000"/>
              </a:solidFill>
              <a:effectLst/>
              <a:highlight>
                <a:srgbClr val="FFFF00"/>
              </a:highligh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5663160F-46B3-565D-ED7C-EBA1BF50A92E}"/>
              </a:ext>
            </a:extLst>
          </p:cNvPr>
          <p:cNvSpPr txBox="1"/>
          <p:nvPr/>
        </p:nvSpPr>
        <p:spPr>
          <a:xfrm>
            <a:off x="223615" y="1599196"/>
            <a:ext cx="7151219"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F0F0F"/>
                </a:solidFill>
                <a:effectLst/>
                <a:uLnTx/>
                <a:uFillTx/>
                <a:latin typeface="Roboto" panose="02000000000000000000" pitchFamily="2" charset="0"/>
                <a:ea typeface="+mn-ea"/>
                <a:cs typeface="+mn-cs"/>
              </a:rPr>
              <a:t>OpenAI's Recent Breakthrough Potentially Triggers AI Singularity!</a:t>
            </a:r>
          </a:p>
        </p:txBody>
      </p:sp>
      <p:pic>
        <p:nvPicPr>
          <p:cNvPr id="13" name="Picture 12">
            <a:hlinkClick r:id="rId3"/>
            <a:extLst>
              <a:ext uri="{FF2B5EF4-FFF2-40B4-BE49-F238E27FC236}">
                <a16:creationId xmlns:a16="http://schemas.microsoft.com/office/drawing/2014/main" id="{216CA6A1-E8FF-F864-98EA-7F225AA170DD}"/>
              </a:ext>
            </a:extLst>
          </p:cNvPr>
          <p:cNvPicPr>
            <a:picLocks noChangeAspect="1"/>
          </p:cNvPicPr>
          <p:nvPr/>
        </p:nvPicPr>
        <p:blipFill>
          <a:blip r:embed="rId4"/>
          <a:stretch>
            <a:fillRect/>
          </a:stretch>
        </p:blipFill>
        <p:spPr>
          <a:xfrm>
            <a:off x="2120840" y="1994453"/>
            <a:ext cx="8441635" cy="4731658"/>
          </a:xfrm>
          <a:prstGeom prst="rect">
            <a:avLst/>
          </a:prstGeom>
        </p:spPr>
      </p:pic>
      <p:pic>
        <p:nvPicPr>
          <p:cNvPr id="3" name="Picture 2" descr="A red and white circle with a white arrow in the middle&#10;&#10;Description automatically generated">
            <a:extLst>
              <a:ext uri="{FF2B5EF4-FFF2-40B4-BE49-F238E27FC236}">
                <a16:creationId xmlns:a16="http://schemas.microsoft.com/office/drawing/2014/main" id="{D7FD8831-EBA9-C752-EF6E-E608D087AB8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87983" y="2454293"/>
            <a:ext cx="1163814" cy="1163814"/>
          </a:xfrm>
          <a:prstGeom prst="rect">
            <a:avLst/>
          </a:prstGeom>
        </p:spPr>
      </p:pic>
      <p:sp>
        <p:nvSpPr>
          <p:cNvPr id="17" name="TextBox 16">
            <a:extLst>
              <a:ext uri="{FF2B5EF4-FFF2-40B4-BE49-F238E27FC236}">
                <a16:creationId xmlns:a16="http://schemas.microsoft.com/office/drawing/2014/main" id="{DA64A590-A36C-6AB9-5E4B-67B44F5531ED}"/>
              </a:ext>
            </a:extLst>
          </p:cNvPr>
          <p:cNvSpPr txBox="1"/>
          <p:nvPr/>
        </p:nvSpPr>
        <p:spPr>
          <a:xfrm>
            <a:off x="-57485" y="6546884"/>
            <a:ext cx="185315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F0F0F"/>
                </a:solidFill>
                <a:effectLst/>
                <a:uLnTx/>
                <a:uFillTx/>
                <a:latin typeface="Roboto" panose="02000000000000000000" pitchFamily="2" charset="0"/>
                <a:ea typeface="+mn-ea"/>
                <a:cs typeface="+mn-cs"/>
              </a:rPr>
              <a:t>Notes overview:</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81610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BE2E39-D323-23C5-7F38-C434E1E142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66E2B-1DEC-D9C6-1007-16631EB25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3B56CDB-2393-46D2-8793-FF3069E79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4CC6DC2-912E-EAEC-D288-E348F339B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D0935E7-318E-5212-CCDD-C59B712CC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4B69A4E-F0A2-6416-DDAB-F271DEC06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1D823-748B-BFA8-0ECB-4C299DBBE489}"/>
              </a:ext>
            </a:extLst>
          </p:cNvPr>
          <p:cNvSpPr>
            <a:spLocks noGrp="1"/>
          </p:cNvSpPr>
          <p:nvPr>
            <p:ph type="title"/>
          </p:nvPr>
        </p:nvSpPr>
        <p:spPr>
          <a:xfrm>
            <a:off x="223616" y="278535"/>
            <a:ext cx="11744763" cy="1033669"/>
          </a:xfrm>
        </p:spPr>
        <p:txBody>
          <a:bodyPr>
            <a:normAutofit/>
          </a:bodyPr>
          <a:lstStyle/>
          <a:p>
            <a:r>
              <a:rPr lang="en-US" sz="4800" dirty="0">
                <a:solidFill>
                  <a:schemeClr val="bg1"/>
                </a:solidFill>
              </a:rPr>
              <a:t>Bg. </a:t>
            </a:r>
            <a:r>
              <a:rPr lang="en-US" sz="3600" i="0" dirty="0">
                <a:solidFill>
                  <a:schemeClr val="bg1"/>
                </a:solidFill>
                <a:effectLst/>
                <a:latin typeface="Roboto" panose="02000000000000000000" pitchFamily="2" charset="0"/>
              </a:rPr>
              <a:t>New AI (</a:t>
            </a:r>
            <a:r>
              <a:rPr lang="en-US" sz="3600" i="0" dirty="0" err="1">
                <a:solidFill>
                  <a:schemeClr val="bg1"/>
                </a:solidFill>
                <a:effectLst/>
                <a:latin typeface="Roboto" panose="02000000000000000000" pitchFamily="2" charset="0"/>
              </a:rPr>
              <a:t>Tülu</a:t>
            </a:r>
            <a:r>
              <a:rPr lang="en-US" sz="3600" i="0" dirty="0">
                <a:solidFill>
                  <a:schemeClr val="bg1"/>
                </a:solidFill>
                <a:effectLst/>
                <a:latin typeface="Roboto" panose="02000000000000000000" pitchFamily="2" charset="0"/>
              </a:rPr>
              <a:t> 3) Destroys </a:t>
            </a:r>
            <a:r>
              <a:rPr lang="en-US" sz="3600" i="0" dirty="0" err="1">
                <a:solidFill>
                  <a:schemeClr val="bg1"/>
                </a:solidFill>
                <a:effectLst/>
                <a:latin typeface="Roboto" panose="02000000000000000000" pitchFamily="2" charset="0"/>
              </a:rPr>
              <a:t>DeepSeek</a:t>
            </a:r>
            <a:r>
              <a:rPr lang="en-US" sz="3600" i="0" dirty="0">
                <a:solidFill>
                  <a:schemeClr val="bg1"/>
                </a:solidFill>
                <a:effectLst/>
                <a:latin typeface="Roboto" panose="02000000000000000000" pitchFamily="2" charset="0"/>
              </a:rPr>
              <a:t> &amp; OpenAI!</a:t>
            </a:r>
            <a:endParaRPr lang="en-GB" sz="5400" dirty="0">
              <a:solidFill>
                <a:schemeClr val="bg1"/>
              </a:solidFill>
              <a:effectLst/>
              <a:latin typeface="Times New Roman" panose="02020603050405020304" pitchFamily="18" charset="0"/>
              <a:ea typeface="Times New Roman" panose="02020603050405020304" pitchFamily="18" charset="0"/>
            </a:endParaRPr>
          </a:p>
        </p:txBody>
      </p:sp>
      <p:pic>
        <p:nvPicPr>
          <p:cNvPr id="4" name="Picture 3">
            <a:hlinkClick r:id="rId3"/>
            <a:extLst>
              <a:ext uri="{FF2B5EF4-FFF2-40B4-BE49-F238E27FC236}">
                <a16:creationId xmlns:a16="http://schemas.microsoft.com/office/drawing/2014/main" id="{52EBE1E6-E6E4-F0EE-8ACE-FE2229474A7E}"/>
              </a:ext>
            </a:extLst>
          </p:cNvPr>
          <p:cNvPicPr>
            <a:picLocks noChangeAspect="1"/>
          </p:cNvPicPr>
          <p:nvPr/>
        </p:nvPicPr>
        <p:blipFill>
          <a:blip r:embed="rId4"/>
          <a:stretch>
            <a:fillRect/>
          </a:stretch>
        </p:blipFill>
        <p:spPr>
          <a:xfrm>
            <a:off x="2027582" y="1791290"/>
            <a:ext cx="8951843" cy="4988125"/>
          </a:xfrm>
          <a:prstGeom prst="rect">
            <a:avLst/>
          </a:prstGeom>
        </p:spPr>
      </p:pic>
      <p:pic>
        <p:nvPicPr>
          <p:cNvPr id="15" name="Picture 14" descr="A red and white circle with a white arrow in the middle&#10;&#10;Description automatically generated">
            <a:extLst>
              <a:ext uri="{FF2B5EF4-FFF2-40B4-BE49-F238E27FC236}">
                <a16:creationId xmlns:a16="http://schemas.microsoft.com/office/drawing/2014/main" id="{C8854A75-ADD7-F588-3F3D-081B391FD8E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19971" y="2382433"/>
            <a:ext cx="1318733" cy="1318733"/>
          </a:xfrm>
          <a:prstGeom prst="rect">
            <a:avLst/>
          </a:prstGeom>
        </p:spPr>
      </p:pic>
    </p:spTree>
    <p:extLst>
      <p:ext uri="{BB962C8B-B14F-4D97-AF65-F5344CB8AC3E}">
        <p14:creationId xmlns:p14="http://schemas.microsoft.com/office/powerpoint/2010/main" val="1206644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8501" y="322515"/>
            <a:ext cx="11212608" cy="1033669"/>
          </a:xfrm>
        </p:spPr>
        <p:txBody>
          <a:bodyPr>
            <a:normAutofit fontScale="90000"/>
          </a:bodyPr>
          <a:lstStyle/>
          <a:p>
            <a:r>
              <a:rPr lang="en-GB" sz="6000" dirty="0">
                <a:solidFill>
                  <a:schemeClr val="bg1"/>
                </a:solidFill>
              </a:rPr>
              <a:t>Bg. </a:t>
            </a:r>
            <a:r>
              <a:rPr lang="en-GB" sz="4000" b="1" dirty="0">
                <a:solidFill>
                  <a:srgbClr val="FF0000"/>
                </a:solidFill>
                <a:highlight>
                  <a:srgbClr val="FFFF00"/>
                </a:highlight>
              </a:rPr>
              <a:t>Popcorn Power-Up</a:t>
            </a:r>
            <a:r>
              <a:rPr lang="en-GB" dirty="0">
                <a:solidFill>
                  <a:srgbClr val="FF0000"/>
                </a:solidFill>
                <a:highlight>
                  <a:srgbClr val="FFFF00"/>
                </a:highlight>
              </a:rPr>
              <a:t>:</a:t>
            </a:r>
            <a:br>
              <a:rPr lang="en-GB" dirty="0">
                <a:highlight>
                  <a:srgbClr val="FFFF00"/>
                </a:highlight>
              </a:rPr>
            </a:br>
            <a:r>
              <a:rPr lang="en-GB" dirty="0"/>
              <a:t>	 </a:t>
            </a:r>
            <a:r>
              <a:rPr lang="en-GB" sz="5300" dirty="0">
                <a:solidFill>
                  <a:schemeClr val="bg1"/>
                </a:solidFill>
              </a:rPr>
              <a:t>Movie time: </a:t>
            </a:r>
            <a:r>
              <a:rPr lang="en-GB" sz="5300" b="1" dirty="0">
                <a:solidFill>
                  <a:schemeClr val="bg1"/>
                </a:solidFill>
                <a:highlight>
                  <a:srgbClr val="0000FF"/>
                </a:highlight>
              </a:rPr>
              <a:t>The</a:t>
            </a:r>
            <a:r>
              <a:rPr lang="en-GB" sz="5300" dirty="0">
                <a:solidFill>
                  <a:schemeClr val="bg1"/>
                </a:solidFill>
                <a:highlight>
                  <a:srgbClr val="0000FF"/>
                </a:highlight>
              </a:rPr>
              <a:t> </a:t>
            </a:r>
            <a:r>
              <a:rPr lang="en-GB" sz="5300" b="1" dirty="0">
                <a:solidFill>
                  <a:schemeClr val="bg1"/>
                </a:solidFill>
                <a:highlight>
                  <a:srgbClr val="0000FF"/>
                </a:highlight>
              </a:rPr>
              <a:t>Pirates of Silicon Valley</a:t>
            </a:r>
            <a:endParaRPr lang="en-GB" sz="4000" b="1" dirty="0">
              <a:solidFill>
                <a:schemeClr val="bg1"/>
              </a:solidFill>
              <a:highlight>
                <a:srgbClr val="0000FF"/>
              </a:highlight>
            </a:endParaRPr>
          </a:p>
        </p:txBody>
      </p:sp>
      <p:pic>
        <p:nvPicPr>
          <p:cNvPr id="6" name="Picture 5">
            <a:hlinkClick r:id="rId3"/>
            <a:extLst>
              <a:ext uri="{FF2B5EF4-FFF2-40B4-BE49-F238E27FC236}">
                <a16:creationId xmlns:a16="http://schemas.microsoft.com/office/drawing/2014/main" id="{A66A4D6D-4A89-4B49-97EF-6A43FA55C8C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06606" y="1873019"/>
            <a:ext cx="5295001" cy="3954878"/>
          </a:xfrm>
          <a:prstGeom prst="rect">
            <a:avLst/>
          </a:prstGeom>
        </p:spPr>
      </p:pic>
      <p:pic>
        <p:nvPicPr>
          <p:cNvPr id="13" name="Picture 12" descr="Icon&#10;&#10;Description automatically generated">
            <a:extLst>
              <a:ext uri="{FF2B5EF4-FFF2-40B4-BE49-F238E27FC236}">
                <a16:creationId xmlns:a16="http://schemas.microsoft.com/office/drawing/2014/main" id="{3237FF2C-0287-4BF8-9943-D7FDDBF54A3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0160260">
            <a:off x="9970521" y="3842251"/>
            <a:ext cx="1633075" cy="2446554"/>
          </a:xfrm>
          <a:prstGeom prst="rect">
            <a:avLst/>
          </a:prstGeom>
        </p:spPr>
      </p:pic>
      <p:sp>
        <p:nvSpPr>
          <p:cNvPr id="4" name="TextBox 3">
            <a:extLst>
              <a:ext uri="{FF2B5EF4-FFF2-40B4-BE49-F238E27FC236}">
                <a16:creationId xmlns:a16="http://schemas.microsoft.com/office/drawing/2014/main" id="{4B3A0FB1-95AE-4720-BD05-8784DB169C27}"/>
              </a:ext>
            </a:extLst>
          </p:cNvPr>
          <p:cNvSpPr txBox="1"/>
          <p:nvPr/>
        </p:nvSpPr>
        <p:spPr>
          <a:xfrm>
            <a:off x="302822" y="1873019"/>
            <a:ext cx="5183578"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Learn about how Microsoft &amp; Apple got started and the initial rivalry between the two.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A Movie starring Noah Wyle as </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Steve Jobs </a:t>
            </a: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and Anthony Michael Hall as </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Bill Gates</a:t>
            </a: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The Movie explores the rivalry between Jobs (Apple) and Gates (Microsoft).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And the impact they had on the development of the Computer that </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revolutionised and changed the world</a:t>
            </a: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04216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978960-5699-D163-D820-CFF002BD524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111E94-6896-637A-2788-D3B53E2AA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325CFFA-DA56-DB1D-7545-7C639E0E7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426A45D-0044-2AF0-3E83-BB647CB24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C7E352-E5A2-3C5F-348B-4142F8A08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EA0964D-F138-EC9F-0EF7-3D5C46B9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415C36-813B-C1FC-B72B-2C2140E8BC2B}"/>
              </a:ext>
            </a:extLst>
          </p:cNvPr>
          <p:cNvSpPr>
            <a:spLocks noGrp="1"/>
          </p:cNvSpPr>
          <p:nvPr>
            <p:ph type="title"/>
          </p:nvPr>
        </p:nvSpPr>
        <p:spPr>
          <a:xfrm>
            <a:off x="257698" y="278535"/>
            <a:ext cx="9895951" cy="1033669"/>
          </a:xfrm>
        </p:spPr>
        <p:txBody>
          <a:bodyPr>
            <a:normAutofit/>
          </a:bodyPr>
          <a:lstStyle/>
          <a:p>
            <a:r>
              <a:rPr lang="en-GB" sz="5400" b="1" dirty="0">
                <a:solidFill>
                  <a:schemeClr val="bg1"/>
                </a:solidFill>
              </a:rPr>
              <a:t>Notice: Movie Night</a:t>
            </a:r>
          </a:p>
        </p:txBody>
      </p:sp>
      <p:sp>
        <p:nvSpPr>
          <p:cNvPr id="4" name="TextBox 3">
            <a:extLst>
              <a:ext uri="{FF2B5EF4-FFF2-40B4-BE49-F238E27FC236}">
                <a16:creationId xmlns:a16="http://schemas.microsoft.com/office/drawing/2014/main" id="{6C31840F-B3FC-9116-BC48-6D72A1CA139F}"/>
              </a:ext>
            </a:extLst>
          </p:cNvPr>
          <p:cNvSpPr txBox="1"/>
          <p:nvPr/>
        </p:nvSpPr>
        <p:spPr>
          <a:xfrm>
            <a:off x="257698" y="1878580"/>
            <a:ext cx="11875162"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Movie Night for Computing Students, Graduates / Alumni, and their family &amp; friends.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Bar will open at DTC before the Movie 5-6pm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Movie:</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🎬Pirates of Silicon Valley: Two rebels – One revolution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Date:</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Wednesday 28th of January, 5:30pm.</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Location:</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The Dylan Thomas Theatre (first floor), Swansea. SA1 1RR.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Cost:</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Free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Click here to get your tickets:</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https://www.uwtsdunion.co.uk/events/movie-night-0287</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Graphic 10" descr="Film strip with solid fill">
            <a:extLst>
              <a:ext uri="{FF2B5EF4-FFF2-40B4-BE49-F238E27FC236}">
                <a16:creationId xmlns:a16="http://schemas.microsoft.com/office/drawing/2014/main" id="{96774C2C-3ADA-1199-D6E5-B5BB590CD1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88294" y="539211"/>
            <a:ext cx="1545985" cy="1321579"/>
          </a:xfrm>
          <a:prstGeom prst="rect">
            <a:avLst/>
          </a:prstGeom>
        </p:spPr>
      </p:pic>
      <p:pic>
        <p:nvPicPr>
          <p:cNvPr id="5" name="Graphic 4" descr="Popcorn with solid fill">
            <a:extLst>
              <a:ext uri="{FF2B5EF4-FFF2-40B4-BE49-F238E27FC236}">
                <a16:creationId xmlns:a16="http://schemas.microsoft.com/office/drawing/2014/main" id="{85068A92-9F72-8CA8-176B-5C6D7CA7C75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07979" y="36270"/>
            <a:ext cx="1545985" cy="1545985"/>
          </a:xfrm>
          <a:prstGeom prst="rect">
            <a:avLst/>
          </a:prstGeom>
        </p:spPr>
      </p:pic>
      <p:pic>
        <p:nvPicPr>
          <p:cNvPr id="15" name="Graphic 14" descr="Theatre with solid fill">
            <a:extLst>
              <a:ext uri="{FF2B5EF4-FFF2-40B4-BE49-F238E27FC236}">
                <a16:creationId xmlns:a16="http://schemas.microsoft.com/office/drawing/2014/main" id="{5D83640F-6A94-6A42-1F02-DF140B10392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303649" y="51447"/>
            <a:ext cx="1545985" cy="1545985"/>
          </a:xfrm>
          <a:prstGeom prst="rect">
            <a:avLst/>
          </a:prstGeom>
        </p:spPr>
      </p:pic>
    </p:spTree>
    <p:extLst>
      <p:ext uri="{BB962C8B-B14F-4D97-AF65-F5344CB8AC3E}">
        <p14:creationId xmlns:p14="http://schemas.microsoft.com/office/powerpoint/2010/main" val="15721060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t>
            </a:r>
            <a:r>
              <a:rPr lang="en-GB" dirty="0">
                <a:latin typeface="Calibri" panose="020F0502020204030204" pitchFamily="34" charset="0"/>
                <a:ea typeface="DengXian" panose="02010600030101010101" pitchFamily="2" charset="-122"/>
                <a:cs typeface="Times New Roman" panose="02020603050405020304" pitchFamily="18" charset="0"/>
              </a:rPr>
              <a:t>so that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everyone equally benefits from question </a:t>
            </a:r>
            <a:r>
              <a:rPr lang="en-GB" sz="2800" dirty="0">
                <a:ea typeface="DengXian" panose="02010600030101010101" pitchFamily="2" charset="-122"/>
                <a:cs typeface="Times New Roman" panose="02020603050405020304" pitchFamily="18" charset="0"/>
              </a:rPr>
              <a:t>answers and advice,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please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tutorial</a:t>
            </a:r>
            <a:r>
              <a:rPr lang="en-GB" sz="2800"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email a module tutor and they will get back to you asap. </a:t>
            </a:r>
            <a:r>
              <a:rPr lang="en-GB" dirty="0">
                <a:latin typeface="Calibri" panose="020F0502020204030204" pitchFamily="34" charset="0"/>
                <a:ea typeface="DengXian" panose="02010600030101010101" pitchFamily="2" charset="-122"/>
                <a:cs typeface="Times New Roman" panose="02020603050405020304" pitchFamily="18" charset="0"/>
              </a:rPr>
              <a:t>D</a:t>
            </a:r>
            <a:r>
              <a:rPr lang="en-GB" sz="2800" dirty="0">
                <a:effectLst/>
                <a:latin typeface="Calibri" panose="020F0502020204030204" pitchFamily="34" charset="0"/>
                <a:ea typeface="DengXian" panose="02010600030101010101" pitchFamily="2" charset="-122"/>
                <a:cs typeface="Times New Roman" panose="02020603050405020304" pitchFamily="18" charset="0"/>
              </a:rPr>
              <a:t>ue to the number of modules and students tutors teach, apologies in advance, it may take a little while to get back to you.</a:t>
            </a:r>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Tree>
    <p:extLst>
      <p:ext uri="{BB962C8B-B14F-4D97-AF65-F5344CB8AC3E}">
        <p14:creationId xmlns:p14="http://schemas.microsoft.com/office/powerpoint/2010/main" val="3048228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7305" y="353394"/>
            <a:ext cx="9895951" cy="1033669"/>
          </a:xfrm>
        </p:spPr>
        <p:txBody>
          <a:bodyPr>
            <a:normAutofit/>
          </a:bodyPr>
          <a:lstStyle/>
          <a:p>
            <a:r>
              <a:rPr lang="en-GB" sz="5400" dirty="0">
                <a:solidFill>
                  <a:schemeClr val="bg1"/>
                </a:solidFill>
              </a:rPr>
              <a:t>Reminder: </a:t>
            </a:r>
            <a:r>
              <a:rPr lang="en-GB" sz="5400" b="1" dirty="0">
                <a:solidFill>
                  <a:schemeClr val="bg1"/>
                </a:solidFill>
              </a:rPr>
              <a:t>BYOD to Lecture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0" y="1752695"/>
            <a:ext cx="10805615" cy="4866936"/>
          </a:xfrm>
        </p:spPr>
        <p:txBody>
          <a:bodyPr>
            <a:normAutofit/>
          </a:bodyPr>
          <a:lstStyle/>
          <a:p>
            <a:r>
              <a:rPr lang="en-GB" sz="3200" b="1" dirty="0">
                <a:solidFill>
                  <a:srgbClr val="202124"/>
                </a:solidFill>
              </a:rPr>
              <a:t>If you would like to try some tools &amp; commands and code during the OS </a:t>
            </a:r>
            <a:r>
              <a:rPr lang="en-GB" sz="3200" b="1" i="0" dirty="0">
                <a:solidFill>
                  <a:srgbClr val="202124"/>
                </a:solidFill>
                <a:effectLst/>
              </a:rPr>
              <a:t>Lecture you can BYOD.</a:t>
            </a:r>
            <a:endParaRPr lang="en-GB" sz="3200" b="0" i="0" dirty="0">
              <a:solidFill>
                <a:srgbClr val="202124"/>
              </a:solidFill>
              <a:effectLst/>
            </a:endParaRPr>
          </a:p>
          <a:p>
            <a:r>
              <a:rPr lang="en-GB" sz="3200" b="0" i="0" dirty="0">
                <a:solidFill>
                  <a:srgbClr val="202124"/>
                </a:solidFill>
                <a:effectLst/>
              </a:rPr>
              <a:t>Laptop ideal, </a:t>
            </a:r>
            <a:r>
              <a:rPr lang="en-GB" sz="3200" dirty="0">
                <a:solidFill>
                  <a:srgbClr val="202124"/>
                </a:solidFill>
              </a:rPr>
              <a:t>T</a:t>
            </a:r>
            <a:r>
              <a:rPr lang="en-GB" sz="3200" b="0" i="0" dirty="0">
                <a:solidFill>
                  <a:srgbClr val="202124"/>
                </a:solidFill>
                <a:effectLst/>
              </a:rPr>
              <a:t>ablet good, Smartphone ok.</a:t>
            </a:r>
          </a:p>
          <a:p>
            <a:r>
              <a:rPr lang="en-GB" sz="3200" dirty="0">
                <a:solidFill>
                  <a:srgbClr val="202124"/>
                </a:solidFill>
              </a:rPr>
              <a:t>+ Useful in general to make notes. </a:t>
            </a:r>
          </a:p>
          <a:p>
            <a:r>
              <a:rPr lang="en-GB" sz="3200" b="1" i="0" dirty="0">
                <a:solidFill>
                  <a:srgbClr val="202124"/>
                </a:solidFill>
                <a:effectLst/>
              </a:rPr>
              <a:t>Not essential</a:t>
            </a:r>
            <a:r>
              <a:rPr lang="en-GB" sz="3200" b="0" i="0" dirty="0">
                <a:solidFill>
                  <a:srgbClr val="202124"/>
                </a:solidFill>
                <a:effectLst/>
              </a:rPr>
              <a:t>, as </a:t>
            </a:r>
            <a:r>
              <a:rPr lang="en-GB" sz="3200" dirty="0">
                <a:solidFill>
                  <a:srgbClr val="202124"/>
                </a:solidFill>
              </a:rPr>
              <a:t>we will be trying all the necessary commands and code in the tutorial sessions.</a:t>
            </a:r>
          </a:p>
          <a:p>
            <a:r>
              <a:rPr lang="en-GB" sz="3200" b="0" i="0" dirty="0">
                <a:solidFill>
                  <a:srgbClr val="202124"/>
                </a:solidFill>
                <a:effectLst/>
              </a:rPr>
              <a:t>But if you would like to try some commands and code in the lecture, you can bring your own device </a:t>
            </a:r>
            <a:r>
              <a:rPr lang="en-GB" sz="3200" dirty="0">
                <a:solidFill>
                  <a:srgbClr val="202124"/>
                </a:solidFill>
              </a:rPr>
              <a:t>to the lecture if you would like to.</a:t>
            </a:r>
            <a:endParaRPr lang="en-GB" sz="3200" b="0" i="0" dirty="0">
              <a:solidFill>
                <a:srgbClr val="202124"/>
              </a:solidFill>
              <a:effectLst/>
            </a:endParaRPr>
          </a:p>
        </p:txBody>
      </p:sp>
      <p:pic>
        <p:nvPicPr>
          <p:cNvPr id="4" name="Graphic 3" descr="Internet with solid fill">
            <a:extLst>
              <a:ext uri="{FF2B5EF4-FFF2-40B4-BE49-F238E27FC236}">
                <a16:creationId xmlns:a16="http://schemas.microsoft.com/office/drawing/2014/main" id="{323567EB-58D0-01E0-38AA-A009583602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15296" y="-105818"/>
            <a:ext cx="1780881" cy="1780881"/>
          </a:xfrm>
          <a:prstGeom prst="rect">
            <a:avLst/>
          </a:prstGeom>
        </p:spPr>
      </p:pic>
      <p:pic>
        <p:nvPicPr>
          <p:cNvPr id="6" name="Graphic 5" descr="Tablet with solid fill">
            <a:extLst>
              <a:ext uri="{FF2B5EF4-FFF2-40B4-BE49-F238E27FC236}">
                <a16:creationId xmlns:a16="http://schemas.microsoft.com/office/drawing/2014/main" id="{B446D809-ACD1-4261-D4F9-3F1B0C2EA02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852910" y="-45066"/>
            <a:ext cx="1559392" cy="1559392"/>
          </a:xfrm>
          <a:prstGeom prst="rect">
            <a:avLst/>
          </a:prstGeom>
        </p:spPr>
      </p:pic>
      <p:pic>
        <p:nvPicPr>
          <p:cNvPr id="5" name="Graphic 4" descr="Smart Phone with solid fill">
            <a:extLst>
              <a:ext uri="{FF2B5EF4-FFF2-40B4-BE49-F238E27FC236}">
                <a16:creationId xmlns:a16="http://schemas.microsoft.com/office/drawing/2014/main" id="{BF7E439F-27CC-DAEC-7DB0-FACB1D95851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306286" y="302063"/>
            <a:ext cx="914400" cy="914400"/>
          </a:xfrm>
          <a:prstGeom prst="rect">
            <a:avLst/>
          </a:prstGeom>
        </p:spPr>
      </p:pic>
    </p:spTree>
    <p:extLst>
      <p:ext uri="{BB962C8B-B14F-4D97-AF65-F5344CB8AC3E}">
        <p14:creationId xmlns:p14="http://schemas.microsoft.com/office/powerpoint/2010/main" val="1262480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15394</TotalTime>
  <Words>2975</Words>
  <Application>Microsoft Office PowerPoint</Application>
  <PresentationFormat>Widescreen</PresentationFormat>
  <Paragraphs>248</Paragraphs>
  <Slides>33</Slides>
  <Notes>28</Notes>
  <HiddenSlides>0</HiddenSlides>
  <MMClips>1</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33</vt:i4>
      </vt:variant>
    </vt:vector>
  </HeadingPairs>
  <TitlesOfParts>
    <vt:vector size="49" baseType="lpstr">
      <vt:lpstr>DengXian</vt:lpstr>
      <vt:lpstr>Google Sans</vt:lpstr>
      <vt:lpstr>Myriad Pro</vt:lpstr>
      <vt:lpstr>Aptos</vt:lpstr>
      <vt:lpstr>Arial</vt:lpstr>
      <vt:lpstr>Arial</vt:lpstr>
      <vt:lpstr>Calibri</vt:lpstr>
      <vt:lpstr>Calibri Light</vt:lpstr>
      <vt:lpstr>Courier New</vt:lpstr>
      <vt:lpstr>Roboto</vt:lpstr>
      <vt:lpstr>Segoe UI</vt:lpstr>
      <vt:lpstr>Symbol</vt:lpstr>
      <vt:lpstr>Times New Roman</vt:lpstr>
      <vt:lpstr>Wingdings</vt:lpstr>
      <vt:lpstr>Office Theme</vt:lpstr>
      <vt:lpstr>UWTSD Theme1</vt:lpstr>
      <vt:lpstr>Log-in to MS-Teams</vt:lpstr>
      <vt:lpstr>Tutorial 1:  Introduction to Operating Systems </vt:lpstr>
      <vt:lpstr>Tutorial 1 Overview</vt:lpstr>
      <vt:lpstr>Activity: Tutorial document</vt:lpstr>
      <vt:lpstr>Module Assessment &amp; OS Assignment</vt:lpstr>
      <vt:lpstr>Activity: Task Manager – Command Line &amp; PID</vt:lpstr>
      <vt:lpstr>Different types of Operating Systems</vt:lpstr>
      <vt:lpstr>Different types of Operating systems</vt:lpstr>
      <vt:lpstr>Bg. Different types of OS systems.</vt:lpstr>
      <vt:lpstr>Bg. Level-Up Video: Learn more about Game Console Operating Systems</vt:lpstr>
      <vt:lpstr>Bg. Go Back in Time: Use Microsoft Windows version 1 (click below)</vt:lpstr>
      <vt:lpstr>AI, Quantum Computing &amp; YOU!</vt:lpstr>
      <vt:lpstr>Bg. Benefits of AI &amp; Quantum Computers</vt:lpstr>
      <vt:lpstr>How to get started with Quantum Computing</vt:lpstr>
      <vt:lpstr>Bg. NQCC: National Quantum Computing Centre</vt:lpstr>
      <vt:lpstr>Activity: Most powerful Computers?</vt:lpstr>
      <vt:lpstr>Activity: Types of OSs</vt:lpstr>
      <vt:lpstr>Homework Activity: Quantum Computing</vt:lpstr>
      <vt:lpstr>Bg. Windows 12 AI-OS – possible features</vt:lpstr>
      <vt:lpstr>Any Questions?</vt:lpstr>
      <vt:lpstr>Register</vt:lpstr>
      <vt:lpstr>End of Tutorial.</vt:lpstr>
      <vt:lpstr>Archive slides.</vt:lpstr>
      <vt:lpstr>Activity: Most powerful Computers?</vt:lpstr>
      <vt:lpstr>PowerPoint Presentation</vt:lpstr>
      <vt:lpstr>Study &amp; learning time</vt:lpstr>
      <vt:lpstr>Play: Next Gen. OS: AI &amp; Quantum Computing </vt:lpstr>
      <vt:lpstr>Bg. Video: From AI to   AGI &amp; ASI / Super Intelligence</vt:lpstr>
      <vt:lpstr>Bg. New AI (Tülu 3) Destroys DeepSeek &amp; OpenAI!</vt:lpstr>
      <vt:lpstr>Bg. Popcorn Power-Up:   Movie time: The Pirates of Silicon Valley</vt:lpstr>
      <vt:lpstr>Notice: Movie Night</vt:lpstr>
      <vt:lpstr>Q&amp;A Etiquette</vt:lpstr>
      <vt:lpstr>Reminder: BYOD to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108</cp:revision>
  <dcterms:created xsi:type="dcterms:W3CDTF">2021-01-22T17:10:31Z</dcterms:created>
  <dcterms:modified xsi:type="dcterms:W3CDTF">2026-02-05T11:55:22Z</dcterms:modified>
</cp:coreProperties>
</file>