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4"/>
  </p:notesMasterIdLst>
  <p:sldIdLst>
    <p:sldId id="256" r:id="rId2"/>
    <p:sldId id="520" r:id="rId3"/>
    <p:sldId id="571" r:id="rId4"/>
    <p:sldId id="395" r:id="rId5"/>
    <p:sldId id="617" r:id="rId6"/>
    <p:sldId id="572" r:id="rId7"/>
    <p:sldId id="452" r:id="rId8"/>
    <p:sldId id="481" r:id="rId9"/>
    <p:sldId id="573" r:id="rId10"/>
    <p:sldId id="574" r:id="rId11"/>
    <p:sldId id="576" r:id="rId12"/>
    <p:sldId id="578" r:id="rId13"/>
    <p:sldId id="577" r:id="rId14"/>
    <p:sldId id="575" r:id="rId15"/>
    <p:sldId id="579" r:id="rId16"/>
    <p:sldId id="580" r:id="rId17"/>
    <p:sldId id="581" r:id="rId18"/>
    <p:sldId id="582" r:id="rId19"/>
    <p:sldId id="583" r:id="rId20"/>
    <p:sldId id="584" r:id="rId21"/>
    <p:sldId id="323" r:id="rId22"/>
    <p:sldId id="390" r:id="rId23"/>
    <p:sldId id="455" r:id="rId24"/>
    <p:sldId id="563" r:id="rId25"/>
    <p:sldId id="611" r:id="rId26"/>
    <p:sldId id="612" r:id="rId27"/>
    <p:sldId id="586" r:id="rId28"/>
    <p:sldId id="585" r:id="rId29"/>
    <p:sldId id="564" r:id="rId30"/>
    <p:sldId id="593" r:id="rId31"/>
    <p:sldId id="614" r:id="rId32"/>
    <p:sldId id="613" r:id="rId33"/>
    <p:sldId id="592" r:id="rId34"/>
    <p:sldId id="594" r:id="rId35"/>
    <p:sldId id="615" r:id="rId36"/>
    <p:sldId id="616" r:id="rId37"/>
    <p:sldId id="595" r:id="rId38"/>
    <p:sldId id="596" r:id="rId39"/>
    <p:sldId id="470" r:id="rId40"/>
    <p:sldId id="587" r:id="rId41"/>
    <p:sldId id="588" r:id="rId42"/>
    <p:sldId id="589" r:id="rId43"/>
    <p:sldId id="590" r:id="rId44"/>
    <p:sldId id="591" r:id="rId45"/>
    <p:sldId id="597" r:id="rId46"/>
    <p:sldId id="598" r:id="rId47"/>
    <p:sldId id="599" r:id="rId48"/>
    <p:sldId id="600" r:id="rId49"/>
    <p:sldId id="601" r:id="rId50"/>
    <p:sldId id="602" r:id="rId51"/>
    <p:sldId id="603" r:id="rId52"/>
    <p:sldId id="604" r:id="rId53"/>
    <p:sldId id="605" r:id="rId54"/>
    <p:sldId id="606" r:id="rId55"/>
    <p:sldId id="607" r:id="rId56"/>
    <p:sldId id="608" r:id="rId57"/>
    <p:sldId id="609" r:id="rId58"/>
    <p:sldId id="499" r:id="rId59"/>
    <p:sldId id="453" r:id="rId60"/>
    <p:sldId id="391" r:id="rId61"/>
    <p:sldId id="298" r:id="rId62"/>
    <p:sldId id="299" r:id="rId63"/>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520"/>
            <p14:sldId id="571"/>
            <p14:sldId id="395"/>
            <p14:sldId id="617"/>
            <p14:sldId id="572"/>
            <p14:sldId id="452"/>
            <p14:sldId id="481"/>
            <p14:sldId id="573"/>
            <p14:sldId id="574"/>
            <p14:sldId id="576"/>
            <p14:sldId id="578"/>
            <p14:sldId id="577"/>
            <p14:sldId id="575"/>
            <p14:sldId id="579"/>
            <p14:sldId id="580"/>
            <p14:sldId id="581"/>
            <p14:sldId id="582"/>
            <p14:sldId id="583"/>
            <p14:sldId id="584"/>
            <p14:sldId id="323"/>
            <p14:sldId id="390"/>
            <p14:sldId id="455"/>
            <p14:sldId id="563"/>
            <p14:sldId id="611"/>
            <p14:sldId id="612"/>
            <p14:sldId id="586"/>
            <p14:sldId id="585"/>
            <p14:sldId id="564"/>
            <p14:sldId id="593"/>
            <p14:sldId id="614"/>
            <p14:sldId id="613"/>
            <p14:sldId id="592"/>
            <p14:sldId id="594"/>
            <p14:sldId id="615"/>
            <p14:sldId id="616"/>
            <p14:sldId id="595"/>
            <p14:sldId id="596"/>
            <p14:sldId id="470"/>
            <p14:sldId id="587"/>
            <p14:sldId id="588"/>
            <p14:sldId id="589"/>
            <p14:sldId id="590"/>
            <p14:sldId id="591"/>
            <p14:sldId id="597"/>
            <p14:sldId id="598"/>
            <p14:sldId id="599"/>
            <p14:sldId id="600"/>
            <p14:sldId id="601"/>
            <p14:sldId id="602"/>
            <p14:sldId id="603"/>
            <p14:sldId id="604"/>
            <p14:sldId id="605"/>
            <p14:sldId id="606"/>
            <p14:sldId id="607"/>
            <p14:sldId id="608"/>
            <p14:sldId id="609"/>
          </p14:sldIdLst>
        </p14:section>
        <p14:section name="Untitled Section" id="{FBA9ED2F-54F1-4A74-B6C4-CF000303B1BB}">
          <p14:sldIdLst>
            <p14:sldId id="499"/>
            <p14:sldId id="453"/>
            <p14:sldId id="391"/>
            <p14:sldId id="298"/>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18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0"/>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3" r:id="rId4"/>
    <p:sldLayoutId id="2147483654" r:id="rId5"/>
    <p:sldLayoutId id="2147483655" r:id="rId6"/>
    <p:sldLayoutId id="2147483656" r:id="rId7"/>
    <p:sldLayoutId id="2147483657" r:id="rId8"/>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GCwWE-Btf10"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tmp"/><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1.tmp"/><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2.tmp"/><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www3.weforum.org/docs/WEF_GAC15_Technological_Tipping_Points_report_2015.pdf"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www3.weforum.org/docs/WEF_GAC15_Technological_Tipping_Points_report_2015.pdf"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hyperlink" Target="https://digitalcommons.biola.edu/open-textbooks/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226032" y="1910993"/>
            <a:ext cx="8722760" cy="4108455"/>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br>
              <a:rPr lang="en-GB" dirty="0"/>
            </a:br>
            <a:r>
              <a:rPr lang="en-GB" sz="3600" dirty="0"/>
              <a:t>LCLM 5004</a:t>
            </a:r>
            <a:br>
              <a:rPr sz="3600" dirty="0"/>
            </a:br>
            <a:r>
              <a:rPr sz="3600" dirty="0">
                <a:solidFill>
                  <a:srgbClr val="000000"/>
                </a:solidFill>
              </a:rPr>
              <a:t> </a:t>
            </a:r>
            <a:r>
              <a:rPr lang="en-GB" sz="3600" dirty="0"/>
              <a:t>Managing Business Information</a:t>
            </a:r>
            <a:r>
              <a:rPr lang="en-GB" sz="3600" b="1" dirty="0">
                <a:solidFill>
                  <a:srgbClr val="000000"/>
                </a:solidFill>
                <a:effectLst/>
                <a:ea typeface="Arial" panose="020B0604020202020204" pitchFamily="34" charset="0"/>
              </a:rPr>
              <a:t> </a:t>
            </a:r>
            <a:endParaRPr sz="3600" dirty="0"/>
          </a:p>
          <a:p>
            <a:pPr defTabSz="562355">
              <a:defRPr sz="2624" b="1">
                <a:solidFill>
                  <a:schemeClr val="accent2"/>
                </a:solidFill>
                <a:effectLst>
                  <a:outerShdw blurRad="31242" dist="31242" dir="2700000" rotWithShape="0">
                    <a:srgbClr val="000000">
                      <a:alpha val="43137"/>
                    </a:srgbClr>
                  </a:outerShdw>
                </a:effectLst>
              </a:defRPr>
            </a:pPr>
            <a:r>
              <a:rPr lang="en-GB" sz="3600" b="1" dirty="0">
                <a:effectLst/>
                <a:ea typeface="Calibri" panose="020F0502020204030204" pitchFamily="34" charset="0"/>
                <a:cs typeface="Times New Roman" panose="02020603050405020304" pitchFamily="18" charset="0"/>
              </a:rPr>
              <a:t>Week 8</a:t>
            </a:r>
            <a:r>
              <a:rPr lang="en-GB" sz="3600" b="1" dirty="0">
                <a:ea typeface="Calibri" panose="020F0502020204030204" pitchFamily="34" charset="0"/>
                <a:cs typeface="Times New Roman" panose="02020603050405020304" pitchFamily="18" charset="0"/>
              </a:rPr>
              <a:t>:</a:t>
            </a:r>
            <a:r>
              <a:rPr lang="en-GB" sz="3600" dirty="0">
                <a:effectLst/>
                <a:ea typeface="Calibri" panose="020F0502020204030204" pitchFamily="34" charset="0"/>
                <a:cs typeface="Times New Roman" panose="02020603050405020304" pitchFamily="18" charset="0"/>
              </a:rPr>
              <a:t> </a:t>
            </a:r>
            <a:br>
              <a:rPr lang="en-GB" sz="3600" dirty="0">
                <a:effectLst/>
                <a:ea typeface="Calibri" panose="020F0502020204030204" pitchFamily="34" charset="0"/>
                <a:cs typeface="Times New Roman" panose="02020603050405020304" pitchFamily="18" charset="0"/>
              </a:rPr>
            </a:br>
            <a:r>
              <a:rPr lang="en-GB" sz="3600" b="1" dirty="0">
                <a:effectLst>
                  <a:outerShdw blurRad="31242" dist="31242" dir="2700000" rotWithShape="0">
                    <a:srgbClr val="000000">
                      <a:alpha val="43137"/>
                    </a:srgbClr>
                  </a:outerShdw>
                </a:effectLst>
                <a:ea typeface="Calibri" panose="020F0502020204030204" pitchFamily="34" charset="0"/>
                <a:cs typeface="Times New Roman" panose="02020603050405020304" pitchFamily="18" charset="0"/>
              </a:rPr>
              <a:t>Emerging Technologies and Trends</a:t>
            </a:r>
            <a:br>
              <a:rPr lang="en-GB" sz="3600" dirty="0"/>
            </a:br>
            <a:br>
              <a:rPr lang="en-GB" sz="3600" dirty="0"/>
            </a:br>
            <a:br>
              <a:rPr sz="3600"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3" y="934949"/>
            <a:ext cx="8235017" cy="10772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200" dirty="0">
                <a:effectLst/>
                <a:latin typeface="Arial" panose="020B0604020202020204" pitchFamily="34" charset="0"/>
                <a:ea typeface="Arial" panose="020B0604020202020204" pitchFamily="34" charset="0"/>
              </a:rPr>
              <a:t>BA</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(Hons)</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Leadership</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and</a:t>
            </a:r>
            <a:r>
              <a:rPr lang="en-US" sz="3200" spc="-2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Management</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Skills</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for</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the</a:t>
            </a:r>
            <a:r>
              <a:rPr lang="en-US" sz="3200" spc="-25" dirty="0">
                <a:effectLst/>
                <a:latin typeface="Arial" panose="020B0604020202020204" pitchFamily="34" charset="0"/>
                <a:ea typeface="Arial" panose="020B0604020202020204" pitchFamily="34" charset="0"/>
              </a:rPr>
              <a:t> </a:t>
            </a:r>
            <a:r>
              <a:rPr lang="en-US" sz="3200" spc="-10" dirty="0">
                <a:effectLst/>
                <a:latin typeface="Arial" panose="020B0604020202020204" pitchFamily="34" charset="0"/>
                <a:ea typeface="Arial" panose="020B0604020202020204" pitchFamily="34" charset="0"/>
              </a:rPr>
              <a:t>Workplace</a:t>
            </a:r>
            <a:endParaRPr sz="32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wipe(down)">
                                      <p:cBhvr>
                                        <p:cTn id="7" dur="500"/>
                                        <p:tgtEl>
                                          <p:spTgt spid="1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2"/>
                                        </p:tgtEl>
                                        <p:attrNameLst>
                                          <p:attrName>style.visibility</p:attrName>
                                        </p:attrNameLst>
                                      </p:cBhvr>
                                      <p:to>
                                        <p:strVal val="visible"/>
                                      </p:to>
                                    </p:set>
                                    <p:animEffect transition="in" filter="fade">
                                      <p:cBhvr>
                                        <p:cTn id="12" dur="1000"/>
                                        <p:tgtEl>
                                          <p:spTgt spid="112"/>
                                        </p:tgtEl>
                                      </p:cBhvr>
                                    </p:animEffect>
                                    <p:anim calcmode="lin" valueType="num">
                                      <p:cBhvr>
                                        <p:cTn id="13" dur="1000" fill="hold"/>
                                        <p:tgtEl>
                                          <p:spTgt spid="112"/>
                                        </p:tgtEl>
                                        <p:attrNameLst>
                                          <p:attrName>ppt_x</p:attrName>
                                        </p:attrNameLst>
                                      </p:cBhvr>
                                      <p:tavLst>
                                        <p:tav tm="0">
                                          <p:val>
                                            <p:strVal val="#ppt_x"/>
                                          </p:val>
                                        </p:tav>
                                        <p:tav tm="100000">
                                          <p:val>
                                            <p:strVal val="#ppt_x"/>
                                          </p:val>
                                        </p:tav>
                                      </p:tavLst>
                                    </p:anim>
                                    <p:anim calcmode="lin" valueType="num">
                                      <p:cBhvr>
                                        <p:cTn id="14" dur="1000" fill="hold"/>
                                        <p:tgtEl>
                                          <p:spTgt spid="1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B44A35-0054-8241-9D52-A3E6486B22B3}"/>
            </a:ext>
          </a:extLst>
        </p:cNvPr>
        <p:cNvGrpSpPr/>
        <p:nvPr/>
      </p:nvGrpSpPr>
      <p:grpSpPr>
        <a:xfrm>
          <a:off x="0" y="0"/>
          <a:ext cx="0" cy="0"/>
          <a:chOff x="0" y="0"/>
          <a:chExt cx="0" cy="0"/>
        </a:xfrm>
      </p:grpSpPr>
      <p:sp>
        <p:nvSpPr>
          <p:cNvPr id="115" name="Content Placeholder 2">
            <a:extLst>
              <a:ext uri="{FF2B5EF4-FFF2-40B4-BE49-F238E27FC236}">
                <a16:creationId xmlns:a16="http://schemas.microsoft.com/office/drawing/2014/main" id="{B7030055-06C6-3C73-BE1D-FE3C13599CF3}"/>
              </a:ext>
            </a:extLst>
          </p:cNvPr>
          <p:cNvSpPr txBox="1">
            <a:spLocks noGrp="1"/>
          </p:cNvSpPr>
          <p:nvPr>
            <p:ph type="body" idx="1"/>
          </p:nvPr>
        </p:nvSpPr>
        <p:spPr>
          <a:xfrm>
            <a:off x="246579" y="1516753"/>
            <a:ext cx="8722759" cy="4144307"/>
          </a:xfrm>
          <a:prstGeom prst="rect">
            <a:avLst/>
          </a:prstGeom>
        </p:spPr>
        <p:txBody>
          <a:bodyPr>
            <a:noAutofit/>
          </a:bodyPr>
          <a:lstStyle/>
          <a:p>
            <a:pPr marL="0" indent="0">
              <a:buNone/>
            </a:pPr>
            <a:r>
              <a:rPr lang="en-GB" sz="3600" b="1" dirty="0"/>
              <a:t>Knowledge Management:</a:t>
            </a:r>
            <a:endParaRPr lang="en-GB" sz="3600" dirty="0"/>
          </a:p>
          <a:p>
            <a:pPr lvl="0"/>
            <a:r>
              <a:rPr lang="en-GB" sz="3000" dirty="0"/>
              <a:t>The role of knowledge in organizational success.</a:t>
            </a:r>
          </a:p>
          <a:p>
            <a:pPr lvl="0"/>
            <a:r>
              <a:rPr lang="en-US" sz="3000" dirty="0"/>
              <a:t>Theoretical</a:t>
            </a:r>
            <a:r>
              <a:rPr lang="en-US" altLang="en-US" sz="3000" dirty="0"/>
              <a:t> Roots of Knowledge Management (KM).</a:t>
            </a:r>
            <a:endParaRPr lang="en-GB" sz="3000" dirty="0"/>
          </a:p>
          <a:p>
            <a:pPr lvl="0"/>
            <a:r>
              <a:rPr lang="en-GB" sz="3000" dirty="0"/>
              <a:t>Strategies for knowledge capture, storage, and dissemination.</a:t>
            </a:r>
          </a:p>
          <a:p>
            <a:pPr lvl="0"/>
            <a:r>
              <a:rPr lang="en-GB" sz="3000" dirty="0"/>
              <a:t>Knowledge Management (KM) systems and tools.</a:t>
            </a:r>
          </a:p>
          <a:p>
            <a:r>
              <a:rPr lang="en-GB" sz="3200" dirty="0"/>
              <a:t>Assessment 2 discussion.</a:t>
            </a:r>
          </a:p>
          <a:p>
            <a:pPr lvl="0"/>
            <a:endParaRPr lang="en-GB" sz="3000" dirty="0"/>
          </a:p>
          <a:p>
            <a:pPr algn="just"/>
            <a:endParaRPr lang="en-GB" sz="2600" kern="100" dirty="0">
              <a:effectLst/>
              <a:ea typeface="Calibri" panose="020F0502020204030204" pitchFamily="34" charset="0"/>
              <a:cs typeface="Times New Roman" panose="02020603050405020304" pitchFamily="18" charset="0"/>
            </a:endParaRPr>
          </a:p>
        </p:txBody>
      </p:sp>
      <p:sp>
        <p:nvSpPr>
          <p:cNvPr id="116" name="Slide Number Placeholder 3">
            <a:extLst>
              <a:ext uri="{FF2B5EF4-FFF2-40B4-BE49-F238E27FC236}">
                <a16:creationId xmlns:a16="http://schemas.microsoft.com/office/drawing/2014/main" id="{2F44A9F4-4AA9-0A82-BEBD-16D9EFF9A2DE}"/>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a:extLst>
              <a:ext uri="{FF2B5EF4-FFF2-40B4-BE49-F238E27FC236}">
                <a16:creationId xmlns:a16="http://schemas.microsoft.com/office/drawing/2014/main" id="{2CA4A7DA-4270-02DF-D3D8-A2B42F7D5E92}"/>
              </a:ext>
            </a:extLst>
          </p:cNvPr>
          <p:cNvSpPr txBox="1">
            <a:spLocks noGrp="1"/>
          </p:cNvSpPr>
          <p:nvPr>
            <p:ph type="title"/>
          </p:nvPr>
        </p:nvSpPr>
        <p:spPr>
          <a:xfrm>
            <a:off x="1047964" y="113016"/>
            <a:ext cx="6580691" cy="722059"/>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Last Week (i.e., W</a:t>
            </a:r>
            <a:r>
              <a:rPr dirty="0"/>
              <a:t>eek </a:t>
            </a:r>
            <a:r>
              <a:rPr lang="en-GB" dirty="0"/>
              <a:t>7)</a:t>
            </a:r>
            <a:endParaRPr dirty="0"/>
          </a:p>
        </p:txBody>
      </p:sp>
      <p:sp>
        <p:nvSpPr>
          <p:cNvPr id="118" name="TextBox 7">
            <a:extLst>
              <a:ext uri="{FF2B5EF4-FFF2-40B4-BE49-F238E27FC236}">
                <a16:creationId xmlns:a16="http://schemas.microsoft.com/office/drawing/2014/main" id="{FE960EDF-B36E-6F39-75DA-87F1D3211A0B}"/>
              </a:ext>
            </a:extLst>
          </p:cNvPr>
          <p:cNvSpPr txBox="1"/>
          <p:nvPr/>
        </p:nvSpPr>
        <p:spPr>
          <a:xfrm>
            <a:off x="246579" y="794694"/>
            <a:ext cx="8722758" cy="5847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sz="3200" dirty="0"/>
              <a:t>We examined ……………</a:t>
            </a:r>
            <a:endParaRPr sz="3200" dirty="0"/>
          </a:p>
        </p:txBody>
      </p:sp>
    </p:spTree>
    <p:extLst>
      <p:ext uri="{BB962C8B-B14F-4D97-AF65-F5344CB8AC3E}">
        <p14:creationId xmlns:p14="http://schemas.microsoft.com/office/powerpoint/2010/main" val="1265819726"/>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15">
                                            <p:txEl>
                                              <p:pRg st="5" end="5"/>
                                            </p:txEl>
                                          </p:spTgt>
                                        </p:tgtEl>
                                        <p:attrNameLst>
                                          <p:attrName>style.visibility</p:attrName>
                                        </p:attrNameLst>
                                      </p:cBhvr>
                                      <p:to>
                                        <p:strVal val="visible"/>
                                      </p:to>
                                    </p:set>
                                    <p:animEffect transition="in" filter="fade">
                                      <p:cBhvr>
                                        <p:cTn id="61" dur="1000"/>
                                        <p:tgtEl>
                                          <p:spTgt spid="115">
                                            <p:txEl>
                                              <p:pRg st="5" end="5"/>
                                            </p:txEl>
                                          </p:spTgt>
                                        </p:tgtEl>
                                      </p:cBhvr>
                                    </p:animEffect>
                                    <p:anim calcmode="lin" valueType="num">
                                      <p:cBhvr>
                                        <p:cTn id="62" dur="1000" fill="hold"/>
                                        <p:tgtEl>
                                          <p:spTgt spid="115">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11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C9EED-F83C-603C-9387-72C6ECD9F4A4}"/>
            </a:ext>
          </a:extLst>
        </p:cNvPr>
        <p:cNvGrpSpPr/>
        <p:nvPr/>
      </p:nvGrpSpPr>
      <p:grpSpPr>
        <a:xfrm>
          <a:off x="0" y="0"/>
          <a:ext cx="0" cy="0"/>
          <a:chOff x="0" y="0"/>
          <a:chExt cx="0" cy="0"/>
        </a:xfrm>
      </p:grpSpPr>
      <p:sp>
        <p:nvSpPr>
          <p:cNvPr id="115" name="Content Placeholder 2">
            <a:extLst>
              <a:ext uri="{FF2B5EF4-FFF2-40B4-BE49-F238E27FC236}">
                <a16:creationId xmlns:a16="http://schemas.microsoft.com/office/drawing/2014/main" id="{A740234C-1174-2E2B-F281-D99833775A3E}"/>
              </a:ext>
            </a:extLst>
          </p:cNvPr>
          <p:cNvSpPr txBox="1">
            <a:spLocks noGrp="1"/>
          </p:cNvSpPr>
          <p:nvPr>
            <p:ph type="body" idx="1"/>
          </p:nvPr>
        </p:nvSpPr>
        <p:spPr>
          <a:xfrm>
            <a:off x="246579" y="1516753"/>
            <a:ext cx="8722759" cy="4144307"/>
          </a:xfrm>
          <a:prstGeom prst="rect">
            <a:avLst/>
          </a:prstGeom>
        </p:spPr>
        <p:txBody>
          <a:bodyPr>
            <a:noAutofit/>
          </a:bodyPr>
          <a:lstStyle/>
          <a:p>
            <a:pPr marL="0" indent="0">
              <a:buNone/>
            </a:pPr>
            <a:r>
              <a:rPr lang="en-GB" sz="3200" b="1" dirty="0"/>
              <a:t>Emerging Technologies and Trends:</a:t>
            </a:r>
            <a:endParaRPr lang="en-GB" sz="3200" dirty="0"/>
          </a:p>
          <a:p>
            <a:pPr lvl="0"/>
            <a:r>
              <a:rPr lang="en-GB" sz="2800" dirty="0"/>
              <a:t>Exploration of emerging technologies in information management.</a:t>
            </a:r>
          </a:p>
          <a:p>
            <a:pPr lvl="0"/>
            <a:r>
              <a:rPr lang="en-GB" sz="2800" dirty="0"/>
              <a:t>The impact of Artificial Intelligence (AI) and Machine Learning (ML) on business information.</a:t>
            </a:r>
          </a:p>
          <a:p>
            <a:pPr lvl="0"/>
            <a:r>
              <a:rPr lang="en-GB" sz="2800" dirty="0"/>
              <a:t>Future trends and their potential implications for business information management.</a:t>
            </a:r>
          </a:p>
          <a:p>
            <a:r>
              <a:rPr lang="en-GB" sz="2800" dirty="0"/>
              <a:t>Assessment 2 discussion.</a:t>
            </a:r>
          </a:p>
          <a:p>
            <a:pPr lvl="0"/>
            <a:endParaRPr lang="en-GB" sz="3000" dirty="0"/>
          </a:p>
          <a:p>
            <a:pPr algn="just"/>
            <a:endParaRPr lang="en-GB" sz="2600" kern="100" dirty="0">
              <a:effectLst/>
              <a:ea typeface="Calibri" panose="020F0502020204030204" pitchFamily="34" charset="0"/>
              <a:cs typeface="Times New Roman" panose="02020603050405020304" pitchFamily="18" charset="0"/>
            </a:endParaRPr>
          </a:p>
        </p:txBody>
      </p:sp>
      <p:sp>
        <p:nvSpPr>
          <p:cNvPr id="116" name="Slide Number Placeholder 3">
            <a:extLst>
              <a:ext uri="{FF2B5EF4-FFF2-40B4-BE49-F238E27FC236}">
                <a16:creationId xmlns:a16="http://schemas.microsoft.com/office/drawing/2014/main" id="{D8A8A16C-C63E-2104-09C2-FA151875822A}"/>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a:extLst>
              <a:ext uri="{FF2B5EF4-FFF2-40B4-BE49-F238E27FC236}">
                <a16:creationId xmlns:a16="http://schemas.microsoft.com/office/drawing/2014/main" id="{B21D7991-AAA7-FB96-0370-3B447577DEA6}"/>
              </a:ext>
            </a:extLst>
          </p:cNvPr>
          <p:cNvSpPr txBox="1">
            <a:spLocks noGrp="1"/>
          </p:cNvSpPr>
          <p:nvPr>
            <p:ph type="title"/>
          </p:nvPr>
        </p:nvSpPr>
        <p:spPr>
          <a:xfrm>
            <a:off x="1047964" y="113016"/>
            <a:ext cx="6580691" cy="722059"/>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This Week (i.e., W</a:t>
            </a:r>
            <a:r>
              <a:rPr dirty="0"/>
              <a:t>eek </a:t>
            </a:r>
            <a:r>
              <a:rPr lang="en-GB" dirty="0"/>
              <a:t>8)</a:t>
            </a:r>
            <a:endParaRPr dirty="0"/>
          </a:p>
        </p:txBody>
      </p:sp>
      <p:sp>
        <p:nvSpPr>
          <p:cNvPr id="118" name="TextBox 7">
            <a:extLst>
              <a:ext uri="{FF2B5EF4-FFF2-40B4-BE49-F238E27FC236}">
                <a16:creationId xmlns:a16="http://schemas.microsoft.com/office/drawing/2014/main" id="{B09C3EC0-3F33-B1C8-8006-7DCC82DFF533}"/>
              </a:ext>
            </a:extLst>
          </p:cNvPr>
          <p:cNvSpPr txBox="1"/>
          <p:nvPr/>
        </p:nvSpPr>
        <p:spPr>
          <a:xfrm>
            <a:off x="246579" y="794694"/>
            <a:ext cx="8722758" cy="5847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sz="3200" dirty="0"/>
              <a:t>We will examine ……………</a:t>
            </a:r>
            <a:endParaRPr sz="3200" dirty="0"/>
          </a:p>
        </p:txBody>
      </p:sp>
    </p:spTree>
    <p:extLst>
      <p:ext uri="{BB962C8B-B14F-4D97-AF65-F5344CB8AC3E}">
        <p14:creationId xmlns:p14="http://schemas.microsoft.com/office/powerpoint/2010/main" val="134314631"/>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4</a:t>
            </a:fld>
            <a:endParaRPr/>
          </a:p>
        </p:txBody>
      </p:sp>
      <p:sp>
        <p:nvSpPr>
          <p:cNvPr id="127" name="Rectangle 7"/>
          <p:cNvSpPr txBox="1"/>
          <p:nvPr/>
        </p:nvSpPr>
        <p:spPr>
          <a:xfrm>
            <a:off x="431514" y="233784"/>
            <a:ext cx="8255285" cy="7525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lnSpcReduction="1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altLang="en-US" sz="4800" dirty="0"/>
              <a:t>Session 1</a:t>
            </a:r>
            <a:endParaRPr sz="4600" dirty="0"/>
          </a:p>
        </p:txBody>
      </p:sp>
      <p:sp>
        <p:nvSpPr>
          <p:cNvPr id="128" name="Content Placeholder 2"/>
          <p:cNvSpPr txBox="1"/>
          <p:nvPr/>
        </p:nvSpPr>
        <p:spPr>
          <a:xfrm>
            <a:off x="195209" y="986319"/>
            <a:ext cx="8813868" cy="43088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GB" sz="4000" b="1" dirty="0"/>
              <a:t>Emerging Technologies and Trends:</a:t>
            </a:r>
          </a:p>
          <a:p>
            <a:pPr algn="ctr"/>
            <a:r>
              <a:rPr lang="en-US" sz="3600" b="1" i="1" dirty="0">
                <a:solidFill>
                  <a:srgbClr val="FF0000"/>
                </a:solidFill>
              </a:rPr>
              <a:t>Several technologies are advancing at an unimaginable rate, in this contemporary times.</a:t>
            </a:r>
          </a:p>
          <a:p>
            <a:pPr algn="ctr"/>
            <a:r>
              <a:rPr lang="en-US" sz="3600" b="1" i="1" dirty="0">
                <a:solidFill>
                  <a:srgbClr val="FF0000"/>
                </a:solidFill>
              </a:rPr>
              <a:t>It is therefore not possible to cover all of them during the course of this lecture, however, it is a good starting point! </a:t>
            </a:r>
            <a:endParaRPr lang="en-GB" sz="3600" dirty="0">
              <a:solidFill>
                <a:srgbClr val="FF0000"/>
              </a:solidFill>
            </a:endParaRPr>
          </a:p>
          <a:p>
            <a:pPr lvl="0" algn="ctr"/>
            <a:endParaRPr lang="en-GB" dirty="0">
              <a:solidFill>
                <a:srgbClr val="FF0000"/>
              </a:solidFill>
            </a:endParaRPr>
          </a:p>
        </p:txBody>
      </p:sp>
    </p:spTree>
    <p:extLst>
      <p:ext uri="{BB962C8B-B14F-4D97-AF65-F5344CB8AC3E}">
        <p14:creationId xmlns:p14="http://schemas.microsoft.com/office/powerpoint/2010/main" val="9869418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8555B7-145B-243C-403A-101A24BECFD5}"/>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ADF67394-B8BE-C9DC-92EF-4D0A16BD464F}"/>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5</a:t>
            </a:fld>
            <a:endParaRPr/>
          </a:p>
        </p:txBody>
      </p:sp>
      <p:sp>
        <p:nvSpPr>
          <p:cNvPr id="127" name="Rectangle 7">
            <a:extLst>
              <a:ext uri="{FF2B5EF4-FFF2-40B4-BE49-F238E27FC236}">
                <a16:creationId xmlns:a16="http://schemas.microsoft.com/office/drawing/2014/main" id="{17C33AD0-16E8-FFE4-C10A-348DCFF77A80}"/>
              </a:ext>
            </a:extLst>
          </p:cNvPr>
          <p:cNvSpPr txBox="1"/>
          <p:nvPr/>
        </p:nvSpPr>
        <p:spPr>
          <a:xfrm>
            <a:off x="431514" y="233784"/>
            <a:ext cx="8255285" cy="7525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Emerging Technologies and Trends</a:t>
            </a:r>
            <a:endParaRPr sz="4600" dirty="0"/>
          </a:p>
        </p:txBody>
      </p:sp>
      <p:sp>
        <p:nvSpPr>
          <p:cNvPr id="128" name="Content Placeholder 2">
            <a:extLst>
              <a:ext uri="{FF2B5EF4-FFF2-40B4-BE49-F238E27FC236}">
                <a16:creationId xmlns:a16="http://schemas.microsoft.com/office/drawing/2014/main" id="{6E078ED3-EB5B-06C4-19CE-50A790CC2619}"/>
              </a:ext>
            </a:extLst>
          </p:cNvPr>
          <p:cNvSpPr txBox="1"/>
          <p:nvPr/>
        </p:nvSpPr>
        <p:spPr>
          <a:xfrm>
            <a:off x="205483" y="986319"/>
            <a:ext cx="8803594" cy="41857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marL="571500" indent="-571500" algn="just">
              <a:buFont typeface="Wingdings" panose="05000000000000000000" pitchFamily="2" charset="2"/>
              <a:buChar char="q"/>
            </a:pPr>
            <a:r>
              <a:rPr lang="en-GB" sz="3800" b="1" dirty="0"/>
              <a:t>Emerging Technologies </a:t>
            </a:r>
            <a:r>
              <a:rPr lang="en-GB" sz="3800" dirty="0"/>
              <a:t>are vital to IT modernization. </a:t>
            </a:r>
          </a:p>
          <a:p>
            <a:pPr marL="571500" indent="-571500" algn="just">
              <a:buFont typeface="Wingdings" panose="05000000000000000000" pitchFamily="2" charset="2"/>
              <a:buChar char="q"/>
            </a:pPr>
            <a:endParaRPr lang="en-GB" sz="3800" dirty="0"/>
          </a:p>
          <a:p>
            <a:pPr marL="571500" indent="-571500" algn="just">
              <a:buFont typeface="Wingdings" panose="05000000000000000000" pitchFamily="2" charset="2"/>
              <a:buChar char="q"/>
            </a:pPr>
            <a:r>
              <a:rPr lang="en-GB" sz="3800" dirty="0"/>
              <a:t>They make processes more efficient.</a:t>
            </a:r>
          </a:p>
          <a:p>
            <a:pPr marL="571500" indent="-571500" algn="just">
              <a:buFont typeface="Wingdings" panose="05000000000000000000" pitchFamily="2" charset="2"/>
              <a:buChar char="q"/>
            </a:pPr>
            <a:endParaRPr lang="en-GB" sz="3800" dirty="0"/>
          </a:p>
          <a:p>
            <a:pPr marL="571500" indent="-571500" algn="just">
              <a:buFont typeface="Wingdings" panose="05000000000000000000" pitchFamily="2" charset="2"/>
              <a:buChar char="q"/>
            </a:pPr>
            <a:r>
              <a:rPr lang="en-GB" sz="3800" dirty="0"/>
              <a:t> Expand data and analytics capabilities. </a:t>
            </a:r>
            <a:endParaRPr lang="en-GB" sz="3800" dirty="0">
              <a:solidFill>
                <a:srgbClr val="FF0000"/>
              </a:solidFill>
            </a:endParaRPr>
          </a:p>
        </p:txBody>
      </p:sp>
    </p:spTree>
    <p:extLst>
      <p:ext uri="{BB962C8B-B14F-4D97-AF65-F5344CB8AC3E}">
        <p14:creationId xmlns:p14="http://schemas.microsoft.com/office/powerpoint/2010/main" val="408300022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2CF45-8E80-4097-1885-E13B6C0DFB57}"/>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5BB4679C-3796-5F6D-FB27-2943F719D70E}"/>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6</a:t>
            </a:fld>
            <a:endParaRPr/>
          </a:p>
        </p:txBody>
      </p:sp>
      <p:sp>
        <p:nvSpPr>
          <p:cNvPr id="127" name="Rectangle 7">
            <a:extLst>
              <a:ext uri="{FF2B5EF4-FFF2-40B4-BE49-F238E27FC236}">
                <a16:creationId xmlns:a16="http://schemas.microsoft.com/office/drawing/2014/main" id="{F58D68C6-6F66-0E76-6CD0-AF406639A08D}"/>
              </a:ext>
            </a:extLst>
          </p:cNvPr>
          <p:cNvSpPr txBox="1"/>
          <p:nvPr/>
        </p:nvSpPr>
        <p:spPr>
          <a:xfrm>
            <a:off x="431514" y="233784"/>
            <a:ext cx="8255285" cy="75253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sz="4800" dirty="0"/>
              <a:t>Emerging Technologies and Trends</a:t>
            </a:r>
            <a:endParaRPr sz="4600" dirty="0"/>
          </a:p>
        </p:txBody>
      </p:sp>
      <p:sp>
        <p:nvSpPr>
          <p:cNvPr id="128" name="Content Placeholder 2">
            <a:extLst>
              <a:ext uri="{FF2B5EF4-FFF2-40B4-BE49-F238E27FC236}">
                <a16:creationId xmlns:a16="http://schemas.microsoft.com/office/drawing/2014/main" id="{C8B21A02-9451-2629-0366-50B73DF5F57B}"/>
              </a:ext>
            </a:extLst>
          </p:cNvPr>
          <p:cNvSpPr txBox="1"/>
          <p:nvPr/>
        </p:nvSpPr>
        <p:spPr>
          <a:xfrm>
            <a:off x="113016" y="986320"/>
            <a:ext cx="8928242" cy="41857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571500" indent="-571500" algn="just">
              <a:buFont typeface="Wingdings" panose="05000000000000000000" pitchFamily="2" charset="2"/>
              <a:buChar char="q"/>
            </a:pPr>
            <a:r>
              <a:rPr lang="en-GB" sz="3800" dirty="0"/>
              <a:t>Strengthen security, safety and reliability. </a:t>
            </a:r>
          </a:p>
          <a:p>
            <a:pPr algn="just"/>
            <a:endParaRPr lang="en-GB" sz="3800" dirty="0"/>
          </a:p>
          <a:p>
            <a:pPr marL="571500" indent="-571500" algn="just">
              <a:buFont typeface="Wingdings" panose="05000000000000000000" pitchFamily="2" charset="2"/>
              <a:buChar char="q"/>
            </a:pPr>
            <a:r>
              <a:rPr lang="en-GB" sz="3800" dirty="0"/>
              <a:t>Highlight potential problems early and continuously.</a:t>
            </a:r>
          </a:p>
          <a:p>
            <a:pPr marL="571500" indent="-571500" algn="just">
              <a:buFont typeface="Wingdings" panose="05000000000000000000" pitchFamily="2" charset="2"/>
              <a:buChar char="q"/>
            </a:pPr>
            <a:endParaRPr lang="en-GB" sz="3800" dirty="0">
              <a:solidFill>
                <a:srgbClr val="FF0000"/>
              </a:solidFill>
            </a:endParaRPr>
          </a:p>
          <a:p>
            <a:pPr marL="571500" indent="-571500" algn="just">
              <a:buFont typeface="Wingdings" panose="05000000000000000000" pitchFamily="2" charset="2"/>
              <a:buChar char="q"/>
            </a:pPr>
            <a:endParaRPr lang="en-GB" sz="3800" dirty="0">
              <a:solidFill>
                <a:srgbClr val="FF0000"/>
              </a:solidFill>
            </a:endParaRPr>
          </a:p>
        </p:txBody>
      </p:sp>
      <p:pic>
        <p:nvPicPr>
          <p:cNvPr id="1026" name="Picture 2" descr="5 Emerging Technologies in 2022">
            <a:extLst>
              <a:ext uri="{FF2B5EF4-FFF2-40B4-BE49-F238E27FC236}">
                <a16:creationId xmlns:a16="http://schemas.microsoft.com/office/drawing/2014/main" id="{49910DD2-DE30-D280-F5E4-4266AD05FF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8594" y="4000127"/>
            <a:ext cx="3375330" cy="1590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01645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7</a:t>
            </a:fld>
            <a:endParaRPr/>
          </a:p>
        </p:txBody>
      </p:sp>
      <p:sp>
        <p:nvSpPr>
          <p:cNvPr id="127" name="Rectangle 7"/>
          <p:cNvSpPr txBox="1"/>
          <p:nvPr/>
        </p:nvSpPr>
        <p:spPr>
          <a:xfrm>
            <a:off x="431514" y="82194"/>
            <a:ext cx="8465905" cy="65754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6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pPr lvl="0"/>
            <a:r>
              <a:rPr dirty="0"/>
              <a:t> </a:t>
            </a:r>
            <a:endParaRPr lang="en-GB" dirty="0"/>
          </a:p>
          <a:p>
            <a:pPr lvl="0"/>
            <a:r>
              <a:rPr lang="en-GB" dirty="0">
                <a:effectLst/>
              </a:rPr>
              <a:t>Emerging Technologies in Information Management.</a:t>
            </a:r>
            <a:endParaRPr lang="en-GB" sz="7000" dirty="0">
              <a:solidFill>
                <a:schemeClr val="tx1"/>
              </a:solidFill>
            </a:endParaRPr>
          </a:p>
          <a:p>
            <a:endParaRPr sz="4600" dirty="0"/>
          </a:p>
        </p:txBody>
      </p:sp>
      <p:sp>
        <p:nvSpPr>
          <p:cNvPr id="128" name="Content Placeholder 2"/>
          <p:cNvSpPr txBox="1"/>
          <p:nvPr/>
        </p:nvSpPr>
        <p:spPr>
          <a:xfrm>
            <a:off x="246581" y="657546"/>
            <a:ext cx="8650838" cy="834074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342900" indent="-342900" algn="just">
              <a:buFont typeface="Wingdings" panose="05000000000000000000" pitchFamily="2" charset="2"/>
              <a:buChar char="q"/>
            </a:pPr>
            <a:r>
              <a:rPr lang="en-US" altLang="en-US" sz="2200" b="1" dirty="0">
                <a:solidFill>
                  <a:srgbClr val="FF0000"/>
                </a:solidFill>
              </a:rPr>
              <a:t>The emerging technologies in IT showcases the connections among various elements (IT, strategies and relevant infrastructures) of the organization.</a:t>
            </a:r>
          </a:p>
          <a:p>
            <a:pPr marL="342900" indent="-342900" algn="just">
              <a:buFont typeface="Wingdings" panose="05000000000000000000" pitchFamily="2" charset="2"/>
              <a:buChar char="q"/>
            </a:pPr>
            <a:r>
              <a:rPr lang="en-US" altLang="en-US" sz="2200" b="1" dirty="0">
                <a:solidFill>
                  <a:srgbClr val="FF0000"/>
                </a:solidFill>
              </a:rPr>
              <a:t>It aims to support business processes in the drive of offering/producing superior service/product to customers.</a:t>
            </a:r>
          </a:p>
          <a:p>
            <a:pPr algn="just"/>
            <a:endParaRPr lang="en-US" altLang="en-US" sz="2800" b="1" dirty="0">
              <a:solidFill>
                <a:srgbClr val="FF0000"/>
              </a:solidFill>
            </a:endParaRPr>
          </a:p>
          <a:p>
            <a:pPr algn="just"/>
            <a:endParaRPr lang="en-US" altLang="en-US" sz="2800" b="1" dirty="0">
              <a:solidFill>
                <a:srgbClr val="FF0000"/>
              </a:solidFill>
            </a:endParaRPr>
          </a:p>
          <a:p>
            <a:pPr algn="just"/>
            <a:endParaRPr lang="en-US" altLang="en-US" sz="2800" b="1" dirty="0">
              <a:solidFill>
                <a:srgbClr val="FF0000"/>
              </a:solidFill>
            </a:endParaRPr>
          </a:p>
          <a:p>
            <a:pPr algn="just"/>
            <a:endParaRPr lang="en-US" altLang="en-US" sz="2800" b="1" dirty="0">
              <a:solidFill>
                <a:srgbClr val="FF0000"/>
              </a:solidFill>
            </a:endParaRPr>
          </a:p>
          <a:p>
            <a:pPr algn="just"/>
            <a:endParaRPr lang="en-US" altLang="en-US" sz="2800" b="1" dirty="0">
              <a:solidFill>
                <a:srgbClr val="FF0000"/>
              </a:solidFill>
            </a:endParaRPr>
          </a:p>
          <a:p>
            <a:pPr algn="just"/>
            <a:endParaRPr lang="en-US" altLang="en-US" sz="2800" b="1" dirty="0">
              <a:solidFill>
                <a:srgbClr val="FF0000"/>
              </a:solidFill>
            </a:endParaRPr>
          </a:p>
          <a:p>
            <a:pPr algn="just"/>
            <a:endParaRPr lang="en-US" altLang="en-US" sz="2800" b="1" dirty="0">
              <a:solidFill>
                <a:srgbClr val="FF0000"/>
              </a:solidFill>
            </a:endParaRPr>
          </a:p>
          <a:p>
            <a:pPr algn="just"/>
            <a:r>
              <a:rPr lang="en-US" altLang="en-US" sz="1000" b="1" dirty="0"/>
              <a:t>The services a firm is capable of providing to its customers, suppliers, and employees are a direct function of its IT infrastructure. Ideally, this infrastructure should support the firm</a:t>
            </a:r>
            <a:r>
              <a:rPr lang="ja-JP" altLang="en-US" sz="1000" b="1" dirty="0"/>
              <a:t>’</a:t>
            </a:r>
            <a:r>
              <a:rPr lang="en-US" altLang="ja-JP" sz="1000" b="1" dirty="0"/>
              <a:t>s business and information systems strategy. New information technologies have a powerful impact on business and IT strategies, as well as the services that can be provided to customers.</a:t>
            </a:r>
          </a:p>
          <a:p>
            <a:pPr algn="just"/>
            <a:endParaRPr lang="en-US" altLang="en-US" sz="1000" b="1" dirty="0">
              <a:solidFill>
                <a:srgbClr val="FF0000"/>
              </a:solidFill>
            </a:endParaRPr>
          </a:p>
          <a:p>
            <a:pPr algn="just"/>
            <a:endParaRPr lang="en-US" altLang="en-US" sz="2800" b="1" dirty="0">
              <a:solidFill>
                <a:srgbClr val="FF0000"/>
              </a:solidFill>
            </a:endParaRPr>
          </a:p>
          <a:p>
            <a:pPr lvl="1" algn="just" eaLnBrk="1" hangingPunct="1">
              <a:buFont typeface="Arial" panose="020B0604020202020204" pitchFamily="34" charset="0"/>
              <a:buChar char="–"/>
            </a:pPr>
            <a:endParaRPr lang="en-US" altLang="en-US" sz="2400" b="1" dirty="0">
              <a:solidFill>
                <a:srgbClr val="FF0000"/>
              </a:solidFill>
            </a:endParaRPr>
          </a:p>
          <a:p>
            <a:pPr algn="just"/>
            <a:endParaRPr lang="en-GB" sz="3200" dirty="0"/>
          </a:p>
          <a:p>
            <a:pPr algn="just"/>
            <a:endParaRPr lang="en-GB" sz="3200" dirty="0"/>
          </a:p>
          <a:p>
            <a:pPr algn="just"/>
            <a:endParaRPr lang="en-GB" sz="3200" dirty="0"/>
          </a:p>
          <a:p>
            <a:pPr algn="just"/>
            <a:endParaRPr lang="en-GB" sz="3200" dirty="0"/>
          </a:p>
        </p:txBody>
      </p:sp>
      <p:pic>
        <p:nvPicPr>
          <p:cNvPr id="2" name="Picture Placeholder 10" descr="Fig-5-01.png">
            <a:extLst>
              <a:ext uri="{FF2B5EF4-FFF2-40B4-BE49-F238E27FC236}">
                <a16:creationId xmlns:a16="http://schemas.microsoft.com/office/drawing/2014/main" id="{EBEDF9CA-AC99-9761-B3ED-2DBEC6A87C6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4357" y="2609636"/>
            <a:ext cx="8255286" cy="2619910"/>
          </a:xfrm>
          <a:prstGeom prst="rect">
            <a:avLst/>
          </a:prstGeom>
          <a:noFill/>
          <a:ln w="12700">
            <a:miter lim="4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C572A759-6A51-4108-AA02-DFA0A04FC94B}">
              <ma14:wrappingTextBoxFlag xmlns:ma14="http://schemas.microsoft.com/office/mac/drawingml/2011/main" xmlns:a14="http://schemas.microsoft.com/office/drawing/2010/main" xmlns:m="http://schemas.openxmlformats.org/officeDocument/2006/math" xmlns="" val="1"/>
            </a:ext>
          </a:extLst>
        </p:spPr>
      </p:pic>
    </p:spTree>
    <p:extLst>
      <p:ext uri="{BB962C8B-B14F-4D97-AF65-F5344CB8AC3E}">
        <p14:creationId xmlns:p14="http://schemas.microsoft.com/office/powerpoint/2010/main" val="40844223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8</a:t>
            </a:fld>
            <a:endParaRPr/>
          </a:p>
        </p:txBody>
      </p:sp>
      <p:sp>
        <p:nvSpPr>
          <p:cNvPr id="127" name="Rectangle 7"/>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pPr lvl="0"/>
            <a:r>
              <a:rPr dirty="0"/>
              <a:t> </a:t>
            </a:r>
            <a:endParaRPr lang="en-GB" dirty="0"/>
          </a:p>
          <a:p>
            <a:pPr lvl="0"/>
            <a:r>
              <a:rPr lang="en-GB" sz="4800" dirty="0">
                <a:effectLst/>
              </a:rPr>
              <a:t>Emerging Technologies in Information Management</a:t>
            </a:r>
            <a:endParaRPr sz="4600" dirty="0"/>
          </a:p>
        </p:txBody>
      </p:sp>
      <p:sp>
        <p:nvSpPr>
          <p:cNvPr id="128" name="Content Placeholder 2"/>
          <p:cNvSpPr txBox="1"/>
          <p:nvPr/>
        </p:nvSpPr>
        <p:spPr>
          <a:xfrm>
            <a:off x="154113" y="863029"/>
            <a:ext cx="8964202" cy="63094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GB" sz="3200" dirty="0"/>
              <a:t>There are numerous emerging issues as it relates to information management in organisation. </a:t>
            </a:r>
          </a:p>
          <a:p>
            <a:r>
              <a:rPr lang="en-GB" sz="3200" dirty="0"/>
              <a:t>Some of these are:</a:t>
            </a:r>
          </a:p>
          <a:p>
            <a:pPr marL="457200" indent="-457200">
              <a:buFont typeface="Wingdings" panose="05000000000000000000" pitchFamily="2" charset="2"/>
              <a:buChar char="Ø"/>
            </a:pPr>
            <a:r>
              <a:rPr lang="en-GB" sz="3200" dirty="0">
                <a:solidFill>
                  <a:srgbClr val="FF0000"/>
                </a:solidFill>
              </a:rPr>
              <a:t>Contemporary Software Platforms</a:t>
            </a:r>
          </a:p>
          <a:p>
            <a:pPr marL="457200" indent="-457200">
              <a:buFont typeface="Wingdings" panose="05000000000000000000" pitchFamily="2" charset="2"/>
              <a:buChar char="Ø"/>
            </a:pPr>
            <a:endParaRPr lang="en-GB" sz="3200" dirty="0">
              <a:solidFill>
                <a:srgbClr val="FF0000"/>
              </a:solidFill>
            </a:endParaRPr>
          </a:p>
          <a:p>
            <a:pPr marL="457200" indent="-457200">
              <a:buFont typeface="Wingdings" panose="05000000000000000000" pitchFamily="2" charset="2"/>
              <a:buChar char="Ø"/>
            </a:pPr>
            <a:r>
              <a:rPr lang="en-GB" sz="3200" dirty="0">
                <a:solidFill>
                  <a:srgbClr val="FF0000"/>
                </a:solidFill>
              </a:rPr>
              <a:t>Management issues.</a:t>
            </a:r>
          </a:p>
          <a:p>
            <a:pPr marL="457200" indent="-457200">
              <a:buFont typeface="Wingdings" panose="05000000000000000000" pitchFamily="2" charset="2"/>
              <a:buChar char="Ø"/>
            </a:pPr>
            <a:endParaRPr lang="en-GB" sz="3200" dirty="0">
              <a:solidFill>
                <a:srgbClr val="FF0000"/>
              </a:solidFill>
            </a:endParaRPr>
          </a:p>
          <a:p>
            <a:pPr marL="457200" indent="-457200">
              <a:buFont typeface="Wingdings" panose="05000000000000000000" pitchFamily="2" charset="2"/>
              <a:buChar char="Ø"/>
            </a:pPr>
            <a:r>
              <a:rPr lang="en-GB" sz="3200" dirty="0">
                <a:solidFill>
                  <a:srgbClr val="FF0000"/>
                </a:solidFill>
              </a:rPr>
              <a:t>Cyber Security.</a:t>
            </a:r>
          </a:p>
          <a:p>
            <a:pPr marL="457200" indent="-457200">
              <a:buFont typeface="Wingdings" panose="05000000000000000000" pitchFamily="2" charset="2"/>
              <a:buChar char="Ø"/>
            </a:pPr>
            <a:endParaRPr lang="en-GB" sz="3200" dirty="0">
              <a:solidFill>
                <a:srgbClr val="FF0000"/>
              </a:solidFill>
            </a:endParaRPr>
          </a:p>
          <a:p>
            <a:pPr marL="457200" indent="-457200">
              <a:buFont typeface="Wingdings" panose="05000000000000000000" pitchFamily="2" charset="2"/>
              <a:buChar char="Ø"/>
            </a:pPr>
            <a:r>
              <a:rPr lang="en-US" altLang="en-US" sz="3200" dirty="0">
                <a:solidFill>
                  <a:srgbClr val="FF0000"/>
                </a:solidFill>
              </a:rPr>
              <a:t>Competitive Forces Model For IT Infrastructure</a:t>
            </a:r>
            <a:endParaRPr lang="en-GB" sz="2800" dirty="0"/>
          </a:p>
          <a:p>
            <a:endParaRPr lang="en-GB" sz="2800" dirty="0"/>
          </a:p>
          <a:p>
            <a:endParaRPr lang="en-GB" sz="2800" dirty="0"/>
          </a:p>
          <a:p>
            <a:endParaRPr lang="en-GB" sz="2800" dirty="0"/>
          </a:p>
        </p:txBody>
      </p:sp>
    </p:spTree>
    <p:extLst>
      <p:ext uri="{BB962C8B-B14F-4D97-AF65-F5344CB8AC3E}">
        <p14:creationId xmlns:p14="http://schemas.microsoft.com/office/powerpoint/2010/main" val="94826480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DB9A55-A35C-FFCF-E968-AB3F6AD06893}"/>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E1C8616B-7DEC-5488-4A7A-29AFA8628A86}"/>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9</a:t>
            </a:fld>
            <a:endParaRPr/>
          </a:p>
        </p:txBody>
      </p:sp>
      <p:sp>
        <p:nvSpPr>
          <p:cNvPr id="127" name="Rectangle 7">
            <a:extLst>
              <a:ext uri="{FF2B5EF4-FFF2-40B4-BE49-F238E27FC236}">
                <a16:creationId xmlns:a16="http://schemas.microsoft.com/office/drawing/2014/main" id="{14C8DEE2-C39A-0773-2B9A-CA14BBC8DEC1}"/>
              </a:ext>
            </a:extLst>
          </p:cNvPr>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pPr lvl="0"/>
            <a:r>
              <a:rPr dirty="0"/>
              <a:t> </a:t>
            </a:r>
            <a:endParaRPr lang="en-GB" dirty="0"/>
          </a:p>
          <a:p>
            <a:pPr lvl="0"/>
            <a:r>
              <a:rPr lang="en-GB" sz="4800" dirty="0">
                <a:effectLst/>
              </a:rPr>
              <a:t>Emerging Technologies in Information Management</a:t>
            </a:r>
            <a:endParaRPr sz="4600" dirty="0"/>
          </a:p>
        </p:txBody>
      </p:sp>
      <p:sp>
        <p:nvSpPr>
          <p:cNvPr id="128" name="Content Placeholder 2">
            <a:extLst>
              <a:ext uri="{FF2B5EF4-FFF2-40B4-BE49-F238E27FC236}">
                <a16:creationId xmlns:a16="http://schemas.microsoft.com/office/drawing/2014/main" id="{F7215491-B7D8-251E-815B-E739B0681906}"/>
              </a:ext>
            </a:extLst>
          </p:cNvPr>
          <p:cNvSpPr txBox="1"/>
          <p:nvPr/>
        </p:nvSpPr>
        <p:spPr>
          <a:xfrm>
            <a:off x="457201" y="863029"/>
            <a:ext cx="8661113" cy="661719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3200" b="1" dirty="0"/>
              <a:t>Contemporary Software Platform Trends</a:t>
            </a:r>
          </a:p>
          <a:p>
            <a:pPr eaLnBrk="1" hangingPunct="1">
              <a:defRPr/>
            </a:pPr>
            <a:r>
              <a:rPr lang="en-US" sz="2800" dirty="0">
                <a:ea typeface="MS PGothic" panose="020B0600070205080204" pitchFamily="34" charset="-128"/>
              </a:rPr>
              <a:t>Software outsourcing and cloud services</a:t>
            </a:r>
          </a:p>
          <a:p>
            <a:pPr lvl="1" eaLnBrk="1" hangingPunct="1">
              <a:defRPr/>
            </a:pPr>
            <a:r>
              <a:rPr lang="en-US" sz="2800" dirty="0">
                <a:ea typeface="MS PGothic" panose="020B0600070205080204" pitchFamily="34" charset="-128"/>
              </a:rPr>
              <a:t>Three external sources for software:</a:t>
            </a:r>
          </a:p>
          <a:p>
            <a:pPr lvl="2" eaLnBrk="1" hangingPunct="1">
              <a:defRPr/>
            </a:pPr>
            <a:r>
              <a:rPr lang="en-US" sz="2800" dirty="0">
                <a:ea typeface="MS PGothic" panose="020B0600070205080204" pitchFamily="34" charset="-128"/>
              </a:rPr>
              <a:t>Software packages and enterprise software</a:t>
            </a:r>
          </a:p>
          <a:p>
            <a:pPr lvl="2" eaLnBrk="1" hangingPunct="1">
              <a:defRPr/>
            </a:pPr>
            <a:r>
              <a:rPr lang="en-US" sz="2800" dirty="0">
                <a:ea typeface="MS PGothic" panose="020B0600070205080204" pitchFamily="34" charset="-128"/>
              </a:rPr>
              <a:t>Software outsourcing</a:t>
            </a:r>
          </a:p>
          <a:p>
            <a:pPr lvl="3" eaLnBrk="1" hangingPunct="1">
              <a:defRPr/>
            </a:pPr>
            <a:r>
              <a:rPr lang="en-US" sz="2800" dirty="0">
                <a:ea typeface="MS PGothic" panose="020B0600070205080204" pitchFamily="34" charset="-128"/>
              </a:rPr>
              <a:t>Contracting outside firms to develop software</a:t>
            </a:r>
          </a:p>
          <a:p>
            <a:pPr lvl="2" eaLnBrk="1" hangingPunct="1">
              <a:defRPr/>
            </a:pPr>
            <a:r>
              <a:rPr lang="en-US" sz="2800" dirty="0">
                <a:ea typeface="MS PGothic" panose="020B0600070205080204" pitchFamily="34" charset="-128"/>
              </a:rPr>
              <a:t>Cloud-based software services</a:t>
            </a:r>
          </a:p>
          <a:p>
            <a:pPr lvl="3" eaLnBrk="1" hangingPunct="1">
              <a:defRPr/>
            </a:pPr>
            <a:r>
              <a:rPr lang="en-US" sz="2800" dirty="0">
                <a:ea typeface="MS PGothic" panose="020B0600070205080204" pitchFamily="34" charset="-128"/>
              </a:rPr>
              <a:t>Software as a service (SaaS)</a:t>
            </a:r>
          </a:p>
          <a:p>
            <a:pPr lvl="3" eaLnBrk="1" hangingPunct="1">
              <a:defRPr/>
            </a:pPr>
            <a:r>
              <a:rPr lang="en-US" sz="2800" dirty="0">
                <a:ea typeface="MS PGothic" panose="020B0600070205080204" pitchFamily="34" charset="-128"/>
              </a:rPr>
              <a:t>Accessed with Web browser over Internet</a:t>
            </a:r>
          </a:p>
          <a:p>
            <a:pPr lvl="3" eaLnBrk="1" hangingPunct="1">
              <a:defRPr/>
            </a:pPr>
            <a:r>
              <a:rPr lang="en-US" sz="2800" dirty="0">
                <a:ea typeface="MS PGothic" panose="020B0600070205080204" pitchFamily="34" charset="-128"/>
              </a:rPr>
              <a:t>Service Level Agreements (SLAs): formal</a:t>
            </a:r>
          </a:p>
          <a:p>
            <a:pPr lvl="3" eaLnBrk="1" hangingPunct="1">
              <a:defRPr/>
            </a:pPr>
            <a:r>
              <a:rPr lang="en-US" sz="2800" dirty="0">
                <a:ea typeface="MS PGothic" panose="020B0600070205080204" pitchFamily="34" charset="-128"/>
              </a:rPr>
              <a:t>          agreement with service providers.</a:t>
            </a:r>
          </a:p>
          <a:p>
            <a:endParaRPr lang="en-GB" sz="2800" dirty="0"/>
          </a:p>
          <a:p>
            <a:endParaRPr lang="en-GB" sz="2800" dirty="0"/>
          </a:p>
          <a:p>
            <a:endParaRPr lang="en-GB" sz="2800" dirty="0"/>
          </a:p>
          <a:p>
            <a:endParaRPr lang="en-GB" sz="2800" dirty="0"/>
          </a:p>
        </p:txBody>
      </p:sp>
    </p:spTree>
    <p:extLst>
      <p:ext uri="{BB962C8B-B14F-4D97-AF65-F5344CB8AC3E}">
        <p14:creationId xmlns:p14="http://schemas.microsoft.com/office/powerpoint/2010/main" val="83899552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246DB-60D1-BF7C-756D-A717E51EF61A}"/>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2C66243D-972E-5FAF-174D-5C534B396AA9}"/>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10</a:t>
            </a:fld>
            <a:endParaRPr/>
          </a:p>
        </p:txBody>
      </p:sp>
      <p:sp>
        <p:nvSpPr>
          <p:cNvPr id="127" name="Rectangle 7">
            <a:extLst>
              <a:ext uri="{FF2B5EF4-FFF2-40B4-BE49-F238E27FC236}">
                <a16:creationId xmlns:a16="http://schemas.microsoft.com/office/drawing/2014/main" id="{B804DAD3-C216-72A5-8AB2-CC98ED3FB714}"/>
              </a:ext>
            </a:extLst>
          </p:cNvPr>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pPr lvl="0"/>
            <a:r>
              <a:rPr dirty="0"/>
              <a:t> </a:t>
            </a:r>
            <a:endParaRPr lang="en-GB" dirty="0"/>
          </a:p>
          <a:p>
            <a:pPr lvl="0"/>
            <a:r>
              <a:rPr lang="en-GB" sz="4800" dirty="0">
                <a:effectLst/>
              </a:rPr>
              <a:t>Emerging Technologies in Information Management</a:t>
            </a:r>
            <a:endParaRPr sz="4600" dirty="0"/>
          </a:p>
        </p:txBody>
      </p:sp>
      <p:sp>
        <p:nvSpPr>
          <p:cNvPr id="128" name="Content Placeholder 2">
            <a:extLst>
              <a:ext uri="{FF2B5EF4-FFF2-40B4-BE49-F238E27FC236}">
                <a16:creationId xmlns:a16="http://schemas.microsoft.com/office/drawing/2014/main" id="{527DA438-672E-8D8F-84DC-79206789D525}"/>
              </a:ext>
            </a:extLst>
          </p:cNvPr>
          <p:cNvSpPr txBox="1"/>
          <p:nvPr/>
        </p:nvSpPr>
        <p:spPr>
          <a:xfrm>
            <a:off x="457201" y="863029"/>
            <a:ext cx="8661113" cy="600164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US" altLang="en-US" sz="3200" b="1" dirty="0"/>
              <a:t>Contemporary Software Platform Trends</a:t>
            </a:r>
          </a:p>
          <a:p>
            <a:pPr eaLnBrk="1" hangingPunct="1">
              <a:buFont typeface="Arial" charset="0"/>
              <a:buChar char="•"/>
              <a:defRPr/>
            </a:pPr>
            <a:r>
              <a:rPr lang="en-US" sz="2400" dirty="0">
                <a:ea typeface="MS PGothic" panose="020B0600070205080204" pitchFamily="34" charset="-128"/>
              </a:rPr>
              <a:t>Software outsourcing and cloud services (cont.)</a:t>
            </a:r>
          </a:p>
          <a:p>
            <a:pPr lvl="1" eaLnBrk="1" hangingPunct="1">
              <a:buFont typeface="Arial" charset="0"/>
              <a:buChar char="–"/>
              <a:defRPr/>
            </a:pPr>
            <a:r>
              <a:rPr lang="en-US" sz="2400" dirty="0">
                <a:ea typeface="MS PGothic" panose="020B0600070205080204" pitchFamily="34" charset="-128"/>
              </a:rPr>
              <a:t>Mashups</a:t>
            </a:r>
          </a:p>
          <a:p>
            <a:pPr lvl="2" eaLnBrk="1" hangingPunct="1">
              <a:buFont typeface="Arial" charset="0"/>
              <a:buChar char="•"/>
              <a:defRPr/>
            </a:pPr>
            <a:r>
              <a:rPr lang="en-US" sz="2400" dirty="0">
                <a:ea typeface="Times New Roman" charset="0"/>
                <a:cs typeface="Times New Roman" charset="0"/>
              </a:rPr>
              <a:t>Combinations of two or more online applications, such as combining mapping software (Google Maps) with local content</a:t>
            </a:r>
          </a:p>
          <a:p>
            <a:pPr lvl="1" eaLnBrk="1" hangingPunct="1">
              <a:buFont typeface="Arial" charset="0"/>
              <a:buChar char="–"/>
              <a:defRPr/>
            </a:pPr>
            <a:r>
              <a:rPr lang="en-US" sz="2400" dirty="0">
                <a:ea typeface="Times New Roman" charset="0"/>
                <a:cs typeface="Times New Roman" charset="0"/>
              </a:rPr>
              <a:t>Apps</a:t>
            </a:r>
          </a:p>
          <a:p>
            <a:pPr lvl="2" eaLnBrk="1" hangingPunct="1">
              <a:buFont typeface="Arial" charset="0"/>
              <a:buChar char="•"/>
              <a:defRPr/>
            </a:pPr>
            <a:r>
              <a:rPr lang="en-US" sz="2400" dirty="0">
                <a:ea typeface="MS PGothic" panose="020B0600070205080204" pitchFamily="34" charset="-128"/>
              </a:rPr>
              <a:t>Small pieces of software that run on the Internet, on your computer, or on your cell phone </a:t>
            </a:r>
          </a:p>
          <a:p>
            <a:pPr lvl="3" eaLnBrk="1" hangingPunct="1">
              <a:buFont typeface="Arial" charset="0"/>
              <a:buChar char="–"/>
              <a:defRPr/>
            </a:pPr>
            <a:r>
              <a:rPr lang="en-US" sz="2400" dirty="0">
                <a:ea typeface="MS PGothic" panose="020B0600070205080204" pitchFamily="34" charset="-128"/>
              </a:rPr>
              <a:t>iPhone, Android</a:t>
            </a:r>
          </a:p>
          <a:p>
            <a:pPr lvl="2" eaLnBrk="1" hangingPunct="1">
              <a:buFont typeface="Arial" charset="0"/>
              <a:buChar char="•"/>
              <a:defRPr/>
            </a:pPr>
            <a:r>
              <a:rPr lang="en-US" sz="2400" dirty="0">
                <a:ea typeface="MS PGothic" panose="020B0600070205080204" pitchFamily="34" charset="-128"/>
              </a:rPr>
              <a:t>Generally delivered over the Internet.</a:t>
            </a:r>
            <a:endParaRPr lang="en-US" sz="2400" dirty="0">
              <a:ea typeface="Times New Roman" charset="0"/>
              <a:cs typeface="Times New Roman" charset="0"/>
            </a:endParaRPr>
          </a:p>
          <a:p>
            <a:endParaRPr lang="en-GB" sz="2800" dirty="0"/>
          </a:p>
          <a:p>
            <a:endParaRPr lang="en-GB" sz="2800" dirty="0"/>
          </a:p>
          <a:p>
            <a:endParaRPr lang="en-GB" sz="2800" dirty="0"/>
          </a:p>
          <a:p>
            <a:endParaRPr lang="en-GB" sz="2800" dirty="0"/>
          </a:p>
        </p:txBody>
      </p:sp>
    </p:spTree>
    <p:extLst>
      <p:ext uri="{BB962C8B-B14F-4D97-AF65-F5344CB8AC3E}">
        <p14:creationId xmlns:p14="http://schemas.microsoft.com/office/powerpoint/2010/main" val="170758333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8E40C-8599-7675-EF04-EBBACF0297CE}"/>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E1002063-B8F4-1FC9-D56A-83BF16D0D386}"/>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11</a:t>
            </a:fld>
            <a:endParaRPr/>
          </a:p>
        </p:txBody>
      </p:sp>
      <p:sp>
        <p:nvSpPr>
          <p:cNvPr id="127" name="Rectangle 7">
            <a:extLst>
              <a:ext uri="{FF2B5EF4-FFF2-40B4-BE49-F238E27FC236}">
                <a16:creationId xmlns:a16="http://schemas.microsoft.com/office/drawing/2014/main" id="{BA8B84E6-1076-2617-FC30-770637561AF9}"/>
              </a:ext>
            </a:extLst>
          </p:cNvPr>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pPr lvl="0"/>
            <a:r>
              <a:rPr dirty="0"/>
              <a:t> </a:t>
            </a:r>
            <a:endParaRPr lang="en-GB" dirty="0"/>
          </a:p>
          <a:p>
            <a:pPr lvl="0"/>
            <a:r>
              <a:rPr lang="en-GB" sz="4800" dirty="0">
                <a:effectLst/>
              </a:rPr>
              <a:t>Emerging Technologies in Information Management</a:t>
            </a:r>
            <a:endParaRPr sz="4600" dirty="0"/>
          </a:p>
        </p:txBody>
      </p:sp>
      <p:sp>
        <p:nvSpPr>
          <p:cNvPr id="128" name="Content Placeholder 2">
            <a:extLst>
              <a:ext uri="{FF2B5EF4-FFF2-40B4-BE49-F238E27FC236}">
                <a16:creationId xmlns:a16="http://schemas.microsoft.com/office/drawing/2014/main" id="{3D4D3E34-B253-EB69-5137-F6EA67335E8B}"/>
              </a:ext>
            </a:extLst>
          </p:cNvPr>
          <p:cNvSpPr txBox="1"/>
          <p:nvPr/>
        </p:nvSpPr>
        <p:spPr>
          <a:xfrm>
            <a:off x="457201" y="863029"/>
            <a:ext cx="8661113" cy="390876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3200" b="1" dirty="0"/>
              <a:t>Management Issues</a:t>
            </a:r>
          </a:p>
          <a:p>
            <a:pPr eaLnBrk="1" hangingPunct="1">
              <a:buFont typeface="Arial" charset="0"/>
              <a:buChar char="•"/>
              <a:defRPr/>
            </a:pPr>
            <a:r>
              <a:rPr lang="en-US" sz="3200" dirty="0">
                <a:ea typeface="MS PGothic" panose="020B0600070205080204" pitchFamily="34" charset="-128"/>
              </a:rPr>
              <a:t>Management and governance</a:t>
            </a:r>
          </a:p>
          <a:p>
            <a:pPr lvl="1" eaLnBrk="1" hangingPunct="1">
              <a:buFont typeface="Arial" charset="0"/>
              <a:buChar char="–"/>
              <a:defRPr/>
            </a:pPr>
            <a:r>
              <a:rPr lang="en-US" sz="2800" dirty="0">
                <a:ea typeface="MS PGothic" panose="020B0600070205080204" pitchFamily="34" charset="-128"/>
              </a:rPr>
              <a:t>Who controls IT infrastructure?</a:t>
            </a:r>
          </a:p>
          <a:p>
            <a:pPr lvl="1" eaLnBrk="1" hangingPunct="1">
              <a:buFont typeface="Arial" charset="0"/>
              <a:buChar char="–"/>
              <a:defRPr/>
            </a:pPr>
            <a:r>
              <a:rPr lang="en-US" sz="2800" dirty="0">
                <a:ea typeface="MS PGothic" panose="020B0600070205080204" pitchFamily="34" charset="-128"/>
              </a:rPr>
              <a:t>How should IT department be organized?</a:t>
            </a:r>
          </a:p>
          <a:p>
            <a:pPr lvl="2" eaLnBrk="1" hangingPunct="1">
              <a:buFont typeface="Arial" charset="0"/>
              <a:buChar char="•"/>
              <a:defRPr/>
            </a:pPr>
            <a:r>
              <a:rPr lang="en-US" dirty="0">
                <a:ea typeface="MS PGothic" panose="020B0600070205080204" pitchFamily="34" charset="-128"/>
              </a:rPr>
              <a:t>Centralized</a:t>
            </a:r>
          </a:p>
          <a:p>
            <a:pPr lvl="3" eaLnBrk="1" hangingPunct="1">
              <a:buFont typeface="Arial" charset="0"/>
              <a:buChar char="–"/>
              <a:defRPr/>
            </a:pPr>
            <a:r>
              <a:rPr lang="en-US" dirty="0">
                <a:ea typeface="MS PGothic" panose="020B0600070205080204" pitchFamily="34" charset="-128"/>
              </a:rPr>
              <a:t>Central IT department makes decisions</a:t>
            </a:r>
          </a:p>
          <a:p>
            <a:pPr lvl="2" eaLnBrk="1" hangingPunct="1">
              <a:buFont typeface="Arial" charset="0"/>
              <a:buChar char="•"/>
              <a:defRPr/>
            </a:pPr>
            <a:r>
              <a:rPr lang="en-US" dirty="0">
                <a:ea typeface="MS PGothic" panose="020B0600070205080204" pitchFamily="34" charset="-128"/>
              </a:rPr>
              <a:t>Decentralized</a:t>
            </a:r>
          </a:p>
          <a:p>
            <a:pPr lvl="3" eaLnBrk="1" hangingPunct="1">
              <a:buFont typeface="Arial" charset="0"/>
              <a:buChar char="–"/>
              <a:defRPr/>
            </a:pPr>
            <a:r>
              <a:rPr lang="en-US" dirty="0">
                <a:ea typeface="MS PGothic" panose="020B0600070205080204" pitchFamily="34" charset="-128"/>
              </a:rPr>
              <a:t>Business unit IT departments make own decisions</a:t>
            </a:r>
          </a:p>
          <a:p>
            <a:pPr lvl="1" eaLnBrk="1" hangingPunct="1">
              <a:buFont typeface="Arial" charset="0"/>
              <a:buChar char="–"/>
              <a:defRPr/>
            </a:pPr>
            <a:r>
              <a:rPr lang="en-US" sz="2800" dirty="0">
                <a:ea typeface="MS PGothic" panose="020B0600070205080204" pitchFamily="34" charset="-128"/>
              </a:rPr>
              <a:t>How are costs allocated between divisions, departments?</a:t>
            </a:r>
          </a:p>
        </p:txBody>
      </p:sp>
    </p:spTree>
    <p:extLst>
      <p:ext uri="{BB962C8B-B14F-4D97-AF65-F5344CB8AC3E}">
        <p14:creationId xmlns:p14="http://schemas.microsoft.com/office/powerpoint/2010/main" val="80519264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4BDFD9-22A8-777F-D641-73C9A148A231}"/>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4ADA444A-98F7-ED9A-5AC4-34417C35A490}"/>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12</a:t>
            </a:fld>
            <a:endParaRPr/>
          </a:p>
        </p:txBody>
      </p:sp>
      <p:sp>
        <p:nvSpPr>
          <p:cNvPr id="127" name="Rectangle 7">
            <a:extLst>
              <a:ext uri="{FF2B5EF4-FFF2-40B4-BE49-F238E27FC236}">
                <a16:creationId xmlns:a16="http://schemas.microsoft.com/office/drawing/2014/main" id="{C7D2130E-4DDC-6B38-8DCE-083ADED56878}"/>
              </a:ext>
            </a:extLst>
          </p:cNvPr>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pPr lvl="0"/>
            <a:r>
              <a:rPr dirty="0"/>
              <a:t> </a:t>
            </a:r>
            <a:endParaRPr lang="en-GB" dirty="0"/>
          </a:p>
          <a:p>
            <a:pPr lvl="0"/>
            <a:r>
              <a:rPr lang="en-GB" sz="4800" dirty="0">
                <a:effectLst/>
              </a:rPr>
              <a:t>Emerging Technologies in Information Management</a:t>
            </a:r>
            <a:endParaRPr sz="4600" dirty="0"/>
          </a:p>
        </p:txBody>
      </p:sp>
      <p:sp>
        <p:nvSpPr>
          <p:cNvPr id="128" name="Content Placeholder 2">
            <a:extLst>
              <a:ext uri="{FF2B5EF4-FFF2-40B4-BE49-F238E27FC236}">
                <a16:creationId xmlns:a16="http://schemas.microsoft.com/office/drawing/2014/main" id="{B7A578EB-B78C-5A48-90B1-3A8322919254}"/>
              </a:ext>
            </a:extLst>
          </p:cNvPr>
          <p:cNvSpPr txBox="1"/>
          <p:nvPr/>
        </p:nvSpPr>
        <p:spPr>
          <a:xfrm>
            <a:off x="457201" y="863029"/>
            <a:ext cx="8661113" cy="45858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US" altLang="en-US" sz="3200" b="1" dirty="0"/>
              <a:t>Management Issues</a:t>
            </a:r>
          </a:p>
          <a:p>
            <a:pPr eaLnBrk="1" hangingPunct="1">
              <a:defRPr/>
            </a:pPr>
            <a:r>
              <a:rPr lang="en-US" sz="2800" dirty="0">
                <a:ea typeface="MS PGothic" panose="020B0600070205080204" pitchFamily="34" charset="-128"/>
              </a:rPr>
              <a:t>Making wise infrastructure investments</a:t>
            </a:r>
          </a:p>
          <a:p>
            <a:pPr lvl="1" eaLnBrk="1" hangingPunct="1">
              <a:defRPr/>
            </a:pPr>
            <a:r>
              <a:rPr lang="en-US" sz="2400" dirty="0">
                <a:ea typeface="MS PGothic" panose="020B0600070205080204" pitchFamily="34" charset="-128"/>
              </a:rPr>
              <a:t>Amount to spend on IT is complex question</a:t>
            </a:r>
          </a:p>
          <a:p>
            <a:pPr lvl="2" eaLnBrk="1" hangingPunct="1">
              <a:defRPr/>
            </a:pPr>
            <a:r>
              <a:rPr lang="en-US" sz="2000" dirty="0">
                <a:ea typeface="MS PGothic" panose="020B0600070205080204" pitchFamily="34" charset="-128"/>
              </a:rPr>
              <a:t>Rent vs. buy, cloud computing</a:t>
            </a:r>
          </a:p>
          <a:p>
            <a:pPr lvl="2" eaLnBrk="1" hangingPunct="1">
              <a:defRPr/>
            </a:pPr>
            <a:r>
              <a:rPr lang="en-US" sz="2000" dirty="0">
                <a:ea typeface="MS PGothic" panose="020B0600070205080204" pitchFamily="34" charset="-128"/>
              </a:rPr>
              <a:t>Outsourcing</a:t>
            </a:r>
          </a:p>
          <a:p>
            <a:pPr lvl="1" eaLnBrk="1" hangingPunct="1">
              <a:defRPr/>
            </a:pPr>
            <a:r>
              <a:rPr lang="en-US" sz="2400" dirty="0">
                <a:ea typeface="MS PGothic" panose="020B0600070205080204" pitchFamily="34" charset="-128"/>
              </a:rPr>
              <a:t>Total cost of ownership (TCO) model </a:t>
            </a:r>
          </a:p>
          <a:p>
            <a:pPr lvl="2" eaLnBrk="1" hangingPunct="1">
              <a:defRPr/>
            </a:pPr>
            <a:r>
              <a:rPr lang="en-US" sz="2000" dirty="0">
                <a:ea typeface="MS PGothic" panose="020B0600070205080204" pitchFamily="34" charset="-128"/>
              </a:rPr>
              <a:t>Analyzes direct and indirect costs</a:t>
            </a:r>
          </a:p>
          <a:p>
            <a:pPr lvl="2" eaLnBrk="1" hangingPunct="1">
              <a:defRPr/>
            </a:pPr>
            <a:r>
              <a:rPr lang="en-US" sz="2000" dirty="0">
                <a:ea typeface="MS PGothic" panose="020B0600070205080204" pitchFamily="34" charset="-128"/>
              </a:rPr>
              <a:t>Hardware, software account for only about 20% of TCO</a:t>
            </a:r>
          </a:p>
          <a:p>
            <a:pPr lvl="2" eaLnBrk="1" hangingPunct="1">
              <a:defRPr/>
            </a:pPr>
            <a:r>
              <a:rPr lang="en-US" sz="2000" dirty="0">
                <a:ea typeface="MS PGothic" panose="020B0600070205080204" pitchFamily="34" charset="-128"/>
              </a:rPr>
              <a:t>Other costs: Installation, training, support, maintenance, infrastructure, downtime, space, and energy</a:t>
            </a:r>
          </a:p>
          <a:p>
            <a:pPr lvl="1" eaLnBrk="1" hangingPunct="1">
              <a:defRPr/>
            </a:pPr>
            <a:r>
              <a:rPr lang="en-US" sz="2400" dirty="0">
                <a:ea typeface="MS PGothic" panose="020B0600070205080204" pitchFamily="34" charset="-128"/>
              </a:rPr>
              <a:t>TCO can be reduced</a:t>
            </a:r>
          </a:p>
          <a:p>
            <a:pPr lvl="2" eaLnBrk="1" hangingPunct="1">
              <a:defRPr/>
            </a:pPr>
            <a:r>
              <a:rPr lang="en-US" sz="2000" dirty="0">
                <a:ea typeface="MS PGothic" panose="020B0600070205080204" pitchFamily="34" charset="-128"/>
              </a:rPr>
              <a:t>Use of cloud services, greater centralization and standardization of hardware and software resources.</a:t>
            </a:r>
            <a:endParaRPr lang="en-GB" sz="2800" dirty="0"/>
          </a:p>
        </p:txBody>
      </p:sp>
    </p:spTree>
    <p:extLst>
      <p:ext uri="{BB962C8B-B14F-4D97-AF65-F5344CB8AC3E}">
        <p14:creationId xmlns:p14="http://schemas.microsoft.com/office/powerpoint/2010/main" val="10391799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22B7C-EB3E-0F26-C207-B7E0AA5854C6}"/>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A8EFF4DD-2F59-94B5-B194-C0EB8F6C1390}"/>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13</a:t>
            </a:fld>
            <a:endParaRPr/>
          </a:p>
        </p:txBody>
      </p:sp>
      <p:sp>
        <p:nvSpPr>
          <p:cNvPr id="127" name="Rectangle 7">
            <a:extLst>
              <a:ext uri="{FF2B5EF4-FFF2-40B4-BE49-F238E27FC236}">
                <a16:creationId xmlns:a16="http://schemas.microsoft.com/office/drawing/2014/main" id="{53297E27-C7F2-449A-65A9-5B85286B9BEC}"/>
              </a:ext>
            </a:extLst>
          </p:cNvPr>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pPr lvl="0"/>
            <a:r>
              <a:rPr dirty="0"/>
              <a:t> </a:t>
            </a:r>
            <a:endParaRPr lang="en-GB" dirty="0"/>
          </a:p>
          <a:p>
            <a:pPr lvl="0"/>
            <a:r>
              <a:rPr lang="en-GB" sz="4800" dirty="0">
                <a:effectLst/>
              </a:rPr>
              <a:t>Emerging Technologies in Information Management</a:t>
            </a:r>
            <a:endParaRPr sz="4600" dirty="0"/>
          </a:p>
        </p:txBody>
      </p:sp>
      <p:sp>
        <p:nvSpPr>
          <p:cNvPr id="128" name="Content Placeholder 2">
            <a:extLst>
              <a:ext uri="{FF2B5EF4-FFF2-40B4-BE49-F238E27FC236}">
                <a16:creationId xmlns:a16="http://schemas.microsoft.com/office/drawing/2014/main" id="{581CA266-5C2A-5DE6-BAA6-2554BA421DD3}"/>
              </a:ext>
            </a:extLst>
          </p:cNvPr>
          <p:cNvSpPr txBox="1"/>
          <p:nvPr/>
        </p:nvSpPr>
        <p:spPr>
          <a:xfrm>
            <a:off x="457202" y="863029"/>
            <a:ext cx="8347752" cy="477053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US" altLang="en-US" sz="3200" b="1" dirty="0"/>
              <a:t>Management Issues</a:t>
            </a:r>
          </a:p>
          <a:p>
            <a:pPr eaLnBrk="1" hangingPunct="1"/>
            <a:r>
              <a:rPr lang="en-US" altLang="en-US" sz="2400" b="1" dirty="0">
                <a:solidFill>
                  <a:srgbClr val="0D0D0D"/>
                </a:solidFill>
              </a:rPr>
              <a:t>Competitive forces model for IT infrastructure investment</a:t>
            </a:r>
          </a:p>
          <a:p>
            <a:pPr marL="971550" lvl="1" indent="-514350" eaLnBrk="1" hangingPunct="1">
              <a:buFont typeface="Times New Roman" panose="02020603050405020304" pitchFamily="18" charset="0"/>
              <a:buAutoNum type="arabicPeriod"/>
            </a:pPr>
            <a:r>
              <a:rPr lang="en-US" altLang="en-US" sz="2800" dirty="0"/>
              <a:t>Market demand for firm</a:t>
            </a:r>
            <a:r>
              <a:rPr lang="ja-JP" altLang="en-US" sz="2800" dirty="0"/>
              <a:t>’</a:t>
            </a:r>
            <a:r>
              <a:rPr lang="en-US" altLang="ja-JP" sz="2800" dirty="0"/>
              <a:t>s services</a:t>
            </a:r>
          </a:p>
          <a:p>
            <a:pPr marL="971550" lvl="1" indent="-514350" eaLnBrk="1" hangingPunct="1">
              <a:buFont typeface="Times New Roman" panose="02020603050405020304" pitchFamily="18" charset="0"/>
              <a:buAutoNum type="arabicPeriod"/>
            </a:pPr>
            <a:r>
              <a:rPr lang="en-US" altLang="en-US" sz="2800" dirty="0"/>
              <a:t>Firm</a:t>
            </a:r>
            <a:r>
              <a:rPr lang="ja-JP" altLang="en-US" sz="2800" dirty="0"/>
              <a:t>’</a:t>
            </a:r>
            <a:r>
              <a:rPr lang="en-US" altLang="ja-JP" sz="2800" dirty="0"/>
              <a:t>s business strategy</a:t>
            </a:r>
          </a:p>
          <a:p>
            <a:pPr marL="971550" lvl="1" indent="-514350" eaLnBrk="1" hangingPunct="1">
              <a:buFont typeface="Times New Roman" panose="02020603050405020304" pitchFamily="18" charset="0"/>
              <a:buAutoNum type="arabicPeriod"/>
            </a:pPr>
            <a:r>
              <a:rPr lang="en-US" altLang="en-US" sz="2800" dirty="0"/>
              <a:t>Firm</a:t>
            </a:r>
            <a:r>
              <a:rPr lang="ja-JP" altLang="en-US" sz="2800" dirty="0"/>
              <a:t>’</a:t>
            </a:r>
            <a:r>
              <a:rPr lang="en-US" altLang="ja-JP" sz="2800" dirty="0"/>
              <a:t>s IT strategy, infrastructure, and cost</a:t>
            </a:r>
          </a:p>
          <a:p>
            <a:pPr marL="971550" lvl="1" indent="-514350" eaLnBrk="1" hangingPunct="1">
              <a:buFont typeface="Times New Roman" panose="02020603050405020304" pitchFamily="18" charset="0"/>
              <a:buAutoNum type="arabicPeriod"/>
            </a:pPr>
            <a:r>
              <a:rPr lang="en-US" altLang="en-US" sz="2800" dirty="0"/>
              <a:t>Information technology assessment</a:t>
            </a:r>
          </a:p>
          <a:p>
            <a:pPr marL="971550" lvl="1" indent="-514350" eaLnBrk="1" hangingPunct="1">
              <a:buFont typeface="Times New Roman" panose="02020603050405020304" pitchFamily="18" charset="0"/>
              <a:buAutoNum type="arabicPeriod"/>
            </a:pPr>
            <a:r>
              <a:rPr lang="en-US" altLang="en-US" sz="2800" dirty="0"/>
              <a:t>Competitor firm services</a:t>
            </a:r>
          </a:p>
          <a:p>
            <a:pPr marL="971550" lvl="1" indent="-514350" eaLnBrk="1" hangingPunct="1">
              <a:buFont typeface="Times New Roman" panose="02020603050405020304" pitchFamily="18" charset="0"/>
              <a:buAutoNum type="arabicPeriod"/>
            </a:pPr>
            <a:r>
              <a:rPr lang="en-US" altLang="en-US" sz="2800" dirty="0"/>
              <a:t>Competitor firm IT infrastructure investments.</a:t>
            </a:r>
            <a:endParaRPr lang="en-GB" sz="2800" dirty="0"/>
          </a:p>
          <a:p>
            <a:endParaRPr lang="en-GB" sz="2800" dirty="0"/>
          </a:p>
          <a:p>
            <a:endParaRPr lang="en-GB" sz="2800" dirty="0"/>
          </a:p>
        </p:txBody>
      </p:sp>
    </p:spTree>
    <p:extLst>
      <p:ext uri="{BB962C8B-B14F-4D97-AF65-F5344CB8AC3E}">
        <p14:creationId xmlns:p14="http://schemas.microsoft.com/office/powerpoint/2010/main" val="76101131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A0724F-BD92-6899-EB88-70D4C0D8A696}"/>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33DD1171-BC42-55B2-7DEB-FB608BEA357A}"/>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14</a:t>
            </a:fld>
            <a:endParaRPr/>
          </a:p>
        </p:txBody>
      </p:sp>
      <p:sp>
        <p:nvSpPr>
          <p:cNvPr id="127" name="Rectangle 7">
            <a:extLst>
              <a:ext uri="{FF2B5EF4-FFF2-40B4-BE49-F238E27FC236}">
                <a16:creationId xmlns:a16="http://schemas.microsoft.com/office/drawing/2014/main" id="{9D7F2C22-6596-C4FD-3AFB-6AEB26937AF1}"/>
              </a:ext>
            </a:extLst>
          </p:cNvPr>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pPr lvl="0"/>
            <a:r>
              <a:rPr dirty="0"/>
              <a:t> </a:t>
            </a:r>
            <a:endParaRPr lang="en-GB" dirty="0"/>
          </a:p>
          <a:p>
            <a:pPr lvl="0"/>
            <a:r>
              <a:rPr lang="en-GB" sz="4800" dirty="0">
                <a:effectLst/>
              </a:rPr>
              <a:t>Emerging Technologies in Information Management</a:t>
            </a:r>
            <a:endParaRPr sz="4600" dirty="0"/>
          </a:p>
        </p:txBody>
      </p:sp>
      <p:sp>
        <p:nvSpPr>
          <p:cNvPr id="128" name="Content Placeholder 2">
            <a:extLst>
              <a:ext uri="{FF2B5EF4-FFF2-40B4-BE49-F238E27FC236}">
                <a16:creationId xmlns:a16="http://schemas.microsoft.com/office/drawing/2014/main" id="{BD2B1784-B290-A6FA-D10E-6EBA97AB520D}"/>
              </a:ext>
            </a:extLst>
          </p:cNvPr>
          <p:cNvSpPr txBox="1"/>
          <p:nvPr/>
        </p:nvSpPr>
        <p:spPr>
          <a:xfrm>
            <a:off x="457201" y="863029"/>
            <a:ext cx="8661113" cy="48936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eaLnBrk="1" hangingPunct="1"/>
            <a:r>
              <a:rPr lang="en-US" altLang="en-US" sz="2400" b="1" dirty="0"/>
              <a:t>Competitive Forces Model For IT Infrastructure</a:t>
            </a:r>
          </a:p>
          <a:p>
            <a:pPr hangingPunct="1"/>
            <a:endParaRPr lang="en-US" altLang="en-US" dirty="0"/>
          </a:p>
          <a:p>
            <a:pPr hangingPunct="1"/>
            <a:endParaRPr lang="en-US" altLang="en-US" dirty="0"/>
          </a:p>
          <a:p>
            <a:pPr hangingPunct="1"/>
            <a:endParaRPr lang="en-US" altLang="en-US" dirty="0"/>
          </a:p>
          <a:p>
            <a:pPr hangingPunct="1"/>
            <a:endParaRPr lang="en-US" altLang="en-US" dirty="0"/>
          </a:p>
          <a:p>
            <a:pPr hangingPunct="1"/>
            <a:endParaRPr lang="en-US" altLang="en-US" dirty="0"/>
          </a:p>
          <a:p>
            <a:pPr hangingPunct="1"/>
            <a:endParaRPr lang="en-US" altLang="en-US" dirty="0"/>
          </a:p>
          <a:p>
            <a:pPr hangingPunct="1"/>
            <a:endParaRPr lang="en-US" altLang="en-US" dirty="0"/>
          </a:p>
          <a:p>
            <a:pPr hangingPunct="1"/>
            <a:endParaRPr lang="en-US" altLang="en-US" dirty="0"/>
          </a:p>
          <a:p>
            <a:pPr hangingPunct="1"/>
            <a:endParaRPr lang="en-US" altLang="en-US" dirty="0"/>
          </a:p>
          <a:p>
            <a:pPr hangingPunct="1"/>
            <a:endParaRPr lang="en-US" altLang="en-US" dirty="0"/>
          </a:p>
          <a:p>
            <a:pPr hangingPunct="1"/>
            <a:endParaRPr lang="en-US" altLang="en-US" dirty="0"/>
          </a:p>
          <a:p>
            <a:pPr hangingPunct="1"/>
            <a:endParaRPr lang="en-US" altLang="en-US" dirty="0"/>
          </a:p>
          <a:p>
            <a:pPr hangingPunct="1"/>
            <a:endParaRPr lang="en-US" altLang="en-US" dirty="0"/>
          </a:p>
          <a:p>
            <a:pPr hangingPunct="1"/>
            <a:endParaRPr lang="en-US" altLang="en-US" dirty="0"/>
          </a:p>
          <a:p>
            <a:pPr hangingPunct="1"/>
            <a:r>
              <a:rPr lang="en-US" altLang="en-US" b="1" dirty="0"/>
              <a:t>There are six factors you can use to answer the question, </a:t>
            </a:r>
            <a:r>
              <a:rPr lang="ja-JP" altLang="en-US" b="1" dirty="0"/>
              <a:t>“</a:t>
            </a:r>
            <a:r>
              <a:rPr lang="en-US" altLang="ja-JP" b="1" dirty="0"/>
              <a:t>How much should our firm spend on IT infrastructure?</a:t>
            </a:r>
            <a:r>
              <a:rPr lang="ja-JP" altLang="en-US" b="1" dirty="0"/>
              <a:t>”</a:t>
            </a:r>
            <a:endParaRPr lang="en-GB" sz="2800" b="1" dirty="0"/>
          </a:p>
        </p:txBody>
      </p:sp>
      <p:pic>
        <p:nvPicPr>
          <p:cNvPr id="2" name="Picture 1">
            <a:extLst>
              <a:ext uri="{FF2B5EF4-FFF2-40B4-BE49-F238E27FC236}">
                <a16:creationId xmlns:a16="http://schemas.microsoft.com/office/drawing/2014/main" id="{2DB2553D-252E-A3AE-3A38-904E583E0115}"/>
              </a:ext>
            </a:extLst>
          </p:cNvPr>
          <p:cNvPicPr>
            <a:picLocks noChangeAspect="1"/>
          </p:cNvPicPr>
          <p:nvPr/>
        </p:nvPicPr>
        <p:blipFill>
          <a:blip r:embed="rId2"/>
          <a:stretch>
            <a:fillRect/>
          </a:stretch>
        </p:blipFill>
        <p:spPr>
          <a:xfrm>
            <a:off x="457201" y="1347036"/>
            <a:ext cx="8347752" cy="3707850"/>
          </a:xfrm>
          <a:prstGeom prst="rect">
            <a:avLst/>
          </a:prstGeom>
        </p:spPr>
      </p:pic>
    </p:spTree>
    <p:extLst>
      <p:ext uri="{BB962C8B-B14F-4D97-AF65-F5344CB8AC3E}">
        <p14:creationId xmlns:p14="http://schemas.microsoft.com/office/powerpoint/2010/main" val="378706336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41489E-6501-12E1-6C85-C116592FA79A}"/>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3BF9285E-3F66-FCED-723D-200617941D0F}"/>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15</a:t>
            </a:fld>
            <a:endParaRPr/>
          </a:p>
        </p:txBody>
      </p:sp>
      <p:sp>
        <p:nvSpPr>
          <p:cNvPr id="127" name="Rectangle 7">
            <a:extLst>
              <a:ext uri="{FF2B5EF4-FFF2-40B4-BE49-F238E27FC236}">
                <a16:creationId xmlns:a16="http://schemas.microsoft.com/office/drawing/2014/main" id="{2E00F846-8CC4-8D7D-962B-90E132DE7BE2}"/>
              </a:ext>
            </a:extLst>
          </p:cNvPr>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a:bodyPr>
          <a:lstStyle>
            <a:lvl1pPr algn="ctr">
              <a:defRPr sz="3600" b="1">
                <a:solidFill>
                  <a:srgbClr val="0070C0"/>
                </a:solidFill>
                <a:effectLst>
                  <a:outerShdw blurRad="38100" dist="38100" dir="2700000" rotWithShape="0">
                    <a:srgbClr val="000000">
                      <a:alpha val="43137"/>
                    </a:srgbClr>
                  </a:outerShdw>
                </a:effectLst>
              </a:defRPr>
            </a:lvl1pPr>
          </a:lstStyle>
          <a:p>
            <a:pPr lvl="0"/>
            <a:r>
              <a:rPr lang="en-GB" dirty="0"/>
              <a:t>Emerging Technologies and Trends</a:t>
            </a:r>
            <a:r>
              <a:rPr dirty="0"/>
              <a:t> </a:t>
            </a:r>
            <a:endParaRPr lang="en-GB" dirty="0"/>
          </a:p>
        </p:txBody>
      </p:sp>
      <p:sp>
        <p:nvSpPr>
          <p:cNvPr id="128" name="Content Placeholder 2">
            <a:extLst>
              <a:ext uri="{FF2B5EF4-FFF2-40B4-BE49-F238E27FC236}">
                <a16:creationId xmlns:a16="http://schemas.microsoft.com/office/drawing/2014/main" id="{4229C385-1831-879D-0AED-54CFF9564531}"/>
              </a:ext>
            </a:extLst>
          </p:cNvPr>
          <p:cNvSpPr txBox="1"/>
          <p:nvPr/>
        </p:nvSpPr>
        <p:spPr>
          <a:xfrm>
            <a:off x="174661" y="863029"/>
            <a:ext cx="8897420" cy="323165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hangingPunct="1"/>
            <a:r>
              <a:rPr lang="en-GB" sz="2400" b="1" dirty="0">
                <a:solidFill>
                  <a:srgbClr val="FF0000"/>
                </a:solidFill>
              </a:rPr>
              <a:t>Emerging Technologies in Information Management</a:t>
            </a:r>
          </a:p>
          <a:p>
            <a:pPr eaLnBrk="1" hangingPunct="1"/>
            <a:r>
              <a:rPr lang="en-GB" sz="2800" b="1" dirty="0"/>
              <a:t>Advanced Cybersecurity </a:t>
            </a:r>
          </a:p>
          <a:p>
            <a:pPr eaLnBrk="1" hangingPunct="1"/>
            <a:r>
              <a:rPr lang="en-GB" sz="2400" dirty="0"/>
              <a:t>Cybersecurity protecting systems and sensitive information from digital attacks.</a:t>
            </a:r>
          </a:p>
          <a:p>
            <a:pPr eaLnBrk="1" hangingPunct="1"/>
            <a:endParaRPr lang="en-GB" sz="2400" dirty="0"/>
          </a:p>
          <a:p>
            <a:pPr eaLnBrk="1" hangingPunct="1"/>
            <a:endParaRPr lang="en-GB" sz="2400" dirty="0"/>
          </a:p>
          <a:p>
            <a:pPr eaLnBrk="1" hangingPunct="1"/>
            <a:endParaRPr lang="en-GB" sz="2800" dirty="0"/>
          </a:p>
          <a:p>
            <a:endParaRPr lang="en-GB" sz="2800" dirty="0"/>
          </a:p>
        </p:txBody>
      </p:sp>
      <p:pic>
        <p:nvPicPr>
          <p:cNvPr id="2" name="Picture 1" descr="A black background with white text and orange text&#10;&#10;Description automatically generated">
            <a:extLst>
              <a:ext uri="{FF2B5EF4-FFF2-40B4-BE49-F238E27FC236}">
                <a16:creationId xmlns:a16="http://schemas.microsoft.com/office/drawing/2014/main" id="{77A72BF5-BF21-8EF3-5EF2-2190BECB6A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1514" y="2478856"/>
            <a:ext cx="7918552" cy="3002473"/>
          </a:xfrm>
          <a:prstGeom prst="rect">
            <a:avLst/>
          </a:prstGeom>
        </p:spPr>
      </p:pic>
    </p:spTree>
    <p:extLst>
      <p:ext uri="{BB962C8B-B14F-4D97-AF65-F5344CB8AC3E}">
        <p14:creationId xmlns:p14="http://schemas.microsoft.com/office/powerpoint/2010/main" val="14946051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35A87-FC38-76D6-3FBC-9AC981B9DFE6}"/>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98C79320-59B3-3162-E0CE-ED31CFD16833}"/>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16</a:t>
            </a:fld>
            <a:endParaRPr/>
          </a:p>
        </p:txBody>
      </p:sp>
      <p:sp>
        <p:nvSpPr>
          <p:cNvPr id="127" name="Rectangle 7">
            <a:extLst>
              <a:ext uri="{FF2B5EF4-FFF2-40B4-BE49-F238E27FC236}">
                <a16:creationId xmlns:a16="http://schemas.microsoft.com/office/drawing/2014/main" id="{538C4E66-36C7-E4E7-E3BF-3AE5A4FDE9D3}"/>
              </a:ext>
            </a:extLst>
          </p:cNvPr>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pPr lvl="0"/>
            <a:r>
              <a:rPr dirty="0"/>
              <a:t> </a:t>
            </a:r>
            <a:endParaRPr lang="en-GB" dirty="0"/>
          </a:p>
          <a:p>
            <a:pPr lvl="0"/>
            <a:r>
              <a:rPr lang="en-GB" sz="4800" dirty="0">
                <a:effectLst/>
              </a:rPr>
              <a:t>Emerging Technologies in Information Management</a:t>
            </a:r>
            <a:endParaRPr sz="4600" dirty="0"/>
          </a:p>
        </p:txBody>
      </p:sp>
      <p:sp>
        <p:nvSpPr>
          <p:cNvPr id="128" name="Content Placeholder 2">
            <a:extLst>
              <a:ext uri="{FF2B5EF4-FFF2-40B4-BE49-F238E27FC236}">
                <a16:creationId xmlns:a16="http://schemas.microsoft.com/office/drawing/2014/main" id="{F909944F-10BC-3E86-D85F-16CE8F30E10B}"/>
              </a:ext>
            </a:extLst>
          </p:cNvPr>
          <p:cNvSpPr txBox="1"/>
          <p:nvPr/>
        </p:nvSpPr>
        <p:spPr>
          <a:xfrm>
            <a:off x="457202" y="863029"/>
            <a:ext cx="8347752" cy="120032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eaLnBrk="1" hangingPunct="1"/>
            <a:r>
              <a:rPr lang="en-GB" sz="2400" dirty="0"/>
              <a:t>The issue of Cybersecurity is not only of concerns to organisations alone, but it is of great concern to many national securities. For example, in US…..</a:t>
            </a:r>
            <a:endParaRPr lang="en-GB" sz="2800" dirty="0"/>
          </a:p>
        </p:txBody>
      </p:sp>
      <p:pic>
        <p:nvPicPr>
          <p:cNvPr id="3" name="Picture 2" descr="A screen shot of a black and blue screen&#10;&#10;Description automatically generated">
            <a:extLst>
              <a:ext uri="{FF2B5EF4-FFF2-40B4-BE49-F238E27FC236}">
                <a16:creationId xmlns:a16="http://schemas.microsoft.com/office/drawing/2014/main" id="{85899DF9-257F-8713-D2B1-05A18D9FA3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4256" y="2186940"/>
            <a:ext cx="8152544" cy="3320008"/>
          </a:xfrm>
          <a:prstGeom prst="rect">
            <a:avLst/>
          </a:prstGeom>
        </p:spPr>
      </p:pic>
    </p:spTree>
    <p:extLst>
      <p:ext uri="{BB962C8B-B14F-4D97-AF65-F5344CB8AC3E}">
        <p14:creationId xmlns:p14="http://schemas.microsoft.com/office/powerpoint/2010/main" val="1647748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60692-1E74-262A-B3F4-D5AEAE318DBA}"/>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47D13EDF-36A7-8E6B-6E0F-7F9FD3E6E1EC}"/>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17</a:t>
            </a:fld>
            <a:endParaRPr/>
          </a:p>
        </p:txBody>
      </p:sp>
      <p:sp>
        <p:nvSpPr>
          <p:cNvPr id="127" name="Rectangle 7">
            <a:extLst>
              <a:ext uri="{FF2B5EF4-FFF2-40B4-BE49-F238E27FC236}">
                <a16:creationId xmlns:a16="http://schemas.microsoft.com/office/drawing/2014/main" id="{2BCC84E8-4B14-95EF-A297-526C3FF4E19C}"/>
              </a:ext>
            </a:extLst>
          </p:cNvPr>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pPr lvl="0"/>
            <a:r>
              <a:rPr dirty="0"/>
              <a:t> </a:t>
            </a:r>
            <a:endParaRPr lang="en-GB" dirty="0"/>
          </a:p>
          <a:p>
            <a:pPr lvl="0"/>
            <a:r>
              <a:rPr lang="en-GB" sz="4800" dirty="0">
                <a:effectLst/>
              </a:rPr>
              <a:t>Emerging Technologies in Information Management</a:t>
            </a:r>
            <a:endParaRPr sz="4600" dirty="0"/>
          </a:p>
        </p:txBody>
      </p:sp>
      <p:sp>
        <p:nvSpPr>
          <p:cNvPr id="128" name="Content Placeholder 2">
            <a:extLst>
              <a:ext uri="{FF2B5EF4-FFF2-40B4-BE49-F238E27FC236}">
                <a16:creationId xmlns:a16="http://schemas.microsoft.com/office/drawing/2014/main" id="{A7EDA671-CD8A-1FB4-797C-C0BA0092D32A}"/>
              </a:ext>
            </a:extLst>
          </p:cNvPr>
          <p:cNvSpPr txBox="1"/>
          <p:nvPr/>
        </p:nvSpPr>
        <p:spPr>
          <a:xfrm>
            <a:off x="457202" y="863029"/>
            <a:ext cx="8347752" cy="486287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endParaRPr lang="en-GB" sz="3200" dirty="0"/>
          </a:p>
          <a:p>
            <a:r>
              <a:rPr lang="en-GB" sz="3200" dirty="0"/>
              <a:t>One tool in cybersecurity is the Software Bill of Materials (SBOM). </a:t>
            </a:r>
          </a:p>
          <a:p>
            <a:endParaRPr lang="en-GB" sz="3200" dirty="0"/>
          </a:p>
          <a:p>
            <a:r>
              <a:rPr lang="en-GB" sz="3200" dirty="0"/>
              <a:t>What is Software Bill of Materials (SBOM)?</a:t>
            </a:r>
          </a:p>
          <a:p>
            <a:endParaRPr lang="en-GB" sz="3200" dirty="0"/>
          </a:p>
          <a:p>
            <a:r>
              <a:rPr lang="en-GB" sz="3200" dirty="0"/>
              <a:t>Watch this video for more insight on how SBOM strengthens cybersecurity:</a:t>
            </a:r>
          </a:p>
          <a:p>
            <a:endParaRPr lang="en-GB" b="1" dirty="0"/>
          </a:p>
          <a:p>
            <a:r>
              <a:rPr lang="en-GB" b="1" dirty="0">
                <a:hlinkClick r:id="rId2"/>
              </a:rPr>
              <a:t>https://www.youtube.com/watch?v=GCwWE-Btf10</a:t>
            </a:r>
            <a:endParaRPr lang="en-GB" b="1" dirty="0"/>
          </a:p>
          <a:p>
            <a:endParaRPr lang="en-GB" b="1" dirty="0"/>
          </a:p>
        </p:txBody>
      </p:sp>
    </p:spTree>
    <p:extLst>
      <p:ext uri="{BB962C8B-B14F-4D97-AF65-F5344CB8AC3E}">
        <p14:creationId xmlns:p14="http://schemas.microsoft.com/office/powerpoint/2010/main" val="216286933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4403D6-BC0C-7CF6-6D69-69D124D9D006}"/>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C442BDEF-4D63-B731-847A-D36F92C05C73}"/>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18</a:t>
            </a:fld>
            <a:endParaRPr/>
          </a:p>
        </p:txBody>
      </p:sp>
      <p:sp>
        <p:nvSpPr>
          <p:cNvPr id="127" name="Rectangle 7">
            <a:extLst>
              <a:ext uri="{FF2B5EF4-FFF2-40B4-BE49-F238E27FC236}">
                <a16:creationId xmlns:a16="http://schemas.microsoft.com/office/drawing/2014/main" id="{99B493F8-CCE6-C972-CFDE-01A58A4BC2BF}"/>
              </a:ext>
            </a:extLst>
          </p:cNvPr>
          <p:cNvSpPr txBox="1"/>
          <p:nvPr/>
        </p:nvSpPr>
        <p:spPr>
          <a:xfrm>
            <a:off x="431514" y="82194"/>
            <a:ext cx="8255285"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pPr lvl="0"/>
            <a:r>
              <a:rPr dirty="0"/>
              <a:t> </a:t>
            </a:r>
            <a:endParaRPr lang="en-GB" dirty="0"/>
          </a:p>
          <a:p>
            <a:pPr lvl="0"/>
            <a:r>
              <a:rPr lang="en-GB" sz="4800" dirty="0">
                <a:effectLst/>
              </a:rPr>
              <a:t>Emerging Technologies in Information Management</a:t>
            </a:r>
            <a:endParaRPr sz="4600" dirty="0"/>
          </a:p>
        </p:txBody>
      </p:sp>
      <p:sp>
        <p:nvSpPr>
          <p:cNvPr id="128" name="Content Placeholder 2">
            <a:extLst>
              <a:ext uri="{FF2B5EF4-FFF2-40B4-BE49-F238E27FC236}">
                <a16:creationId xmlns:a16="http://schemas.microsoft.com/office/drawing/2014/main" id="{59D8C572-AD8F-A9D2-7069-D1CAFB8D6202}"/>
              </a:ext>
            </a:extLst>
          </p:cNvPr>
          <p:cNvSpPr txBox="1"/>
          <p:nvPr/>
        </p:nvSpPr>
        <p:spPr>
          <a:xfrm>
            <a:off x="457202" y="863029"/>
            <a:ext cx="8347752" cy="507831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GB" sz="3200" dirty="0"/>
              <a:t>SBOM functions on the premise that:</a:t>
            </a:r>
          </a:p>
          <a:p>
            <a:endParaRPr lang="en-GB" sz="3200" dirty="0"/>
          </a:p>
          <a:p>
            <a:r>
              <a:rPr lang="en-GB" sz="3200" dirty="0"/>
              <a:t>Software code is usually made up of shared elements: </a:t>
            </a:r>
          </a:p>
          <a:p>
            <a:endParaRPr lang="en-GB" sz="3200" b="1" dirty="0"/>
          </a:p>
          <a:p>
            <a:endParaRPr lang="en-GB" sz="3200" b="1" dirty="0"/>
          </a:p>
          <a:p>
            <a:endParaRPr lang="en-GB" sz="3200" b="1" dirty="0"/>
          </a:p>
          <a:p>
            <a:endParaRPr lang="en-GB" sz="3200" b="1" dirty="0"/>
          </a:p>
          <a:p>
            <a:endParaRPr lang="en-GB" sz="3200" b="1" dirty="0"/>
          </a:p>
          <a:p>
            <a:endParaRPr lang="en-GB" b="1" dirty="0"/>
          </a:p>
          <a:p>
            <a:endParaRPr lang="en-GB" b="1" dirty="0"/>
          </a:p>
        </p:txBody>
      </p:sp>
      <p:pic>
        <p:nvPicPr>
          <p:cNvPr id="2" name="Picture 1">
            <a:extLst>
              <a:ext uri="{FF2B5EF4-FFF2-40B4-BE49-F238E27FC236}">
                <a16:creationId xmlns:a16="http://schemas.microsoft.com/office/drawing/2014/main" id="{0F1441F4-5653-E1B8-EECD-1E8329C0B664}"/>
              </a:ext>
            </a:extLst>
          </p:cNvPr>
          <p:cNvPicPr>
            <a:picLocks noChangeAspect="1"/>
          </p:cNvPicPr>
          <p:nvPr/>
        </p:nvPicPr>
        <p:blipFill>
          <a:blip r:embed="rId2"/>
          <a:stretch>
            <a:fillRect/>
          </a:stretch>
        </p:blipFill>
        <p:spPr>
          <a:xfrm>
            <a:off x="575353" y="3010328"/>
            <a:ext cx="7654247" cy="2643596"/>
          </a:xfrm>
          <a:prstGeom prst="rect">
            <a:avLst/>
          </a:prstGeom>
        </p:spPr>
      </p:pic>
    </p:spTree>
    <p:extLst>
      <p:ext uri="{BB962C8B-B14F-4D97-AF65-F5344CB8AC3E}">
        <p14:creationId xmlns:p14="http://schemas.microsoft.com/office/powerpoint/2010/main" val="35214946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789AF-CD5E-BD2E-9B92-C28051C67CBE}"/>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14F7BCEB-9759-5A9A-65E2-742BD916E122}"/>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19</a:t>
            </a:fld>
            <a:endParaRPr/>
          </a:p>
        </p:txBody>
      </p:sp>
      <p:sp>
        <p:nvSpPr>
          <p:cNvPr id="127" name="Rectangle 7">
            <a:extLst>
              <a:ext uri="{FF2B5EF4-FFF2-40B4-BE49-F238E27FC236}">
                <a16:creationId xmlns:a16="http://schemas.microsoft.com/office/drawing/2014/main" id="{448AC650-E798-8DCA-DAAE-9B4F0B4FB370}"/>
              </a:ext>
            </a:extLst>
          </p:cNvPr>
          <p:cNvSpPr txBox="1"/>
          <p:nvPr/>
        </p:nvSpPr>
        <p:spPr>
          <a:xfrm>
            <a:off x="431514" y="82194"/>
            <a:ext cx="8255285" cy="90412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pPr lvl="0"/>
            <a:r>
              <a:rPr dirty="0"/>
              <a:t> </a:t>
            </a:r>
            <a:endParaRPr lang="en-GB" dirty="0"/>
          </a:p>
          <a:p>
            <a:pPr lvl="0"/>
            <a:r>
              <a:rPr lang="en-GB" sz="4800" dirty="0">
                <a:effectLst/>
              </a:rPr>
              <a:t>Emerging Technologies in Information Management</a:t>
            </a:r>
            <a:endParaRPr sz="4600" dirty="0"/>
          </a:p>
        </p:txBody>
      </p:sp>
      <p:sp>
        <p:nvSpPr>
          <p:cNvPr id="128" name="Content Placeholder 2">
            <a:extLst>
              <a:ext uri="{FF2B5EF4-FFF2-40B4-BE49-F238E27FC236}">
                <a16:creationId xmlns:a16="http://schemas.microsoft.com/office/drawing/2014/main" id="{75E2DB25-7A95-353C-3E99-A3914B47B898}"/>
              </a:ext>
            </a:extLst>
          </p:cNvPr>
          <p:cNvSpPr txBox="1"/>
          <p:nvPr/>
        </p:nvSpPr>
        <p:spPr>
          <a:xfrm>
            <a:off x="457202" y="863029"/>
            <a:ext cx="8347752" cy="45858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GB" sz="3200" dirty="0"/>
              <a:t>SBOM helps to trace how those elements were made and changed.</a:t>
            </a:r>
          </a:p>
          <a:p>
            <a:endParaRPr lang="en-GB" sz="3200" b="1" dirty="0"/>
          </a:p>
          <a:p>
            <a:endParaRPr lang="en-GB" sz="3200" b="1" dirty="0"/>
          </a:p>
          <a:p>
            <a:endParaRPr lang="en-GB" sz="3200" b="1" dirty="0"/>
          </a:p>
          <a:p>
            <a:endParaRPr lang="en-GB" sz="3200" b="1" dirty="0"/>
          </a:p>
          <a:p>
            <a:endParaRPr lang="en-GB" sz="3200" b="1" dirty="0"/>
          </a:p>
          <a:p>
            <a:endParaRPr lang="en-GB" sz="3200" b="1" dirty="0"/>
          </a:p>
          <a:p>
            <a:endParaRPr lang="en-GB" b="1" dirty="0"/>
          </a:p>
          <a:p>
            <a:endParaRPr lang="en-GB" b="1" dirty="0"/>
          </a:p>
        </p:txBody>
      </p:sp>
      <p:pic>
        <p:nvPicPr>
          <p:cNvPr id="3" name="Picture 2">
            <a:extLst>
              <a:ext uri="{FF2B5EF4-FFF2-40B4-BE49-F238E27FC236}">
                <a16:creationId xmlns:a16="http://schemas.microsoft.com/office/drawing/2014/main" id="{A8B1AE9F-D59C-C4D3-BFB1-825F0DE769EC}"/>
              </a:ext>
            </a:extLst>
          </p:cNvPr>
          <p:cNvPicPr>
            <a:picLocks noChangeAspect="1"/>
          </p:cNvPicPr>
          <p:nvPr/>
        </p:nvPicPr>
        <p:blipFill>
          <a:blip r:embed="rId2"/>
          <a:stretch>
            <a:fillRect/>
          </a:stretch>
        </p:blipFill>
        <p:spPr>
          <a:xfrm>
            <a:off x="457202" y="2154825"/>
            <a:ext cx="8067525" cy="3167188"/>
          </a:xfrm>
          <a:prstGeom prst="rect">
            <a:avLst/>
          </a:prstGeom>
        </p:spPr>
      </p:pic>
    </p:spTree>
    <p:extLst>
      <p:ext uri="{BB962C8B-B14F-4D97-AF65-F5344CB8AC3E}">
        <p14:creationId xmlns:p14="http://schemas.microsoft.com/office/powerpoint/2010/main" val="286965568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3A3BD-D8F9-96A0-C275-9A883A153BA8}"/>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1A2835FD-611E-12BA-2188-C3AB751F069F}"/>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20</a:t>
            </a:fld>
            <a:endParaRPr/>
          </a:p>
        </p:txBody>
      </p:sp>
      <p:sp>
        <p:nvSpPr>
          <p:cNvPr id="127" name="Rectangle 7">
            <a:extLst>
              <a:ext uri="{FF2B5EF4-FFF2-40B4-BE49-F238E27FC236}">
                <a16:creationId xmlns:a16="http://schemas.microsoft.com/office/drawing/2014/main" id="{AD7B28C6-A05B-E801-4C4F-4C0A29E06CCE}"/>
              </a:ext>
            </a:extLst>
          </p:cNvPr>
          <p:cNvSpPr txBox="1"/>
          <p:nvPr/>
        </p:nvSpPr>
        <p:spPr>
          <a:xfrm>
            <a:off x="143838" y="82194"/>
            <a:ext cx="8542961" cy="9041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550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pPr lvl="0"/>
            <a:r>
              <a:rPr dirty="0"/>
              <a:t> </a:t>
            </a:r>
            <a:endParaRPr lang="en-GB" dirty="0"/>
          </a:p>
          <a:p>
            <a:pPr lvl="0"/>
            <a:r>
              <a:rPr lang="en-GB" sz="4800" dirty="0">
                <a:effectLst/>
              </a:rPr>
              <a:t>Emerging Technologies in Information Management</a:t>
            </a:r>
            <a:endParaRPr sz="4600" dirty="0"/>
          </a:p>
        </p:txBody>
      </p:sp>
      <p:sp>
        <p:nvSpPr>
          <p:cNvPr id="128" name="Content Placeholder 2">
            <a:extLst>
              <a:ext uri="{FF2B5EF4-FFF2-40B4-BE49-F238E27FC236}">
                <a16:creationId xmlns:a16="http://schemas.microsoft.com/office/drawing/2014/main" id="{A538BD32-8F84-6921-489C-E1142E888A98}"/>
              </a:ext>
            </a:extLst>
          </p:cNvPr>
          <p:cNvSpPr txBox="1"/>
          <p:nvPr/>
        </p:nvSpPr>
        <p:spPr>
          <a:xfrm>
            <a:off x="261993" y="873303"/>
            <a:ext cx="8738169" cy="50680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r>
              <a:rPr lang="en-GB" sz="3200" dirty="0"/>
              <a:t>Why SBOM?</a:t>
            </a:r>
          </a:p>
          <a:p>
            <a:endParaRPr lang="en-GB" sz="3200" dirty="0"/>
          </a:p>
          <a:p>
            <a:endParaRPr lang="en-GB" sz="3200" dirty="0"/>
          </a:p>
          <a:p>
            <a:endParaRPr lang="en-GB" sz="3200" b="1" dirty="0"/>
          </a:p>
          <a:p>
            <a:endParaRPr lang="en-GB" sz="3200" b="1" dirty="0"/>
          </a:p>
          <a:p>
            <a:endParaRPr lang="en-GB" sz="3200" b="1" dirty="0"/>
          </a:p>
          <a:p>
            <a:endParaRPr lang="en-GB" sz="3200" b="1" dirty="0"/>
          </a:p>
          <a:p>
            <a:endParaRPr lang="en-GB" sz="3200" b="1" dirty="0"/>
          </a:p>
          <a:p>
            <a:endParaRPr lang="en-GB" sz="3200" b="1" dirty="0"/>
          </a:p>
          <a:p>
            <a:endParaRPr lang="en-GB" b="1" dirty="0"/>
          </a:p>
          <a:p>
            <a:endParaRPr lang="en-GB" b="1" dirty="0"/>
          </a:p>
        </p:txBody>
      </p:sp>
      <p:pic>
        <p:nvPicPr>
          <p:cNvPr id="2" name="Picture 1" descr="A screenshot of a computer&#10;&#10;Description automatically generated">
            <a:extLst>
              <a:ext uri="{FF2B5EF4-FFF2-40B4-BE49-F238E27FC236}">
                <a16:creationId xmlns:a16="http://schemas.microsoft.com/office/drawing/2014/main" id="{F83642A5-6F64-A31E-3644-F6A69C800A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046" y="1883666"/>
            <a:ext cx="8465908" cy="3602734"/>
          </a:xfrm>
          <a:prstGeom prst="rect">
            <a:avLst/>
          </a:prstGeom>
        </p:spPr>
      </p:pic>
    </p:spTree>
    <p:extLst>
      <p:ext uri="{BB962C8B-B14F-4D97-AF65-F5344CB8AC3E}">
        <p14:creationId xmlns:p14="http://schemas.microsoft.com/office/powerpoint/2010/main" val="36290634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effectLst/>
                <a:ea typeface="Calibri" panose="020F0502020204030204" pitchFamily="34" charset="0"/>
                <a:cs typeface="Times New Roman" panose="02020603050405020304" pitchFamily="18" charset="0"/>
              </a:rPr>
              <a:t>Next, …..</a:t>
            </a:r>
            <a:endParaRPr lang="en-GB" sz="4000" dirty="0"/>
          </a:p>
        </p:txBody>
      </p:sp>
      <p:sp>
        <p:nvSpPr>
          <p:cNvPr id="200" name="Double-click to edit"/>
          <p:cNvSpPr txBox="1">
            <a:spLocks noGrp="1"/>
          </p:cNvSpPr>
          <p:nvPr>
            <p:ph type="body" idx="1"/>
          </p:nvPr>
        </p:nvSpPr>
        <p:spPr>
          <a:xfrm>
            <a:off x="184934" y="986318"/>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ffectLst/>
                <a:ea typeface="Calibri" panose="020F0502020204030204" pitchFamily="34" charset="0"/>
                <a:cs typeface="Times New Roman" panose="02020603050405020304" pitchFamily="18" charset="0"/>
              </a:rPr>
              <a:t>Break Time!</a:t>
            </a:r>
          </a:p>
          <a:p>
            <a:pPr marL="0" indent="0" algn="ctr">
              <a:lnSpc>
                <a:spcPct val="125000"/>
              </a:lnSpc>
              <a:buNone/>
            </a:pPr>
            <a:endParaRPr sz="4400" b="1" dirty="0">
              <a:solidFill>
                <a:srgbClr val="FF0000"/>
              </a:solidFill>
            </a:endParaRPr>
          </a:p>
        </p:txBody>
      </p:sp>
      <p:pic>
        <p:nvPicPr>
          <p:cNvPr id="1026" name="Picture 2" descr="Break Time Images – Browse 199,151 Stock Photos, Vectors, and Video | Adobe  Stock">
            <a:extLst>
              <a:ext uri="{FF2B5EF4-FFF2-40B4-BE49-F238E27FC236}">
                <a16:creationId xmlns:a16="http://schemas.microsoft.com/office/drawing/2014/main" id="{B62AFB69-D520-24E6-2131-5F8515125B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2234" y="2875961"/>
            <a:ext cx="4726111" cy="2404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49552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26"/>
                                        </p:tgtEl>
                                        <p:attrNameLst>
                                          <p:attrName>style.visibility</p:attrName>
                                        </p:attrNameLst>
                                      </p:cBhvr>
                                      <p:to>
                                        <p:strVal val="visible"/>
                                      </p:to>
                                    </p:set>
                                    <p:animEffect transition="in" filter="fade">
                                      <p:cBhvr>
                                        <p:cTn id="26" dur="1000"/>
                                        <p:tgtEl>
                                          <p:spTgt spid="1026"/>
                                        </p:tgtEl>
                                      </p:cBhvr>
                                    </p:animEffect>
                                    <p:anim calcmode="lin" valueType="num">
                                      <p:cBhvr>
                                        <p:cTn id="27" dur="1000" fill="hold"/>
                                        <p:tgtEl>
                                          <p:spTgt spid="1026"/>
                                        </p:tgtEl>
                                        <p:attrNameLst>
                                          <p:attrName>ppt_x</p:attrName>
                                        </p:attrNameLst>
                                      </p:cBhvr>
                                      <p:tavLst>
                                        <p:tav tm="0">
                                          <p:val>
                                            <p:strVal val="#ppt_x"/>
                                          </p:val>
                                        </p:tav>
                                        <p:tav tm="100000">
                                          <p:val>
                                            <p:strVal val="#ppt_x"/>
                                          </p:val>
                                        </p:tav>
                                      </p:tavLst>
                                    </p:anim>
                                    <p:anim calcmode="lin" valueType="num">
                                      <p:cBhvr>
                                        <p:cTn id="28"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effectLst/>
                <a:ea typeface="Calibri" panose="020F0502020204030204" pitchFamily="34" charset="0"/>
                <a:cs typeface="Times New Roman" panose="02020603050405020304" pitchFamily="18" charset="0"/>
              </a:rPr>
              <a:t>Next, …..</a:t>
            </a:r>
            <a:endParaRPr lang="en-GB" sz="4000" dirty="0"/>
          </a:p>
        </p:txBody>
      </p:sp>
      <p:sp>
        <p:nvSpPr>
          <p:cNvPr id="200" name="Double-click to edit"/>
          <p:cNvSpPr txBox="1">
            <a:spLocks noGrp="1"/>
          </p:cNvSpPr>
          <p:nvPr>
            <p:ph type="body" idx="1"/>
          </p:nvPr>
        </p:nvSpPr>
        <p:spPr>
          <a:xfrm>
            <a:off x="635310" y="1119412"/>
            <a:ext cx="8178230" cy="4345978"/>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a typeface="Calibri" panose="020F0502020204030204" pitchFamily="34" charset="0"/>
                <a:cs typeface="Times New Roman" panose="02020603050405020304" pitchFamily="18" charset="0"/>
              </a:rPr>
              <a:t>Welcome Back</a:t>
            </a:r>
            <a:r>
              <a:rPr lang="en-GB" sz="4400" b="1" dirty="0">
                <a:solidFill>
                  <a:srgbClr val="FF0000"/>
                </a:solidFill>
                <a:effectLst/>
                <a:ea typeface="Calibri" panose="020F0502020204030204" pitchFamily="34" charset="0"/>
                <a:cs typeface="Times New Roman" panose="02020603050405020304" pitchFamily="18" charset="0"/>
              </a:rPr>
              <a:t>!</a:t>
            </a:r>
          </a:p>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endParaRPr sz="4400" b="1" dirty="0">
              <a:solidFill>
                <a:srgbClr val="FF0000"/>
              </a:solidFill>
            </a:endParaRPr>
          </a:p>
        </p:txBody>
      </p:sp>
      <p:pic>
        <p:nvPicPr>
          <p:cNvPr id="2052" name="Picture 4" descr="Welcome Back Star - Logo Kit - WINDOW-KIT">
            <a:extLst>
              <a:ext uri="{FF2B5EF4-FFF2-40B4-BE49-F238E27FC236}">
                <a16:creationId xmlns:a16="http://schemas.microsoft.com/office/drawing/2014/main" id="{CF924CAA-17A8-AD18-81D1-873BF25800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1008" y="2891694"/>
            <a:ext cx="4274048" cy="2348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0751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052"/>
                                        </p:tgtEl>
                                        <p:attrNameLst>
                                          <p:attrName>style.visibility</p:attrName>
                                        </p:attrNameLst>
                                      </p:cBhvr>
                                      <p:to>
                                        <p:strVal val="visible"/>
                                      </p:to>
                                    </p:set>
                                    <p:animEffect transition="in" filter="fade">
                                      <p:cBhvr>
                                        <p:cTn id="26" dur="1000"/>
                                        <p:tgtEl>
                                          <p:spTgt spid="2052"/>
                                        </p:tgtEl>
                                      </p:cBhvr>
                                    </p:animEffect>
                                    <p:anim calcmode="lin" valueType="num">
                                      <p:cBhvr>
                                        <p:cTn id="27" dur="1000" fill="hold"/>
                                        <p:tgtEl>
                                          <p:spTgt spid="2052"/>
                                        </p:tgtEl>
                                        <p:attrNameLst>
                                          <p:attrName>ppt_x</p:attrName>
                                        </p:attrNameLst>
                                      </p:cBhvr>
                                      <p:tavLst>
                                        <p:tav tm="0">
                                          <p:val>
                                            <p:strVal val="#ppt_x"/>
                                          </p:val>
                                        </p:tav>
                                        <p:tav tm="100000">
                                          <p:val>
                                            <p:strVal val="#ppt_x"/>
                                          </p:val>
                                        </p:tav>
                                      </p:tavLst>
                                    </p:anim>
                                    <p:anim calcmode="lin" valueType="num">
                                      <p:cBhvr>
                                        <p:cTn id="28"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solidFill>
                  <a:srgbClr val="0070C0"/>
                </a:solidFill>
                <a:cs typeface="Times New Roman" panose="02020603050405020304" pitchFamily="18" charset="0"/>
              </a:rPr>
              <a:t>Session 2</a:t>
            </a:r>
            <a:endParaRPr lang="en-GB" sz="4000" dirty="0">
              <a:solidFill>
                <a:srgbClr val="0070C0"/>
              </a:solidFill>
            </a:endParaRP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lvl="0" algn="ctr"/>
            <a:r>
              <a:rPr lang="en-GB" sz="4000" b="1" dirty="0">
                <a:ea typeface="Calibri" panose="020F0502020204030204" pitchFamily="34" charset="0"/>
                <a:cs typeface="Times New Roman" panose="02020603050405020304" pitchFamily="18" charset="0"/>
              </a:rPr>
              <a:t>Next, We Consider…..</a:t>
            </a:r>
            <a:endParaRPr lang="en-GB" sz="4000" b="1" dirty="0">
              <a:solidFill>
                <a:srgbClr val="FF0000"/>
              </a:solidFill>
            </a:endParaRPr>
          </a:p>
          <a:p>
            <a:pPr lvl="0" algn="ctr"/>
            <a:r>
              <a:rPr lang="en-GB" sz="4000" b="1" dirty="0">
                <a:solidFill>
                  <a:srgbClr val="FF0000"/>
                </a:solidFill>
              </a:rPr>
              <a:t>The Impact of Artificial Intelligence (AI) and Machine Learning (ML) on Business Information.</a:t>
            </a:r>
          </a:p>
        </p:txBody>
      </p:sp>
    </p:spTree>
    <p:extLst>
      <p:ext uri="{BB962C8B-B14F-4D97-AF65-F5344CB8AC3E}">
        <p14:creationId xmlns:p14="http://schemas.microsoft.com/office/powerpoint/2010/main" val="8708256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39BBF7-C3A5-9BEB-A46F-E211ABA6F923}"/>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846396C9-19EC-06FC-C3BB-083B99188CD0}"/>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24</a:t>
            </a:fld>
            <a:endParaRPr/>
          </a:p>
        </p:txBody>
      </p:sp>
      <p:sp>
        <p:nvSpPr>
          <p:cNvPr id="127" name="Rectangle 7">
            <a:extLst>
              <a:ext uri="{FF2B5EF4-FFF2-40B4-BE49-F238E27FC236}">
                <a16:creationId xmlns:a16="http://schemas.microsoft.com/office/drawing/2014/main" id="{B2DBCAEB-18DC-BAAE-0A28-A841093EDF59}"/>
              </a:ext>
            </a:extLst>
          </p:cNvPr>
          <p:cNvSpPr txBox="1"/>
          <p:nvPr/>
        </p:nvSpPr>
        <p:spPr>
          <a:xfrm>
            <a:off x="431514" y="82194"/>
            <a:ext cx="8255285" cy="12123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solidFill>
                  <a:srgbClr val="FF0000"/>
                </a:solidFill>
              </a:rPr>
              <a:t>The Impact of Artificial Intelligence (AI) and Machine Learning (ML) on Business Information.</a:t>
            </a:r>
          </a:p>
          <a:p>
            <a:pPr lvl="0"/>
            <a:endParaRPr lang="en-GB" dirty="0"/>
          </a:p>
        </p:txBody>
      </p:sp>
      <p:sp>
        <p:nvSpPr>
          <p:cNvPr id="128" name="Content Placeholder 2">
            <a:extLst>
              <a:ext uri="{FF2B5EF4-FFF2-40B4-BE49-F238E27FC236}">
                <a16:creationId xmlns:a16="http://schemas.microsoft.com/office/drawing/2014/main" id="{9F222E20-D7B6-5DAB-C05E-BB53CCB08448}"/>
              </a:ext>
            </a:extLst>
          </p:cNvPr>
          <p:cNvSpPr txBox="1"/>
          <p:nvPr/>
        </p:nvSpPr>
        <p:spPr>
          <a:xfrm>
            <a:off x="246577" y="1127631"/>
            <a:ext cx="8650843" cy="35855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lvl="1" indent="0" hangingPunct="1">
              <a:defRPr/>
            </a:pPr>
            <a:r>
              <a:rPr lang="en-GB" sz="3200" b="1" dirty="0">
                <a:solidFill>
                  <a:schemeClr val="tx1"/>
                </a:solidFill>
              </a:rPr>
              <a:t>Artificial Intelligence (AI) </a:t>
            </a:r>
          </a:p>
          <a:p>
            <a:pPr lvl="1" indent="0" algn="just" hangingPunct="1">
              <a:defRPr/>
            </a:pPr>
            <a:r>
              <a:rPr lang="en-GB" sz="2800" dirty="0"/>
              <a:t>Is the science and engineering of making intelligent machines.</a:t>
            </a:r>
          </a:p>
          <a:p>
            <a:pPr lvl="1" indent="0" algn="just" hangingPunct="1">
              <a:defRPr/>
            </a:pPr>
            <a:endParaRPr lang="en-GB" altLang="ja-JP" sz="2800" dirty="0"/>
          </a:p>
          <a:p>
            <a:pPr lvl="1" indent="0" algn="just" hangingPunct="1">
              <a:defRPr/>
            </a:pPr>
            <a:r>
              <a:rPr lang="en-GB" sz="2800" dirty="0"/>
              <a:t>We deploy AI systems by feeding in data and letting them find patterns. </a:t>
            </a:r>
          </a:p>
          <a:p>
            <a:pPr lvl="1" indent="0" algn="just" hangingPunct="1">
              <a:defRPr/>
            </a:pPr>
            <a:endParaRPr lang="en-GB" altLang="ja-JP" sz="2800" dirty="0"/>
          </a:p>
          <a:p>
            <a:pPr lvl="1" indent="0" algn="just" hangingPunct="1">
              <a:defRPr/>
            </a:pPr>
            <a:endParaRPr lang="en-US" altLang="ja-JP" sz="2700" dirty="0"/>
          </a:p>
        </p:txBody>
      </p:sp>
      <p:pic>
        <p:nvPicPr>
          <p:cNvPr id="3" name="Picture 2">
            <a:extLst>
              <a:ext uri="{FF2B5EF4-FFF2-40B4-BE49-F238E27FC236}">
                <a16:creationId xmlns:a16="http://schemas.microsoft.com/office/drawing/2014/main" id="{54C472A3-B3FD-8412-1C1A-5E403C5532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6578" y="3832261"/>
            <a:ext cx="8650842" cy="1777429"/>
          </a:xfrm>
          <a:prstGeom prst="rect">
            <a:avLst/>
          </a:prstGeom>
        </p:spPr>
      </p:pic>
    </p:spTree>
    <p:extLst>
      <p:ext uri="{BB962C8B-B14F-4D97-AF65-F5344CB8AC3E}">
        <p14:creationId xmlns:p14="http://schemas.microsoft.com/office/powerpoint/2010/main" val="205895230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787E7A-8C1E-9E03-6C87-1B2E4D765FB3}"/>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6D28B7BA-0C8E-A248-D324-923A14AEEE9F}"/>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25</a:t>
            </a:fld>
            <a:endParaRPr/>
          </a:p>
        </p:txBody>
      </p:sp>
      <p:sp>
        <p:nvSpPr>
          <p:cNvPr id="127" name="Rectangle 7">
            <a:extLst>
              <a:ext uri="{FF2B5EF4-FFF2-40B4-BE49-F238E27FC236}">
                <a16:creationId xmlns:a16="http://schemas.microsoft.com/office/drawing/2014/main" id="{6D23A3B7-79E2-5ACF-0E76-D20FEA1E621A}"/>
              </a:ext>
            </a:extLst>
          </p:cNvPr>
          <p:cNvSpPr txBox="1"/>
          <p:nvPr/>
        </p:nvSpPr>
        <p:spPr>
          <a:xfrm>
            <a:off x="431514" y="82194"/>
            <a:ext cx="8255285" cy="12123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solidFill>
                  <a:srgbClr val="FF0000"/>
                </a:solidFill>
              </a:rPr>
              <a:t>The Impact of Artificial Intelligence (AI) and Machine Learning (ML) on Business Information.</a:t>
            </a:r>
          </a:p>
          <a:p>
            <a:pPr lvl="0"/>
            <a:endParaRPr lang="en-GB" dirty="0"/>
          </a:p>
        </p:txBody>
      </p:sp>
      <p:sp>
        <p:nvSpPr>
          <p:cNvPr id="128" name="Content Placeholder 2">
            <a:extLst>
              <a:ext uri="{FF2B5EF4-FFF2-40B4-BE49-F238E27FC236}">
                <a16:creationId xmlns:a16="http://schemas.microsoft.com/office/drawing/2014/main" id="{B8C2FC34-6118-91E5-C713-4DF257CE39BE}"/>
              </a:ext>
            </a:extLst>
          </p:cNvPr>
          <p:cNvSpPr txBox="1"/>
          <p:nvPr/>
        </p:nvSpPr>
        <p:spPr>
          <a:xfrm>
            <a:off x="308225" y="1407560"/>
            <a:ext cx="8589195" cy="273921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endParaRPr lang="en-US" altLang="en-US" sz="2800" b="1" dirty="0">
              <a:solidFill>
                <a:schemeClr val="tx1"/>
              </a:solidFill>
            </a:endParaRPr>
          </a:p>
          <a:p>
            <a:pPr lvl="1" indent="0" hangingPunct="1">
              <a:defRPr/>
            </a:pPr>
            <a:r>
              <a:rPr lang="en-GB" sz="3200" b="1" dirty="0">
                <a:solidFill>
                  <a:schemeClr val="tx1"/>
                </a:solidFill>
              </a:rPr>
              <a:t>Artificial Intelligence (AI) </a:t>
            </a:r>
          </a:p>
          <a:p>
            <a:pPr lvl="1" indent="0" algn="just" hangingPunct="1">
              <a:defRPr/>
            </a:pPr>
            <a:r>
              <a:rPr lang="en-GB" sz="2800" dirty="0"/>
              <a:t>AI systems are algorithmic models that carry out cognitive or perceptual functions in the world that were previously reserved for thinking, judging, and reasoning human beings (Leslie et al. 2021: 8).</a:t>
            </a:r>
            <a:endParaRPr lang="en-US" altLang="ja-JP" sz="2700" dirty="0"/>
          </a:p>
        </p:txBody>
      </p:sp>
    </p:spTree>
    <p:extLst>
      <p:ext uri="{BB962C8B-B14F-4D97-AF65-F5344CB8AC3E}">
        <p14:creationId xmlns:p14="http://schemas.microsoft.com/office/powerpoint/2010/main" val="64991677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70495F-6022-FEA3-6ADC-AE5F8FFB75BB}"/>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BB66865F-3DFE-42D5-0EE4-2305E5891724}"/>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26</a:t>
            </a:fld>
            <a:endParaRPr/>
          </a:p>
        </p:txBody>
      </p:sp>
      <p:sp>
        <p:nvSpPr>
          <p:cNvPr id="127" name="Rectangle 7">
            <a:extLst>
              <a:ext uri="{FF2B5EF4-FFF2-40B4-BE49-F238E27FC236}">
                <a16:creationId xmlns:a16="http://schemas.microsoft.com/office/drawing/2014/main" id="{24E2DD70-3E58-C869-2972-FC358C7F858E}"/>
              </a:ext>
            </a:extLst>
          </p:cNvPr>
          <p:cNvSpPr txBox="1"/>
          <p:nvPr/>
        </p:nvSpPr>
        <p:spPr>
          <a:xfrm>
            <a:off x="431514" y="82194"/>
            <a:ext cx="8255285" cy="12123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solidFill>
                  <a:srgbClr val="FF0000"/>
                </a:solidFill>
              </a:rPr>
              <a:t>The Impact of Artificial Intelligence (AI) and Machine Learning (ML) on Business Information.</a:t>
            </a:r>
          </a:p>
          <a:p>
            <a:pPr lvl="0"/>
            <a:endParaRPr lang="en-GB" dirty="0"/>
          </a:p>
        </p:txBody>
      </p:sp>
      <p:sp>
        <p:nvSpPr>
          <p:cNvPr id="128" name="Content Placeholder 2">
            <a:extLst>
              <a:ext uri="{FF2B5EF4-FFF2-40B4-BE49-F238E27FC236}">
                <a16:creationId xmlns:a16="http://schemas.microsoft.com/office/drawing/2014/main" id="{B251B1CA-BBE2-4CA0-C819-14116D4CE619}"/>
              </a:ext>
            </a:extLst>
          </p:cNvPr>
          <p:cNvSpPr txBox="1"/>
          <p:nvPr/>
        </p:nvSpPr>
        <p:spPr>
          <a:xfrm>
            <a:off x="308225" y="1407560"/>
            <a:ext cx="8589195" cy="14465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endParaRPr lang="en-US" altLang="en-US" sz="2800" b="1" dirty="0">
              <a:solidFill>
                <a:schemeClr val="tx1"/>
              </a:solidFill>
            </a:endParaRPr>
          </a:p>
          <a:p>
            <a:pPr lvl="1" indent="0" hangingPunct="1">
              <a:defRPr/>
            </a:pPr>
            <a:r>
              <a:rPr lang="en-GB" sz="3200" b="1" dirty="0">
                <a:solidFill>
                  <a:schemeClr val="tx1"/>
                </a:solidFill>
              </a:rPr>
              <a:t>Artificial Intelligence (AI) </a:t>
            </a:r>
          </a:p>
          <a:p>
            <a:pPr lvl="1" indent="0" algn="just" hangingPunct="1">
              <a:defRPr/>
            </a:pPr>
            <a:endParaRPr lang="en-GB" sz="2800" dirty="0"/>
          </a:p>
        </p:txBody>
      </p:sp>
      <p:pic>
        <p:nvPicPr>
          <p:cNvPr id="2" name="Picture 1">
            <a:extLst>
              <a:ext uri="{FF2B5EF4-FFF2-40B4-BE49-F238E27FC236}">
                <a16:creationId xmlns:a16="http://schemas.microsoft.com/office/drawing/2014/main" id="{AA7DF25D-5DC4-A8AC-C1EB-A3284BDAA4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387" y="2578814"/>
            <a:ext cx="8733033" cy="2691830"/>
          </a:xfrm>
          <a:prstGeom prst="rect">
            <a:avLst/>
          </a:prstGeom>
        </p:spPr>
      </p:pic>
    </p:spTree>
    <p:extLst>
      <p:ext uri="{BB962C8B-B14F-4D97-AF65-F5344CB8AC3E}">
        <p14:creationId xmlns:p14="http://schemas.microsoft.com/office/powerpoint/2010/main" val="137547344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67E6C-1A1F-B84D-9CF4-DF4AE794B68F}"/>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D8F3C7E8-561D-46E9-41D8-9CD772238F64}"/>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27</a:t>
            </a:fld>
            <a:endParaRPr/>
          </a:p>
        </p:txBody>
      </p:sp>
      <p:sp>
        <p:nvSpPr>
          <p:cNvPr id="127" name="Rectangle 7">
            <a:extLst>
              <a:ext uri="{FF2B5EF4-FFF2-40B4-BE49-F238E27FC236}">
                <a16:creationId xmlns:a16="http://schemas.microsoft.com/office/drawing/2014/main" id="{E0705C38-5E46-6649-5F9E-AA737A077913}"/>
              </a:ext>
            </a:extLst>
          </p:cNvPr>
          <p:cNvSpPr txBox="1"/>
          <p:nvPr/>
        </p:nvSpPr>
        <p:spPr>
          <a:xfrm>
            <a:off x="431514" y="82194"/>
            <a:ext cx="8255285" cy="12123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solidFill>
                  <a:srgbClr val="FF0000"/>
                </a:solidFill>
              </a:rPr>
              <a:t>The Impact of Artificial Intelligence (AI) and Machine Learning (ML) on Business Information.</a:t>
            </a:r>
          </a:p>
          <a:p>
            <a:pPr lvl="0"/>
            <a:endParaRPr lang="en-GB" dirty="0"/>
          </a:p>
        </p:txBody>
      </p:sp>
      <p:sp>
        <p:nvSpPr>
          <p:cNvPr id="128" name="Content Placeholder 2">
            <a:extLst>
              <a:ext uri="{FF2B5EF4-FFF2-40B4-BE49-F238E27FC236}">
                <a16:creationId xmlns:a16="http://schemas.microsoft.com/office/drawing/2014/main" id="{2E62716E-BA9A-4E05-1339-76D7878035D8}"/>
              </a:ext>
            </a:extLst>
          </p:cNvPr>
          <p:cNvSpPr txBox="1"/>
          <p:nvPr/>
        </p:nvSpPr>
        <p:spPr>
          <a:xfrm>
            <a:off x="328774" y="996593"/>
            <a:ext cx="8383712" cy="409342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endParaRPr lang="en-US" altLang="en-US" sz="2800" dirty="0"/>
          </a:p>
          <a:p>
            <a:pPr lvl="1" indent="0" hangingPunct="1">
              <a:defRPr/>
            </a:pPr>
            <a:r>
              <a:rPr lang="en-GB" sz="3200" b="1" dirty="0"/>
              <a:t>The Trend—and Why it Matters:</a:t>
            </a:r>
          </a:p>
          <a:p>
            <a:pPr lvl="1" indent="0" hangingPunct="1">
              <a:defRPr/>
            </a:pPr>
            <a:r>
              <a:rPr lang="en-GB" sz="3200" b="1" dirty="0"/>
              <a:t> </a:t>
            </a:r>
          </a:p>
          <a:p>
            <a:pPr lvl="1" algn="just" hangingPunct="1">
              <a:buFont typeface="Wingdings" panose="05000000000000000000" pitchFamily="2" charset="2"/>
              <a:buChar char="q"/>
              <a:defRPr/>
            </a:pPr>
            <a:r>
              <a:rPr lang="en-GB" sz="2800" dirty="0"/>
              <a:t>With AI capabilities, such as machine learning (ML), computer vision, and natural-language processing (NLP), companies in all industries can use data and derive insights to automate processes, add or augment capabilities, and make better decisions. that value has been increasing.</a:t>
            </a:r>
            <a:endParaRPr lang="en-US" altLang="ja-JP" sz="2700" dirty="0"/>
          </a:p>
        </p:txBody>
      </p:sp>
    </p:spTree>
    <p:extLst>
      <p:ext uri="{BB962C8B-B14F-4D97-AF65-F5344CB8AC3E}">
        <p14:creationId xmlns:p14="http://schemas.microsoft.com/office/powerpoint/2010/main" val="93394922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E74ABA-304E-2638-812A-8E1E77494535}"/>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0A29B42B-915A-3DF6-25C3-C105E47839C7}"/>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28</a:t>
            </a:fld>
            <a:endParaRPr/>
          </a:p>
        </p:txBody>
      </p:sp>
      <p:sp>
        <p:nvSpPr>
          <p:cNvPr id="127" name="Rectangle 7">
            <a:extLst>
              <a:ext uri="{FF2B5EF4-FFF2-40B4-BE49-F238E27FC236}">
                <a16:creationId xmlns:a16="http://schemas.microsoft.com/office/drawing/2014/main" id="{E27B9A85-9690-59E9-5F93-26A39697F926}"/>
              </a:ext>
            </a:extLst>
          </p:cNvPr>
          <p:cNvSpPr txBox="1"/>
          <p:nvPr/>
        </p:nvSpPr>
        <p:spPr>
          <a:xfrm>
            <a:off x="431514" y="82194"/>
            <a:ext cx="8255285" cy="12123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solidFill>
                  <a:srgbClr val="FF0000"/>
                </a:solidFill>
              </a:rPr>
              <a:t>The Impact of Artificial Intelligence (AI) and Machine Learning (ML) on Business Information.</a:t>
            </a:r>
          </a:p>
          <a:p>
            <a:pPr lvl="0"/>
            <a:endParaRPr lang="en-GB" dirty="0"/>
          </a:p>
        </p:txBody>
      </p:sp>
      <p:sp>
        <p:nvSpPr>
          <p:cNvPr id="128" name="Content Placeholder 2">
            <a:extLst>
              <a:ext uri="{FF2B5EF4-FFF2-40B4-BE49-F238E27FC236}">
                <a16:creationId xmlns:a16="http://schemas.microsoft.com/office/drawing/2014/main" id="{20B3995A-1389-29F0-C8BD-E9C24A0C7765}"/>
              </a:ext>
            </a:extLst>
          </p:cNvPr>
          <p:cNvSpPr txBox="1"/>
          <p:nvPr/>
        </p:nvSpPr>
        <p:spPr>
          <a:xfrm>
            <a:off x="133564" y="1438381"/>
            <a:ext cx="8630292" cy="360098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endParaRPr lang="en-US" altLang="en-US" sz="2800" dirty="0"/>
          </a:p>
          <a:p>
            <a:pPr lvl="1" indent="0" hangingPunct="1">
              <a:defRPr/>
            </a:pPr>
            <a:r>
              <a:rPr lang="en-GB" sz="3200" b="1" dirty="0"/>
              <a:t>The Trend—and Why it Matters:</a:t>
            </a:r>
          </a:p>
          <a:p>
            <a:pPr lvl="1" indent="0" hangingPunct="1">
              <a:defRPr/>
            </a:pPr>
            <a:r>
              <a:rPr lang="en-GB" sz="2800" b="1" dirty="0"/>
              <a:t> </a:t>
            </a:r>
          </a:p>
          <a:p>
            <a:pPr lvl="1" algn="just" hangingPunct="1">
              <a:buFont typeface="Wingdings" panose="05000000000000000000" pitchFamily="2" charset="2"/>
              <a:buChar char="q"/>
              <a:defRPr/>
            </a:pPr>
            <a:r>
              <a:rPr lang="en-GB" sz="2800" dirty="0"/>
              <a:t>McKinsey research estimates the potential economic value at stake from applied AI to be $17 trillion to $26 trillion, and the share of companies pursuing that value has been increasing (McKinsey, 2023).</a:t>
            </a:r>
            <a:endParaRPr lang="en-US" altLang="ja-JP" sz="2700" dirty="0"/>
          </a:p>
        </p:txBody>
      </p:sp>
    </p:spTree>
    <p:extLst>
      <p:ext uri="{BB962C8B-B14F-4D97-AF65-F5344CB8AC3E}">
        <p14:creationId xmlns:p14="http://schemas.microsoft.com/office/powerpoint/2010/main" val="126717685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DAC3A1-7759-0C61-F66D-077DEF591BE6}"/>
            </a:ext>
          </a:extLst>
        </p:cNvPr>
        <p:cNvGrpSpPr/>
        <p:nvPr/>
      </p:nvGrpSpPr>
      <p:grpSpPr>
        <a:xfrm>
          <a:off x="0" y="0"/>
          <a:ext cx="0" cy="0"/>
          <a:chOff x="0" y="0"/>
          <a:chExt cx="0" cy="0"/>
        </a:xfrm>
      </p:grpSpPr>
      <p:sp>
        <p:nvSpPr>
          <p:cNvPr id="126" name="Slide Number Placeholder 3">
            <a:extLst>
              <a:ext uri="{FF2B5EF4-FFF2-40B4-BE49-F238E27FC236}">
                <a16:creationId xmlns:a16="http://schemas.microsoft.com/office/drawing/2014/main" id="{A7C515BC-F323-6728-EECB-F578DB4CD407}"/>
              </a:ext>
            </a:extLst>
          </p:cNvPr>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29</a:t>
            </a:fld>
            <a:endParaRPr/>
          </a:p>
        </p:txBody>
      </p:sp>
      <p:sp>
        <p:nvSpPr>
          <p:cNvPr id="127" name="Rectangle 7">
            <a:extLst>
              <a:ext uri="{FF2B5EF4-FFF2-40B4-BE49-F238E27FC236}">
                <a16:creationId xmlns:a16="http://schemas.microsoft.com/office/drawing/2014/main" id="{33679E16-A10F-AC1F-D76F-0A3AC3491837}"/>
              </a:ext>
            </a:extLst>
          </p:cNvPr>
          <p:cNvSpPr txBox="1"/>
          <p:nvPr/>
        </p:nvSpPr>
        <p:spPr>
          <a:xfrm>
            <a:off x="431514" y="82194"/>
            <a:ext cx="8255285" cy="12123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77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endParaRPr lang="en-GB" dirty="0"/>
          </a:p>
          <a:p>
            <a:pPr lvl="0"/>
            <a:r>
              <a:rPr lang="en-GB" dirty="0">
                <a:solidFill>
                  <a:srgbClr val="FF0000"/>
                </a:solidFill>
              </a:rPr>
              <a:t>The Impact of Artificial Intelligence (AI) and Machine Learning (ML) on Business Information.</a:t>
            </a:r>
          </a:p>
          <a:p>
            <a:pPr lvl="0"/>
            <a:endParaRPr lang="en-GB" dirty="0"/>
          </a:p>
        </p:txBody>
      </p:sp>
      <p:sp>
        <p:nvSpPr>
          <p:cNvPr id="128" name="Content Placeholder 2">
            <a:extLst>
              <a:ext uri="{FF2B5EF4-FFF2-40B4-BE49-F238E27FC236}">
                <a16:creationId xmlns:a16="http://schemas.microsoft.com/office/drawing/2014/main" id="{6B98C054-6876-7887-6CB2-38D80D3FD424}"/>
              </a:ext>
            </a:extLst>
          </p:cNvPr>
          <p:cNvSpPr txBox="1"/>
          <p:nvPr/>
        </p:nvSpPr>
        <p:spPr>
          <a:xfrm>
            <a:off x="328773" y="996593"/>
            <a:ext cx="8630291" cy="452431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514350" indent="-514350" algn="just" hangingPunct="1">
              <a:buFont typeface="Wingdings" panose="05000000000000000000" pitchFamily="2" charset="2"/>
              <a:buChar char="q"/>
              <a:defRPr/>
            </a:pPr>
            <a:r>
              <a:rPr lang="en-GB" sz="3200" dirty="0"/>
              <a:t>McKinsey’s (2023) future outlook report shows that the four industries likely to see the earliest economic impact from quantum computing are:</a:t>
            </a:r>
          </a:p>
          <a:p>
            <a:pPr marL="457200" indent="-457200" algn="just" hangingPunct="1">
              <a:buFont typeface="Wingdings" panose="05000000000000000000" pitchFamily="2" charset="2"/>
              <a:buChar char="Ø"/>
              <a:defRPr/>
            </a:pPr>
            <a:r>
              <a:rPr lang="en-GB" sz="3200" dirty="0"/>
              <a:t>     automotive, </a:t>
            </a:r>
          </a:p>
          <a:p>
            <a:pPr marL="457200" indent="-457200" algn="just" hangingPunct="1">
              <a:buFont typeface="Wingdings" panose="05000000000000000000" pitchFamily="2" charset="2"/>
              <a:buChar char="Ø"/>
              <a:defRPr/>
            </a:pPr>
            <a:r>
              <a:rPr lang="en-GB" sz="3200" dirty="0"/>
              <a:t>     chemicals, </a:t>
            </a:r>
          </a:p>
          <a:p>
            <a:pPr marL="457200" indent="-457200" algn="just" hangingPunct="1">
              <a:buFont typeface="Wingdings" panose="05000000000000000000" pitchFamily="2" charset="2"/>
              <a:buChar char="Ø"/>
              <a:defRPr/>
            </a:pPr>
            <a:r>
              <a:rPr lang="en-GB" sz="3200" dirty="0"/>
              <a:t>     financial services, and,</a:t>
            </a:r>
          </a:p>
          <a:p>
            <a:pPr marL="457200" indent="-457200" algn="just" hangingPunct="1">
              <a:buFont typeface="Wingdings" panose="05000000000000000000" pitchFamily="2" charset="2"/>
              <a:buChar char="Ø"/>
              <a:defRPr/>
            </a:pPr>
            <a:r>
              <a:rPr lang="en-GB" sz="3200" dirty="0"/>
              <a:t>     life sciences—stand to potentially gain up</a:t>
            </a:r>
          </a:p>
          <a:p>
            <a:pPr algn="just" hangingPunct="1">
              <a:defRPr/>
            </a:pPr>
            <a:r>
              <a:rPr lang="en-GB" sz="3200" dirty="0"/>
              <a:t>         to $1.3 trillion in value by 2035.</a:t>
            </a:r>
            <a:endParaRPr lang="en-US" altLang="ja-JP" sz="3200" dirty="0">
              <a:solidFill>
                <a:srgbClr val="FFFFFF"/>
              </a:solidFill>
            </a:endParaRPr>
          </a:p>
        </p:txBody>
      </p:sp>
    </p:spTree>
    <p:extLst>
      <p:ext uri="{BB962C8B-B14F-4D97-AF65-F5344CB8AC3E}">
        <p14:creationId xmlns:p14="http://schemas.microsoft.com/office/powerpoint/2010/main" val="352998067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6E497-ED8C-D475-78BB-B03832CAD0A3}"/>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C4EAEF77-4519-966D-C5F0-FC0E1AF137C9}"/>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C691E5D3-644A-2207-BDEA-9D14497EF012}"/>
              </a:ext>
            </a:extLst>
          </p:cNvPr>
          <p:cNvSpPr txBox="1">
            <a:spLocks noGrp="1"/>
          </p:cNvSpPr>
          <p:nvPr>
            <p:ph type="body" idx="1"/>
          </p:nvPr>
        </p:nvSpPr>
        <p:spPr>
          <a:xfrm>
            <a:off x="184935" y="1191801"/>
            <a:ext cx="8774129" cy="4469259"/>
          </a:xfrm>
          <a:prstGeom prst="rect">
            <a:avLst/>
          </a:prstGeom>
        </p:spPr>
        <p:txBody>
          <a:bodyPr>
            <a:noAutofit/>
          </a:bodyPr>
          <a:lstStyle/>
          <a:p>
            <a:pPr marL="0" indent="0">
              <a:buNone/>
            </a:pPr>
            <a:r>
              <a:rPr lang="en-GB" sz="3200" b="1" dirty="0"/>
              <a:t>Generative AI</a:t>
            </a:r>
          </a:p>
          <a:p>
            <a:pPr marL="0" indent="0">
              <a:buNone/>
            </a:pPr>
            <a:endParaRPr lang="en-GB" sz="3200" b="1" dirty="0"/>
          </a:p>
          <a:p>
            <a:pPr marL="0" indent="0">
              <a:buNone/>
            </a:pPr>
            <a:endParaRPr lang="en-GB" sz="3200" b="1" dirty="0"/>
          </a:p>
          <a:p>
            <a:pPr marL="0" indent="0">
              <a:buNone/>
            </a:pPr>
            <a:endParaRPr lang="en-GB" sz="3200" b="1" dirty="0"/>
          </a:p>
          <a:p>
            <a:pPr marL="0" indent="0">
              <a:buNone/>
            </a:pPr>
            <a:endParaRPr lang="en-GB" sz="3200" b="1" dirty="0"/>
          </a:p>
          <a:p>
            <a:pPr marL="0" indent="0">
              <a:buNone/>
            </a:pPr>
            <a:endParaRPr lang="en-GB" sz="3200" b="1" dirty="0"/>
          </a:p>
          <a:p>
            <a:pPr marL="0" indent="0">
              <a:buNone/>
            </a:pPr>
            <a:r>
              <a:rPr lang="en-GB" sz="3200" dirty="0"/>
              <a:t>Generative AI goes beyond </a:t>
            </a:r>
            <a:r>
              <a:rPr lang="en-GB" sz="3200" b="1" dirty="0"/>
              <a:t>text</a:t>
            </a:r>
            <a:r>
              <a:rPr lang="en-GB" sz="3200" dirty="0"/>
              <a:t> to </a:t>
            </a:r>
            <a:r>
              <a:rPr lang="en-GB" sz="3200" b="1" dirty="0"/>
              <a:t>images</a:t>
            </a:r>
            <a:r>
              <a:rPr lang="en-GB" sz="3200" dirty="0"/>
              <a:t> and </a:t>
            </a:r>
            <a:r>
              <a:rPr lang="en-GB" sz="3200" b="1" dirty="0"/>
              <a:t>audio. </a:t>
            </a:r>
          </a:p>
          <a:p>
            <a:pPr marL="0" indent="0">
              <a:buNone/>
            </a:pPr>
            <a:endParaRPr lang="en-GB" sz="3200" b="1" dirty="0"/>
          </a:p>
          <a:p>
            <a:pPr marL="0" indent="0">
              <a:buNone/>
            </a:pPr>
            <a:endParaRPr lang="en-GB" sz="3200" b="1" dirty="0"/>
          </a:p>
        </p:txBody>
      </p:sp>
      <p:pic>
        <p:nvPicPr>
          <p:cNvPr id="2" name="Picture 1" descr="A close up of a sign&#10;&#10;Description automatically generated">
            <a:extLst>
              <a:ext uri="{FF2B5EF4-FFF2-40B4-BE49-F238E27FC236}">
                <a16:creationId xmlns:a16="http://schemas.microsoft.com/office/drawing/2014/main" id="{07481960-48A3-6D3E-3B58-3D22FC821B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546" y="1777429"/>
            <a:ext cx="7623425" cy="2167847"/>
          </a:xfrm>
          <a:prstGeom prst="rect">
            <a:avLst/>
          </a:prstGeom>
        </p:spPr>
      </p:pic>
    </p:spTree>
    <p:extLst>
      <p:ext uri="{BB962C8B-B14F-4D97-AF65-F5344CB8AC3E}">
        <p14:creationId xmlns:p14="http://schemas.microsoft.com/office/powerpoint/2010/main" val="279760050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C9AE7B-1D21-EE49-4E6D-8580C8D30E29}"/>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9D4BC04F-2218-66C6-0047-D56E70B97E89}"/>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233E8623-2198-5D3E-55BA-9D23A1A81877}"/>
              </a:ext>
            </a:extLst>
          </p:cNvPr>
          <p:cNvSpPr txBox="1">
            <a:spLocks noGrp="1"/>
          </p:cNvSpPr>
          <p:nvPr>
            <p:ph type="body" idx="1"/>
          </p:nvPr>
        </p:nvSpPr>
        <p:spPr>
          <a:xfrm>
            <a:off x="184935" y="1191801"/>
            <a:ext cx="8774129" cy="4469259"/>
          </a:xfrm>
          <a:prstGeom prst="rect">
            <a:avLst/>
          </a:prstGeom>
        </p:spPr>
        <p:txBody>
          <a:bodyPr>
            <a:noAutofit/>
          </a:bodyPr>
          <a:lstStyle/>
          <a:p>
            <a:pPr marL="0" indent="0">
              <a:buNone/>
            </a:pPr>
            <a:r>
              <a:rPr lang="en-GB" sz="3200" b="1" dirty="0"/>
              <a:t>Generative AI</a:t>
            </a:r>
          </a:p>
          <a:p>
            <a:pPr marL="0" indent="0">
              <a:buNone/>
            </a:pPr>
            <a:endParaRPr lang="en-GB" sz="3200" b="1" dirty="0"/>
          </a:p>
          <a:p>
            <a:pPr marL="0" indent="0">
              <a:buNone/>
            </a:pPr>
            <a:endParaRPr lang="en-GB" sz="3200" b="1" dirty="0"/>
          </a:p>
          <a:p>
            <a:pPr marL="0" indent="0">
              <a:buNone/>
            </a:pPr>
            <a:endParaRPr lang="en-GB" sz="3200" b="1" dirty="0"/>
          </a:p>
        </p:txBody>
      </p:sp>
      <p:pic>
        <p:nvPicPr>
          <p:cNvPr id="3" name="Picture 2" descr="A screenshot of a computer&#10;&#10;Description automatically generated">
            <a:extLst>
              <a:ext uri="{FF2B5EF4-FFF2-40B4-BE49-F238E27FC236}">
                <a16:creationId xmlns:a16="http://schemas.microsoft.com/office/drawing/2014/main" id="{C3370E30-AC2B-E79E-30B4-C2601AAECB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2114867"/>
            <a:ext cx="8609743" cy="3124953"/>
          </a:xfrm>
          <a:prstGeom prst="rect">
            <a:avLst/>
          </a:prstGeom>
        </p:spPr>
      </p:pic>
    </p:spTree>
    <p:extLst>
      <p:ext uri="{BB962C8B-B14F-4D97-AF65-F5344CB8AC3E}">
        <p14:creationId xmlns:p14="http://schemas.microsoft.com/office/powerpoint/2010/main" val="193055666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25FBB-7F6E-96C2-18A4-239544043412}"/>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77564C69-0683-08F2-2B39-FE473BB62E73}"/>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AED7A1DE-A13E-E5D6-9413-1512BBFE1F7C}"/>
              </a:ext>
            </a:extLst>
          </p:cNvPr>
          <p:cNvSpPr txBox="1">
            <a:spLocks noGrp="1"/>
          </p:cNvSpPr>
          <p:nvPr>
            <p:ph type="body" idx="1"/>
          </p:nvPr>
        </p:nvSpPr>
        <p:spPr>
          <a:xfrm>
            <a:off x="184935" y="1191801"/>
            <a:ext cx="8774129" cy="4469259"/>
          </a:xfrm>
          <a:prstGeom prst="rect">
            <a:avLst/>
          </a:prstGeom>
        </p:spPr>
        <p:txBody>
          <a:bodyPr>
            <a:noAutofit/>
          </a:bodyPr>
          <a:lstStyle/>
          <a:p>
            <a:pPr marL="0" indent="0">
              <a:buNone/>
            </a:pPr>
            <a:r>
              <a:rPr lang="en-GB" sz="3200" b="1" dirty="0"/>
              <a:t>Generative AI</a:t>
            </a:r>
          </a:p>
          <a:p>
            <a:pPr marL="0" indent="0">
              <a:buNone/>
            </a:pPr>
            <a:r>
              <a:rPr lang="en-GB" sz="3200" dirty="0"/>
              <a:t>Generative AI marks a tipping point for AI. Unlike previous AI, it can enable the creation of new, unstructured content— such as text, audio, video, images, code, simulations, and even protein sequences or consumer journeys—based on information it learns from similar formats of unstructured data. </a:t>
            </a:r>
            <a:endParaRPr lang="en-GB" sz="3200" b="1" dirty="0"/>
          </a:p>
        </p:txBody>
      </p:sp>
    </p:spTree>
    <p:extLst>
      <p:ext uri="{BB962C8B-B14F-4D97-AF65-F5344CB8AC3E}">
        <p14:creationId xmlns:p14="http://schemas.microsoft.com/office/powerpoint/2010/main" val="124502651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CB52EA-B7B0-62EB-EA30-6C112B9D23AD}"/>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D688A440-410A-5DD5-5A0E-98E5A5BD7F0C}"/>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970E35E9-F979-7FE8-6B3A-0D1148234E90}"/>
              </a:ext>
            </a:extLst>
          </p:cNvPr>
          <p:cNvSpPr txBox="1">
            <a:spLocks noGrp="1"/>
          </p:cNvSpPr>
          <p:nvPr>
            <p:ph type="body" idx="1"/>
          </p:nvPr>
        </p:nvSpPr>
        <p:spPr>
          <a:xfrm>
            <a:off x="184935" y="1191801"/>
            <a:ext cx="8774129" cy="4469259"/>
          </a:xfrm>
          <a:prstGeom prst="rect">
            <a:avLst/>
          </a:prstGeom>
        </p:spPr>
        <p:txBody>
          <a:bodyPr>
            <a:noAutofit/>
          </a:bodyPr>
          <a:lstStyle/>
          <a:p>
            <a:pPr marL="0" indent="0">
              <a:buNone/>
            </a:pPr>
            <a:r>
              <a:rPr lang="en-GB" sz="3600" b="1" dirty="0"/>
              <a:t>Generative</a:t>
            </a:r>
            <a:r>
              <a:rPr lang="en-GB" sz="3600" dirty="0"/>
              <a:t> </a:t>
            </a:r>
            <a:r>
              <a:rPr lang="en-GB" sz="3600" b="1" dirty="0"/>
              <a:t>AI</a:t>
            </a:r>
          </a:p>
          <a:p>
            <a:pPr marL="0" indent="0">
              <a:buNone/>
            </a:pPr>
            <a:r>
              <a:rPr lang="en-GB" sz="3200" dirty="0"/>
              <a:t>In a business context, generative AI could not only unlock novel use cases but also speed up, scale, or otherwise improve existing ones.</a:t>
            </a:r>
            <a:endParaRPr lang="en-GB" sz="3200" b="1" dirty="0"/>
          </a:p>
        </p:txBody>
      </p:sp>
    </p:spTree>
    <p:extLst>
      <p:ext uri="{BB962C8B-B14F-4D97-AF65-F5344CB8AC3E}">
        <p14:creationId xmlns:p14="http://schemas.microsoft.com/office/powerpoint/2010/main" val="319376570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248FE3-09E2-CF95-7284-D1CB84574BFF}"/>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88916C8C-B0B1-5258-E6FE-B98B0CBAE6B5}"/>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2368DC98-E72E-5E43-2701-68A7EC1F208E}"/>
              </a:ext>
            </a:extLst>
          </p:cNvPr>
          <p:cNvSpPr txBox="1">
            <a:spLocks noGrp="1"/>
          </p:cNvSpPr>
          <p:nvPr>
            <p:ph type="body" idx="1"/>
          </p:nvPr>
        </p:nvSpPr>
        <p:spPr>
          <a:xfrm>
            <a:off x="184935" y="1191801"/>
            <a:ext cx="8774129" cy="4469259"/>
          </a:xfrm>
          <a:prstGeom prst="rect">
            <a:avLst/>
          </a:prstGeom>
        </p:spPr>
        <p:txBody>
          <a:bodyPr>
            <a:noAutofit/>
          </a:bodyPr>
          <a:lstStyle/>
          <a:p>
            <a:pPr marL="0" indent="0">
              <a:buNone/>
            </a:pPr>
            <a:r>
              <a:rPr lang="en-GB" sz="3200" b="1" dirty="0"/>
              <a:t>Generative AI</a:t>
            </a:r>
          </a:p>
          <a:p>
            <a:pPr algn="just">
              <a:buFont typeface="Wingdings" panose="05000000000000000000" pitchFamily="2" charset="2"/>
              <a:buChar char="§"/>
            </a:pPr>
            <a:r>
              <a:rPr lang="en-GB" sz="2800" dirty="0"/>
              <a:t>Generative AI has the potential to redefine businesses and value chains by enabling the development of new products and revenue streams, enhancing customer experience. </a:t>
            </a:r>
          </a:p>
          <a:p>
            <a:pPr algn="just">
              <a:buFont typeface="Wingdings" panose="05000000000000000000" pitchFamily="2" charset="2"/>
              <a:buChar char="§"/>
            </a:pPr>
            <a:endParaRPr lang="en-GB" sz="2800" dirty="0"/>
          </a:p>
          <a:p>
            <a:pPr algn="just">
              <a:buFont typeface="Wingdings" panose="05000000000000000000" pitchFamily="2" charset="2"/>
              <a:buChar char="§"/>
            </a:pPr>
            <a:r>
              <a:rPr lang="en-GB" sz="2800" dirty="0"/>
              <a:t>Its impact is expected to materialize most, however, in improving employee productivity and experience.</a:t>
            </a:r>
          </a:p>
        </p:txBody>
      </p:sp>
    </p:spTree>
    <p:extLst>
      <p:ext uri="{BB962C8B-B14F-4D97-AF65-F5344CB8AC3E}">
        <p14:creationId xmlns:p14="http://schemas.microsoft.com/office/powerpoint/2010/main" val="156807303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67992A-540B-B496-C5B9-571EED634216}"/>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F8FA05ED-029A-FDAC-D8C1-2C923939FB79}"/>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07CAE592-57A3-473D-296F-70D04ADA74A1}"/>
              </a:ext>
            </a:extLst>
          </p:cNvPr>
          <p:cNvSpPr txBox="1">
            <a:spLocks noGrp="1"/>
          </p:cNvSpPr>
          <p:nvPr>
            <p:ph type="body" idx="1"/>
          </p:nvPr>
        </p:nvSpPr>
        <p:spPr>
          <a:xfrm>
            <a:off x="184935" y="1191801"/>
            <a:ext cx="8774129" cy="4469259"/>
          </a:xfrm>
          <a:prstGeom prst="rect">
            <a:avLst/>
          </a:prstGeom>
        </p:spPr>
        <p:txBody>
          <a:bodyPr>
            <a:noAutofit/>
          </a:bodyPr>
          <a:lstStyle/>
          <a:p>
            <a:pPr marL="0" indent="0">
              <a:buNone/>
            </a:pPr>
            <a:r>
              <a:rPr lang="en-GB" sz="3200" b="1" dirty="0"/>
              <a:t>Generative AI</a:t>
            </a:r>
          </a:p>
          <a:p>
            <a:pPr algn="just">
              <a:buFont typeface="Wingdings" panose="05000000000000000000" pitchFamily="2" charset="2"/>
              <a:buChar char="§"/>
            </a:pPr>
            <a:r>
              <a:rPr lang="en-GB" sz="2800" dirty="0"/>
              <a:t>The pace of Generative AI advancements is going up.</a:t>
            </a:r>
          </a:p>
          <a:p>
            <a:pPr algn="just">
              <a:buFont typeface="Wingdings" panose="05000000000000000000" pitchFamily="2" charset="2"/>
              <a:buChar char="§"/>
            </a:pPr>
            <a:endParaRPr lang="en-GB" sz="2800" dirty="0"/>
          </a:p>
          <a:p>
            <a:pPr algn="just">
              <a:buFont typeface="Wingdings" panose="05000000000000000000" pitchFamily="2" charset="2"/>
              <a:buChar char="§"/>
            </a:pPr>
            <a:endParaRPr lang="en-GB" sz="2800" dirty="0"/>
          </a:p>
        </p:txBody>
      </p:sp>
      <p:pic>
        <p:nvPicPr>
          <p:cNvPr id="2" name="Picture 1" descr="A screenshot of a computer&#10;&#10;Description automatically generated">
            <a:extLst>
              <a:ext uri="{FF2B5EF4-FFF2-40B4-BE49-F238E27FC236}">
                <a16:creationId xmlns:a16="http://schemas.microsoft.com/office/drawing/2014/main" id="{CCF5589C-7F11-43C8-C51B-98C7A373E1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402" y="2527443"/>
            <a:ext cx="8352890" cy="2743200"/>
          </a:xfrm>
          <a:prstGeom prst="rect">
            <a:avLst/>
          </a:prstGeom>
        </p:spPr>
      </p:pic>
    </p:spTree>
    <p:extLst>
      <p:ext uri="{BB962C8B-B14F-4D97-AF65-F5344CB8AC3E}">
        <p14:creationId xmlns:p14="http://schemas.microsoft.com/office/powerpoint/2010/main" val="385539860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D4414D-1BA9-9B31-A9A2-BBD3B6C00405}"/>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8BB13624-21F5-3228-BEDD-E4955066AD15}"/>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1101B7FA-731C-D577-CE74-989EC52CB5A4}"/>
              </a:ext>
            </a:extLst>
          </p:cNvPr>
          <p:cNvSpPr txBox="1">
            <a:spLocks noGrp="1"/>
          </p:cNvSpPr>
          <p:nvPr>
            <p:ph type="body" idx="1"/>
          </p:nvPr>
        </p:nvSpPr>
        <p:spPr>
          <a:xfrm>
            <a:off x="184935" y="1191801"/>
            <a:ext cx="8774129" cy="4469259"/>
          </a:xfrm>
          <a:prstGeom prst="rect">
            <a:avLst/>
          </a:prstGeom>
        </p:spPr>
        <p:txBody>
          <a:bodyPr>
            <a:noAutofit/>
          </a:bodyPr>
          <a:lstStyle/>
          <a:p>
            <a:pPr marL="0" indent="0">
              <a:buNone/>
            </a:pPr>
            <a:r>
              <a:rPr lang="en-GB" sz="3200" b="1" dirty="0"/>
              <a:t>Generative AI</a:t>
            </a:r>
          </a:p>
          <a:p>
            <a:pPr algn="just">
              <a:buFont typeface="Wingdings" panose="05000000000000000000" pitchFamily="2" charset="2"/>
              <a:buChar char="§"/>
            </a:pPr>
            <a:r>
              <a:rPr lang="en-GB" sz="2800" dirty="0"/>
              <a:t>The pace of Generative AI advancements is going up.</a:t>
            </a:r>
          </a:p>
          <a:p>
            <a:pPr algn="just">
              <a:buFont typeface="Wingdings" panose="05000000000000000000" pitchFamily="2" charset="2"/>
              <a:buChar char="§"/>
            </a:pPr>
            <a:endParaRPr lang="en-GB" sz="2800" dirty="0"/>
          </a:p>
          <a:p>
            <a:pPr algn="just">
              <a:buFont typeface="Wingdings" panose="05000000000000000000" pitchFamily="2" charset="2"/>
              <a:buChar char="§"/>
            </a:pPr>
            <a:endParaRPr lang="en-GB" sz="2800" dirty="0"/>
          </a:p>
        </p:txBody>
      </p:sp>
      <p:pic>
        <p:nvPicPr>
          <p:cNvPr id="3" name="Picture 2" descr="A screenshot of a computer&#10;&#10;Description automatically generated">
            <a:extLst>
              <a:ext uri="{FF2B5EF4-FFF2-40B4-BE49-F238E27FC236}">
                <a16:creationId xmlns:a16="http://schemas.microsoft.com/office/drawing/2014/main" id="{45A0C270-EB0E-B038-A4CE-DCE1BCECF9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7675" y="2414428"/>
            <a:ext cx="8558373" cy="3020602"/>
          </a:xfrm>
          <a:prstGeom prst="rect">
            <a:avLst/>
          </a:prstGeom>
        </p:spPr>
      </p:pic>
    </p:spTree>
    <p:extLst>
      <p:ext uri="{BB962C8B-B14F-4D97-AF65-F5344CB8AC3E}">
        <p14:creationId xmlns:p14="http://schemas.microsoft.com/office/powerpoint/2010/main" val="200698375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FF0D7-60A7-6FC5-AC60-CD21933D7634}"/>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3499C668-EA5D-1846-7E5B-54546078A7C8}"/>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5B444E3F-AD2D-4C23-6339-715A8E70779D}"/>
              </a:ext>
            </a:extLst>
          </p:cNvPr>
          <p:cNvSpPr txBox="1">
            <a:spLocks noGrp="1"/>
          </p:cNvSpPr>
          <p:nvPr>
            <p:ph type="body" idx="1"/>
          </p:nvPr>
        </p:nvSpPr>
        <p:spPr>
          <a:xfrm>
            <a:off x="184935" y="1191801"/>
            <a:ext cx="8774129" cy="4469259"/>
          </a:xfrm>
          <a:prstGeom prst="rect">
            <a:avLst/>
          </a:prstGeom>
        </p:spPr>
        <p:txBody>
          <a:bodyPr>
            <a:noAutofit/>
          </a:bodyPr>
          <a:lstStyle/>
          <a:p>
            <a:pPr marL="0" indent="0">
              <a:buNone/>
            </a:pPr>
            <a:r>
              <a:rPr lang="en-GB" sz="3200" b="1" dirty="0"/>
              <a:t>Generative AI: Real Life Example</a:t>
            </a:r>
          </a:p>
        </p:txBody>
      </p:sp>
      <p:pic>
        <p:nvPicPr>
          <p:cNvPr id="2" name="Picture 1" descr="A page of a computer program&#10;&#10;Description automatically generated with medium confidence">
            <a:extLst>
              <a:ext uri="{FF2B5EF4-FFF2-40B4-BE49-F238E27FC236}">
                <a16:creationId xmlns:a16="http://schemas.microsoft.com/office/drawing/2014/main" id="{1B3E998A-EDC2-6E2A-632B-A0037547C6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8225" y="1784231"/>
            <a:ext cx="8424809" cy="3782695"/>
          </a:xfrm>
          <a:prstGeom prst="rect">
            <a:avLst/>
          </a:prstGeom>
        </p:spPr>
      </p:pic>
    </p:spTree>
    <p:extLst>
      <p:ext uri="{BB962C8B-B14F-4D97-AF65-F5344CB8AC3E}">
        <p14:creationId xmlns:p14="http://schemas.microsoft.com/office/powerpoint/2010/main" val="313445546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A8C701-8E23-774B-1979-E8DEC6F75C4D}"/>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094F93E2-BB40-BA99-BE7A-84ED8F42A6FD}"/>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EBA5DCB6-8113-D9F4-6117-3A58FEA61E2E}"/>
              </a:ext>
            </a:extLst>
          </p:cNvPr>
          <p:cNvSpPr txBox="1">
            <a:spLocks noGrp="1"/>
          </p:cNvSpPr>
          <p:nvPr>
            <p:ph type="body" idx="1"/>
          </p:nvPr>
        </p:nvSpPr>
        <p:spPr>
          <a:xfrm>
            <a:off x="184935" y="1191801"/>
            <a:ext cx="8774129" cy="4469259"/>
          </a:xfrm>
          <a:prstGeom prst="rect">
            <a:avLst/>
          </a:prstGeom>
        </p:spPr>
        <p:txBody>
          <a:bodyPr>
            <a:noAutofit/>
          </a:bodyPr>
          <a:lstStyle/>
          <a:p>
            <a:pPr marL="0" indent="0">
              <a:buNone/>
            </a:pPr>
            <a:r>
              <a:rPr lang="en-GB" sz="3200" b="1" dirty="0"/>
              <a:t>Generative AI: Identifying Key Uncertainties</a:t>
            </a:r>
          </a:p>
          <a:p>
            <a:pPr marL="0" indent="0">
              <a:buNone/>
            </a:pPr>
            <a:endParaRPr lang="en-GB" sz="3200" b="1" dirty="0"/>
          </a:p>
        </p:txBody>
      </p:sp>
      <p:pic>
        <p:nvPicPr>
          <p:cNvPr id="3" name="Picture 2" descr="A close-up of a questionnaire&#10;&#10;Description automatically generated">
            <a:extLst>
              <a:ext uri="{FF2B5EF4-FFF2-40B4-BE49-F238E27FC236}">
                <a16:creationId xmlns:a16="http://schemas.microsoft.com/office/drawing/2014/main" id="{0F6C7205-6615-23CF-7215-20FCA1E1CE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8137" y="1746607"/>
            <a:ext cx="8535171" cy="3914453"/>
          </a:xfrm>
          <a:prstGeom prst="rect">
            <a:avLst/>
          </a:prstGeom>
        </p:spPr>
      </p:pic>
    </p:spTree>
    <p:extLst>
      <p:ext uri="{BB962C8B-B14F-4D97-AF65-F5344CB8AC3E}">
        <p14:creationId xmlns:p14="http://schemas.microsoft.com/office/powerpoint/2010/main" val="244703155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p:cNvSpPr txBox="1">
            <a:spLocks noGrp="1"/>
          </p:cNvSpPr>
          <p:nvPr>
            <p:ph type="body" idx="1"/>
          </p:nvPr>
        </p:nvSpPr>
        <p:spPr>
          <a:xfrm>
            <a:off x="184935" y="1191801"/>
            <a:ext cx="8691937" cy="4469259"/>
          </a:xfrm>
          <a:prstGeom prst="rect">
            <a:avLst/>
          </a:prstGeom>
        </p:spPr>
        <p:txBody>
          <a:bodyPr>
            <a:noAutofit/>
          </a:bodyPr>
          <a:lstStyle/>
          <a:p>
            <a:pPr marL="0" indent="0">
              <a:buNone/>
            </a:pPr>
            <a:r>
              <a:rPr lang="en-GB" sz="3600" b="1" dirty="0"/>
              <a:t>Industrializing Machine Learning:</a:t>
            </a:r>
          </a:p>
          <a:p>
            <a:pPr marL="0" indent="0" algn="just">
              <a:buNone/>
            </a:pPr>
            <a:r>
              <a:rPr lang="en-GB" sz="3200" b="1" dirty="0"/>
              <a:t>The Trend—and Why It Matters</a:t>
            </a:r>
          </a:p>
          <a:p>
            <a:pPr marL="0" indent="0" algn="just">
              <a:buNone/>
            </a:pPr>
            <a:endParaRPr lang="en-GB" sz="3200" dirty="0"/>
          </a:p>
          <a:p>
            <a:pPr marL="0" indent="0" algn="just">
              <a:buNone/>
            </a:pPr>
            <a:r>
              <a:rPr lang="en-GB" sz="3200" dirty="0"/>
              <a:t>Industrializing machine learning (ML), commonly referred to as ML operations, or </a:t>
            </a:r>
            <a:r>
              <a:rPr lang="en-GB" sz="3200" dirty="0" err="1"/>
              <a:t>MLOps</a:t>
            </a:r>
            <a:r>
              <a:rPr lang="en-GB" sz="3200" dirty="0"/>
              <a:t>, refers to the engineering practices needed to scale and sustain ML applications in an enterprise. </a:t>
            </a:r>
          </a:p>
          <a:p>
            <a:pPr marL="0" indent="0">
              <a:buNone/>
            </a:pPr>
            <a:endParaRPr lang="en-GB" dirty="0"/>
          </a:p>
        </p:txBody>
      </p:sp>
    </p:spTree>
    <p:extLst>
      <p:ext uri="{BB962C8B-B14F-4D97-AF65-F5344CB8AC3E}">
        <p14:creationId xmlns:p14="http://schemas.microsoft.com/office/powerpoint/2010/main" val="372979661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3F22A-C0E7-C4BF-A1F0-EC15DCED9389}"/>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C4446479-DB8C-FFD7-3029-B9ACE91519E8}"/>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88584504-32F3-2388-49B6-BC78DE60084E}"/>
              </a:ext>
            </a:extLst>
          </p:cNvPr>
          <p:cNvSpPr txBox="1">
            <a:spLocks noGrp="1"/>
          </p:cNvSpPr>
          <p:nvPr>
            <p:ph type="body" idx="1"/>
          </p:nvPr>
        </p:nvSpPr>
        <p:spPr>
          <a:xfrm>
            <a:off x="184935" y="1191801"/>
            <a:ext cx="8691937" cy="4469259"/>
          </a:xfrm>
          <a:prstGeom prst="rect">
            <a:avLst/>
          </a:prstGeom>
        </p:spPr>
        <p:txBody>
          <a:bodyPr>
            <a:noAutofit/>
          </a:bodyPr>
          <a:lstStyle/>
          <a:p>
            <a:pPr marL="0" indent="0">
              <a:buNone/>
            </a:pPr>
            <a:r>
              <a:rPr lang="en-GB" sz="3200" b="1" dirty="0"/>
              <a:t>Industrializing Machine Learning:</a:t>
            </a:r>
          </a:p>
          <a:p>
            <a:pPr algn="just">
              <a:buFont typeface="Wingdings" panose="05000000000000000000" pitchFamily="2" charset="2"/>
              <a:buChar char="q"/>
            </a:pPr>
            <a:r>
              <a:rPr lang="en-GB" sz="2800" dirty="0"/>
              <a:t>These practices are enabled and supported by an ecosystem of technical tools that is rapidly improving, both in functionality and interoperability. </a:t>
            </a:r>
          </a:p>
          <a:p>
            <a:pPr algn="just">
              <a:buFont typeface="Wingdings" panose="05000000000000000000" pitchFamily="2" charset="2"/>
              <a:buChar char="q"/>
            </a:pPr>
            <a:endParaRPr lang="en-GB" sz="2800" dirty="0"/>
          </a:p>
          <a:p>
            <a:pPr algn="just">
              <a:buFont typeface="Wingdings" panose="05000000000000000000" pitchFamily="2" charset="2"/>
              <a:buChar char="q"/>
            </a:pPr>
            <a:r>
              <a:rPr lang="en-GB" sz="2800" dirty="0" err="1"/>
              <a:t>MLOps</a:t>
            </a:r>
            <a:r>
              <a:rPr lang="en-GB" sz="2800" dirty="0"/>
              <a:t> tools can help companies transition from pilot projects to viable business products, accelerate the scale-up of </a:t>
            </a:r>
            <a:r>
              <a:rPr lang="en-GB" sz="2800" dirty="0" err="1"/>
              <a:t>analyticssolutions</a:t>
            </a:r>
            <a:r>
              <a:rPr lang="en-GB" sz="2800" dirty="0"/>
              <a:t>, identify and resolve issues in production, and improve teams’ productivity. </a:t>
            </a:r>
            <a:endParaRPr lang="en-US" altLang="ja-JP" sz="2800" dirty="0"/>
          </a:p>
          <a:p>
            <a:pPr marL="0" indent="0">
              <a:buNone/>
            </a:pPr>
            <a:endParaRPr lang="en-GB" sz="3200" dirty="0"/>
          </a:p>
          <a:p>
            <a:pPr marL="0" indent="0">
              <a:buNone/>
            </a:pPr>
            <a:endParaRPr lang="en-GB" dirty="0"/>
          </a:p>
        </p:txBody>
      </p:sp>
    </p:spTree>
    <p:extLst>
      <p:ext uri="{BB962C8B-B14F-4D97-AF65-F5344CB8AC3E}">
        <p14:creationId xmlns:p14="http://schemas.microsoft.com/office/powerpoint/2010/main" val="2721602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55B09-D649-E7CD-1E68-757B22EF1803}"/>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5A1A0558-301D-F892-260B-FD18584DFD26}"/>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6D95DD4D-4680-028D-05C5-094DF0909768}"/>
              </a:ext>
            </a:extLst>
          </p:cNvPr>
          <p:cNvSpPr txBox="1">
            <a:spLocks noGrp="1"/>
          </p:cNvSpPr>
          <p:nvPr>
            <p:ph type="body" idx="1"/>
          </p:nvPr>
        </p:nvSpPr>
        <p:spPr>
          <a:xfrm>
            <a:off x="184935" y="1191801"/>
            <a:ext cx="8691937" cy="4469259"/>
          </a:xfrm>
          <a:prstGeom prst="rect">
            <a:avLst/>
          </a:prstGeom>
        </p:spPr>
        <p:txBody>
          <a:bodyPr>
            <a:noAutofit/>
          </a:bodyPr>
          <a:lstStyle/>
          <a:p>
            <a:pPr marL="0" indent="0">
              <a:buNone/>
            </a:pPr>
            <a:r>
              <a:rPr lang="en-GB" sz="3200" b="1" dirty="0"/>
              <a:t>Industrializing Machine Learning:</a:t>
            </a:r>
          </a:p>
          <a:p>
            <a:pPr algn="just">
              <a:buFont typeface="Wingdings" panose="05000000000000000000" pitchFamily="2" charset="2"/>
              <a:buChar char="q"/>
            </a:pPr>
            <a:r>
              <a:rPr lang="en-GB" sz="2800" dirty="0"/>
              <a:t>Experience suggests that organizations that industrialize ML successfully can shorten the production time frame for ML applications (from proof of concept to product) by about eight to ten times and reduce development resources by up to 40 percent (McKinsey, 2023).</a:t>
            </a:r>
            <a:endParaRPr lang="en-GB" sz="3200" dirty="0"/>
          </a:p>
          <a:p>
            <a:pPr marL="0" indent="0">
              <a:buNone/>
            </a:pPr>
            <a:endParaRPr lang="en-GB" dirty="0"/>
          </a:p>
        </p:txBody>
      </p:sp>
    </p:spTree>
    <p:extLst>
      <p:ext uri="{BB962C8B-B14F-4D97-AF65-F5344CB8AC3E}">
        <p14:creationId xmlns:p14="http://schemas.microsoft.com/office/powerpoint/2010/main" val="13752354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C8D3B-6CAC-2790-6505-0107CB75AE50}"/>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26DA441D-873F-C84D-89A0-173F4A2E3BAE}"/>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BBEA338F-08FD-5786-E6E0-8A89656CC393}"/>
              </a:ext>
            </a:extLst>
          </p:cNvPr>
          <p:cNvSpPr txBox="1">
            <a:spLocks noGrp="1"/>
          </p:cNvSpPr>
          <p:nvPr>
            <p:ph type="body" idx="1"/>
          </p:nvPr>
        </p:nvSpPr>
        <p:spPr>
          <a:xfrm>
            <a:off x="184935" y="1191801"/>
            <a:ext cx="8691937" cy="4469259"/>
          </a:xfrm>
          <a:prstGeom prst="rect">
            <a:avLst/>
          </a:prstGeom>
        </p:spPr>
        <p:txBody>
          <a:bodyPr>
            <a:noAutofit/>
          </a:bodyPr>
          <a:lstStyle/>
          <a:p>
            <a:pPr marL="0" indent="0">
              <a:buNone/>
            </a:pPr>
            <a:r>
              <a:rPr lang="en-GB" sz="3200" b="1" dirty="0"/>
              <a:t>Industrializing Machine Learning:</a:t>
            </a:r>
          </a:p>
          <a:p>
            <a:pPr algn="just">
              <a:buFont typeface="Wingdings" panose="05000000000000000000" pitchFamily="2" charset="2"/>
              <a:buChar char="q"/>
            </a:pPr>
            <a:r>
              <a:rPr lang="en-GB" sz="2800" dirty="0"/>
              <a:t>Industrialized ML was pioneered by a small number of leading companies, but adoption is now spreading as more companies use AI for a wider range of applications.</a:t>
            </a:r>
            <a:endParaRPr lang="en-GB" dirty="0"/>
          </a:p>
        </p:txBody>
      </p:sp>
    </p:spTree>
    <p:extLst>
      <p:ext uri="{BB962C8B-B14F-4D97-AF65-F5344CB8AC3E}">
        <p14:creationId xmlns:p14="http://schemas.microsoft.com/office/powerpoint/2010/main" val="70789235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A9BFA2-5131-6334-0E3F-33E4504C6EF9}"/>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21BE046C-4ACC-C980-6B6E-E719CD5CF327}"/>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E487ABF1-F290-B543-AE46-89F222EC0F6B}"/>
              </a:ext>
            </a:extLst>
          </p:cNvPr>
          <p:cNvSpPr txBox="1">
            <a:spLocks noGrp="1"/>
          </p:cNvSpPr>
          <p:nvPr>
            <p:ph type="body" idx="1"/>
          </p:nvPr>
        </p:nvSpPr>
        <p:spPr>
          <a:xfrm>
            <a:off x="184935" y="1191801"/>
            <a:ext cx="8691937" cy="4469259"/>
          </a:xfrm>
          <a:prstGeom prst="rect">
            <a:avLst/>
          </a:prstGeom>
        </p:spPr>
        <p:txBody>
          <a:bodyPr>
            <a:noAutofit/>
          </a:bodyPr>
          <a:lstStyle/>
          <a:p>
            <a:pPr marL="0" indent="0">
              <a:buNone/>
            </a:pPr>
            <a:r>
              <a:rPr lang="en-GB" sz="2800" b="1" dirty="0"/>
              <a:t>Industrializing Machine Learning (ML): Example</a:t>
            </a:r>
          </a:p>
          <a:p>
            <a:pPr marL="0" indent="0">
              <a:buNone/>
            </a:pPr>
            <a:endParaRPr lang="en-GB" sz="3200" b="1" dirty="0"/>
          </a:p>
        </p:txBody>
      </p:sp>
      <p:pic>
        <p:nvPicPr>
          <p:cNvPr id="2" name="Picture 1" descr="A page of a document&#10;&#10;Description automatically generated">
            <a:extLst>
              <a:ext uri="{FF2B5EF4-FFF2-40B4-BE49-F238E27FC236}">
                <a16:creationId xmlns:a16="http://schemas.microsoft.com/office/drawing/2014/main" id="{8DA31818-205B-5C02-23CC-4DC848ADF1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1767157"/>
            <a:ext cx="8723216" cy="3801436"/>
          </a:xfrm>
          <a:prstGeom prst="rect">
            <a:avLst/>
          </a:prstGeom>
        </p:spPr>
      </p:pic>
    </p:spTree>
    <p:extLst>
      <p:ext uri="{BB962C8B-B14F-4D97-AF65-F5344CB8AC3E}">
        <p14:creationId xmlns:p14="http://schemas.microsoft.com/office/powerpoint/2010/main" val="26019606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C95140-508E-1A42-CEF1-2B72612A6629}"/>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1483F83A-914E-58C8-9BDB-24CF4FC2F394}"/>
              </a:ext>
            </a:extLst>
          </p:cNvPr>
          <p:cNvSpPr txBox="1">
            <a:spLocks noGrp="1"/>
          </p:cNvSpPr>
          <p:nvPr>
            <p:ph type="title"/>
          </p:nvPr>
        </p:nvSpPr>
        <p:spPr>
          <a:xfrm>
            <a:off x="184935" y="102742"/>
            <a:ext cx="8774129" cy="1089059"/>
          </a:xfrm>
          <a:prstGeom prst="rect">
            <a:avLst/>
          </a:prstGeom>
        </p:spPr>
        <p:txBody>
          <a:bodyPr>
            <a:noAutofit/>
          </a:bodyPr>
          <a:lstStyle>
            <a:lvl1pPr>
              <a:defRPr b="1"/>
            </a:lvl1pPr>
          </a:lstStyle>
          <a:p>
            <a:pPr lvl="0"/>
            <a:r>
              <a:rPr lang="en-GB" sz="2800" dirty="0">
                <a:solidFill>
                  <a:srgbClr val="FF0000"/>
                </a:solidFill>
              </a:rPr>
              <a:t>The Impact of Artificial Intelligence (AI) and Machine Learning (ML) on Business Information.</a:t>
            </a:r>
          </a:p>
        </p:txBody>
      </p:sp>
      <p:sp>
        <p:nvSpPr>
          <p:cNvPr id="200" name="Double-click to edit">
            <a:extLst>
              <a:ext uri="{FF2B5EF4-FFF2-40B4-BE49-F238E27FC236}">
                <a16:creationId xmlns:a16="http://schemas.microsoft.com/office/drawing/2014/main" id="{98B1DE0A-E084-0B7B-A50F-835797D32B09}"/>
              </a:ext>
            </a:extLst>
          </p:cNvPr>
          <p:cNvSpPr txBox="1">
            <a:spLocks noGrp="1"/>
          </p:cNvSpPr>
          <p:nvPr>
            <p:ph type="body" idx="1"/>
          </p:nvPr>
        </p:nvSpPr>
        <p:spPr>
          <a:xfrm>
            <a:off x="184935" y="1191801"/>
            <a:ext cx="8774129" cy="4469259"/>
          </a:xfrm>
          <a:prstGeom prst="rect">
            <a:avLst/>
          </a:prstGeom>
        </p:spPr>
        <p:txBody>
          <a:bodyPr>
            <a:noAutofit/>
          </a:bodyPr>
          <a:lstStyle/>
          <a:p>
            <a:pPr marL="0" indent="0">
              <a:buNone/>
            </a:pPr>
            <a:r>
              <a:rPr lang="en-GB" sz="2800" b="1" dirty="0"/>
              <a:t>Industrializing Machine Learning: Key Uncertainties</a:t>
            </a:r>
            <a:endParaRPr lang="en-GB" sz="3200" b="1" dirty="0"/>
          </a:p>
        </p:txBody>
      </p:sp>
      <p:pic>
        <p:nvPicPr>
          <p:cNvPr id="3" name="Picture 2" descr="A close-up of a page&#10;&#10;Description automatically generated">
            <a:extLst>
              <a:ext uri="{FF2B5EF4-FFF2-40B4-BE49-F238E27FC236}">
                <a16:creationId xmlns:a16="http://schemas.microsoft.com/office/drawing/2014/main" id="{D0395642-45EB-A1AE-25E2-B91F882A8A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128" y="1797978"/>
            <a:ext cx="8465905" cy="3755693"/>
          </a:xfrm>
          <a:prstGeom prst="rect">
            <a:avLst/>
          </a:prstGeom>
        </p:spPr>
      </p:pic>
    </p:spTree>
    <p:extLst>
      <p:ext uri="{BB962C8B-B14F-4D97-AF65-F5344CB8AC3E}">
        <p14:creationId xmlns:p14="http://schemas.microsoft.com/office/powerpoint/2010/main" val="329612615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4A8C3-F1BF-524D-3DBE-CE100186DC22}"/>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E7348EDC-0E2F-03AB-DCF3-7223FF660E51}"/>
              </a:ext>
            </a:extLst>
          </p:cNvPr>
          <p:cNvSpPr txBox="1">
            <a:spLocks noGrp="1"/>
          </p:cNvSpPr>
          <p:nvPr>
            <p:ph type="title"/>
          </p:nvPr>
        </p:nvSpPr>
        <p:spPr>
          <a:xfrm>
            <a:off x="184935" y="102742"/>
            <a:ext cx="8774129" cy="678095"/>
          </a:xfrm>
          <a:prstGeom prst="rect">
            <a:avLst/>
          </a:prstGeom>
        </p:spPr>
        <p:txBody>
          <a:bodyPr>
            <a:noAutofit/>
          </a:bodyPr>
          <a:lstStyle>
            <a:lvl1pPr>
              <a:defRPr b="1"/>
            </a:lvl1pPr>
          </a:lstStyle>
          <a:p>
            <a:pPr lvl="0"/>
            <a:r>
              <a:rPr lang="en-US" sz="3600" dirty="0">
                <a:solidFill>
                  <a:srgbClr val="FF0000"/>
                </a:solidFill>
              </a:rPr>
              <a:t>Tipping Point</a:t>
            </a:r>
            <a:r>
              <a:rPr lang="en-GB" sz="3600" dirty="0">
                <a:solidFill>
                  <a:srgbClr val="FF0000"/>
                </a:solidFill>
              </a:rPr>
              <a:t>.</a:t>
            </a:r>
          </a:p>
        </p:txBody>
      </p:sp>
      <p:sp>
        <p:nvSpPr>
          <p:cNvPr id="200" name="Double-click to edit">
            <a:extLst>
              <a:ext uri="{FF2B5EF4-FFF2-40B4-BE49-F238E27FC236}">
                <a16:creationId xmlns:a16="http://schemas.microsoft.com/office/drawing/2014/main" id="{849156D9-E41E-5653-2AB2-B9422205D93B}"/>
              </a:ext>
            </a:extLst>
          </p:cNvPr>
          <p:cNvSpPr txBox="1">
            <a:spLocks noGrp="1"/>
          </p:cNvSpPr>
          <p:nvPr>
            <p:ph type="body" idx="1"/>
          </p:nvPr>
        </p:nvSpPr>
        <p:spPr>
          <a:xfrm>
            <a:off x="113017" y="780837"/>
            <a:ext cx="8846048" cy="4880224"/>
          </a:xfrm>
          <a:prstGeom prst="rect">
            <a:avLst/>
          </a:prstGeom>
        </p:spPr>
        <p:txBody>
          <a:bodyPr>
            <a:noAutofit/>
          </a:bodyPr>
          <a:lstStyle/>
          <a:p>
            <a:pPr>
              <a:buFont typeface="Wingdings" panose="05000000000000000000" pitchFamily="2" charset="2"/>
              <a:buChar char="§"/>
            </a:pPr>
            <a:r>
              <a:rPr lang="en-US" dirty="0"/>
              <a:t>Literally: the point at which a thing would begin to tip over.</a:t>
            </a:r>
          </a:p>
          <a:p>
            <a:pPr>
              <a:buFont typeface="Wingdings" panose="05000000000000000000" pitchFamily="2" charset="2"/>
              <a:buChar char="§"/>
            </a:pPr>
            <a:endParaRPr lang="en-US" dirty="0"/>
          </a:p>
          <a:p>
            <a:pPr algn="just">
              <a:buFont typeface="Wingdings" panose="05000000000000000000" pitchFamily="2" charset="2"/>
              <a:buChar char="§"/>
            </a:pPr>
            <a:r>
              <a:rPr lang="en-US" dirty="0"/>
              <a:t>The point at which a series of small changes or incidents becomes significant enough to cause a larger, more important change.</a:t>
            </a:r>
          </a:p>
          <a:p>
            <a:pPr marL="0" indent="0" algn="just">
              <a:buNone/>
            </a:pPr>
            <a:r>
              <a:rPr lang="en-US" b="1" dirty="0"/>
              <a:t>Some Examples:</a:t>
            </a:r>
          </a:p>
          <a:p>
            <a:r>
              <a:rPr lang="en-US" sz="2200" b="1" dirty="0"/>
              <a:t>Epidemiology: </a:t>
            </a:r>
            <a:r>
              <a:rPr lang="en-US" sz="2200" dirty="0"/>
              <a:t>when an infectious disease reaches a point beyond any local ability to control it from spreading more widely. A tipping point is often considered to be a turning point.</a:t>
            </a:r>
          </a:p>
          <a:p>
            <a:endParaRPr lang="en-US" sz="2200" dirty="0"/>
          </a:p>
          <a:p>
            <a:r>
              <a:rPr lang="en-US" sz="2200" b="1" dirty="0"/>
              <a:t>“White Flight” </a:t>
            </a:r>
            <a:r>
              <a:rPr lang="en-US" sz="2200" dirty="0"/>
              <a:t>(1950’s): Point at which a majority withdraws from a neighborhood when a minority moves in (10 – 15%)</a:t>
            </a:r>
          </a:p>
          <a:p>
            <a:pPr algn="just">
              <a:buFont typeface="Wingdings" panose="05000000000000000000" pitchFamily="2" charset="2"/>
              <a:buChar char="§"/>
            </a:pPr>
            <a:endParaRPr lang="en-US" sz="2800" dirty="0"/>
          </a:p>
        </p:txBody>
      </p:sp>
    </p:spTree>
    <p:extLst>
      <p:ext uri="{BB962C8B-B14F-4D97-AF65-F5344CB8AC3E}">
        <p14:creationId xmlns:p14="http://schemas.microsoft.com/office/powerpoint/2010/main" val="230682502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91FAF9-E68B-E2C5-771F-DA7FBE3786AE}"/>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3E025221-BCDF-7AAD-F53A-9A2B3B597027}"/>
              </a:ext>
            </a:extLst>
          </p:cNvPr>
          <p:cNvSpPr txBox="1">
            <a:spLocks noGrp="1"/>
          </p:cNvSpPr>
          <p:nvPr>
            <p:ph type="title"/>
          </p:nvPr>
        </p:nvSpPr>
        <p:spPr>
          <a:xfrm>
            <a:off x="184935" y="102742"/>
            <a:ext cx="8774129" cy="678095"/>
          </a:xfrm>
          <a:prstGeom prst="rect">
            <a:avLst/>
          </a:prstGeom>
        </p:spPr>
        <p:txBody>
          <a:bodyPr>
            <a:noAutofit/>
          </a:bodyPr>
          <a:lstStyle>
            <a:lvl1pPr>
              <a:defRPr b="1"/>
            </a:lvl1pPr>
          </a:lstStyle>
          <a:p>
            <a:pPr lvl="0"/>
            <a:r>
              <a:rPr lang="en-US" sz="3600" dirty="0">
                <a:solidFill>
                  <a:srgbClr val="FF0000"/>
                </a:solidFill>
              </a:rPr>
              <a:t>Technology</a:t>
            </a:r>
            <a:r>
              <a:rPr lang="en-US" sz="3600" dirty="0"/>
              <a:t> </a:t>
            </a:r>
            <a:r>
              <a:rPr lang="en-US" sz="3600" dirty="0">
                <a:solidFill>
                  <a:srgbClr val="FF0000"/>
                </a:solidFill>
              </a:rPr>
              <a:t>Tipping Points</a:t>
            </a:r>
            <a:r>
              <a:rPr lang="en-GB" sz="3600" dirty="0">
                <a:solidFill>
                  <a:srgbClr val="FF0000"/>
                </a:solidFill>
              </a:rPr>
              <a:t>.</a:t>
            </a:r>
          </a:p>
        </p:txBody>
      </p:sp>
      <p:sp>
        <p:nvSpPr>
          <p:cNvPr id="200" name="Double-click to edit">
            <a:extLst>
              <a:ext uri="{FF2B5EF4-FFF2-40B4-BE49-F238E27FC236}">
                <a16:creationId xmlns:a16="http://schemas.microsoft.com/office/drawing/2014/main" id="{F6497A1D-81A4-ECCA-1A95-179AAC113D5A}"/>
              </a:ext>
            </a:extLst>
          </p:cNvPr>
          <p:cNvSpPr txBox="1">
            <a:spLocks noGrp="1"/>
          </p:cNvSpPr>
          <p:nvPr>
            <p:ph type="body" idx="1"/>
          </p:nvPr>
        </p:nvSpPr>
        <p:spPr>
          <a:xfrm>
            <a:off x="113017" y="780837"/>
            <a:ext cx="8846048" cy="4880224"/>
          </a:xfrm>
          <a:prstGeom prst="rect">
            <a:avLst/>
          </a:prstGeom>
        </p:spPr>
        <p:txBody>
          <a:bodyPr>
            <a:noAutofit/>
          </a:bodyPr>
          <a:lstStyle/>
          <a:p>
            <a:pPr>
              <a:buFont typeface="Wingdings" panose="05000000000000000000" pitchFamily="2" charset="2"/>
              <a:buChar char="§"/>
            </a:pPr>
            <a:endParaRPr lang="en-US" dirty="0"/>
          </a:p>
          <a:p>
            <a:pPr>
              <a:buFont typeface="Wingdings" panose="05000000000000000000" pitchFamily="2" charset="2"/>
              <a:buChar char="§"/>
            </a:pPr>
            <a:endParaRPr lang="en-US" dirty="0"/>
          </a:p>
          <a:p>
            <a:pPr>
              <a:buFont typeface="Wingdings" panose="05000000000000000000" pitchFamily="2" charset="2"/>
              <a:buChar char="§"/>
            </a:pPr>
            <a:endParaRPr lang="en-US" dirty="0"/>
          </a:p>
          <a:p>
            <a:pPr>
              <a:buFont typeface="Wingdings" panose="05000000000000000000" pitchFamily="2" charset="2"/>
              <a:buChar char="§"/>
            </a:pPr>
            <a:endParaRPr lang="en-US" dirty="0"/>
          </a:p>
          <a:p>
            <a:pPr>
              <a:buFont typeface="Wingdings" panose="05000000000000000000" pitchFamily="2" charset="2"/>
              <a:buChar char="§"/>
            </a:pPr>
            <a:endParaRPr lang="en-US" dirty="0"/>
          </a:p>
          <a:p>
            <a:pPr>
              <a:buFont typeface="Wingdings" panose="05000000000000000000" pitchFamily="2" charset="2"/>
              <a:buChar char="§"/>
            </a:pPr>
            <a:endParaRPr lang="en-US" dirty="0"/>
          </a:p>
          <a:p>
            <a:pPr>
              <a:buFont typeface="Wingdings" panose="05000000000000000000" pitchFamily="2" charset="2"/>
              <a:buChar char="§"/>
            </a:pPr>
            <a:endParaRPr lang="en-US" dirty="0"/>
          </a:p>
          <a:p>
            <a:pPr>
              <a:buFont typeface="Wingdings" panose="05000000000000000000" pitchFamily="2" charset="2"/>
              <a:buChar char="§"/>
            </a:pPr>
            <a:endParaRPr lang="en-US" dirty="0"/>
          </a:p>
          <a:p>
            <a:pPr>
              <a:buFont typeface="Wingdings" panose="05000000000000000000" pitchFamily="2" charset="2"/>
              <a:buChar char="§"/>
            </a:pPr>
            <a:endParaRPr lang="en-US" dirty="0"/>
          </a:p>
          <a:p>
            <a:pPr>
              <a:buFont typeface="Wingdings" panose="05000000000000000000" pitchFamily="2" charset="2"/>
              <a:buChar char="§"/>
            </a:pPr>
            <a:endParaRPr lang="en-US" dirty="0"/>
          </a:p>
          <a:p>
            <a:pPr>
              <a:buFont typeface="Wingdings" panose="05000000000000000000" pitchFamily="2" charset="2"/>
              <a:buChar char="§"/>
            </a:pPr>
            <a:r>
              <a:rPr lang="en-US" dirty="0"/>
              <a:t>Source: </a:t>
            </a:r>
            <a:r>
              <a:rPr lang="en-US" sz="1400" dirty="0">
                <a:hlinkClick r:id="rId2"/>
              </a:rPr>
              <a:t>http://www3.weforum.org/docs/WEF_GAC15_Technological_Tipping_Points_report_2015.pdf</a:t>
            </a:r>
            <a:endParaRPr lang="en-US" sz="1400" dirty="0"/>
          </a:p>
          <a:p>
            <a:pPr>
              <a:buFont typeface="Wingdings" panose="05000000000000000000" pitchFamily="2" charset="2"/>
              <a:buChar char="§"/>
            </a:pPr>
            <a:endParaRPr lang="en-US" sz="1400" dirty="0"/>
          </a:p>
          <a:p>
            <a:pPr>
              <a:buFont typeface="Wingdings" panose="05000000000000000000" pitchFamily="2" charset="2"/>
              <a:buChar char="§"/>
            </a:pPr>
            <a:endParaRPr lang="en-US" sz="2000" dirty="0"/>
          </a:p>
          <a:p>
            <a:pPr algn="just">
              <a:buFont typeface="Wingdings" panose="05000000000000000000" pitchFamily="2" charset="2"/>
              <a:buChar char="§"/>
            </a:pPr>
            <a:endParaRPr lang="en-US" sz="2800" dirty="0"/>
          </a:p>
        </p:txBody>
      </p:sp>
      <p:pic>
        <p:nvPicPr>
          <p:cNvPr id="2" name="Picture 1">
            <a:extLst>
              <a:ext uri="{FF2B5EF4-FFF2-40B4-BE49-F238E27FC236}">
                <a16:creationId xmlns:a16="http://schemas.microsoft.com/office/drawing/2014/main" id="{0A950CAB-232A-9F46-68AC-3203E3F2AD1E}"/>
              </a:ext>
            </a:extLst>
          </p:cNvPr>
          <p:cNvPicPr>
            <a:picLocks noChangeAspect="1"/>
          </p:cNvPicPr>
          <p:nvPr/>
        </p:nvPicPr>
        <p:blipFill>
          <a:blip r:embed="rId3"/>
          <a:stretch>
            <a:fillRect/>
          </a:stretch>
        </p:blipFill>
        <p:spPr>
          <a:xfrm>
            <a:off x="256854" y="767866"/>
            <a:ext cx="8548099" cy="4379488"/>
          </a:xfrm>
          <a:prstGeom prst="rect">
            <a:avLst/>
          </a:prstGeom>
        </p:spPr>
      </p:pic>
    </p:spTree>
    <p:extLst>
      <p:ext uri="{BB962C8B-B14F-4D97-AF65-F5344CB8AC3E}">
        <p14:creationId xmlns:p14="http://schemas.microsoft.com/office/powerpoint/2010/main" val="281945906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771225-F53C-ECFE-3210-F86C3A936481}"/>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C66BB71C-009E-7E4D-6174-2EFDDC586D90}"/>
              </a:ext>
            </a:extLst>
          </p:cNvPr>
          <p:cNvSpPr txBox="1">
            <a:spLocks noGrp="1"/>
          </p:cNvSpPr>
          <p:nvPr>
            <p:ph type="title"/>
          </p:nvPr>
        </p:nvSpPr>
        <p:spPr>
          <a:xfrm>
            <a:off x="184935" y="102742"/>
            <a:ext cx="8774129" cy="678095"/>
          </a:xfrm>
          <a:prstGeom prst="rect">
            <a:avLst/>
          </a:prstGeom>
        </p:spPr>
        <p:txBody>
          <a:bodyPr>
            <a:noAutofit/>
          </a:bodyPr>
          <a:lstStyle>
            <a:lvl1pPr>
              <a:defRPr b="1"/>
            </a:lvl1pPr>
          </a:lstStyle>
          <a:p>
            <a:pPr lvl="0"/>
            <a:r>
              <a:rPr lang="en-US" sz="3600" dirty="0">
                <a:solidFill>
                  <a:srgbClr val="FF0000"/>
                </a:solidFill>
              </a:rPr>
              <a:t>Technology</a:t>
            </a:r>
            <a:r>
              <a:rPr lang="en-US" sz="3600" dirty="0"/>
              <a:t> </a:t>
            </a:r>
            <a:r>
              <a:rPr lang="en-US" sz="3600" dirty="0">
                <a:solidFill>
                  <a:srgbClr val="FF0000"/>
                </a:solidFill>
              </a:rPr>
              <a:t>Tipping Points</a:t>
            </a:r>
            <a:r>
              <a:rPr lang="en-GB" sz="3600" dirty="0">
                <a:solidFill>
                  <a:srgbClr val="FF0000"/>
                </a:solidFill>
              </a:rPr>
              <a:t>.</a:t>
            </a:r>
          </a:p>
        </p:txBody>
      </p:sp>
      <p:sp>
        <p:nvSpPr>
          <p:cNvPr id="200" name="Double-click to edit">
            <a:extLst>
              <a:ext uri="{FF2B5EF4-FFF2-40B4-BE49-F238E27FC236}">
                <a16:creationId xmlns:a16="http://schemas.microsoft.com/office/drawing/2014/main" id="{5A67B277-FC2C-31BB-DD0E-113A1A3BAC4E}"/>
              </a:ext>
            </a:extLst>
          </p:cNvPr>
          <p:cNvSpPr txBox="1">
            <a:spLocks noGrp="1"/>
          </p:cNvSpPr>
          <p:nvPr>
            <p:ph type="body" idx="1"/>
          </p:nvPr>
        </p:nvSpPr>
        <p:spPr>
          <a:xfrm>
            <a:off x="113017" y="780837"/>
            <a:ext cx="8846048" cy="4880224"/>
          </a:xfrm>
          <a:prstGeom prst="rect">
            <a:avLst/>
          </a:prstGeom>
        </p:spPr>
        <p:txBody>
          <a:bodyPr>
            <a:noAutofit/>
          </a:bodyPr>
          <a:lstStyle/>
          <a:p>
            <a:endParaRPr lang="en-US" dirty="0"/>
          </a:p>
          <a:p>
            <a:r>
              <a:rPr lang="en-US" dirty="0"/>
              <a:t>Early 2015, the </a:t>
            </a:r>
            <a:r>
              <a:rPr lang="en-US" i="1" dirty="0"/>
              <a:t>World Economic Forum’s Global Agenda Council on the Future of Software and Society </a:t>
            </a:r>
            <a:r>
              <a:rPr lang="en-US" dirty="0"/>
              <a:t>set out to help people prepare for changes enabled by software. </a:t>
            </a:r>
          </a:p>
          <a:p>
            <a:endParaRPr lang="en-US" dirty="0"/>
          </a:p>
          <a:p>
            <a:r>
              <a:rPr lang="en-US" dirty="0"/>
              <a:t>21 examples of these potential changes will have far reaching impacts on human health, the environment, global commerce and international relations.</a:t>
            </a:r>
          </a:p>
          <a:p>
            <a:pPr>
              <a:buFont typeface="Wingdings" panose="05000000000000000000" pitchFamily="2" charset="2"/>
              <a:buChar char="§"/>
            </a:pPr>
            <a:endParaRPr lang="en-US" dirty="0"/>
          </a:p>
          <a:p>
            <a:pPr>
              <a:buFont typeface="Wingdings" panose="05000000000000000000" pitchFamily="2" charset="2"/>
              <a:buChar char="§"/>
            </a:pPr>
            <a:r>
              <a:rPr lang="en-US" dirty="0"/>
              <a:t>Source: </a:t>
            </a:r>
            <a:r>
              <a:rPr lang="en-US" sz="1400" dirty="0">
                <a:hlinkClick r:id="rId2"/>
              </a:rPr>
              <a:t>http://www3.weforum.org/docs/WEF_GAC15_Technological_Tipping_Points_report_2015.pdf</a:t>
            </a:r>
            <a:endParaRPr lang="en-US" sz="1400" dirty="0"/>
          </a:p>
          <a:p>
            <a:pPr>
              <a:buFont typeface="Wingdings" panose="05000000000000000000" pitchFamily="2" charset="2"/>
              <a:buChar char="§"/>
            </a:pPr>
            <a:endParaRPr lang="en-US" sz="1400" dirty="0"/>
          </a:p>
          <a:p>
            <a:pPr>
              <a:buFont typeface="Wingdings" panose="05000000000000000000" pitchFamily="2" charset="2"/>
              <a:buChar char="§"/>
            </a:pPr>
            <a:endParaRPr lang="en-US" sz="2000" dirty="0"/>
          </a:p>
          <a:p>
            <a:pPr algn="just">
              <a:buFont typeface="Wingdings" panose="05000000000000000000" pitchFamily="2" charset="2"/>
              <a:buChar char="§"/>
            </a:pPr>
            <a:endParaRPr lang="en-US" sz="2800" dirty="0"/>
          </a:p>
        </p:txBody>
      </p:sp>
    </p:spTree>
    <p:extLst>
      <p:ext uri="{BB962C8B-B14F-4D97-AF65-F5344CB8AC3E}">
        <p14:creationId xmlns:p14="http://schemas.microsoft.com/office/powerpoint/2010/main" val="274867159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4364DA-813C-3F2B-6A96-3A5CFEEB5AFE}"/>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BB836F4E-D91E-0CC7-8271-C99FB13F657D}"/>
              </a:ext>
            </a:extLst>
          </p:cNvPr>
          <p:cNvSpPr txBox="1">
            <a:spLocks noGrp="1"/>
          </p:cNvSpPr>
          <p:nvPr>
            <p:ph type="title"/>
          </p:nvPr>
        </p:nvSpPr>
        <p:spPr>
          <a:xfrm>
            <a:off x="184935" y="102742"/>
            <a:ext cx="8774129" cy="678095"/>
          </a:xfrm>
          <a:prstGeom prst="rect">
            <a:avLst/>
          </a:prstGeom>
        </p:spPr>
        <p:txBody>
          <a:bodyPr>
            <a:noAutofit/>
          </a:bodyPr>
          <a:lstStyle>
            <a:lvl1pPr>
              <a:defRPr b="1"/>
            </a:lvl1pPr>
          </a:lstStyle>
          <a:p>
            <a:pPr lvl="0"/>
            <a:r>
              <a:rPr lang="en-US" sz="3600" dirty="0">
                <a:solidFill>
                  <a:srgbClr val="FF0000"/>
                </a:solidFill>
              </a:rPr>
              <a:t>Technology Tipping Point Survey</a:t>
            </a:r>
            <a:endParaRPr lang="en-GB" sz="3600" dirty="0">
              <a:solidFill>
                <a:srgbClr val="FF0000"/>
              </a:solidFill>
            </a:endParaRPr>
          </a:p>
        </p:txBody>
      </p:sp>
      <p:sp>
        <p:nvSpPr>
          <p:cNvPr id="200" name="Double-click to edit">
            <a:extLst>
              <a:ext uri="{FF2B5EF4-FFF2-40B4-BE49-F238E27FC236}">
                <a16:creationId xmlns:a16="http://schemas.microsoft.com/office/drawing/2014/main" id="{2023FDBB-BCA9-665C-75CB-0694ACB4B612}"/>
              </a:ext>
            </a:extLst>
          </p:cNvPr>
          <p:cNvSpPr txBox="1">
            <a:spLocks noGrp="1"/>
          </p:cNvSpPr>
          <p:nvPr>
            <p:ph type="body" idx="1"/>
          </p:nvPr>
        </p:nvSpPr>
        <p:spPr>
          <a:xfrm>
            <a:off x="113017" y="780837"/>
            <a:ext cx="8846048" cy="4880224"/>
          </a:xfrm>
          <a:prstGeom prst="rect">
            <a:avLst/>
          </a:prstGeom>
        </p:spPr>
        <p:txBody>
          <a:bodyPr>
            <a:noAutofit/>
          </a:bodyPr>
          <a:lstStyle/>
          <a:p>
            <a:endParaRPr lang="en-US" dirty="0"/>
          </a:p>
          <a:p>
            <a:pPr algn="just"/>
            <a:r>
              <a:rPr lang="en-US" sz="2800" dirty="0"/>
              <a:t>In March 2015, the Technological Tipping Points survey was launched. </a:t>
            </a:r>
          </a:p>
          <a:p>
            <a:pPr algn="just"/>
            <a:endParaRPr lang="en-US" sz="2800" dirty="0"/>
          </a:p>
          <a:p>
            <a:pPr algn="just"/>
            <a:r>
              <a:rPr lang="en-US" sz="2800" dirty="0"/>
              <a:t>Based on the council’s discussions over previous months, the survey asked respondents for their views on 21 “tipping points” – moments when specific technological shifts hit mainstream society.</a:t>
            </a:r>
          </a:p>
          <a:p>
            <a:pPr>
              <a:buFont typeface="Wingdings" panose="05000000000000000000" pitchFamily="2" charset="2"/>
              <a:buChar char="§"/>
            </a:pPr>
            <a:endParaRPr lang="en-US" sz="1400" dirty="0"/>
          </a:p>
          <a:p>
            <a:pPr>
              <a:buFont typeface="Wingdings" panose="05000000000000000000" pitchFamily="2" charset="2"/>
              <a:buChar char="§"/>
            </a:pPr>
            <a:endParaRPr lang="en-US" sz="2000" dirty="0"/>
          </a:p>
          <a:p>
            <a:pPr algn="just">
              <a:buFont typeface="Wingdings" panose="05000000000000000000" pitchFamily="2" charset="2"/>
              <a:buChar char="§"/>
            </a:pPr>
            <a:endParaRPr lang="en-US" sz="2800" dirty="0"/>
          </a:p>
        </p:txBody>
      </p:sp>
    </p:spTree>
    <p:extLst>
      <p:ext uri="{BB962C8B-B14F-4D97-AF65-F5344CB8AC3E}">
        <p14:creationId xmlns:p14="http://schemas.microsoft.com/office/powerpoint/2010/main" val="16728893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E1E77-EC7B-3F34-0410-549907E932E9}"/>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10229CC1-801D-E9D2-3C88-47A0349DD686}"/>
              </a:ext>
            </a:extLst>
          </p:cNvPr>
          <p:cNvSpPr txBox="1">
            <a:spLocks noGrp="1"/>
          </p:cNvSpPr>
          <p:nvPr>
            <p:ph type="title"/>
          </p:nvPr>
        </p:nvSpPr>
        <p:spPr>
          <a:xfrm>
            <a:off x="184935" y="102742"/>
            <a:ext cx="8774129" cy="678095"/>
          </a:xfrm>
          <a:prstGeom prst="rect">
            <a:avLst/>
          </a:prstGeom>
        </p:spPr>
        <p:txBody>
          <a:bodyPr>
            <a:noAutofit/>
          </a:bodyPr>
          <a:lstStyle>
            <a:lvl1pPr>
              <a:defRPr b="1"/>
            </a:lvl1pPr>
          </a:lstStyle>
          <a:p>
            <a:pPr lvl="0"/>
            <a:r>
              <a:rPr lang="en-US" sz="3600" dirty="0">
                <a:solidFill>
                  <a:srgbClr val="FF0000"/>
                </a:solidFill>
              </a:rPr>
              <a:t>Technology Tipping Point Survey</a:t>
            </a:r>
            <a:endParaRPr lang="en-GB" sz="3600" dirty="0">
              <a:solidFill>
                <a:srgbClr val="FF0000"/>
              </a:solidFill>
            </a:endParaRPr>
          </a:p>
        </p:txBody>
      </p:sp>
      <p:sp>
        <p:nvSpPr>
          <p:cNvPr id="200" name="Double-click to edit">
            <a:extLst>
              <a:ext uri="{FF2B5EF4-FFF2-40B4-BE49-F238E27FC236}">
                <a16:creationId xmlns:a16="http://schemas.microsoft.com/office/drawing/2014/main" id="{E6EAD1FA-D5C7-3EBC-A7E6-C8D3FF08CEAB}"/>
              </a:ext>
            </a:extLst>
          </p:cNvPr>
          <p:cNvSpPr txBox="1">
            <a:spLocks noGrp="1"/>
          </p:cNvSpPr>
          <p:nvPr>
            <p:ph type="body" idx="1"/>
          </p:nvPr>
        </p:nvSpPr>
        <p:spPr>
          <a:xfrm>
            <a:off x="113017" y="780837"/>
            <a:ext cx="8846048" cy="4880224"/>
          </a:xfrm>
          <a:prstGeom prst="rect">
            <a:avLst/>
          </a:prstGeom>
        </p:spPr>
        <p:txBody>
          <a:bodyPr>
            <a:noAutofit/>
          </a:bodyPr>
          <a:lstStyle/>
          <a:p>
            <a:endParaRPr lang="en-US" dirty="0"/>
          </a:p>
          <a:p>
            <a:r>
              <a:rPr lang="en-US" sz="2800" dirty="0"/>
              <a:t>Survey of over 800 executives and experts from the information and communications technology sector.</a:t>
            </a:r>
          </a:p>
          <a:p>
            <a:endParaRPr lang="en-US" sz="2800" dirty="0"/>
          </a:p>
          <a:p>
            <a:r>
              <a:rPr lang="en-US" sz="2800" dirty="0"/>
              <a:t>The survey asked respondents for their perception of when these tipping points would occur, offering date ranges from “it has already happened” to “20+ years”. The option of “never” was also available.</a:t>
            </a:r>
          </a:p>
          <a:p>
            <a:pPr>
              <a:buFont typeface="Wingdings" panose="05000000000000000000" pitchFamily="2" charset="2"/>
              <a:buChar char="§"/>
            </a:pPr>
            <a:endParaRPr lang="en-US" sz="2000" dirty="0"/>
          </a:p>
          <a:p>
            <a:pPr algn="just">
              <a:buFont typeface="Wingdings" panose="05000000000000000000" pitchFamily="2" charset="2"/>
              <a:buChar char="§"/>
            </a:pPr>
            <a:endParaRPr lang="en-US" sz="2800" dirty="0"/>
          </a:p>
        </p:txBody>
      </p:sp>
    </p:spTree>
    <p:extLst>
      <p:ext uri="{BB962C8B-B14F-4D97-AF65-F5344CB8AC3E}">
        <p14:creationId xmlns:p14="http://schemas.microsoft.com/office/powerpoint/2010/main" val="31313811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832EF-9F83-8CBC-B628-B755FE1892C9}"/>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2AF4F708-0A47-D24C-FD96-BF7526DCB982}"/>
              </a:ext>
            </a:extLst>
          </p:cNvPr>
          <p:cNvSpPr txBox="1">
            <a:spLocks noGrp="1"/>
          </p:cNvSpPr>
          <p:nvPr>
            <p:ph type="title"/>
          </p:nvPr>
        </p:nvSpPr>
        <p:spPr>
          <a:xfrm>
            <a:off x="184935" y="102742"/>
            <a:ext cx="8774129" cy="678095"/>
          </a:xfrm>
          <a:prstGeom prst="rect">
            <a:avLst/>
          </a:prstGeom>
        </p:spPr>
        <p:txBody>
          <a:bodyPr>
            <a:noAutofit/>
          </a:bodyPr>
          <a:lstStyle>
            <a:lvl1pPr>
              <a:defRPr b="1"/>
            </a:lvl1pPr>
          </a:lstStyle>
          <a:p>
            <a:pPr lvl="0"/>
            <a:r>
              <a:rPr lang="en-US" sz="3600" dirty="0">
                <a:solidFill>
                  <a:srgbClr val="FF0000"/>
                </a:solidFill>
              </a:rPr>
              <a:t>Technology Tipping Point Survey</a:t>
            </a:r>
            <a:endParaRPr lang="en-GB" sz="3600" dirty="0">
              <a:solidFill>
                <a:srgbClr val="FF0000"/>
              </a:solidFill>
            </a:endParaRPr>
          </a:p>
        </p:txBody>
      </p:sp>
      <p:sp>
        <p:nvSpPr>
          <p:cNvPr id="200" name="Double-click to edit">
            <a:extLst>
              <a:ext uri="{FF2B5EF4-FFF2-40B4-BE49-F238E27FC236}">
                <a16:creationId xmlns:a16="http://schemas.microsoft.com/office/drawing/2014/main" id="{31D2F8E9-E788-1647-E90E-040DF74AD8E2}"/>
              </a:ext>
            </a:extLst>
          </p:cNvPr>
          <p:cNvSpPr txBox="1">
            <a:spLocks noGrp="1"/>
          </p:cNvSpPr>
          <p:nvPr>
            <p:ph type="body" idx="1"/>
          </p:nvPr>
        </p:nvSpPr>
        <p:spPr>
          <a:xfrm>
            <a:off x="113017" y="780837"/>
            <a:ext cx="8846048" cy="4880224"/>
          </a:xfrm>
          <a:prstGeom prst="rect">
            <a:avLst/>
          </a:prstGeom>
        </p:spPr>
        <p:txBody>
          <a:bodyPr>
            <a:noAutofit/>
          </a:bodyPr>
          <a:lstStyle/>
          <a:p>
            <a:endParaRPr lang="en-US" dirty="0"/>
          </a:p>
          <a:p>
            <a:pPr>
              <a:buFont typeface="Wingdings" panose="05000000000000000000" pitchFamily="2" charset="2"/>
              <a:buChar char="§"/>
            </a:pPr>
            <a:endParaRPr lang="en-US" sz="2000" dirty="0"/>
          </a:p>
          <a:p>
            <a:pPr algn="just">
              <a:buFont typeface="Wingdings" panose="05000000000000000000" pitchFamily="2" charset="2"/>
              <a:buChar char="§"/>
            </a:pPr>
            <a:endParaRPr lang="en-US" sz="2800" dirty="0"/>
          </a:p>
        </p:txBody>
      </p:sp>
      <p:pic>
        <p:nvPicPr>
          <p:cNvPr id="2" name="Picture 1">
            <a:extLst>
              <a:ext uri="{FF2B5EF4-FFF2-40B4-BE49-F238E27FC236}">
                <a16:creationId xmlns:a16="http://schemas.microsoft.com/office/drawing/2014/main" id="{3B32A615-C86E-51C1-EF3F-B990E07B624F}"/>
              </a:ext>
            </a:extLst>
          </p:cNvPr>
          <p:cNvPicPr>
            <a:picLocks noChangeAspect="1"/>
          </p:cNvPicPr>
          <p:nvPr/>
        </p:nvPicPr>
        <p:blipFill rotWithShape="1">
          <a:blip r:embed="rId2"/>
          <a:srcRect l="23462" t="35178" r="25384" b="29550"/>
          <a:stretch/>
        </p:blipFill>
        <p:spPr>
          <a:xfrm>
            <a:off x="297954" y="1376448"/>
            <a:ext cx="8733030" cy="4356810"/>
          </a:xfrm>
          <a:prstGeom prst="rect">
            <a:avLst/>
          </a:prstGeom>
        </p:spPr>
      </p:pic>
      <p:pic>
        <p:nvPicPr>
          <p:cNvPr id="3" name="Picture 2">
            <a:extLst>
              <a:ext uri="{FF2B5EF4-FFF2-40B4-BE49-F238E27FC236}">
                <a16:creationId xmlns:a16="http://schemas.microsoft.com/office/drawing/2014/main" id="{23D1D628-3639-E24E-24E0-31376B66CEC1}"/>
              </a:ext>
            </a:extLst>
          </p:cNvPr>
          <p:cNvPicPr>
            <a:picLocks noChangeAspect="1"/>
          </p:cNvPicPr>
          <p:nvPr/>
        </p:nvPicPr>
        <p:blipFill>
          <a:blip r:embed="rId3"/>
          <a:stretch>
            <a:fillRect/>
          </a:stretch>
        </p:blipFill>
        <p:spPr>
          <a:xfrm>
            <a:off x="7664541" y="312785"/>
            <a:ext cx="1109568" cy="1146147"/>
          </a:xfrm>
          <a:prstGeom prst="rect">
            <a:avLst/>
          </a:prstGeom>
        </p:spPr>
      </p:pic>
    </p:spTree>
    <p:extLst>
      <p:ext uri="{BB962C8B-B14F-4D97-AF65-F5344CB8AC3E}">
        <p14:creationId xmlns:p14="http://schemas.microsoft.com/office/powerpoint/2010/main" val="25926190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96FBBF-2DF9-10E4-71B2-C8375F356A75}"/>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6B901D63-E889-548D-7777-99BACB88DA80}"/>
              </a:ext>
            </a:extLst>
          </p:cNvPr>
          <p:cNvSpPr txBox="1">
            <a:spLocks noGrp="1"/>
          </p:cNvSpPr>
          <p:nvPr>
            <p:ph type="title"/>
          </p:nvPr>
        </p:nvSpPr>
        <p:spPr>
          <a:xfrm>
            <a:off x="184935" y="102742"/>
            <a:ext cx="8774129" cy="678095"/>
          </a:xfrm>
          <a:prstGeom prst="rect">
            <a:avLst/>
          </a:prstGeom>
        </p:spPr>
        <p:txBody>
          <a:bodyPr>
            <a:noAutofit/>
          </a:bodyPr>
          <a:lstStyle>
            <a:lvl1pPr>
              <a:defRPr b="1"/>
            </a:lvl1pPr>
          </a:lstStyle>
          <a:p>
            <a:pPr lvl="0"/>
            <a:r>
              <a:rPr lang="en-US" sz="3600" dirty="0">
                <a:solidFill>
                  <a:srgbClr val="FF0000"/>
                </a:solidFill>
              </a:rPr>
              <a:t>TPs Expected to Occur by 2025</a:t>
            </a:r>
            <a:endParaRPr lang="en-GB" sz="3600" dirty="0">
              <a:solidFill>
                <a:srgbClr val="FF0000"/>
              </a:solidFill>
            </a:endParaRPr>
          </a:p>
        </p:txBody>
      </p:sp>
      <p:sp>
        <p:nvSpPr>
          <p:cNvPr id="200" name="Double-click to edit">
            <a:extLst>
              <a:ext uri="{FF2B5EF4-FFF2-40B4-BE49-F238E27FC236}">
                <a16:creationId xmlns:a16="http://schemas.microsoft.com/office/drawing/2014/main" id="{F264B170-D579-87C7-BC5E-40DE69246D58}"/>
              </a:ext>
            </a:extLst>
          </p:cNvPr>
          <p:cNvSpPr txBox="1">
            <a:spLocks noGrp="1"/>
          </p:cNvSpPr>
          <p:nvPr>
            <p:ph type="body" idx="1"/>
          </p:nvPr>
        </p:nvSpPr>
        <p:spPr>
          <a:xfrm>
            <a:off x="113017" y="780837"/>
            <a:ext cx="8846048" cy="4880224"/>
          </a:xfrm>
          <a:prstGeom prst="rect">
            <a:avLst/>
          </a:prstGeom>
        </p:spPr>
        <p:txBody>
          <a:bodyPr>
            <a:noAutofit/>
          </a:bodyPr>
          <a:lstStyle/>
          <a:p>
            <a:endParaRPr lang="en-US" dirty="0"/>
          </a:p>
          <a:p>
            <a:pPr>
              <a:buFont typeface="Wingdings" panose="05000000000000000000" pitchFamily="2" charset="2"/>
              <a:buChar char="§"/>
            </a:pPr>
            <a:endParaRPr lang="en-US" sz="2000" dirty="0"/>
          </a:p>
          <a:p>
            <a:pPr algn="just">
              <a:buFont typeface="Wingdings" panose="05000000000000000000" pitchFamily="2" charset="2"/>
              <a:buChar char="§"/>
            </a:pPr>
            <a:endParaRPr lang="en-US" sz="2800" dirty="0"/>
          </a:p>
        </p:txBody>
      </p:sp>
      <p:pic>
        <p:nvPicPr>
          <p:cNvPr id="4" name="Picture 3">
            <a:extLst>
              <a:ext uri="{FF2B5EF4-FFF2-40B4-BE49-F238E27FC236}">
                <a16:creationId xmlns:a16="http://schemas.microsoft.com/office/drawing/2014/main" id="{4E8218DD-AE43-09B5-9AA5-DA0DBCA5DE33}"/>
              </a:ext>
            </a:extLst>
          </p:cNvPr>
          <p:cNvPicPr>
            <a:picLocks noChangeAspect="1"/>
          </p:cNvPicPr>
          <p:nvPr/>
        </p:nvPicPr>
        <p:blipFill>
          <a:blip r:embed="rId2"/>
          <a:stretch>
            <a:fillRect/>
          </a:stretch>
        </p:blipFill>
        <p:spPr>
          <a:xfrm>
            <a:off x="225175" y="780838"/>
            <a:ext cx="8693649" cy="5065158"/>
          </a:xfrm>
          <a:prstGeom prst="rect">
            <a:avLst/>
          </a:prstGeom>
        </p:spPr>
      </p:pic>
      <p:pic>
        <p:nvPicPr>
          <p:cNvPr id="5" name="Picture 4">
            <a:extLst>
              <a:ext uri="{FF2B5EF4-FFF2-40B4-BE49-F238E27FC236}">
                <a16:creationId xmlns:a16="http://schemas.microsoft.com/office/drawing/2014/main" id="{24FB1E73-F843-501C-EEA8-B5E9C324415F}"/>
              </a:ext>
            </a:extLst>
          </p:cNvPr>
          <p:cNvPicPr>
            <a:picLocks noChangeAspect="1"/>
          </p:cNvPicPr>
          <p:nvPr/>
        </p:nvPicPr>
        <p:blipFill>
          <a:blip r:embed="rId3"/>
          <a:stretch>
            <a:fillRect/>
          </a:stretch>
        </p:blipFill>
        <p:spPr>
          <a:xfrm>
            <a:off x="5194706" y="1350335"/>
            <a:ext cx="2597121" cy="1963082"/>
          </a:xfrm>
          <a:prstGeom prst="rect">
            <a:avLst/>
          </a:prstGeom>
        </p:spPr>
      </p:pic>
    </p:spTree>
    <p:extLst>
      <p:ext uri="{BB962C8B-B14F-4D97-AF65-F5344CB8AC3E}">
        <p14:creationId xmlns:p14="http://schemas.microsoft.com/office/powerpoint/2010/main" val="153681867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38A2A9-CF21-F87B-0CE8-4F8EE30F57AD}"/>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F1280228-763B-D1ED-4DF6-3268F5080D84}"/>
              </a:ext>
            </a:extLst>
          </p:cNvPr>
          <p:cNvSpPr txBox="1">
            <a:spLocks noGrp="1"/>
          </p:cNvSpPr>
          <p:nvPr>
            <p:ph type="title"/>
          </p:nvPr>
        </p:nvSpPr>
        <p:spPr>
          <a:xfrm>
            <a:off x="184935" y="102742"/>
            <a:ext cx="8774129" cy="678095"/>
          </a:xfrm>
          <a:prstGeom prst="rect">
            <a:avLst/>
          </a:prstGeom>
        </p:spPr>
        <p:txBody>
          <a:bodyPr>
            <a:noAutofit/>
          </a:bodyPr>
          <a:lstStyle>
            <a:lvl1pPr>
              <a:defRPr b="1"/>
            </a:lvl1pPr>
          </a:lstStyle>
          <a:p>
            <a:pPr lvl="0"/>
            <a:r>
              <a:rPr lang="en-US" sz="3600" dirty="0">
                <a:solidFill>
                  <a:srgbClr val="FF0000"/>
                </a:solidFill>
              </a:rPr>
              <a:t>Implantable Technologies</a:t>
            </a:r>
            <a:endParaRPr lang="en-GB" sz="3600" dirty="0">
              <a:solidFill>
                <a:srgbClr val="FF0000"/>
              </a:solidFill>
            </a:endParaRPr>
          </a:p>
        </p:txBody>
      </p:sp>
      <p:sp>
        <p:nvSpPr>
          <p:cNvPr id="200" name="Double-click to edit">
            <a:extLst>
              <a:ext uri="{FF2B5EF4-FFF2-40B4-BE49-F238E27FC236}">
                <a16:creationId xmlns:a16="http://schemas.microsoft.com/office/drawing/2014/main" id="{E562FC2F-C003-ED0A-3B8F-E87DD8B80908}"/>
              </a:ext>
            </a:extLst>
          </p:cNvPr>
          <p:cNvSpPr txBox="1">
            <a:spLocks noGrp="1"/>
          </p:cNvSpPr>
          <p:nvPr>
            <p:ph type="body" idx="1"/>
          </p:nvPr>
        </p:nvSpPr>
        <p:spPr>
          <a:xfrm>
            <a:off x="113017" y="780837"/>
            <a:ext cx="8846048" cy="4880224"/>
          </a:xfrm>
          <a:prstGeom prst="rect">
            <a:avLst/>
          </a:prstGeom>
        </p:spPr>
        <p:txBody>
          <a:bodyPr>
            <a:noAutofit/>
          </a:bodyPr>
          <a:lstStyle/>
          <a:p>
            <a:pPr algn="just">
              <a:buFont typeface="Wingdings" panose="05000000000000000000" pitchFamily="2" charset="2"/>
              <a:buChar char="§"/>
            </a:pPr>
            <a:r>
              <a:rPr lang="en-US" dirty="0"/>
              <a:t>2023: The first implantable mobile phone available commercially.</a:t>
            </a:r>
          </a:p>
          <a:p>
            <a:pPr algn="just">
              <a:buFont typeface="Wingdings" panose="05000000000000000000" pitchFamily="2" charset="2"/>
              <a:buChar char="§"/>
            </a:pPr>
            <a:endParaRPr lang="en-US" dirty="0"/>
          </a:p>
          <a:p>
            <a:pPr algn="just">
              <a:buFont typeface="Wingdings" panose="05000000000000000000" pitchFamily="2" charset="2"/>
              <a:buChar char="§"/>
            </a:pPr>
            <a:r>
              <a:rPr lang="en-US" dirty="0"/>
              <a:t>People are becoming more and more connected to devices</a:t>
            </a:r>
          </a:p>
          <a:p>
            <a:pPr algn="just">
              <a:buFont typeface="Wingdings" panose="05000000000000000000" pitchFamily="2" charset="2"/>
              <a:buChar char="§"/>
            </a:pPr>
            <a:r>
              <a:rPr lang="en-US" dirty="0"/>
              <a:t>Devices are increasingly becoming connected to our bodies</a:t>
            </a:r>
          </a:p>
          <a:p>
            <a:pPr algn="just">
              <a:buFont typeface="Wingdings" panose="05000000000000000000" pitchFamily="2" charset="2"/>
              <a:buChar char="§"/>
            </a:pPr>
            <a:r>
              <a:rPr lang="en-US" dirty="0"/>
              <a:t>Devices are not just being worn, but also being implanted into bodies</a:t>
            </a:r>
          </a:p>
          <a:p>
            <a:pPr algn="just">
              <a:buFont typeface="Wingdings" panose="05000000000000000000" pitchFamily="2" charset="2"/>
              <a:buChar char="§"/>
            </a:pPr>
            <a:r>
              <a:rPr lang="en-US" dirty="0"/>
              <a:t>Providing communications, location and behavior monitoring, and health functions.</a:t>
            </a:r>
          </a:p>
          <a:p>
            <a:endParaRPr lang="en-US" dirty="0"/>
          </a:p>
        </p:txBody>
      </p:sp>
    </p:spTree>
    <p:extLst>
      <p:ext uri="{BB962C8B-B14F-4D97-AF65-F5344CB8AC3E}">
        <p14:creationId xmlns:p14="http://schemas.microsoft.com/office/powerpoint/2010/main" val="395496078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E2D698-8B2F-CBAD-E9F1-54AB0DAE3978}"/>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754A0277-552D-F78C-66B8-8C46CAC1DF60}"/>
              </a:ext>
            </a:extLst>
          </p:cNvPr>
          <p:cNvSpPr txBox="1">
            <a:spLocks noGrp="1"/>
          </p:cNvSpPr>
          <p:nvPr>
            <p:ph type="title"/>
          </p:nvPr>
        </p:nvSpPr>
        <p:spPr>
          <a:xfrm>
            <a:off x="184935" y="102742"/>
            <a:ext cx="8774129" cy="678095"/>
          </a:xfrm>
          <a:prstGeom prst="rect">
            <a:avLst/>
          </a:prstGeom>
        </p:spPr>
        <p:txBody>
          <a:bodyPr>
            <a:noAutofit/>
          </a:bodyPr>
          <a:lstStyle>
            <a:lvl1pPr>
              <a:defRPr b="1"/>
            </a:lvl1pPr>
          </a:lstStyle>
          <a:p>
            <a:pPr lvl="0"/>
            <a:r>
              <a:rPr lang="en-US" sz="3600" dirty="0">
                <a:solidFill>
                  <a:srgbClr val="FF0000"/>
                </a:solidFill>
              </a:rPr>
              <a:t>Implantable Technologies</a:t>
            </a:r>
            <a:endParaRPr lang="en-GB" sz="3600" dirty="0">
              <a:solidFill>
                <a:srgbClr val="FF0000"/>
              </a:solidFill>
            </a:endParaRPr>
          </a:p>
        </p:txBody>
      </p:sp>
      <p:sp>
        <p:nvSpPr>
          <p:cNvPr id="200" name="Double-click to edit">
            <a:extLst>
              <a:ext uri="{FF2B5EF4-FFF2-40B4-BE49-F238E27FC236}">
                <a16:creationId xmlns:a16="http://schemas.microsoft.com/office/drawing/2014/main" id="{43C3C9E0-71B2-2F8B-80FA-5A9DCE902BA0}"/>
              </a:ext>
            </a:extLst>
          </p:cNvPr>
          <p:cNvSpPr txBox="1">
            <a:spLocks noGrp="1"/>
          </p:cNvSpPr>
          <p:nvPr>
            <p:ph type="body" idx="1"/>
          </p:nvPr>
        </p:nvSpPr>
        <p:spPr>
          <a:xfrm>
            <a:off x="113017" y="780837"/>
            <a:ext cx="8846048" cy="4880224"/>
          </a:xfrm>
          <a:prstGeom prst="rect">
            <a:avLst/>
          </a:prstGeom>
        </p:spPr>
        <p:txBody>
          <a:bodyPr>
            <a:noAutofit/>
          </a:bodyPr>
          <a:lstStyle/>
          <a:p>
            <a:pPr algn="just">
              <a:buFont typeface="Wingdings" panose="05000000000000000000" pitchFamily="2" charset="2"/>
              <a:buChar char="§"/>
            </a:pPr>
            <a:r>
              <a:rPr lang="en-US" dirty="0"/>
              <a:t>Pacemakers and cochlear implants were just the beginning.</a:t>
            </a:r>
          </a:p>
          <a:p>
            <a:pPr algn="just">
              <a:buFont typeface="Wingdings" panose="05000000000000000000" pitchFamily="2" charset="2"/>
              <a:buChar char="§"/>
            </a:pPr>
            <a:endParaRPr lang="en-US" dirty="0"/>
          </a:p>
          <a:p>
            <a:pPr algn="just">
              <a:buFont typeface="Wingdings" panose="05000000000000000000" pitchFamily="2" charset="2"/>
              <a:buChar char="§"/>
            </a:pPr>
            <a:r>
              <a:rPr lang="en-US" dirty="0"/>
              <a:t>New devices will be able to sense the parameters of diseases, enable individuals to take action, send data to monitoring centers, or potentially release healing medicines automatically.</a:t>
            </a:r>
          </a:p>
          <a:p>
            <a:pPr algn="just">
              <a:buFont typeface="Wingdings" panose="05000000000000000000" pitchFamily="2" charset="2"/>
              <a:buChar char="§"/>
            </a:pPr>
            <a:endParaRPr lang="en-US" dirty="0"/>
          </a:p>
          <a:p>
            <a:pPr algn="just">
              <a:buFont typeface="Wingdings" panose="05000000000000000000" pitchFamily="2" charset="2"/>
              <a:buChar char="§"/>
            </a:pPr>
            <a:r>
              <a:rPr lang="en-US" dirty="0"/>
              <a:t>Smart tattoos and other unique chips could help with identification and location. Implanted devices will likely also help to communicate thoughts normally expressed verbally through a “built-in” smartphone by reading brainwaves and other signals.</a:t>
            </a:r>
          </a:p>
          <a:p>
            <a:pPr>
              <a:buFont typeface="Wingdings" panose="05000000000000000000" pitchFamily="2" charset="2"/>
              <a:buChar char="§"/>
            </a:pPr>
            <a:endParaRPr lang="en-US" sz="2000" dirty="0"/>
          </a:p>
          <a:p>
            <a:pPr algn="just">
              <a:buFont typeface="Wingdings" panose="05000000000000000000" pitchFamily="2" charset="2"/>
              <a:buChar char="§"/>
            </a:pPr>
            <a:endParaRPr lang="en-US" sz="2800" dirty="0"/>
          </a:p>
        </p:txBody>
      </p:sp>
    </p:spTree>
    <p:extLst>
      <p:ext uri="{BB962C8B-B14F-4D97-AF65-F5344CB8AC3E}">
        <p14:creationId xmlns:p14="http://schemas.microsoft.com/office/powerpoint/2010/main" val="158568031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8608E3-0BAB-1B7F-E5D9-DEFD9F069216}"/>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D2F6FDCD-844B-557A-4B4A-1C440B0A2F02}"/>
              </a:ext>
            </a:extLst>
          </p:cNvPr>
          <p:cNvSpPr txBox="1">
            <a:spLocks noGrp="1"/>
          </p:cNvSpPr>
          <p:nvPr>
            <p:ph type="title"/>
          </p:nvPr>
        </p:nvSpPr>
        <p:spPr>
          <a:xfrm>
            <a:off x="184935" y="102742"/>
            <a:ext cx="8774129" cy="678095"/>
          </a:xfrm>
          <a:prstGeom prst="rect">
            <a:avLst/>
          </a:prstGeom>
        </p:spPr>
        <p:txBody>
          <a:bodyPr>
            <a:noAutofit/>
          </a:bodyPr>
          <a:lstStyle>
            <a:lvl1pPr>
              <a:defRPr b="1"/>
            </a:lvl1pPr>
          </a:lstStyle>
          <a:p>
            <a:pPr lvl="0"/>
            <a:r>
              <a:rPr lang="en-US" sz="3600" dirty="0">
                <a:solidFill>
                  <a:srgbClr val="FF0000"/>
                </a:solidFill>
              </a:rPr>
              <a:t>Vision as the New Interface</a:t>
            </a:r>
            <a:endParaRPr lang="en-GB" sz="3600" dirty="0">
              <a:solidFill>
                <a:srgbClr val="FF0000"/>
              </a:solidFill>
            </a:endParaRPr>
          </a:p>
        </p:txBody>
      </p:sp>
      <p:sp>
        <p:nvSpPr>
          <p:cNvPr id="200" name="Double-click to edit">
            <a:extLst>
              <a:ext uri="{FF2B5EF4-FFF2-40B4-BE49-F238E27FC236}">
                <a16:creationId xmlns:a16="http://schemas.microsoft.com/office/drawing/2014/main" id="{23384147-6D87-926C-000E-63C3792F4753}"/>
              </a:ext>
            </a:extLst>
          </p:cNvPr>
          <p:cNvSpPr txBox="1">
            <a:spLocks noGrp="1"/>
          </p:cNvSpPr>
          <p:nvPr>
            <p:ph type="body" idx="1"/>
          </p:nvPr>
        </p:nvSpPr>
        <p:spPr>
          <a:xfrm>
            <a:off x="113017" y="780837"/>
            <a:ext cx="8846048" cy="4880224"/>
          </a:xfrm>
          <a:prstGeom prst="rect">
            <a:avLst/>
          </a:prstGeom>
        </p:spPr>
        <p:txBody>
          <a:bodyPr>
            <a:noAutofit/>
          </a:bodyPr>
          <a:lstStyle/>
          <a:p>
            <a:r>
              <a:rPr lang="en-US" dirty="0"/>
              <a:t>2023: 10% of reading glasses connected to the internet.</a:t>
            </a:r>
          </a:p>
          <a:p>
            <a:endParaRPr lang="en-US" dirty="0"/>
          </a:p>
          <a:p>
            <a:r>
              <a:rPr lang="en-US" dirty="0"/>
              <a:t>Glasses, headsets and eye-tracking devices can become “intelligent” with eyes and vision being connected to the internet and other devices.</a:t>
            </a:r>
          </a:p>
          <a:p>
            <a:endParaRPr lang="en-US" dirty="0"/>
          </a:p>
          <a:p>
            <a:r>
              <a:rPr lang="en-US" dirty="0"/>
              <a:t>Direct access to internet applications and data through vision, can enhance, mediate or completely augment an individual’s experiences to provide immersive reality.</a:t>
            </a:r>
          </a:p>
          <a:p>
            <a:endParaRPr lang="en-US" dirty="0"/>
          </a:p>
          <a:p>
            <a:pPr>
              <a:buFont typeface="Wingdings" panose="05000000000000000000" pitchFamily="2" charset="2"/>
              <a:buChar char="§"/>
            </a:pPr>
            <a:endParaRPr lang="en-US" sz="2000" dirty="0"/>
          </a:p>
          <a:p>
            <a:pPr algn="just">
              <a:buFont typeface="Wingdings" panose="05000000000000000000" pitchFamily="2" charset="2"/>
              <a:buChar char="§"/>
            </a:pPr>
            <a:endParaRPr lang="en-US" sz="2800" dirty="0"/>
          </a:p>
        </p:txBody>
      </p:sp>
    </p:spTree>
    <p:extLst>
      <p:ext uri="{BB962C8B-B14F-4D97-AF65-F5344CB8AC3E}">
        <p14:creationId xmlns:p14="http://schemas.microsoft.com/office/powerpoint/2010/main" val="111838860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544BB-0989-287B-7326-151FFD172B08}"/>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E04C75B8-9F27-6108-1E6D-2AC564414297}"/>
              </a:ext>
            </a:extLst>
          </p:cNvPr>
          <p:cNvSpPr txBox="1">
            <a:spLocks noGrp="1"/>
          </p:cNvSpPr>
          <p:nvPr>
            <p:ph type="title"/>
          </p:nvPr>
        </p:nvSpPr>
        <p:spPr>
          <a:xfrm>
            <a:off x="184935" y="102742"/>
            <a:ext cx="8774129" cy="678095"/>
          </a:xfrm>
          <a:prstGeom prst="rect">
            <a:avLst/>
          </a:prstGeom>
        </p:spPr>
        <p:txBody>
          <a:bodyPr>
            <a:noAutofit/>
          </a:bodyPr>
          <a:lstStyle>
            <a:lvl1pPr>
              <a:defRPr b="1"/>
            </a:lvl1pPr>
          </a:lstStyle>
          <a:p>
            <a:pPr lvl="0"/>
            <a:r>
              <a:rPr lang="en-US" sz="3600" dirty="0">
                <a:solidFill>
                  <a:srgbClr val="FF0000"/>
                </a:solidFill>
              </a:rPr>
              <a:t>Vision as the New Interface</a:t>
            </a:r>
            <a:endParaRPr lang="en-GB" sz="3600" dirty="0">
              <a:solidFill>
                <a:srgbClr val="FF0000"/>
              </a:solidFill>
            </a:endParaRPr>
          </a:p>
        </p:txBody>
      </p:sp>
      <p:sp>
        <p:nvSpPr>
          <p:cNvPr id="200" name="Double-click to edit">
            <a:extLst>
              <a:ext uri="{FF2B5EF4-FFF2-40B4-BE49-F238E27FC236}">
                <a16:creationId xmlns:a16="http://schemas.microsoft.com/office/drawing/2014/main" id="{D0BAC4D1-846F-9206-2CBD-4CCD5357C648}"/>
              </a:ext>
            </a:extLst>
          </p:cNvPr>
          <p:cNvSpPr txBox="1">
            <a:spLocks noGrp="1"/>
          </p:cNvSpPr>
          <p:nvPr>
            <p:ph type="body" idx="1"/>
          </p:nvPr>
        </p:nvSpPr>
        <p:spPr>
          <a:xfrm>
            <a:off x="113017" y="780837"/>
            <a:ext cx="8846048" cy="4880224"/>
          </a:xfrm>
          <a:prstGeom prst="rect">
            <a:avLst/>
          </a:prstGeom>
        </p:spPr>
        <p:txBody>
          <a:bodyPr>
            <a:noAutofit/>
          </a:bodyPr>
          <a:lstStyle/>
          <a:p>
            <a:endParaRPr lang="en-US" dirty="0"/>
          </a:p>
          <a:p>
            <a:pPr algn="just"/>
            <a:r>
              <a:rPr lang="en-US" dirty="0"/>
              <a:t>With emerging eye-tracking technologies, devices can feed information through visual interfaces, and eyes can be the source for interacting with and responding to the information.</a:t>
            </a:r>
          </a:p>
          <a:p>
            <a:pPr algn="just"/>
            <a:endParaRPr lang="en-US" dirty="0"/>
          </a:p>
          <a:p>
            <a:pPr algn="just"/>
            <a:r>
              <a:rPr lang="en-US" dirty="0"/>
              <a:t>Enabling vision as an immediate, direct interface – by providing instruction, visualization and interaction – can change the way that learning, navigation, instruction and feedback for producing goods and services, experiencing entertainment and enabling the disabled are helping people to engage more fully with the world.</a:t>
            </a:r>
          </a:p>
          <a:p>
            <a:pPr>
              <a:buFont typeface="Wingdings" panose="05000000000000000000" pitchFamily="2" charset="2"/>
              <a:buChar char="§"/>
            </a:pPr>
            <a:endParaRPr lang="en-US" sz="2000" dirty="0"/>
          </a:p>
          <a:p>
            <a:pPr algn="just">
              <a:buFont typeface="Wingdings" panose="05000000000000000000" pitchFamily="2" charset="2"/>
              <a:buChar char="§"/>
            </a:pPr>
            <a:endParaRPr lang="en-US" sz="2800" dirty="0"/>
          </a:p>
        </p:txBody>
      </p:sp>
    </p:spTree>
    <p:extLst>
      <p:ext uri="{BB962C8B-B14F-4D97-AF65-F5344CB8AC3E}">
        <p14:creationId xmlns:p14="http://schemas.microsoft.com/office/powerpoint/2010/main" val="162668149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7046C-6FFE-239B-85A8-4B912972CED3}"/>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CC2D58AB-FCBD-E8E8-8E24-E6670A23722D}"/>
              </a:ext>
            </a:extLst>
          </p:cNvPr>
          <p:cNvSpPr txBox="1">
            <a:spLocks noGrp="1"/>
          </p:cNvSpPr>
          <p:nvPr>
            <p:ph type="title"/>
          </p:nvPr>
        </p:nvSpPr>
        <p:spPr>
          <a:xfrm>
            <a:off x="184935" y="102742"/>
            <a:ext cx="8774129" cy="678095"/>
          </a:xfrm>
          <a:prstGeom prst="rect">
            <a:avLst/>
          </a:prstGeom>
        </p:spPr>
        <p:txBody>
          <a:bodyPr>
            <a:noAutofit/>
          </a:bodyPr>
          <a:lstStyle>
            <a:lvl1pPr>
              <a:defRPr b="1"/>
            </a:lvl1pPr>
          </a:lstStyle>
          <a:p>
            <a:pPr lvl="0"/>
            <a:r>
              <a:rPr lang="en-US" sz="3600" dirty="0">
                <a:solidFill>
                  <a:srgbClr val="FF0000"/>
                </a:solidFill>
              </a:rPr>
              <a:t>Wearable Internet</a:t>
            </a:r>
            <a:endParaRPr lang="en-GB" sz="3600" dirty="0">
              <a:solidFill>
                <a:srgbClr val="FF0000"/>
              </a:solidFill>
            </a:endParaRPr>
          </a:p>
        </p:txBody>
      </p:sp>
      <p:sp>
        <p:nvSpPr>
          <p:cNvPr id="200" name="Double-click to edit">
            <a:extLst>
              <a:ext uri="{FF2B5EF4-FFF2-40B4-BE49-F238E27FC236}">
                <a16:creationId xmlns:a16="http://schemas.microsoft.com/office/drawing/2014/main" id="{F3CE5676-A01B-6E17-AF7D-22D72EF43C82}"/>
              </a:ext>
            </a:extLst>
          </p:cNvPr>
          <p:cNvSpPr txBox="1">
            <a:spLocks noGrp="1"/>
          </p:cNvSpPr>
          <p:nvPr>
            <p:ph type="body" idx="1"/>
          </p:nvPr>
        </p:nvSpPr>
        <p:spPr>
          <a:xfrm>
            <a:off x="113017" y="780837"/>
            <a:ext cx="8846048" cy="4880224"/>
          </a:xfrm>
          <a:prstGeom prst="rect">
            <a:avLst/>
          </a:prstGeom>
        </p:spPr>
        <p:txBody>
          <a:bodyPr>
            <a:noAutofit/>
          </a:bodyPr>
          <a:lstStyle/>
          <a:p>
            <a:endParaRPr lang="en-US" dirty="0"/>
          </a:p>
          <a:p>
            <a:pPr algn="just"/>
            <a:r>
              <a:rPr lang="en-US" sz="2800" dirty="0"/>
              <a:t>2022: 10% of people will be wearing clothes connected to the internet</a:t>
            </a:r>
          </a:p>
          <a:p>
            <a:pPr algn="just"/>
            <a:endParaRPr lang="en-US" sz="2800" dirty="0"/>
          </a:p>
          <a:p>
            <a:pPr algn="just"/>
            <a:r>
              <a:rPr lang="en-US" sz="2800" dirty="0"/>
              <a:t>Technology is becoming increasingly personal. Computers were first located in large rooms, then on desks and, following that, on people’s laps. </a:t>
            </a:r>
          </a:p>
          <a:p>
            <a:endParaRPr lang="en-US" dirty="0"/>
          </a:p>
          <a:p>
            <a:pPr>
              <a:buFont typeface="Wingdings" panose="05000000000000000000" pitchFamily="2" charset="2"/>
              <a:buChar char="§"/>
            </a:pPr>
            <a:endParaRPr lang="en-US" sz="2000" dirty="0"/>
          </a:p>
          <a:p>
            <a:pPr algn="just">
              <a:buFont typeface="Wingdings" panose="05000000000000000000" pitchFamily="2" charset="2"/>
              <a:buChar char="§"/>
            </a:pPr>
            <a:endParaRPr lang="en-US" sz="2800" dirty="0"/>
          </a:p>
        </p:txBody>
      </p:sp>
    </p:spTree>
    <p:extLst>
      <p:ext uri="{BB962C8B-B14F-4D97-AF65-F5344CB8AC3E}">
        <p14:creationId xmlns:p14="http://schemas.microsoft.com/office/powerpoint/2010/main" val="68438597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1C3DF-18BE-936B-08CB-3A9CD6156BED}"/>
            </a:ext>
          </a:extLst>
        </p:cNvPr>
        <p:cNvGrpSpPr/>
        <p:nvPr/>
      </p:nvGrpSpPr>
      <p:grpSpPr>
        <a:xfrm>
          <a:off x="0" y="0"/>
          <a:ext cx="0" cy="0"/>
          <a:chOff x="0" y="0"/>
          <a:chExt cx="0" cy="0"/>
        </a:xfrm>
      </p:grpSpPr>
      <p:sp>
        <p:nvSpPr>
          <p:cNvPr id="199" name="What are recent / current business problems?">
            <a:extLst>
              <a:ext uri="{FF2B5EF4-FFF2-40B4-BE49-F238E27FC236}">
                <a16:creationId xmlns:a16="http://schemas.microsoft.com/office/drawing/2014/main" id="{1FF24639-F5A1-618D-FF19-BF5252C394CC}"/>
              </a:ext>
            </a:extLst>
          </p:cNvPr>
          <p:cNvSpPr txBox="1">
            <a:spLocks noGrp="1"/>
          </p:cNvSpPr>
          <p:nvPr>
            <p:ph type="title"/>
          </p:nvPr>
        </p:nvSpPr>
        <p:spPr>
          <a:xfrm>
            <a:off x="184935" y="102742"/>
            <a:ext cx="8774129" cy="678095"/>
          </a:xfrm>
          <a:prstGeom prst="rect">
            <a:avLst/>
          </a:prstGeom>
        </p:spPr>
        <p:txBody>
          <a:bodyPr>
            <a:noAutofit/>
          </a:bodyPr>
          <a:lstStyle>
            <a:lvl1pPr>
              <a:defRPr b="1"/>
            </a:lvl1pPr>
          </a:lstStyle>
          <a:p>
            <a:pPr lvl="0"/>
            <a:r>
              <a:rPr lang="en-US" sz="3600" dirty="0">
                <a:solidFill>
                  <a:srgbClr val="FF0000"/>
                </a:solidFill>
              </a:rPr>
              <a:t>Wearable Internet</a:t>
            </a:r>
            <a:endParaRPr lang="en-GB" sz="3600" dirty="0">
              <a:solidFill>
                <a:srgbClr val="FF0000"/>
              </a:solidFill>
            </a:endParaRPr>
          </a:p>
        </p:txBody>
      </p:sp>
      <p:sp>
        <p:nvSpPr>
          <p:cNvPr id="200" name="Double-click to edit">
            <a:extLst>
              <a:ext uri="{FF2B5EF4-FFF2-40B4-BE49-F238E27FC236}">
                <a16:creationId xmlns:a16="http://schemas.microsoft.com/office/drawing/2014/main" id="{A1AF5618-6090-AF94-3D46-97BD41236906}"/>
              </a:ext>
            </a:extLst>
          </p:cNvPr>
          <p:cNvSpPr txBox="1">
            <a:spLocks noGrp="1"/>
          </p:cNvSpPr>
          <p:nvPr>
            <p:ph type="body" idx="1"/>
          </p:nvPr>
        </p:nvSpPr>
        <p:spPr>
          <a:xfrm>
            <a:off x="113017" y="780837"/>
            <a:ext cx="8846048" cy="4880224"/>
          </a:xfrm>
          <a:prstGeom prst="rect">
            <a:avLst/>
          </a:prstGeom>
        </p:spPr>
        <p:txBody>
          <a:bodyPr>
            <a:noAutofit/>
          </a:bodyPr>
          <a:lstStyle/>
          <a:p>
            <a:endParaRPr lang="en-US" dirty="0"/>
          </a:p>
          <a:p>
            <a:pPr marL="0" indent="0">
              <a:buNone/>
            </a:pPr>
            <a:endParaRPr lang="en-US" dirty="0"/>
          </a:p>
          <a:p>
            <a:r>
              <a:rPr lang="en-US" sz="2800" dirty="0"/>
              <a:t>Released in 2015, Apple Watch is connected to the internet and contains many of the same functional capabilities as a smartphone. </a:t>
            </a:r>
          </a:p>
          <a:p>
            <a:endParaRPr lang="en-US" sz="2800" dirty="0"/>
          </a:p>
          <a:p>
            <a:r>
              <a:rPr lang="en-US" sz="2800" dirty="0"/>
              <a:t>Increasingly, clothing and other equipment worn by people will have embedded chips that connect the article and person wearing it to the internet. </a:t>
            </a:r>
          </a:p>
          <a:p>
            <a:pPr>
              <a:buFont typeface="Wingdings" panose="05000000000000000000" pitchFamily="2" charset="2"/>
              <a:buChar char="§"/>
            </a:pPr>
            <a:endParaRPr lang="en-US" sz="2000" dirty="0"/>
          </a:p>
          <a:p>
            <a:pPr algn="just">
              <a:buFont typeface="Wingdings" panose="05000000000000000000" pitchFamily="2" charset="2"/>
              <a:buChar char="§"/>
            </a:pPr>
            <a:endParaRPr lang="en-US" sz="2800" dirty="0"/>
          </a:p>
        </p:txBody>
      </p:sp>
    </p:spTree>
    <p:extLst>
      <p:ext uri="{BB962C8B-B14F-4D97-AF65-F5344CB8AC3E}">
        <p14:creationId xmlns:p14="http://schemas.microsoft.com/office/powerpoint/2010/main" val="284757984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7E8FB9-F0A2-55DB-DDC2-64482DA7E6A4}"/>
            </a:ext>
          </a:extLst>
        </p:cNvPr>
        <p:cNvGrpSpPr/>
        <p:nvPr/>
      </p:nvGrpSpPr>
      <p:grpSpPr>
        <a:xfrm>
          <a:off x="0" y="0"/>
          <a:ext cx="0" cy="0"/>
          <a:chOff x="0" y="0"/>
          <a:chExt cx="0" cy="0"/>
        </a:xfrm>
      </p:grpSpPr>
      <p:sp>
        <p:nvSpPr>
          <p:cNvPr id="277" name="Summary">
            <a:extLst>
              <a:ext uri="{FF2B5EF4-FFF2-40B4-BE49-F238E27FC236}">
                <a16:creationId xmlns:a16="http://schemas.microsoft.com/office/drawing/2014/main" id="{75C88757-0217-51E2-401B-74417AA44DC4}"/>
              </a:ext>
            </a:extLst>
          </p:cNvPr>
          <p:cNvSpPr txBox="1">
            <a:spLocks noGrp="1"/>
          </p:cNvSpPr>
          <p:nvPr>
            <p:ph type="title"/>
          </p:nvPr>
        </p:nvSpPr>
        <p:spPr>
          <a:xfrm>
            <a:off x="308225" y="143838"/>
            <a:ext cx="8650839" cy="1109609"/>
          </a:xfrm>
          <a:prstGeom prst="rect">
            <a:avLst/>
          </a:prstGeom>
        </p:spPr>
        <p:txBody>
          <a:bodyPr>
            <a:normAutofit/>
          </a:bodyPr>
          <a:lstStyle>
            <a:lvl1pPr>
              <a:defRPr b="1"/>
            </a:lvl1pPr>
          </a:lstStyle>
          <a:p>
            <a:r>
              <a:rPr lang="en-GB" dirty="0"/>
              <a:t>Session 3</a:t>
            </a:r>
            <a:endParaRPr dirty="0"/>
          </a:p>
        </p:txBody>
      </p:sp>
      <p:sp>
        <p:nvSpPr>
          <p:cNvPr id="278" name="Got to know each other…">
            <a:extLst>
              <a:ext uri="{FF2B5EF4-FFF2-40B4-BE49-F238E27FC236}">
                <a16:creationId xmlns:a16="http://schemas.microsoft.com/office/drawing/2014/main" id="{F9193109-8DBB-6DA4-9B67-CECA57339AF7}"/>
              </a:ext>
            </a:extLst>
          </p:cNvPr>
          <p:cNvSpPr txBox="1">
            <a:spLocks noGrp="1"/>
          </p:cNvSpPr>
          <p:nvPr>
            <p:ph type="body" idx="1"/>
          </p:nvPr>
        </p:nvSpPr>
        <p:spPr>
          <a:xfrm>
            <a:off x="174661" y="1181527"/>
            <a:ext cx="8784403" cy="4500081"/>
          </a:xfrm>
          <a:prstGeom prst="rect">
            <a:avLst/>
          </a:prstGeom>
        </p:spPr>
        <p:txBody>
          <a:bodyPr>
            <a:normAutofit/>
          </a:bodyPr>
          <a:lstStyle/>
          <a:p>
            <a:pPr marL="0" indent="0" algn="ctr">
              <a:lnSpc>
                <a:spcPct val="107000"/>
              </a:lnSpc>
              <a:spcAft>
                <a:spcPts val="800"/>
              </a:spcAft>
              <a:buNone/>
            </a:pPr>
            <a:endParaRPr lang="en-GB" sz="3200" dirty="0"/>
          </a:p>
          <a:p>
            <a:pPr marL="0" indent="0" algn="ctr">
              <a:lnSpc>
                <a:spcPct val="107000"/>
              </a:lnSpc>
              <a:spcAft>
                <a:spcPts val="800"/>
              </a:spcAft>
              <a:buNone/>
            </a:pPr>
            <a:endParaRPr lang="en-GB" sz="3200" dirty="0"/>
          </a:p>
          <a:p>
            <a:pPr marL="0" indent="0" algn="ctr">
              <a:lnSpc>
                <a:spcPct val="107000"/>
              </a:lnSpc>
              <a:spcAft>
                <a:spcPts val="800"/>
              </a:spcAft>
              <a:buNone/>
            </a:pPr>
            <a:r>
              <a:rPr lang="en-GB" sz="4600" b="1" dirty="0">
                <a:solidFill>
                  <a:srgbClr val="FF0000"/>
                </a:solidFill>
              </a:rPr>
              <a:t>Assessment 2</a:t>
            </a:r>
            <a:r>
              <a:rPr lang="en-US" sz="4600" b="1" dirty="0">
                <a:solidFill>
                  <a:srgbClr val="FF0000"/>
                </a:solidFill>
              </a:rPr>
              <a:t> Discussion!</a:t>
            </a:r>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326993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2" end="2"/>
                                            </p:txEl>
                                          </p:spTgt>
                                        </p:tgtEl>
                                        <p:attrNameLst>
                                          <p:attrName>style.visibility</p:attrName>
                                        </p:attrNameLst>
                                      </p:cBhvr>
                                      <p:to>
                                        <p:strVal val="visible"/>
                                      </p:to>
                                    </p:set>
                                    <p:animEffect transition="in" filter="fade">
                                      <p:cBhvr>
                                        <p:cTn id="19" dur="1000"/>
                                        <p:tgtEl>
                                          <p:spTgt spid="278">
                                            <p:txEl>
                                              <p:pRg st="2" end="2"/>
                                            </p:txEl>
                                          </p:spTgt>
                                        </p:tgtEl>
                                      </p:cBhvr>
                                    </p:animEffect>
                                    <p:anim calcmode="lin" valueType="num">
                                      <p:cBhvr>
                                        <p:cTn id="20"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pPr>
              <a:lnSpc>
                <a:spcPct val="107000"/>
              </a:lnSpc>
              <a:spcAft>
                <a:spcPts val="800"/>
              </a:spcAft>
            </a:pPr>
            <a:r>
              <a:rPr lang="en-US" sz="3600" dirty="0">
                <a:solidFill>
                  <a:schemeClr val="tx1"/>
                </a:solidFill>
              </a:rPr>
              <a:t>Assessment 2</a:t>
            </a:r>
          </a:p>
        </p:txBody>
      </p:sp>
      <p:sp>
        <p:nvSpPr>
          <p:cNvPr id="278" name="Got to know each other…"/>
          <p:cNvSpPr txBox="1">
            <a:spLocks noGrp="1"/>
          </p:cNvSpPr>
          <p:nvPr>
            <p:ph type="body" idx="1"/>
          </p:nvPr>
        </p:nvSpPr>
        <p:spPr>
          <a:xfrm>
            <a:off x="174661" y="863029"/>
            <a:ext cx="8784403" cy="4664468"/>
          </a:xfrm>
          <a:prstGeom prst="rect">
            <a:avLst/>
          </a:prstGeom>
        </p:spPr>
        <p:txBody>
          <a:bodyPr>
            <a:normAutofit/>
          </a:bodyPr>
          <a:lstStyle/>
          <a:p>
            <a:pPr marL="0" indent="0" algn="ctr">
              <a:lnSpc>
                <a:spcPct val="107000"/>
              </a:lnSpc>
              <a:spcAft>
                <a:spcPts val="800"/>
              </a:spcAft>
              <a:buNone/>
            </a:pPr>
            <a:endParaRPr lang="en-US" sz="3200" b="1" dirty="0"/>
          </a:p>
          <a:p>
            <a:pPr marL="0" indent="0" algn="ctr">
              <a:lnSpc>
                <a:spcPct val="107000"/>
              </a:lnSpc>
              <a:spcAft>
                <a:spcPts val="800"/>
              </a:spcAft>
              <a:buNone/>
            </a:pPr>
            <a:r>
              <a:rPr lang="en-GB" sz="3500" b="1" dirty="0">
                <a:solidFill>
                  <a:srgbClr val="FF0000"/>
                </a:solidFill>
              </a:rPr>
              <a:t>Individual Report </a:t>
            </a:r>
            <a:r>
              <a:rPr lang="en-US" sz="3500" b="1" dirty="0">
                <a:solidFill>
                  <a:srgbClr val="FF0000"/>
                </a:solidFill>
              </a:rPr>
              <a:t>(50% weightings)</a:t>
            </a:r>
            <a:r>
              <a:rPr lang="en-GB" sz="3500" b="1" dirty="0">
                <a:solidFill>
                  <a:srgbClr val="FF0000"/>
                </a:solidFill>
              </a:rPr>
              <a:t>: </a:t>
            </a:r>
          </a:p>
          <a:p>
            <a:pPr marL="0" indent="0" algn="ctr">
              <a:lnSpc>
                <a:spcPct val="107000"/>
              </a:lnSpc>
              <a:spcAft>
                <a:spcPts val="800"/>
              </a:spcAft>
              <a:buNone/>
            </a:pPr>
            <a:r>
              <a:rPr lang="en-GB" sz="3500" b="1" dirty="0">
                <a:solidFill>
                  <a:srgbClr val="FF0000"/>
                </a:solidFill>
              </a:rPr>
              <a:t>January 3rd, 2025 @ 2pm.</a:t>
            </a:r>
          </a:p>
          <a:p>
            <a:pPr marL="0" indent="0" algn="ctr">
              <a:lnSpc>
                <a:spcPct val="107000"/>
              </a:lnSpc>
              <a:spcAft>
                <a:spcPts val="800"/>
              </a:spcAft>
              <a:buNone/>
            </a:pPr>
            <a:r>
              <a:rPr lang="en-US" sz="3500" b="1" dirty="0">
                <a:solidFill>
                  <a:srgbClr val="FF0000"/>
                </a:solidFill>
              </a:rPr>
              <a:t>See the assignment brief for detailed task description!</a:t>
            </a:r>
          </a:p>
          <a:p>
            <a:pPr marL="0" indent="0" algn="ctr">
              <a:lnSpc>
                <a:spcPct val="107000"/>
              </a:lnSpc>
              <a:spcAft>
                <a:spcPts val="800"/>
              </a:spcAft>
              <a:buNone/>
            </a:pPr>
            <a:endParaRPr lang="en-GB" sz="3500" b="1" dirty="0">
              <a:solidFill>
                <a:srgbClr val="FF0000"/>
              </a:solidFill>
            </a:endParaRPr>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981140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308225" y="143838"/>
            <a:ext cx="8650839" cy="1109609"/>
          </a:xfrm>
          <a:prstGeom prst="rect">
            <a:avLst/>
          </a:prstGeom>
        </p:spPr>
        <p:txBody>
          <a:bodyPr>
            <a:normAutofit/>
          </a:bodyPr>
          <a:lstStyle>
            <a:lvl1pPr>
              <a:defRPr b="1"/>
            </a:lvl1pPr>
          </a:lstStyle>
          <a:p>
            <a:r>
              <a:rPr lang="en-GB" dirty="0"/>
              <a:t>Any Question?</a:t>
            </a:r>
            <a:endParaRPr dirty="0"/>
          </a:p>
        </p:txBody>
      </p:sp>
      <p:sp>
        <p:nvSpPr>
          <p:cNvPr id="278" name="Got to know each other…"/>
          <p:cNvSpPr txBox="1">
            <a:spLocks noGrp="1"/>
          </p:cNvSpPr>
          <p:nvPr>
            <p:ph type="body" idx="1"/>
          </p:nvPr>
        </p:nvSpPr>
        <p:spPr>
          <a:xfrm>
            <a:off x="174661" y="1181527"/>
            <a:ext cx="8784403" cy="4500081"/>
          </a:xfrm>
          <a:prstGeom prst="rect">
            <a:avLst/>
          </a:prstGeom>
        </p:spPr>
        <p:txBody>
          <a:bodyPr>
            <a:normAutofit/>
          </a:bodyPr>
          <a:lstStyle/>
          <a:p>
            <a:pPr marL="0" indent="0" algn="ctr">
              <a:lnSpc>
                <a:spcPct val="107000"/>
              </a:lnSpc>
              <a:spcAft>
                <a:spcPts val="800"/>
              </a:spcAft>
              <a:buNone/>
            </a:pPr>
            <a:endParaRPr lang="en-GB" sz="3200" dirty="0"/>
          </a:p>
          <a:p>
            <a:pPr marL="0" indent="0" algn="ctr">
              <a:lnSpc>
                <a:spcPct val="107000"/>
              </a:lnSpc>
              <a:spcAft>
                <a:spcPts val="800"/>
              </a:spcAft>
              <a:buNone/>
            </a:pPr>
            <a:endParaRPr lang="en-GB" sz="3200" dirty="0"/>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00619595-562A-91D5-61A7-2E08C53031EF}"/>
              </a:ext>
            </a:extLst>
          </p:cNvPr>
          <p:cNvPicPr>
            <a:picLocks noChangeAspect="1"/>
          </p:cNvPicPr>
          <p:nvPr/>
        </p:nvPicPr>
        <p:blipFill>
          <a:blip r:embed="rId2"/>
          <a:stretch>
            <a:fillRect/>
          </a:stretch>
        </p:blipFill>
        <p:spPr>
          <a:xfrm>
            <a:off x="1664413" y="1469204"/>
            <a:ext cx="5167902" cy="3421295"/>
          </a:xfrm>
          <a:prstGeom prst="rect">
            <a:avLst/>
          </a:prstGeom>
        </p:spPr>
      </p:pic>
    </p:spTree>
    <p:extLst>
      <p:ext uri="{BB962C8B-B14F-4D97-AF65-F5344CB8AC3E}">
        <p14:creationId xmlns:p14="http://schemas.microsoft.com/office/powerpoint/2010/main" val="16266120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54112"/>
            <a:ext cx="8229600" cy="821933"/>
          </a:xfrm>
          <a:prstGeom prst="rect">
            <a:avLst/>
          </a:prstGeom>
        </p:spPr>
        <p:txBody>
          <a:bodyPr/>
          <a:lstStyle>
            <a:lvl1pPr>
              <a:defRPr b="1"/>
            </a:lvl1pPr>
          </a:lstStyle>
          <a:p>
            <a:r>
              <a:rPr dirty="0"/>
              <a:t>Summary</a:t>
            </a:r>
            <a:r>
              <a:rPr lang="en-GB" dirty="0"/>
              <a:t>…Today we have looked at…</a:t>
            </a:r>
            <a:endParaRPr dirty="0"/>
          </a:p>
        </p:txBody>
      </p:sp>
      <p:sp>
        <p:nvSpPr>
          <p:cNvPr id="278" name="Got to know each other…"/>
          <p:cNvSpPr txBox="1">
            <a:spLocks noGrp="1"/>
          </p:cNvSpPr>
          <p:nvPr>
            <p:ph type="body" idx="1"/>
          </p:nvPr>
        </p:nvSpPr>
        <p:spPr>
          <a:xfrm>
            <a:off x="174661" y="976045"/>
            <a:ext cx="8784403" cy="4705564"/>
          </a:xfrm>
          <a:prstGeom prst="rect">
            <a:avLst/>
          </a:prstGeom>
        </p:spPr>
        <p:txBody>
          <a:bodyPr>
            <a:noAutofit/>
          </a:bodyPr>
          <a:lstStyle/>
          <a:p>
            <a:pPr marL="0" indent="0">
              <a:buNone/>
            </a:pPr>
            <a:r>
              <a:rPr lang="en-GB" sz="3200" b="1" dirty="0"/>
              <a:t>Emerging Technologies and Trends:</a:t>
            </a:r>
            <a:endParaRPr lang="en-GB" sz="3200" dirty="0"/>
          </a:p>
          <a:p>
            <a:pPr lvl="0"/>
            <a:r>
              <a:rPr lang="en-GB" sz="3200" dirty="0"/>
              <a:t>Exploration of emerging technologies in information management.</a:t>
            </a:r>
          </a:p>
          <a:p>
            <a:pPr lvl="0"/>
            <a:r>
              <a:rPr lang="en-GB" sz="3200" dirty="0"/>
              <a:t>The impact of Artificial Intelligence (AI) and Machine Learning (ML) on business information.</a:t>
            </a:r>
          </a:p>
          <a:p>
            <a:pPr lvl="0"/>
            <a:r>
              <a:rPr lang="en-GB" sz="3200" dirty="0"/>
              <a:t>Future trends and their potential implications for business information management.</a:t>
            </a:r>
          </a:p>
          <a:p>
            <a:r>
              <a:rPr lang="en-GB" sz="3200" dirty="0"/>
              <a:t>Assessment 2 discussion.</a:t>
            </a:r>
          </a:p>
          <a:p>
            <a:pPr lvl="0"/>
            <a:endParaRPr lang="en-GB" sz="32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78">
                                            <p:txEl>
                                              <p:pRg st="4" end="4"/>
                                            </p:txEl>
                                          </p:spTgt>
                                        </p:tgtEl>
                                        <p:attrNameLst>
                                          <p:attrName>style.visibility</p:attrName>
                                        </p:attrNameLst>
                                      </p:cBhvr>
                                      <p:to>
                                        <p:strVal val="visible"/>
                                      </p:to>
                                    </p:set>
                                    <p:animEffect transition="in" filter="fade">
                                      <p:cBhvr>
                                        <p:cTn id="47" dur="1000"/>
                                        <p:tgtEl>
                                          <p:spTgt spid="278">
                                            <p:txEl>
                                              <p:pRg st="4" end="4"/>
                                            </p:txEl>
                                          </p:spTgt>
                                        </p:tgtEl>
                                      </p:cBhvr>
                                    </p:animEffect>
                                    <p:anim calcmode="lin" valueType="num">
                                      <p:cBhvr>
                                        <p:cTn id="48" dur="1000" fill="hold"/>
                                        <p:tgtEl>
                                          <p:spTgt spid="278">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7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xfrm>
            <a:off x="457200" y="274638"/>
            <a:ext cx="8229600" cy="711681"/>
          </a:xfrm>
          <a:prstGeom prst="rect">
            <a:avLst/>
          </a:prstGeom>
        </p:spPr>
        <p:txBody>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164387" y="1202076"/>
            <a:ext cx="8804951" cy="4315157"/>
          </a:xfrm>
          <a:prstGeom prst="rect">
            <a:avLst/>
          </a:prstGeom>
        </p:spPr>
        <p:txBody>
          <a:bodyPr>
            <a:normAutofit fontScale="25000" lnSpcReduction="20000"/>
          </a:bodyPr>
          <a:lstStyle/>
          <a:p>
            <a:pPr algn="just"/>
            <a:r>
              <a:rPr lang="en-GB" sz="6400" b="0" i="0" u="none" strike="noStrike" baseline="0" dirty="0">
                <a:solidFill>
                  <a:srgbClr val="000000"/>
                </a:solidFill>
              </a:rPr>
              <a:t>Bourgeois, D., T., Smith, J., L., Wang, S., and </a:t>
            </a:r>
            <a:r>
              <a:rPr lang="en-GB" sz="6400" b="0" i="0" u="none" strike="noStrike" baseline="0" dirty="0" err="1">
                <a:solidFill>
                  <a:srgbClr val="000000"/>
                </a:solidFill>
              </a:rPr>
              <a:t>Mortati</a:t>
            </a:r>
            <a:r>
              <a:rPr lang="en-GB" sz="6400" b="0" i="0" u="none" strike="noStrike" baseline="0" dirty="0">
                <a:solidFill>
                  <a:srgbClr val="000000"/>
                </a:solidFill>
              </a:rPr>
              <a:t>, J., (2019). "Information Systems for Business and Beyond“, Open Textbooks. 1, available @: </a:t>
            </a:r>
            <a:r>
              <a:rPr lang="en-GB" sz="6400" b="0" i="0" u="none" strike="noStrike" baseline="0" dirty="0">
                <a:solidFill>
                  <a:srgbClr val="000000"/>
                </a:solidFill>
                <a:hlinkClick r:id="rId2"/>
              </a:rPr>
              <a:t>https://digitalcommons.biola.edu/open-textbooks/1</a:t>
            </a:r>
            <a:r>
              <a:rPr lang="en-GB" sz="6400" b="0" i="0" u="none" strike="noStrike" baseline="0" dirty="0">
                <a:solidFill>
                  <a:srgbClr val="000000"/>
                </a:solidFill>
              </a:rPr>
              <a:t> , (Accessed on 22/11/2023).</a:t>
            </a:r>
          </a:p>
          <a:p>
            <a:pPr algn="just"/>
            <a:endParaRPr lang="en-GB" sz="6400" dirty="0"/>
          </a:p>
          <a:p>
            <a:pPr algn="just"/>
            <a:r>
              <a:rPr lang="en-GB" sz="6400" dirty="0">
                <a:solidFill>
                  <a:srgbClr val="000000"/>
                </a:solidFill>
                <a:effectLst/>
                <a:ea typeface="Calibri" panose="020F0502020204030204" pitchFamily="34" charset="0"/>
              </a:rPr>
              <a:t>Coughlan, J., Lycett, M., and </a:t>
            </a:r>
            <a:r>
              <a:rPr lang="en-GB" sz="6400" dirty="0" err="1">
                <a:solidFill>
                  <a:srgbClr val="000000"/>
                </a:solidFill>
                <a:effectLst/>
                <a:ea typeface="Calibri" panose="020F0502020204030204" pitchFamily="34" charset="0"/>
              </a:rPr>
              <a:t>Macredie</a:t>
            </a:r>
            <a:r>
              <a:rPr lang="en-GB" sz="6400" dirty="0">
                <a:solidFill>
                  <a:srgbClr val="000000"/>
                </a:solidFill>
                <a:effectLst/>
                <a:ea typeface="Calibri" panose="020F0502020204030204" pitchFamily="34" charset="0"/>
              </a:rPr>
              <a:t>, R., D., (2005).  Understanding the Business–IT Relationship, International Journal of Information Management, Vol. 25, pp.303–319.</a:t>
            </a:r>
            <a:endParaRPr lang="en-GB" sz="6400" b="0" i="0" u="none" strike="noStrike" baseline="0" dirty="0">
              <a:solidFill>
                <a:srgbClr val="000000"/>
              </a:solidFill>
            </a:endParaRPr>
          </a:p>
          <a:p>
            <a:pPr marL="0" indent="0" algn="just">
              <a:buNone/>
            </a:pPr>
            <a:endParaRPr lang="en-GB" sz="6400" b="0" i="0" u="none" strike="noStrike" baseline="0" dirty="0">
              <a:solidFill>
                <a:srgbClr val="000000"/>
              </a:solidFill>
            </a:endParaRPr>
          </a:p>
          <a:p>
            <a:r>
              <a:rPr lang="en-GB" sz="6400" b="0" i="0" u="none" strike="noStrike" baseline="0" dirty="0">
                <a:solidFill>
                  <a:srgbClr val="000000"/>
                </a:solidFill>
              </a:rPr>
              <a:t>Laudon, K.C. and Laudon, J. P. (2012). </a:t>
            </a:r>
            <a:r>
              <a:rPr lang="en-GB" sz="6400" b="0" i="1" u="none" strike="noStrike" baseline="0" dirty="0">
                <a:solidFill>
                  <a:srgbClr val="000000"/>
                </a:solidFill>
              </a:rPr>
              <a:t>Management Information Systems</a:t>
            </a:r>
            <a:r>
              <a:rPr lang="en-GB" sz="6400" b="0" i="0" u="none" strike="noStrike" baseline="0" dirty="0">
                <a:solidFill>
                  <a:srgbClr val="000000"/>
                </a:solidFill>
              </a:rPr>
              <a:t>, twelfth edition. Upper Saddle River, New Jersey: Prentice-Hall. </a:t>
            </a:r>
          </a:p>
          <a:p>
            <a:endParaRPr lang="en-GB" sz="6400" b="0" i="0" u="none" strike="noStrike" baseline="0" dirty="0">
              <a:solidFill>
                <a:srgbClr val="000000"/>
              </a:solidFill>
            </a:endParaRPr>
          </a:p>
          <a:p>
            <a:r>
              <a:rPr lang="en-GB" sz="6400" dirty="0"/>
              <a:t>Leslie D. et al. (2021), Artificial intelligence, human rights, democracy, and the rule of law: a primer, Council of Europe, available at www.ssrn.com/abstract=3817999, accessed 25 June 2022.</a:t>
            </a:r>
          </a:p>
          <a:p>
            <a:r>
              <a:rPr lang="en-GB" sz="6400" dirty="0"/>
              <a:t>McKinsey (2023). McKinsey Digital: Technology Trends Outlook 2023, available @:https://www.mckinsey.com/~/media/mckinsey/business%20functions/mckinsey%20digital/our%20insights/mckinsey%20technology%20trends%20outlook%202023/mckinsey-technology-trends-outlook-2023-v5</a:t>
            </a:r>
            <a:r>
              <a:rPr lang="en-GB" sz="6400"/>
              <a:t>.pdf</a:t>
            </a:r>
          </a:p>
          <a:p>
            <a:endParaRPr lang="en-GB" sz="6400" dirty="0"/>
          </a:p>
          <a:p>
            <a:endParaRPr lang="en-GB" sz="7200" b="0" i="0" u="none" strike="noStrike" baseline="0" dirty="0">
              <a:solidFill>
                <a:srgbClr val="000000"/>
              </a:solidFill>
            </a:endParaRPr>
          </a:p>
          <a:p>
            <a:endParaRPr lang="en-GB" sz="7200" b="0" i="0" u="none" strike="noStrike" baseline="0" dirty="0">
              <a:solidFill>
                <a:srgbClr val="000000"/>
              </a:solidFill>
            </a:endParaRPr>
          </a:p>
          <a:p>
            <a:endParaRPr lang="en-GB" sz="7200" b="0" i="0" u="none" strike="noStrike" baseline="0" dirty="0">
              <a:solidFill>
                <a:srgbClr val="000000"/>
              </a:solidFill>
            </a:endParaRPr>
          </a:p>
          <a:p>
            <a:endParaRPr lang="en-GB" sz="7200" b="0" i="0" u="none" strike="noStrike" baseline="0" dirty="0">
              <a:solidFill>
                <a:srgbClr val="000000"/>
              </a:solidFill>
            </a:endParaRPr>
          </a:p>
          <a:p>
            <a:pPr marL="0" indent="0" algn="just">
              <a:lnSpc>
                <a:spcPct val="107000"/>
              </a:lnSpc>
              <a:spcAft>
                <a:spcPts val="800"/>
              </a:spcAft>
              <a:buNone/>
            </a:pPr>
            <a:r>
              <a:rPr lang="en-GB" sz="7200" b="1" kern="0" dirty="0">
                <a:effectLst/>
                <a:ea typeface="Calibri" panose="020F0502020204030204" pitchFamily="34" charset="0"/>
                <a:cs typeface="GillSansMTPro-Bold"/>
              </a:rPr>
              <a:t> </a:t>
            </a:r>
            <a:endParaRPr lang="en-GB" sz="7200" kern="100" dirty="0">
              <a:effectLst/>
              <a:ea typeface="Calibri" panose="020F0502020204030204" pitchFamily="34" charset="0"/>
              <a:cs typeface="Times New Roman" panose="02020603050405020304" pitchFamily="18" charset="0"/>
            </a:endParaRPr>
          </a:p>
          <a:p>
            <a:pPr marL="228885" indent="-228885" defTabSz="610361">
              <a:defRPr sz="2136"/>
            </a:pPr>
            <a:endParaRPr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0" end="0"/>
                                            </p:txEl>
                                          </p:spTgt>
                                        </p:tgtEl>
                                        <p:attrNameLst>
                                          <p:attrName>style.visibility</p:attrName>
                                        </p:attrNameLst>
                                      </p:cBhvr>
                                      <p:to>
                                        <p:strVal val="visible"/>
                                      </p:to>
                                    </p:set>
                                    <p:animEffect transition="in" filter="fade">
                                      <p:cBhvr>
                                        <p:cTn id="19" dur="1000"/>
                                        <p:tgtEl>
                                          <p:spTgt spid="281">
                                            <p:txEl>
                                              <p:pRg st="0" end="0"/>
                                            </p:txEl>
                                          </p:spTgt>
                                        </p:tgtEl>
                                      </p:cBhvr>
                                    </p:animEffect>
                                    <p:anim calcmode="lin" valueType="num">
                                      <p:cBhvr>
                                        <p:cTn id="20" dur="1000" fill="hold"/>
                                        <p:tgtEl>
                                          <p:spTgt spid="28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2" end="2"/>
                                            </p:txEl>
                                          </p:spTgt>
                                        </p:tgtEl>
                                        <p:attrNameLst>
                                          <p:attrName>style.visibility</p:attrName>
                                        </p:attrNameLst>
                                      </p:cBhvr>
                                      <p:to>
                                        <p:strVal val="visible"/>
                                      </p:to>
                                    </p:set>
                                    <p:animEffect transition="in" filter="fade">
                                      <p:cBhvr>
                                        <p:cTn id="26" dur="1000"/>
                                        <p:tgtEl>
                                          <p:spTgt spid="281">
                                            <p:txEl>
                                              <p:pRg st="2" end="2"/>
                                            </p:txEl>
                                          </p:spTgt>
                                        </p:tgtEl>
                                      </p:cBhvr>
                                    </p:animEffect>
                                    <p:anim calcmode="lin" valueType="num">
                                      <p:cBhvr>
                                        <p:cTn id="27"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4" end="4"/>
                                            </p:txEl>
                                          </p:spTgt>
                                        </p:tgtEl>
                                        <p:attrNameLst>
                                          <p:attrName>style.visibility</p:attrName>
                                        </p:attrNameLst>
                                      </p:cBhvr>
                                      <p:to>
                                        <p:strVal val="visible"/>
                                      </p:to>
                                    </p:set>
                                    <p:animEffect transition="in" filter="fade">
                                      <p:cBhvr>
                                        <p:cTn id="33" dur="1000"/>
                                        <p:tgtEl>
                                          <p:spTgt spid="281">
                                            <p:txEl>
                                              <p:pRg st="4" end="4"/>
                                            </p:txEl>
                                          </p:spTgt>
                                        </p:tgtEl>
                                      </p:cBhvr>
                                    </p:animEffect>
                                    <p:anim calcmode="lin" valueType="num">
                                      <p:cBhvr>
                                        <p:cTn id="34"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6" end="6"/>
                                            </p:txEl>
                                          </p:spTgt>
                                        </p:tgtEl>
                                        <p:attrNameLst>
                                          <p:attrName>style.visibility</p:attrName>
                                        </p:attrNameLst>
                                      </p:cBhvr>
                                      <p:to>
                                        <p:strVal val="visible"/>
                                      </p:to>
                                    </p:set>
                                    <p:animEffect transition="in" filter="fade">
                                      <p:cBhvr>
                                        <p:cTn id="40" dur="1000"/>
                                        <p:tgtEl>
                                          <p:spTgt spid="281">
                                            <p:txEl>
                                              <p:pRg st="6" end="6"/>
                                            </p:txEl>
                                          </p:spTgt>
                                        </p:tgtEl>
                                      </p:cBhvr>
                                    </p:animEffect>
                                    <p:anim calcmode="lin" valueType="num">
                                      <p:cBhvr>
                                        <p:cTn id="41" dur="1000" fill="hold"/>
                                        <p:tgtEl>
                                          <p:spTgt spid="281">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81">
                                            <p:txEl>
                                              <p:pRg st="7" end="7"/>
                                            </p:txEl>
                                          </p:spTgt>
                                        </p:tgtEl>
                                        <p:attrNameLst>
                                          <p:attrName>style.visibility</p:attrName>
                                        </p:attrNameLst>
                                      </p:cBhvr>
                                      <p:to>
                                        <p:strVal val="visible"/>
                                      </p:to>
                                    </p:set>
                                    <p:animEffect transition="in" filter="fade">
                                      <p:cBhvr>
                                        <p:cTn id="47" dur="1000"/>
                                        <p:tgtEl>
                                          <p:spTgt spid="281">
                                            <p:txEl>
                                              <p:pRg st="7" end="7"/>
                                            </p:txEl>
                                          </p:spTgt>
                                        </p:tgtEl>
                                      </p:cBhvr>
                                    </p:animEffect>
                                    <p:anim calcmode="lin" valueType="num">
                                      <p:cBhvr>
                                        <p:cTn id="48" dur="1000" fill="hold"/>
                                        <p:tgtEl>
                                          <p:spTgt spid="281">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28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81">
                                            <p:txEl>
                                              <p:pRg st="13" end="13"/>
                                            </p:txEl>
                                          </p:spTgt>
                                        </p:tgtEl>
                                        <p:attrNameLst>
                                          <p:attrName>style.visibility</p:attrName>
                                        </p:attrNameLst>
                                      </p:cBhvr>
                                      <p:to>
                                        <p:strVal val="visible"/>
                                      </p:to>
                                    </p:set>
                                    <p:animEffect transition="in" filter="fade">
                                      <p:cBhvr>
                                        <p:cTn id="54" dur="1000"/>
                                        <p:tgtEl>
                                          <p:spTgt spid="281">
                                            <p:txEl>
                                              <p:pRg st="13" end="13"/>
                                            </p:txEl>
                                          </p:spTgt>
                                        </p:tgtEl>
                                      </p:cBhvr>
                                    </p:animEffect>
                                    <p:anim calcmode="lin" valueType="num">
                                      <p:cBhvr>
                                        <p:cTn id="55" dur="1000" fill="hold"/>
                                        <p:tgtEl>
                                          <p:spTgt spid="281">
                                            <p:txEl>
                                              <p:pRg st="13" end="13"/>
                                            </p:txEl>
                                          </p:spTgt>
                                        </p:tgtEl>
                                        <p:attrNameLst>
                                          <p:attrName>ppt_x</p:attrName>
                                        </p:attrNameLst>
                                      </p:cBhvr>
                                      <p:tavLst>
                                        <p:tav tm="0">
                                          <p:val>
                                            <p:strVal val="#ppt_x"/>
                                          </p:val>
                                        </p:tav>
                                        <p:tav tm="100000">
                                          <p:val>
                                            <p:strVal val="#ppt_x"/>
                                          </p:val>
                                        </p:tav>
                                      </p:tavLst>
                                    </p:anim>
                                    <p:anim calcmode="lin" valueType="num">
                                      <p:cBhvr>
                                        <p:cTn id="56" dur="1000" fill="hold"/>
                                        <p:tgtEl>
                                          <p:spTgt spid="281">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13193</TotalTime>
  <Words>3005</Words>
  <Application>Microsoft Office PowerPoint</Application>
  <PresentationFormat>On-screen Show (4:3)</PresentationFormat>
  <Paragraphs>426</Paragraphs>
  <Slides>62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62</vt:i4>
      </vt:variant>
    </vt:vector>
  </HeadingPairs>
  <TitlesOfParts>
    <vt:vector size="69" baseType="lpstr">
      <vt:lpstr>MS PGothic</vt:lpstr>
      <vt:lpstr>Arial</vt:lpstr>
      <vt:lpstr>Calibri</vt:lpstr>
      <vt:lpstr>Myriad Pro</vt:lpstr>
      <vt:lpstr>Times New Roman</vt:lpstr>
      <vt:lpstr>Wingdings</vt:lpstr>
      <vt:lpstr>20140311PresentationUWTSDTemplate</vt:lpstr>
      <vt:lpstr>   LCLM 5004  Managing Business Information  Week 8:  Emerging Technologies and Trends     </vt:lpstr>
      <vt:lpstr>Last Week (i.e., Week 7)</vt:lpstr>
      <vt:lpstr>This Week (i.e., Week 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vt:lpstr>
      <vt:lpstr>Next, …..</vt:lpstr>
      <vt:lpstr>Session 2</vt:lpstr>
      <vt:lpstr>PowerPoint Presentation</vt:lpstr>
      <vt:lpstr>PowerPoint Presentation</vt:lpstr>
      <vt:lpstr>PowerPoint Presentation</vt:lpstr>
      <vt:lpstr>PowerPoint Presentation</vt:lpstr>
      <vt:lpstr>PowerPoint Presentation</vt:lpstr>
      <vt:lpstr>PowerPoint Presentation</vt:lpstr>
      <vt:lpstr>The Impact of Artificial Intelligence (AI) and Machine Learning (ML) on Business Information.</vt:lpstr>
      <vt:lpstr>The Impact of Artificial Intelligence (AI) and Machine Learning (ML) on Business Information.</vt:lpstr>
      <vt:lpstr>The Impact of Artificial Intelligence (AI) and Machine Learning (ML) on Business Information.</vt:lpstr>
      <vt:lpstr>The Impact of Artificial Intelligence (AI) and Machine Learning (ML) on Business Information.</vt:lpstr>
      <vt:lpstr>The Impact of Artificial Intelligence (AI) and Machine Learning (ML) on Business Information.</vt:lpstr>
      <vt:lpstr>The Impact of Artificial Intelligence (AI) and Machine Learning (ML) on Business Information.</vt:lpstr>
      <vt:lpstr>The Impact of Artificial Intelligence (AI) and Machine Learning (ML) on Business Information.</vt:lpstr>
      <vt:lpstr>The Impact of Artificial Intelligence (AI) and Machine Learning (ML) on Business Information.</vt:lpstr>
      <vt:lpstr>The Impact of Artificial Intelligence (AI) and Machine Learning (ML) on Business Information.</vt:lpstr>
      <vt:lpstr>The Impact of Artificial Intelligence (AI) and Machine Learning (ML) on Business Information.</vt:lpstr>
      <vt:lpstr>The Impact of Artificial Intelligence (AI) and Machine Learning (ML) on Business Information.</vt:lpstr>
      <vt:lpstr>The Impact of Artificial Intelligence (AI) and Machine Learning (ML) on Business Information.</vt:lpstr>
      <vt:lpstr>The Impact of Artificial Intelligence (AI) and Machine Learning (ML) on Business Information.</vt:lpstr>
      <vt:lpstr>The Impact of Artificial Intelligence (AI) and Machine Learning (ML) on Business Information.</vt:lpstr>
      <vt:lpstr>The Impact of Artificial Intelligence (AI) and Machine Learning (ML) on Business Information.</vt:lpstr>
      <vt:lpstr>Tipping Point.</vt:lpstr>
      <vt:lpstr>Technology Tipping Points.</vt:lpstr>
      <vt:lpstr>Technology Tipping Points.</vt:lpstr>
      <vt:lpstr>Technology Tipping Point Survey</vt:lpstr>
      <vt:lpstr>Technology Tipping Point Survey</vt:lpstr>
      <vt:lpstr>Technology Tipping Point Survey</vt:lpstr>
      <vt:lpstr>TPs Expected to Occur by 2025</vt:lpstr>
      <vt:lpstr>Implantable Technologies</vt:lpstr>
      <vt:lpstr>Implantable Technologies</vt:lpstr>
      <vt:lpstr>Vision as the New Interface</vt:lpstr>
      <vt:lpstr>Vision as the New Interface</vt:lpstr>
      <vt:lpstr>Wearable Internet</vt:lpstr>
      <vt:lpstr>Wearable Internet</vt:lpstr>
      <vt:lpstr>Session 3</vt:lpstr>
      <vt:lpstr>Assessment 2</vt:lpstr>
      <vt:lpstr>Any Question?</vt:lpstr>
      <vt:lpstr>Summary…Today we have looked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Ebiteme Botu</cp:lastModifiedBy>
  <cp:revision>504</cp:revision>
  <dcterms:modified xsi:type="dcterms:W3CDTF">2024-11-24T17:27:29Z</dcterms:modified>
</cp:coreProperties>
</file>