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7" r:id="rId5"/>
    <p:sldId id="293" r:id="rId6"/>
    <p:sldId id="288" r:id="rId7"/>
    <p:sldId id="300" r:id="rId8"/>
    <p:sldId id="299" r:id="rId9"/>
    <p:sldId id="277" r:id="rId10"/>
    <p:sldId id="292" r:id="rId11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280" autoAdjust="0"/>
  </p:normalViewPr>
  <p:slideViewPr>
    <p:cSldViewPr>
      <p:cViewPr varScale="1">
        <p:scale>
          <a:sx n="86" d="100"/>
          <a:sy n="86" d="100"/>
        </p:scale>
        <p:origin x="51" y="153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11/4/2019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11/4/2019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BD9CCDC-5026-4EC4-9723-6A835504E966}" type="slidenum">
              <a:rPr lang="en-GB" altLang="en-US" sz="1200" smtClean="0"/>
              <a:pPr/>
              <a:t>3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50194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Therapeutic Process</a:t>
            </a:r>
            <a:br>
              <a:rPr lang="en-US" dirty="0" smtClean="0"/>
            </a:br>
            <a:r>
              <a:rPr lang="en-US" dirty="0" smtClean="0"/>
              <a:t>ECHC5002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</a:t>
            </a:r>
          </a:p>
          <a:p>
            <a:r>
              <a:rPr lang="en-US" dirty="0" smtClean="0"/>
              <a:t>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Upon </a:t>
            </a:r>
            <a:r>
              <a:rPr lang="en-US" dirty="0"/>
              <a:t>the successful completion of this module, the student should be able to demonstrate the ability to:</a:t>
            </a:r>
            <a:endParaRPr lang="en-GB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Critically assess the social and cultural context of practice.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Develop case formulation strategies, and critically articulate ways in which Counselling/psychotherapy can address them.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/>
              <a:t>Critically engage with a model of assessment compatible with the core theoretical model in order to determine therapeutic needs while maintaining an awareness of other assessment strategies.</a:t>
            </a:r>
          </a:p>
          <a:p>
            <a:pPr marL="0" indent="0" hangingPunc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463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6CFD3-7BBD-4D37-9F66-1F5B6C67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599728"/>
          </a:xfrm>
        </p:spPr>
        <p:txBody>
          <a:bodyPr/>
          <a:lstStyle/>
          <a:p>
            <a:pPr>
              <a:defRPr/>
            </a:pPr>
            <a:r>
              <a:rPr lang="en-GB" b="1" dirty="0"/>
              <a:t>Assessment Component </a:t>
            </a:r>
            <a:r>
              <a:rPr lang="en-GB" b="1" dirty="0" smtClean="0"/>
              <a:t>One </a:t>
            </a:r>
            <a:r>
              <a:rPr lang="en-GB" b="1" dirty="0"/>
              <a:t>– </a:t>
            </a:r>
            <a:r>
              <a:rPr lang="en-GB" b="1" dirty="0" smtClean="0"/>
              <a:t>50%</a:t>
            </a:r>
            <a:endParaRPr lang="en-GB" b="1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1527176" y="1124744"/>
            <a:ext cx="10183860" cy="56886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smtClean="0"/>
              <a:t>Practical Presentation (20 Minutes)</a:t>
            </a:r>
          </a:p>
          <a:p>
            <a:pPr marL="0" indent="0">
              <a:buNone/>
            </a:pPr>
            <a:r>
              <a:rPr lang="en-GB" dirty="0"/>
              <a:t>This assessment task is set as seminar presentation, delivered to a peer group within a seminar setting.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dirty="0"/>
              <a:t>‘ Critically evaluate one principle from the common relationship principles discussed within </a:t>
            </a:r>
            <a:r>
              <a:rPr lang="en-GB" dirty="0" err="1"/>
              <a:t>Markin’s</a:t>
            </a:r>
            <a:r>
              <a:rPr lang="en-GB" dirty="0"/>
              <a:t> article’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altLang="en-US" dirty="0" smtClean="0"/>
              <a:t>Submission </a:t>
            </a:r>
            <a:r>
              <a:rPr lang="en-GB" altLang="en-US" dirty="0"/>
              <a:t>Details: Submit your recording to the </a:t>
            </a:r>
            <a:r>
              <a:rPr lang="en-GB" altLang="en-US" dirty="0" err="1"/>
              <a:t>Panopto</a:t>
            </a:r>
            <a:r>
              <a:rPr lang="en-GB" altLang="en-US" dirty="0"/>
              <a:t> submission portal</a:t>
            </a:r>
          </a:p>
          <a:p>
            <a:pPr marL="0" indent="0">
              <a:buNone/>
            </a:pPr>
            <a:r>
              <a:rPr lang="en-US" altLang="en-US" dirty="0" smtClean="0"/>
              <a:t>Submission Date: 18</a:t>
            </a:r>
            <a:r>
              <a:rPr lang="en-US" altLang="en-US" baseline="30000" dirty="0" smtClean="0"/>
              <a:t>th</a:t>
            </a:r>
            <a:r>
              <a:rPr lang="en-US" altLang="en-US" dirty="0"/>
              <a:t> </a:t>
            </a:r>
            <a:r>
              <a:rPr lang="en-US" altLang="en-US" dirty="0" smtClean="0"/>
              <a:t>November 2019, no later than 08:00 on the day of the presentation  </a:t>
            </a: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611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773932" y="1124744"/>
            <a:ext cx="8856984" cy="486112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Identify and discuss </a:t>
            </a:r>
            <a:r>
              <a:rPr lang="en-GB" sz="3600" dirty="0" err="1" smtClean="0"/>
              <a:t>Markin’s</a:t>
            </a:r>
            <a:r>
              <a:rPr lang="en-GB" sz="3600" dirty="0" smtClean="0"/>
              <a:t> Relationship Qualities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77947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773" y="1676400"/>
            <a:ext cx="7193280" cy="4495800"/>
          </a:xfrm>
        </p:spPr>
      </p:pic>
    </p:spTree>
    <p:extLst>
      <p:ext uri="{BB962C8B-B14F-4D97-AF65-F5344CB8AC3E}">
        <p14:creationId xmlns:p14="http://schemas.microsoft.com/office/powerpoint/2010/main" val="358343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90178-6E89-4675-B9D6-6B90416C9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Reading for next week</a:t>
            </a:r>
            <a:r>
              <a:rPr lang="en-GB" dirty="0" smtClean="0"/>
              <a:t>: </a:t>
            </a:r>
            <a:endParaRPr lang="en-GB" dirty="0"/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Markin</a:t>
            </a:r>
            <a:r>
              <a:rPr lang="en-GB" dirty="0"/>
              <a:t>, R. D. (2014) ‘Toward a common identity for relationally oriented clinicians: A place to hang one’s hat’, </a:t>
            </a:r>
            <a:r>
              <a:rPr lang="en-GB" i="1" dirty="0"/>
              <a:t>Psychotherapy</a:t>
            </a:r>
            <a:r>
              <a:rPr lang="en-GB" dirty="0"/>
              <a:t>. (Therapeutic Relationship), 51(3), pp. 327–333. </a:t>
            </a:r>
            <a:r>
              <a:rPr lang="en-GB" dirty="0" err="1"/>
              <a:t>doi</a:t>
            </a:r>
            <a:r>
              <a:rPr lang="en-GB" dirty="0"/>
              <a:t>: 10.1037/a0037093</a:t>
            </a:r>
          </a:p>
          <a:p>
            <a:r>
              <a:rPr lang="en-GB" b="1" dirty="0"/>
              <a:t>All of the papers:</a:t>
            </a:r>
            <a:endParaRPr lang="en-GB" dirty="0"/>
          </a:p>
          <a:p>
            <a:r>
              <a:rPr lang="en-GB" b="1" dirty="0"/>
              <a:t>Psychotherapy: Vol 51, issue 3. 2014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https://myusabuse.com/care-and-treatment/mental-health/working-process-dimension-relational-therapies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018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950" y="4868863"/>
            <a:ext cx="4081462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22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5013" y="1808679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96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purl.org/dc/elements/1.1/"/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1064</TotalTime>
  <Words>233</Words>
  <Application>Microsoft Office PowerPoint</Application>
  <PresentationFormat>Custom</PresentationFormat>
  <Paragraphs>27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Euphemia</vt:lpstr>
      <vt:lpstr>Times New Roman</vt:lpstr>
      <vt:lpstr>Wingdings</vt:lpstr>
      <vt:lpstr>Serenity 16x9</vt:lpstr>
      <vt:lpstr>The Therapeutic Process ECHC5002</vt:lpstr>
      <vt:lpstr>Module Learning Outcomes</vt:lpstr>
      <vt:lpstr>Assessment Component One – 50%</vt:lpstr>
      <vt:lpstr>PowerPoint Presentation</vt:lpstr>
      <vt:lpstr>Harvard Referencing</vt:lpstr>
      <vt:lpstr>Reading for next week: 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Practicum 3 ECHC6004</dc:title>
  <dc:creator>Andrea Williams</dc:creator>
  <cp:lastModifiedBy>Andrea Williams</cp:lastModifiedBy>
  <cp:revision>31</cp:revision>
  <dcterms:created xsi:type="dcterms:W3CDTF">2019-09-24T14:44:13Z</dcterms:created>
  <dcterms:modified xsi:type="dcterms:W3CDTF">2019-11-04T13:39:33Z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