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8" r:id="rId3"/>
    <p:sldId id="260" r:id="rId4"/>
    <p:sldId id="259" r:id="rId5"/>
    <p:sldId id="261" r:id="rId6"/>
    <p:sldId id="263" r:id="rId7"/>
    <p:sldId id="264" r:id="rId8"/>
    <p:sldId id="265" r:id="rId9"/>
    <p:sldId id="266" r:id="rId10"/>
    <p:sldId id="267" r:id="rId11"/>
    <p:sldId id="268"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92" d="100"/>
          <a:sy n="92" d="100"/>
        </p:scale>
        <p:origin x="79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18/10/2017</a:t>
            </a:fld>
            <a:endParaRPr lang="en-GB" dirty="0">
              <a:solidFill>
                <a:prstClr val="white">
                  <a:shade val="50000"/>
                </a:prstClr>
              </a:solidFill>
            </a:endParaRPr>
          </a:p>
        </p:txBody>
      </p:sp>
      <p:sp>
        <p:nvSpPr>
          <p:cNvPr id="17" name="Footer Placeholder 16"/>
          <p:cNvSpPr>
            <a:spLocks noGrp="1"/>
          </p:cNvSpPr>
          <p:nvPr>
            <p:ph type="ftr" sz="quarter" idx="11"/>
          </p:nvPr>
        </p:nvSpPr>
        <p:spPr/>
        <p:txBody>
          <a:bodyPr/>
          <a:lstStyle/>
          <a:p>
            <a:endParaRPr lang="en-GB" dirty="0">
              <a:solidFill>
                <a:prstClr val="white">
                  <a:shade val="50000"/>
                </a:prstClr>
              </a:solidFill>
            </a:endParaRPr>
          </a:p>
        </p:txBody>
      </p:sp>
      <p:sp>
        <p:nvSpPr>
          <p:cNvPr id="29" name="Slide Number Placeholder 2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31295295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18/10/2017</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151239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18/10/2017</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a:xfrm>
            <a:off x="7924800" y="6416675"/>
            <a:ext cx="762000" cy="365125"/>
          </a:xfrm>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135842636"/>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18/10/2017</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543663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18/10/2017</a:t>
            </a:fld>
            <a:endParaRPr lang="en-GB" dirty="0">
              <a:solidFill>
                <a:prstClr val="white">
                  <a:shade val="50000"/>
                </a:prstClr>
              </a:solidFill>
            </a:endParaRPr>
          </a:p>
        </p:txBody>
      </p:sp>
      <p:sp>
        <p:nvSpPr>
          <p:cNvPr id="8" name="Footer Placeholder 7"/>
          <p:cNvSpPr>
            <a:spLocks noGrp="1"/>
          </p:cNvSpPr>
          <p:nvPr>
            <p:ph type="ftr" sz="quarter" idx="11"/>
          </p:nvPr>
        </p:nvSpPr>
        <p:spPr/>
        <p:txBody>
          <a:bodyPr/>
          <a:lstStyle/>
          <a:p>
            <a:endParaRPr lang="en-GB" dirty="0">
              <a:solidFill>
                <a:prstClr val="white">
                  <a:shade val="50000"/>
                </a:prstClr>
              </a:solidFill>
            </a:endParaRPr>
          </a:p>
        </p:txBody>
      </p:sp>
      <p:sp>
        <p:nvSpPr>
          <p:cNvPr id="9" name="Slide Number Placeholder 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146159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18/10/2017</a:t>
            </a:fld>
            <a:endParaRPr lang="en-GB" dirty="0">
              <a:solidFill>
                <a:prstClr val="white">
                  <a:shade val="50000"/>
                </a:prstClr>
              </a:solidFill>
            </a:endParaRPr>
          </a:p>
        </p:txBody>
      </p:sp>
      <p:sp>
        <p:nvSpPr>
          <p:cNvPr id="4" name="Footer Placeholder 3"/>
          <p:cNvSpPr>
            <a:spLocks noGrp="1"/>
          </p:cNvSpPr>
          <p:nvPr>
            <p:ph type="ftr" sz="quarter" idx="11"/>
          </p:nvPr>
        </p:nvSpPr>
        <p:spPr/>
        <p:txBody>
          <a:bodyPr/>
          <a:lstStyle/>
          <a:p>
            <a:endParaRPr lang="en-GB" dirty="0">
              <a:solidFill>
                <a:prstClr val="white">
                  <a:shade val="50000"/>
                </a:prstClr>
              </a:solidFill>
            </a:endParaRPr>
          </a:p>
        </p:txBody>
      </p:sp>
      <p:sp>
        <p:nvSpPr>
          <p:cNvPr id="5" name="Slide Number Placeholder 4"/>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524879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18/10/2017</a:t>
            </a:fld>
            <a:endParaRPr lang="en-GB" dirty="0">
              <a:solidFill>
                <a:prstClr val="white">
                  <a:shade val="50000"/>
                </a:prstClr>
              </a:solidFill>
            </a:endParaRPr>
          </a:p>
        </p:txBody>
      </p:sp>
      <p:sp>
        <p:nvSpPr>
          <p:cNvPr id="3" name="Footer Placeholder 2"/>
          <p:cNvSpPr>
            <a:spLocks noGrp="1"/>
          </p:cNvSpPr>
          <p:nvPr>
            <p:ph type="ftr" sz="quarter" idx="11"/>
          </p:nvPr>
        </p:nvSpPr>
        <p:spPr/>
        <p:txBody>
          <a:bodyPr/>
          <a:lstStyle/>
          <a:p>
            <a:endParaRPr lang="en-GB" dirty="0">
              <a:solidFill>
                <a:prstClr val="white">
                  <a:shade val="50000"/>
                </a:prstClr>
              </a:solidFill>
            </a:endParaRPr>
          </a:p>
        </p:txBody>
      </p:sp>
      <p:sp>
        <p:nvSpPr>
          <p:cNvPr id="4" name="Slide Number Placeholder 3"/>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733519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18/10/2017</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8333218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18/10/2017</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082968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18/10/2017</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585348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18/10/2017</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4002160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08DE1FB-C7C7-46C8-871C-9C7D4E7CD2B9}" type="datetimeFigureOut">
              <a:rPr lang="en-GB" smtClean="0">
                <a:solidFill>
                  <a:prstClr val="white">
                    <a:shade val="50000"/>
                  </a:prstClr>
                </a:solidFill>
              </a:rPr>
              <a:pPr/>
              <a:t>18/10/2017</a:t>
            </a:fld>
            <a:endParaRPr lang="en-GB" dirty="0">
              <a:solidFill>
                <a:prstClr val="white">
                  <a:shade val="50000"/>
                </a:prstClr>
              </a:solidFill>
            </a:endParaRP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dirty="0">
              <a:solidFill>
                <a:prstClr val="white">
                  <a:shade val="50000"/>
                </a:prstClr>
              </a:solidFill>
            </a:endParaRP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539730157"/>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836712"/>
            <a:ext cx="8229600" cy="1828800"/>
          </a:xfrm>
        </p:spPr>
        <p:txBody>
          <a:bodyPr>
            <a:normAutofit/>
          </a:bodyPr>
          <a:lstStyle/>
          <a:p>
            <a:r>
              <a:rPr lang="en-GB" dirty="0" smtClean="0">
                <a:solidFill>
                  <a:schemeClr val="bg1"/>
                </a:solidFill>
              </a:rPr>
              <a:t>Life in the Eastern Desert of Egypt</a:t>
            </a:r>
            <a:endParaRPr lang="en-GB" dirty="0">
              <a:solidFill>
                <a:schemeClr val="bg1"/>
              </a:solidFill>
            </a:endParaRPr>
          </a:p>
        </p:txBody>
      </p:sp>
      <p:sp>
        <p:nvSpPr>
          <p:cNvPr id="3" name="Subtitle 2"/>
          <p:cNvSpPr>
            <a:spLocks noGrp="1"/>
          </p:cNvSpPr>
          <p:nvPr>
            <p:ph type="subTitle" idx="1"/>
          </p:nvPr>
        </p:nvSpPr>
        <p:spPr>
          <a:xfrm>
            <a:off x="1331640" y="5229200"/>
            <a:ext cx="6400800" cy="1248544"/>
          </a:xfrm>
        </p:spPr>
        <p:txBody>
          <a:bodyPr>
            <a:normAutofit/>
          </a:bodyPr>
          <a:lstStyle/>
          <a:p>
            <a:r>
              <a:rPr lang="en-GB" sz="3600" b="1" dirty="0" smtClean="0">
                <a:solidFill>
                  <a:schemeClr val="bg1"/>
                </a:solidFill>
              </a:rPr>
              <a:t>CLAH7014</a:t>
            </a:r>
          </a:p>
        </p:txBody>
      </p:sp>
      <p:sp>
        <p:nvSpPr>
          <p:cNvPr id="4" name="Subtitle 2"/>
          <p:cNvSpPr txBox="1">
            <a:spLocks/>
          </p:cNvSpPr>
          <p:nvPr/>
        </p:nvSpPr>
        <p:spPr>
          <a:xfrm>
            <a:off x="1331640" y="3429000"/>
            <a:ext cx="6400800" cy="1392560"/>
          </a:xfrm>
          <a:prstGeom prst="rect">
            <a:avLst/>
          </a:prstGeom>
        </p:spPr>
        <p:txBody>
          <a:bodyPr vert="horz">
            <a:normAutofit/>
          </a:bodyPr>
          <a:lstStyle/>
          <a:p>
            <a:pPr algn="ctr">
              <a:spcBef>
                <a:spcPct val="20000"/>
              </a:spcBef>
              <a:buClr>
                <a:prstClr val="white">
                  <a:shade val="95000"/>
                </a:prstClr>
              </a:buClr>
              <a:buSzPct val="65000"/>
              <a:defRPr/>
            </a:pPr>
            <a:r>
              <a:rPr lang="en-GB" sz="2800" dirty="0">
                <a:solidFill>
                  <a:prstClr val="black"/>
                </a:solidFill>
              </a:rPr>
              <a:t>Unit </a:t>
            </a:r>
            <a:r>
              <a:rPr lang="en-GB" sz="2800" dirty="0" smtClean="0">
                <a:solidFill>
                  <a:prstClr val="black"/>
                </a:solidFill>
              </a:rPr>
              <a:t>4 – The </a:t>
            </a:r>
            <a:r>
              <a:rPr lang="en-GB" sz="2800" dirty="0" err="1">
                <a:solidFill>
                  <a:schemeClr val="bg1"/>
                </a:solidFill>
              </a:rPr>
              <a:t>Erythra</a:t>
            </a:r>
            <a:r>
              <a:rPr lang="en-GB" sz="2800" dirty="0">
                <a:solidFill>
                  <a:schemeClr val="bg1"/>
                </a:solidFill>
              </a:rPr>
              <a:t> Thalassa</a:t>
            </a:r>
            <a:r>
              <a:rPr lang="en-GB" sz="2800" dirty="0" smtClean="0">
                <a:solidFill>
                  <a:schemeClr val="bg1"/>
                </a:solidFill>
              </a:rPr>
              <a:t> </a:t>
            </a:r>
            <a:endParaRPr lang="en-GB" sz="2800" dirty="0">
              <a:solidFill>
                <a:schemeClr val="bg1"/>
              </a:solidFill>
            </a:endParaRPr>
          </a:p>
          <a:p>
            <a:pPr algn="ctr">
              <a:spcBef>
                <a:spcPct val="20000"/>
              </a:spcBef>
              <a:buClr>
                <a:prstClr val="white">
                  <a:shade val="95000"/>
                </a:prstClr>
              </a:buClr>
              <a:buSzPct val="65000"/>
              <a:buFont typeface="Wingdings 2"/>
              <a:buNone/>
              <a:defRPr/>
            </a:pPr>
            <a:r>
              <a:rPr lang="en-GB" sz="2800" b="1" dirty="0">
                <a:solidFill>
                  <a:prstClr val="black"/>
                </a:solidFill>
              </a:rPr>
              <a:t> </a:t>
            </a:r>
          </a:p>
        </p:txBody>
      </p:sp>
    </p:spTree>
    <p:extLst>
      <p:ext uri="{BB962C8B-B14F-4D97-AF65-F5344CB8AC3E}">
        <p14:creationId xmlns:p14="http://schemas.microsoft.com/office/powerpoint/2010/main" val="9975490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417638"/>
          </a:xfrm>
        </p:spPr>
        <p:txBody>
          <a:bodyPr/>
          <a:lstStyle/>
          <a:p>
            <a:r>
              <a:rPr lang="en-GB" dirty="0" smtClean="0">
                <a:solidFill>
                  <a:schemeClr val="bg1"/>
                </a:solidFill>
              </a:rPr>
              <a:t>Pharaonic Activity</a:t>
            </a:r>
            <a:endParaRPr lang="en-GB" dirty="0">
              <a:solidFill>
                <a:schemeClr val="bg1"/>
              </a:solidFill>
            </a:endParaRPr>
          </a:p>
        </p:txBody>
      </p:sp>
      <p:sp>
        <p:nvSpPr>
          <p:cNvPr id="4" name="Content Placeholder 3"/>
          <p:cNvSpPr>
            <a:spLocks noGrp="1"/>
          </p:cNvSpPr>
          <p:nvPr>
            <p:ph sz="half" idx="1"/>
          </p:nvPr>
        </p:nvSpPr>
        <p:spPr>
          <a:xfrm>
            <a:off x="-1" y="1287887"/>
            <a:ext cx="5067837" cy="5570113"/>
          </a:xfrm>
        </p:spPr>
        <p:txBody>
          <a:bodyPr>
            <a:normAutofit fontScale="92500"/>
          </a:bodyPr>
          <a:lstStyle/>
          <a:p>
            <a:r>
              <a:rPr lang="en-GB" dirty="0" smtClean="0">
                <a:solidFill>
                  <a:schemeClr val="bg1"/>
                </a:solidFill>
              </a:rPr>
              <a:t>Crossing the ED and sailing down the Red Sea to reach “Punt”.</a:t>
            </a:r>
          </a:p>
          <a:p>
            <a:endParaRPr lang="en-GB" sz="500" dirty="0">
              <a:solidFill>
                <a:schemeClr val="bg1"/>
              </a:solidFill>
            </a:endParaRPr>
          </a:p>
          <a:p>
            <a:r>
              <a:rPr lang="en-GB" dirty="0" smtClean="0">
                <a:solidFill>
                  <a:schemeClr val="bg1"/>
                </a:solidFill>
              </a:rPr>
              <a:t>Punt a nebulous locations – East Africa above the Bab el-Mandeb? Southern Arabian Peninsula? </a:t>
            </a:r>
          </a:p>
          <a:p>
            <a:endParaRPr lang="en-GB" sz="500" dirty="0" smtClean="0">
              <a:solidFill>
                <a:schemeClr val="bg1"/>
              </a:solidFill>
            </a:endParaRPr>
          </a:p>
          <a:p>
            <a:r>
              <a:rPr lang="en-GB" dirty="0" smtClean="0">
                <a:solidFill>
                  <a:schemeClr val="bg1"/>
                </a:solidFill>
              </a:rPr>
              <a:t>Earliest </a:t>
            </a:r>
            <a:r>
              <a:rPr lang="en-GB" dirty="0">
                <a:solidFill>
                  <a:schemeClr val="bg1"/>
                </a:solidFill>
              </a:rPr>
              <a:t>recorded expedition </a:t>
            </a:r>
            <a:r>
              <a:rPr lang="en-GB" dirty="0" smtClean="0">
                <a:solidFill>
                  <a:schemeClr val="bg1"/>
                </a:solidFill>
              </a:rPr>
              <a:t>sent </a:t>
            </a:r>
            <a:r>
              <a:rPr lang="en-GB" dirty="0">
                <a:solidFill>
                  <a:schemeClr val="bg1"/>
                </a:solidFill>
              </a:rPr>
              <a:t>out by </a:t>
            </a:r>
            <a:r>
              <a:rPr lang="en-GB" dirty="0" err="1">
                <a:solidFill>
                  <a:schemeClr val="bg1"/>
                </a:solidFill>
              </a:rPr>
              <a:t>Sahura</a:t>
            </a:r>
            <a:r>
              <a:rPr lang="en-GB" dirty="0">
                <a:solidFill>
                  <a:schemeClr val="bg1"/>
                </a:solidFill>
              </a:rPr>
              <a:t> (2458-2446 BC</a:t>
            </a:r>
            <a:r>
              <a:rPr lang="en-GB" dirty="0" smtClean="0">
                <a:solidFill>
                  <a:schemeClr val="bg1"/>
                </a:solidFill>
              </a:rPr>
              <a:t>);</a:t>
            </a:r>
          </a:p>
          <a:p>
            <a:pPr lvl="1"/>
            <a:r>
              <a:rPr lang="en-GB" dirty="0" smtClean="0">
                <a:solidFill>
                  <a:schemeClr val="bg1"/>
                </a:solidFill>
              </a:rPr>
              <a:t>Periodic ones sent out under different Pharaohs, e.g. Mentuhotep </a:t>
            </a:r>
            <a:r>
              <a:rPr lang="en-GB" dirty="0">
                <a:solidFill>
                  <a:schemeClr val="bg1"/>
                </a:solidFill>
              </a:rPr>
              <a:t>III (2004-1992 BC</a:t>
            </a:r>
            <a:r>
              <a:rPr lang="en-GB" dirty="0" smtClean="0">
                <a:solidFill>
                  <a:schemeClr val="bg1"/>
                </a:solidFill>
              </a:rPr>
              <a:t>); Hatshepsut </a:t>
            </a:r>
            <a:r>
              <a:rPr lang="en-GB" dirty="0">
                <a:solidFill>
                  <a:schemeClr val="bg1"/>
                </a:solidFill>
              </a:rPr>
              <a:t>(1508-1458 </a:t>
            </a:r>
            <a:r>
              <a:rPr lang="en-GB" dirty="0" smtClean="0">
                <a:solidFill>
                  <a:schemeClr val="bg1"/>
                </a:solidFill>
              </a:rPr>
              <a:t>BC.</a:t>
            </a:r>
          </a:p>
          <a:p>
            <a:pPr lvl="1"/>
            <a:endParaRPr lang="en-GB" sz="600" dirty="0">
              <a:solidFill>
                <a:schemeClr val="bg1"/>
              </a:solidFill>
            </a:endParaRPr>
          </a:p>
        </p:txBody>
      </p:sp>
      <p:pic>
        <p:nvPicPr>
          <p:cNvPr id="6" name="Content Placeholder 5"/>
          <p:cNvPicPr>
            <a:picLocks noGrp="1" noChangeAspect="1"/>
          </p:cNvPicPr>
          <p:nvPr>
            <p:ph sz="half" idx="2"/>
          </p:nvPr>
        </p:nvPicPr>
        <p:blipFill>
          <a:blip r:embed="rId2"/>
          <a:stretch>
            <a:fillRect/>
          </a:stretch>
        </p:blipFill>
        <p:spPr>
          <a:xfrm>
            <a:off x="4887632" y="1417638"/>
            <a:ext cx="4088360" cy="4385334"/>
          </a:xfrm>
          <a:prstGeom prst="rect">
            <a:avLst/>
          </a:prstGeom>
        </p:spPr>
      </p:pic>
      <p:sp>
        <p:nvSpPr>
          <p:cNvPr id="7" name="Rectangle 6"/>
          <p:cNvSpPr/>
          <p:nvPr/>
        </p:nvSpPr>
        <p:spPr>
          <a:xfrm>
            <a:off x="5009882" y="5802972"/>
            <a:ext cx="4024066" cy="892552"/>
          </a:xfrm>
          <a:prstGeom prst="rect">
            <a:avLst/>
          </a:prstGeom>
        </p:spPr>
        <p:txBody>
          <a:bodyPr wrap="square">
            <a:spAutoFit/>
          </a:bodyPr>
          <a:lstStyle/>
          <a:p>
            <a:pPr marL="548640" lvl="0" indent="-411480">
              <a:spcBef>
                <a:spcPct val="20000"/>
              </a:spcBef>
              <a:buClr>
                <a:prstClr val="white">
                  <a:shade val="95000"/>
                </a:prstClr>
              </a:buClr>
              <a:buSzPct val="65000"/>
              <a:buFont typeface="Wingdings 2"/>
              <a:buChar char=""/>
            </a:pPr>
            <a:r>
              <a:rPr lang="en-GB" sz="2600" dirty="0">
                <a:solidFill>
                  <a:prstClr val="black"/>
                </a:solidFill>
              </a:rPr>
              <a:t>Remains from the site of </a:t>
            </a:r>
            <a:r>
              <a:rPr lang="en-GB" sz="2600" dirty="0" err="1">
                <a:solidFill>
                  <a:prstClr val="black"/>
                </a:solidFill>
              </a:rPr>
              <a:t>Mersa</a:t>
            </a:r>
            <a:r>
              <a:rPr lang="en-GB" sz="2600" dirty="0">
                <a:solidFill>
                  <a:prstClr val="black"/>
                </a:solidFill>
              </a:rPr>
              <a:t> </a:t>
            </a:r>
            <a:r>
              <a:rPr lang="en-GB" sz="2600" dirty="0" err="1">
                <a:solidFill>
                  <a:prstClr val="black"/>
                </a:solidFill>
              </a:rPr>
              <a:t>Gawasis</a:t>
            </a:r>
            <a:r>
              <a:rPr lang="en-GB" sz="2600" dirty="0">
                <a:solidFill>
                  <a:prstClr val="black"/>
                </a:solidFill>
              </a:rPr>
              <a:t>. </a:t>
            </a:r>
          </a:p>
        </p:txBody>
      </p:sp>
    </p:spTree>
    <p:extLst>
      <p:ext uri="{BB962C8B-B14F-4D97-AF65-F5344CB8AC3E}">
        <p14:creationId xmlns:p14="http://schemas.microsoft.com/office/powerpoint/2010/main" val="9421080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chemeClr val="bg1"/>
                </a:solidFill>
              </a:rPr>
              <a:t>Ptolemaic Establishment of Ports</a:t>
            </a:r>
            <a:endParaRPr lang="en-GB" dirty="0">
              <a:solidFill>
                <a:schemeClr val="bg1"/>
              </a:solidFill>
            </a:endParaRPr>
          </a:p>
        </p:txBody>
      </p:sp>
      <p:sp>
        <p:nvSpPr>
          <p:cNvPr id="4" name="Content Placeholder 3"/>
          <p:cNvSpPr>
            <a:spLocks noGrp="1"/>
          </p:cNvSpPr>
          <p:nvPr>
            <p:ph sz="half" idx="1"/>
          </p:nvPr>
        </p:nvSpPr>
        <p:spPr>
          <a:xfrm>
            <a:off x="1" y="1417638"/>
            <a:ext cx="5642264" cy="5440362"/>
          </a:xfrm>
        </p:spPr>
        <p:txBody>
          <a:bodyPr>
            <a:normAutofit/>
          </a:bodyPr>
          <a:lstStyle/>
          <a:p>
            <a:r>
              <a:rPr lang="en-GB" sz="2300" dirty="0" smtClean="0">
                <a:solidFill>
                  <a:schemeClr val="bg1"/>
                </a:solidFill>
              </a:rPr>
              <a:t>Ports</a:t>
            </a:r>
          </a:p>
          <a:p>
            <a:pPr lvl="1"/>
            <a:r>
              <a:rPr lang="en-GB" sz="2000" dirty="0" smtClean="0">
                <a:solidFill>
                  <a:schemeClr val="bg1"/>
                </a:solidFill>
              </a:rPr>
              <a:t>Arsinoe; Philoteras; Nechesia; Berenike </a:t>
            </a:r>
            <a:r>
              <a:rPr lang="en-GB" sz="2000" dirty="0" err="1" smtClean="0">
                <a:solidFill>
                  <a:schemeClr val="bg1"/>
                </a:solidFill>
              </a:rPr>
              <a:t>Trogoditika</a:t>
            </a:r>
            <a:r>
              <a:rPr lang="en-GB" sz="2000" dirty="0" smtClean="0">
                <a:solidFill>
                  <a:schemeClr val="bg1"/>
                </a:solidFill>
              </a:rPr>
              <a:t>; Myos Hormos </a:t>
            </a:r>
          </a:p>
          <a:p>
            <a:pPr lvl="1"/>
            <a:endParaRPr lang="en-GB" sz="500" dirty="0">
              <a:solidFill>
                <a:schemeClr val="bg1"/>
              </a:solidFill>
            </a:endParaRPr>
          </a:p>
          <a:p>
            <a:endParaRPr lang="en-GB" sz="500" dirty="0">
              <a:solidFill>
                <a:schemeClr val="bg1"/>
              </a:solidFill>
            </a:endParaRPr>
          </a:p>
        </p:txBody>
      </p:sp>
      <p:pic>
        <p:nvPicPr>
          <p:cNvPr id="3" name="Content Placeholder 2"/>
          <p:cNvPicPr>
            <a:picLocks noGrp="1" noChangeAspect="1"/>
          </p:cNvPicPr>
          <p:nvPr>
            <p:ph sz="half" idx="2"/>
          </p:nvPr>
        </p:nvPicPr>
        <p:blipFill>
          <a:blip r:embed="rId2"/>
          <a:stretch>
            <a:fillRect/>
          </a:stretch>
        </p:blipFill>
        <p:spPr>
          <a:xfrm>
            <a:off x="5538355" y="3020559"/>
            <a:ext cx="3470563" cy="3734326"/>
          </a:xfrm>
          <a:prstGeom prst="rect">
            <a:avLst/>
          </a:prstGeom>
        </p:spPr>
      </p:pic>
      <p:sp>
        <p:nvSpPr>
          <p:cNvPr id="6" name="Rectangle 5"/>
          <p:cNvSpPr/>
          <p:nvPr/>
        </p:nvSpPr>
        <p:spPr>
          <a:xfrm>
            <a:off x="5538355" y="1600200"/>
            <a:ext cx="3470563" cy="1323439"/>
          </a:xfrm>
          <a:prstGeom prst="rect">
            <a:avLst/>
          </a:prstGeom>
        </p:spPr>
        <p:txBody>
          <a:bodyPr wrap="square">
            <a:spAutoFit/>
          </a:bodyPr>
          <a:lstStyle/>
          <a:p>
            <a:pPr marL="548640" lvl="0" indent="-411480">
              <a:spcBef>
                <a:spcPct val="20000"/>
              </a:spcBef>
              <a:buClr>
                <a:prstClr val="white">
                  <a:shade val="95000"/>
                </a:prstClr>
              </a:buClr>
              <a:buSzPct val="65000"/>
              <a:buFont typeface="Wingdings 2"/>
              <a:buChar char=""/>
            </a:pPr>
            <a:r>
              <a:rPr lang="en-GB" sz="2000" dirty="0">
                <a:solidFill>
                  <a:prstClr val="black"/>
                </a:solidFill>
              </a:rPr>
              <a:t>Canal to Suez (re)excavated by Ptolemy II Philadelphos.</a:t>
            </a:r>
          </a:p>
        </p:txBody>
      </p:sp>
      <p:pic>
        <p:nvPicPr>
          <p:cNvPr id="7" name="Picture 6"/>
          <p:cNvPicPr>
            <a:picLocks noChangeAspect="1"/>
          </p:cNvPicPr>
          <p:nvPr/>
        </p:nvPicPr>
        <p:blipFill>
          <a:blip r:embed="rId3"/>
          <a:stretch>
            <a:fillRect/>
          </a:stretch>
        </p:blipFill>
        <p:spPr>
          <a:xfrm>
            <a:off x="372343" y="2691612"/>
            <a:ext cx="4793671" cy="3778370"/>
          </a:xfrm>
          <a:prstGeom prst="rect">
            <a:avLst/>
          </a:prstGeom>
        </p:spPr>
      </p:pic>
      <p:sp>
        <p:nvSpPr>
          <p:cNvPr id="8" name="Rectangle 7"/>
          <p:cNvSpPr/>
          <p:nvPr/>
        </p:nvSpPr>
        <p:spPr>
          <a:xfrm>
            <a:off x="457199" y="6479325"/>
            <a:ext cx="4925291" cy="369332"/>
          </a:xfrm>
          <a:prstGeom prst="rect">
            <a:avLst/>
          </a:prstGeom>
        </p:spPr>
        <p:txBody>
          <a:bodyPr wrap="square">
            <a:spAutoFit/>
          </a:bodyPr>
          <a:lstStyle/>
          <a:p>
            <a:r>
              <a:rPr lang="en-GB" dirty="0">
                <a:solidFill>
                  <a:schemeClr val="bg1"/>
                </a:solidFill>
              </a:rPr>
              <a:t>Tracks leading from Edfu and from Koptos.</a:t>
            </a:r>
          </a:p>
        </p:txBody>
      </p:sp>
    </p:spTree>
    <p:extLst>
      <p:ext uri="{BB962C8B-B14F-4D97-AF65-F5344CB8AC3E}">
        <p14:creationId xmlns:p14="http://schemas.microsoft.com/office/powerpoint/2010/main" val="27051013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solidFill>
                  <a:schemeClr val="bg1"/>
                </a:solidFill>
              </a:rPr>
              <a:t>Evidence for Exchange</a:t>
            </a:r>
            <a:endParaRPr lang="en-GB" dirty="0">
              <a:solidFill>
                <a:schemeClr val="bg1"/>
              </a:solidFill>
            </a:endParaRPr>
          </a:p>
        </p:txBody>
      </p:sp>
      <p:sp>
        <p:nvSpPr>
          <p:cNvPr id="4" name="Content Placeholder 3"/>
          <p:cNvSpPr>
            <a:spLocks noGrp="1"/>
          </p:cNvSpPr>
          <p:nvPr>
            <p:ph sz="half" idx="1"/>
          </p:nvPr>
        </p:nvSpPr>
        <p:spPr>
          <a:xfrm>
            <a:off x="103031" y="1600200"/>
            <a:ext cx="4392769" cy="5148330"/>
          </a:xfrm>
        </p:spPr>
        <p:txBody>
          <a:bodyPr>
            <a:normAutofit fontScale="92500"/>
          </a:bodyPr>
          <a:lstStyle/>
          <a:p>
            <a:r>
              <a:rPr lang="en-GB" dirty="0" smtClean="0">
                <a:solidFill>
                  <a:schemeClr val="bg1"/>
                </a:solidFill>
              </a:rPr>
              <a:t>Evidence from Delos relating to incense and ivory trade.</a:t>
            </a:r>
          </a:p>
          <a:p>
            <a:endParaRPr lang="en-GB" sz="500" dirty="0">
              <a:solidFill>
                <a:schemeClr val="bg1"/>
              </a:solidFill>
            </a:endParaRPr>
          </a:p>
          <a:p>
            <a:r>
              <a:rPr lang="en-GB" dirty="0" smtClean="0">
                <a:solidFill>
                  <a:schemeClr val="bg1"/>
                </a:solidFill>
              </a:rPr>
              <a:t>Sacred </a:t>
            </a:r>
            <a:r>
              <a:rPr lang="en-GB" dirty="0">
                <a:solidFill>
                  <a:schemeClr val="bg1"/>
                </a:solidFill>
              </a:rPr>
              <a:t>animal necropolis at north </a:t>
            </a:r>
            <a:r>
              <a:rPr lang="en-GB" dirty="0" smtClean="0">
                <a:solidFill>
                  <a:schemeClr val="bg1"/>
                </a:solidFill>
              </a:rPr>
              <a:t>Saqqara.</a:t>
            </a:r>
          </a:p>
          <a:p>
            <a:pPr lvl="1"/>
            <a:r>
              <a:rPr lang="pt-BR" i="1" dirty="0">
                <a:solidFill>
                  <a:schemeClr val="bg1"/>
                </a:solidFill>
              </a:rPr>
              <a:t>Papio hamadryas anubis </a:t>
            </a:r>
            <a:r>
              <a:rPr lang="pt-BR" dirty="0">
                <a:solidFill>
                  <a:schemeClr val="bg1"/>
                </a:solidFill>
              </a:rPr>
              <a:t>(Olive Baboons</a:t>
            </a:r>
            <a:r>
              <a:rPr lang="pt-BR" dirty="0" smtClean="0">
                <a:solidFill>
                  <a:schemeClr val="bg1"/>
                </a:solidFill>
              </a:rPr>
              <a:t>)</a:t>
            </a:r>
          </a:p>
          <a:p>
            <a:pPr lvl="1"/>
            <a:r>
              <a:rPr lang="pt-BR" i="1" dirty="0">
                <a:solidFill>
                  <a:schemeClr val="bg1"/>
                </a:solidFill>
              </a:rPr>
              <a:t>Cercopithecus</a:t>
            </a:r>
            <a:r>
              <a:rPr lang="pt-BR" dirty="0">
                <a:solidFill>
                  <a:schemeClr val="bg1"/>
                </a:solidFill>
              </a:rPr>
              <a:t> (African green </a:t>
            </a:r>
            <a:r>
              <a:rPr lang="pt-BR" dirty="0" smtClean="0">
                <a:solidFill>
                  <a:schemeClr val="bg1"/>
                </a:solidFill>
              </a:rPr>
              <a:t>monkeys) </a:t>
            </a:r>
          </a:p>
          <a:p>
            <a:pPr lvl="1"/>
            <a:endParaRPr lang="pt-BR" sz="500" dirty="0">
              <a:solidFill>
                <a:schemeClr val="bg1"/>
              </a:solidFill>
            </a:endParaRPr>
          </a:p>
          <a:p>
            <a:r>
              <a:rPr lang="pt-BR" dirty="0">
                <a:solidFill>
                  <a:schemeClr val="bg1"/>
                </a:solidFill>
              </a:rPr>
              <a:t>Loan agreement relating to the Spice-Bearing </a:t>
            </a:r>
            <a:r>
              <a:rPr lang="pt-BR" dirty="0" smtClean="0">
                <a:solidFill>
                  <a:schemeClr val="bg1"/>
                </a:solidFill>
              </a:rPr>
              <a:t>(</a:t>
            </a:r>
            <a:r>
              <a:rPr lang="el-GR" dirty="0">
                <a:solidFill>
                  <a:schemeClr val="bg1"/>
                </a:solidFill>
              </a:rPr>
              <a:t>Ἀρωματόφορος) </a:t>
            </a:r>
            <a:r>
              <a:rPr lang="pt-BR" dirty="0" smtClean="0">
                <a:solidFill>
                  <a:schemeClr val="bg1"/>
                </a:solidFill>
              </a:rPr>
              <a:t>land.</a:t>
            </a:r>
            <a:endParaRPr lang="en-GB" dirty="0">
              <a:solidFill>
                <a:schemeClr val="bg1"/>
              </a:solidFill>
            </a:endParaRPr>
          </a:p>
        </p:txBody>
      </p:sp>
      <p:sp>
        <p:nvSpPr>
          <p:cNvPr id="5" name="Content Placeholder 4"/>
          <p:cNvSpPr>
            <a:spLocks noGrp="1"/>
          </p:cNvSpPr>
          <p:nvPr>
            <p:ph sz="half" idx="2"/>
          </p:nvPr>
        </p:nvSpPr>
        <p:spPr>
          <a:xfrm>
            <a:off x="4495800" y="1600200"/>
            <a:ext cx="4533900" cy="5257800"/>
          </a:xfrm>
        </p:spPr>
        <p:txBody>
          <a:bodyPr>
            <a:normAutofit fontScale="92500"/>
          </a:bodyPr>
          <a:lstStyle/>
          <a:p>
            <a:pPr marL="137160" indent="0">
              <a:buNone/>
            </a:pPr>
            <a:r>
              <a:rPr lang="en-GB" dirty="0">
                <a:solidFill>
                  <a:schemeClr val="bg1"/>
                </a:solidFill>
              </a:rPr>
              <a:t>“Sphinxes, </a:t>
            </a:r>
            <a:r>
              <a:rPr lang="en-GB" dirty="0" err="1">
                <a:solidFill>
                  <a:schemeClr val="bg1"/>
                </a:solidFill>
              </a:rPr>
              <a:t>dogheads</a:t>
            </a:r>
            <a:r>
              <a:rPr lang="en-GB" dirty="0">
                <a:solidFill>
                  <a:schemeClr val="bg1"/>
                </a:solidFill>
              </a:rPr>
              <a:t> and </a:t>
            </a:r>
            <a:r>
              <a:rPr lang="en-GB" dirty="0" err="1">
                <a:solidFill>
                  <a:schemeClr val="bg1"/>
                </a:solidFill>
              </a:rPr>
              <a:t>cepi</a:t>
            </a:r>
            <a:r>
              <a:rPr lang="en-GB" dirty="0">
                <a:solidFill>
                  <a:schemeClr val="bg1"/>
                </a:solidFill>
              </a:rPr>
              <a:t> are sent to Alexandria from the country of the Trogodytes and from Ethiopia. Sphinxes resemble the animals as depicted in pictures… they are mischievous and so receptive of systematic training that their gracefulness in everything causes amazement…” - </a:t>
            </a:r>
            <a:r>
              <a:rPr lang="en-GB" b="1" dirty="0">
                <a:solidFill>
                  <a:schemeClr val="bg1"/>
                </a:solidFill>
              </a:rPr>
              <a:t>Agatharchides 74a = Photius, </a:t>
            </a:r>
            <a:r>
              <a:rPr lang="en-GB" b="1" i="1" dirty="0">
                <a:solidFill>
                  <a:schemeClr val="bg1"/>
                </a:solidFill>
              </a:rPr>
              <a:t>Cod</a:t>
            </a:r>
            <a:r>
              <a:rPr lang="en-GB" b="1" dirty="0">
                <a:solidFill>
                  <a:schemeClr val="bg1"/>
                </a:solidFill>
              </a:rPr>
              <a:t>. 250.73, p.455b</a:t>
            </a:r>
            <a:r>
              <a:rPr lang="en-GB" dirty="0">
                <a:solidFill>
                  <a:schemeClr val="bg1"/>
                </a:solidFill>
              </a:rPr>
              <a:t>. </a:t>
            </a:r>
          </a:p>
        </p:txBody>
      </p:sp>
    </p:spTree>
    <p:extLst>
      <p:ext uri="{BB962C8B-B14F-4D97-AF65-F5344CB8AC3E}">
        <p14:creationId xmlns:p14="http://schemas.microsoft.com/office/powerpoint/2010/main" val="21175703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solidFill>
                  <a:schemeClr val="bg1"/>
                </a:solidFill>
              </a:rPr>
              <a:t>Egypto</a:t>
            </a:r>
            <a:r>
              <a:rPr lang="en-GB" dirty="0" smtClean="0">
                <a:solidFill>
                  <a:schemeClr val="bg1"/>
                </a:solidFill>
              </a:rPr>
              <a:t>-Arabian Contact</a:t>
            </a:r>
            <a:endParaRPr lang="en-GB" dirty="0">
              <a:solidFill>
                <a:schemeClr val="bg1"/>
              </a:solidFill>
            </a:endParaRPr>
          </a:p>
        </p:txBody>
      </p:sp>
      <p:sp>
        <p:nvSpPr>
          <p:cNvPr id="4" name="Content Placeholder 3"/>
          <p:cNvSpPr>
            <a:spLocks noGrp="1"/>
          </p:cNvSpPr>
          <p:nvPr>
            <p:ph sz="half" idx="1"/>
          </p:nvPr>
        </p:nvSpPr>
        <p:spPr>
          <a:xfrm>
            <a:off x="0" y="1643731"/>
            <a:ext cx="4741718" cy="3206317"/>
          </a:xfrm>
        </p:spPr>
        <p:txBody>
          <a:bodyPr>
            <a:normAutofit fontScale="92500" lnSpcReduction="10000"/>
          </a:bodyPr>
          <a:lstStyle/>
          <a:p>
            <a:r>
              <a:rPr lang="en-GB" i="1" dirty="0">
                <a:solidFill>
                  <a:schemeClr val="bg1"/>
                </a:solidFill>
              </a:rPr>
              <a:t>P. </a:t>
            </a:r>
            <a:r>
              <a:rPr lang="en-GB" i="1" dirty="0" smtClean="0">
                <a:solidFill>
                  <a:schemeClr val="bg1"/>
                </a:solidFill>
              </a:rPr>
              <a:t>Cairo</a:t>
            </a:r>
            <a:r>
              <a:rPr lang="en-GB" dirty="0" smtClean="0">
                <a:solidFill>
                  <a:schemeClr val="bg1"/>
                </a:solidFill>
              </a:rPr>
              <a:t> </a:t>
            </a:r>
            <a:r>
              <a:rPr lang="en-GB" i="1" dirty="0" smtClean="0">
                <a:solidFill>
                  <a:schemeClr val="bg1"/>
                </a:solidFill>
              </a:rPr>
              <a:t>Zen</a:t>
            </a:r>
            <a:r>
              <a:rPr lang="en-GB" dirty="0" smtClean="0">
                <a:solidFill>
                  <a:schemeClr val="bg1"/>
                </a:solidFill>
              </a:rPr>
              <a:t>. </a:t>
            </a:r>
            <a:r>
              <a:rPr lang="en-GB" dirty="0">
                <a:solidFill>
                  <a:schemeClr val="bg1"/>
                </a:solidFill>
              </a:rPr>
              <a:t>59536 – “Minaean frankincense”.</a:t>
            </a:r>
          </a:p>
          <a:p>
            <a:endParaRPr lang="en-GB" sz="500" dirty="0">
              <a:solidFill>
                <a:schemeClr val="bg1"/>
              </a:solidFill>
            </a:endParaRPr>
          </a:p>
          <a:p>
            <a:r>
              <a:rPr lang="en-GB" dirty="0">
                <a:solidFill>
                  <a:schemeClr val="bg1"/>
                </a:solidFill>
              </a:rPr>
              <a:t>Zayd‘il bin Zayd - Memphis - importer of myrrh and calamus.</a:t>
            </a:r>
          </a:p>
          <a:p>
            <a:endParaRPr lang="en-GB" sz="500" dirty="0">
              <a:solidFill>
                <a:schemeClr val="bg1"/>
              </a:solidFill>
            </a:endParaRPr>
          </a:p>
          <a:p>
            <a:r>
              <a:rPr lang="en-GB" dirty="0">
                <a:solidFill>
                  <a:schemeClr val="bg1"/>
                </a:solidFill>
              </a:rPr>
              <a:t>Sabaean merchants – Larimnum - Agatharchides 5.103a + b. </a:t>
            </a:r>
          </a:p>
          <a:p>
            <a:endParaRPr lang="en-GB" dirty="0"/>
          </a:p>
        </p:txBody>
      </p:sp>
      <p:pic>
        <p:nvPicPr>
          <p:cNvPr id="6" name="Content Placeholder 5"/>
          <p:cNvPicPr>
            <a:picLocks noGrp="1" noChangeAspect="1"/>
          </p:cNvPicPr>
          <p:nvPr>
            <p:ph sz="half" idx="2"/>
          </p:nvPr>
        </p:nvPicPr>
        <p:blipFill>
          <a:blip r:embed="rId2"/>
          <a:stretch>
            <a:fillRect/>
          </a:stretch>
        </p:blipFill>
        <p:spPr>
          <a:xfrm>
            <a:off x="4887191" y="1449472"/>
            <a:ext cx="4038600" cy="3325212"/>
          </a:xfrm>
          <a:prstGeom prst="rect">
            <a:avLst/>
          </a:prstGeom>
        </p:spPr>
      </p:pic>
      <p:sp>
        <p:nvSpPr>
          <p:cNvPr id="8" name="Content Placeholder 2"/>
          <p:cNvSpPr txBox="1">
            <a:spLocks/>
          </p:cNvSpPr>
          <p:nvPr/>
        </p:nvSpPr>
        <p:spPr>
          <a:xfrm>
            <a:off x="0" y="4774684"/>
            <a:ext cx="9143999" cy="2083316"/>
          </a:xfrm>
          <a:prstGeom prst="rect">
            <a:avLst/>
          </a:prstGeom>
        </p:spPr>
        <p:txBody>
          <a:bodyPr vert="horz">
            <a:normAutofit fontScale="92500" lnSpcReduction="10000"/>
          </a:bodyPr>
          <a:lstStyle>
            <a:lvl1pPr marL="548640" indent="-411480" algn="l" rtl="0" eaLnBrk="1" latinLnBrk="0" hangingPunct="1">
              <a:spcBef>
                <a:spcPct val="20000"/>
              </a:spcBef>
              <a:buClr>
                <a:schemeClr val="tx1">
                  <a:shade val="95000"/>
                </a:schemeClr>
              </a:buClr>
              <a:buSzPct val="65000"/>
              <a:buFont typeface="Wingdings 2"/>
              <a:buChar char=""/>
              <a:defRPr kumimoji="0" sz="26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0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18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18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r>
              <a:rPr lang="en-GB" dirty="0" smtClean="0">
                <a:solidFill>
                  <a:schemeClr val="bg1"/>
                </a:solidFill>
              </a:rPr>
              <a:t>Qana’ (Kane of the </a:t>
            </a:r>
            <a:r>
              <a:rPr lang="en-GB" i="1" dirty="0" smtClean="0">
                <a:solidFill>
                  <a:schemeClr val="bg1"/>
                </a:solidFill>
              </a:rPr>
              <a:t>PME</a:t>
            </a:r>
            <a:r>
              <a:rPr lang="en-GB" dirty="0" smtClean="0">
                <a:solidFill>
                  <a:schemeClr val="bg1"/>
                </a:solidFill>
              </a:rPr>
              <a:t>) – </a:t>
            </a:r>
            <a:r>
              <a:rPr lang="en-GB" dirty="0" err="1" smtClean="0">
                <a:solidFill>
                  <a:schemeClr val="bg1"/>
                </a:solidFill>
              </a:rPr>
              <a:t>Koan</a:t>
            </a:r>
            <a:r>
              <a:rPr lang="en-GB" dirty="0" smtClean="0">
                <a:solidFill>
                  <a:schemeClr val="bg1"/>
                </a:solidFill>
              </a:rPr>
              <a:t> amphorae.</a:t>
            </a:r>
          </a:p>
          <a:p>
            <a:endParaRPr lang="en-GB" sz="500" dirty="0" smtClean="0">
              <a:solidFill>
                <a:schemeClr val="bg1"/>
              </a:solidFill>
            </a:endParaRPr>
          </a:p>
          <a:p>
            <a:r>
              <a:rPr lang="en-GB" dirty="0" smtClean="0">
                <a:solidFill>
                  <a:schemeClr val="bg1"/>
                </a:solidFill>
              </a:rPr>
              <a:t>Khor Rori (Moscha Limen of the PME) imitations of the Athenian tetradrachmae (head/owl series).</a:t>
            </a:r>
          </a:p>
          <a:p>
            <a:endParaRPr lang="en-GB" sz="500" dirty="0" smtClean="0">
              <a:solidFill>
                <a:schemeClr val="bg1"/>
              </a:solidFill>
            </a:endParaRPr>
          </a:p>
          <a:p>
            <a:r>
              <a:rPr lang="en-GB" dirty="0" smtClean="0">
                <a:solidFill>
                  <a:schemeClr val="bg1"/>
                </a:solidFill>
              </a:rPr>
              <a:t>Bust of Athena found at Jabal al-Lawdh (c.3rd -2nd century BC). </a:t>
            </a:r>
            <a:endParaRPr lang="en-GB" dirty="0">
              <a:solidFill>
                <a:schemeClr val="bg1"/>
              </a:solidFill>
            </a:endParaRPr>
          </a:p>
        </p:txBody>
      </p:sp>
    </p:spTree>
    <p:extLst>
      <p:ext uri="{BB962C8B-B14F-4D97-AF65-F5344CB8AC3E}">
        <p14:creationId xmlns:p14="http://schemas.microsoft.com/office/powerpoint/2010/main" val="4564768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2005" y="-200173"/>
            <a:ext cx="8229600" cy="1417638"/>
          </a:xfrm>
        </p:spPr>
        <p:txBody>
          <a:bodyPr/>
          <a:lstStyle/>
          <a:p>
            <a:r>
              <a:rPr lang="en-GB" dirty="0" smtClean="0">
                <a:solidFill>
                  <a:schemeClr val="bg1"/>
                </a:solidFill>
              </a:rPr>
              <a:t>Nodes</a:t>
            </a:r>
            <a:endParaRPr lang="en-GB" dirty="0">
              <a:solidFill>
                <a:schemeClr val="bg1"/>
              </a:solidFill>
            </a:endParaRPr>
          </a:p>
        </p:txBody>
      </p:sp>
      <p:sp>
        <p:nvSpPr>
          <p:cNvPr id="4" name="Content Placeholder 3"/>
          <p:cNvSpPr>
            <a:spLocks noGrp="1"/>
          </p:cNvSpPr>
          <p:nvPr>
            <p:ph sz="half" idx="1"/>
          </p:nvPr>
        </p:nvSpPr>
        <p:spPr>
          <a:xfrm>
            <a:off x="-1" y="2857499"/>
            <a:ext cx="3948545" cy="4000501"/>
          </a:xfrm>
        </p:spPr>
        <p:txBody>
          <a:bodyPr>
            <a:normAutofit fontScale="92500" lnSpcReduction="20000"/>
          </a:bodyPr>
          <a:lstStyle/>
          <a:p>
            <a:pPr marL="137160" indent="0">
              <a:buNone/>
            </a:pPr>
            <a:r>
              <a:rPr lang="en-GB" dirty="0">
                <a:solidFill>
                  <a:schemeClr val="bg1"/>
                </a:solidFill>
              </a:rPr>
              <a:t>“</a:t>
            </a:r>
            <a:r>
              <a:rPr lang="en-GB" dirty="0" err="1">
                <a:solidFill>
                  <a:schemeClr val="bg1"/>
                </a:solidFill>
              </a:rPr>
              <a:t>Eudaimon</a:t>
            </a:r>
            <a:r>
              <a:rPr lang="en-GB" dirty="0">
                <a:solidFill>
                  <a:schemeClr val="bg1"/>
                </a:solidFill>
              </a:rPr>
              <a:t> Arabia [prosperous Arabia], a full-fledged city in earlier days, was called </a:t>
            </a:r>
            <a:r>
              <a:rPr lang="en-GB" dirty="0" err="1">
                <a:solidFill>
                  <a:schemeClr val="bg1"/>
                </a:solidFill>
              </a:rPr>
              <a:t>Eudaimon</a:t>
            </a:r>
            <a:r>
              <a:rPr lang="en-GB" dirty="0">
                <a:solidFill>
                  <a:schemeClr val="bg1"/>
                </a:solidFill>
              </a:rPr>
              <a:t> when, since vessels from India did not go on to Egypt and those from Egypt did not dare sail to the places further on but came only this far, it used to receive cargoes from both…” – </a:t>
            </a:r>
            <a:r>
              <a:rPr lang="en-GB" b="1" i="1" dirty="0">
                <a:solidFill>
                  <a:schemeClr val="bg1"/>
                </a:solidFill>
              </a:rPr>
              <a:t>PME</a:t>
            </a:r>
            <a:r>
              <a:rPr lang="en-GB" b="1" dirty="0">
                <a:solidFill>
                  <a:schemeClr val="bg1"/>
                </a:solidFill>
              </a:rPr>
              <a:t> 26</a:t>
            </a:r>
            <a:r>
              <a:rPr lang="en-GB" dirty="0">
                <a:solidFill>
                  <a:schemeClr val="bg1"/>
                </a:solidFill>
              </a:rPr>
              <a:t>.</a:t>
            </a:r>
          </a:p>
          <a:p>
            <a:pPr marL="137160" indent="0">
              <a:buNone/>
            </a:pPr>
            <a:endParaRPr lang="en-GB" dirty="0">
              <a:solidFill>
                <a:schemeClr val="bg1"/>
              </a:solidFill>
            </a:endParaRPr>
          </a:p>
        </p:txBody>
      </p:sp>
      <p:pic>
        <p:nvPicPr>
          <p:cNvPr id="6" name="Content Placeholder 5"/>
          <p:cNvPicPr>
            <a:picLocks noGrp="1" noChangeAspect="1"/>
          </p:cNvPicPr>
          <p:nvPr>
            <p:ph sz="half" idx="2"/>
          </p:nvPr>
        </p:nvPicPr>
        <p:blipFill>
          <a:blip r:embed="rId2"/>
          <a:stretch>
            <a:fillRect/>
          </a:stretch>
        </p:blipFill>
        <p:spPr>
          <a:xfrm>
            <a:off x="4104409" y="2646431"/>
            <a:ext cx="4821383" cy="4024527"/>
          </a:xfrm>
          <a:prstGeom prst="rect">
            <a:avLst/>
          </a:prstGeom>
        </p:spPr>
      </p:pic>
      <p:sp>
        <p:nvSpPr>
          <p:cNvPr id="7" name="Donut 6"/>
          <p:cNvSpPr/>
          <p:nvPr/>
        </p:nvSpPr>
        <p:spPr>
          <a:xfrm>
            <a:off x="5496791" y="4655125"/>
            <a:ext cx="477981" cy="405247"/>
          </a:xfrm>
          <a:prstGeom prst="donut">
            <a:avLst>
              <a:gd name="adj" fmla="val 2778"/>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Donut 8"/>
          <p:cNvSpPr/>
          <p:nvPr/>
        </p:nvSpPr>
        <p:spPr>
          <a:xfrm>
            <a:off x="7138555" y="4755574"/>
            <a:ext cx="1153391" cy="384464"/>
          </a:xfrm>
          <a:prstGeom prst="donut">
            <a:avLst>
              <a:gd name="adj" fmla="val 2778"/>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 name="Rectangle 9"/>
          <p:cNvSpPr/>
          <p:nvPr/>
        </p:nvSpPr>
        <p:spPr>
          <a:xfrm>
            <a:off x="207818" y="1039001"/>
            <a:ext cx="8717974" cy="1631216"/>
          </a:xfrm>
          <a:prstGeom prst="rect">
            <a:avLst/>
          </a:prstGeom>
        </p:spPr>
        <p:txBody>
          <a:bodyPr wrap="square">
            <a:spAutoFit/>
          </a:bodyPr>
          <a:lstStyle/>
          <a:p>
            <a:r>
              <a:rPr lang="en-GB" sz="2000" dirty="0">
                <a:solidFill>
                  <a:schemeClr val="bg1"/>
                </a:solidFill>
              </a:rPr>
              <a:t>“…Fortune Islands… In these islands one can see riding at anchor merchant vessels from neighbouring countries. Most of those encountered there are from the port Alexander built on the Indus River. Not a few, however, come from Persia and Carmania and the whole nearby region.” </a:t>
            </a:r>
            <a:r>
              <a:rPr lang="en-GB" sz="2000" b="1" dirty="0">
                <a:solidFill>
                  <a:schemeClr val="bg1"/>
                </a:solidFill>
              </a:rPr>
              <a:t>Agatharkhides</a:t>
            </a:r>
            <a:r>
              <a:rPr lang="en-GB" sz="2000" b="1" i="1" dirty="0">
                <a:solidFill>
                  <a:schemeClr val="bg1"/>
                </a:solidFill>
              </a:rPr>
              <a:t> </a:t>
            </a:r>
            <a:r>
              <a:rPr lang="en-GB" sz="2000" b="1" dirty="0">
                <a:solidFill>
                  <a:schemeClr val="bg1"/>
                </a:solidFill>
              </a:rPr>
              <a:t>5.105a = Photius, </a:t>
            </a:r>
            <a:r>
              <a:rPr lang="en-GB" sz="2000" b="1" i="1" dirty="0">
                <a:solidFill>
                  <a:schemeClr val="bg1"/>
                </a:solidFill>
              </a:rPr>
              <a:t>Cod</a:t>
            </a:r>
            <a:r>
              <a:rPr lang="en-GB" sz="2000" b="1" dirty="0">
                <a:solidFill>
                  <a:schemeClr val="bg1"/>
                </a:solidFill>
              </a:rPr>
              <a:t>. 250.103, 459b</a:t>
            </a:r>
            <a:r>
              <a:rPr lang="en-GB" sz="2000" dirty="0">
                <a:solidFill>
                  <a:schemeClr val="bg1"/>
                </a:solidFill>
              </a:rPr>
              <a:t>. </a:t>
            </a:r>
          </a:p>
        </p:txBody>
      </p:sp>
    </p:spTree>
    <p:extLst>
      <p:ext uri="{BB962C8B-B14F-4D97-AF65-F5344CB8AC3E}">
        <p14:creationId xmlns:p14="http://schemas.microsoft.com/office/powerpoint/2010/main" val="2830805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80728"/>
          </a:xfrm>
        </p:spPr>
        <p:txBody>
          <a:bodyPr/>
          <a:lstStyle/>
          <a:p>
            <a:r>
              <a:rPr lang="en-GB" b="1" dirty="0" smtClean="0">
                <a:solidFill>
                  <a:schemeClr val="bg1"/>
                </a:solidFill>
              </a:rPr>
              <a:t>Discovery of the Monsoon?</a:t>
            </a:r>
            <a:endParaRPr lang="en-GB" b="1" dirty="0">
              <a:solidFill>
                <a:schemeClr val="bg1"/>
              </a:solidFill>
            </a:endParaRPr>
          </a:p>
        </p:txBody>
      </p:sp>
      <p:sp>
        <p:nvSpPr>
          <p:cNvPr id="3" name="Content Placeholder 2"/>
          <p:cNvSpPr>
            <a:spLocks noGrp="1"/>
          </p:cNvSpPr>
          <p:nvPr>
            <p:ph sz="half" idx="1"/>
          </p:nvPr>
        </p:nvSpPr>
        <p:spPr>
          <a:xfrm>
            <a:off x="0" y="903141"/>
            <a:ext cx="4210962" cy="3317947"/>
          </a:xfrm>
        </p:spPr>
        <p:txBody>
          <a:bodyPr>
            <a:normAutofit/>
          </a:bodyPr>
          <a:lstStyle/>
          <a:p>
            <a:r>
              <a:rPr lang="en-GB" dirty="0" err="1" smtClean="0">
                <a:solidFill>
                  <a:schemeClr val="bg1"/>
                </a:solidFill>
              </a:rPr>
              <a:t>Eudoxus</a:t>
            </a:r>
            <a:r>
              <a:rPr lang="en-GB" dirty="0" smtClean="0">
                <a:solidFill>
                  <a:schemeClr val="bg1"/>
                </a:solidFill>
              </a:rPr>
              <a:t> of </a:t>
            </a:r>
            <a:r>
              <a:rPr lang="en-GB" dirty="0" err="1" smtClean="0">
                <a:solidFill>
                  <a:schemeClr val="bg1"/>
                </a:solidFill>
              </a:rPr>
              <a:t>Cyzicus</a:t>
            </a:r>
            <a:r>
              <a:rPr lang="en-GB" dirty="0" smtClean="0">
                <a:solidFill>
                  <a:schemeClr val="bg1"/>
                </a:solidFill>
              </a:rPr>
              <a:t> - </a:t>
            </a:r>
            <a:r>
              <a:rPr lang="en-GB" b="1" dirty="0">
                <a:solidFill>
                  <a:schemeClr val="bg1"/>
                </a:solidFill>
              </a:rPr>
              <a:t>Strabo </a:t>
            </a:r>
            <a:r>
              <a:rPr lang="en-GB" b="1" i="1" dirty="0" smtClean="0">
                <a:solidFill>
                  <a:schemeClr val="bg1"/>
                </a:solidFill>
              </a:rPr>
              <a:t>Geog. </a:t>
            </a:r>
            <a:r>
              <a:rPr lang="en-GB" b="1" dirty="0" smtClean="0">
                <a:solidFill>
                  <a:schemeClr val="bg1"/>
                </a:solidFill>
              </a:rPr>
              <a:t>2.3.4-5</a:t>
            </a:r>
            <a:r>
              <a:rPr lang="en-GB" dirty="0" smtClean="0">
                <a:solidFill>
                  <a:schemeClr val="bg1"/>
                </a:solidFill>
              </a:rPr>
              <a:t>.</a:t>
            </a:r>
          </a:p>
          <a:p>
            <a:endParaRPr lang="en-GB" sz="100" dirty="0">
              <a:solidFill>
                <a:schemeClr val="bg1"/>
              </a:solidFill>
            </a:endParaRPr>
          </a:p>
          <a:p>
            <a:r>
              <a:rPr lang="en-GB" dirty="0" err="1" smtClean="0">
                <a:solidFill>
                  <a:schemeClr val="bg1"/>
                </a:solidFill>
              </a:rPr>
              <a:t>Hippalos</a:t>
            </a:r>
            <a:r>
              <a:rPr lang="en-GB" dirty="0">
                <a:solidFill>
                  <a:schemeClr val="bg1"/>
                </a:solidFill>
              </a:rPr>
              <a:t> - </a:t>
            </a:r>
            <a:r>
              <a:rPr lang="en-GB" b="1" i="1" dirty="0" smtClean="0">
                <a:solidFill>
                  <a:schemeClr val="bg1"/>
                </a:solidFill>
              </a:rPr>
              <a:t>PME</a:t>
            </a:r>
            <a:r>
              <a:rPr lang="en-GB" b="1" dirty="0" smtClean="0">
                <a:solidFill>
                  <a:schemeClr val="bg1"/>
                </a:solidFill>
              </a:rPr>
              <a:t> 57; </a:t>
            </a:r>
            <a:r>
              <a:rPr lang="en-GB" b="1" dirty="0">
                <a:solidFill>
                  <a:schemeClr val="bg1"/>
                </a:solidFill>
              </a:rPr>
              <a:t>Pliny </a:t>
            </a:r>
            <a:r>
              <a:rPr lang="en-GB" b="1" i="1" dirty="0">
                <a:solidFill>
                  <a:schemeClr val="bg1"/>
                </a:solidFill>
              </a:rPr>
              <a:t>NH</a:t>
            </a:r>
            <a:r>
              <a:rPr lang="en-GB" b="1" dirty="0">
                <a:solidFill>
                  <a:schemeClr val="bg1"/>
                </a:solidFill>
              </a:rPr>
              <a:t> 6.26.100, </a:t>
            </a:r>
            <a:r>
              <a:rPr lang="en-GB" b="1" dirty="0" smtClean="0">
                <a:solidFill>
                  <a:schemeClr val="bg1"/>
                </a:solidFill>
              </a:rPr>
              <a:t>104-05</a:t>
            </a:r>
            <a:r>
              <a:rPr lang="en-GB" dirty="0" smtClean="0">
                <a:solidFill>
                  <a:schemeClr val="bg1"/>
                </a:solidFill>
              </a:rPr>
              <a:t>.</a:t>
            </a:r>
          </a:p>
          <a:p>
            <a:endParaRPr lang="en-GB" sz="100" dirty="0">
              <a:solidFill>
                <a:schemeClr val="bg1"/>
              </a:solidFill>
            </a:endParaRPr>
          </a:p>
          <a:p>
            <a:r>
              <a:rPr lang="en-GB" dirty="0" smtClean="0">
                <a:solidFill>
                  <a:schemeClr val="bg1"/>
                </a:solidFill>
              </a:rPr>
              <a:t>Conspiracy of silence by Arab merchants?</a:t>
            </a:r>
          </a:p>
          <a:p>
            <a:endParaRPr lang="en-GB" sz="500" dirty="0">
              <a:solidFill>
                <a:schemeClr val="bg1"/>
              </a:solidFill>
            </a:endParaRPr>
          </a:p>
          <a:p>
            <a:pPr marL="0" indent="0">
              <a:buNone/>
            </a:pPr>
            <a:endParaRPr lang="en-GB" dirty="0"/>
          </a:p>
          <a:p>
            <a:pPr marL="0" indent="0">
              <a:buNone/>
            </a:pPr>
            <a:endParaRPr lang="en-GB" dirty="0"/>
          </a:p>
        </p:txBody>
      </p:sp>
      <p:pic>
        <p:nvPicPr>
          <p:cNvPr id="6" name="Content Placeholder 5"/>
          <p:cNvPicPr>
            <a:picLocks noGrp="1" noChangeAspect="1"/>
          </p:cNvPicPr>
          <p:nvPr>
            <p:ph sz="half" idx="2"/>
          </p:nvPr>
        </p:nvPicPr>
        <p:blipFill>
          <a:blip r:embed="rId2"/>
          <a:stretch>
            <a:fillRect/>
          </a:stretch>
        </p:blipFill>
        <p:spPr>
          <a:xfrm>
            <a:off x="1043608" y="4063985"/>
            <a:ext cx="7278960" cy="2701303"/>
          </a:xfrm>
          <a:prstGeom prst="rect">
            <a:avLst/>
          </a:prstGeom>
        </p:spPr>
      </p:pic>
      <p:sp>
        <p:nvSpPr>
          <p:cNvPr id="7" name="Rectangle 6"/>
          <p:cNvSpPr/>
          <p:nvPr/>
        </p:nvSpPr>
        <p:spPr>
          <a:xfrm>
            <a:off x="4210962" y="903141"/>
            <a:ext cx="4753526" cy="3000821"/>
          </a:xfrm>
          <a:prstGeom prst="rect">
            <a:avLst/>
          </a:prstGeom>
        </p:spPr>
        <p:txBody>
          <a:bodyPr wrap="square">
            <a:spAutoFit/>
          </a:bodyPr>
          <a:lstStyle/>
          <a:p>
            <a:r>
              <a:rPr lang="en-GB" sz="2100" dirty="0">
                <a:solidFill>
                  <a:schemeClr val="bg1"/>
                </a:solidFill>
              </a:rPr>
              <a:t>“The whole coastal route just described, from Kane and </a:t>
            </a:r>
            <a:r>
              <a:rPr lang="en-GB" sz="2100" dirty="0" err="1">
                <a:solidFill>
                  <a:schemeClr val="bg1"/>
                </a:solidFill>
              </a:rPr>
              <a:t>Eudaimon</a:t>
            </a:r>
            <a:r>
              <a:rPr lang="en-GB" sz="2100" dirty="0">
                <a:solidFill>
                  <a:schemeClr val="bg1"/>
                </a:solidFill>
              </a:rPr>
              <a:t> Arabia, men formerly used to sail over in small vessels, following the curves of the bay. The ship captain </a:t>
            </a:r>
            <a:r>
              <a:rPr lang="en-GB" sz="2100" dirty="0" err="1">
                <a:solidFill>
                  <a:schemeClr val="bg1"/>
                </a:solidFill>
              </a:rPr>
              <a:t>Hippalos</a:t>
            </a:r>
            <a:r>
              <a:rPr lang="en-GB" sz="2100" dirty="0">
                <a:solidFill>
                  <a:schemeClr val="bg1"/>
                </a:solidFill>
              </a:rPr>
              <a:t>, by plotting the location of the ports of trade and the configuration of the sea, was the first to discover the route over open water.” – </a:t>
            </a:r>
            <a:r>
              <a:rPr lang="en-GB" sz="2100" b="1" i="1" dirty="0">
                <a:solidFill>
                  <a:schemeClr val="bg1"/>
                </a:solidFill>
              </a:rPr>
              <a:t>PME </a:t>
            </a:r>
            <a:r>
              <a:rPr lang="en-GB" sz="2100" b="1" dirty="0">
                <a:solidFill>
                  <a:schemeClr val="bg1"/>
                </a:solidFill>
              </a:rPr>
              <a:t>57</a:t>
            </a:r>
            <a:r>
              <a:rPr lang="en-GB" sz="2100" dirty="0">
                <a:solidFill>
                  <a:schemeClr val="bg1"/>
                </a:solidFill>
              </a:rPr>
              <a:t>.</a:t>
            </a:r>
          </a:p>
        </p:txBody>
      </p:sp>
    </p:spTree>
    <p:extLst>
      <p:ext uri="{BB962C8B-B14F-4D97-AF65-F5344CB8AC3E}">
        <p14:creationId xmlns:p14="http://schemas.microsoft.com/office/powerpoint/2010/main" val="2900868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Roman Annexation</a:t>
            </a:r>
            <a:endParaRPr lang="en-GB" dirty="0">
              <a:solidFill>
                <a:schemeClr val="bg1"/>
              </a:solidFill>
            </a:endParaRPr>
          </a:p>
        </p:txBody>
      </p:sp>
      <p:sp>
        <p:nvSpPr>
          <p:cNvPr id="4" name="Content Placeholder 3"/>
          <p:cNvSpPr>
            <a:spLocks noGrp="1"/>
          </p:cNvSpPr>
          <p:nvPr>
            <p:ph sz="half" idx="1"/>
          </p:nvPr>
        </p:nvSpPr>
        <p:spPr>
          <a:xfrm>
            <a:off x="103909" y="1600200"/>
            <a:ext cx="8738755" cy="5257800"/>
          </a:xfrm>
        </p:spPr>
        <p:txBody>
          <a:bodyPr>
            <a:normAutofit/>
          </a:bodyPr>
          <a:lstStyle/>
          <a:p>
            <a:r>
              <a:rPr lang="en-GB" dirty="0">
                <a:solidFill>
                  <a:schemeClr val="bg1"/>
                </a:solidFill>
              </a:rPr>
              <a:t>Roman” period began with Octavian’s (i.e. Augustus, who receives this title in 27 BC) annexation of Egypt in 30 </a:t>
            </a:r>
            <a:r>
              <a:rPr lang="en-GB" dirty="0" smtClean="0">
                <a:solidFill>
                  <a:schemeClr val="bg1"/>
                </a:solidFill>
              </a:rPr>
              <a:t>BC.</a:t>
            </a:r>
          </a:p>
          <a:p>
            <a:endParaRPr lang="en-GB" sz="500" dirty="0">
              <a:solidFill>
                <a:schemeClr val="bg1"/>
              </a:solidFill>
            </a:endParaRPr>
          </a:p>
          <a:p>
            <a:r>
              <a:rPr lang="en-GB" dirty="0" smtClean="0">
                <a:solidFill>
                  <a:schemeClr val="bg1"/>
                </a:solidFill>
              </a:rPr>
              <a:t>Participation by a range of ethic groups with the Roman Empire – Graeco-Egyptians, Italians, </a:t>
            </a:r>
            <a:r>
              <a:rPr lang="en-GB" dirty="0" err="1" smtClean="0">
                <a:solidFill>
                  <a:schemeClr val="bg1"/>
                </a:solidFill>
              </a:rPr>
              <a:t>Palymrenes</a:t>
            </a:r>
            <a:r>
              <a:rPr lang="en-GB" dirty="0" smtClean="0">
                <a:solidFill>
                  <a:schemeClr val="bg1"/>
                </a:solidFill>
              </a:rPr>
              <a:t>, etc. – along various other international merchants (Indian, Arabians, Persians, etc.)</a:t>
            </a:r>
          </a:p>
          <a:p>
            <a:endParaRPr lang="en-GB" sz="500" dirty="0">
              <a:solidFill>
                <a:schemeClr val="bg1"/>
              </a:solidFill>
            </a:endParaRPr>
          </a:p>
          <a:p>
            <a:r>
              <a:rPr lang="en-GB" dirty="0">
                <a:solidFill>
                  <a:schemeClr val="bg1"/>
                </a:solidFill>
              </a:rPr>
              <a:t>Muziris Papyrus (P. Vindob G 40822) - Verso mentions a consignment of ivory, cloth(?) and nard weighing 3.5 tons </a:t>
            </a:r>
            <a:r>
              <a:rPr lang="en-GB" dirty="0" smtClean="0">
                <a:solidFill>
                  <a:schemeClr val="bg1"/>
                </a:solidFill>
              </a:rPr>
              <a:t>– other goods possible including pepper and </a:t>
            </a:r>
            <a:r>
              <a:rPr lang="en-GB" dirty="0" err="1" smtClean="0">
                <a:solidFill>
                  <a:schemeClr val="bg1"/>
                </a:solidFill>
              </a:rPr>
              <a:t>malabathron</a:t>
            </a:r>
            <a:r>
              <a:rPr lang="en-GB" dirty="0" smtClean="0">
                <a:solidFill>
                  <a:schemeClr val="bg1"/>
                </a:solidFill>
              </a:rPr>
              <a:t> – total cargo about 9.3 million sestertii (equivalent) on value. </a:t>
            </a:r>
          </a:p>
          <a:p>
            <a:endParaRPr lang="en-GB" dirty="0">
              <a:solidFill>
                <a:schemeClr val="bg1"/>
              </a:solidFill>
            </a:endParaRPr>
          </a:p>
        </p:txBody>
      </p:sp>
    </p:spTree>
    <p:extLst>
      <p:ext uri="{BB962C8B-B14F-4D97-AF65-F5344CB8AC3E}">
        <p14:creationId xmlns:p14="http://schemas.microsoft.com/office/powerpoint/2010/main" val="31204075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340768"/>
          </a:xfrm>
        </p:spPr>
        <p:txBody>
          <a:bodyPr/>
          <a:lstStyle/>
          <a:p>
            <a:r>
              <a:rPr lang="en-GB" b="1" dirty="0" smtClean="0">
                <a:solidFill>
                  <a:schemeClr val="bg1"/>
                </a:solidFill>
              </a:rPr>
              <a:t>Ship Construction</a:t>
            </a:r>
            <a:endParaRPr lang="en-GB" b="1" dirty="0">
              <a:solidFill>
                <a:schemeClr val="bg1"/>
              </a:solidFill>
            </a:endParaRPr>
          </a:p>
        </p:txBody>
      </p:sp>
      <p:sp>
        <p:nvSpPr>
          <p:cNvPr id="4" name="Content Placeholder 3"/>
          <p:cNvSpPr>
            <a:spLocks noGrp="1"/>
          </p:cNvSpPr>
          <p:nvPr>
            <p:ph sz="half" idx="1"/>
          </p:nvPr>
        </p:nvSpPr>
        <p:spPr>
          <a:xfrm>
            <a:off x="107504" y="1125822"/>
            <a:ext cx="8784976" cy="1468760"/>
          </a:xfrm>
        </p:spPr>
        <p:txBody>
          <a:bodyPr>
            <a:normAutofit/>
          </a:bodyPr>
          <a:lstStyle/>
          <a:p>
            <a:r>
              <a:rPr lang="en-GB" sz="2200" dirty="0">
                <a:solidFill>
                  <a:schemeClr val="bg1"/>
                </a:solidFill>
              </a:rPr>
              <a:t>The square-rigged merchant </a:t>
            </a:r>
            <a:r>
              <a:rPr lang="en-GB" sz="2200" dirty="0" smtClean="0">
                <a:solidFill>
                  <a:schemeClr val="bg1"/>
                </a:solidFill>
              </a:rPr>
              <a:t>in </a:t>
            </a:r>
            <a:r>
              <a:rPr lang="en-GB" sz="2200" dirty="0">
                <a:solidFill>
                  <a:schemeClr val="bg1"/>
                </a:solidFill>
              </a:rPr>
              <a:t>the Mediterranean </a:t>
            </a:r>
            <a:r>
              <a:rPr lang="en-GB" sz="2200" dirty="0" smtClean="0">
                <a:solidFill>
                  <a:schemeClr val="bg1"/>
                </a:solidFill>
              </a:rPr>
              <a:t>- capacity </a:t>
            </a:r>
            <a:r>
              <a:rPr lang="en-GB" sz="2200" dirty="0">
                <a:solidFill>
                  <a:schemeClr val="bg1"/>
                </a:solidFill>
              </a:rPr>
              <a:t>from 75 to several hundred </a:t>
            </a:r>
            <a:r>
              <a:rPr lang="en-GB" sz="2200" dirty="0" smtClean="0">
                <a:solidFill>
                  <a:schemeClr val="bg1"/>
                </a:solidFill>
              </a:rPr>
              <a:t>tons (at extreme end 1000 tons).</a:t>
            </a:r>
          </a:p>
          <a:p>
            <a:endParaRPr lang="en-GB"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6579055"/>
            <a:ext cx="1878013" cy="280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3"/>
          <p:cNvSpPr txBox="1">
            <a:spLocks/>
          </p:cNvSpPr>
          <p:nvPr/>
        </p:nvSpPr>
        <p:spPr>
          <a:xfrm>
            <a:off x="107504" y="1988840"/>
            <a:ext cx="5976664" cy="507656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r>
              <a:rPr lang="en-GB" sz="2600" dirty="0" smtClean="0">
                <a:solidFill>
                  <a:prstClr val="black"/>
                </a:solidFill>
              </a:rPr>
              <a:t>Shell </a:t>
            </a:r>
            <a:r>
              <a:rPr lang="en-GB" sz="2600" dirty="0">
                <a:solidFill>
                  <a:prstClr val="black"/>
                </a:solidFill>
              </a:rPr>
              <a:t>of planks held together by thousands of closely-set mortise-and-</a:t>
            </a:r>
            <a:r>
              <a:rPr lang="en-GB" sz="2600" dirty="0" err="1">
                <a:solidFill>
                  <a:prstClr val="black"/>
                </a:solidFill>
              </a:rPr>
              <a:t>tenon</a:t>
            </a:r>
            <a:r>
              <a:rPr lang="en-GB" sz="2600" dirty="0">
                <a:solidFill>
                  <a:prstClr val="black"/>
                </a:solidFill>
              </a:rPr>
              <a:t> joints, and sets of frames that were inserted </a:t>
            </a:r>
            <a:r>
              <a:rPr lang="en-GB" sz="2600" dirty="0" smtClean="0">
                <a:solidFill>
                  <a:prstClr val="black"/>
                </a:solidFill>
              </a:rPr>
              <a:t>afterwards</a:t>
            </a:r>
          </a:p>
          <a:p>
            <a:endParaRPr lang="en-GB" sz="900" dirty="0" smtClean="0">
              <a:solidFill>
                <a:prstClr val="black"/>
              </a:solidFill>
            </a:endParaRPr>
          </a:p>
          <a:p>
            <a:r>
              <a:rPr lang="en-GB" sz="2600" dirty="0" smtClean="0">
                <a:solidFill>
                  <a:prstClr val="black"/>
                </a:solidFill>
              </a:rPr>
              <a:t>Dimensions </a:t>
            </a:r>
            <a:r>
              <a:rPr lang="en-GB" sz="2600" dirty="0">
                <a:solidFill>
                  <a:prstClr val="black"/>
                </a:solidFill>
              </a:rPr>
              <a:t>of </a:t>
            </a:r>
            <a:r>
              <a:rPr lang="en-GB" sz="2600" dirty="0" smtClean="0">
                <a:solidFill>
                  <a:prstClr val="black"/>
                </a:solidFill>
              </a:rPr>
              <a:t>harbour </a:t>
            </a:r>
            <a:r>
              <a:rPr lang="en-GB" sz="2600" dirty="0">
                <a:solidFill>
                  <a:prstClr val="black"/>
                </a:solidFill>
              </a:rPr>
              <a:t>at </a:t>
            </a:r>
            <a:r>
              <a:rPr lang="en-GB" sz="2600" dirty="0" smtClean="0">
                <a:solidFill>
                  <a:prstClr val="black"/>
                </a:solidFill>
              </a:rPr>
              <a:t>Berenike - 19-22 </a:t>
            </a:r>
            <a:r>
              <a:rPr lang="en-GB" sz="2600" dirty="0">
                <a:solidFill>
                  <a:prstClr val="black"/>
                </a:solidFill>
              </a:rPr>
              <a:t>m wide and up to </a:t>
            </a:r>
            <a:r>
              <a:rPr lang="en-GB" sz="2600" dirty="0" smtClean="0">
                <a:solidFill>
                  <a:prstClr val="black"/>
                </a:solidFill>
              </a:rPr>
              <a:t>60-61 </a:t>
            </a:r>
            <a:r>
              <a:rPr lang="en-GB" sz="2600" dirty="0">
                <a:solidFill>
                  <a:prstClr val="black"/>
                </a:solidFill>
              </a:rPr>
              <a:t>m in </a:t>
            </a:r>
            <a:r>
              <a:rPr lang="en-GB" sz="2600" dirty="0" smtClean="0">
                <a:solidFill>
                  <a:prstClr val="black"/>
                </a:solidFill>
              </a:rPr>
              <a:t>length.</a:t>
            </a:r>
          </a:p>
          <a:p>
            <a:endParaRPr lang="en-GB" sz="900" dirty="0">
              <a:solidFill>
                <a:prstClr val="black"/>
              </a:solidFill>
            </a:endParaRPr>
          </a:p>
          <a:p>
            <a:r>
              <a:rPr lang="en-GB" sz="2600" dirty="0" smtClean="0">
                <a:solidFill>
                  <a:prstClr val="black"/>
                </a:solidFill>
              </a:rPr>
              <a:t>Brail-rings</a:t>
            </a:r>
            <a:r>
              <a:rPr lang="en-GB" sz="2600" dirty="0">
                <a:solidFill>
                  <a:prstClr val="black"/>
                </a:solidFill>
              </a:rPr>
              <a:t>, a deadeye, various sheaves from rigging-blocks, and several fragments of sailcloth - S/S </a:t>
            </a:r>
            <a:r>
              <a:rPr lang="en-GB" sz="2600" dirty="0" smtClean="0">
                <a:solidFill>
                  <a:prstClr val="black"/>
                </a:solidFill>
              </a:rPr>
              <a:t>(Egyptian) and </a:t>
            </a:r>
            <a:r>
              <a:rPr lang="en-GB" sz="2600" dirty="0">
                <a:solidFill>
                  <a:prstClr val="black"/>
                </a:solidFill>
              </a:rPr>
              <a:t>Z/Z (Indian) </a:t>
            </a:r>
            <a:r>
              <a:rPr lang="en-GB" sz="2600" dirty="0" smtClean="0">
                <a:solidFill>
                  <a:prstClr val="black"/>
                </a:solidFill>
              </a:rPr>
              <a:t>material.</a:t>
            </a:r>
          </a:p>
          <a:p>
            <a:endParaRPr lang="en-GB" sz="900" dirty="0">
              <a:solidFill>
                <a:prstClr val="black"/>
              </a:solidFill>
            </a:endParaRPr>
          </a:p>
          <a:p>
            <a:r>
              <a:rPr lang="en-GB" sz="2600" i="1" dirty="0">
                <a:solidFill>
                  <a:prstClr val="black"/>
                </a:solidFill>
              </a:rPr>
              <a:t>O. </a:t>
            </a:r>
            <a:r>
              <a:rPr lang="en-GB" sz="2600" i="1" dirty="0" err="1">
                <a:solidFill>
                  <a:prstClr val="black"/>
                </a:solidFill>
              </a:rPr>
              <a:t>Krok</a:t>
            </a:r>
            <a:r>
              <a:rPr lang="en-GB" sz="2600" i="1" dirty="0">
                <a:solidFill>
                  <a:prstClr val="black"/>
                </a:solidFill>
              </a:rPr>
              <a:t>. 41 </a:t>
            </a:r>
            <a:r>
              <a:rPr lang="en-GB" sz="2600" dirty="0" smtClean="0">
                <a:solidFill>
                  <a:prstClr val="black"/>
                </a:solidFill>
              </a:rPr>
              <a:t>– wagon with shipbuilding wood.</a:t>
            </a:r>
          </a:p>
          <a:p>
            <a:endParaRPr lang="en-GB" sz="900" i="1" dirty="0">
              <a:solidFill>
                <a:prstClr val="black"/>
              </a:solidFill>
            </a:endParaRPr>
          </a:p>
          <a:p>
            <a:r>
              <a:rPr lang="en-GB" sz="2600" dirty="0">
                <a:solidFill>
                  <a:prstClr val="black"/>
                </a:solidFill>
              </a:rPr>
              <a:t>Koptos Tariff - tolls paid by shipbuilders’ servants and </a:t>
            </a:r>
            <a:r>
              <a:rPr lang="en-GB" sz="2600" dirty="0" smtClean="0">
                <a:solidFill>
                  <a:prstClr val="black"/>
                </a:solidFill>
              </a:rPr>
              <a:t>artisans – also on </a:t>
            </a:r>
            <a:r>
              <a:rPr lang="en-GB" sz="2600" dirty="0">
                <a:solidFill>
                  <a:prstClr val="black"/>
                </a:solidFill>
              </a:rPr>
              <a:t>components such as masts and </a:t>
            </a:r>
            <a:r>
              <a:rPr lang="en-GB" sz="2600" dirty="0" smtClean="0">
                <a:solidFill>
                  <a:prstClr val="black"/>
                </a:solidFill>
              </a:rPr>
              <a:t>yardarms. </a:t>
            </a:r>
          </a:p>
          <a:p>
            <a:endParaRPr lang="en-GB" sz="2600" dirty="0">
              <a:solidFill>
                <a:prstClr val="black"/>
              </a:solidFill>
            </a:endParaRPr>
          </a:p>
          <a:p>
            <a:endParaRPr lang="en-GB" sz="2600" dirty="0" smtClean="0">
              <a:solidFill>
                <a:prstClr val="black"/>
              </a:solidFill>
            </a:endParaRPr>
          </a:p>
        </p:txBody>
      </p:sp>
      <p:pic>
        <p:nvPicPr>
          <p:cNvPr id="2050" name="Picture 2"/>
          <p:cNvPicPr>
            <a:picLocks noGrp="1" noChangeAspect="1" noChangeArrowheads="1"/>
          </p:cNvPicPr>
          <p:nvPr>
            <p:ph sz="half" idx="2"/>
          </p:nvPr>
        </p:nvPicPr>
        <p:blipFill rotWithShape="1">
          <a:blip r:embed="rId3">
            <a:extLst>
              <a:ext uri="{28A0092B-C50C-407E-A947-70E740481C1C}">
                <a14:useLocalDpi xmlns:a14="http://schemas.microsoft.com/office/drawing/2010/main" val="0"/>
              </a:ext>
            </a:extLst>
          </a:blip>
          <a:srcRect l="22454" t="32245" r="14578" b="10499"/>
          <a:stretch/>
        </p:blipFill>
        <p:spPr bwMode="auto">
          <a:xfrm>
            <a:off x="6012160" y="2060848"/>
            <a:ext cx="2978428" cy="44913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70107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Goods Traded</a:t>
            </a:r>
            <a:endParaRPr lang="en-GB" dirty="0">
              <a:solidFill>
                <a:schemeClr val="bg1"/>
              </a:solidFill>
            </a:endParaRPr>
          </a:p>
        </p:txBody>
      </p:sp>
      <p:sp>
        <p:nvSpPr>
          <p:cNvPr id="4" name="Text Placeholder 3"/>
          <p:cNvSpPr>
            <a:spLocks noGrp="1"/>
          </p:cNvSpPr>
          <p:nvPr>
            <p:ph type="body" idx="1"/>
          </p:nvPr>
        </p:nvSpPr>
        <p:spPr/>
        <p:txBody>
          <a:bodyPr/>
          <a:lstStyle/>
          <a:p>
            <a:r>
              <a:rPr lang="en-GB" b="1" dirty="0" smtClean="0">
                <a:solidFill>
                  <a:schemeClr val="bg1"/>
                </a:solidFill>
              </a:rPr>
              <a:t>Imports</a:t>
            </a:r>
            <a:endParaRPr lang="en-GB" b="1" dirty="0">
              <a:solidFill>
                <a:schemeClr val="bg1"/>
              </a:solidFill>
            </a:endParaRPr>
          </a:p>
        </p:txBody>
      </p:sp>
      <p:sp>
        <p:nvSpPr>
          <p:cNvPr id="6" name="Text Placeholder 5"/>
          <p:cNvSpPr>
            <a:spLocks noGrp="1"/>
          </p:cNvSpPr>
          <p:nvPr>
            <p:ph type="body" sz="half" idx="3"/>
          </p:nvPr>
        </p:nvSpPr>
        <p:spPr/>
        <p:txBody>
          <a:bodyPr/>
          <a:lstStyle/>
          <a:p>
            <a:r>
              <a:rPr lang="en-GB" b="1" dirty="0" smtClean="0">
                <a:solidFill>
                  <a:schemeClr val="bg1"/>
                </a:solidFill>
              </a:rPr>
              <a:t>Exports</a:t>
            </a:r>
            <a:endParaRPr lang="en-GB" b="1" dirty="0">
              <a:solidFill>
                <a:schemeClr val="bg1"/>
              </a:solidFill>
            </a:endParaRPr>
          </a:p>
        </p:txBody>
      </p:sp>
      <p:sp>
        <p:nvSpPr>
          <p:cNvPr id="5" name="Content Placeholder 4"/>
          <p:cNvSpPr>
            <a:spLocks noGrp="1"/>
          </p:cNvSpPr>
          <p:nvPr>
            <p:ph sz="quarter" idx="2"/>
          </p:nvPr>
        </p:nvSpPr>
        <p:spPr>
          <a:xfrm>
            <a:off x="0" y="2362200"/>
            <a:ext cx="4497388" cy="4412673"/>
          </a:xfrm>
        </p:spPr>
        <p:txBody>
          <a:bodyPr>
            <a:normAutofit/>
          </a:bodyPr>
          <a:lstStyle/>
          <a:p>
            <a:r>
              <a:rPr lang="en-GB" dirty="0">
                <a:solidFill>
                  <a:schemeClr val="bg1"/>
                </a:solidFill>
              </a:rPr>
              <a:t>Spices and aromatics – pepper (esp. black), cassia, frankincense, nard.</a:t>
            </a:r>
          </a:p>
          <a:p>
            <a:r>
              <a:rPr lang="en-GB" dirty="0">
                <a:solidFill>
                  <a:schemeClr val="bg1"/>
                </a:solidFill>
              </a:rPr>
              <a:t>Textiles – silks, Seric skins, cotton cloth.</a:t>
            </a:r>
          </a:p>
          <a:p>
            <a:r>
              <a:rPr lang="en-GB" dirty="0">
                <a:solidFill>
                  <a:schemeClr val="bg1"/>
                </a:solidFill>
              </a:rPr>
              <a:t>Precious gems – beryl, opal.</a:t>
            </a:r>
          </a:p>
          <a:p>
            <a:r>
              <a:rPr lang="en-GB" dirty="0">
                <a:solidFill>
                  <a:schemeClr val="bg1"/>
                </a:solidFill>
              </a:rPr>
              <a:t>Woods – teak, ebony.</a:t>
            </a:r>
          </a:p>
          <a:p>
            <a:r>
              <a:rPr lang="en-GB" dirty="0">
                <a:solidFill>
                  <a:schemeClr val="bg1"/>
                </a:solidFill>
              </a:rPr>
              <a:t>Animals (exotic pets and food)</a:t>
            </a:r>
          </a:p>
          <a:p>
            <a:r>
              <a:rPr lang="en-GB" dirty="0">
                <a:solidFill>
                  <a:schemeClr val="bg1"/>
                </a:solidFill>
              </a:rPr>
              <a:t>Slaves</a:t>
            </a:r>
          </a:p>
          <a:p>
            <a:endParaRPr lang="en-GB" dirty="0"/>
          </a:p>
        </p:txBody>
      </p:sp>
      <p:sp>
        <p:nvSpPr>
          <p:cNvPr id="7" name="Content Placeholder 6"/>
          <p:cNvSpPr>
            <a:spLocks noGrp="1"/>
          </p:cNvSpPr>
          <p:nvPr>
            <p:ph sz="quarter" idx="4"/>
          </p:nvPr>
        </p:nvSpPr>
        <p:spPr>
          <a:xfrm>
            <a:off x="4497388" y="2362200"/>
            <a:ext cx="4532311" cy="4495800"/>
          </a:xfrm>
        </p:spPr>
        <p:txBody>
          <a:bodyPr>
            <a:normAutofit fontScale="92500" lnSpcReduction="10000"/>
          </a:bodyPr>
          <a:lstStyle/>
          <a:p>
            <a:r>
              <a:rPr lang="en-GB" dirty="0">
                <a:solidFill>
                  <a:schemeClr val="bg1"/>
                </a:solidFill>
              </a:rPr>
              <a:t>Heavy/bulky items – non-precious metals, e.g. copper.</a:t>
            </a:r>
          </a:p>
          <a:p>
            <a:r>
              <a:rPr lang="en-GB" dirty="0">
                <a:solidFill>
                  <a:schemeClr val="bg1"/>
                </a:solidFill>
              </a:rPr>
              <a:t>Crafted goods – bronze-wares, glass, reworked imports (silk!).</a:t>
            </a:r>
          </a:p>
          <a:p>
            <a:r>
              <a:rPr lang="en-GB" dirty="0">
                <a:solidFill>
                  <a:schemeClr val="bg1"/>
                </a:solidFill>
              </a:rPr>
              <a:t>Foodstuffs and drink – wine, olive oil, maybe garum?</a:t>
            </a:r>
          </a:p>
          <a:p>
            <a:r>
              <a:rPr lang="en-GB" dirty="0">
                <a:solidFill>
                  <a:schemeClr val="bg1"/>
                </a:solidFill>
              </a:rPr>
              <a:t>Mediterranean red coral.</a:t>
            </a:r>
          </a:p>
          <a:p>
            <a:r>
              <a:rPr lang="en-GB" dirty="0">
                <a:solidFill>
                  <a:schemeClr val="bg1"/>
                </a:solidFill>
              </a:rPr>
              <a:t>Gold and silver crafted wares.</a:t>
            </a:r>
          </a:p>
          <a:p>
            <a:r>
              <a:rPr lang="en-GB" dirty="0">
                <a:solidFill>
                  <a:schemeClr val="bg1"/>
                </a:solidFill>
              </a:rPr>
              <a:t>Peridot (chrysolithon / topazos</a:t>
            </a:r>
            <a:r>
              <a:rPr lang="en-GB" dirty="0" smtClean="0">
                <a:solidFill>
                  <a:schemeClr val="bg1"/>
                </a:solidFill>
              </a:rPr>
              <a:t>)</a:t>
            </a:r>
          </a:p>
          <a:p>
            <a:r>
              <a:rPr lang="en-GB" dirty="0" smtClean="0">
                <a:solidFill>
                  <a:schemeClr val="bg1"/>
                </a:solidFill>
              </a:rPr>
              <a:t>Gold and silver craft wares and coins.</a:t>
            </a:r>
            <a:endParaRPr lang="en-GB" dirty="0">
              <a:solidFill>
                <a:schemeClr val="bg1"/>
              </a:solidFill>
            </a:endParaRPr>
          </a:p>
          <a:p>
            <a:endParaRPr lang="en-GB" dirty="0"/>
          </a:p>
        </p:txBody>
      </p:sp>
    </p:spTree>
    <p:extLst>
      <p:ext uri="{BB962C8B-B14F-4D97-AF65-F5344CB8AC3E}">
        <p14:creationId xmlns:p14="http://schemas.microsoft.com/office/powerpoint/2010/main" val="26636522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chemeClr val="bg1"/>
                </a:solidFill>
              </a:rPr>
              <a:t>Foreign Merchants at the Red Sea Ports</a:t>
            </a:r>
            <a:endParaRPr lang="en-GB" dirty="0">
              <a:solidFill>
                <a:schemeClr val="bg1"/>
              </a:solidFill>
            </a:endParaRPr>
          </a:p>
        </p:txBody>
      </p:sp>
      <p:sp>
        <p:nvSpPr>
          <p:cNvPr id="3" name="Content Placeholder 2"/>
          <p:cNvSpPr>
            <a:spLocks noGrp="1"/>
          </p:cNvSpPr>
          <p:nvPr>
            <p:ph idx="1"/>
          </p:nvPr>
        </p:nvSpPr>
        <p:spPr>
          <a:xfrm>
            <a:off x="0" y="1600200"/>
            <a:ext cx="9144000" cy="5257800"/>
          </a:xfrm>
        </p:spPr>
        <p:txBody>
          <a:bodyPr>
            <a:normAutofit fontScale="77500" lnSpcReduction="20000"/>
          </a:bodyPr>
          <a:lstStyle/>
          <a:p>
            <a:pPr marL="137160" indent="0">
              <a:buNone/>
            </a:pPr>
            <a:r>
              <a:rPr lang="en-GB" dirty="0">
                <a:solidFill>
                  <a:schemeClr val="bg1"/>
                </a:solidFill>
              </a:rPr>
              <a:t>Arabians at Myos Hormos and Berenike:</a:t>
            </a:r>
          </a:p>
          <a:p>
            <a:pPr lvl="1"/>
            <a:r>
              <a:rPr lang="en-GB" dirty="0">
                <a:solidFill>
                  <a:schemeClr val="bg1"/>
                </a:solidFill>
              </a:rPr>
              <a:t>Dedications by merchants from </a:t>
            </a:r>
            <a:r>
              <a:rPr lang="en-GB" dirty="0" err="1">
                <a:solidFill>
                  <a:schemeClr val="bg1"/>
                </a:solidFill>
              </a:rPr>
              <a:t>Eudaimon</a:t>
            </a:r>
            <a:r>
              <a:rPr lang="en-GB" dirty="0">
                <a:solidFill>
                  <a:schemeClr val="bg1"/>
                </a:solidFill>
              </a:rPr>
              <a:t> Arabia (Aden) in 1st c AD.</a:t>
            </a:r>
          </a:p>
          <a:p>
            <a:pPr lvl="1"/>
            <a:r>
              <a:rPr lang="en-GB" dirty="0">
                <a:solidFill>
                  <a:schemeClr val="bg1"/>
                </a:solidFill>
              </a:rPr>
              <a:t>South Arabian graffiti, and writing on sherds.</a:t>
            </a:r>
          </a:p>
          <a:p>
            <a:pPr lvl="1"/>
            <a:r>
              <a:rPr lang="en-GB" dirty="0">
                <a:solidFill>
                  <a:schemeClr val="bg1"/>
                </a:solidFill>
              </a:rPr>
              <a:t>South Arabian utilitarian wares (e.g. calcite beehive vessel)</a:t>
            </a:r>
          </a:p>
          <a:p>
            <a:endParaRPr lang="en-GB" sz="900" dirty="0"/>
          </a:p>
          <a:p>
            <a:pPr marL="137160" indent="0">
              <a:buNone/>
            </a:pPr>
            <a:r>
              <a:rPr lang="en-GB" dirty="0">
                <a:solidFill>
                  <a:schemeClr val="bg1"/>
                </a:solidFill>
              </a:rPr>
              <a:t>Indians at Myos Hormos and Berenike</a:t>
            </a:r>
          </a:p>
          <a:p>
            <a:pPr lvl="1"/>
            <a:r>
              <a:rPr lang="en-GB" dirty="0">
                <a:solidFill>
                  <a:schemeClr val="bg1"/>
                </a:solidFill>
              </a:rPr>
              <a:t>Rice (kernels and chaff) found at Berenike</a:t>
            </a:r>
          </a:p>
          <a:p>
            <a:pPr lvl="1"/>
            <a:r>
              <a:rPr lang="en-GB" dirty="0">
                <a:solidFill>
                  <a:schemeClr val="bg1"/>
                </a:solidFill>
              </a:rPr>
              <a:t>Utilitarian and domestic wares – personal baggage?</a:t>
            </a:r>
          </a:p>
          <a:p>
            <a:pPr lvl="1"/>
            <a:r>
              <a:rPr lang="en-GB" dirty="0">
                <a:solidFill>
                  <a:schemeClr val="bg1"/>
                </a:solidFill>
              </a:rPr>
              <a:t>Arikamedu style cooking ware (Myos Hormos)</a:t>
            </a:r>
          </a:p>
          <a:p>
            <a:pPr lvl="1"/>
            <a:r>
              <a:rPr lang="en-GB" dirty="0">
                <a:solidFill>
                  <a:schemeClr val="bg1"/>
                </a:solidFill>
              </a:rPr>
              <a:t>Cooking pots (Wheeler Type 24), casseroles dishes (Wheeler Type 25), flanged casseroles and lids (Wheeler Type 28-29) – southeast Indian in origin (Berenike)</a:t>
            </a:r>
          </a:p>
          <a:p>
            <a:pPr lvl="1"/>
            <a:endParaRPr lang="en-GB" sz="800" dirty="0"/>
          </a:p>
          <a:p>
            <a:r>
              <a:rPr lang="en-GB" dirty="0">
                <a:solidFill>
                  <a:schemeClr val="bg1"/>
                </a:solidFill>
              </a:rPr>
              <a:t>Indian scripts and symbols found in Eastern Desert (e.g. svastikas)</a:t>
            </a:r>
          </a:p>
          <a:p>
            <a:endParaRPr lang="en-GB" sz="800" dirty="0"/>
          </a:p>
          <a:p>
            <a:r>
              <a:rPr lang="en-GB" dirty="0">
                <a:solidFill>
                  <a:schemeClr val="bg1"/>
                </a:solidFill>
              </a:rPr>
              <a:t>Names of Indians – Kanan and Cātan – Brahmi script (Myos Hormos) </a:t>
            </a:r>
            <a:r>
              <a:rPr lang="en-GB" dirty="0" smtClean="0">
                <a:solidFill>
                  <a:schemeClr val="bg1"/>
                </a:solidFill>
              </a:rPr>
              <a:t>– </a:t>
            </a:r>
            <a:r>
              <a:rPr lang="en-GB" dirty="0">
                <a:solidFill>
                  <a:schemeClr val="bg1"/>
                </a:solidFill>
              </a:rPr>
              <a:t>Brahmi script (Berenike); Halaka, Vinhudala [=Visnudatta], and Nakada [=Nagadatta?] – ostrakon list good (oil, meat, wine) – Prakrit southwest, south central India (Myos Hormos).</a:t>
            </a:r>
          </a:p>
          <a:p>
            <a:endParaRPr lang="en-GB" dirty="0"/>
          </a:p>
        </p:txBody>
      </p:sp>
    </p:spTree>
    <p:extLst>
      <p:ext uri="{BB962C8B-B14F-4D97-AF65-F5344CB8AC3E}">
        <p14:creationId xmlns:p14="http://schemas.microsoft.com/office/powerpoint/2010/main" val="7921841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188</TotalTime>
  <Words>1037</Words>
  <Application>Microsoft Office PowerPoint</Application>
  <PresentationFormat>On-screen Show (4:3)</PresentationFormat>
  <Paragraphs>96</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Book Antiqua</vt:lpstr>
      <vt:lpstr>Lucida Sans</vt:lpstr>
      <vt:lpstr>Times New Roman</vt:lpstr>
      <vt:lpstr>Wingdings</vt:lpstr>
      <vt:lpstr>Wingdings 2</vt:lpstr>
      <vt:lpstr>Wingdings 3</vt:lpstr>
      <vt:lpstr>Apex</vt:lpstr>
      <vt:lpstr>Life in the Eastern Desert of Egypt</vt:lpstr>
      <vt:lpstr>Pharaonic Activity</vt:lpstr>
      <vt:lpstr>Ptolemaic Establishment of Ports</vt:lpstr>
      <vt:lpstr>Evidence for Exchange</vt:lpstr>
      <vt:lpstr>Egypto-Arabian Contact</vt:lpstr>
      <vt:lpstr>Nodes</vt:lpstr>
      <vt:lpstr>Discovery of the Monsoon?</vt:lpstr>
      <vt:lpstr>Roman Annexation</vt:lpstr>
      <vt:lpstr>Ship Construction</vt:lpstr>
      <vt:lpstr>Goods Traded</vt:lpstr>
      <vt:lpstr>Foreign Merchants at the Red Sea Ports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Life in the Eastern Desert of Egypt</dc:title>
  <dc:creator>Matthew Cobb</dc:creator>
  <cp:lastModifiedBy>Matt</cp:lastModifiedBy>
  <cp:revision>50</cp:revision>
  <dcterms:created xsi:type="dcterms:W3CDTF">2017-10-18T14:37:53Z</dcterms:created>
  <dcterms:modified xsi:type="dcterms:W3CDTF">2017-10-18T19:32:23Z</dcterms:modified>
</cp:coreProperties>
</file>