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98" r:id="rId3"/>
    <p:sldId id="307" r:id="rId4"/>
    <p:sldId id="337" r:id="rId5"/>
    <p:sldId id="329" r:id="rId6"/>
    <p:sldId id="317" r:id="rId7"/>
    <p:sldId id="338" r:id="rId8"/>
    <p:sldId id="339" r:id="rId9"/>
    <p:sldId id="340" r:id="rId10"/>
    <p:sldId id="341" r:id="rId11"/>
    <p:sldId id="346" r:id="rId12"/>
    <p:sldId id="347" r:id="rId13"/>
    <p:sldId id="348" r:id="rId14"/>
    <p:sldId id="267"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766" autoAdjust="0"/>
  </p:normalViewPr>
  <p:slideViewPr>
    <p:cSldViewPr snapToGrid="0">
      <p:cViewPr varScale="1">
        <p:scale>
          <a:sx n="63" d="100"/>
          <a:sy n="63" d="100"/>
        </p:scale>
        <p:origin x="99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5B37BE-38A4-4C15-AC8D-BA2A862D9A1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A8FDCA61-4000-4AC6-9E52-C5B43948FDEF}">
      <dgm:prSet/>
      <dgm:spPr/>
      <dgm:t>
        <a:bodyPr/>
        <a:lstStyle/>
        <a:p>
          <a:pPr algn="l"/>
          <a:r>
            <a:rPr lang="en-US" dirty="0" smtClean="0"/>
            <a:t>Internal working </a:t>
          </a:r>
          <a:r>
            <a:rPr lang="en-US" dirty="0"/>
            <a:t>models guiding future relationships</a:t>
          </a:r>
        </a:p>
      </dgm:t>
    </dgm:pt>
    <dgm:pt modelId="{C6B92E9E-BBB3-43C8-8824-022FBCF69C5B}" type="parTrans" cxnId="{37CCF5D2-6849-46CA-BBEB-50FC492DE902}">
      <dgm:prSet/>
      <dgm:spPr/>
      <dgm:t>
        <a:bodyPr/>
        <a:lstStyle/>
        <a:p>
          <a:endParaRPr lang="en-US"/>
        </a:p>
      </dgm:t>
    </dgm:pt>
    <dgm:pt modelId="{F72B7CA5-BA1A-4969-B28D-B5DA3DA3C035}" type="sibTrans" cxnId="{37CCF5D2-6849-46CA-BBEB-50FC492DE902}">
      <dgm:prSet/>
      <dgm:spPr/>
      <dgm:t>
        <a:bodyPr/>
        <a:lstStyle/>
        <a:p>
          <a:endParaRPr lang="en-US"/>
        </a:p>
      </dgm:t>
    </dgm:pt>
    <dgm:pt modelId="{B93F937B-41D9-4CD0-8635-1A344E8384AD}">
      <dgm:prSet phldrT="[Text]" phldr="0"/>
      <dgm:spPr/>
      <dgm:t>
        <a:bodyPr/>
        <a:lstStyle/>
        <a:p>
          <a:pPr algn="l"/>
          <a:r>
            <a:rPr lang="en-US"/>
            <a:t>Secure attachment develops from consistent sensitive caregiving</a:t>
          </a:r>
        </a:p>
      </dgm:t>
    </dgm:pt>
    <dgm:pt modelId="{ED579346-89B1-45BF-9FB2-105E3FEB8BD6}" type="parTrans" cxnId="{4E45AE92-DE8F-4599-AA22-E476D0D8F428}">
      <dgm:prSet/>
      <dgm:spPr/>
    </dgm:pt>
    <dgm:pt modelId="{8AD7D29C-51DC-47D0-AF7F-E0DB61E7409B}" type="sibTrans" cxnId="{4E45AE92-DE8F-4599-AA22-E476D0D8F428}">
      <dgm:prSet/>
      <dgm:spPr/>
      <dgm:t>
        <a:bodyPr/>
        <a:lstStyle/>
        <a:p>
          <a:endParaRPr lang="en-GB"/>
        </a:p>
      </dgm:t>
    </dgm:pt>
    <dgm:pt modelId="{D14C1AEA-D627-4F64-9000-C67D1A80A8B1}">
      <dgm:prSet phldrT="[Text]" phldr="0"/>
      <dgm:spPr/>
      <dgm:t>
        <a:bodyPr/>
        <a:lstStyle/>
        <a:p>
          <a:pPr algn="l"/>
          <a:r>
            <a:rPr lang="en-US" dirty="0" smtClean="0"/>
            <a:t>Reijman et al. (2018) describe attachment </a:t>
          </a:r>
          <a:r>
            <a:rPr lang="en-US" dirty="0" err="1"/>
            <a:t>behaviours</a:t>
          </a:r>
          <a:r>
            <a:rPr lang="en-US" dirty="0"/>
            <a:t> keep children close to caregivers for comfort</a:t>
          </a:r>
        </a:p>
      </dgm:t>
    </dgm:pt>
    <dgm:pt modelId="{9A24576F-C34A-4917-AFC3-3A9733E76E82}" type="parTrans" cxnId="{F42508A2-5A3B-4095-AFB7-CB3B6238E53A}">
      <dgm:prSet/>
      <dgm:spPr/>
    </dgm:pt>
    <dgm:pt modelId="{590C6429-23F5-4360-AC8A-AF507FEAEF67}" type="sibTrans" cxnId="{F42508A2-5A3B-4095-AFB7-CB3B6238E53A}">
      <dgm:prSet/>
      <dgm:spPr/>
      <dgm:t>
        <a:bodyPr/>
        <a:lstStyle/>
        <a:p>
          <a:endParaRPr lang="en-GB"/>
        </a:p>
      </dgm:t>
    </dgm:pt>
    <dgm:pt modelId="{3EB9980C-DF98-4550-9546-EC8D49962FC2}" type="pres">
      <dgm:prSet presAssocID="{385B37BE-38A4-4C15-AC8D-BA2A862D9A13}" presName="outerComposite" presStyleCnt="0">
        <dgm:presLayoutVars>
          <dgm:chMax val="5"/>
          <dgm:dir/>
          <dgm:resizeHandles val="exact"/>
        </dgm:presLayoutVars>
      </dgm:prSet>
      <dgm:spPr/>
      <dgm:t>
        <a:bodyPr/>
        <a:lstStyle/>
        <a:p>
          <a:endParaRPr lang="en-US"/>
        </a:p>
      </dgm:t>
    </dgm:pt>
    <dgm:pt modelId="{0922518E-EA2D-4FCA-82F9-6116969DD517}" type="pres">
      <dgm:prSet presAssocID="{385B37BE-38A4-4C15-AC8D-BA2A862D9A13}" presName="dummyMaxCanvas" presStyleCnt="0">
        <dgm:presLayoutVars/>
      </dgm:prSet>
      <dgm:spPr/>
    </dgm:pt>
    <dgm:pt modelId="{8C661653-0E63-44CE-9412-17BA507A1E34}" type="pres">
      <dgm:prSet presAssocID="{385B37BE-38A4-4C15-AC8D-BA2A862D9A13}" presName="ThreeNodes_1" presStyleLbl="node1" presStyleIdx="0" presStyleCnt="3">
        <dgm:presLayoutVars>
          <dgm:bulletEnabled val="1"/>
        </dgm:presLayoutVars>
      </dgm:prSet>
      <dgm:spPr/>
      <dgm:t>
        <a:bodyPr/>
        <a:lstStyle/>
        <a:p>
          <a:endParaRPr lang="en-US"/>
        </a:p>
      </dgm:t>
    </dgm:pt>
    <dgm:pt modelId="{29DC0264-6556-4E29-9464-7A4A675724AB}" type="pres">
      <dgm:prSet presAssocID="{385B37BE-38A4-4C15-AC8D-BA2A862D9A13}" presName="ThreeNodes_2" presStyleLbl="node1" presStyleIdx="1" presStyleCnt="3">
        <dgm:presLayoutVars>
          <dgm:bulletEnabled val="1"/>
        </dgm:presLayoutVars>
      </dgm:prSet>
      <dgm:spPr/>
      <dgm:t>
        <a:bodyPr/>
        <a:lstStyle/>
        <a:p>
          <a:endParaRPr lang="en-US"/>
        </a:p>
      </dgm:t>
    </dgm:pt>
    <dgm:pt modelId="{CF5557EC-F329-4022-B63F-39111E591D4B}" type="pres">
      <dgm:prSet presAssocID="{385B37BE-38A4-4C15-AC8D-BA2A862D9A13}" presName="ThreeNodes_3" presStyleLbl="node1" presStyleIdx="2" presStyleCnt="3">
        <dgm:presLayoutVars>
          <dgm:bulletEnabled val="1"/>
        </dgm:presLayoutVars>
      </dgm:prSet>
      <dgm:spPr/>
      <dgm:t>
        <a:bodyPr/>
        <a:lstStyle/>
        <a:p>
          <a:endParaRPr lang="en-US"/>
        </a:p>
      </dgm:t>
    </dgm:pt>
    <dgm:pt modelId="{403850E6-52F7-4532-9F3A-B129CDB4342B}" type="pres">
      <dgm:prSet presAssocID="{385B37BE-38A4-4C15-AC8D-BA2A862D9A13}" presName="ThreeConn_1-2" presStyleLbl="fgAccFollowNode1" presStyleIdx="0" presStyleCnt="2">
        <dgm:presLayoutVars>
          <dgm:bulletEnabled val="1"/>
        </dgm:presLayoutVars>
      </dgm:prSet>
      <dgm:spPr/>
      <dgm:t>
        <a:bodyPr/>
        <a:lstStyle/>
        <a:p>
          <a:endParaRPr lang="en-US"/>
        </a:p>
      </dgm:t>
    </dgm:pt>
    <dgm:pt modelId="{57F1DFF2-D3B0-40C0-9C5D-7F35B96B4FFC}" type="pres">
      <dgm:prSet presAssocID="{385B37BE-38A4-4C15-AC8D-BA2A862D9A13}" presName="ThreeConn_2-3" presStyleLbl="fgAccFollowNode1" presStyleIdx="1" presStyleCnt="2">
        <dgm:presLayoutVars>
          <dgm:bulletEnabled val="1"/>
        </dgm:presLayoutVars>
      </dgm:prSet>
      <dgm:spPr/>
      <dgm:t>
        <a:bodyPr/>
        <a:lstStyle/>
        <a:p>
          <a:endParaRPr lang="en-US"/>
        </a:p>
      </dgm:t>
    </dgm:pt>
    <dgm:pt modelId="{EC9130AE-5A62-4E93-B2AC-BD139C066980}" type="pres">
      <dgm:prSet presAssocID="{385B37BE-38A4-4C15-AC8D-BA2A862D9A13}" presName="ThreeNodes_1_text" presStyleLbl="node1" presStyleIdx="2" presStyleCnt="3">
        <dgm:presLayoutVars>
          <dgm:bulletEnabled val="1"/>
        </dgm:presLayoutVars>
      </dgm:prSet>
      <dgm:spPr/>
      <dgm:t>
        <a:bodyPr/>
        <a:lstStyle/>
        <a:p>
          <a:endParaRPr lang="en-US"/>
        </a:p>
      </dgm:t>
    </dgm:pt>
    <dgm:pt modelId="{43F8D112-5B38-47CE-8CCD-F0B57AB0DAE5}" type="pres">
      <dgm:prSet presAssocID="{385B37BE-38A4-4C15-AC8D-BA2A862D9A13}" presName="ThreeNodes_2_text" presStyleLbl="node1" presStyleIdx="2" presStyleCnt="3">
        <dgm:presLayoutVars>
          <dgm:bulletEnabled val="1"/>
        </dgm:presLayoutVars>
      </dgm:prSet>
      <dgm:spPr/>
      <dgm:t>
        <a:bodyPr/>
        <a:lstStyle/>
        <a:p>
          <a:endParaRPr lang="en-US"/>
        </a:p>
      </dgm:t>
    </dgm:pt>
    <dgm:pt modelId="{FEE32DDC-BBB7-46A0-9B77-768579F87212}" type="pres">
      <dgm:prSet presAssocID="{385B37BE-38A4-4C15-AC8D-BA2A862D9A13}" presName="ThreeNodes_3_text" presStyleLbl="node1" presStyleIdx="2" presStyleCnt="3">
        <dgm:presLayoutVars>
          <dgm:bulletEnabled val="1"/>
        </dgm:presLayoutVars>
      </dgm:prSet>
      <dgm:spPr/>
      <dgm:t>
        <a:bodyPr/>
        <a:lstStyle/>
        <a:p>
          <a:endParaRPr lang="en-US"/>
        </a:p>
      </dgm:t>
    </dgm:pt>
  </dgm:ptLst>
  <dgm:cxnLst>
    <dgm:cxn modelId="{4E45AE92-DE8F-4599-AA22-E476D0D8F428}" srcId="{385B37BE-38A4-4C15-AC8D-BA2A862D9A13}" destId="{B93F937B-41D9-4CD0-8635-1A344E8384AD}" srcOrd="1" destOrd="0" parTransId="{ED579346-89B1-45BF-9FB2-105E3FEB8BD6}" sibTransId="{8AD7D29C-51DC-47D0-AF7F-E0DB61E7409B}"/>
    <dgm:cxn modelId="{37CCF5D2-6849-46CA-BBEB-50FC492DE902}" srcId="{385B37BE-38A4-4C15-AC8D-BA2A862D9A13}" destId="{A8FDCA61-4000-4AC6-9E52-C5B43948FDEF}" srcOrd="2" destOrd="0" parTransId="{C6B92E9E-BBB3-43C8-8824-022FBCF69C5B}" sibTransId="{F72B7CA5-BA1A-4969-B28D-B5DA3DA3C035}"/>
    <dgm:cxn modelId="{7D5E99AB-EBB0-4781-9E96-A36251C47E4B}" type="presOf" srcId="{8AD7D29C-51DC-47D0-AF7F-E0DB61E7409B}" destId="{57F1DFF2-D3B0-40C0-9C5D-7F35B96B4FFC}" srcOrd="0" destOrd="0" presId="urn:microsoft.com/office/officeart/2005/8/layout/vProcess5"/>
    <dgm:cxn modelId="{FFCA6BD9-E707-4A14-8100-6A8C63FF157F}" type="presOf" srcId="{A8FDCA61-4000-4AC6-9E52-C5B43948FDEF}" destId="{CF5557EC-F329-4022-B63F-39111E591D4B}" srcOrd="0" destOrd="0" presId="urn:microsoft.com/office/officeart/2005/8/layout/vProcess5"/>
    <dgm:cxn modelId="{71B05AE2-DFDC-4AC7-A8E0-9309F7E8CEB1}" type="presOf" srcId="{D14C1AEA-D627-4F64-9000-C67D1A80A8B1}" destId="{EC9130AE-5A62-4E93-B2AC-BD139C066980}" srcOrd="1" destOrd="0" presId="urn:microsoft.com/office/officeart/2005/8/layout/vProcess5"/>
    <dgm:cxn modelId="{6E1EE6A3-AB8D-4578-BBF1-9FBB058A64DE}" type="presOf" srcId="{B93F937B-41D9-4CD0-8635-1A344E8384AD}" destId="{43F8D112-5B38-47CE-8CCD-F0B57AB0DAE5}" srcOrd="1" destOrd="0" presId="urn:microsoft.com/office/officeart/2005/8/layout/vProcess5"/>
    <dgm:cxn modelId="{F42508A2-5A3B-4095-AFB7-CB3B6238E53A}" srcId="{385B37BE-38A4-4C15-AC8D-BA2A862D9A13}" destId="{D14C1AEA-D627-4F64-9000-C67D1A80A8B1}" srcOrd="0" destOrd="0" parTransId="{9A24576F-C34A-4917-AFC3-3A9733E76E82}" sibTransId="{590C6429-23F5-4360-AC8A-AF507FEAEF67}"/>
    <dgm:cxn modelId="{F1196675-9BAE-47F0-A437-F8C09CA91F69}" type="presOf" srcId="{D14C1AEA-D627-4F64-9000-C67D1A80A8B1}" destId="{8C661653-0E63-44CE-9412-17BA507A1E34}" srcOrd="0" destOrd="0" presId="urn:microsoft.com/office/officeart/2005/8/layout/vProcess5"/>
    <dgm:cxn modelId="{780845E6-1F44-4C76-B5E6-7DBA5549F1DB}" type="presOf" srcId="{590C6429-23F5-4360-AC8A-AF507FEAEF67}" destId="{403850E6-52F7-4532-9F3A-B129CDB4342B}" srcOrd="0" destOrd="0" presId="urn:microsoft.com/office/officeart/2005/8/layout/vProcess5"/>
    <dgm:cxn modelId="{40DF7F7C-B6B0-4D4D-BC98-8E85460FCBF1}" type="presOf" srcId="{B93F937B-41D9-4CD0-8635-1A344E8384AD}" destId="{29DC0264-6556-4E29-9464-7A4A675724AB}" srcOrd="0" destOrd="0" presId="urn:microsoft.com/office/officeart/2005/8/layout/vProcess5"/>
    <dgm:cxn modelId="{8FA220A8-72CC-4C6B-A101-895057D551DC}" type="presOf" srcId="{385B37BE-38A4-4C15-AC8D-BA2A862D9A13}" destId="{3EB9980C-DF98-4550-9546-EC8D49962FC2}" srcOrd="0" destOrd="0" presId="urn:microsoft.com/office/officeart/2005/8/layout/vProcess5"/>
    <dgm:cxn modelId="{A37DA1DC-7D20-435B-86E3-CE0171DEE252}" type="presOf" srcId="{A8FDCA61-4000-4AC6-9E52-C5B43948FDEF}" destId="{FEE32DDC-BBB7-46A0-9B77-768579F87212}" srcOrd="1" destOrd="0" presId="urn:microsoft.com/office/officeart/2005/8/layout/vProcess5"/>
    <dgm:cxn modelId="{407CB9FD-0D6A-4726-BFA0-28842DC4D864}" type="presParOf" srcId="{3EB9980C-DF98-4550-9546-EC8D49962FC2}" destId="{0922518E-EA2D-4FCA-82F9-6116969DD517}" srcOrd="0" destOrd="0" presId="urn:microsoft.com/office/officeart/2005/8/layout/vProcess5"/>
    <dgm:cxn modelId="{541AA23D-7305-4D0C-97F1-9B8F4E175E1F}" type="presParOf" srcId="{3EB9980C-DF98-4550-9546-EC8D49962FC2}" destId="{8C661653-0E63-44CE-9412-17BA507A1E34}" srcOrd="1" destOrd="0" presId="urn:microsoft.com/office/officeart/2005/8/layout/vProcess5"/>
    <dgm:cxn modelId="{59B19376-18BA-4F1C-B042-4A62990839D0}" type="presParOf" srcId="{3EB9980C-DF98-4550-9546-EC8D49962FC2}" destId="{29DC0264-6556-4E29-9464-7A4A675724AB}" srcOrd="2" destOrd="0" presId="urn:microsoft.com/office/officeart/2005/8/layout/vProcess5"/>
    <dgm:cxn modelId="{34411F3B-9265-4DF3-A8B5-82C4FE641490}" type="presParOf" srcId="{3EB9980C-DF98-4550-9546-EC8D49962FC2}" destId="{CF5557EC-F329-4022-B63F-39111E591D4B}" srcOrd="3" destOrd="0" presId="urn:microsoft.com/office/officeart/2005/8/layout/vProcess5"/>
    <dgm:cxn modelId="{FB06CB07-6227-47DD-A2FD-EF72C6A32687}" type="presParOf" srcId="{3EB9980C-DF98-4550-9546-EC8D49962FC2}" destId="{403850E6-52F7-4532-9F3A-B129CDB4342B}" srcOrd="4" destOrd="0" presId="urn:microsoft.com/office/officeart/2005/8/layout/vProcess5"/>
    <dgm:cxn modelId="{9F129ED1-3BDE-47A3-904D-DA60808DDDE3}" type="presParOf" srcId="{3EB9980C-DF98-4550-9546-EC8D49962FC2}" destId="{57F1DFF2-D3B0-40C0-9C5D-7F35B96B4FFC}" srcOrd="5" destOrd="0" presId="urn:microsoft.com/office/officeart/2005/8/layout/vProcess5"/>
    <dgm:cxn modelId="{84E09B23-96D0-4724-B0F4-9A0B07770EDD}" type="presParOf" srcId="{3EB9980C-DF98-4550-9546-EC8D49962FC2}" destId="{EC9130AE-5A62-4E93-B2AC-BD139C066980}" srcOrd="6" destOrd="0" presId="urn:microsoft.com/office/officeart/2005/8/layout/vProcess5"/>
    <dgm:cxn modelId="{37F8B727-1FE0-4F48-A5B2-F1F91D10035C}" type="presParOf" srcId="{3EB9980C-DF98-4550-9546-EC8D49962FC2}" destId="{43F8D112-5B38-47CE-8CCD-F0B57AB0DAE5}" srcOrd="7" destOrd="0" presId="urn:microsoft.com/office/officeart/2005/8/layout/vProcess5"/>
    <dgm:cxn modelId="{11D323F7-C84D-4005-AA26-5C4FDE1CA93B}" type="presParOf" srcId="{3EB9980C-DF98-4550-9546-EC8D49962FC2}" destId="{FEE32DDC-BBB7-46A0-9B77-768579F8721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BF5A85-D521-4858-B4E1-F6AF68AE20B0}"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9BDA77BA-2A33-4EDE-AA0E-C92361D0318E}">
      <dgm:prSet/>
      <dgm:spPr/>
      <dgm:t>
        <a:bodyPr/>
        <a:lstStyle/>
        <a:p>
          <a:pPr algn="l"/>
          <a:r>
            <a:rPr lang="en-US" dirty="0"/>
            <a:t>Insecure attachment may cause withdrawal or clinginess</a:t>
          </a:r>
        </a:p>
      </dgm:t>
    </dgm:pt>
    <dgm:pt modelId="{1FBEB063-6CB8-4780-AAF4-7FE803243490}" type="parTrans" cxnId="{5F98A615-1A99-425D-8A6A-6F2B1DA4C911}">
      <dgm:prSet/>
      <dgm:spPr/>
      <dgm:t>
        <a:bodyPr/>
        <a:lstStyle/>
        <a:p>
          <a:endParaRPr lang="en-US"/>
        </a:p>
      </dgm:t>
    </dgm:pt>
    <dgm:pt modelId="{B6CAC8DC-3E0F-4306-B5FB-4B39C82743F3}" type="sibTrans" cxnId="{5F98A615-1A99-425D-8A6A-6F2B1DA4C911}">
      <dgm:prSet phldrT="2" phldr="0"/>
      <dgm:spPr/>
      <dgm:t>
        <a:bodyPr/>
        <a:lstStyle/>
        <a:p>
          <a:r>
            <a:rPr lang="en-US"/>
            <a:t>2</a:t>
          </a:r>
        </a:p>
      </dgm:t>
    </dgm:pt>
    <dgm:pt modelId="{2B52950E-D288-4E2F-90D2-39912FAE887B}">
      <dgm:prSet/>
      <dgm:spPr/>
      <dgm:t>
        <a:bodyPr/>
        <a:lstStyle/>
        <a:p>
          <a:pPr algn="l"/>
          <a:endParaRPr lang="en-US" dirty="0"/>
        </a:p>
      </dgm:t>
    </dgm:pt>
    <dgm:pt modelId="{6F969D03-14B9-4D9E-829C-0C2BFEF3EF35}" type="parTrans" cxnId="{9AE8203A-67B6-49EE-B24D-5B26031D77C2}">
      <dgm:prSet/>
      <dgm:spPr/>
      <dgm:t>
        <a:bodyPr/>
        <a:lstStyle/>
        <a:p>
          <a:endParaRPr lang="en-US"/>
        </a:p>
      </dgm:t>
    </dgm:pt>
    <dgm:pt modelId="{06B4C57F-3B85-4DC7-95BC-DA9C057D4828}" type="sibTrans" cxnId="{9AE8203A-67B6-49EE-B24D-5B26031D77C2}">
      <dgm:prSet phldrT="3" phldr="0"/>
      <dgm:spPr/>
      <dgm:t>
        <a:bodyPr/>
        <a:lstStyle/>
        <a:p>
          <a:r>
            <a:rPr lang="en-US"/>
            <a:t>3</a:t>
          </a:r>
        </a:p>
      </dgm:t>
    </dgm:pt>
    <dgm:pt modelId="{C48AB1EC-5C0F-4936-A141-3C3086B2CE39}">
      <dgm:prSet phldrT="[Text]" phldr="0"/>
      <dgm:spPr/>
      <dgm:t>
        <a:bodyPr/>
        <a:lstStyle/>
        <a:p>
          <a:pPr algn="l"/>
          <a:endParaRPr lang="en-US" dirty="0"/>
        </a:p>
      </dgm:t>
    </dgm:pt>
    <dgm:pt modelId="{CB7FE866-1B2D-490E-AEA5-40960F6A3E57}" type="parTrans" cxnId="{A9E2867E-F41A-47E9-986C-A7F7F95877BA}">
      <dgm:prSet/>
      <dgm:spPr/>
      <dgm:t>
        <a:bodyPr/>
        <a:lstStyle/>
        <a:p>
          <a:endParaRPr lang="en-US"/>
        </a:p>
      </dgm:t>
    </dgm:pt>
    <dgm:pt modelId="{14C89E0A-6897-4686-8BAA-7E637FDE049E}" type="sibTrans" cxnId="{A9E2867E-F41A-47E9-986C-A7F7F95877BA}">
      <dgm:prSet phldrT="1" phldr="0"/>
      <dgm:spPr/>
      <dgm:t>
        <a:bodyPr/>
        <a:lstStyle/>
        <a:p>
          <a:r>
            <a:rPr lang="en-GB"/>
            <a:t>1</a:t>
          </a:r>
        </a:p>
      </dgm:t>
    </dgm:pt>
    <dgm:pt modelId="{8E0DEF1B-1FE5-432A-BB80-5F0FAAEFECC6}" type="pres">
      <dgm:prSet presAssocID="{D7BF5A85-D521-4858-B4E1-F6AF68AE20B0}" presName="Name0" presStyleCnt="0">
        <dgm:presLayoutVars>
          <dgm:animLvl val="lvl"/>
          <dgm:resizeHandles val="exact"/>
        </dgm:presLayoutVars>
      </dgm:prSet>
      <dgm:spPr/>
      <dgm:t>
        <a:bodyPr/>
        <a:lstStyle/>
        <a:p>
          <a:endParaRPr lang="en-US"/>
        </a:p>
      </dgm:t>
    </dgm:pt>
    <dgm:pt modelId="{BD1E3DE9-6F3C-43F6-8059-A1E6B6617682}" type="pres">
      <dgm:prSet presAssocID="{C48AB1EC-5C0F-4936-A141-3C3086B2CE39}" presName="compositeNode" presStyleCnt="0">
        <dgm:presLayoutVars>
          <dgm:bulletEnabled val="1"/>
        </dgm:presLayoutVars>
      </dgm:prSet>
      <dgm:spPr/>
    </dgm:pt>
    <dgm:pt modelId="{A89F0B75-3C80-438C-A0D8-AC0BD8BF0A0D}" type="pres">
      <dgm:prSet presAssocID="{C48AB1EC-5C0F-4936-A141-3C3086B2CE39}" presName="bgRect" presStyleLbl="bgAccFollowNode1" presStyleIdx="0" presStyleCnt="3"/>
      <dgm:spPr/>
      <dgm:t>
        <a:bodyPr/>
        <a:lstStyle/>
        <a:p>
          <a:endParaRPr lang="en-US"/>
        </a:p>
      </dgm:t>
    </dgm:pt>
    <dgm:pt modelId="{D2D7EEDD-0FE2-4DE0-97CE-A3ECD8E7F826}" type="pres">
      <dgm:prSet presAssocID="{14C89E0A-6897-4686-8BAA-7E637FDE049E}" presName="sibTransNodeCircle" presStyleLbl="alignNode1" presStyleIdx="0" presStyleCnt="6">
        <dgm:presLayoutVars>
          <dgm:chMax val="0"/>
          <dgm:bulletEnabled/>
        </dgm:presLayoutVars>
      </dgm:prSet>
      <dgm:spPr/>
      <dgm:t>
        <a:bodyPr/>
        <a:lstStyle/>
        <a:p>
          <a:endParaRPr lang="en-US"/>
        </a:p>
      </dgm:t>
    </dgm:pt>
    <dgm:pt modelId="{0CF32162-C414-4D1A-AC99-E85DE8BF561E}" type="pres">
      <dgm:prSet presAssocID="{C48AB1EC-5C0F-4936-A141-3C3086B2CE39}" presName="bottomLine" presStyleLbl="alignNode1" presStyleIdx="1" presStyleCnt="6">
        <dgm:presLayoutVars/>
      </dgm:prSet>
      <dgm:spPr/>
    </dgm:pt>
    <dgm:pt modelId="{E8CC7672-9C88-4095-AAFD-8866727E12CD}" type="pres">
      <dgm:prSet presAssocID="{C48AB1EC-5C0F-4936-A141-3C3086B2CE39}" presName="nodeText" presStyleLbl="bgAccFollowNode1" presStyleIdx="0" presStyleCnt="3">
        <dgm:presLayoutVars>
          <dgm:bulletEnabled val="1"/>
        </dgm:presLayoutVars>
      </dgm:prSet>
      <dgm:spPr/>
      <dgm:t>
        <a:bodyPr/>
        <a:lstStyle/>
        <a:p>
          <a:endParaRPr lang="en-US"/>
        </a:p>
      </dgm:t>
    </dgm:pt>
    <dgm:pt modelId="{81BE909B-D915-472C-B763-238B1A72BB0D}" type="pres">
      <dgm:prSet presAssocID="{14C89E0A-6897-4686-8BAA-7E637FDE049E}" presName="sibTrans" presStyleCnt="0"/>
      <dgm:spPr/>
    </dgm:pt>
    <dgm:pt modelId="{F9965F0C-FC44-4E41-AB55-670B7FB707C7}" type="pres">
      <dgm:prSet presAssocID="{9BDA77BA-2A33-4EDE-AA0E-C92361D0318E}" presName="compositeNode" presStyleCnt="0">
        <dgm:presLayoutVars>
          <dgm:bulletEnabled val="1"/>
        </dgm:presLayoutVars>
      </dgm:prSet>
      <dgm:spPr/>
    </dgm:pt>
    <dgm:pt modelId="{ABFBE835-EE2C-407D-933D-55C65F0CE5D1}" type="pres">
      <dgm:prSet presAssocID="{9BDA77BA-2A33-4EDE-AA0E-C92361D0318E}" presName="bgRect" presStyleLbl="bgAccFollowNode1" presStyleIdx="1" presStyleCnt="3"/>
      <dgm:spPr/>
      <dgm:t>
        <a:bodyPr/>
        <a:lstStyle/>
        <a:p>
          <a:endParaRPr lang="en-US"/>
        </a:p>
      </dgm:t>
    </dgm:pt>
    <dgm:pt modelId="{043FE8F2-F635-4D7F-A616-C173C73CDA99}" type="pres">
      <dgm:prSet presAssocID="{B6CAC8DC-3E0F-4306-B5FB-4B39C82743F3}" presName="sibTransNodeCircle" presStyleLbl="alignNode1" presStyleIdx="2" presStyleCnt="6">
        <dgm:presLayoutVars>
          <dgm:chMax val="0"/>
          <dgm:bulletEnabled/>
        </dgm:presLayoutVars>
      </dgm:prSet>
      <dgm:spPr/>
      <dgm:t>
        <a:bodyPr/>
        <a:lstStyle/>
        <a:p>
          <a:endParaRPr lang="en-US"/>
        </a:p>
      </dgm:t>
    </dgm:pt>
    <dgm:pt modelId="{F481219F-2844-41FD-9742-B6FB34615D7E}" type="pres">
      <dgm:prSet presAssocID="{9BDA77BA-2A33-4EDE-AA0E-C92361D0318E}" presName="bottomLine" presStyleLbl="alignNode1" presStyleIdx="3" presStyleCnt="6">
        <dgm:presLayoutVars/>
      </dgm:prSet>
      <dgm:spPr/>
    </dgm:pt>
    <dgm:pt modelId="{158F4F0F-2FA1-4843-8D3F-978712181F76}" type="pres">
      <dgm:prSet presAssocID="{9BDA77BA-2A33-4EDE-AA0E-C92361D0318E}" presName="nodeText" presStyleLbl="bgAccFollowNode1" presStyleIdx="1" presStyleCnt="3">
        <dgm:presLayoutVars>
          <dgm:bulletEnabled val="1"/>
        </dgm:presLayoutVars>
      </dgm:prSet>
      <dgm:spPr/>
      <dgm:t>
        <a:bodyPr/>
        <a:lstStyle/>
        <a:p>
          <a:endParaRPr lang="en-US"/>
        </a:p>
      </dgm:t>
    </dgm:pt>
    <dgm:pt modelId="{89F23CAD-6FFE-4E9C-8602-286B6FC35C9A}" type="pres">
      <dgm:prSet presAssocID="{B6CAC8DC-3E0F-4306-B5FB-4B39C82743F3}" presName="sibTrans" presStyleCnt="0"/>
      <dgm:spPr/>
    </dgm:pt>
    <dgm:pt modelId="{4C9D4ABB-1E29-4658-93D2-45C296632524}" type="pres">
      <dgm:prSet presAssocID="{2B52950E-D288-4E2F-90D2-39912FAE887B}" presName="compositeNode" presStyleCnt="0">
        <dgm:presLayoutVars>
          <dgm:bulletEnabled val="1"/>
        </dgm:presLayoutVars>
      </dgm:prSet>
      <dgm:spPr/>
    </dgm:pt>
    <dgm:pt modelId="{B057A523-425F-4CCF-B90F-F0EDE8B541A7}" type="pres">
      <dgm:prSet presAssocID="{2B52950E-D288-4E2F-90D2-39912FAE887B}" presName="bgRect" presStyleLbl="bgAccFollowNode1" presStyleIdx="2" presStyleCnt="3"/>
      <dgm:spPr/>
      <dgm:t>
        <a:bodyPr/>
        <a:lstStyle/>
        <a:p>
          <a:endParaRPr lang="en-US"/>
        </a:p>
      </dgm:t>
    </dgm:pt>
    <dgm:pt modelId="{E7FE9FBA-3D8A-450D-85C5-2510E2045A33}" type="pres">
      <dgm:prSet presAssocID="{06B4C57F-3B85-4DC7-95BC-DA9C057D4828}" presName="sibTransNodeCircle" presStyleLbl="alignNode1" presStyleIdx="4" presStyleCnt="6">
        <dgm:presLayoutVars>
          <dgm:chMax val="0"/>
          <dgm:bulletEnabled/>
        </dgm:presLayoutVars>
      </dgm:prSet>
      <dgm:spPr/>
      <dgm:t>
        <a:bodyPr/>
        <a:lstStyle/>
        <a:p>
          <a:endParaRPr lang="en-US"/>
        </a:p>
      </dgm:t>
    </dgm:pt>
    <dgm:pt modelId="{DB4CD5E3-9E5A-47FB-A3AA-DD52CC0FDF48}" type="pres">
      <dgm:prSet presAssocID="{2B52950E-D288-4E2F-90D2-39912FAE887B}" presName="bottomLine" presStyleLbl="alignNode1" presStyleIdx="5" presStyleCnt="6">
        <dgm:presLayoutVars/>
      </dgm:prSet>
      <dgm:spPr/>
    </dgm:pt>
    <dgm:pt modelId="{C048489E-46AF-4501-A4D5-CB4E6E17E3F5}" type="pres">
      <dgm:prSet presAssocID="{2B52950E-D288-4E2F-90D2-39912FAE887B}" presName="nodeText" presStyleLbl="bgAccFollowNode1" presStyleIdx="2" presStyleCnt="3">
        <dgm:presLayoutVars>
          <dgm:bulletEnabled val="1"/>
        </dgm:presLayoutVars>
      </dgm:prSet>
      <dgm:spPr/>
      <dgm:t>
        <a:bodyPr/>
        <a:lstStyle/>
        <a:p>
          <a:endParaRPr lang="en-US"/>
        </a:p>
      </dgm:t>
    </dgm:pt>
  </dgm:ptLst>
  <dgm:cxnLst>
    <dgm:cxn modelId="{82947F2B-425E-444E-9C8A-D92D0B6C9018}" type="presOf" srcId="{B6CAC8DC-3E0F-4306-B5FB-4B39C82743F3}" destId="{043FE8F2-F635-4D7F-A616-C173C73CDA99}" srcOrd="0" destOrd="0" presId="urn:microsoft.com/office/officeart/2016/7/layout/BasicLinearProcessNumbered"/>
    <dgm:cxn modelId="{C0B970C1-8E65-456F-B483-70042A34F14D}" type="presOf" srcId="{06B4C57F-3B85-4DC7-95BC-DA9C057D4828}" destId="{E7FE9FBA-3D8A-450D-85C5-2510E2045A33}" srcOrd="0" destOrd="0" presId="urn:microsoft.com/office/officeart/2016/7/layout/BasicLinearProcessNumbered"/>
    <dgm:cxn modelId="{9AE8203A-67B6-49EE-B24D-5B26031D77C2}" srcId="{D7BF5A85-D521-4858-B4E1-F6AF68AE20B0}" destId="{2B52950E-D288-4E2F-90D2-39912FAE887B}" srcOrd="2" destOrd="0" parTransId="{6F969D03-14B9-4D9E-829C-0C2BFEF3EF35}" sibTransId="{06B4C57F-3B85-4DC7-95BC-DA9C057D4828}"/>
    <dgm:cxn modelId="{4B6A85FB-8C06-416D-9B6B-06C44D22116B}" type="presOf" srcId="{C48AB1EC-5C0F-4936-A141-3C3086B2CE39}" destId="{E8CC7672-9C88-4095-AAFD-8866727E12CD}" srcOrd="1" destOrd="0" presId="urn:microsoft.com/office/officeart/2016/7/layout/BasicLinearProcessNumbered"/>
    <dgm:cxn modelId="{A9E2867E-F41A-47E9-986C-A7F7F95877BA}" srcId="{D7BF5A85-D521-4858-B4E1-F6AF68AE20B0}" destId="{C48AB1EC-5C0F-4936-A141-3C3086B2CE39}" srcOrd="0" destOrd="0" parTransId="{CB7FE866-1B2D-490E-AEA5-40960F6A3E57}" sibTransId="{14C89E0A-6897-4686-8BAA-7E637FDE049E}"/>
    <dgm:cxn modelId="{9F47B74A-716D-4576-9666-AA5043AA4D0A}" type="presOf" srcId="{14C89E0A-6897-4686-8BAA-7E637FDE049E}" destId="{D2D7EEDD-0FE2-4DE0-97CE-A3ECD8E7F826}" srcOrd="0" destOrd="0" presId="urn:microsoft.com/office/officeart/2016/7/layout/BasicLinearProcessNumbered"/>
    <dgm:cxn modelId="{89F89C89-EC91-4680-98A6-17FD79E9EFC2}" type="presOf" srcId="{C48AB1EC-5C0F-4936-A141-3C3086B2CE39}" destId="{A89F0B75-3C80-438C-A0D8-AC0BD8BF0A0D}" srcOrd="0" destOrd="0" presId="urn:microsoft.com/office/officeart/2016/7/layout/BasicLinearProcessNumbered"/>
    <dgm:cxn modelId="{E9F7748C-2411-422B-8DC8-7571A49F9617}" type="presOf" srcId="{D7BF5A85-D521-4858-B4E1-F6AF68AE20B0}" destId="{8E0DEF1B-1FE5-432A-BB80-5F0FAAEFECC6}" srcOrd="0" destOrd="0" presId="urn:microsoft.com/office/officeart/2016/7/layout/BasicLinearProcessNumbered"/>
    <dgm:cxn modelId="{85401994-4EBE-4A82-B44E-1355B9896413}" type="presOf" srcId="{9BDA77BA-2A33-4EDE-AA0E-C92361D0318E}" destId="{158F4F0F-2FA1-4843-8D3F-978712181F76}" srcOrd="1" destOrd="0" presId="urn:microsoft.com/office/officeart/2016/7/layout/BasicLinearProcessNumbered"/>
    <dgm:cxn modelId="{DFB75EEC-21F7-4B29-B564-6292EA5AB18E}" type="presOf" srcId="{2B52950E-D288-4E2F-90D2-39912FAE887B}" destId="{C048489E-46AF-4501-A4D5-CB4E6E17E3F5}" srcOrd="1" destOrd="0" presId="urn:microsoft.com/office/officeart/2016/7/layout/BasicLinearProcessNumbered"/>
    <dgm:cxn modelId="{1A5F4CD3-C9FF-4BEA-A01E-3581DE39B997}" type="presOf" srcId="{2B52950E-D288-4E2F-90D2-39912FAE887B}" destId="{B057A523-425F-4CCF-B90F-F0EDE8B541A7}" srcOrd="0" destOrd="0" presId="urn:microsoft.com/office/officeart/2016/7/layout/BasicLinearProcessNumbered"/>
    <dgm:cxn modelId="{0FCEAED0-DF1E-446B-9847-BC27A12914EF}" type="presOf" srcId="{9BDA77BA-2A33-4EDE-AA0E-C92361D0318E}" destId="{ABFBE835-EE2C-407D-933D-55C65F0CE5D1}" srcOrd="0" destOrd="0" presId="urn:microsoft.com/office/officeart/2016/7/layout/BasicLinearProcessNumbered"/>
    <dgm:cxn modelId="{5F98A615-1A99-425D-8A6A-6F2B1DA4C911}" srcId="{D7BF5A85-D521-4858-B4E1-F6AF68AE20B0}" destId="{9BDA77BA-2A33-4EDE-AA0E-C92361D0318E}" srcOrd="1" destOrd="0" parTransId="{1FBEB063-6CB8-4780-AAF4-7FE803243490}" sibTransId="{B6CAC8DC-3E0F-4306-B5FB-4B39C82743F3}"/>
    <dgm:cxn modelId="{FC85224E-E938-45D0-B4D2-74A75F107747}" type="presParOf" srcId="{8E0DEF1B-1FE5-432A-BB80-5F0FAAEFECC6}" destId="{BD1E3DE9-6F3C-43F6-8059-A1E6B6617682}" srcOrd="0" destOrd="0" presId="urn:microsoft.com/office/officeart/2016/7/layout/BasicLinearProcessNumbered"/>
    <dgm:cxn modelId="{A81A3E78-800D-4EBE-AF96-A8B8748501EB}" type="presParOf" srcId="{BD1E3DE9-6F3C-43F6-8059-A1E6B6617682}" destId="{A89F0B75-3C80-438C-A0D8-AC0BD8BF0A0D}" srcOrd="0" destOrd="0" presId="urn:microsoft.com/office/officeart/2016/7/layout/BasicLinearProcessNumbered"/>
    <dgm:cxn modelId="{1A3227B6-FAC1-434C-B5CA-91C9B4F555DF}" type="presParOf" srcId="{BD1E3DE9-6F3C-43F6-8059-A1E6B6617682}" destId="{D2D7EEDD-0FE2-4DE0-97CE-A3ECD8E7F826}" srcOrd="1" destOrd="0" presId="urn:microsoft.com/office/officeart/2016/7/layout/BasicLinearProcessNumbered"/>
    <dgm:cxn modelId="{996A4F74-7B2B-4C24-9012-5B4580AAD719}" type="presParOf" srcId="{BD1E3DE9-6F3C-43F6-8059-A1E6B6617682}" destId="{0CF32162-C414-4D1A-AC99-E85DE8BF561E}" srcOrd="2" destOrd="0" presId="urn:microsoft.com/office/officeart/2016/7/layout/BasicLinearProcessNumbered"/>
    <dgm:cxn modelId="{C521FCBB-03D1-4068-BBBE-8BD12DC9F951}" type="presParOf" srcId="{BD1E3DE9-6F3C-43F6-8059-A1E6B6617682}" destId="{E8CC7672-9C88-4095-AAFD-8866727E12CD}" srcOrd="3" destOrd="0" presId="urn:microsoft.com/office/officeart/2016/7/layout/BasicLinearProcessNumbered"/>
    <dgm:cxn modelId="{4C61DD44-64C7-4566-B5A2-5405558D7C3A}" type="presParOf" srcId="{8E0DEF1B-1FE5-432A-BB80-5F0FAAEFECC6}" destId="{81BE909B-D915-472C-B763-238B1A72BB0D}" srcOrd="1" destOrd="0" presId="urn:microsoft.com/office/officeart/2016/7/layout/BasicLinearProcessNumbered"/>
    <dgm:cxn modelId="{72234FD4-510C-46F1-A757-7ADAE623F0AB}" type="presParOf" srcId="{8E0DEF1B-1FE5-432A-BB80-5F0FAAEFECC6}" destId="{F9965F0C-FC44-4E41-AB55-670B7FB707C7}" srcOrd="2" destOrd="0" presId="urn:microsoft.com/office/officeart/2016/7/layout/BasicLinearProcessNumbered"/>
    <dgm:cxn modelId="{10138162-A214-499E-AB28-C2F7F29268A9}" type="presParOf" srcId="{F9965F0C-FC44-4E41-AB55-670B7FB707C7}" destId="{ABFBE835-EE2C-407D-933D-55C65F0CE5D1}" srcOrd="0" destOrd="0" presId="urn:microsoft.com/office/officeart/2016/7/layout/BasicLinearProcessNumbered"/>
    <dgm:cxn modelId="{D0A22F0A-225D-45B1-97DB-475EE13461AB}" type="presParOf" srcId="{F9965F0C-FC44-4E41-AB55-670B7FB707C7}" destId="{043FE8F2-F635-4D7F-A616-C173C73CDA99}" srcOrd="1" destOrd="0" presId="urn:microsoft.com/office/officeart/2016/7/layout/BasicLinearProcessNumbered"/>
    <dgm:cxn modelId="{D5C620F8-7DD9-461E-8AC5-B6D51D7692FC}" type="presParOf" srcId="{F9965F0C-FC44-4E41-AB55-670B7FB707C7}" destId="{F481219F-2844-41FD-9742-B6FB34615D7E}" srcOrd="2" destOrd="0" presId="urn:microsoft.com/office/officeart/2016/7/layout/BasicLinearProcessNumbered"/>
    <dgm:cxn modelId="{BC33C959-7801-4B71-9B22-7537997B119A}" type="presParOf" srcId="{F9965F0C-FC44-4E41-AB55-670B7FB707C7}" destId="{158F4F0F-2FA1-4843-8D3F-978712181F76}" srcOrd="3" destOrd="0" presId="urn:microsoft.com/office/officeart/2016/7/layout/BasicLinearProcessNumbered"/>
    <dgm:cxn modelId="{F16D5B2F-CAE2-4165-AEEB-10311044A02F}" type="presParOf" srcId="{8E0DEF1B-1FE5-432A-BB80-5F0FAAEFECC6}" destId="{89F23CAD-6FFE-4E9C-8602-286B6FC35C9A}" srcOrd="3" destOrd="0" presId="urn:microsoft.com/office/officeart/2016/7/layout/BasicLinearProcessNumbered"/>
    <dgm:cxn modelId="{BCD7B354-917E-4A11-BB5B-9C9F0CED0887}" type="presParOf" srcId="{8E0DEF1B-1FE5-432A-BB80-5F0FAAEFECC6}" destId="{4C9D4ABB-1E29-4658-93D2-45C296632524}" srcOrd="4" destOrd="0" presId="urn:microsoft.com/office/officeart/2016/7/layout/BasicLinearProcessNumbered"/>
    <dgm:cxn modelId="{80B74EFB-72E2-4174-BC5C-90E7754D82ED}" type="presParOf" srcId="{4C9D4ABB-1E29-4658-93D2-45C296632524}" destId="{B057A523-425F-4CCF-B90F-F0EDE8B541A7}" srcOrd="0" destOrd="0" presId="urn:microsoft.com/office/officeart/2016/7/layout/BasicLinearProcessNumbered"/>
    <dgm:cxn modelId="{66D3CFE8-C273-46FC-BCD5-08D68CA9DE38}" type="presParOf" srcId="{4C9D4ABB-1E29-4658-93D2-45C296632524}" destId="{E7FE9FBA-3D8A-450D-85C5-2510E2045A33}" srcOrd="1" destOrd="0" presId="urn:microsoft.com/office/officeart/2016/7/layout/BasicLinearProcessNumbered"/>
    <dgm:cxn modelId="{089B4B50-63D3-452E-91D5-7F16649BA4FB}" type="presParOf" srcId="{4C9D4ABB-1E29-4658-93D2-45C296632524}" destId="{DB4CD5E3-9E5A-47FB-A3AA-DD52CC0FDF48}" srcOrd="2" destOrd="0" presId="urn:microsoft.com/office/officeart/2016/7/layout/BasicLinearProcessNumbered"/>
    <dgm:cxn modelId="{F40E2658-729C-45A0-AE0C-C7FB97DECDB9}" type="presParOf" srcId="{4C9D4ABB-1E29-4658-93D2-45C296632524}" destId="{C048489E-46AF-4501-A4D5-CB4E6E17E3F5}"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A26523-051E-4507-8381-E1F84B3B3F56}"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A4941EE7-17F5-4865-BB3E-C7E6C5DBA35F}">
      <dgm:prSet/>
      <dgm:spPr/>
      <dgm:t>
        <a:bodyPr/>
        <a:lstStyle/>
        <a:p>
          <a:pPr algn="l"/>
          <a:r>
            <a:rPr lang="en-US" dirty="0"/>
            <a:t>Explains Isaac’s clinginess withdrawal and distress during separation</a:t>
          </a:r>
        </a:p>
      </dgm:t>
    </dgm:pt>
    <dgm:pt modelId="{D04E8C12-4F2A-4A6A-8656-9A84ABD59463}" type="parTrans" cxnId="{8746D959-0422-4C3B-80FB-C0564B601053}">
      <dgm:prSet/>
      <dgm:spPr/>
      <dgm:t>
        <a:bodyPr/>
        <a:lstStyle/>
        <a:p>
          <a:endParaRPr lang="en-US"/>
        </a:p>
      </dgm:t>
    </dgm:pt>
    <dgm:pt modelId="{4EA8EABF-DE43-42BA-9BEB-F1AE935CD6B8}" type="sibTrans" cxnId="{8746D959-0422-4C3B-80FB-C0564B601053}">
      <dgm:prSet/>
      <dgm:spPr/>
      <dgm:t>
        <a:bodyPr/>
        <a:lstStyle/>
        <a:p>
          <a:endParaRPr lang="en-US"/>
        </a:p>
      </dgm:t>
    </dgm:pt>
    <dgm:pt modelId="{22396CB5-BBDD-4156-9965-A84505AFE086}">
      <dgm:prSet/>
      <dgm:spPr/>
      <dgm:t>
        <a:bodyPr/>
        <a:lstStyle/>
        <a:p>
          <a:pPr algn="l"/>
          <a:r>
            <a:rPr lang="en-US"/>
            <a:t>Helps understand impact of maternal depression and disrupted childcare</a:t>
          </a:r>
        </a:p>
      </dgm:t>
    </dgm:pt>
    <dgm:pt modelId="{6E8E4E9C-9670-4891-ADC2-2FECB8B090F7}" type="parTrans" cxnId="{7D9F6DB6-B12A-4582-BD83-C4191CF4E042}">
      <dgm:prSet/>
      <dgm:spPr/>
      <dgm:t>
        <a:bodyPr/>
        <a:lstStyle/>
        <a:p>
          <a:endParaRPr lang="en-US"/>
        </a:p>
      </dgm:t>
    </dgm:pt>
    <dgm:pt modelId="{C9598352-D285-4FA7-BEA7-7C20F56DE5D8}" type="sibTrans" cxnId="{7D9F6DB6-B12A-4582-BD83-C4191CF4E042}">
      <dgm:prSet/>
      <dgm:spPr/>
      <dgm:t>
        <a:bodyPr/>
        <a:lstStyle/>
        <a:p>
          <a:endParaRPr lang="en-US"/>
        </a:p>
      </dgm:t>
    </dgm:pt>
    <dgm:pt modelId="{C6C3BB0C-5F88-400F-A21D-79D1B6C05231}">
      <dgm:prSet/>
      <dgm:spPr/>
      <dgm:t>
        <a:bodyPr/>
        <a:lstStyle/>
        <a:p>
          <a:r>
            <a:rPr lang="en-GB" dirty="0" smtClean="0">
              <a:solidFill>
                <a:schemeClr val="bg1"/>
              </a:solidFill>
              <a:effectLst/>
              <a:latin typeface="+mn-lt"/>
              <a:ea typeface="+mn-ea"/>
              <a:cs typeface="+mn-cs"/>
            </a:rPr>
            <a:t>Cowie (2018) state that attachment theory is appropriate to work with children</a:t>
          </a:r>
          <a:endParaRPr lang="en-GB" dirty="0">
            <a:solidFill>
              <a:schemeClr val="bg1"/>
            </a:solidFill>
          </a:endParaRPr>
        </a:p>
      </dgm:t>
    </dgm:pt>
    <dgm:pt modelId="{5743B793-2E06-460D-A8E0-79626C547BC8}" type="parTrans" cxnId="{7CAE9A33-2780-4E5A-A2C1-1CF5813D02F6}">
      <dgm:prSet/>
      <dgm:spPr/>
      <dgm:t>
        <a:bodyPr/>
        <a:lstStyle/>
        <a:p>
          <a:endParaRPr lang="en-US"/>
        </a:p>
      </dgm:t>
    </dgm:pt>
    <dgm:pt modelId="{F690BB3A-706E-4342-A790-B677B231D981}" type="sibTrans" cxnId="{7CAE9A33-2780-4E5A-A2C1-1CF5813D02F6}">
      <dgm:prSet/>
      <dgm:spPr/>
      <dgm:t>
        <a:bodyPr/>
        <a:lstStyle/>
        <a:p>
          <a:endParaRPr lang="en-US"/>
        </a:p>
      </dgm:t>
    </dgm:pt>
    <dgm:pt modelId="{2A60BE0B-1994-4859-A63A-B713A17BFEB5}" type="pres">
      <dgm:prSet presAssocID="{25A26523-051E-4507-8381-E1F84B3B3F56}" presName="Name0" presStyleCnt="0">
        <dgm:presLayoutVars>
          <dgm:dir/>
          <dgm:animLvl val="lvl"/>
          <dgm:resizeHandles val="exact"/>
        </dgm:presLayoutVars>
      </dgm:prSet>
      <dgm:spPr/>
      <dgm:t>
        <a:bodyPr/>
        <a:lstStyle/>
        <a:p>
          <a:endParaRPr lang="en-US"/>
        </a:p>
      </dgm:t>
    </dgm:pt>
    <dgm:pt modelId="{D4C3981A-9DDB-494E-AEF0-14110612983C}" type="pres">
      <dgm:prSet presAssocID="{A4941EE7-17F5-4865-BB3E-C7E6C5DBA35F}" presName="linNode" presStyleCnt="0"/>
      <dgm:spPr/>
    </dgm:pt>
    <dgm:pt modelId="{321BF41D-5ABA-4444-B355-019079F2BB72}" type="pres">
      <dgm:prSet presAssocID="{A4941EE7-17F5-4865-BB3E-C7E6C5DBA35F}" presName="parentText" presStyleLbl="node1" presStyleIdx="0" presStyleCnt="3" custLinFactY="100000" custLinFactNeighborX="-957" custLinFactNeighborY="115106">
        <dgm:presLayoutVars>
          <dgm:chMax val="1"/>
          <dgm:bulletEnabled val="1"/>
        </dgm:presLayoutVars>
      </dgm:prSet>
      <dgm:spPr/>
      <dgm:t>
        <a:bodyPr/>
        <a:lstStyle/>
        <a:p>
          <a:endParaRPr lang="en-US"/>
        </a:p>
      </dgm:t>
    </dgm:pt>
    <dgm:pt modelId="{17B41287-3D22-48A0-BBE1-7D21BD39B958}" type="pres">
      <dgm:prSet presAssocID="{4EA8EABF-DE43-42BA-9BEB-F1AE935CD6B8}" presName="sp" presStyleCnt="0"/>
      <dgm:spPr/>
    </dgm:pt>
    <dgm:pt modelId="{9F96CB10-1547-4CD6-B368-2578BD885912}" type="pres">
      <dgm:prSet presAssocID="{22396CB5-BBDD-4156-9965-A84505AFE086}" presName="linNode" presStyleCnt="0"/>
      <dgm:spPr/>
    </dgm:pt>
    <dgm:pt modelId="{FBCDA451-A6DA-49AD-8197-879C90AED39C}" type="pres">
      <dgm:prSet presAssocID="{22396CB5-BBDD-4156-9965-A84505AFE086}" presName="parentText" presStyleLbl="node1" presStyleIdx="1" presStyleCnt="3">
        <dgm:presLayoutVars>
          <dgm:chMax val="1"/>
          <dgm:bulletEnabled val="1"/>
        </dgm:presLayoutVars>
      </dgm:prSet>
      <dgm:spPr/>
      <dgm:t>
        <a:bodyPr/>
        <a:lstStyle/>
        <a:p>
          <a:endParaRPr lang="en-US"/>
        </a:p>
      </dgm:t>
    </dgm:pt>
    <dgm:pt modelId="{9D94F8FB-0019-4328-B59F-3A7E8BBA6199}" type="pres">
      <dgm:prSet presAssocID="{C9598352-D285-4FA7-BEA7-7C20F56DE5D8}" presName="sp" presStyleCnt="0"/>
      <dgm:spPr/>
    </dgm:pt>
    <dgm:pt modelId="{0CECBC69-69B8-45EF-84DA-D9972B850F31}" type="pres">
      <dgm:prSet presAssocID="{C6C3BB0C-5F88-400F-A21D-79D1B6C05231}" presName="linNode" presStyleCnt="0"/>
      <dgm:spPr/>
    </dgm:pt>
    <dgm:pt modelId="{5D1CC532-71B1-427C-992F-B69080079C78}" type="pres">
      <dgm:prSet presAssocID="{C6C3BB0C-5F88-400F-A21D-79D1B6C05231}" presName="parentText" presStyleLbl="node1" presStyleIdx="2" presStyleCnt="3" custLinFactY="-100000" custLinFactNeighborX="-703" custLinFactNeighborY="-112725">
        <dgm:presLayoutVars>
          <dgm:chMax val="1"/>
          <dgm:bulletEnabled val="1"/>
        </dgm:presLayoutVars>
      </dgm:prSet>
      <dgm:spPr/>
    </dgm:pt>
  </dgm:ptLst>
  <dgm:cxnLst>
    <dgm:cxn modelId="{8746D959-0422-4C3B-80FB-C0564B601053}" srcId="{25A26523-051E-4507-8381-E1F84B3B3F56}" destId="{A4941EE7-17F5-4865-BB3E-C7E6C5DBA35F}" srcOrd="0" destOrd="0" parTransId="{D04E8C12-4F2A-4A6A-8656-9A84ABD59463}" sibTransId="{4EA8EABF-DE43-42BA-9BEB-F1AE935CD6B8}"/>
    <dgm:cxn modelId="{7D9F6DB6-B12A-4582-BD83-C4191CF4E042}" srcId="{25A26523-051E-4507-8381-E1F84B3B3F56}" destId="{22396CB5-BBDD-4156-9965-A84505AFE086}" srcOrd="1" destOrd="0" parTransId="{6E8E4E9C-9670-4891-ADC2-2FECB8B090F7}" sibTransId="{C9598352-D285-4FA7-BEA7-7C20F56DE5D8}"/>
    <dgm:cxn modelId="{B29D972F-9CCE-4FD1-8311-4DCC5A4B9DFA}" type="presOf" srcId="{C6C3BB0C-5F88-400F-A21D-79D1B6C05231}" destId="{5D1CC532-71B1-427C-992F-B69080079C78}" srcOrd="0" destOrd="0" presId="urn:microsoft.com/office/officeart/2005/8/layout/vList5"/>
    <dgm:cxn modelId="{BCCF5E22-E42E-4D21-87DB-83FCF8462135}" type="presOf" srcId="{A4941EE7-17F5-4865-BB3E-C7E6C5DBA35F}" destId="{321BF41D-5ABA-4444-B355-019079F2BB72}" srcOrd="0" destOrd="0" presId="urn:microsoft.com/office/officeart/2005/8/layout/vList5"/>
    <dgm:cxn modelId="{99CD705D-688B-477C-BEDE-FE6C29F380CC}" type="presOf" srcId="{25A26523-051E-4507-8381-E1F84B3B3F56}" destId="{2A60BE0B-1994-4859-A63A-B713A17BFEB5}" srcOrd="0" destOrd="0" presId="urn:microsoft.com/office/officeart/2005/8/layout/vList5"/>
    <dgm:cxn modelId="{AAED1E4C-E4CD-4796-BDA9-D661C07A93A3}" type="presOf" srcId="{22396CB5-BBDD-4156-9965-A84505AFE086}" destId="{FBCDA451-A6DA-49AD-8197-879C90AED39C}" srcOrd="0" destOrd="0" presId="urn:microsoft.com/office/officeart/2005/8/layout/vList5"/>
    <dgm:cxn modelId="{7CAE9A33-2780-4E5A-A2C1-1CF5813D02F6}" srcId="{25A26523-051E-4507-8381-E1F84B3B3F56}" destId="{C6C3BB0C-5F88-400F-A21D-79D1B6C05231}" srcOrd="2" destOrd="0" parTransId="{5743B793-2E06-460D-A8E0-79626C547BC8}" sibTransId="{F690BB3A-706E-4342-A790-B677B231D981}"/>
    <dgm:cxn modelId="{1FCA4A80-B075-4A8A-A92B-17FBE327C164}" type="presParOf" srcId="{2A60BE0B-1994-4859-A63A-B713A17BFEB5}" destId="{D4C3981A-9DDB-494E-AEF0-14110612983C}" srcOrd="0" destOrd="0" presId="urn:microsoft.com/office/officeart/2005/8/layout/vList5"/>
    <dgm:cxn modelId="{1EC86225-5A76-4E8B-94E6-11B5B2A278EE}" type="presParOf" srcId="{D4C3981A-9DDB-494E-AEF0-14110612983C}" destId="{321BF41D-5ABA-4444-B355-019079F2BB72}" srcOrd="0" destOrd="0" presId="urn:microsoft.com/office/officeart/2005/8/layout/vList5"/>
    <dgm:cxn modelId="{90BEB925-71D9-412F-9CE6-77D6C30F7FA3}" type="presParOf" srcId="{2A60BE0B-1994-4859-A63A-B713A17BFEB5}" destId="{17B41287-3D22-48A0-BBE1-7D21BD39B958}" srcOrd="1" destOrd="0" presId="urn:microsoft.com/office/officeart/2005/8/layout/vList5"/>
    <dgm:cxn modelId="{3135A214-028E-4C2A-8E63-B612F5BFEA12}" type="presParOf" srcId="{2A60BE0B-1994-4859-A63A-B713A17BFEB5}" destId="{9F96CB10-1547-4CD6-B368-2578BD885912}" srcOrd="2" destOrd="0" presId="urn:microsoft.com/office/officeart/2005/8/layout/vList5"/>
    <dgm:cxn modelId="{4676C380-54B7-4719-BF13-F03B183B7CEE}" type="presParOf" srcId="{9F96CB10-1547-4CD6-B368-2578BD885912}" destId="{FBCDA451-A6DA-49AD-8197-879C90AED39C}" srcOrd="0" destOrd="0" presId="urn:microsoft.com/office/officeart/2005/8/layout/vList5"/>
    <dgm:cxn modelId="{54284766-F33A-4F13-9DED-3D545B8B9235}" type="presParOf" srcId="{2A60BE0B-1994-4859-A63A-B713A17BFEB5}" destId="{9D94F8FB-0019-4328-B59F-3A7E8BBA6199}" srcOrd="3" destOrd="0" presId="urn:microsoft.com/office/officeart/2005/8/layout/vList5"/>
    <dgm:cxn modelId="{54CADF5B-1410-422C-8673-61731EE05DAD}" type="presParOf" srcId="{2A60BE0B-1994-4859-A63A-B713A17BFEB5}" destId="{0CECBC69-69B8-45EF-84DA-D9972B850F31}" srcOrd="4" destOrd="0" presId="urn:microsoft.com/office/officeart/2005/8/layout/vList5"/>
    <dgm:cxn modelId="{B9975E53-82DF-470C-B05A-1CA29C785CE1}" type="presParOf" srcId="{0CECBC69-69B8-45EF-84DA-D9972B850F31}" destId="{5D1CC532-71B1-427C-992F-B69080079C78}"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61653-0E63-44CE-9412-17BA507A1E34}">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t>Reijman et al. (2018) describe attachment </a:t>
          </a:r>
          <a:r>
            <a:rPr lang="en-US" sz="2500" kern="1200" dirty="0" err="1"/>
            <a:t>behaviours</a:t>
          </a:r>
          <a:r>
            <a:rPr lang="en-US" sz="2500" kern="1200" dirty="0"/>
            <a:t> keep children close to caregivers for comfort</a:t>
          </a:r>
        </a:p>
      </dsp:txBody>
      <dsp:txXfrm>
        <a:off x="36841" y="36841"/>
        <a:ext cx="7931345" cy="1184159"/>
      </dsp:txXfrm>
    </dsp:sp>
    <dsp:sp modelId="{29DC0264-6556-4E29-9464-7A4A675724AB}">
      <dsp:nvSpPr>
        <dsp:cNvPr id="0" name=""/>
        <dsp:cNvSpPr/>
      </dsp:nvSpPr>
      <dsp:spPr>
        <a:xfrm>
          <a:off x="819587" y="1467481"/>
          <a:ext cx="9288654" cy="12578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a:t>Secure attachment develops from consistent sensitive caregiving</a:t>
          </a:r>
        </a:p>
      </dsp:txBody>
      <dsp:txXfrm>
        <a:off x="856428" y="1504322"/>
        <a:ext cx="7577788" cy="1184159"/>
      </dsp:txXfrm>
    </dsp:sp>
    <dsp:sp modelId="{CF5557EC-F329-4022-B63F-39111E591D4B}">
      <dsp:nvSpPr>
        <dsp:cNvPr id="0" name=""/>
        <dsp:cNvSpPr/>
      </dsp:nvSpPr>
      <dsp:spPr>
        <a:xfrm>
          <a:off x="1639174" y="2934963"/>
          <a:ext cx="9288654" cy="12578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t>Internal working </a:t>
          </a:r>
          <a:r>
            <a:rPr lang="en-US" sz="2500" kern="1200" dirty="0"/>
            <a:t>models guiding future relationships</a:t>
          </a:r>
        </a:p>
      </dsp:txBody>
      <dsp:txXfrm>
        <a:off x="1676015" y="2971804"/>
        <a:ext cx="7577788" cy="1184159"/>
      </dsp:txXfrm>
    </dsp:sp>
    <dsp:sp modelId="{403850E6-52F7-4532-9F3A-B129CDB4342B}">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8655016" y="953863"/>
        <a:ext cx="449678" cy="615241"/>
      </dsp:txXfrm>
    </dsp:sp>
    <dsp:sp modelId="{57F1DFF2-D3B0-40C0-9C5D-7F35B96B4FF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9474603" y="2412959"/>
        <a:ext cx="449678" cy="615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F0B75-3C80-438C-A0D8-AC0BD8BF0A0D}">
      <dsp:nvSpPr>
        <dsp:cNvPr id="0" name=""/>
        <dsp:cNvSpPr/>
      </dsp:nvSpPr>
      <dsp:spPr>
        <a:xfrm>
          <a:off x="0" y="0"/>
          <a:ext cx="3414946" cy="368940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lvl="0" algn="l" defTabSz="1155700">
            <a:lnSpc>
              <a:spcPct val="90000"/>
            </a:lnSpc>
            <a:spcBef>
              <a:spcPct val="0"/>
            </a:spcBef>
            <a:spcAft>
              <a:spcPct val="35000"/>
            </a:spcAft>
          </a:pPr>
          <a:endParaRPr lang="en-US" sz="2600" kern="1200" dirty="0"/>
        </a:p>
      </dsp:txBody>
      <dsp:txXfrm>
        <a:off x="0" y="1401973"/>
        <a:ext cx="3414946" cy="2213643"/>
      </dsp:txXfrm>
    </dsp:sp>
    <dsp:sp modelId="{D2D7EEDD-0FE2-4DE0-97CE-A3ECD8E7F826}">
      <dsp:nvSpPr>
        <dsp:cNvPr id="0" name=""/>
        <dsp:cNvSpPr/>
      </dsp:nvSpPr>
      <dsp:spPr>
        <a:xfrm>
          <a:off x="1154062" y="368940"/>
          <a:ext cx="1106821" cy="110682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92" tIns="12700" rIns="86292" bIns="12700" numCol="1" spcCol="1270" anchor="ctr" anchorCtr="0">
          <a:noAutofit/>
        </a:bodyPr>
        <a:lstStyle/>
        <a:p>
          <a:pPr lvl="0" algn="ctr" defTabSz="2133600">
            <a:lnSpc>
              <a:spcPct val="90000"/>
            </a:lnSpc>
            <a:spcBef>
              <a:spcPct val="0"/>
            </a:spcBef>
            <a:spcAft>
              <a:spcPct val="35000"/>
            </a:spcAft>
          </a:pPr>
          <a:r>
            <a:rPr lang="en-GB" sz="4800" kern="1200"/>
            <a:t>1</a:t>
          </a:r>
        </a:p>
      </dsp:txBody>
      <dsp:txXfrm>
        <a:off x="1316152" y="531030"/>
        <a:ext cx="782641" cy="782641"/>
      </dsp:txXfrm>
    </dsp:sp>
    <dsp:sp modelId="{0CF32162-C414-4D1A-AC99-E85DE8BF561E}">
      <dsp:nvSpPr>
        <dsp:cNvPr id="0" name=""/>
        <dsp:cNvSpPr/>
      </dsp:nvSpPr>
      <dsp:spPr>
        <a:xfrm>
          <a:off x="0" y="3689333"/>
          <a:ext cx="3414946"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FBE835-EE2C-407D-933D-55C65F0CE5D1}">
      <dsp:nvSpPr>
        <dsp:cNvPr id="0" name=""/>
        <dsp:cNvSpPr/>
      </dsp:nvSpPr>
      <dsp:spPr>
        <a:xfrm>
          <a:off x="3756441" y="0"/>
          <a:ext cx="3414946" cy="3689405"/>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lvl="0" algn="l" defTabSz="1155700">
            <a:lnSpc>
              <a:spcPct val="90000"/>
            </a:lnSpc>
            <a:spcBef>
              <a:spcPct val="0"/>
            </a:spcBef>
            <a:spcAft>
              <a:spcPct val="35000"/>
            </a:spcAft>
          </a:pPr>
          <a:r>
            <a:rPr lang="en-US" sz="2600" kern="1200" dirty="0"/>
            <a:t>Insecure attachment may cause withdrawal or clinginess</a:t>
          </a:r>
        </a:p>
      </dsp:txBody>
      <dsp:txXfrm>
        <a:off x="3756441" y="1401973"/>
        <a:ext cx="3414946" cy="2213643"/>
      </dsp:txXfrm>
    </dsp:sp>
    <dsp:sp modelId="{043FE8F2-F635-4D7F-A616-C173C73CDA99}">
      <dsp:nvSpPr>
        <dsp:cNvPr id="0" name=""/>
        <dsp:cNvSpPr/>
      </dsp:nvSpPr>
      <dsp:spPr>
        <a:xfrm>
          <a:off x="4910503" y="368940"/>
          <a:ext cx="1106821" cy="1106821"/>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92" tIns="12700" rIns="86292" bIns="12700" numCol="1" spcCol="1270" anchor="ctr" anchorCtr="0">
          <a:noAutofit/>
        </a:bodyPr>
        <a:lstStyle/>
        <a:p>
          <a:pPr lvl="0" algn="ctr" defTabSz="2133600">
            <a:lnSpc>
              <a:spcPct val="90000"/>
            </a:lnSpc>
            <a:spcBef>
              <a:spcPct val="0"/>
            </a:spcBef>
            <a:spcAft>
              <a:spcPct val="35000"/>
            </a:spcAft>
          </a:pPr>
          <a:r>
            <a:rPr lang="en-US" sz="4800" kern="1200"/>
            <a:t>2</a:t>
          </a:r>
        </a:p>
      </dsp:txBody>
      <dsp:txXfrm>
        <a:off x="5072593" y="531030"/>
        <a:ext cx="782641" cy="782641"/>
      </dsp:txXfrm>
    </dsp:sp>
    <dsp:sp modelId="{F481219F-2844-41FD-9742-B6FB34615D7E}">
      <dsp:nvSpPr>
        <dsp:cNvPr id="0" name=""/>
        <dsp:cNvSpPr/>
      </dsp:nvSpPr>
      <dsp:spPr>
        <a:xfrm>
          <a:off x="3756441" y="3689333"/>
          <a:ext cx="3414946"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57A523-425F-4CCF-B90F-F0EDE8B541A7}">
      <dsp:nvSpPr>
        <dsp:cNvPr id="0" name=""/>
        <dsp:cNvSpPr/>
      </dsp:nvSpPr>
      <dsp:spPr>
        <a:xfrm>
          <a:off x="7512882" y="0"/>
          <a:ext cx="3414946" cy="3689405"/>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lvl="0" algn="l" defTabSz="1155700">
            <a:lnSpc>
              <a:spcPct val="90000"/>
            </a:lnSpc>
            <a:spcBef>
              <a:spcPct val="0"/>
            </a:spcBef>
            <a:spcAft>
              <a:spcPct val="35000"/>
            </a:spcAft>
          </a:pPr>
          <a:endParaRPr lang="en-US" sz="2600" kern="1200" dirty="0"/>
        </a:p>
      </dsp:txBody>
      <dsp:txXfrm>
        <a:off x="7512882" y="1401973"/>
        <a:ext cx="3414946" cy="2213643"/>
      </dsp:txXfrm>
    </dsp:sp>
    <dsp:sp modelId="{E7FE9FBA-3D8A-450D-85C5-2510E2045A33}">
      <dsp:nvSpPr>
        <dsp:cNvPr id="0" name=""/>
        <dsp:cNvSpPr/>
      </dsp:nvSpPr>
      <dsp:spPr>
        <a:xfrm>
          <a:off x="8666944" y="368940"/>
          <a:ext cx="1106821" cy="1106821"/>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92" tIns="12700" rIns="86292" bIns="12700" numCol="1" spcCol="1270" anchor="ctr" anchorCtr="0">
          <a:noAutofit/>
        </a:bodyPr>
        <a:lstStyle/>
        <a:p>
          <a:pPr lvl="0" algn="ctr" defTabSz="2133600">
            <a:lnSpc>
              <a:spcPct val="90000"/>
            </a:lnSpc>
            <a:spcBef>
              <a:spcPct val="0"/>
            </a:spcBef>
            <a:spcAft>
              <a:spcPct val="35000"/>
            </a:spcAft>
          </a:pPr>
          <a:r>
            <a:rPr lang="en-US" sz="4800" kern="1200"/>
            <a:t>3</a:t>
          </a:r>
        </a:p>
      </dsp:txBody>
      <dsp:txXfrm>
        <a:off x="8829034" y="531030"/>
        <a:ext cx="782641" cy="782641"/>
      </dsp:txXfrm>
    </dsp:sp>
    <dsp:sp modelId="{DB4CD5E3-9E5A-47FB-A3AA-DD52CC0FDF48}">
      <dsp:nvSpPr>
        <dsp:cNvPr id="0" name=""/>
        <dsp:cNvSpPr/>
      </dsp:nvSpPr>
      <dsp:spPr>
        <a:xfrm>
          <a:off x="7512882" y="3689333"/>
          <a:ext cx="341494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BF41D-5ABA-4444-B355-019079F2BB72}">
      <dsp:nvSpPr>
        <dsp:cNvPr id="0" name=""/>
        <dsp:cNvSpPr/>
      </dsp:nvSpPr>
      <dsp:spPr>
        <a:xfrm>
          <a:off x="2574802" y="2841608"/>
          <a:ext cx="2928178" cy="135119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l" defTabSz="933450">
            <a:lnSpc>
              <a:spcPct val="90000"/>
            </a:lnSpc>
            <a:spcBef>
              <a:spcPct val="0"/>
            </a:spcBef>
            <a:spcAft>
              <a:spcPct val="35000"/>
            </a:spcAft>
          </a:pPr>
          <a:r>
            <a:rPr lang="en-US" sz="2100" kern="1200" dirty="0"/>
            <a:t>Explains Isaac’s clinginess withdrawal and distress during separation</a:t>
          </a:r>
        </a:p>
      </dsp:txBody>
      <dsp:txXfrm>
        <a:off x="2640762" y="2907568"/>
        <a:ext cx="2796258" cy="1219276"/>
      </dsp:txXfrm>
    </dsp:sp>
    <dsp:sp modelId="{FBCDA451-A6DA-49AD-8197-879C90AED39C}">
      <dsp:nvSpPr>
        <dsp:cNvPr id="0" name=""/>
        <dsp:cNvSpPr/>
      </dsp:nvSpPr>
      <dsp:spPr>
        <a:xfrm>
          <a:off x="2602825" y="1420804"/>
          <a:ext cx="2928178" cy="135119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l" defTabSz="933450">
            <a:lnSpc>
              <a:spcPct val="90000"/>
            </a:lnSpc>
            <a:spcBef>
              <a:spcPct val="0"/>
            </a:spcBef>
            <a:spcAft>
              <a:spcPct val="35000"/>
            </a:spcAft>
          </a:pPr>
          <a:r>
            <a:rPr lang="en-US" sz="2100" kern="1200"/>
            <a:t>Helps understand impact of maternal depression and disrupted childcare</a:t>
          </a:r>
        </a:p>
      </dsp:txBody>
      <dsp:txXfrm>
        <a:off x="2668785" y="1486764"/>
        <a:ext cx="2796258" cy="1219276"/>
      </dsp:txXfrm>
    </dsp:sp>
    <dsp:sp modelId="{5D1CC532-71B1-427C-992F-B69080079C78}">
      <dsp:nvSpPr>
        <dsp:cNvPr id="0" name=""/>
        <dsp:cNvSpPr/>
      </dsp:nvSpPr>
      <dsp:spPr>
        <a:xfrm>
          <a:off x="2582240" y="0"/>
          <a:ext cx="2928178" cy="135119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a:lnSpc>
              <a:spcPct val="90000"/>
            </a:lnSpc>
            <a:spcBef>
              <a:spcPct val="0"/>
            </a:spcBef>
            <a:spcAft>
              <a:spcPct val="35000"/>
            </a:spcAft>
          </a:pPr>
          <a:r>
            <a:rPr lang="en-GB" sz="2100" kern="1200" dirty="0" smtClean="0">
              <a:solidFill>
                <a:schemeClr val="bg1"/>
              </a:solidFill>
              <a:effectLst/>
              <a:latin typeface="+mn-lt"/>
              <a:ea typeface="+mn-ea"/>
              <a:cs typeface="+mn-cs"/>
            </a:rPr>
            <a:t>Cowie (2018) state that attachment theory is appropriate to work with children</a:t>
          </a:r>
          <a:endParaRPr lang="en-GB" sz="2100" kern="1200" dirty="0">
            <a:solidFill>
              <a:schemeClr val="bg1"/>
            </a:solidFill>
          </a:endParaRPr>
        </a:p>
      </dsp:txBody>
      <dsp:txXfrm>
        <a:off x="2648200" y="65960"/>
        <a:ext cx="2796258" cy="121927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EF5D3353-878C-4FD7-AFF1-631FB8C58B0B}">
          <dgm:prSet phldrT="1"/>
          <dgm:t>
            <a:bodyPr/>
            <a:lstStyle/>
            <a:p>
              <a:r>
                <a:t>1</a:t>
              </a:r>
            </a:p>
          </dgm:t>
        </dgm:pt>
        <dgm:pt modelId="201" type="sibTrans" cxnId="{10360219-91D5-42D8-A880-271BCD5EB29C}">
          <dgm:prSet phldrT="2"/>
          <dgm:t>
            <a:bodyPr/>
            <a:lstStyle/>
            <a:p>
              <a:r>
                <a:t>2</a:t>
              </a:r>
            </a:p>
          </dgm:t>
        </dgm:pt>
        <dgm:pt modelId="301" type="sibTrans" cxnId="{000E113A-11BF-4C20-A17D-C871BE90F4C0}">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87B9D8-414E-4EF8-842E-9AE0DD4AAD54}" type="datetimeFigureOut">
              <a:t>5/31/2026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856B3D-7C59-4EC0-979A-3BA52DE0A8CC}" type="slidenum">
              <a:t>‹#›</a:t>
            </a:fld>
            <a:endParaRPr lang="en-GB"/>
          </a:p>
        </p:txBody>
      </p:sp>
    </p:spTree>
    <p:extLst>
      <p:ext uri="{BB962C8B-B14F-4D97-AF65-F5344CB8AC3E}">
        <p14:creationId xmlns:p14="http://schemas.microsoft.com/office/powerpoint/2010/main" val="804044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3F8D9-2A2A-D7BE-E5B0-95E1B3005C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29DFDF-C93B-5B03-6367-F2B0E6E2B7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736598-4DAD-9D8F-16E9-70743A309C8D}"/>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Introduction to Bowlby’s Attachment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Bowlby's Attachment Theory describes how children are biologically programmed to form close emotional attachments to their caregivers, who provide them with a “secure base” from which to explore and learn (</a:t>
            </a:r>
            <a:r>
              <a:rPr lang="en-GB" sz="1200" kern="1200" dirty="0" err="1">
                <a:solidFill>
                  <a:schemeClr val="tx1"/>
                </a:solidFill>
                <a:effectLst/>
                <a:latin typeface="+mn-lt"/>
                <a:ea typeface="+mn-ea"/>
                <a:cs typeface="+mn-cs"/>
              </a:rPr>
              <a:t>Khadka</a:t>
            </a:r>
            <a:r>
              <a:rPr lang="en-GB" sz="1200" kern="1200" dirty="0">
                <a:solidFill>
                  <a:schemeClr val="tx1"/>
                </a:solidFill>
                <a:effectLst/>
                <a:latin typeface="+mn-lt"/>
                <a:ea typeface="+mn-ea"/>
                <a:cs typeface="+mn-cs"/>
              </a:rPr>
              <a:t>, 2022). Early childhood attachment patterns have a life-long impact on social emotional and cognitive outcomes. This theory is applicable to Isaac as it helps to account for his withdrawal in play, distress in separation and problems with group activities emphasising the importance of consistent and responsive care.</a:t>
            </a:r>
          </a:p>
          <a:p>
            <a:endParaRPr lang="en-GB" b="1" dirty="0">
              <a:ea typeface="Calibri"/>
              <a:cs typeface="Calibri"/>
            </a:endParaRPr>
          </a:p>
        </p:txBody>
      </p:sp>
      <p:sp>
        <p:nvSpPr>
          <p:cNvPr id="4" name="Slide Number Placeholder 3">
            <a:extLst>
              <a:ext uri="{FF2B5EF4-FFF2-40B4-BE49-F238E27FC236}">
                <a16:creationId xmlns:a16="http://schemas.microsoft.com/office/drawing/2014/main" id="{84217036-473B-D58C-0EAB-7E638AF7FDBC}"/>
              </a:ext>
            </a:extLst>
          </p:cNvPr>
          <p:cNvSpPr>
            <a:spLocks noGrp="1"/>
          </p:cNvSpPr>
          <p:nvPr>
            <p:ph type="sldNum" sz="quarter" idx="5"/>
          </p:nvPr>
        </p:nvSpPr>
        <p:spPr/>
        <p:txBody>
          <a:bodyPr/>
          <a:lstStyle/>
          <a:p>
            <a:fld id="{DB856B3D-7C59-4EC0-979A-3BA52DE0A8CC}" type="slidenum">
              <a:t>3</a:t>
            </a:fld>
            <a:endParaRPr lang="en-GB"/>
          </a:p>
        </p:txBody>
      </p:sp>
    </p:spTree>
    <p:extLst>
      <p:ext uri="{BB962C8B-B14F-4D97-AF65-F5344CB8AC3E}">
        <p14:creationId xmlns:p14="http://schemas.microsoft.com/office/powerpoint/2010/main" val="2445244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1B3C0E-6417-074B-2A13-CB5734A700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999AC3-CBDF-CEF3-7503-9FC0FAD026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613E12-3CBF-A003-372D-AD6ABE156DDE}"/>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Key Concepts and Developmental Assumptions</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Reijman</a:t>
            </a:r>
            <a:r>
              <a:rPr lang="en-GB" sz="1200" kern="1200" dirty="0">
                <a:solidFill>
                  <a:schemeClr val="tx1"/>
                </a:solidFill>
                <a:effectLst/>
                <a:latin typeface="+mn-lt"/>
                <a:ea typeface="+mn-ea"/>
                <a:cs typeface="+mn-cs"/>
              </a:rPr>
              <a:t> et al. (2018) defined attachment behaviours as the behaviours children use to keep them closer to the caregiver or stranger and to comfort them. Sensitive and consistent care leads to secure attachment, whereas inconsistent care can lead to insecure patterns of interaction which may involve poor emotional regulation and social competence. Bowlby also explains the concept of “internal working models” which refer to mental representations of relationships that have been formed in early childhood and which influence future relationships. The concept of disrupted child care experiences and how this affects the ability to make secure attachments is especially relevant for Isaac.</a:t>
            </a:r>
          </a:p>
          <a:p>
            <a:endParaRPr lang="en-US" dirty="0"/>
          </a:p>
        </p:txBody>
      </p:sp>
      <p:sp>
        <p:nvSpPr>
          <p:cNvPr id="4" name="Slide Number Placeholder 3">
            <a:extLst>
              <a:ext uri="{FF2B5EF4-FFF2-40B4-BE49-F238E27FC236}">
                <a16:creationId xmlns:a16="http://schemas.microsoft.com/office/drawing/2014/main" id="{C91DF2D3-279B-02D7-C64F-861FFAA744AC}"/>
              </a:ext>
            </a:extLst>
          </p:cNvPr>
          <p:cNvSpPr>
            <a:spLocks noGrp="1"/>
          </p:cNvSpPr>
          <p:nvPr>
            <p:ph type="sldNum" sz="quarter" idx="5"/>
          </p:nvPr>
        </p:nvSpPr>
        <p:spPr/>
        <p:txBody>
          <a:bodyPr/>
          <a:lstStyle/>
          <a:p>
            <a:fld id="{DB856B3D-7C59-4EC0-979A-3BA52DE0A8CC}" type="slidenum">
              <a:t>4</a:t>
            </a:fld>
            <a:endParaRPr lang="en-GB"/>
          </a:p>
        </p:txBody>
      </p:sp>
    </p:spTree>
    <p:extLst>
      <p:ext uri="{BB962C8B-B14F-4D97-AF65-F5344CB8AC3E}">
        <p14:creationId xmlns:p14="http://schemas.microsoft.com/office/powerpoint/2010/main" val="67421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5840B-97C6-53C5-E834-8E9F8BF993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11CBB3-A55E-21A6-2F67-F79B26EC87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99C066-9D26-083A-751C-D27B5AB9B1D9}"/>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Relevance to Early Childhood</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Spilt et al., (2025) found that early childhood secure attachment positively contributes to emotional regulation, social competence and language development. Children who have insecure attachment patterns may withdraw have difficulty interacting with peers, or be overly clingy. In Isaac's case, not wanting to participate in group activities and not being able to play on his own suggest insecure attachment styles due to maternal depression and disrupted childcare. These patterns are important to understand and play a key role in the design of interventions that promote secure relationships and developmental progress</a:t>
            </a:r>
            <a:r>
              <a:rPr lang="en-GB" sz="1200"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6CA5C84E-5290-6FE1-2C22-CA2E14C76D18}"/>
              </a:ext>
            </a:extLst>
          </p:cNvPr>
          <p:cNvSpPr>
            <a:spLocks noGrp="1"/>
          </p:cNvSpPr>
          <p:nvPr>
            <p:ph type="sldNum" sz="quarter" idx="5"/>
          </p:nvPr>
        </p:nvSpPr>
        <p:spPr/>
        <p:txBody>
          <a:bodyPr/>
          <a:lstStyle/>
          <a:p>
            <a:fld id="{DB856B3D-7C59-4EC0-979A-3BA52DE0A8CC}" type="slidenum">
              <a:t>5</a:t>
            </a:fld>
            <a:endParaRPr lang="en-GB"/>
          </a:p>
        </p:txBody>
      </p:sp>
    </p:spTree>
    <p:extLst>
      <p:ext uri="{BB962C8B-B14F-4D97-AF65-F5344CB8AC3E}">
        <p14:creationId xmlns:p14="http://schemas.microsoft.com/office/powerpoint/2010/main" val="3915454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CE8E2-C4FF-0422-2104-2103C8FEFB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EDE744-6E1C-1EA9-13B0-B458941E09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F63189-0AD5-6420-647F-C44E135CDA09}"/>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Why Attachment Theory is Appropriate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Cowie (2018) state that attachment theory is appropriate to work with children such as Isaac because it will help to understand how early care-giving experiences contribute to socio-emotional development. The author states that clingy and distressed by separation behaviours and withdrawal are indicative of insecure attachment. This theory is suitable for decoding the meaning behind Isaac's behaviours and designing strategies that can support him to feel more secure to engage socially and to enhance his language development.</a:t>
            </a:r>
          </a:p>
          <a:p>
            <a:endParaRPr lang="en-US" dirty="0"/>
          </a:p>
        </p:txBody>
      </p:sp>
      <p:sp>
        <p:nvSpPr>
          <p:cNvPr id="4" name="Slide Number Placeholder 3">
            <a:extLst>
              <a:ext uri="{FF2B5EF4-FFF2-40B4-BE49-F238E27FC236}">
                <a16:creationId xmlns:a16="http://schemas.microsoft.com/office/drawing/2014/main" id="{5021F165-E624-F5D2-D3CE-0C04321363DF}"/>
              </a:ext>
            </a:extLst>
          </p:cNvPr>
          <p:cNvSpPr>
            <a:spLocks noGrp="1"/>
          </p:cNvSpPr>
          <p:nvPr>
            <p:ph type="sldNum" sz="quarter" idx="5"/>
          </p:nvPr>
        </p:nvSpPr>
        <p:spPr/>
        <p:txBody>
          <a:bodyPr/>
          <a:lstStyle/>
          <a:p>
            <a:fld id="{DB856B3D-7C59-4EC0-979A-3BA52DE0A8CC}" type="slidenum">
              <a:t>6</a:t>
            </a:fld>
            <a:endParaRPr lang="en-GB"/>
          </a:p>
        </p:txBody>
      </p:sp>
    </p:spTree>
    <p:extLst>
      <p:ext uri="{BB962C8B-B14F-4D97-AF65-F5344CB8AC3E}">
        <p14:creationId xmlns:p14="http://schemas.microsoft.com/office/powerpoint/2010/main" val="102284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A81B2-DD00-E12C-5CD8-7894E7768E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FADBB1-7591-04CA-3B5B-D870116747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971C1A-DAAA-6563-57EB-5B9D89D8E746}"/>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Applying the Theory to Isaac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Rolfe (2020) concluded that the disruption of childcare and changes in caregivers can be an obstacle to the formation of secure attachment. The author states that children with inconsistent care might display separation anxiety, clinginess withdrawal and more. When mothers suffer from depression after giving birth, there is a further risk of insecure attachments developing for Isaac as his emotional availability is decreased (Zhang et al., 2018). These issues can also play a role in his later language development and call into question the need for early years set-up interventions that might include attachment considerations.</a:t>
            </a:r>
          </a:p>
          <a:p>
            <a:endParaRPr lang="en-US" dirty="0"/>
          </a:p>
        </p:txBody>
      </p:sp>
      <p:sp>
        <p:nvSpPr>
          <p:cNvPr id="4" name="Slide Number Placeholder 3">
            <a:extLst>
              <a:ext uri="{FF2B5EF4-FFF2-40B4-BE49-F238E27FC236}">
                <a16:creationId xmlns:a16="http://schemas.microsoft.com/office/drawing/2014/main" id="{EE19117D-67D9-9A47-30C1-EDCA14B133F4}"/>
              </a:ext>
            </a:extLst>
          </p:cNvPr>
          <p:cNvSpPr>
            <a:spLocks noGrp="1"/>
          </p:cNvSpPr>
          <p:nvPr>
            <p:ph type="sldNum" sz="quarter" idx="5"/>
          </p:nvPr>
        </p:nvSpPr>
        <p:spPr/>
        <p:txBody>
          <a:bodyPr/>
          <a:lstStyle/>
          <a:p>
            <a:fld id="{DB856B3D-7C59-4EC0-979A-3BA52DE0A8CC}" type="slidenum">
              <a:t>7</a:t>
            </a:fld>
            <a:endParaRPr lang="en-GB"/>
          </a:p>
        </p:txBody>
      </p:sp>
    </p:spTree>
    <p:extLst>
      <p:ext uri="{BB962C8B-B14F-4D97-AF65-F5344CB8AC3E}">
        <p14:creationId xmlns:p14="http://schemas.microsoft.com/office/powerpoint/2010/main" val="1048028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A9C1F-7745-8D32-AF1E-2F7156DB69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3840F1-9FE0-F43E-89CF-6FF7841B64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B4974E-9123-DAEB-2F15-3281564401FF}"/>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Nature and Nurture Influences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Jones and Sloan (2018) suggest that temperament and early brain development interact with the environment to influence emotional and social development. Author notes that inconsistent care or significant changes can be more impactful on children with sensitive or cautious temperaments. For Isaac, the environment (caregiver responsiveness transitions) and social interactions (with peers, family and others) interact with his biological predispositions to impact his feeling of security, emotional regulation and preparedness to participate in learning and social interactions.</a:t>
            </a:r>
          </a:p>
          <a:p>
            <a:endParaRPr lang="en-US" dirty="0"/>
          </a:p>
        </p:txBody>
      </p:sp>
      <p:sp>
        <p:nvSpPr>
          <p:cNvPr id="4" name="Slide Number Placeholder 3">
            <a:extLst>
              <a:ext uri="{FF2B5EF4-FFF2-40B4-BE49-F238E27FC236}">
                <a16:creationId xmlns:a16="http://schemas.microsoft.com/office/drawing/2014/main" id="{5F9AB4CB-D926-8BEB-D590-4394474A46A0}"/>
              </a:ext>
            </a:extLst>
          </p:cNvPr>
          <p:cNvSpPr>
            <a:spLocks noGrp="1"/>
          </p:cNvSpPr>
          <p:nvPr>
            <p:ph type="sldNum" sz="quarter" idx="5"/>
          </p:nvPr>
        </p:nvSpPr>
        <p:spPr/>
        <p:txBody>
          <a:bodyPr/>
          <a:lstStyle/>
          <a:p>
            <a:fld id="{DB856B3D-7C59-4EC0-979A-3BA52DE0A8CC}" type="slidenum">
              <a:t>8</a:t>
            </a:fld>
            <a:endParaRPr lang="en-GB"/>
          </a:p>
        </p:txBody>
      </p:sp>
    </p:spTree>
    <p:extLst>
      <p:ext uri="{BB962C8B-B14F-4D97-AF65-F5344CB8AC3E}">
        <p14:creationId xmlns:p14="http://schemas.microsoft.com/office/powerpoint/2010/main" val="651035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10332-F20C-7854-D529-98DCD15AA4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16BAFF-BF80-FCE1-0626-641440C1B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AC0CB8-61B4-5748-6753-8D3D66B5C0E6}"/>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Practical Theory-Informed Strategies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Spilt et al., (2025) suggested that attachment-based strategies include having one consistent caregiver who will serve as a secure base. The author states that play-based learning promotes exploration, peer interaction and social engagement whereas language rich environments promote communication skills. For Isaac, interventions should support him to develop emotional regulation, engagement with peers and trust by providing predictable responsive support. These strategies directly link to the principles of attachment theory and working to support developmental outcomes within early years settings.</a:t>
            </a:r>
          </a:p>
          <a:p>
            <a:endParaRPr lang="en-US" dirty="0"/>
          </a:p>
        </p:txBody>
      </p:sp>
      <p:sp>
        <p:nvSpPr>
          <p:cNvPr id="4" name="Slide Number Placeholder 3">
            <a:extLst>
              <a:ext uri="{FF2B5EF4-FFF2-40B4-BE49-F238E27FC236}">
                <a16:creationId xmlns:a16="http://schemas.microsoft.com/office/drawing/2014/main" id="{5D2B919B-70AE-7309-9144-525D66F4AA01}"/>
              </a:ext>
            </a:extLst>
          </p:cNvPr>
          <p:cNvSpPr>
            <a:spLocks noGrp="1"/>
          </p:cNvSpPr>
          <p:nvPr>
            <p:ph type="sldNum" sz="quarter" idx="5"/>
          </p:nvPr>
        </p:nvSpPr>
        <p:spPr/>
        <p:txBody>
          <a:bodyPr/>
          <a:lstStyle/>
          <a:p>
            <a:fld id="{DB856B3D-7C59-4EC0-979A-3BA52DE0A8CC}" type="slidenum">
              <a:t>9</a:t>
            </a:fld>
            <a:endParaRPr lang="en-GB"/>
          </a:p>
        </p:txBody>
      </p:sp>
    </p:spTree>
    <p:extLst>
      <p:ext uri="{BB962C8B-B14F-4D97-AF65-F5344CB8AC3E}">
        <p14:creationId xmlns:p14="http://schemas.microsoft.com/office/powerpoint/2010/main" val="9207193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0993D-AE46-DE5C-6745-4C8A8ABAC4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C805EE-3FDA-9812-7393-2045595B5B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CC64D7-CCF3-A529-18A2-2CE17AF7D6AD}"/>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Parental and Multi-Agency Support</a:t>
            </a:r>
            <a:endParaRPr lang="en-GB" sz="1200" kern="1200" dirty="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Caregiver </a:t>
            </a:r>
            <a:r>
              <a:rPr lang="en-GB" sz="1200" kern="1200" dirty="0">
                <a:solidFill>
                  <a:schemeClr val="tx1"/>
                </a:solidFill>
                <a:effectLst/>
                <a:latin typeface="+mn-lt"/>
                <a:ea typeface="+mn-ea"/>
                <a:cs typeface="+mn-cs"/>
              </a:rPr>
              <a:t>sensitivity and responsiveness are improved through guidance mental health support and parenting workshops. Despite his mother's poor mental health and low social support, targeted interventions are needed for her. There is multi-agency working with speech and language therapists, social workers and early intervention specialists to provide coordinated support for addressing his social, emotional and language needs which supports attachment-informed approaches.</a:t>
            </a:r>
          </a:p>
          <a:p>
            <a:endParaRPr lang="en-US" dirty="0"/>
          </a:p>
        </p:txBody>
      </p:sp>
      <p:sp>
        <p:nvSpPr>
          <p:cNvPr id="4" name="Slide Number Placeholder 3">
            <a:extLst>
              <a:ext uri="{FF2B5EF4-FFF2-40B4-BE49-F238E27FC236}">
                <a16:creationId xmlns:a16="http://schemas.microsoft.com/office/drawing/2014/main" id="{DA5BD6CD-ED7A-5CFB-34B3-B75D4E82AB51}"/>
              </a:ext>
            </a:extLst>
          </p:cNvPr>
          <p:cNvSpPr>
            <a:spLocks noGrp="1"/>
          </p:cNvSpPr>
          <p:nvPr>
            <p:ph type="sldNum" sz="quarter" idx="5"/>
          </p:nvPr>
        </p:nvSpPr>
        <p:spPr/>
        <p:txBody>
          <a:bodyPr/>
          <a:lstStyle/>
          <a:p>
            <a:fld id="{DB856B3D-7C59-4EC0-979A-3BA52DE0A8CC}" type="slidenum">
              <a:t>10</a:t>
            </a:fld>
            <a:endParaRPr lang="en-GB"/>
          </a:p>
        </p:txBody>
      </p:sp>
    </p:spTree>
    <p:extLst>
      <p:ext uri="{BB962C8B-B14F-4D97-AF65-F5344CB8AC3E}">
        <p14:creationId xmlns:p14="http://schemas.microsoft.com/office/powerpoint/2010/main" val="2842862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00ACA8-8C31-A444-2DCA-1E8DBC113B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83B3DC-6DD2-DE4B-5919-E948D55AF0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FA5076-C35B-FF7F-1152-ABBD4B7F64B3}"/>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Emotional Regulation and Social Readiness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Cowie (2018), structured play and guided interactions promote emotional regulation in young children. The author states that safety training of children to identify and express feelings is important for social competence and school readiness. Gradual introduction of peers and adult supports and social stories help to decrease anxiety and increase confidence for Isaac. These strategies are used to prepare him for school, ensure independence communication and cope with separation in line with the attachment theory.</a:t>
            </a:r>
          </a:p>
          <a:p>
            <a:endParaRPr lang="en-US" dirty="0"/>
          </a:p>
        </p:txBody>
      </p:sp>
      <p:sp>
        <p:nvSpPr>
          <p:cNvPr id="4" name="Slide Number Placeholder 3">
            <a:extLst>
              <a:ext uri="{FF2B5EF4-FFF2-40B4-BE49-F238E27FC236}">
                <a16:creationId xmlns:a16="http://schemas.microsoft.com/office/drawing/2014/main" id="{A1C20054-0214-928A-B4F0-62CEAB4C0849}"/>
              </a:ext>
            </a:extLst>
          </p:cNvPr>
          <p:cNvSpPr>
            <a:spLocks noGrp="1"/>
          </p:cNvSpPr>
          <p:nvPr>
            <p:ph type="sldNum" sz="quarter" idx="5"/>
          </p:nvPr>
        </p:nvSpPr>
        <p:spPr/>
        <p:txBody>
          <a:bodyPr/>
          <a:lstStyle/>
          <a:p>
            <a:fld id="{DB856B3D-7C59-4EC0-979A-3BA52DE0A8CC}" type="slidenum">
              <a:t>11</a:t>
            </a:fld>
            <a:endParaRPr lang="en-GB"/>
          </a:p>
        </p:txBody>
      </p:sp>
    </p:spTree>
    <p:extLst>
      <p:ext uri="{BB962C8B-B14F-4D97-AF65-F5344CB8AC3E}">
        <p14:creationId xmlns:p14="http://schemas.microsoft.com/office/powerpoint/2010/main" val="4238511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7D3748-8038-A1A1-045E-2A33EBB063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6CE3D4-A108-473B-1933-F7A58AB3A0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CFD7D7-F3B9-6F8A-4555-39015E92830F}"/>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Critical Evaluation of Attachment Theory</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Reijman</a:t>
            </a:r>
            <a:r>
              <a:rPr lang="en-GB" sz="1200" kern="1200" dirty="0">
                <a:solidFill>
                  <a:schemeClr val="tx1"/>
                </a:solidFill>
                <a:effectLst/>
                <a:latin typeface="+mn-lt"/>
                <a:ea typeface="+mn-ea"/>
                <a:cs typeface="+mn-cs"/>
              </a:rPr>
              <a:t> et al. (2018), suggest that attachment theory is an evidence-based theory for emotional and social development. The author states that it's beneficial to inform interventions for children who are vulnerable to insecure attachment. Possibly it has been specific to mother-child pair and has some assumptions that may not be true of London's diverse families (Spilt et al., 2025). Even with these constraints, attachment theory is still useful for considering interventions that can effectively meet the challenges of Isaac's emotional, social and language development.</a:t>
            </a:r>
          </a:p>
          <a:p>
            <a:endParaRPr lang="en-US" dirty="0"/>
          </a:p>
        </p:txBody>
      </p:sp>
      <p:sp>
        <p:nvSpPr>
          <p:cNvPr id="4" name="Slide Number Placeholder 3">
            <a:extLst>
              <a:ext uri="{FF2B5EF4-FFF2-40B4-BE49-F238E27FC236}">
                <a16:creationId xmlns:a16="http://schemas.microsoft.com/office/drawing/2014/main" id="{61D5D022-9A71-4827-8B55-4AEE5715AE37}"/>
              </a:ext>
            </a:extLst>
          </p:cNvPr>
          <p:cNvSpPr>
            <a:spLocks noGrp="1"/>
          </p:cNvSpPr>
          <p:nvPr>
            <p:ph type="sldNum" sz="quarter" idx="5"/>
          </p:nvPr>
        </p:nvSpPr>
        <p:spPr/>
        <p:txBody>
          <a:bodyPr/>
          <a:lstStyle/>
          <a:p>
            <a:fld id="{DB856B3D-7C59-4EC0-979A-3BA52DE0A8CC}" type="slidenum">
              <a:t>12</a:t>
            </a:fld>
            <a:endParaRPr lang="en-GB"/>
          </a:p>
        </p:txBody>
      </p:sp>
    </p:spTree>
    <p:extLst>
      <p:ext uri="{BB962C8B-B14F-4D97-AF65-F5344CB8AC3E}">
        <p14:creationId xmlns:p14="http://schemas.microsoft.com/office/powerpoint/2010/main" val="712122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90E602-464E-9F68-12AB-1ADF385936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121F9F-274D-0C02-8283-A301D57D0E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1A9ADC-7161-2797-9755-96C919BC3A2B}"/>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Bowlby's Attachment Theory offers a solid structure to understand Isaac's behaviours and developmental needs. Consistent caregiver relationships, play based learning language, parental guidance and multi-agency collaboration are examples of interventions that create secure attachments, emotional well-being and readiness for school, says the author. The theory is highly relevant for early years practitioners working with children in various contexts and cultures in urban environments although there are cultural and contextual constraints.</a:t>
            </a:r>
          </a:p>
          <a:p>
            <a:endParaRPr lang="en-US" dirty="0"/>
          </a:p>
        </p:txBody>
      </p:sp>
      <p:sp>
        <p:nvSpPr>
          <p:cNvPr id="4" name="Slide Number Placeholder 3">
            <a:extLst>
              <a:ext uri="{FF2B5EF4-FFF2-40B4-BE49-F238E27FC236}">
                <a16:creationId xmlns:a16="http://schemas.microsoft.com/office/drawing/2014/main" id="{271DD3D1-93CE-367B-16AA-852A002203EF}"/>
              </a:ext>
            </a:extLst>
          </p:cNvPr>
          <p:cNvSpPr>
            <a:spLocks noGrp="1"/>
          </p:cNvSpPr>
          <p:nvPr>
            <p:ph type="sldNum" sz="quarter" idx="5"/>
          </p:nvPr>
        </p:nvSpPr>
        <p:spPr/>
        <p:txBody>
          <a:bodyPr/>
          <a:lstStyle/>
          <a:p>
            <a:fld id="{DB856B3D-7C59-4EC0-979A-3BA52DE0A8CC}" type="slidenum">
              <a:t>13</a:t>
            </a:fld>
            <a:endParaRPr lang="en-GB"/>
          </a:p>
        </p:txBody>
      </p:sp>
    </p:spTree>
    <p:extLst>
      <p:ext uri="{BB962C8B-B14F-4D97-AF65-F5344CB8AC3E}">
        <p14:creationId xmlns:p14="http://schemas.microsoft.com/office/powerpoint/2010/main" val="19950070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Cowie, H., 2018. Handbook of attachment: theory, research, and clinical applications.</a:t>
            </a:r>
          </a:p>
          <a:p>
            <a:r>
              <a:rPr lang="en-GB" sz="1200" kern="1200" dirty="0">
                <a:solidFill>
                  <a:schemeClr val="tx1"/>
                </a:solidFill>
                <a:effectLst/>
                <a:latin typeface="+mn-lt"/>
                <a:ea typeface="+mn-ea"/>
                <a:cs typeface="+mn-cs"/>
              </a:rPr>
              <a:t>Jones, N.A. and Sloan, A., 2018. </a:t>
            </a:r>
            <a:r>
              <a:rPr lang="en-GB" sz="1200" kern="1200" dirty="0" err="1">
                <a:solidFill>
                  <a:schemeClr val="tx1"/>
                </a:solidFill>
                <a:effectLst/>
                <a:latin typeface="+mn-lt"/>
                <a:ea typeface="+mn-ea"/>
                <a:cs typeface="+mn-cs"/>
              </a:rPr>
              <a:t>Neurohormones</a:t>
            </a:r>
            <a:r>
              <a:rPr lang="en-GB" sz="1200" kern="1200" dirty="0">
                <a:solidFill>
                  <a:schemeClr val="tx1"/>
                </a:solidFill>
                <a:effectLst/>
                <a:latin typeface="+mn-lt"/>
                <a:ea typeface="+mn-ea"/>
                <a:cs typeface="+mn-cs"/>
              </a:rPr>
              <a:t> and temperament interact during infant development. </a:t>
            </a:r>
            <a:r>
              <a:rPr lang="en-GB" sz="1200" i="1" kern="1200" dirty="0">
                <a:solidFill>
                  <a:schemeClr val="tx1"/>
                </a:solidFill>
                <a:effectLst/>
                <a:latin typeface="+mn-lt"/>
                <a:ea typeface="+mn-ea"/>
                <a:cs typeface="+mn-cs"/>
              </a:rPr>
              <a:t>Philosophical Transactions of the Royal Society B: Biological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373</a:t>
            </a:r>
            <a:r>
              <a:rPr lang="en-GB" sz="1200" kern="1200" dirty="0">
                <a:solidFill>
                  <a:schemeClr val="tx1"/>
                </a:solidFill>
                <a:effectLst/>
                <a:latin typeface="+mn-lt"/>
                <a:ea typeface="+mn-ea"/>
                <a:cs typeface="+mn-cs"/>
              </a:rPr>
              <a:t>(1744).</a:t>
            </a:r>
          </a:p>
          <a:p>
            <a:r>
              <a:rPr lang="en-GB" sz="1200" kern="1200" dirty="0" err="1">
                <a:solidFill>
                  <a:schemeClr val="tx1"/>
                </a:solidFill>
                <a:effectLst/>
                <a:latin typeface="+mn-lt"/>
                <a:ea typeface="+mn-ea"/>
                <a:cs typeface="+mn-cs"/>
              </a:rPr>
              <a:t>Khadka</a:t>
            </a:r>
            <a:r>
              <a:rPr lang="en-GB" sz="1200" kern="1200" dirty="0">
                <a:solidFill>
                  <a:schemeClr val="tx1"/>
                </a:solidFill>
                <a:effectLst/>
                <a:latin typeface="+mn-lt"/>
                <a:ea typeface="+mn-ea"/>
                <a:cs typeface="+mn-cs"/>
              </a:rPr>
              <a:t>, C., 2022. The evolution of attachment theory: From Bowlby to modern perspectives. </a:t>
            </a:r>
            <a:r>
              <a:rPr lang="en-GB" sz="1200" i="1" kern="1200" dirty="0">
                <a:solidFill>
                  <a:schemeClr val="tx1"/>
                </a:solidFill>
                <a:effectLst/>
                <a:latin typeface="+mn-lt"/>
                <a:ea typeface="+mn-ea"/>
                <a:cs typeface="+mn-cs"/>
              </a:rPr>
              <a:t>TUTA Journal</a:t>
            </a:r>
            <a:r>
              <a:rPr lang="en-GB" sz="1200" kern="1200" dirty="0">
                <a:solidFill>
                  <a:schemeClr val="tx1"/>
                </a:solidFill>
                <a:effectLst/>
                <a:latin typeface="+mn-lt"/>
                <a:ea typeface="+mn-ea"/>
                <a:cs typeface="+mn-cs"/>
              </a:rPr>
              <a:t>, pp.125-140.</a:t>
            </a:r>
          </a:p>
          <a:p>
            <a:r>
              <a:rPr lang="en-GB" sz="1200" kern="1200" dirty="0" err="1">
                <a:solidFill>
                  <a:schemeClr val="tx1"/>
                </a:solidFill>
                <a:effectLst/>
                <a:latin typeface="+mn-lt"/>
                <a:ea typeface="+mn-ea"/>
                <a:cs typeface="+mn-cs"/>
              </a:rPr>
              <a:t>Reijman</a:t>
            </a:r>
            <a:r>
              <a:rPr lang="en-GB" sz="1200" kern="1200" dirty="0">
                <a:solidFill>
                  <a:schemeClr val="tx1"/>
                </a:solidFill>
                <a:effectLst/>
                <a:latin typeface="+mn-lt"/>
                <a:ea typeface="+mn-ea"/>
                <a:cs typeface="+mn-cs"/>
              </a:rPr>
              <a:t>, S., Foster, S. and </a:t>
            </a:r>
            <a:r>
              <a:rPr lang="en-GB" sz="1200" kern="1200" dirty="0" err="1">
                <a:solidFill>
                  <a:schemeClr val="tx1"/>
                </a:solidFill>
                <a:effectLst/>
                <a:latin typeface="+mn-lt"/>
                <a:ea typeface="+mn-ea"/>
                <a:cs typeface="+mn-cs"/>
              </a:rPr>
              <a:t>Duschinsky</a:t>
            </a:r>
            <a:r>
              <a:rPr lang="en-GB" sz="1200" kern="1200" dirty="0">
                <a:solidFill>
                  <a:schemeClr val="tx1"/>
                </a:solidFill>
                <a:effectLst/>
                <a:latin typeface="+mn-lt"/>
                <a:ea typeface="+mn-ea"/>
                <a:cs typeface="+mn-cs"/>
              </a:rPr>
              <a:t>, R., 2018. The infant disorganised attachment </a:t>
            </a:r>
            <a:r>
              <a:rPr lang="en-GB" sz="1200" kern="1200" dirty="0" err="1">
                <a:solidFill>
                  <a:schemeClr val="tx1"/>
                </a:solidFill>
                <a:effectLst/>
                <a:latin typeface="+mn-lt"/>
                <a:ea typeface="+mn-ea"/>
                <a:cs typeface="+mn-cs"/>
              </a:rPr>
              <a:t>classification:“Patterning</a:t>
            </a:r>
            <a:r>
              <a:rPr lang="en-GB" sz="1200" kern="1200" dirty="0">
                <a:solidFill>
                  <a:schemeClr val="tx1"/>
                </a:solidFill>
                <a:effectLst/>
                <a:latin typeface="+mn-lt"/>
                <a:ea typeface="+mn-ea"/>
                <a:cs typeface="+mn-cs"/>
              </a:rPr>
              <a:t> within the disturbance of coherence”. </a:t>
            </a:r>
            <a:r>
              <a:rPr lang="en-GB" sz="1200" i="1" kern="1200" dirty="0">
                <a:solidFill>
                  <a:schemeClr val="tx1"/>
                </a:solidFill>
                <a:effectLst/>
                <a:latin typeface="+mn-lt"/>
                <a:ea typeface="+mn-ea"/>
                <a:cs typeface="+mn-cs"/>
              </a:rPr>
              <a:t>Social Science &amp;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200</a:t>
            </a:r>
            <a:r>
              <a:rPr lang="en-GB" sz="1200" kern="1200" dirty="0">
                <a:solidFill>
                  <a:schemeClr val="tx1"/>
                </a:solidFill>
                <a:effectLst/>
                <a:latin typeface="+mn-lt"/>
                <a:ea typeface="+mn-ea"/>
                <a:cs typeface="+mn-cs"/>
              </a:rPr>
              <a:t>, pp.52-58.</a:t>
            </a:r>
          </a:p>
          <a:p>
            <a:r>
              <a:rPr lang="en-GB" sz="1200" kern="1200" dirty="0">
                <a:solidFill>
                  <a:schemeClr val="tx1"/>
                </a:solidFill>
                <a:effectLst/>
                <a:latin typeface="+mn-lt"/>
                <a:ea typeface="+mn-ea"/>
                <a:cs typeface="+mn-cs"/>
              </a:rPr>
              <a:t>Rolfe, S.A., 2020. </a:t>
            </a:r>
            <a:r>
              <a:rPr lang="en-GB" sz="1200" i="1" kern="1200" dirty="0">
                <a:solidFill>
                  <a:schemeClr val="tx1"/>
                </a:solidFill>
                <a:effectLst/>
                <a:latin typeface="+mn-lt"/>
                <a:ea typeface="+mn-ea"/>
                <a:cs typeface="+mn-cs"/>
              </a:rPr>
              <a:t>Rethinking attachment for early childhood practice: Promoting security, autonomy and resilience in young children</a:t>
            </a:r>
            <a:r>
              <a:rPr lang="en-GB" sz="1200" kern="1200" dirty="0">
                <a:solidFill>
                  <a:schemeClr val="tx1"/>
                </a:solidFill>
                <a:effectLst/>
                <a:latin typeface="+mn-lt"/>
                <a:ea typeface="+mn-ea"/>
                <a:cs typeface="+mn-cs"/>
              </a:rPr>
              <a:t>. Routledge.</a:t>
            </a:r>
          </a:p>
          <a:p>
            <a:r>
              <a:rPr lang="en-GB" sz="1200" kern="1200" dirty="0">
                <a:solidFill>
                  <a:schemeClr val="tx1"/>
                </a:solidFill>
                <a:effectLst/>
                <a:latin typeface="+mn-lt"/>
                <a:ea typeface="+mn-ea"/>
                <a:cs typeface="+mn-cs"/>
              </a:rPr>
              <a:t>Spilt, J.L., </a:t>
            </a:r>
            <a:r>
              <a:rPr lang="en-GB" sz="1200" kern="1200" dirty="0" err="1">
                <a:solidFill>
                  <a:schemeClr val="tx1"/>
                </a:solidFill>
                <a:effectLst/>
                <a:latin typeface="+mn-lt"/>
                <a:ea typeface="+mn-ea"/>
                <a:cs typeface="+mn-cs"/>
              </a:rPr>
              <a:t>Borremans</a:t>
            </a:r>
            <a:r>
              <a:rPr lang="en-GB" sz="1200" kern="1200" dirty="0">
                <a:solidFill>
                  <a:schemeClr val="tx1"/>
                </a:solidFill>
                <a:effectLst/>
                <a:latin typeface="+mn-lt"/>
                <a:ea typeface="+mn-ea"/>
                <a:cs typeface="+mn-cs"/>
              </a:rPr>
              <a:t>, L.F., </a:t>
            </a:r>
            <a:r>
              <a:rPr lang="en-GB" sz="1200" kern="1200" dirty="0" err="1">
                <a:solidFill>
                  <a:schemeClr val="tx1"/>
                </a:solidFill>
                <a:effectLst/>
                <a:latin typeface="+mn-lt"/>
                <a:ea typeface="+mn-ea"/>
                <a:cs typeface="+mn-cs"/>
              </a:rPr>
              <a:t>Dieusaert</a:t>
            </a:r>
            <a:r>
              <a:rPr lang="en-GB" sz="1200" kern="1200" dirty="0">
                <a:solidFill>
                  <a:schemeClr val="tx1"/>
                </a:solidFill>
                <a:effectLst/>
                <a:latin typeface="+mn-lt"/>
                <a:ea typeface="+mn-ea"/>
                <a:cs typeface="+mn-cs"/>
              </a:rPr>
              <a:t>, F. and </a:t>
            </a:r>
            <a:r>
              <a:rPr lang="en-GB" sz="1200" kern="1200" dirty="0" err="1">
                <a:solidFill>
                  <a:schemeClr val="tx1"/>
                </a:solidFill>
                <a:effectLst/>
                <a:latin typeface="+mn-lt"/>
                <a:ea typeface="+mn-ea"/>
                <a:cs typeface="+mn-cs"/>
              </a:rPr>
              <a:t>Vancraeyveldt</a:t>
            </a:r>
            <a:r>
              <a:rPr lang="en-GB" sz="1200" kern="1200" dirty="0">
                <a:solidFill>
                  <a:schemeClr val="tx1"/>
                </a:solidFill>
                <a:effectLst/>
                <a:latin typeface="+mn-lt"/>
                <a:ea typeface="+mn-ea"/>
                <a:cs typeface="+mn-cs"/>
              </a:rPr>
              <a:t>, C., 2025. An attachment perspective on dyadic teacher-child relationships: Implications for effective practice in early childhood education. </a:t>
            </a:r>
            <a:r>
              <a:rPr lang="en-GB" sz="1200" i="1" kern="1200" dirty="0">
                <a:solidFill>
                  <a:schemeClr val="tx1"/>
                </a:solidFill>
                <a:effectLst/>
                <a:latin typeface="+mn-lt"/>
                <a:ea typeface="+mn-ea"/>
                <a:cs typeface="+mn-cs"/>
              </a:rPr>
              <a:t>Early Childhood Education Journal</a:t>
            </a:r>
            <a:r>
              <a:rPr lang="en-GB" sz="1200" kern="1200" dirty="0">
                <a:solidFill>
                  <a:schemeClr val="tx1"/>
                </a:solidFill>
                <a:effectLst/>
                <a:latin typeface="+mn-lt"/>
                <a:ea typeface="+mn-ea"/>
                <a:cs typeface="+mn-cs"/>
              </a:rPr>
              <a:t>, pp.1-11.</a:t>
            </a:r>
          </a:p>
          <a:p>
            <a:r>
              <a:rPr lang="en-GB" sz="1200" kern="1200" dirty="0">
                <a:solidFill>
                  <a:schemeClr val="tx1"/>
                </a:solidFill>
                <a:effectLst/>
                <a:latin typeface="+mn-lt"/>
                <a:ea typeface="+mn-ea"/>
                <a:cs typeface="+mn-cs"/>
              </a:rPr>
              <a:t>Zhang, S., Dang, R., Yang, N., Bai, Y., Wang, L., Abbey, C. and </a:t>
            </a:r>
            <a:r>
              <a:rPr lang="en-GB" sz="1200" kern="1200" dirty="0" err="1">
                <a:solidFill>
                  <a:schemeClr val="tx1"/>
                </a:solidFill>
                <a:effectLst/>
                <a:latin typeface="+mn-lt"/>
                <a:ea typeface="+mn-ea"/>
                <a:cs typeface="+mn-cs"/>
              </a:rPr>
              <a:t>Rozelle</a:t>
            </a:r>
            <a:r>
              <a:rPr lang="en-GB" sz="1200" kern="1200" dirty="0">
                <a:solidFill>
                  <a:schemeClr val="tx1"/>
                </a:solidFill>
                <a:effectLst/>
                <a:latin typeface="+mn-lt"/>
                <a:ea typeface="+mn-ea"/>
                <a:cs typeface="+mn-cs"/>
              </a:rPr>
              <a:t>, S., 2018. Effect of caregiver’s mental health on early childhood development across different rural communities in China.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15</a:t>
            </a:r>
            <a:r>
              <a:rPr lang="en-GB" sz="1200" kern="1200" dirty="0">
                <a:solidFill>
                  <a:schemeClr val="tx1"/>
                </a:solidFill>
                <a:effectLst/>
                <a:latin typeface="+mn-lt"/>
                <a:ea typeface="+mn-ea"/>
                <a:cs typeface="+mn-cs"/>
              </a:rPr>
              <a:t>(11), p.2341.</a:t>
            </a:r>
          </a:p>
          <a:p>
            <a:endParaRPr lang="en-GB" dirty="0"/>
          </a:p>
        </p:txBody>
      </p:sp>
      <p:sp>
        <p:nvSpPr>
          <p:cNvPr id="4" name="Slide Number Placeholder 3"/>
          <p:cNvSpPr>
            <a:spLocks noGrp="1"/>
          </p:cNvSpPr>
          <p:nvPr>
            <p:ph type="sldNum" sz="quarter" idx="10"/>
          </p:nvPr>
        </p:nvSpPr>
        <p:spPr/>
        <p:txBody>
          <a:bodyPr/>
          <a:lstStyle/>
          <a:p>
            <a:fld id="{DB856B3D-7C59-4EC0-979A-3BA52DE0A8CC}" type="slidenum">
              <a:rPr lang="en-GB" smtClean="0"/>
              <a:t>14</a:t>
            </a:fld>
            <a:endParaRPr lang="en-GB"/>
          </a:p>
        </p:txBody>
      </p:sp>
    </p:spTree>
    <p:extLst>
      <p:ext uri="{BB962C8B-B14F-4D97-AF65-F5344CB8AC3E}">
        <p14:creationId xmlns:p14="http://schemas.microsoft.com/office/powerpoint/2010/main" val="4030629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31/05/2026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31/05/2026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31/05/2026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31/05/2026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31/05/2026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31/05/2026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1" name="Rectangle 640">
            <a:extLst>
              <a:ext uri="{FF2B5EF4-FFF2-40B4-BE49-F238E27FC236}">
                <a16:creationId xmlns:a16="http://schemas.microsoft.com/office/drawing/2014/main" id="{0671A8AE-40A1-4631-A6B8-581AFF0654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3" name="Rectangle 642">
            <a:extLst>
              <a:ext uri="{FF2B5EF4-FFF2-40B4-BE49-F238E27FC236}">
                <a16:creationId xmlns:a16="http://schemas.microsoft.com/office/drawing/2014/main" id="{AB58EF07-17C2-48CF-ABB0-EEF1F17CB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3988724" cy="1830225"/>
          </a:xfrm>
        </p:spPr>
        <p:txBody>
          <a:bodyPr vert="horz" lIns="91440" tIns="45720" rIns="91440" bIns="45720" rtlCol="0" anchor="b">
            <a:normAutofit/>
          </a:bodyPr>
          <a:lstStyle/>
          <a:p>
            <a:pPr algn="l"/>
            <a:r>
              <a:rPr lang="en-GB" sz="3700">
                <a:solidFill>
                  <a:schemeClr val="bg1"/>
                </a:solidFill>
                <a:ea typeface="+mj-lt"/>
                <a:cs typeface="+mj-lt"/>
              </a:rPr>
              <a:t>Understanding Early Development: Isaac Case Study</a:t>
            </a:r>
            <a:endParaRPr lang="en-US"/>
          </a:p>
        </p:txBody>
      </p:sp>
      <p:sp>
        <p:nvSpPr>
          <p:cNvPr id="645" name="Rectangle 644">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47" name="Rectangle 646">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1">
            <a:extLst>
              <a:ext uri="{FF2B5EF4-FFF2-40B4-BE49-F238E27FC236}">
                <a16:creationId xmlns:a16="http://schemas.microsoft.com/office/drawing/2014/main" id="{97E01929-82D9-9222-B0AC-08795536BF7E}"/>
              </a:ext>
            </a:extLst>
          </p:cNvPr>
          <p:cNvSpPr txBox="1">
            <a:spLocks/>
          </p:cNvSpPr>
          <p:nvPr/>
        </p:nvSpPr>
        <p:spPr>
          <a:xfrm>
            <a:off x="454890" y="1715534"/>
            <a:ext cx="3988724" cy="183022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1800">
                <a:solidFill>
                  <a:schemeClr val="bg1"/>
                </a:solidFill>
                <a:ea typeface="+mj-lt"/>
                <a:cs typeface="+mj-lt"/>
              </a:rPr>
              <a:t>Applying Bowlby’s Attachment Theory</a:t>
            </a:r>
            <a:endParaRPr lang="en-US" sz="18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0" name="Rectangle 769">
            <a:extLst>
              <a:ext uri="{FF2B5EF4-FFF2-40B4-BE49-F238E27FC236}">
                <a16:creationId xmlns:a16="http://schemas.microsoft.com/office/drawing/2014/main" id="{B34F5AD2-EDBD-4BBD-A55C-EAFFD0C709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2" name="Rectangle 771">
            <a:extLst>
              <a:ext uri="{FF2B5EF4-FFF2-40B4-BE49-F238E27FC236}">
                <a16:creationId xmlns:a16="http://schemas.microsoft.com/office/drawing/2014/main" id="{C3896A03-3945-419A-B66B-4EE266EDD1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4D101-245A-1682-1B9F-47DB6EDC10FF}"/>
              </a:ext>
            </a:extLst>
          </p:cNvPr>
          <p:cNvSpPr>
            <a:spLocks noGrp="1"/>
          </p:cNvSpPr>
          <p:nvPr>
            <p:ph type="title"/>
          </p:nvPr>
        </p:nvSpPr>
        <p:spPr>
          <a:xfrm>
            <a:off x="1156852" y="637762"/>
            <a:ext cx="2190782" cy="5576770"/>
          </a:xfrm>
        </p:spPr>
        <p:txBody>
          <a:bodyPr anchor="t">
            <a:normAutofit/>
          </a:bodyPr>
          <a:lstStyle/>
          <a:p>
            <a:r>
              <a:rPr lang="en-GB" sz="3600">
                <a:solidFill>
                  <a:schemeClr val="bg1"/>
                </a:solidFill>
              </a:rPr>
              <a:t>Contents</a:t>
            </a:r>
          </a:p>
        </p:txBody>
      </p:sp>
      <p:sp>
        <p:nvSpPr>
          <p:cNvPr id="774" name="Rectangle 773">
            <a:extLst>
              <a:ext uri="{FF2B5EF4-FFF2-40B4-BE49-F238E27FC236}">
                <a16:creationId xmlns:a16="http://schemas.microsoft.com/office/drawing/2014/main" id="{B8EAE243-3A9F-4A46-B0D9-04C723A8A1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3" name="Content Placeholder 524">
            <a:extLst>
              <a:ext uri="{FF2B5EF4-FFF2-40B4-BE49-F238E27FC236}">
                <a16:creationId xmlns:a16="http://schemas.microsoft.com/office/drawing/2014/main" id="{EE3869EA-BD26-EBAB-46A4-177987BE19F3}"/>
              </a:ext>
            </a:extLst>
          </p:cNvPr>
          <p:cNvSpPr>
            <a:spLocks noGrp="1"/>
          </p:cNvSpPr>
          <p:nvPr>
            <p:ph idx="1"/>
          </p:nvPr>
        </p:nvSpPr>
        <p:spPr>
          <a:xfrm>
            <a:off x="4654732" y="850052"/>
            <a:ext cx="6390623" cy="5326911"/>
          </a:xfrm>
        </p:spPr>
        <p:txBody>
          <a:bodyPr vert="horz" lIns="91440" tIns="45720" rIns="91440" bIns="45720" rtlCol="0" anchor="t">
            <a:normAutofit/>
          </a:bodyPr>
          <a:lstStyle/>
          <a:p>
            <a:pPr>
              <a:buFont typeface="Arial"/>
            </a:pPr>
            <a:r>
              <a:rPr lang="en-GB" sz="2400">
                <a:ea typeface="+mn-lt"/>
                <a:cs typeface="+mn-lt"/>
              </a:rPr>
              <a:t>Introduction to Bowlby’s Attachment Theory </a:t>
            </a:r>
            <a:endParaRPr lang="en-US" sz="2400" b="1">
              <a:ea typeface="+mn-lt"/>
              <a:cs typeface="+mn-lt"/>
            </a:endParaRPr>
          </a:p>
          <a:p>
            <a:pPr>
              <a:buFont typeface="Arial"/>
            </a:pPr>
            <a:r>
              <a:rPr lang="en-GB" sz="2400">
                <a:ea typeface="+mn-lt"/>
                <a:cs typeface="+mn-lt"/>
              </a:rPr>
              <a:t>Key Concepts and Developmental Assumptions </a:t>
            </a:r>
            <a:endParaRPr lang="en-GB"/>
          </a:p>
          <a:p>
            <a:pPr>
              <a:buFont typeface="Arial"/>
            </a:pPr>
            <a:r>
              <a:rPr lang="en-GB" sz="2400">
                <a:ea typeface="+mn-lt"/>
                <a:cs typeface="+mn-lt"/>
              </a:rPr>
              <a:t>Relevance to Early Childhood </a:t>
            </a:r>
            <a:endParaRPr lang="en-GB"/>
          </a:p>
          <a:p>
            <a:pPr>
              <a:buFont typeface="Arial"/>
            </a:pPr>
            <a:r>
              <a:rPr lang="en-GB" sz="2400">
                <a:ea typeface="+mn-lt"/>
                <a:cs typeface="+mn-lt"/>
              </a:rPr>
              <a:t>Why Attachment Theory is Appropriate </a:t>
            </a:r>
            <a:endParaRPr lang="en-GB"/>
          </a:p>
          <a:p>
            <a:pPr>
              <a:buFont typeface="Arial"/>
            </a:pPr>
            <a:r>
              <a:rPr lang="en-GB" sz="2400">
                <a:ea typeface="+mn-lt"/>
                <a:cs typeface="+mn-lt"/>
              </a:rPr>
              <a:t>Applying the Theory to Isaac </a:t>
            </a:r>
            <a:endParaRPr lang="en-GB"/>
          </a:p>
          <a:p>
            <a:pPr>
              <a:buFont typeface="Arial"/>
            </a:pPr>
            <a:r>
              <a:rPr lang="en-GB" sz="2400">
                <a:ea typeface="+mn-lt"/>
                <a:cs typeface="+mn-lt"/>
              </a:rPr>
              <a:t>Nature and Nurture Influences </a:t>
            </a:r>
            <a:endParaRPr lang="en-GB"/>
          </a:p>
          <a:p>
            <a:pPr>
              <a:buFont typeface="Arial"/>
            </a:pPr>
            <a:r>
              <a:rPr lang="en-GB" sz="2400">
                <a:ea typeface="+mn-lt"/>
                <a:cs typeface="+mn-lt"/>
              </a:rPr>
              <a:t>Practical Theory-Informed Strategies </a:t>
            </a:r>
            <a:endParaRPr lang="en-GB"/>
          </a:p>
          <a:p>
            <a:pPr>
              <a:buFont typeface="Arial"/>
            </a:pPr>
            <a:r>
              <a:rPr lang="en-GB" sz="2400">
                <a:ea typeface="+mn-lt"/>
                <a:cs typeface="+mn-lt"/>
              </a:rPr>
              <a:t>Parental and Multi-Agency Support </a:t>
            </a:r>
            <a:endParaRPr lang="en-GB"/>
          </a:p>
          <a:p>
            <a:pPr>
              <a:buFont typeface="Arial"/>
            </a:pPr>
            <a:r>
              <a:rPr lang="en-GB" sz="2400">
                <a:ea typeface="+mn-lt"/>
                <a:cs typeface="+mn-lt"/>
              </a:rPr>
              <a:t>Emotional Regulation and Social Readiness </a:t>
            </a:r>
            <a:endParaRPr lang="en-GB"/>
          </a:p>
          <a:p>
            <a:pPr>
              <a:buFont typeface="Arial"/>
            </a:pPr>
            <a:r>
              <a:rPr lang="en-GB" sz="2400">
                <a:ea typeface="+mn-lt"/>
                <a:cs typeface="+mn-lt"/>
              </a:rPr>
              <a:t>Critical Evaluation of Attachment Theory </a:t>
            </a:r>
            <a:endParaRPr lang="en-GB"/>
          </a:p>
          <a:p>
            <a:pPr>
              <a:buFont typeface="Arial"/>
              <a:buChar char="•"/>
            </a:pPr>
            <a:r>
              <a:rPr lang="en-GB" sz="2400">
                <a:ea typeface="+mn-lt"/>
                <a:cs typeface="+mn-lt"/>
              </a:rPr>
              <a:t>Conclusion </a:t>
            </a:r>
            <a:endParaRPr lang="en-GB"/>
          </a:p>
          <a:p>
            <a:pPr>
              <a:buFont typeface="Arial"/>
              <a:buChar char="•"/>
            </a:pPr>
            <a:endParaRPr lang="en-GB" sz="2400" b="1" dirty="0"/>
          </a:p>
        </p:txBody>
      </p:sp>
    </p:spTree>
    <p:extLst>
      <p:ext uri="{BB962C8B-B14F-4D97-AF65-F5344CB8AC3E}">
        <p14:creationId xmlns:p14="http://schemas.microsoft.com/office/powerpoint/2010/main" val="519437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F8AFC7-BA74-B85C-90A6-A6F9D4681BAB}"/>
            </a:ext>
          </a:extLst>
        </p:cNvPr>
        <p:cNvGrpSpPr/>
        <p:nvPr/>
      </p:nvGrpSpPr>
      <p:grpSpPr>
        <a:xfrm>
          <a:off x="0" y="0"/>
          <a:ext cx="0" cy="0"/>
          <a:chOff x="0" y="0"/>
          <a:chExt cx="0" cy="0"/>
        </a:xfrm>
      </p:grpSpPr>
      <p:sp useBgFill="1">
        <p:nvSpPr>
          <p:cNvPr id="223" name="Rectangle 222">
            <a:extLst>
              <a:ext uri="{FF2B5EF4-FFF2-40B4-BE49-F238E27FC236}">
                <a16:creationId xmlns:a16="http://schemas.microsoft.com/office/drawing/2014/main" id="{2EB492CD-616E-47F8-933B-5E2D952A05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4" name="Arc 223">
            <a:extLst>
              <a:ext uri="{FF2B5EF4-FFF2-40B4-BE49-F238E27FC236}">
                <a16:creationId xmlns:a16="http://schemas.microsoft.com/office/drawing/2014/main" id="{59383CF9-23B5-4335-9B21-1791C4CF1C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DCB6D5-27AA-3294-88BC-08738C4ABBED}"/>
              </a:ext>
            </a:extLst>
          </p:cNvPr>
          <p:cNvSpPr>
            <a:spLocks noGrp="1"/>
          </p:cNvSpPr>
          <p:nvPr>
            <p:ph type="title"/>
          </p:nvPr>
        </p:nvSpPr>
        <p:spPr>
          <a:xfrm>
            <a:off x="5894962" y="479493"/>
            <a:ext cx="5458838" cy="1325563"/>
          </a:xfrm>
        </p:spPr>
        <p:txBody>
          <a:bodyPr vert="horz" lIns="91440" tIns="45720" rIns="91440" bIns="45720" rtlCol="0">
            <a:normAutofit fontScale="90000"/>
          </a:bodyPr>
          <a:lstStyle/>
          <a:p>
            <a:r>
              <a:rPr lang="en-GB">
                <a:ea typeface="+mj-lt"/>
                <a:cs typeface="+mj-lt"/>
              </a:rPr>
              <a:t>Introduction to Bowlby’s Attachment Theory</a:t>
            </a:r>
            <a:endParaRPr lang="en-US">
              <a:ea typeface="+mj-lt"/>
              <a:cs typeface="+mj-lt"/>
            </a:endParaRPr>
          </a:p>
        </p:txBody>
      </p:sp>
      <p:sp>
        <p:nvSpPr>
          <p:cNvPr id="222" name="Freeform: Shape 221">
            <a:extLst>
              <a:ext uri="{FF2B5EF4-FFF2-40B4-BE49-F238E27FC236}">
                <a16:creationId xmlns:a16="http://schemas.microsoft.com/office/drawing/2014/main" id="{0007FE00-9498-4706-B255-6437B0252C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07C1EB4-5312-2907-B099-C7C3DCAC2204}"/>
              </a:ext>
            </a:extLst>
          </p:cNvPr>
          <p:cNvSpPr>
            <a:spLocks noGrp="1"/>
          </p:cNvSpPr>
          <p:nvPr>
            <p:ph idx="1"/>
          </p:nvPr>
        </p:nvSpPr>
        <p:spPr>
          <a:xfrm>
            <a:off x="5894962" y="1984443"/>
            <a:ext cx="5458838" cy="4192520"/>
          </a:xfrm>
        </p:spPr>
        <p:txBody>
          <a:bodyPr vert="horz" lIns="91440" tIns="45720" rIns="91440" bIns="45720" rtlCol="0" anchor="t">
            <a:normAutofit/>
          </a:bodyPr>
          <a:lstStyle/>
          <a:p>
            <a:pPr>
              <a:buFont typeface="Arial"/>
              <a:buChar char="•"/>
            </a:pPr>
            <a:r>
              <a:rPr lang="en-US" dirty="0">
                <a:ea typeface="+mn-lt"/>
                <a:cs typeface="+mn-lt"/>
              </a:rPr>
              <a:t>According to </a:t>
            </a:r>
            <a:r>
              <a:rPr lang="en-US" dirty="0" err="1">
                <a:ea typeface="+mn-lt"/>
                <a:cs typeface="+mn-lt"/>
              </a:rPr>
              <a:t>Khadka</a:t>
            </a:r>
            <a:r>
              <a:rPr lang="en-US" dirty="0">
                <a:ea typeface="+mn-lt"/>
                <a:cs typeface="+mn-lt"/>
              </a:rPr>
              <a:t> (2022</a:t>
            </a:r>
            <a:r>
              <a:rPr lang="en-US" dirty="0" smtClean="0">
                <a:ea typeface="+mn-lt"/>
                <a:cs typeface="+mn-lt"/>
              </a:rPr>
              <a:t>), children </a:t>
            </a:r>
            <a:r>
              <a:rPr lang="en-US" dirty="0">
                <a:ea typeface="+mn-lt"/>
                <a:cs typeface="+mn-lt"/>
              </a:rPr>
              <a:t>form emotional attachments to caregivers for security and learning</a:t>
            </a:r>
            <a:endParaRPr lang="en-US" dirty="0"/>
          </a:p>
          <a:p>
            <a:pPr>
              <a:buFont typeface="Arial"/>
              <a:buChar char="•"/>
            </a:pPr>
            <a:r>
              <a:rPr lang="en-US" dirty="0">
                <a:ea typeface="+mn-lt"/>
                <a:cs typeface="+mn-lt"/>
              </a:rPr>
              <a:t>Attachment shapes social emotional and cognitive development</a:t>
            </a:r>
            <a:endParaRPr lang="en-US" dirty="0"/>
          </a:p>
          <a:p>
            <a:pPr>
              <a:buFont typeface="Arial"/>
              <a:buChar char="•"/>
            </a:pPr>
            <a:r>
              <a:rPr lang="en-US" dirty="0" smtClean="0">
                <a:ea typeface="+mn-lt"/>
                <a:cs typeface="+mn-lt"/>
              </a:rPr>
              <a:t>early </a:t>
            </a:r>
            <a:r>
              <a:rPr lang="en-US" dirty="0">
                <a:ea typeface="+mn-lt"/>
                <a:cs typeface="+mn-lt"/>
              </a:rPr>
              <a:t>attachment patterns have life-long effects</a:t>
            </a: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805056"/>
            <a:ext cx="5799105" cy="3889162"/>
          </a:xfrm>
          <a:prstGeom prst="ellipse">
            <a:avLst/>
          </a:prstGeom>
          <a:ln>
            <a:noFill/>
          </a:ln>
          <a:effectLst>
            <a:softEdge rad="112500"/>
          </a:effectLst>
        </p:spPr>
      </p:pic>
    </p:spTree>
    <p:extLst>
      <p:ext uri="{BB962C8B-B14F-4D97-AF65-F5344CB8AC3E}">
        <p14:creationId xmlns:p14="http://schemas.microsoft.com/office/powerpoint/2010/main" val="558050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4F5EBF-9C24-D31D-1FEE-F84854FAE31D}"/>
            </a:ext>
          </a:extLst>
        </p:cNvPr>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7D72D-C0AE-FE6D-4E2E-3243E39F3A3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ea typeface="+mj-lt"/>
                <a:cs typeface="+mj-lt"/>
              </a:rPr>
              <a:t>Key Concepts and Developmental Assumptions</a:t>
            </a:r>
            <a:endParaRPr lang="en-US"/>
          </a:p>
        </p:txBody>
      </p:sp>
      <p:graphicFrame>
        <p:nvGraphicFramePr>
          <p:cNvPr id="87" name="Content Placeholder 2">
            <a:extLst>
              <a:ext uri="{FF2B5EF4-FFF2-40B4-BE49-F238E27FC236}">
                <a16:creationId xmlns:a16="http://schemas.microsoft.com/office/drawing/2014/main" id="{91E38ECC-0B7F-6683-46AB-630604DA22EA}"/>
              </a:ext>
            </a:extLst>
          </p:cNvPr>
          <p:cNvGraphicFramePr>
            <a:graphicFrameLocks noGrp="1"/>
          </p:cNvGraphicFramePr>
          <p:nvPr>
            <p:ph idx="1"/>
            <p:extLst>
              <p:ext uri="{D42A27DB-BD31-4B8C-83A1-F6EECF244321}">
                <p14:modId xmlns:p14="http://schemas.microsoft.com/office/powerpoint/2010/main" val="307326410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6227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8CDBFC-7955-AC72-D860-B082FAB3FB18}"/>
            </a:ext>
          </a:extLst>
        </p:cNvPr>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144C3-43E1-0BFE-D487-9FF55B2DD2E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Relevance to Early Childhood</a:t>
            </a:r>
            <a:endParaRPr lang="en-US"/>
          </a:p>
        </p:txBody>
      </p:sp>
      <p:graphicFrame>
        <p:nvGraphicFramePr>
          <p:cNvPr id="34" name="Content Placeholder 2">
            <a:extLst>
              <a:ext uri="{FF2B5EF4-FFF2-40B4-BE49-F238E27FC236}">
                <a16:creationId xmlns:a16="http://schemas.microsoft.com/office/drawing/2014/main" id="{8E72FC90-16D8-6A03-B04F-A37E83AFA68D}"/>
              </a:ext>
            </a:extLst>
          </p:cNvPr>
          <p:cNvGraphicFramePr>
            <a:graphicFrameLocks noGrp="1"/>
          </p:cNvGraphicFramePr>
          <p:nvPr>
            <p:ph idx="1"/>
            <p:extLst>
              <p:ext uri="{D42A27DB-BD31-4B8C-83A1-F6EECF244321}">
                <p14:modId xmlns:p14="http://schemas.microsoft.com/office/powerpoint/2010/main" val="53511877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644055" y="4139610"/>
            <a:ext cx="3379305" cy="2092881"/>
          </a:xfrm>
          <a:prstGeom prst="rect">
            <a:avLst/>
          </a:prstGeom>
          <a:noFill/>
        </p:spPr>
        <p:txBody>
          <a:bodyPr wrap="square" rtlCol="0">
            <a:spAutoFit/>
          </a:bodyPr>
          <a:lstStyle/>
          <a:p>
            <a:r>
              <a:rPr lang="en-US" sz="2600" dirty="0"/>
              <a:t>Spilt et al. (2025) found secure attachment supports language and social </a:t>
            </a:r>
            <a:r>
              <a:rPr lang="en-US" sz="2600" dirty="0" smtClean="0"/>
              <a:t>skills</a:t>
            </a:r>
            <a:endParaRPr lang="en-US" sz="2600" dirty="0"/>
          </a:p>
        </p:txBody>
      </p:sp>
      <p:sp>
        <p:nvSpPr>
          <p:cNvPr id="4" name="TextBox 3"/>
          <p:cNvSpPr txBox="1"/>
          <p:nvPr/>
        </p:nvSpPr>
        <p:spPr>
          <a:xfrm>
            <a:off x="8082820" y="4226560"/>
            <a:ext cx="3489066" cy="2092881"/>
          </a:xfrm>
          <a:prstGeom prst="rect">
            <a:avLst/>
          </a:prstGeom>
          <a:noFill/>
        </p:spPr>
        <p:txBody>
          <a:bodyPr wrap="square" rtlCol="0">
            <a:spAutoFit/>
          </a:bodyPr>
          <a:lstStyle/>
          <a:p>
            <a:r>
              <a:rPr lang="en-US" sz="2600" dirty="0"/>
              <a:t>Secure attachment promotes emotional regulation and social competence</a:t>
            </a:r>
          </a:p>
          <a:p>
            <a:endParaRPr lang="en-GB" sz="2600" dirty="0"/>
          </a:p>
        </p:txBody>
      </p:sp>
    </p:spTree>
    <p:extLst>
      <p:ext uri="{BB962C8B-B14F-4D97-AF65-F5344CB8AC3E}">
        <p14:creationId xmlns:p14="http://schemas.microsoft.com/office/powerpoint/2010/main" val="3101698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67864F-3EBC-F259-1DA7-6506B1F4DBCA}"/>
            </a:ext>
          </a:extLst>
        </p:cNvPr>
        <p:cNvGrpSpPr/>
        <p:nvPr/>
      </p:nvGrpSpPr>
      <p:grpSpPr>
        <a:xfrm>
          <a:off x="0" y="0"/>
          <a:ext cx="0" cy="0"/>
          <a:chOff x="0" y="0"/>
          <a:chExt cx="0" cy="0"/>
        </a:xfrm>
      </p:grpSpPr>
      <p:sp useBgFill="1">
        <p:nvSpPr>
          <p:cNvPr id="160" name="Rectangle 159">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Rectangle 161">
            <a:extLst>
              <a:ext uri="{FF2B5EF4-FFF2-40B4-BE49-F238E27FC236}">
                <a16:creationId xmlns:a16="http://schemas.microsoft.com/office/drawing/2014/main"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Rectangle 165">
            <a:extLst>
              <a:ext uri="{FF2B5EF4-FFF2-40B4-BE49-F238E27FC236}">
                <a16:creationId xmlns:a16="http://schemas.microsoft.com/office/drawing/2014/main"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AF008-3EFA-EE29-DB1A-A525C6DB4D9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ea typeface="+mj-lt"/>
                <a:cs typeface="+mj-lt"/>
              </a:rPr>
              <a:t>Why Attachment Theory is Appropriate</a:t>
            </a:r>
            <a:endParaRPr lang="en-US"/>
          </a:p>
        </p:txBody>
      </p:sp>
      <p:graphicFrame>
        <p:nvGraphicFramePr>
          <p:cNvPr id="136" name="Content Placeholder 2">
            <a:extLst>
              <a:ext uri="{FF2B5EF4-FFF2-40B4-BE49-F238E27FC236}">
                <a16:creationId xmlns:a16="http://schemas.microsoft.com/office/drawing/2014/main" id="{E6BE9BD2-788C-517B-9E7C-0D70B939D288}"/>
              </a:ext>
            </a:extLst>
          </p:cNvPr>
          <p:cNvGraphicFramePr>
            <a:graphicFrameLocks noGrp="1"/>
          </p:cNvGraphicFramePr>
          <p:nvPr>
            <p:ph idx="1"/>
            <p:extLst>
              <p:ext uri="{D42A27DB-BD31-4B8C-83A1-F6EECF244321}">
                <p14:modId xmlns:p14="http://schemas.microsoft.com/office/powerpoint/2010/main" val="954301672"/>
              </p:ext>
            </p:extLst>
          </p:nvPr>
        </p:nvGraphicFramePr>
        <p:xfrm>
          <a:off x="-1203217" y="2112579"/>
          <a:ext cx="8133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686200" y="2112088"/>
            <a:ext cx="5522678" cy="4193296"/>
          </a:xfrm>
          <a:prstGeom prst="rect">
            <a:avLst/>
          </a:prstGeom>
          <a:ln>
            <a:noFill/>
          </a:ln>
          <a:effectLst>
            <a:softEdge rad="112500"/>
          </a:effectLst>
        </p:spPr>
      </p:pic>
    </p:spTree>
    <p:extLst>
      <p:ext uri="{BB962C8B-B14F-4D97-AF65-F5344CB8AC3E}">
        <p14:creationId xmlns:p14="http://schemas.microsoft.com/office/powerpoint/2010/main" val="2997950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EB9D01-B019-591B-EF68-4FB7F9AAED5C}"/>
            </a:ext>
          </a:extLst>
        </p:cNvPr>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5AA03EDC-7067-4DFF-B672-541D016AA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Rectangle 128">
            <a:extLst>
              <a:ext uri="{FF2B5EF4-FFF2-40B4-BE49-F238E27FC236}">
                <a16:creationId xmlns:a16="http://schemas.microsoft.com/office/drawing/2014/main" id="{0EBF3E39-B0BE-496A-8604-9007470FFA3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6158B-8FA0-945B-676F-5FA505CEFA64}"/>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ea typeface="+mj-lt"/>
                <a:cs typeface="+mj-lt"/>
              </a:rPr>
              <a:t>Applying the Theory to Isaac</a:t>
            </a:r>
            <a:endParaRPr lang="en-US"/>
          </a:p>
        </p:txBody>
      </p:sp>
      <p:sp>
        <p:nvSpPr>
          <p:cNvPr id="3" name="Content Placeholder 2">
            <a:extLst>
              <a:ext uri="{FF2B5EF4-FFF2-40B4-BE49-F238E27FC236}">
                <a16:creationId xmlns:a16="http://schemas.microsoft.com/office/drawing/2014/main" id="{23EC8E39-D3F8-5790-2CC4-C9D4BB90C07C}"/>
              </a:ext>
            </a:extLst>
          </p:cNvPr>
          <p:cNvSpPr>
            <a:spLocks noGrp="1"/>
          </p:cNvSpPr>
          <p:nvPr>
            <p:ph idx="1"/>
          </p:nvPr>
        </p:nvSpPr>
        <p:spPr>
          <a:xfrm>
            <a:off x="871442" y="2447337"/>
            <a:ext cx="4353116" cy="3770434"/>
          </a:xfrm>
        </p:spPr>
        <p:txBody>
          <a:bodyPr vert="horz" lIns="91440" tIns="45720" rIns="91440" bIns="45720" rtlCol="0" anchor="t">
            <a:normAutofit/>
          </a:bodyPr>
          <a:lstStyle/>
          <a:p>
            <a:pPr>
              <a:buFont typeface="Arial"/>
              <a:buChar char="•"/>
            </a:pPr>
            <a:r>
              <a:rPr lang="en-GB" sz="2000" dirty="0">
                <a:solidFill>
                  <a:srgbClr val="595959"/>
                </a:solidFill>
                <a:ea typeface="+mn-lt"/>
                <a:cs typeface="+mn-lt"/>
              </a:rPr>
              <a:t>Rolfe (2020) notes inconsistent care increases risk of separation anxiety and </a:t>
            </a:r>
            <a:r>
              <a:rPr lang="en-GB" sz="2000" dirty="0" smtClean="0">
                <a:solidFill>
                  <a:srgbClr val="595959"/>
                </a:solidFill>
                <a:ea typeface="+mn-lt"/>
                <a:cs typeface="+mn-lt"/>
              </a:rPr>
              <a:t>withdrawal</a:t>
            </a:r>
            <a:endParaRPr lang="en-GB" sz="2000" dirty="0" smtClean="0">
              <a:solidFill>
                <a:srgbClr val="595959"/>
              </a:solidFill>
              <a:ea typeface="+mn-lt"/>
              <a:cs typeface="+mn-lt"/>
            </a:endParaRPr>
          </a:p>
          <a:p>
            <a:pPr>
              <a:buFont typeface="Arial"/>
              <a:buChar char="•"/>
            </a:pPr>
            <a:r>
              <a:rPr lang="en-GB" sz="2000" dirty="0" smtClean="0">
                <a:solidFill>
                  <a:srgbClr val="595959"/>
                </a:solidFill>
                <a:ea typeface="+mn-lt"/>
                <a:cs typeface="+mn-lt"/>
              </a:rPr>
              <a:t>Disrupted </a:t>
            </a:r>
            <a:r>
              <a:rPr lang="en-GB" sz="2000" dirty="0">
                <a:solidFill>
                  <a:srgbClr val="595959"/>
                </a:solidFill>
                <a:ea typeface="+mn-lt"/>
                <a:cs typeface="+mn-lt"/>
              </a:rPr>
              <a:t>childcare interferes with forming secure attachments</a:t>
            </a:r>
            <a:endParaRPr lang="en-US" sz="2000" dirty="0">
              <a:solidFill>
                <a:srgbClr val="595959"/>
              </a:solidFill>
              <a:ea typeface="+mn-lt"/>
              <a:cs typeface="+mn-lt"/>
            </a:endParaRPr>
          </a:p>
          <a:p>
            <a:pPr>
              <a:buFont typeface="Arial"/>
              <a:buChar char="•"/>
            </a:pPr>
            <a:r>
              <a:rPr lang="en-GB" sz="2000" dirty="0">
                <a:solidFill>
                  <a:srgbClr val="595959"/>
                </a:solidFill>
                <a:ea typeface="+mn-lt"/>
                <a:cs typeface="+mn-lt"/>
              </a:rPr>
              <a:t>Maternal postnatal depression reduces emotional </a:t>
            </a:r>
            <a:r>
              <a:rPr lang="en-GB" sz="2000" dirty="0" smtClean="0">
                <a:solidFill>
                  <a:srgbClr val="595959"/>
                </a:solidFill>
                <a:ea typeface="+mn-lt"/>
                <a:cs typeface="+mn-lt"/>
              </a:rPr>
              <a:t>availability</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7474"/>
            <a:ext cx="6096000" cy="6865473"/>
          </a:xfrm>
          <a:prstGeom prst="rect">
            <a:avLst/>
          </a:prstGeom>
        </p:spPr>
      </p:pic>
    </p:spTree>
    <p:extLst>
      <p:ext uri="{BB962C8B-B14F-4D97-AF65-F5344CB8AC3E}">
        <p14:creationId xmlns:p14="http://schemas.microsoft.com/office/powerpoint/2010/main" val="3124923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C3B576-B615-290C-A74F-51F25391244B}"/>
            </a:ext>
          </a:extLst>
        </p:cNvPr>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Rectangle 128">
            <a:extLst>
              <a:ext uri="{FF2B5EF4-FFF2-40B4-BE49-F238E27FC236}">
                <a16:creationId xmlns:a16="http://schemas.microsoft.com/office/drawing/2014/main"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19F11-DD16-434C-DE75-F45E52580865}"/>
              </a:ext>
            </a:extLst>
          </p:cNvPr>
          <p:cNvSpPr>
            <a:spLocks noGrp="1"/>
          </p:cNvSpPr>
          <p:nvPr>
            <p:ph type="title"/>
          </p:nvPr>
        </p:nvSpPr>
        <p:spPr>
          <a:xfrm>
            <a:off x="838200" y="365125"/>
            <a:ext cx="3822189" cy="1899912"/>
          </a:xfrm>
        </p:spPr>
        <p:txBody>
          <a:bodyPr>
            <a:normAutofit/>
          </a:bodyPr>
          <a:lstStyle/>
          <a:p>
            <a:r>
              <a:rPr lang="en-GB" sz="4000">
                <a:ea typeface="+mj-lt"/>
                <a:cs typeface="+mj-lt"/>
              </a:rPr>
              <a:t>Nature and Nurture Influences</a:t>
            </a:r>
            <a:endParaRPr lang="en-US"/>
          </a:p>
        </p:txBody>
      </p:sp>
      <p:sp>
        <p:nvSpPr>
          <p:cNvPr id="3" name="Content Placeholder 2">
            <a:extLst>
              <a:ext uri="{FF2B5EF4-FFF2-40B4-BE49-F238E27FC236}">
                <a16:creationId xmlns:a16="http://schemas.microsoft.com/office/drawing/2014/main" id="{A8DB01D0-4594-104E-3E61-77D6B055B657}"/>
              </a:ext>
            </a:extLst>
          </p:cNvPr>
          <p:cNvSpPr>
            <a:spLocks noGrp="1"/>
          </p:cNvSpPr>
          <p:nvPr>
            <p:ph idx="1"/>
          </p:nvPr>
        </p:nvSpPr>
        <p:spPr>
          <a:xfrm>
            <a:off x="838200" y="2434201"/>
            <a:ext cx="3822189" cy="3742762"/>
          </a:xfrm>
        </p:spPr>
        <p:txBody>
          <a:bodyPr vert="horz" lIns="91440" tIns="45720" rIns="91440" bIns="45720" rtlCol="0" anchor="t">
            <a:normAutofit/>
          </a:bodyPr>
          <a:lstStyle/>
          <a:p>
            <a:pPr>
              <a:buFont typeface="Arial"/>
              <a:buChar char="•"/>
            </a:pPr>
            <a:r>
              <a:rPr lang="en-GB" sz="2000" dirty="0">
                <a:ea typeface="+mn-lt"/>
                <a:cs typeface="+mn-lt"/>
              </a:rPr>
              <a:t>Jones and Sloan (2018) state biology interacts with environment to shape emotional </a:t>
            </a:r>
            <a:r>
              <a:rPr lang="en-GB" sz="2000" dirty="0" smtClean="0">
                <a:ea typeface="+mn-lt"/>
                <a:cs typeface="+mn-lt"/>
              </a:rPr>
              <a:t>regulation</a:t>
            </a:r>
            <a:endParaRPr lang="en-GB" sz="2000" dirty="0" smtClean="0">
              <a:ea typeface="+mn-lt"/>
              <a:cs typeface="+mn-lt"/>
            </a:endParaRPr>
          </a:p>
          <a:p>
            <a:pPr>
              <a:buFont typeface="Arial"/>
              <a:buChar char="•"/>
            </a:pPr>
            <a:r>
              <a:rPr lang="en-GB" sz="2000" dirty="0" smtClean="0">
                <a:ea typeface="+mn-lt"/>
                <a:cs typeface="+mn-lt"/>
              </a:rPr>
              <a:t>Biological </a:t>
            </a:r>
            <a:r>
              <a:rPr lang="en-GB" sz="2000" dirty="0">
                <a:ea typeface="+mn-lt"/>
                <a:cs typeface="+mn-lt"/>
              </a:rPr>
              <a:t>factors like temperament and brain development affect attachment</a:t>
            </a:r>
            <a:endParaRPr lang="en-US" sz="2000" dirty="0">
              <a:ea typeface="+mn-lt"/>
              <a:cs typeface="+mn-lt"/>
            </a:endParaRPr>
          </a:p>
          <a:p>
            <a:pPr>
              <a:buFont typeface="Arial"/>
              <a:buChar char="•"/>
            </a:pPr>
            <a:r>
              <a:rPr lang="en-GB" sz="2000" dirty="0">
                <a:ea typeface="+mn-lt"/>
                <a:cs typeface="+mn-lt"/>
              </a:rPr>
              <a:t>Environmental factors include caregiver responsiveness transitions and peer </a:t>
            </a:r>
            <a:r>
              <a:rPr lang="en-GB" sz="2000" dirty="0" smtClean="0">
                <a:ea typeface="+mn-lt"/>
                <a:cs typeface="+mn-lt"/>
              </a:rPr>
              <a:t>interactions</a:t>
            </a:r>
            <a:endParaRPr lang="en-GB" dirty="0">
              <a:ea typeface="+mn-lt"/>
              <a:cs typeface="+mn-lt"/>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5540" y="1861657"/>
            <a:ext cx="6661824" cy="4315306"/>
          </a:xfrm>
          <a:prstGeom prst="rect">
            <a:avLst/>
          </a:prstGeom>
          <a:ln>
            <a:noFill/>
          </a:ln>
          <a:effectLst>
            <a:softEdge rad="112500"/>
          </a:effectLst>
        </p:spPr>
      </p:pic>
    </p:spTree>
    <p:extLst>
      <p:ext uri="{BB962C8B-B14F-4D97-AF65-F5344CB8AC3E}">
        <p14:creationId xmlns:p14="http://schemas.microsoft.com/office/powerpoint/2010/main" val="656937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20C469-804E-9AFD-99C6-1A244DB071CB}"/>
            </a:ext>
          </a:extLst>
        </p:cNvPr>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2CB72-B76F-8996-E5E8-5B79EE297B1E}"/>
              </a:ext>
            </a:extLst>
          </p:cNvPr>
          <p:cNvSpPr>
            <a:spLocks noGrp="1"/>
          </p:cNvSpPr>
          <p:nvPr>
            <p:ph type="title"/>
          </p:nvPr>
        </p:nvSpPr>
        <p:spPr>
          <a:xfrm>
            <a:off x="640080" y="325369"/>
            <a:ext cx="4368602" cy="1956841"/>
          </a:xfrm>
        </p:spPr>
        <p:txBody>
          <a:bodyPr anchor="b">
            <a:normAutofit/>
          </a:bodyPr>
          <a:lstStyle/>
          <a:p>
            <a:r>
              <a:rPr lang="en-GB" sz="4200">
                <a:ea typeface="+mj-lt"/>
                <a:cs typeface="+mj-lt"/>
              </a:rPr>
              <a:t>Practical Theory-Informed Strategies</a:t>
            </a:r>
            <a:endParaRPr lang="en-US"/>
          </a:p>
        </p:txBody>
      </p:sp>
      <p:sp>
        <p:nvSpPr>
          <p:cNvPr id="1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BFEADC-849F-5652-8220-4267A65ADD17}"/>
              </a:ext>
            </a:extLst>
          </p:cNvPr>
          <p:cNvSpPr>
            <a:spLocks noGrp="1"/>
          </p:cNvSpPr>
          <p:nvPr>
            <p:ph idx="1"/>
          </p:nvPr>
        </p:nvSpPr>
        <p:spPr>
          <a:xfrm>
            <a:off x="640080" y="2872899"/>
            <a:ext cx="4243589" cy="3320668"/>
          </a:xfrm>
        </p:spPr>
        <p:txBody>
          <a:bodyPr vert="horz" lIns="91440" tIns="45720" rIns="91440" bIns="45720" rtlCol="0" anchor="t">
            <a:normAutofit/>
          </a:bodyPr>
          <a:lstStyle/>
          <a:p>
            <a:pPr>
              <a:buFont typeface="Arial"/>
              <a:buChar char="•"/>
            </a:pPr>
            <a:r>
              <a:rPr lang="en-GB" sz="2000" dirty="0">
                <a:ea typeface="+mn-lt"/>
                <a:cs typeface="+mn-lt"/>
              </a:rPr>
              <a:t>Use a consistent caregiver as a secure base for </a:t>
            </a:r>
            <a:r>
              <a:rPr lang="en-GB" sz="2000" dirty="0" smtClean="0">
                <a:ea typeface="+mn-lt"/>
                <a:cs typeface="+mn-lt"/>
              </a:rPr>
              <a:t>exploration (</a:t>
            </a:r>
            <a:r>
              <a:rPr lang="en-GB" sz="2000" dirty="0"/>
              <a:t>Spilt et al., </a:t>
            </a:r>
            <a:r>
              <a:rPr lang="en-GB" sz="2000" dirty="0" smtClean="0"/>
              <a:t>2025).</a:t>
            </a:r>
            <a:endParaRPr lang="en-US" sz="2000" dirty="0">
              <a:ea typeface="+mn-lt"/>
              <a:cs typeface="+mn-lt"/>
            </a:endParaRPr>
          </a:p>
          <a:p>
            <a:pPr>
              <a:buFont typeface="Arial"/>
              <a:buChar char="•"/>
            </a:pPr>
            <a:r>
              <a:rPr lang="en-GB" sz="2000" dirty="0">
                <a:ea typeface="+mn-lt"/>
                <a:cs typeface="+mn-lt"/>
              </a:rPr>
              <a:t>Play-based learning promotes peer interaction and engagement</a:t>
            </a:r>
            <a:endParaRPr lang="en-GB" dirty="0"/>
          </a:p>
          <a:p>
            <a:pPr>
              <a:buFont typeface="Arial"/>
              <a:buChar char="•"/>
            </a:pPr>
            <a:r>
              <a:rPr lang="en-GB" sz="2000" dirty="0">
                <a:ea typeface="+mn-lt"/>
                <a:cs typeface="+mn-lt"/>
              </a:rPr>
              <a:t>Spilt et al. (2025) highlight language-rich environments support communication skills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356" y="1369697"/>
            <a:ext cx="6177909" cy="4118606"/>
          </a:xfrm>
          <a:prstGeom prst="rect">
            <a:avLst/>
          </a:prstGeom>
          <a:ln>
            <a:noFill/>
          </a:ln>
          <a:effectLst>
            <a:softEdge rad="112500"/>
          </a:effectLst>
        </p:spPr>
      </p:pic>
    </p:spTree>
    <p:extLst>
      <p:ext uri="{BB962C8B-B14F-4D97-AF65-F5344CB8AC3E}">
        <p14:creationId xmlns:p14="http://schemas.microsoft.com/office/powerpoint/2010/main" val="3865594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3AE410-73A6-3C03-ABDD-5593B9B8CB6E}"/>
            </a:ext>
          </a:extLst>
        </p:cNvPr>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743AA782-23D1-4521-8CAD-47662984A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8A8C6-7F29-E245-C536-CEEE419651AD}"/>
              </a:ext>
            </a:extLst>
          </p:cNvPr>
          <p:cNvSpPr>
            <a:spLocks noGrp="1"/>
          </p:cNvSpPr>
          <p:nvPr>
            <p:ph type="title"/>
          </p:nvPr>
        </p:nvSpPr>
        <p:spPr>
          <a:xfrm>
            <a:off x="630936" y="640080"/>
            <a:ext cx="4818888" cy="1481328"/>
          </a:xfrm>
        </p:spPr>
        <p:txBody>
          <a:bodyPr anchor="b">
            <a:normAutofit fontScale="90000"/>
          </a:bodyPr>
          <a:lstStyle/>
          <a:p>
            <a:r>
              <a:rPr lang="en-GB" sz="5000">
                <a:ea typeface="+mj-lt"/>
                <a:cs typeface="+mj-lt"/>
              </a:rPr>
              <a:t>Parental and Multi-Agency Support</a:t>
            </a:r>
            <a:endParaRPr lang="en-US"/>
          </a:p>
        </p:txBody>
      </p:sp>
      <p:sp>
        <p:nvSpPr>
          <p:cNvPr id="1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84C085-B955-2507-A768-00876D977CF2}"/>
              </a:ext>
            </a:extLst>
          </p:cNvPr>
          <p:cNvSpPr>
            <a:spLocks noGrp="1"/>
          </p:cNvSpPr>
          <p:nvPr>
            <p:ph idx="1"/>
          </p:nvPr>
        </p:nvSpPr>
        <p:spPr>
          <a:xfrm>
            <a:off x="630936" y="2660904"/>
            <a:ext cx="4818888" cy="3547872"/>
          </a:xfrm>
        </p:spPr>
        <p:txBody>
          <a:bodyPr vert="horz" lIns="91440" tIns="45720" rIns="91440" bIns="45720" rtlCol="0" anchor="t">
            <a:noAutofit/>
          </a:bodyPr>
          <a:lstStyle/>
          <a:p>
            <a:pPr>
              <a:buFont typeface="Arial"/>
              <a:buChar char="•"/>
            </a:pPr>
            <a:r>
              <a:rPr lang="en-GB" sz="2400" dirty="0"/>
              <a:t>For a child to develop secure attachment at home, parental support is key (Zhang et al., 2018). </a:t>
            </a:r>
            <a:endParaRPr lang="en-GB" sz="2400" dirty="0" smtClean="0">
              <a:ea typeface="+mn-lt"/>
              <a:cs typeface="+mn-lt"/>
            </a:endParaRPr>
          </a:p>
          <a:p>
            <a:pPr>
              <a:buFont typeface="Arial"/>
              <a:buChar char="•"/>
            </a:pPr>
            <a:r>
              <a:rPr lang="en-GB" sz="2400" dirty="0" smtClean="0">
                <a:ea typeface="+mn-lt"/>
                <a:cs typeface="+mn-lt"/>
              </a:rPr>
              <a:t>Multi-agency </a:t>
            </a:r>
            <a:r>
              <a:rPr lang="en-GB" sz="2400" dirty="0">
                <a:ea typeface="+mn-lt"/>
                <a:cs typeface="+mn-lt"/>
              </a:rPr>
              <a:t>collaboration with therapists social workers and specialists</a:t>
            </a:r>
            <a:endParaRPr lang="en-US" sz="2400" dirty="0"/>
          </a:p>
          <a:p>
            <a:pPr>
              <a:buFont typeface="Arial"/>
              <a:buChar char="•"/>
            </a:pPr>
            <a:r>
              <a:rPr lang="en-GB" sz="2400" dirty="0">
                <a:ea typeface="+mn-lt"/>
                <a:cs typeface="+mn-lt"/>
              </a:rPr>
              <a:t>According to Zhang et al. (2018) caregiver sensitivity improves with targeted interventions</a:t>
            </a:r>
            <a:endParaRPr lang="en-US"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5726" y="2121408"/>
            <a:ext cx="6546273" cy="3572810"/>
          </a:xfrm>
          <a:prstGeom prst="rect">
            <a:avLst/>
          </a:prstGeom>
          <a:ln>
            <a:noFill/>
          </a:ln>
          <a:effectLst>
            <a:softEdge rad="112500"/>
          </a:effectLst>
        </p:spPr>
      </p:pic>
    </p:spTree>
    <p:extLst>
      <p:ext uri="{BB962C8B-B14F-4D97-AF65-F5344CB8AC3E}">
        <p14:creationId xmlns:p14="http://schemas.microsoft.com/office/powerpoint/2010/main" val="3964266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2CE898-0AB6-7F74-AF16-35CCB6F206C8}"/>
            </a:ext>
          </a:extLst>
        </p:cNvPr>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885AAC41-A078-D840-910C-11C200259C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F8558-8EC3-A354-FFB2-C449B009C3B5}"/>
              </a:ext>
            </a:extLst>
          </p:cNvPr>
          <p:cNvSpPr>
            <a:spLocks noGrp="1"/>
          </p:cNvSpPr>
          <p:nvPr>
            <p:ph type="title"/>
          </p:nvPr>
        </p:nvSpPr>
        <p:spPr>
          <a:xfrm>
            <a:off x="630936" y="640080"/>
            <a:ext cx="4818888" cy="1481328"/>
          </a:xfrm>
        </p:spPr>
        <p:txBody>
          <a:bodyPr anchor="b">
            <a:normAutofit fontScale="90000"/>
          </a:bodyPr>
          <a:lstStyle/>
          <a:p>
            <a:r>
              <a:rPr lang="en-GB" sz="5000" dirty="0">
                <a:ea typeface="+mj-lt"/>
                <a:cs typeface="+mj-lt"/>
              </a:rPr>
              <a:t>Emotional Regulation and Social Readiness</a:t>
            </a:r>
            <a:endParaRPr lang="en-US" dirty="0"/>
          </a:p>
        </p:txBody>
      </p:sp>
      <p:sp>
        <p:nvSpPr>
          <p:cNvPr id="129" name="sketch line">
            <a:extLst>
              <a:ext uri="{FF2B5EF4-FFF2-40B4-BE49-F238E27FC236}">
                <a16:creationId xmlns:a16="http://schemas.microsoft.com/office/drawing/2014/main" id="{EDDAC481-0387-715F-1CB3-A7BA6A1C80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4AF343-3B9D-F7E2-8315-B3900D2D1A54}"/>
              </a:ext>
            </a:extLst>
          </p:cNvPr>
          <p:cNvSpPr>
            <a:spLocks noGrp="1"/>
          </p:cNvSpPr>
          <p:nvPr>
            <p:ph idx="1"/>
          </p:nvPr>
        </p:nvSpPr>
        <p:spPr>
          <a:xfrm>
            <a:off x="630936" y="2660904"/>
            <a:ext cx="4818888" cy="3547872"/>
          </a:xfrm>
        </p:spPr>
        <p:txBody>
          <a:bodyPr vert="horz" lIns="91440" tIns="45720" rIns="91440" bIns="45720" rtlCol="0" anchor="t">
            <a:normAutofit fontScale="92500" lnSpcReduction="10000"/>
          </a:bodyPr>
          <a:lstStyle/>
          <a:p>
            <a:r>
              <a:rPr lang="en-GB" dirty="0"/>
              <a:t>Cowie (2018) emphasises teaching children to express feelings safely for school </a:t>
            </a:r>
            <a:r>
              <a:rPr lang="en-GB" dirty="0" smtClean="0"/>
              <a:t>readiness</a:t>
            </a:r>
            <a:endParaRPr lang="en-GB" dirty="0" smtClean="0"/>
          </a:p>
          <a:p>
            <a:r>
              <a:rPr lang="en-GB" dirty="0" smtClean="0"/>
              <a:t>Structured </a:t>
            </a:r>
            <a:r>
              <a:rPr lang="en-GB" dirty="0"/>
              <a:t>play and guided interactions improve emotional regulation </a:t>
            </a:r>
          </a:p>
          <a:p>
            <a:r>
              <a:rPr lang="en-GB" dirty="0"/>
              <a:t>Gradual peer exposure builds confidence and social competence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9132" y="2391155"/>
            <a:ext cx="6182868" cy="3635571"/>
          </a:xfrm>
          <a:prstGeom prst="rect">
            <a:avLst/>
          </a:prstGeom>
          <a:ln>
            <a:noFill/>
          </a:ln>
          <a:effectLst>
            <a:softEdge rad="112500"/>
          </a:effectLst>
        </p:spPr>
      </p:pic>
    </p:spTree>
    <p:extLst>
      <p:ext uri="{BB962C8B-B14F-4D97-AF65-F5344CB8AC3E}">
        <p14:creationId xmlns:p14="http://schemas.microsoft.com/office/powerpoint/2010/main" val="4231555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9C7A39-D966-64FB-2AB0-B4E2E33BF42A}"/>
            </a:ext>
          </a:extLst>
        </p:cNvPr>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A0D9DDF7-60B6-754C-C4A8-7559539626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9FDF6-EF8D-F475-84C7-784E1120A360}"/>
              </a:ext>
            </a:extLst>
          </p:cNvPr>
          <p:cNvSpPr>
            <a:spLocks noGrp="1"/>
          </p:cNvSpPr>
          <p:nvPr>
            <p:ph type="title"/>
          </p:nvPr>
        </p:nvSpPr>
        <p:spPr>
          <a:xfrm>
            <a:off x="630936" y="640080"/>
            <a:ext cx="4818888" cy="1481328"/>
          </a:xfrm>
        </p:spPr>
        <p:txBody>
          <a:bodyPr anchor="b">
            <a:normAutofit fontScale="90000"/>
          </a:bodyPr>
          <a:lstStyle/>
          <a:p>
            <a:r>
              <a:rPr lang="en-GB" sz="5000">
                <a:ea typeface="+mj-lt"/>
                <a:cs typeface="+mj-lt"/>
              </a:rPr>
              <a:t>Critical Evaluation of Attachment Theory</a:t>
            </a:r>
            <a:endParaRPr lang="en-US"/>
          </a:p>
        </p:txBody>
      </p:sp>
      <p:sp>
        <p:nvSpPr>
          <p:cNvPr id="129" name="sketch line">
            <a:extLst>
              <a:ext uri="{FF2B5EF4-FFF2-40B4-BE49-F238E27FC236}">
                <a16:creationId xmlns:a16="http://schemas.microsoft.com/office/drawing/2014/main" id="{65FE58D3-687D-133F-935F-673EEA8829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161780-3D63-4E3C-F37B-C5C8036189B5}"/>
              </a:ext>
            </a:extLst>
          </p:cNvPr>
          <p:cNvSpPr>
            <a:spLocks noGrp="1"/>
          </p:cNvSpPr>
          <p:nvPr>
            <p:ph idx="1"/>
          </p:nvPr>
        </p:nvSpPr>
        <p:spPr>
          <a:xfrm>
            <a:off x="630936" y="2660904"/>
            <a:ext cx="4818888" cy="3547872"/>
          </a:xfrm>
        </p:spPr>
        <p:txBody>
          <a:bodyPr vert="horz" lIns="91440" tIns="45720" rIns="91440" bIns="45720" rtlCol="0" anchor="t">
            <a:normAutofit fontScale="92500" lnSpcReduction="20000"/>
          </a:bodyPr>
          <a:lstStyle/>
          <a:p>
            <a:pPr>
              <a:buFont typeface="Arial"/>
              <a:buChar char="•"/>
            </a:pPr>
            <a:r>
              <a:rPr lang="en-GB" dirty="0">
                <a:ea typeface="+mn-lt"/>
                <a:cs typeface="+mn-lt"/>
              </a:rPr>
              <a:t>Provides evidence-based guidance for interventions in early </a:t>
            </a:r>
            <a:r>
              <a:rPr lang="en-GB" dirty="0" smtClean="0">
                <a:ea typeface="+mn-lt"/>
                <a:cs typeface="+mn-lt"/>
              </a:rPr>
              <a:t>years </a:t>
            </a:r>
            <a:r>
              <a:rPr lang="en-GB" dirty="0" err="1"/>
              <a:t>Reijman</a:t>
            </a:r>
            <a:r>
              <a:rPr lang="en-GB" dirty="0"/>
              <a:t> et al. (2018</a:t>
            </a:r>
            <a:r>
              <a:rPr lang="en-GB" dirty="0" smtClean="0"/>
              <a:t>).</a:t>
            </a:r>
            <a:endParaRPr lang="en-US" dirty="0"/>
          </a:p>
          <a:p>
            <a:pPr>
              <a:buFont typeface="Arial"/>
              <a:buChar char="•"/>
            </a:pPr>
            <a:r>
              <a:rPr lang="en-GB" dirty="0">
                <a:ea typeface="+mn-lt"/>
                <a:cs typeface="+mn-lt"/>
              </a:rPr>
              <a:t>Limitations include focus on mother-child dyads and cultural assumptions</a:t>
            </a:r>
            <a:endParaRPr lang="en-GB" dirty="0"/>
          </a:p>
          <a:p>
            <a:pPr>
              <a:buFont typeface="Arial"/>
              <a:buChar char="•"/>
            </a:pPr>
            <a:r>
              <a:rPr lang="en-GB" dirty="0" err="1">
                <a:ea typeface="+mn-lt"/>
                <a:cs typeface="+mn-lt"/>
              </a:rPr>
              <a:t>Reijman</a:t>
            </a:r>
            <a:r>
              <a:rPr lang="en-GB" dirty="0">
                <a:ea typeface="+mn-lt"/>
                <a:cs typeface="+mn-lt"/>
              </a:rPr>
              <a:t> et al. (2018) state theory is useful despite cultural and contextual constraints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9824" y="2391156"/>
            <a:ext cx="6742176" cy="4065495"/>
          </a:xfrm>
          <a:prstGeom prst="rect">
            <a:avLst/>
          </a:prstGeom>
          <a:ln>
            <a:noFill/>
          </a:ln>
          <a:effectLst>
            <a:softEdge rad="112500"/>
          </a:effectLst>
        </p:spPr>
      </p:pic>
    </p:spTree>
    <p:extLst>
      <p:ext uri="{BB962C8B-B14F-4D97-AF65-F5344CB8AC3E}">
        <p14:creationId xmlns:p14="http://schemas.microsoft.com/office/powerpoint/2010/main" val="2928705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4D910F-A78C-5090-8707-6AF4C02F8CE5}"/>
            </a:ext>
          </a:extLst>
        </p:cNvPr>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B68916E2-C907-FEE3-7088-6DD5C79098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3A27E-473B-49EA-7E7B-6F64C0E58BEC}"/>
              </a:ext>
            </a:extLst>
          </p:cNvPr>
          <p:cNvSpPr>
            <a:spLocks noGrp="1"/>
          </p:cNvSpPr>
          <p:nvPr>
            <p:ph type="title"/>
          </p:nvPr>
        </p:nvSpPr>
        <p:spPr>
          <a:xfrm>
            <a:off x="630936" y="640080"/>
            <a:ext cx="4818888" cy="1481328"/>
          </a:xfrm>
        </p:spPr>
        <p:txBody>
          <a:bodyPr anchor="b">
            <a:normAutofit/>
          </a:bodyPr>
          <a:lstStyle/>
          <a:p>
            <a:r>
              <a:rPr lang="en-GB" sz="5000">
                <a:ea typeface="+mj-lt"/>
                <a:cs typeface="+mj-lt"/>
              </a:rPr>
              <a:t>Conclusion</a:t>
            </a:r>
            <a:endParaRPr lang="en-US"/>
          </a:p>
        </p:txBody>
      </p:sp>
      <p:sp>
        <p:nvSpPr>
          <p:cNvPr id="129" name="sketch line">
            <a:extLst>
              <a:ext uri="{FF2B5EF4-FFF2-40B4-BE49-F238E27FC236}">
                <a16:creationId xmlns:a16="http://schemas.microsoft.com/office/drawing/2014/main" id="{2A5AF58B-4A1B-1063-824E-581216C302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D9BB87-2B6B-842E-CC37-A5C23E7DF09F}"/>
              </a:ext>
            </a:extLst>
          </p:cNvPr>
          <p:cNvSpPr>
            <a:spLocks noGrp="1"/>
          </p:cNvSpPr>
          <p:nvPr>
            <p:ph idx="1"/>
          </p:nvPr>
        </p:nvSpPr>
        <p:spPr>
          <a:xfrm>
            <a:off x="630936" y="2660904"/>
            <a:ext cx="4818888" cy="3547872"/>
          </a:xfrm>
        </p:spPr>
        <p:txBody>
          <a:bodyPr vert="horz" lIns="91440" tIns="45720" rIns="91440" bIns="45720" rtlCol="0" anchor="t">
            <a:normAutofit fontScale="85000" lnSpcReduction="20000"/>
          </a:bodyPr>
          <a:lstStyle/>
          <a:p>
            <a:pPr>
              <a:buFont typeface="Arial"/>
              <a:buChar char="•"/>
            </a:pPr>
            <a:r>
              <a:rPr lang="en-GB" dirty="0">
                <a:ea typeface="+mn-lt"/>
                <a:cs typeface="+mn-lt"/>
              </a:rPr>
              <a:t>Bowlby’s theory explains Isaac’s behaviours and guides interventions</a:t>
            </a:r>
            <a:endParaRPr lang="en-US" dirty="0">
              <a:ea typeface="+mn-lt"/>
              <a:cs typeface="+mn-lt"/>
            </a:endParaRPr>
          </a:p>
          <a:p>
            <a:pPr>
              <a:buFont typeface="Arial"/>
              <a:buChar char="•"/>
            </a:pPr>
            <a:r>
              <a:rPr lang="en-GB" dirty="0">
                <a:ea typeface="+mn-lt"/>
                <a:cs typeface="+mn-lt"/>
              </a:rPr>
              <a:t>Strategies include consistent caregivers play-based learning language support and multi-agency collaboration</a:t>
            </a:r>
            <a:endParaRPr lang="en-GB" dirty="0"/>
          </a:p>
          <a:p>
            <a:pPr>
              <a:buFont typeface="Arial"/>
              <a:buChar char="•"/>
            </a:pPr>
            <a:r>
              <a:rPr lang="en-GB" dirty="0">
                <a:ea typeface="+mn-lt"/>
                <a:cs typeface="+mn-lt"/>
              </a:rPr>
              <a:t>The author says these approaches foster secure attachment emotional well-being and readiness for school</a:t>
            </a: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3102" y="2121408"/>
            <a:ext cx="6098898" cy="3835908"/>
          </a:xfrm>
          <a:prstGeom prst="rect">
            <a:avLst/>
          </a:prstGeom>
          <a:ln>
            <a:noFill/>
          </a:ln>
          <a:effectLst>
            <a:softEdge rad="112500"/>
          </a:effectLst>
        </p:spPr>
      </p:pic>
    </p:spTree>
    <p:extLst>
      <p:ext uri="{BB962C8B-B14F-4D97-AF65-F5344CB8AC3E}">
        <p14:creationId xmlns:p14="http://schemas.microsoft.com/office/powerpoint/2010/main" val="840621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3" name="Rectangle 392">
            <a:extLst>
              <a:ext uri="{FF2B5EF4-FFF2-40B4-BE49-F238E27FC236}">
                <a16:creationId xmlns:a16="http://schemas.microsoft.com/office/drawing/2014/main" id="{70DFC902-7D23-471A-B557-B6B6917D7A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7B8B19-95CB-1358-18D6-FA9C91E7462B}"/>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a:t>
            </a:r>
            <a:endParaRPr lang="en-US" sz="4000">
              <a:solidFill>
                <a:schemeClr val="bg1"/>
              </a:solidFill>
            </a:endParaRPr>
          </a:p>
        </p:txBody>
      </p:sp>
      <p:sp>
        <p:nvSpPr>
          <p:cNvPr id="395" name="Rectangle 394">
            <a:extLst>
              <a:ext uri="{FF2B5EF4-FFF2-40B4-BE49-F238E27FC236}">
                <a16:creationId xmlns:a16="http://schemas.microsoft.com/office/drawing/2014/main" id="{A55D5633-D557-4DCA-982C-FF36EB7A1C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7" name="Rectangle 396">
            <a:extLst>
              <a:ext uri="{FF2B5EF4-FFF2-40B4-BE49-F238E27FC236}">
                <a16:creationId xmlns:a16="http://schemas.microsoft.com/office/drawing/2014/main" id="{450D3AD2-FA80-415F-A9CE-54D884561C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F334B-5860-47E5-A10B-58AFEB00B8D6}"/>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1500">
                <a:ea typeface="+mn-lt"/>
                <a:cs typeface="+mn-lt"/>
              </a:rPr>
              <a:t>Cowie, H., 2018. Handbook of attachment: theory, research, and clinical applications.</a:t>
            </a:r>
            <a:endParaRPr lang="en-GB">
              <a:ea typeface="+mn-lt"/>
              <a:cs typeface="+mn-lt"/>
            </a:endParaRPr>
          </a:p>
          <a:p>
            <a:r>
              <a:rPr lang="en-GB" sz="1500">
                <a:ea typeface="+mn-lt"/>
                <a:cs typeface="+mn-lt"/>
              </a:rPr>
              <a:t>Jones, N.A. and Sloan, A., 2018. Neurohormones and temperament interact during infant development. Philosophical Transactions of the Royal Society B: Biological Sciences, 373(1744).</a:t>
            </a:r>
            <a:endParaRPr lang="en-GB"/>
          </a:p>
          <a:p>
            <a:r>
              <a:rPr lang="en-GB" sz="1500">
                <a:ea typeface="+mn-lt"/>
                <a:cs typeface="+mn-lt"/>
              </a:rPr>
              <a:t>Khadka, C., 2022. The evolution of attachment theory: From Bowlby to modern perspectives. TUTA Journal, pp.125-140.</a:t>
            </a:r>
            <a:endParaRPr lang="en-GB">
              <a:ea typeface="+mn-lt"/>
              <a:cs typeface="+mn-lt"/>
            </a:endParaRPr>
          </a:p>
          <a:p>
            <a:r>
              <a:rPr lang="en-GB" sz="1500" dirty="0" err="1">
                <a:ea typeface="+mn-lt"/>
                <a:cs typeface="+mn-lt"/>
              </a:rPr>
              <a:t>Reijman</a:t>
            </a:r>
            <a:r>
              <a:rPr lang="en-GB" sz="1500" dirty="0">
                <a:ea typeface="+mn-lt"/>
                <a:cs typeface="+mn-lt"/>
              </a:rPr>
              <a:t>, S., Foster, S. and Duschinsky, R., 2018. The infant disorganised attachment </a:t>
            </a:r>
            <a:r>
              <a:rPr lang="en-GB" sz="1500" dirty="0" err="1">
                <a:ea typeface="+mn-lt"/>
                <a:cs typeface="+mn-lt"/>
              </a:rPr>
              <a:t>classification:“Patterning</a:t>
            </a:r>
            <a:r>
              <a:rPr lang="en-GB" sz="1500" dirty="0">
                <a:ea typeface="+mn-lt"/>
                <a:cs typeface="+mn-lt"/>
              </a:rPr>
              <a:t> within the disturbance of coherence”. Social Science &amp; Medicine, 200, pp.52-58.</a:t>
            </a:r>
            <a:endParaRPr lang="en-GB" dirty="0">
              <a:ea typeface="+mn-lt"/>
              <a:cs typeface="+mn-lt"/>
            </a:endParaRPr>
          </a:p>
          <a:p>
            <a:r>
              <a:rPr lang="en-GB" sz="1500" dirty="0">
                <a:ea typeface="+mn-lt"/>
                <a:cs typeface="+mn-lt"/>
              </a:rPr>
              <a:t>Rolfe, S.A., 2020. Rethinking attachment for early childhood practice: Promoting security, autonomy and resilience in young children. Routledge.</a:t>
            </a:r>
            <a:endParaRPr lang="en-GB" dirty="0">
              <a:ea typeface="+mn-lt"/>
              <a:cs typeface="+mn-lt"/>
            </a:endParaRPr>
          </a:p>
          <a:p>
            <a:r>
              <a:rPr lang="en-GB" sz="1500" dirty="0">
                <a:ea typeface="+mn-lt"/>
                <a:cs typeface="+mn-lt"/>
              </a:rPr>
              <a:t>Spilt, J.L., Borremans, L.F., </a:t>
            </a:r>
            <a:r>
              <a:rPr lang="en-GB" sz="1500" dirty="0" err="1">
                <a:ea typeface="+mn-lt"/>
                <a:cs typeface="+mn-lt"/>
              </a:rPr>
              <a:t>Dieusaert</a:t>
            </a:r>
            <a:r>
              <a:rPr lang="en-GB" sz="1500" dirty="0">
                <a:ea typeface="+mn-lt"/>
                <a:cs typeface="+mn-lt"/>
              </a:rPr>
              <a:t>, F. and </a:t>
            </a:r>
            <a:r>
              <a:rPr lang="en-GB" sz="1500" dirty="0" err="1">
                <a:ea typeface="+mn-lt"/>
                <a:cs typeface="+mn-lt"/>
              </a:rPr>
              <a:t>Vancraeyveldt</a:t>
            </a:r>
            <a:r>
              <a:rPr lang="en-GB" sz="1500" dirty="0">
                <a:ea typeface="+mn-lt"/>
                <a:cs typeface="+mn-lt"/>
              </a:rPr>
              <a:t>, C., 2025. An attachment perspective on dyadic teacher-child relationships: Implications for effective practice in early childhood education. Early Childhood Education Journal, pp.1-11.</a:t>
            </a:r>
            <a:endParaRPr lang="en-GB" dirty="0">
              <a:ea typeface="+mn-lt"/>
              <a:cs typeface="+mn-lt"/>
            </a:endParaRPr>
          </a:p>
          <a:p>
            <a:r>
              <a:rPr lang="en-GB" sz="1500">
                <a:ea typeface="+mn-lt"/>
                <a:cs typeface="+mn-lt"/>
              </a:rPr>
              <a:t>Zhang, S., Dang, R., Yang, N., Bai, Y., Wang, L., Abbey, C. and Rozelle, S., 2018. Effect of caregiver’s mental health on early childhood development across different rural communities in China. International Journal of Environmental Research and Public Health, 15(11), p.2341.</a:t>
            </a:r>
            <a:endParaRPr lang="en-GB">
              <a:ea typeface="+mn-lt"/>
              <a:cs typeface="+mn-lt"/>
            </a:endParaRPr>
          </a:p>
          <a:p>
            <a:endParaRPr lang="en-GB" sz="1500" dirty="0">
              <a:ea typeface="+mn-lt"/>
              <a:cs typeface="+mn-lt"/>
            </a:endParaRPr>
          </a:p>
        </p:txBody>
      </p:sp>
    </p:spTree>
    <p:extLst>
      <p:ext uri="{BB962C8B-B14F-4D97-AF65-F5344CB8AC3E}">
        <p14:creationId xmlns:p14="http://schemas.microsoft.com/office/powerpoint/2010/main" val="41810868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TotalTime>
  <Words>2004</Words>
  <Application>Microsoft Office PowerPoint</Application>
  <PresentationFormat>Widescreen</PresentationFormat>
  <Paragraphs>111</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Understanding Early Development: Isaac Case Study</vt:lpstr>
      <vt:lpstr>Contents</vt:lpstr>
      <vt:lpstr>Introduction to Bowlby’s Attachment Theory</vt:lpstr>
      <vt:lpstr>Key Concepts and Developmental Assumptions</vt:lpstr>
      <vt:lpstr>Relevance to Early Childhood</vt:lpstr>
      <vt:lpstr>Why Attachment Theory is Appropriate</vt:lpstr>
      <vt:lpstr>Applying the Theory to Isaac</vt:lpstr>
      <vt:lpstr>Nature and Nurture Influences</vt:lpstr>
      <vt:lpstr>Practical Theory-Informed Strategies</vt:lpstr>
      <vt:lpstr>Parental and Multi-Agency Support</vt:lpstr>
      <vt:lpstr>Emotional Regulation and Social Readiness</vt:lpstr>
      <vt:lpstr>Critical Evaluation of Attachment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Early Development: Isaac Case Study</dc:title>
  <cp:revision>4</cp:revision>
  <dcterms:created xsi:type="dcterms:W3CDTF">2025-06-25T06:05:56Z</dcterms:created>
  <dcterms:modified xsi:type="dcterms:W3CDTF">2026-05-31T11:06:33Z</dcterms:modified>
</cp:coreProperties>
</file>