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04" r:id="rId1"/>
  </p:sldMasterIdLst>
  <p:notesMasterIdLst>
    <p:notesMasterId r:id="rId11"/>
  </p:notesMasterIdLst>
  <p:sldIdLst>
    <p:sldId id="256" r:id="rId2"/>
    <p:sldId id="258" r:id="rId3"/>
    <p:sldId id="260" r:id="rId4"/>
    <p:sldId id="261" r:id="rId5"/>
    <p:sldId id="263" r:id="rId6"/>
    <p:sldId id="262" r:id="rId7"/>
    <p:sldId id="259" r:id="rId8"/>
    <p:sldId id="264"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824" autoAdjust="0"/>
  </p:normalViewPr>
  <p:slideViewPr>
    <p:cSldViewPr>
      <p:cViewPr varScale="1">
        <p:scale>
          <a:sx n="86" d="100"/>
          <a:sy n="86" d="100"/>
        </p:scale>
        <p:origin x="1354"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77823F-1308-467A-8F7A-2BF9A42CD5EE}" type="doc">
      <dgm:prSet loTypeId="urn:microsoft.com/office/officeart/2005/8/layout/default#1" loCatId="list" qsTypeId="urn:microsoft.com/office/officeart/2005/8/quickstyle/simple1" qsCatId="simple" csTypeId="urn:microsoft.com/office/officeart/2005/8/colors/accent3_3" csCatId="accent3" phldr="1"/>
      <dgm:spPr/>
      <dgm:t>
        <a:bodyPr/>
        <a:lstStyle/>
        <a:p>
          <a:endParaRPr lang="en-GB"/>
        </a:p>
      </dgm:t>
    </dgm:pt>
    <dgm:pt modelId="{45917F68-B1F2-4ACB-97C7-3354C822F23E}">
      <dgm:prSet phldrT="[Text]"/>
      <dgm:spPr/>
      <dgm:t>
        <a:bodyPr/>
        <a:lstStyle/>
        <a:p>
          <a:r>
            <a:rPr lang="en-GB" dirty="0"/>
            <a:t>Use  of transformative leadership</a:t>
          </a:r>
        </a:p>
      </dgm:t>
    </dgm:pt>
    <dgm:pt modelId="{290E26A0-F8A1-4F48-A661-C6472EC6D218}" type="parTrans" cxnId="{C06D31EC-5E1F-41C6-B351-481A7D867727}">
      <dgm:prSet/>
      <dgm:spPr/>
      <dgm:t>
        <a:bodyPr/>
        <a:lstStyle/>
        <a:p>
          <a:endParaRPr lang="en-GB"/>
        </a:p>
      </dgm:t>
    </dgm:pt>
    <dgm:pt modelId="{5F25EC63-55FF-45D7-B3FA-A225159AE612}" type="sibTrans" cxnId="{C06D31EC-5E1F-41C6-B351-481A7D867727}">
      <dgm:prSet/>
      <dgm:spPr/>
      <dgm:t>
        <a:bodyPr/>
        <a:lstStyle/>
        <a:p>
          <a:endParaRPr lang="en-GB"/>
        </a:p>
      </dgm:t>
    </dgm:pt>
    <dgm:pt modelId="{711EB07F-3180-4E3A-A043-932700F2E816}">
      <dgm:prSet phldrT="[Text]"/>
      <dgm:spPr/>
      <dgm:t>
        <a:bodyPr/>
        <a:lstStyle/>
        <a:p>
          <a:r>
            <a:rPr lang="en-GB" dirty="0"/>
            <a:t>The owner makes all critical decisions</a:t>
          </a:r>
        </a:p>
      </dgm:t>
    </dgm:pt>
    <dgm:pt modelId="{4C952069-27D8-4ABB-BBEC-652F588F2E9E}" type="parTrans" cxnId="{B9619481-D9E9-43D7-92E8-F5AEA52085AE}">
      <dgm:prSet/>
      <dgm:spPr/>
      <dgm:t>
        <a:bodyPr/>
        <a:lstStyle/>
        <a:p>
          <a:endParaRPr lang="en-GB"/>
        </a:p>
      </dgm:t>
    </dgm:pt>
    <dgm:pt modelId="{8A234389-876F-4A06-9288-C12DE41357C4}" type="sibTrans" cxnId="{B9619481-D9E9-43D7-92E8-F5AEA52085AE}">
      <dgm:prSet/>
      <dgm:spPr/>
      <dgm:t>
        <a:bodyPr/>
        <a:lstStyle/>
        <a:p>
          <a:endParaRPr lang="en-GB"/>
        </a:p>
      </dgm:t>
    </dgm:pt>
    <dgm:pt modelId="{55774C69-1A9E-44CA-BE73-A3F43F7863EB}">
      <dgm:prSet phldrT="[Text]"/>
      <dgm:spPr/>
      <dgm:t>
        <a:bodyPr/>
        <a:lstStyle/>
        <a:p>
          <a:r>
            <a:rPr lang="en-GB" dirty="0"/>
            <a:t>Boosting efficiency</a:t>
          </a:r>
        </a:p>
      </dgm:t>
    </dgm:pt>
    <dgm:pt modelId="{F6112E35-EFBB-471A-9981-5BD3DDC21656}" type="parTrans" cxnId="{8D42E19D-4040-4092-9855-A003437A99D6}">
      <dgm:prSet/>
      <dgm:spPr/>
      <dgm:t>
        <a:bodyPr/>
        <a:lstStyle/>
        <a:p>
          <a:endParaRPr lang="en-GB"/>
        </a:p>
      </dgm:t>
    </dgm:pt>
    <dgm:pt modelId="{A2DD30C9-D63A-4597-A0C0-8103778E98D8}" type="sibTrans" cxnId="{8D42E19D-4040-4092-9855-A003437A99D6}">
      <dgm:prSet/>
      <dgm:spPr/>
      <dgm:t>
        <a:bodyPr/>
        <a:lstStyle/>
        <a:p>
          <a:endParaRPr lang="en-GB"/>
        </a:p>
      </dgm:t>
    </dgm:pt>
    <dgm:pt modelId="{6D3BACC6-0C3F-4FC1-8948-4574DB771DF9}">
      <dgm:prSet phldrT="[Text]"/>
      <dgm:spPr/>
      <dgm:t>
        <a:bodyPr/>
        <a:lstStyle/>
        <a:p>
          <a:r>
            <a:rPr lang="en-GB" dirty="0"/>
            <a:t>Recruitment will occur  expertise when needed</a:t>
          </a:r>
        </a:p>
      </dgm:t>
    </dgm:pt>
    <dgm:pt modelId="{34CB79AF-2D5E-414B-A776-DDA151930C46}" type="parTrans" cxnId="{14D9C876-392C-4F2F-AFA9-EE1325A9F681}">
      <dgm:prSet/>
      <dgm:spPr/>
      <dgm:t>
        <a:bodyPr/>
        <a:lstStyle/>
        <a:p>
          <a:endParaRPr lang="en-GB"/>
        </a:p>
      </dgm:t>
    </dgm:pt>
    <dgm:pt modelId="{FACEEE75-2467-4CC1-8854-AF004B991D46}" type="sibTrans" cxnId="{14D9C876-392C-4F2F-AFA9-EE1325A9F681}">
      <dgm:prSet/>
      <dgm:spPr/>
      <dgm:t>
        <a:bodyPr/>
        <a:lstStyle/>
        <a:p>
          <a:endParaRPr lang="en-GB"/>
        </a:p>
      </dgm:t>
    </dgm:pt>
    <dgm:pt modelId="{CE2D7CE3-88AB-4F9F-B7C4-1C73A3E34C1B}">
      <dgm:prSet phldrT="[Text]"/>
      <dgm:spPr/>
      <dgm:t>
        <a:bodyPr/>
        <a:lstStyle/>
        <a:p>
          <a:r>
            <a:rPr lang="en-GB" dirty="0"/>
            <a:t>Clear chain of command will keep staff engaged and accountable</a:t>
          </a:r>
        </a:p>
      </dgm:t>
    </dgm:pt>
    <dgm:pt modelId="{CBD24FAA-F027-4955-9E96-6E67D09E7F9E}" type="parTrans" cxnId="{16D68369-9774-4E32-8E72-9702D1E8C713}">
      <dgm:prSet/>
      <dgm:spPr/>
      <dgm:t>
        <a:bodyPr/>
        <a:lstStyle/>
        <a:p>
          <a:endParaRPr lang="en-GB"/>
        </a:p>
      </dgm:t>
    </dgm:pt>
    <dgm:pt modelId="{728FFDB2-BE77-4946-BEF7-B26827846BC6}" type="sibTrans" cxnId="{16D68369-9774-4E32-8E72-9702D1E8C713}">
      <dgm:prSet/>
      <dgm:spPr/>
      <dgm:t>
        <a:bodyPr/>
        <a:lstStyle/>
        <a:p>
          <a:endParaRPr lang="en-GB"/>
        </a:p>
      </dgm:t>
    </dgm:pt>
    <dgm:pt modelId="{40EB03A9-BD7E-42DE-BE11-547ABAC8A7AF}" type="pres">
      <dgm:prSet presAssocID="{B177823F-1308-467A-8F7A-2BF9A42CD5EE}" presName="diagram" presStyleCnt="0">
        <dgm:presLayoutVars>
          <dgm:dir/>
          <dgm:resizeHandles val="exact"/>
        </dgm:presLayoutVars>
      </dgm:prSet>
      <dgm:spPr/>
    </dgm:pt>
    <dgm:pt modelId="{1F88376E-B926-4627-9D19-2CCE61440DEB}" type="pres">
      <dgm:prSet presAssocID="{45917F68-B1F2-4ACB-97C7-3354C822F23E}" presName="node" presStyleLbl="node1" presStyleIdx="0" presStyleCnt="5">
        <dgm:presLayoutVars>
          <dgm:bulletEnabled val="1"/>
        </dgm:presLayoutVars>
      </dgm:prSet>
      <dgm:spPr/>
    </dgm:pt>
    <dgm:pt modelId="{5528D201-35E1-446C-A718-0720651E6971}" type="pres">
      <dgm:prSet presAssocID="{5F25EC63-55FF-45D7-B3FA-A225159AE612}" presName="sibTrans" presStyleCnt="0"/>
      <dgm:spPr/>
    </dgm:pt>
    <dgm:pt modelId="{AE049477-5367-4FB3-A672-BEC8690EE423}" type="pres">
      <dgm:prSet presAssocID="{711EB07F-3180-4E3A-A043-932700F2E816}" presName="node" presStyleLbl="node1" presStyleIdx="1" presStyleCnt="5">
        <dgm:presLayoutVars>
          <dgm:bulletEnabled val="1"/>
        </dgm:presLayoutVars>
      </dgm:prSet>
      <dgm:spPr/>
    </dgm:pt>
    <dgm:pt modelId="{5B6970AC-8620-41C6-A484-09FACA51CA4E}" type="pres">
      <dgm:prSet presAssocID="{8A234389-876F-4A06-9288-C12DE41357C4}" presName="sibTrans" presStyleCnt="0"/>
      <dgm:spPr/>
    </dgm:pt>
    <dgm:pt modelId="{D0D03DC7-4EE5-46B7-8CCB-5E5AF16EFA55}" type="pres">
      <dgm:prSet presAssocID="{55774C69-1A9E-44CA-BE73-A3F43F7863EB}" presName="node" presStyleLbl="node1" presStyleIdx="2" presStyleCnt="5">
        <dgm:presLayoutVars>
          <dgm:bulletEnabled val="1"/>
        </dgm:presLayoutVars>
      </dgm:prSet>
      <dgm:spPr/>
    </dgm:pt>
    <dgm:pt modelId="{A4B075B4-5D43-4263-BA09-EBF693DC5C96}" type="pres">
      <dgm:prSet presAssocID="{A2DD30C9-D63A-4597-A0C0-8103778E98D8}" presName="sibTrans" presStyleCnt="0"/>
      <dgm:spPr/>
    </dgm:pt>
    <dgm:pt modelId="{AF7585AF-29B9-4089-BCBD-9C336F8FDD8C}" type="pres">
      <dgm:prSet presAssocID="{6D3BACC6-0C3F-4FC1-8948-4574DB771DF9}" presName="node" presStyleLbl="node1" presStyleIdx="3" presStyleCnt="5">
        <dgm:presLayoutVars>
          <dgm:bulletEnabled val="1"/>
        </dgm:presLayoutVars>
      </dgm:prSet>
      <dgm:spPr/>
    </dgm:pt>
    <dgm:pt modelId="{B3720CE1-15D5-42AE-9978-A02A9E5FB137}" type="pres">
      <dgm:prSet presAssocID="{FACEEE75-2467-4CC1-8854-AF004B991D46}" presName="sibTrans" presStyleCnt="0"/>
      <dgm:spPr/>
    </dgm:pt>
    <dgm:pt modelId="{4226DEAC-AB8C-4E3A-8A07-70E9124F66FD}" type="pres">
      <dgm:prSet presAssocID="{CE2D7CE3-88AB-4F9F-B7C4-1C73A3E34C1B}" presName="node" presStyleLbl="node1" presStyleIdx="4" presStyleCnt="5">
        <dgm:presLayoutVars>
          <dgm:bulletEnabled val="1"/>
        </dgm:presLayoutVars>
      </dgm:prSet>
      <dgm:spPr/>
    </dgm:pt>
  </dgm:ptLst>
  <dgm:cxnLst>
    <dgm:cxn modelId="{B59C4205-879A-45DE-B204-80C2F69B8918}" type="presOf" srcId="{55774C69-1A9E-44CA-BE73-A3F43F7863EB}" destId="{D0D03DC7-4EE5-46B7-8CCB-5E5AF16EFA55}" srcOrd="0" destOrd="0" presId="urn:microsoft.com/office/officeart/2005/8/layout/default#1"/>
    <dgm:cxn modelId="{11D36714-C7FF-424A-A6F5-EE08EEEC1820}" type="presOf" srcId="{CE2D7CE3-88AB-4F9F-B7C4-1C73A3E34C1B}" destId="{4226DEAC-AB8C-4E3A-8A07-70E9124F66FD}" srcOrd="0" destOrd="0" presId="urn:microsoft.com/office/officeart/2005/8/layout/default#1"/>
    <dgm:cxn modelId="{6C830F63-EBD5-4266-9D87-3046FE4D3BF0}" type="presOf" srcId="{6D3BACC6-0C3F-4FC1-8948-4574DB771DF9}" destId="{AF7585AF-29B9-4089-BCBD-9C336F8FDD8C}" srcOrd="0" destOrd="0" presId="urn:microsoft.com/office/officeart/2005/8/layout/default#1"/>
    <dgm:cxn modelId="{16D68369-9774-4E32-8E72-9702D1E8C713}" srcId="{B177823F-1308-467A-8F7A-2BF9A42CD5EE}" destId="{CE2D7CE3-88AB-4F9F-B7C4-1C73A3E34C1B}" srcOrd="4" destOrd="0" parTransId="{CBD24FAA-F027-4955-9E96-6E67D09E7F9E}" sibTransId="{728FFDB2-BE77-4946-BEF7-B26827846BC6}"/>
    <dgm:cxn modelId="{89DC804D-4B0E-4BA8-8E7A-0822A530732B}" type="presOf" srcId="{45917F68-B1F2-4ACB-97C7-3354C822F23E}" destId="{1F88376E-B926-4627-9D19-2CCE61440DEB}" srcOrd="0" destOrd="0" presId="urn:microsoft.com/office/officeart/2005/8/layout/default#1"/>
    <dgm:cxn modelId="{14D9C876-392C-4F2F-AFA9-EE1325A9F681}" srcId="{B177823F-1308-467A-8F7A-2BF9A42CD5EE}" destId="{6D3BACC6-0C3F-4FC1-8948-4574DB771DF9}" srcOrd="3" destOrd="0" parTransId="{34CB79AF-2D5E-414B-A776-DDA151930C46}" sibTransId="{FACEEE75-2467-4CC1-8854-AF004B991D46}"/>
    <dgm:cxn modelId="{B9619481-D9E9-43D7-92E8-F5AEA52085AE}" srcId="{B177823F-1308-467A-8F7A-2BF9A42CD5EE}" destId="{711EB07F-3180-4E3A-A043-932700F2E816}" srcOrd="1" destOrd="0" parTransId="{4C952069-27D8-4ABB-BBEC-652F588F2E9E}" sibTransId="{8A234389-876F-4A06-9288-C12DE41357C4}"/>
    <dgm:cxn modelId="{8D42E19D-4040-4092-9855-A003437A99D6}" srcId="{B177823F-1308-467A-8F7A-2BF9A42CD5EE}" destId="{55774C69-1A9E-44CA-BE73-A3F43F7863EB}" srcOrd="2" destOrd="0" parTransId="{F6112E35-EFBB-471A-9981-5BD3DDC21656}" sibTransId="{A2DD30C9-D63A-4597-A0C0-8103778E98D8}"/>
    <dgm:cxn modelId="{ADD6E0B4-8ACB-4078-A570-34B7F7AE4514}" type="presOf" srcId="{711EB07F-3180-4E3A-A043-932700F2E816}" destId="{AE049477-5367-4FB3-A672-BEC8690EE423}" srcOrd="0" destOrd="0" presId="urn:microsoft.com/office/officeart/2005/8/layout/default#1"/>
    <dgm:cxn modelId="{82F789E1-8C9F-46D7-9D33-01E06CFC55DD}" type="presOf" srcId="{B177823F-1308-467A-8F7A-2BF9A42CD5EE}" destId="{40EB03A9-BD7E-42DE-BE11-547ABAC8A7AF}" srcOrd="0" destOrd="0" presId="urn:microsoft.com/office/officeart/2005/8/layout/default#1"/>
    <dgm:cxn modelId="{C06D31EC-5E1F-41C6-B351-481A7D867727}" srcId="{B177823F-1308-467A-8F7A-2BF9A42CD5EE}" destId="{45917F68-B1F2-4ACB-97C7-3354C822F23E}" srcOrd="0" destOrd="0" parTransId="{290E26A0-F8A1-4F48-A661-C6472EC6D218}" sibTransId="{5F25EC63-55FF-45D7-B3FA-A225159AE612}"/>
    <dgm:cxn modelId="{5D9B6570-72C7-4545-8429-06F2DB3EC5B9}" type="presParOf" srcId="{40EB03A9-BD7E-42DE-BE11-547ABAC8A7AF}" destId="{1F88376E-B926-4627-9D19-2CCE61440DEB}" srcOrd="0" destOrd="0" presId="urn:microsoft.com/office/officeart/2005/8/layout/default#1"/>
    <dgm:cxn modelId="{A848F00A-905F-4DC7-BCF2-85A5592CB7AD}" type="presParOf" srcId="{40EB03A9-BD7E-42DE-BE11-547ABAC8A7AF}" destId="{5528D201-35E1-446C-A718-0720651E6971}" srcOrd="1" destOrd="0" presId="urn:microsoft.com/office/officeart/2005/8/layout/default#1"/>
    <dgm:cxn modelId="{B49ADA29-29E9-41F3-8FB3-4AF492BEE069}" type="presParOf" srcId="{40EB03A9-BD7E-42DE-BE11-547ABAC8A7AF}" destId="{AE049477-5367-4FB3-A672-BEC8690EE423}" srcOrd="2" destOrd="0" presId="urn:microsoft.com/office/officeart/2005/8/layout/default#1"/>
    <dgm:cxn modelId="{0B6DB692-D410-4BD4-BC6A-4F00AD5DBA66}" type="presParOf" srcId="{40EB03A9-BD7E-42DE-BE11-547ABAC8A7AF}" destId="{5B6970AC-8620-41C6-A484-09FACA51CA4E}" srcOrd="3" destOrd="0" presId="urn:microsoft.com/office/officeart/2005/8/layout/default#1"/>
    <dgm:cxn modelId="{B4907A92-C38E-4E70-97B7-5A5A3E252862}" type="presParOf" srcId="{40EB03A9-BD7E-42DE-BE11-547ABAC8A7AF}" destId="{D0D03DC7-4EE5-46B7-8CCB-5E5AF16EFA55}" srcOrd="4" destOrd="0" presId="urn:microsoft.com/office/officeart/2005/8/layout/default#1"/>
    <dgm:cxn modelId="{6BEAAD63-CE4A-45F9-A156-2B1EB1DA56AD}" type="presParOf" srcId="{40EB03A9-BD7E-42DE-BE11-547ABAC8A7AF}" destId="{A4B075B4-5D43-4263-BA09-EBF693DC5C96}" srcOrd="5" destOrd="0" presId="urn:microsoft.com/office/officeart/2005/8/layout/default#1"/>
    <dgm:cxn modelId="{50162D9C-53D6-406D-8FBD-95EEB4BA2713}" type="presParOf" srcId="{40EB03A9-BD7E-42DE-BE11-547ABAC8A7AF}" destId="{AF7585AF-29B9-4089-BCBD-9C336F8FDD8C}" srcOrd="6" destOrd="0" presId="urn:microsoft.com/office/officeart/2005/8/layout/default#1"/>
    <dgm:cxn modelId="{3D2CAC33-E84E-4787-B0C0-55948ADD0E7E}" type="presParOf" srcId="{40EB03A9-BD7E-42DE-BE11-547ABAC8A7AF}" destId="{B3720CE1-15D5-42AE-9978-A02A9E5FB137}" srcOrd="7" destOrd="0" presId="urn:microsoft.com/office/officeart/2005/8/layout/default#1"/>
    <dgm:cxn modelId="{397EA223-2046-4CBD-8879-B4CB2FA1B060}" type="presParOf" srcId="{40EB03A9-BD7E-42DE-BE11-547ABAC8A7AF}" destId="{4226DEAC-AB8C-4E3A-8A07-70E9124F66FD}" srcOrd="8"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2600E6-BC65-4409-9CEB-4B6D2AE3D88C}" type="doc">
      <dgm:prSet loTypeId="urn:microsoft.com/office/officeart/2005/8/layout/default#2" loCatId="list" qsTypeId="urn:microsoft.com/office/officeart/2005/8/quickstyle/simple1" qsCatId="simple" csTypeId="urn:microsoft.com/office/officeart/2005/8/colors/colorful5" csCatId="colorful" phldr="1"/>
      <dgm:spPr/>
      <dgm:t>
        <a:bodyPr/>
        <a:lstStyle/>
        <a:p>
          <a:endParaRPr lang="en-GB"/>
        </a:p>
      </dgm:t>
    </dgm:pt>
    <dgm:pt modelId="{154A8DE7-3EB1-4B16-A1D7-7EBDF1110FD3}">
      <dgm:prSet phldrT="[Text]"/>
      <dgm:spPr/>
      <dgm:t>
        <a:bodyPr/>
        <a:lstStyle/>
        <a:p>
          <a:r>
            <a:rPr lang="en-GB" dirty="0">
              <a:solidFill>
                <a:schemeClr val="tx1"/>
              </a:solidFill>
              <a:latin typeface="Times New Roman" pitchFamily="18" charset="0"/>
              <a:cs typeface="Times New Roman" pitchFamily="18" charset="0"/>
            </a:rPr>
            <a:t>Customized solution</a:t>
          </a:r>
        </a:p>
      </dgm:t>
    </dgm:pt>
    <dgm:pt modelId="{25CF294C-C5A9-4E38-A60D-B7DC58793AEC}" type="parTrans" cxnId="{89BDF9D0-025C-4782-A787-D0A00FFDB512}">
      <dgm:prSet/>
      <dgm:spPr/>
      <dgm:t>
        <a:bodyPr/>
        <a:lstStyle/>
        <a:p>
          <a:endParaRPr lang="en-GB"/>
        </a:p>
      </dgm:t>
    </dgm:pt>
    <dgm:pt modelId="{49458846-E265-48A1-A7E1-034DC5404CD4}" type="sibTrans" cxnId="{89BDF9D0-025C-4782-A787-D0A00FFDB512}">
      <dgm:prSet/>
      <dgm:spPr/>
      <dgm:t>
        <a:bodyPr/>
        <a:lstStyle/>
        <a:p>
          <a:endParaRPr lang="en-GB"/>
        </a:p>
      </dgm:t>
    </dgm:pt>
    <dgm:pt modelId="{1EE75365-B0E6-42E5-B389-2E5D6F8B5418}">
      <dgm:prSet phldrT="[Text]"/>
      <dgm:spPr/>
      <dgm:t>
        <a:bodyPr/>
        <a:lstStyle/>
        <a:p>
          <a:r>
            <a:rPr lang="en-GB" dirty="0">
              <a:solidFill>
                <a:schemeClr val="tx1"/>
              </a:solidFill>
              <a:effectLst/>
              <a:latin typeface="Times New Roman" pitchFamily="18" charset="0"/>
              <a:ea typeface="+mn-ea"/>
              <a:cs typeface="Times New Roman" pitchFamily="18" charset="0"/>
            </a:rPr>
            <a:t>Specific needs and issues</a:t>
          </a:r>
          <a:endParaRPr lang="en-GB" dirty="0">
            <a:latin typeface="Times New Roman" pitchFamily="18" charset="0"/>
            <a:cs typeface="Times New Roman" pitchFamily="18" charset="0"/>
          </a:endParaRPr>
        </a:p>
      </dgm:t>
    </dgm:pt>
    <dgm:pt modelId="{7A85BE2A-EA6F-4A9C-B4BE-87C0DCF50011}" type="parTrans" cxnId="{AE19CFED-BFCD-4E3B-9CDE-01BCA2AC8C4E}">
      <dgm:prSet/>
      <dgm:spPr/>
      <dgm:t>
        <a:bodyPr/>
        <a:lstStyle/>
        <a:p>
          <a:endParaRPr lang="en-GB"/>
        </a:p>
      </dgm:t>
    </dgm:pt>
    <dgm:pt modelId="{EAF3C7B2-7C17-4B58-89D4-B291E45B4579}" type="sibTrans" cxnId="{AE19CFED-BFCD-4E3B-9CDE-01BCA2AC8C4E}">
      <dgm:prSet/>
      <dgm:spPr/>
      <dgm:t>
        <a:bodyPr/>
        <a:lstStyle/>
        <a:p>
          <a:endParaRPr lang="en-GB"/>
        </a:p>
      </dgm:t>
    </dgm:pt>
    <dgm:pt modelId="{B26F798D-EA6C-40A1-BFBD-D27FB615EA85}">
      <dgm:prSet phldrT="[Text]"/>
      <dgm:spPr/>
      <dgm:t>
        <a:bodyPr/>
        <a:lstStyle/>
        <a:p>
          <a:pPr rtl="0"/>
          <a:r>
            <a:rPr lang="en-GB" dirty="0">
              <a:solidFill>
                <a:schemeClr val="tx1"/>
              </a:solidFill>
              <a:effectLst/>
              <a:latin typeface="Times New Roman" pitchFamily="18" charset="0"/>
              <a:ea typeface="+mn-ea"/>
              <a:cs typeface="Times New Roman" pitchFamily="18" charset="0"/>
            </a:rPr>
            <a:t>Tailored software solutions.</a:t>
          </a:r>
          <a:endParaRPr lang="en-GB" dirty="0">
            <a:latin typeface="Times New Roman" pitchFamily="18" charset="0"/>
            <a:cs typeface="Times New Roman" pitchFamily="18" charset="0"/>
          </a:endParaRPr>
        </a:p>
      </dgm:t>
    </dgm:pt>
    <dgm:pt modelId="{3C3B0A04-751C-4CE1-BB70-66BE40748CF0}" type="parTrans" cxnId="{2F0199B7-0CA3-47FD-A28D-A1177D49E7BF}">
      <dgm:prSet/>
      <dgm:spPr/>
      <dgm:t>
        <a:bodyPr/>
        <a:lstStyle/>
        <a:p>
          <a:endParaRPr lang="en-GB"/>
        </a:p>
      </dgm:t>
    </dgm:pt>
    <dgm:pt modelId="{561F9B9A-FA4F-424B-8C86-D929B5B2ACEA}" type="sibTrans" cxnId="{2F0199B7-0CA3-47FD-A28D-A1177D49E7BF}">
      <dgm:prSet/>
      <dgm:spPr/>
      <dgm:t>
        <a:bodyPr/>
        <a:lstStyle/>
        <a:p>
          <a:endParaRPr lang="en-GB"/>
        </a:p>
      </dgm:t>
    </dgm:pt>
    <dgm:pt modelId="{CA4FBFDD-5DF5-45E1-B447-F63FF5E55292}">
      <dgm:prSet phldrT="[Text]"/>
      <dgm:spPr/>
      <dgm:t>
        <a:bodyPr/>
        <a:lstStyle/>
        <a:p>
          <a:r>
            <a:rPr lang="en-GB" dirty="0">
              <a:solidFill>
                <a:schemeClr val="tx1"/>
              </a:solidFill>
              <a:effectLst/>
              <a:latin typeface="Times New Roman" pitchFamily="18" charset="0"/>
              <a:ea typeface="+mn-ea"/>
              <a:cs typeface="Times New Roman" pitchFamily="18" charset="0"/>
            </a:rPr>
            <a:t>Missions to equip small and medium-sized enterprise</a:t>
          </a:r>
          <a:endParaRPr lang="en-GB" dirty="0">
            <a:latin typeface="Times New Roman" pitchFamily="18" charset="0"/>
            <a:cs typeface="Times New Roman" pitchFamily="18" charset="0"/>
          </a:endParaRPr>
        </a:p>
      </dgm:t>
    </dgm:pt>
    <dgm:pt modelId="{9D1C034E-712D-4608-A79E-443CD5FAEE84}" type="parTrans" cxnId="{C5219985-EF27-4679-B42A-0DED8BA852A2}">
      <dgm:prSet/>
      <dgm:spPr/>
      <dgm:t>
        <a:bodyPr/>
        <a:lstStyle/>
        <a:p>
          <a:endParaRPr lang="en-GB"/>
        </a:p>
      </dgm:t>
    </dgm:pt>
    <dgm:pt modelId="{647C21C8-D7D2-4D3E-8FA8-64997E55C620}" type="sibTrans" cxnId="{C5219985-EF27-4679-B42A-0DED8BA852A2}">
      <dgm:prSet/>
      <dgm:spPr/>
      <dgm:t>
        <a:bodyPr/>
        <a:lstStyle/>
        <a:p>
          <a:endParaRPr lang="en-GB"/>
        </a:p>
      </dgm:t>
    </dgm:pt>
    <dgm:pt modelId="{D1416878-D372-4171-BCD9-E044892D7E98}" type="pres">
      <dgm:prSet presAssocID="{8C2600E6-BC65-4409-9CEB-4B6D2AE3D88C}" presName="diagram" presStyleCnt="0">
        <dgm:presLayoutVars>
          <dgm:dir/>
          <dgm:resizeHandles val="exact"/>
        </dgm:presLayoutVars>
      </dgm:prSet>
      <dgm:spPr/>
    </dgm:pt>
    <dgm:pt modelId="{AF4023A4-5913-42F8-B097-5C87FAD2D5AF}" type="pres">
      <dgm:prSet presAssocID="{154A8DE7-3EB1-4B16-A1D7-7EBDF1110FD3}" presName="node" presStyleLbl="node1" presStyleIdx="0" presStyleCnt="4">
        <dgm:presLayoutVars>
          <dgm:bulletEnabled val="1"/>
        </dgm:presLayoutVars>
      </dgm:prSet>
      <dgm:spPr/>
    </dgm:pt>
    <dgm:pt modelId="{3C8426B8-DDF7-4E64-94B6-74D18E767696}" type="pres">
      <dgm:prSet presAssocID="{49458846-E265-48A1-A7E1-034DC5404CD4}" presName="sibTrans" presStyleCnt="0"/>
      <dgm:spPr/>
    </dgm:pt>
    <dgm:pt modelId="{9A9D88E9-A5EB-4C5E-8166-1BD10FC3245F}" type="pres">
      <dgm:prSet presAssocID="{1EE75365-B0E6-42E5-B389-2E5D6F8B5418}" presName="node" presStyleLbl="node1" presStyleIdx="1" presStyleCnt="4">
        <dgm:presLayoutVars>
          <dgm:bulletEnabled val="1"/>
        </dgm:presLayoutVars>
      </dgm:prSet>
      <dgm:spPr/>
    </dgm:pt>
    <dgm:pt modelId="{26F4A68B-43FE-4FC3-B880-CB627D7924BA}" type="pres">
      <dgm:prSet presAssocID="{EAF3C7B2-7C17-4B58-89D4-B291E45B4579}" presName="sibTrans" presStyleCnt="0"/>
      <dgm:spPr/>
    </dgm:pt>
    <dgm:pt modelId="{D1186800-211F-41BB-A784-4B7456A05080}" type="pres">
      <dgm:prSet presAssocID="{B26F798D-EA6C-40A1-BFBD-D27FB615EA85}" presName="node" presStyleLbl="node1" presStyleIdx="2" presStyleCnt="4">
        <dgm:presLayoutVars>
          <dgm:bulletEnabled val="1"/>
        </dgm:presLayoutVars>
      </dgm:prSet>
      <dgm:spPr/>
    </dgm:pt>
    <dgm:pt modelId="{9C63597B-3BDD-406F-A5E5-1D97C6582A59}" type="pres">
      <dgm:prSet presAssocID="{561F9B9A-FA4F-424B-8C86-D929B5B2ACEA}" presName="sibTrans" presStyleCnt="0"/>
      <dgm:spPr/>
    </dgm:pt>
    <dgm:pt modelId="{5B58DB52-D82B-4E67-A66A-14F7DADE2F94}" type="pres">
      <dgm:prSet presAssocID="{CA4FBFDD-5DF5-45E1-B447-F63FF5E55292}" presName="node" presStyleLbl="node1" presStyleIdx="3" presStyleCnt="4">
        <dgm:presLayoutVars>
          <dgm:bulletEnabled val="1"/>
        </dgm:presLayoutVars>
      </dgm:prSet>
      <dgm:spPr/>
    </dgm:pt>
  </dgm:ptLst>
  <dgm:cxnLst>
    <dgm:cxn modelId="{2F970E28-6044-4B80-8165-5E687BEBF37C}" type="presOf" srcId="{154A8DE7-3EB1-4B16-A1D7-7EBDF1110FD3}" destId="{AF4023A4-5913-42F8-B097-5C87FAD2D5AF}" srcOrd="0" destOrd="0" presId="urn:microsoft.com/office/officeart/2005/8/layout/default#2"/>
    <dgm:cxn modelId="{5FBE9A82-C245-4A23-9DEC-146A7DE24F3C}" type="presOf" srcId="{B26F798D-EA6C-40A1-BFBD-D27FB615EA85}" destId="{D1186800-211F-41BB-A784-4B7456A05080}" srcOrd="0" destOrd="0" presId="urn:microsoft.com/office/officeart/2005/8/layout/default#2"/>
    <dgm:cxn modelId="{8BA7BA82-7E23-4558-8DAA-45636BD0BE48}" type="presOf" srcId="{8C2600E6-BC65-4409-9CEB-4B6D2AE3D88C}" destId="{D1416878-D372-4171-BCD9-E044892D7E98}" srcOrd="0" destOrd="0" presId="urn:microsoft.com/office/officeart/2005/8/layout/default#2"/>
    <dgm:cxn modelId="{C5219985-EF27-4679-B42A-0DED8BA852A2}" srcId="{8C2600E6-BC65-4409-9CEB-4B6D2AE3D88C}" destId="{CA4FBFDD-5DF5-45E1-B447-F63FF5E55292}" srcOrd="3" destOrd="0" parTransId="{9D1C034E-712D-4608-A79E-443CD5FAEE84}" sibTransId="{647C21C8-D7D2-4D3E-8FA8-64997E55C620}"/>
    <dgm:cxn modelId="{FA8D71A5-739F-4D4D-B5F5-16BA29FE84A2}" type="presOf" srcId="{1EE75365-B0E6-42E5-B389-2E5D6F8B5418}" destId="{9A9D88E9-A5EB-4C5E-8166-1BD10FC3245F}" srcOrd="0" destOrd="0" presId="urn:microsoft.com/office/officeart/2005/8/layout/default#2"/>
    <dgm:cxn modelId="{2F0199B7-0CA3-47FD-A28D-A1177D49E7BF}" srcId="{8C2600E6-BC65-4409-9CEB-4B6D2AE3D88C}" destId="{B26F798D-EA6C-40A1-BFBD-D27FB615EA85}" srcOrd="2" destOrd="0" parTransId="{3C3B0A04-751C-4CE1-BB70-66BE40748CF0}" sibTransId="{561F9B9A-FA4F-424B-8C86-D929B5B2ACEA}"/>
    <dgm:cxn modelId="{89BDF9D0-025C-4782-A787-D0A00FFDB512}" srcId="{8C2600E6-BC65-4409-9CEB-4B6D2AE3D88C}" destId="{154A8DE7-3EB1-4B16-A1D7-7EBDF1110FD3}" srcOrd="0" destOrd="0" parTransId="{25CF294C-C5A9-4E38-A60D-B7DC58793AEC}" sibTransId="{49458846-E265-48A1-A7E1-034DC5404CD4}"/>
    <dgm:cxn modelId="{AE19CFED-BFCD-4E3B-9CDE-01BCA2AC8C4E}" srcId="{8C2600E6-BC65-4409-9CEB-4B6D2AE3D88C}" destId="{1EE75365-B0E6-42E5-B389-2E5D6F8B5418}" srcOrd="1" destOrd="0" parTransId="{7A85BE2A-EA6F-4A9C-B4BE-87C0DCF50011}" sibTransId="{EAF3C7B2-7C17-4B58-89D4-B291E45B4579}"/>
    <dgm:cxn modelId="{AED6B7EF-9866-4DF8-9AE8-BCD4E0E65FCE}" type="presOf" srcId="{CA4FBFDD-5DF5-45E1-B447-F63FF5E55292}" destId="{5B58DB52-D82B-4E67-A66A-14F7DADE2F94}" srcOrd="0" destOrd="0" presId="urn:microsoft.com/office/officeart/2005/8/layout/default#2"/>
    <dgm:cxn modelId="{6BEA2D55-F9B9-4F50-AECF-E2DC6CDF23F3}" type="presParOf" srcId="{D1416878-D372-4171-BCD9-E044892D7E98}" destId="{AF4023A4-5913-42F8-B097-5C87FAD2D5AF}" srcOrd="0" destOrd="0" presId="urn:microsoft.com/office/officeart/2005/8/layout/default#2"/>
    <dgm:cxn modelId="{C06B44D2-7124-4194-B687-F766CE6D2452}" type="presParOf" srcId="{D1416878-D372-4171-BCD9-E044892D7E98}" destId="{3C8426B8-DDF7-4E64-94B6-74D18E767696}" srcOrd="1" destOrd="0" presId="urn:microsoft.com/office/officeart/2005/8/layout/default#2"/>
    <dgm:cxn modelId="{A0914127-FCBF-4D9F-B6C5-F67AF668822B}" type="presParOf" srcId="{D1416878-D372-4171-BCD9-E044892D7E98}" destId="{9A9D88E9-A5EB-4C5E-8166-1BD10FC3245F}" srcOrd="2" destOrd="0" presId="urn:microsoft.com/office/officeart/2005/8/layout/default#2"/>
    <dgm:cxn modelId="{7FC250EE-5977-4232-A568-AAFCBD4F25D3}" type="presParOf" srcId="{D1416878-D372-4171-BCD9-E044892D7E98}" destId="{26F4A68B-43FE-4FC3-B880-CB627D7924BA}" srcOrd="3" destOrd="0" presId="urn:microsoft.com/office/officeart/2005/8/layout/default#2"/>
    <dgm:cxn modelId="{A5253801-B8F9-45C1-8977-1CF331A90259}" type="presParOf" srcId="{D1416878-D372-4171-BCD9-E044892D7E98}" destId="{D1186800-211F-41BB-A784-4B7456A05080}" srcOrd="4" destOrd="0" presId="urn:microsoft.com/office/officeart/2005/8/layout/default#2"/>
    <dgm:cxn modelId="{9D76DC32-9194-4172-BC14-951BF5C8418D}" type="presParOf" srcId="{D1416878-D372-4171-BCD9-E044892D7E98}" destId="{9C63597B-3BDD-406F-A5E5-1D97C6582A59}" srcOrd="5" destOrd="0" presId="urn:microsoft.com/office/officeart/2005/8/layout/default#2"/>
    <dgm:cxn modelId="{4FD1A76A-F9A1-4CCE-ACD2-BB1FB17DC56E}" type="presParOf" srcId="{D1416878-D372-4171-BCD9-E044892D7E98}" destId="{5B58DB52-D82B-4E67-A66A-14F7DADE2F94}" srcOrd="6" destOrd="0" presId="urn:microsoft.com/office/officeart/2005/8/layout/defaul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1B72F3-9446-4BD5-BF89-07116A86F0F7}" type="doc">
      <dgm:prSet loTypeId="urn:microsoft.com/office/officeart/2005/8/layout/default#3" loCatId="list" qsTypeId="urn:microsoft.com/office/officeart/2005/8/quickstyle/simple1" qsCatId="simple" csTypeId="urn:microsoft.com/office/officeart/2005/8/colors/colorful4" csCatId="colorful" phldr="1"/>
      <dgm:spPr/>
      <dgm:t>
        <a:bodyPr/>
        <a:lstStyle/>
        <a:p>
          <a:endParaRPr lang="en-GB"/>
        </a:p>
      </dgm:t>
    </dgm:pt>
    <dgm:pt modelId="{AE2FE21B-33AC-48DE-902D-E9F91F21B00F}">
      <dgm:prSet phldrT="[Text]"/>
      <dgm:spPr/>
      <dgm:t>
        <a:bodyPr/>
        <a:lstStyle/>
        <a:p>
          <a:r>
            <a:rPr lang="en-GB" dirty="0">
              <a:latin typeface="Times New Roman" pitchFamily="18" charset="0"/>
              <a:cs typeface="Times New Roman" pitchFamily="18" charset="0"/>
            </a:rPr>
            <a:t>Growing numbers of SMEs</a:t>
          </a:r>
        </a:p>
      </dgm:t>
    </dgm:pt>
    <dgm:pt modelId="{2F7189B9-B5BF-4E7F-A871-718379897FF0}" type="parTrans" cxnId="{23E24CDD-FC58-44BE-8C5C-D45BCDE4565D}">
      <dgm:prSet/>
      <dgm:spPr/>
      <dgm:t>
        <a:bodyPr/>
        <a:lstStyle/>
        <a:p>
          <a:endParaRPr lang="en-GB"/>
        </a:p>
      </dgm:t>
    </dgm:pt>
    <dgm:pt modelId="{E496C9E2-2CF0-443C-A8DC-FC65D5B045F9}" type="sibTrans" cxnId="{23E24CDD-FC58-44BE-8C5C-D45BCDE4565D}">
      <dgm:prSet/>
      <dgm:spPr/>
      <dgm:t>
        <a:bodyPr/>
        <a:lstStyle/>
        <a:p>
          <a:endParaRPr lang="en-GB"/>
        </a:p>
      </dgm:t>
    </dgm:pt>
    <dgm:pt modelId="{CC6415F7-DA43-4ADC-9339-C049D0CFC0A0}">
      <dgm:prSet phldrT="[Text]"/>
      <dgm:spPr/>
      <dgm:t>
        <a:bodyPr/>
        <a:lstStyle/>
        <a:p>
          <a:r>
            <a:rPr lang="en-GB" dirty="0"/>
            <a:t>Lack of customized solution</a:t>
          </a:r>
        </a:p>
      </dgm:t>
    </dgm:pt>
    <dgm:pt modelId="{7A0C259F-9CB9-4CF7-8326-8F5D491F73D0}" type="parTrans" cxnId="{16CD67FA-AF4D-463A-AE60-7E51B1A2BF03}">
      <dgm:prSet/>
      <dgm:spPr/>
      <dgm:t>
        <a:bodyPr/>
        <a:lstStyle/>
        <a:p>
          <a:endParaRPr lang="en-GB"/>
        </a:p>
      </dgm:t>
    </dgm:pt>
    <dgm:pt modelId="{F22D46AE-8E3D-4AE4-BACF-59F314C5485C}" type="sibTrans" cxnId="{16CD67FA-AF4D-463A-AE60-7E51B1A2BF03}">
      <dgm:prSet/>
      <dgm:spPr/>
      <dgm:t>
        <a:bodyPr/>
        <a:lstStyle/>
        <a:p>
          <a:endParaRPr lang="en-GB"/>
        </a:p>
      </dgm:t>
    </dgm:pt>
    <dgm:pt modelId="{83A30602-6000-442B-A1BE-0F6CF3D033C6}">
      <dgm:prSet phldrT="[Text]"/>
      <dgm:spPr/>
      <dgm:t>
        <a:bodyPr/>
        <a:lstStyle/>
        <a:p>
          <a:r>
            <a:rPr lang="en-GB" dirty="0"/>
            <a:t>Competitive advantages</a:t>
          </a:r>
        </a:p>
      </dgm:t>
    </dgm:pt>
    <dgm:pt modelId="{0978C44F-3969-4EF1-854A-48FEEC5C31F8}" type="parTrans" cxnId="{8C4C7D45-B311-4ACD-A48D-5752FAE0E57C}">
      <dgm:prSet/>
      <dgm:spPr/>
      <dgm:t>
        <a:bodyPr/>
        <a:lstStyle/>
        <a:p>
          <a:endParaRPr lang="en-GB"/>
        </a:p>
      </dgm:t>
    </dgm:pt>
    <dgm:pt modelId="{0849CED8-78C7-4AF9-82B3-33C8C221B4E9}" type="sibTrans" cxnId="{8C4C7D45-B311-4ACD-A48D-5752FAE0E57C}">
      <dgm:prSet/>
      <dgm:spPr/>
      <dgm:t>
        <a:bodyPr/>
        <a:lstStyle/>
        <a:p>
          <a:endParaRPr lang="en-GB"/>
        </a:p>
      </dgm:t>
    </dgm:pt>
    <dgm:pt modelId="{3EC362D8-04C6-480A-9B71-B3500E4864C0}">
      <dgm:prSet phldrT="[Text]"/>
      <dgm:spPr/>
      <dgm:t>
        <a:bodyPr/>
        <a:lstStyle/>
        <a:p>
          <a:r>
            <a:rPr lang="en-GB" dirty="0"/>
            <a:t>Scalability and flexibility</a:t>
          </a:r>
        </a:p>
      </dgm:t>
    </dgm:pt>
    <dgm:pt modelId="{EE3C5D0B-9603-43AD-8FCC-4F65E86369E5}" type="parTrans" cxnId="{E12719DF-5563-419B-AC73-A769EC1823D9}">
      <dgm:prSet/>
      <dgm:spPr/>
      <dgm:t>
        <a:bodyPr/>
        <a:lstStyle/>
        <a:p>
          <a:endParaRPr lang="en-GB"/>
        </a:p>
      </dgm:t>
    </dgm:pt>
    <dgm:pt modelId="{BCA2A7AE-7135-45A1-AEC6-0C6DE0CBB123}" type="sibTrans" cxnId="{E12719DF-5563-419B-AC73-A769EC1823D9}">
      <dgm:prSet/>
      <dgm:spPr/>
      <dgm:t>
        <a:bodyPr/>
        <a:lstStyle/>
        <a:p>
          <a:endParaRPr lang="en-GB"/>
        </a:p>
      </dgm:t>
    </dgm:pt>
    <dgm:pt modelId="{4F7D6FDA-6197-4C42-8656-4ED8CB473D91}">
      <dgm:prSet phldrT="[Text]"/>
      <dgm:spPr/>
      <dgm:t>
        <a:bodyPr/>
        <a:lstStyle/>
        <a:p>
          <a:r>
            <a:rPr lang="en-GB" dirty="0"/>
            <a:t>Customer Centric approach</a:t>
          </a:r>
        </a:p>
      </dgm:t>
    </dgm:pt>
    <dgm:pt modelId="{07236DAF-22F8-4811-BB8F-3010EEB45AB5}" type="parTrans" cxnId="{0AB6A233-50E2-4C95-8E36-1FC17AED1E96}">
      <dgm:prSet/>
      <dgm:spPr/>
      <dgm:t>
        <a:bodyPr/>
        <a:lstStyle/>
        <a:p>
          <a:endParaRPr lang="en-GB"/>
        </a:p>
      </dgm:t>
    </dgm:pt>
    <dgm:pt modelId="{8C9BCA70-BAD7-42DD-9C99-5013CEF04E6A}" type="sibTrans" cxnId="{0AB6A233-50E2-4C95-8E36-1FC17AED1E96}">
      <dgm:prSet/>
      <dgm:spPr/>
      <dgm:t>
        <a:bodyPr/>
        <a:lstStyle/>
        <a:p>
          <a:endParaRPr lang="en-GB"/>
        </a:p>
      </dgm:t>
    </dgm:pt>
    <dgm:pt modelId="{DE391966-ABA7-4C9C-ACA1-8F3AFBE075AB}">
      <dgm:prSet/>
      <dgm:spPr/>
      <dgm:t>
        <a:bodyPr/>
        <a:lstStyle/>
        <a:p>
          <a:r>
            <a:rPr lang="en-GB"/>
            <a:t>Technology Hub</a:t>
          </a:r>
        </a:p>
      </dgm:t>
    </dgm:pt>
    <dgm:pt modelId="{C7F62E1F-1EAD-4BFD-B73F-2BD0FE9B6BB7}" type="parTrans" cxnId="{2A86DD1C-3CF5-43B4-BDFD-A7E3AB384755}">
      <dgm:prSet/>
      <dgm:spPr/>
      <dgm:t>
        <a:bodyPr/>
        <a:lstStyle/>
        <a:p>
          <a:endParaRPr lang="en-GB"/>
        </a:p>
      </dgm:t>
    </dgm:pt>
    <dgm:pt modelId="{7A290EFE-DDF4-460E-96D4-3C5B03712A4B}" type="sibTrans" cxnId="{2A86DD1C-3CF5-43B4-BDFD-A7E3AB384755}">
      <dgm:prSet/>
      <dgm:spPr/>
      <dgm:t>
        <a:bodyPr/>
        <a:lstStyle/>
        <a:p>
          <a:endParaRPr lang="en-GB"/>
        </a:p>
      </dgm:t>
    </dgm:pt>
    <dgm:pt modelId="{D27F9455-C92D-45B3-8F64-B863DAAA7DEE}" type="pres">
      <dgm:prSet presAssocID="{C01B72F3-9446-4BD5-BF89-07116A86F0F7}" presName="diagram" presStyleCnt="0">
        <dgm:presLayoutVars>
          <dgm:dir/>
          <dgm:resizeHandles val="exact"/>
        </dgm:presLayoutVars>
      </dgm:prSet>
      <dgm:spPr/>
    </dgm:pt>
    <dgm:pt modelId="{9BEB9A25-1D3B-4569-B04C-F6ED6333173F}" type="pres">
      <dgm:prSet presAssocID="{AE2FE21B-33AC-48DE-902D-E9F91F21B00F}" presName="node" presStyleLbl="node1" presStyleIdx="0" presStyleCnt="6">
        <dgm:presLayoutVars>
          <dgm:bulletEnabled val="1"/>
        </dgm:presLayoutVars>
      </dgm:prSet>
      <dgm:spPr/>
    </dgm:pt>
    <dgm:pt modelId="{5A8EE10B-3597-495A-95E9-0F28F8A6DC65}" type="pres">
      <dgm:prSet presAssocID="{E496C9E2-2CF0-443C-A8DC-FC65D5B045F9}" presName="sibTrans" presStyleCnt="0"/>
      <dgm:spPr/>
    </dgm:pt>
    <dgm:pt modelId="{1F039294-E8B6-4932-A6E7-44C83FEF2918}" type="pres">
      <dgm:prSet presAssocID="{CC6415F7-DA43-4ADC-9339-C049D0CFC0A0}" presName="node" presStyleLbl="node1" presStyleIdx="1" presStyleCnt="6">
        <dgm:presLayoutVars>
          <dgm:bulletEnabled val="1"/>
        </dgm:presLayoutVars>
      </dgm:prSet>
      <dgm:spPr/>
    </dgm:pt>
    <dgm:pt modelId="{D8E52E90-07B8-4A97-9391-0055F3C0EAA2}" type="pres">
      <dgm:prSet presAssocID="{F22D46AE-8E3D-4AE4-BACF-59F314C5485C}" presName="sibTrans" presStyleCnt="0"/>
      <dgm:spPr/>
    </dgm:pt>
    <dgm:pt modelId="{48A38A05-F5D6-4EB6-84A9-DAB1F169690A}" type="pres">
      <dgm:prSet presAssocID="{DE391966-ABA7-4C9C-ACA1-8F3AFBE075AB}" presName="node" presStyleLbl="node1" presStyleIdx="2" presStyleCnt="6">
        <dgm:presLayoutVars>
          <dgm:bulletEnabled val="1"/>
        </dgm:presLayoutVars>
      </dgm:prSet>
      <dgm:spPr/>
    </dgm:pt>
    <dgm:pt modelId="{48BF7A58-BA7D-4DE4-8498-C03CC151A531}" type="pres">
      <dgm:prSet presAssocID="{7A290EFE-DDF4-460E-96D4-3C5B03712A4B}" presName="sibTrans" presStyleCnt="0"/>
      <dgm:spPr/>
    </dgm:pt>
    <dgm:pt modelId="{CB49AEAA-172B-4272-8883-91BB188E30F6}" type="pres">
      <dgm:prSet presAssocID="{83A30602-6000-442B-A1BE-0F6CF3D033C6}" presName="node" presStyleLbl="node1" presStyleIdx="3" presStyleCnt="6">
        <dgm:presLayoutVars>
          <dgm:bulletEnabled val="1"/>
        </dgm:presLayoutVars>
      </dgm:prSet>
      <dgm:spPr/>
    </dgm:pt>
    <dgm:pt modelId="{B2471EE9-2625-4F78-9D84-19D5970BA8B9}" type="pres">
      <dgm:prSet presAssocID="{0849CED8-78C7-4AF9-82B3-33C8C221B4E9}" presName="sibTrans" presStyleCnt="0"/>
      <dgm:spPr/>
    </dgm:pt>
    <dgm:pt modelId="{7DCC93D6-28E7-4C67-8F2D-10CD3BC24CBD}" type="pres">
      <dgm:prSet presAssocID="{3EC362D8-04C6-480A-9B71-B3500E4864C0}" presName="node" presStyleLbl="node1" presStyleIdx="4" presStyleCnt="6">
        <dgm:presLayoutVars>
          <dgm:bulletEnabled val="1"/>
        </dgm:presLayoutVars>
      </dgm:prSet>
      <dgm:spPr/>
    </dgm:pt>
    <dgm:pt modelId="{9AD585BF-DC99-42C9-A4D7-6152E5FF44A9}" type="pres">
      <dgm:prSet presAssocID="{BCA2A7AE-7135-45A1-AEC6-0C6DE0CBB123}" presName="sibTrans" presStyleCnt="0"/>
      <dgm:spPr/>
    </dgm:pt>
    <dgm:pt modelId="{2B3BE394-892D-4440-8258-A1578E42EEE6}" type="pres">
      <dgm:prSet presAssocID="{4F7D6FDA-6197-4C42-8656-4ED8CB473D91}" presName="node" presStyleLbl="node1" presStyleIdx="5" presStyleCnt="6">
        <dgm:presLayoutVars>
          <dgm:bulletEnabled val="1"/>
        </dgm:presLayoutVars>
      </dgm:prSet>
      <dgm:spPr/>
    </dgm:pt>
  </dgm:ptLst>
  <dgm:cxnLst>
    <dgm:cxn modelId="{52FC8208-F45E-42C9-9868-3920117D7850}" type="presOf" srcId="{83A30602-6000-442B-A1BE-0F6CF3D033C6}" destId="{CB49AEAA-172B-4272-8883-91BB188E30F6}" srcOrd="0" destOrd="0" presId="urn:microsoft.com/office/officeart/2005/8/layout/default#3"/>
    <dgm:cxn modelId="{2A86DD1C-3CF5-43B4-BDFD-A7E3AB384755}" srcId="{C01B72F3-9446-4BD5-BF89-07116A86F0F7}" destId="{DE391966-ABA7-4C9C-ACA1-8F3AFBE075AB}" srcOrd="2" destOrd="0" parTransId="{C7F62E1F-1EAD-4BFD-B73F-2BD0FE9B6BB7}" sibTransId="{7A290EFE-DDF4-460E-96D4-3C5B03712A4B}"/>
    <dgm:cxn modelId="{58CB6131-8701-461B-896A-B591C750A86D}" type="presOf" srcId="{DE391966-ABA7-4C9C-ACA1-8F3AFBE075AB}" destId="{48A38A05-F5D6-4EB6-84A9-DAB1F169690A}" srcOrd="0" destOrd="0" presId="urn:microsoft.com/office/officeart/2005/8/layout/default#3"/>
    <dgm:cxn modelId="{0AB6A233-50E2-4C95-8E36-1FC17AED1E96}" srcId="{C01B72F3-9446-4BD5-BF89-07116A86F0F7}" destId="{4F7D6FDA-6197-4C42-8656-4ED8CB473D91}" srcOrd="5" destOrd="0" parTransId="{07236DAF-22F8-4811-BB8F-3010EEB45AB5}" sibTransId="{8C9BCA70-BAD7-42DD-9C99-5013CEF04E6A}"/>
    <dgm:cxn modelId="{8C4C7D45-B311-4ACD-A48D-5752FAE0E57C}" srcId="{C01B72F3-9446-4BD5-BF89-07116A86F0F7}" destId="{83A30602-6000-442B-A1BE-0F6CF3D033C6}" srcOrd="3" destOrd="0" parTransId="{0978C44F-3969-4EF1-854A-48FEEC5C31F8}" sibTransId="{0849CED8-78C7-4AF9-82B3-33C8C221B4E9}"/>
    <dgm:cxn modelId="{6BD1197C-4249-476B-9421-5584D8C3AF4C}" type="presOf" srcId="{4F7D6FDA-6197-4C42-8656-4ED8CB473D91}" destId="{2B3BE394-892D-4440-8258-A1578E42EEE6}" srcOrd="0" destOrd="0" presId="urn:microsoft.com/office/officeart/2005/8/layout/default#3"/>
    <dgm:cxn modelId="{EDC8F1A0-B079-4258-A9FC-34A0F1102943}" type="presOf" srcId="{C01B72F3-9446-4BD5-BF89-07116A86F0F7}" destId="{D27F9455-C92D-45B3-8F64-B863DAAA7DEE}" srcOrd="0" destOrd="0" presId="urn:microsoft.com/office/officeart/2005/8/layout/default#3"/>
    <dgm:cxn modelId="{7E05F4C8-A224-448D-B854-0562D1F2A372}" type="presOf" srcId="{3EC362D8-04C6-480A-9B71-B3500E4864C0}" destId="{7DCC93D6-28E7-4C67-8F2D-10CD3BC24CBD}" srcOrd="0" destOrd="0" presId="urn:microsoft.com/office/officeart/2005/8/layout/default#3"/>
    <dgm:cxn modelId="{23E24CDD-FC58-44BE-8C5C-D45BCDE4565D}" srcId="{C01B72F3-9446-4BD5-BF89-07116A86F0F7}" destId="{AE2FE21B-33AC-48DE-902D-E9F91F21B00F}" srcOrd="0" destOrd="0" parTransId="{2F7189B9-B5BF-4E7F-A871-718379897FF0}" sibTransId="{E496C9E2-2CF0-443C-A8DC-FC65D5B045F9}"/>
    <dgm:cxn modelId="{51A2C9DE-CE29-4A25-94F3-6938167A3594}" type="presOf" srcId="{AE2FE21B-33AC-48DE-902D-E9F91F21B00F}" destId="{9BEB9A25-1D3B-4569-B04C-F6ED6333173F}" srcOrd="0" destOrd="0" presId="urn:microsoft.com/office/officeart/2005/8/layout/default#3"/>
    <dgm:cxn modelId="{E12719DF-5563-419B-AC73-A769EC1823D9}" srcId="{C01B72F3-9446-4BD5-BF89-07116A86F0F7}" destId="{3EC362D8-04C6-480A-9B71-B3500E4864C0}" srcOrd="4" destOrd="0" parTransId="{EE3C5D0B-9603-43AD-8FCC-4F65E86369E5}" sibTransId="{BCA2A7AE-7135-45A1-AEC6-0C6DE0CBB123}"/>
    <dgm:cxn modelId="{C82766E7-14AE-4FD6-9131-5A0C84A630E7}" type="presOf" srcId="{CC6415F7-DA43-4ADC-9339-C049D0CFC0A0}" destId="{1F039294-E8B6-4932-A6E7-44C83FEF2918}" srcOrd="0" destOrd="0" presId="urn:microsoft.com/office/officeart/2005/8/layout/default#3"/>
    <dgm:cxn modelId="{16CD67FA-AF4D-463A-AE60-7E51B1A2BF03}" srcId="{C01B72F3-9446-4BD5-BF89-07116A86F0F7}" destId="{CC6415F7-DA43-4ADC-9339-C049D0CFC0A0}" srcOrd="1" destOrd="0" parTransId="{7A0C259F-9CB9-4CF7-8326-8F5D491F73D0}" sibTransId="{F22D46AE-8E3D-4AE4-BACF-59F314C5485C}"/>
    <dgm:cxn modelId="{F3A00D52-1290-4DE0-A8AE-39A060094FA5}" type="presParOf" srcId="{D27F9455-C92D-45B3-8F64-B863DAAA7DEE}" destId="{9BEB9A25-1D3B-4569-B04C-F6ED6333173F}" srcOrd="0" destOrd="0" presId="urn:microsoft.com/office/officeart/2005/8/layout/default#3"/>
    <dgm:cxn modelId="{89D1B875-9186-41F8-A261-C840C0AAB7FB}" type="presParOf" srcId="{D27F9455-C92D-45B3-8F64-B863DAAA7DEE}" destId="{5A8EE10B-3597-495A-95E9-0F28F8A6DC65}" srcOrd="1" destOrd="0" presId="urn:microsoft.com/office/officeart/2005/8/layout/default#3"/>
    <dgm:cxn modelId="{0F9CA44A-3C1B-43AB-85DD-13A53E26D478}" type="presParOf" srcId="{D27F9455-C92D-45B3-8F64-B863DAAA7DEE}" destId="{1F039294-E8B6-4932-A6E7-44C83FEF2918}" srcOrd="2" destOrd="0" presId="urn:microsoft.com/office/officeart/2005/8/layout/default#3"/>
    <dgm:cxn modelId="{44C06067-1A05-495E-B8F7-AF73F1A5B345}" type="presParOf" srcId="{D27F9455-C92D-45B3-8F64-B863DAAA7DEE}" destId="{D8E52E90-07B8-4A97-9391-0055F3C0EAA2}" srcOrd="3" destOrd="0" presId="urn:microsoft.com/office/officeart/2005/8/layout/default#3"/>
    <dgm:cxn modelId="{39298771-F768-4434-A1F7-A7AA3C47C328}" type="presParOf" srcId="{D27F9455-C92D-45B3-8F64-B863DAAA7DEE}" destId="{48A38A05-F5D6-4EB6-84A9-DAB1F169690A}" srcOrd="4" destOrd="0" presId="urn:microsoft.com/office/officeart/2005/8/layout/default#3"/>
    <dgm:cxn modelId="{D88D7351-CF57-4DF6-9694-C15F48549652}" type="presParOf" srcId="{D27F9455-C92D-45B3-8F64-B863DAAA7DEE}" destId="{48BF7A58-BA7D-4DE4-8498-C03CC151A531}" srcOrd="5" destOrd="0" presId="urn:microsoft.com/office/officeart/2005/8/layout/default#3"/>
    <dgm:cxn modelId="{569F44A5-9B84-4D8C-8565-A6719DD46B68}" type="presParOf" srcId="{D27F9455-C92D-45B3-8F64-B863DAAA7DEE}" destId="{CB49AEAA-172B-4272-8883-91BB188E30F6}" srcOrd="6" destOrd="0" presId="urn:microsoft.com/office/officeart/2005/8/layout/default#3"/>
    <dgm:cxn modelId="{340F3DD3-DDEE-48A1-B378-611FEEBB3F69}" type="presParOf" srcId="{D27F9455-C92D-45B3-8F64-B863DAAA7DEE}" destId="{B2471EE9-2625-4F78-9D84-19D5970BA8B9}" srcOrd="7" destOrd="0" presId="urn:microsoft.com/office/officeart/2005/8/layout/default#3"/>
    <dgm:cxn modelId="{31BC741D-A1F9-4C60-ABDC-2324105A7660}" type="presParOf" srcId="{D27F9455-C92D-45B3-8F64-B863DAAA7DEE}" destId="{7DCC93D6-28E7-4C67-8F2D-10CD3BC24CBD}" srcOrd="8" destOrd="0" presId="urn:microsoft.com/office/officeart/2005/8/layout/default#3"/>
    <dgm:cxn modelId="{2B41E2A2-9C6D-40DE-8EC4-4767279B9B1D}" type="presParOf" srcId="{D27F9455-C92D-45B3-8F64-B863DAAA7DEE}" destId="{9AD585BF-DC99-42C9-A4D7-6152E5FF44A9}" srcOrd="9" destOrd="0" presId="urn:microsoft.com/office/officeart/2005/8/layout/default#3"/>
    <dgm:cxn modelId="{153FEB02-7C45-4554-AD72-032CA6943A7B}" type="presParOf" srcId="{D27F9455-C92D-45B3-8F64-B863DAAA7DEE}" destId="{2B3BE394-892D-4440-8258-A1578E42EEE6}" srcOrd="10" destOrd="0" presId="urn:microsoft.com/office/officeart/2005/8/layout/defaul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0711B9-7D3C-47DA-B4D7-979F33B0E29F}" type="doc">
      <dgm:prSet loTypeId="urn:microsoft.com/office/officeart/2005/8/layout/default#4" loCatId="list" qsTypeId="urn:microsoft.com/office/officeart/2005/8/quickstyle/simple1" qsCatId="simple" csTypeId="urn:microsoft.com/office/officeart/2005/8/colors/accent3_5" csCatId="accent3" phldr="1"/>
      <dgm:spPr/>
      <dgm:t>
        <a:bodyPr/>
        <a:lstStyle/>
        <a:p>
          <a:endParaRPr lang="en-GB"/>
        </a:p>
      </dgm:t>
    </dgm:pt>
    <dgm:pt modelId="{17F93026-6CB2-4A0A-B6BD-1417F6ECF13C}">
      <dgm:prSet phldrT="[Text]"/>
      <dgm:spPr/>
      <dgm:t>
        <a:bodyPr/>
        <a:lstStyle/>
        <a:p>
          <a:r>
            <a:rPr lang="en-GB" dirty="0"/>
            <a:t>Fixed Cost will be </a:t>
          </a:r>
          <a:r>
            <a:rPr lang="en-GB" b="0" i="0" dirty="0"/>
            <a:t>€</a:t>
          </a:r>
          <a:r>
            <a:rPr lang="en-GB" dirty="0"/>
            <a:t>19000</a:t>
          </a:r>
        </a:p>
      </dgm:t>
    </dgm:pt>
    <dgm:pt modelId="{60320CAF-344B-4E99-9A51-B22D0EFB8457}" type="parTrans" cxnId="{6075C4D1-1D38-48C5-806C-1DC460516F42}">
      <dgm:prSet/>
      <dgm:spPr/>
      <dgm:t>
        <a:bodyPr/>
        <a:lstStyle/>
        <a:p>
          <a:endParaRPr lang="en-GB"/>
        </a:p>
      </dgm:t>
    </dgm:pt>
    <dgm:pt modelId="{7BD3FAB6-D06A-492E-85FB-61848D1BF3C6}" type="sibTrans" cxnId="{6075C4D1-1D38-48C5-806C-1DC460516F42}">
      <dgm:prSet/>
      <dgm:spPr/>
      <dgm:t>
        <a:bodyPr/>
        <a:lstStyle/>
        <a:p>
          <a:endParaRPr lang="en-GB"/>
        </a:p>
      </dgm:t>
    </dgm:pt>
    <dgm:pt modelId="{149B21E1-0960-404C-98D3-E9F5AA789EC2}">
      <dgm:prSet phldrT="[Text]"/>
      <dgm:spPr/>
      <dgm:t>
        <a:bodyPr/>
        <a:lstStyle/>
        <a:p>
          <a:r>
            <a:rPr lang="en-GB" dirty="0"/>
            <a:t>Variable Cost will be </a:t>
          </a:r>
          <a:r>
            <a:rPr lang="en-GB" b="0" i="0" dirty="0"/>
            <a:t>€</a:t>
          </a:r>
          <a:r>
            <a:rPr lang="en-GB" dirty="0"/>
            <a:t>2000</a:t>
          </a:r>
        </a:p>
      </dgm:t>
    </dgm:pt>
    <dgm:pt modelId="{9DDAEC83-0492-4146-9182-7EB089D6CA2C}" type="parTrans" cxnId="{DAE89358-F136-42A6-B2D3-ACE2D5A28151}">
      <dgm:prSet/>
      <dgm:spPr/>
      <dgm:t>
        <a:bodyPr/>
        <a:lstStyle/>
        <a:p>
          <a:endParaRPr lang="en-GB"/>
        </a:p>
      </dgm:t>
    </dgm:pt>
    <dgm:pt modelId="{EDAA8A13-020F-4669-B6E2-3752E6F0EE49}" type="sibTrans" cxnId="{DAE89358-F136-42A6-B2D3-ACE2D5A28151}">
      <dgm:prSet/>
      <dgm:spPr/>
      <dgm:t>
        <a:bodyPr/>
        <a:lstStyle/>
        <a:p>
          <a:endParaRPr lang="en-GB"/>
        </a:p>
      </dgm:t>
    </dgm:pt>
    <dgm:pt modelId="{99E45604-557D-4CB5-9072-2FE41BAEF24F}">
      <dgm:prSet phldrT="[Text]"/>
      <dgm:spPr/>
      <dgm:t>
        <a:bodyPr/>
        <a:lstStyle/>
        <a:p>
          <a:r>
            <a:rPr lang="en-GB" dirty="0"/>
            <a:t>Operational Cost will be </a:t>
          </a:r>
          <a:r>
            <a:rPr lang="en-GB" b="0" i="0" dirty="0"/>
            <a:t>€</a:t>
          </a:r>
          <a:r>
            <a:rPr lang="en-GB" dirty="0"/>
            <a:t>3000</a:t>
          </a:r>
        </a:p>
      </dgm:t>
    </dgm:pt>
    <dgm:pt modelId="{D86A7F79-A3B6-452A-AF29-D452081829CE}" type="parTrans" cxnId="{25516F2C-0294-44A3-8066-0E48F118C0A5}">
      <dgm:prSet/>
      <dgm:spPr/>
      <dgm:t>
        <a:bodyPr/>
        <a:lstStyle/>
        <a:p>
          <a:endParaRPr lang="en-GB"/>
        </a:p>
      </dgm:t>
    </dgm:pt>
    <dgm:pt modelId="{2AF8CE3C-5FAB-47B9-AEA0-B8844D0A970C}" type="sibTrans" cxnId="{25516F2C-0294-44A3-8066-0E48F118C0A5}">
      <dgm:prSet/>
      <dgm:spPr/>
      <dgm:t>
        <a:bodyPr/>
        <a:lstStyle/>
        <a:p>
          <a:endParaRPr lang="en-GB"/>
        </a:p>
      </dgm:t>
    </dgm:pt>
    <dgm:pt modelId="{5035EABC-D081-4A88-B98C-F33AF4DB7D39}">
      <dgm:prSet phldrT="[Text]"/>
      <dgm:spPr/>
      <dgm:t>
        <a:bodyPr/>
        <a:lstStyle/>
        <a:p>
          <a:r>
            <a:rPr lang="en-GB" dirty="0"/>
            <a:t>Total Cost will be </a:t>
          </a:r>
          <a:r>
            <a:rPr lang="en-GB" b="0" i="0" dirty="0"/>
            <a:t>€</a:t>
          </a:r>
          <a:r>
            <a:rPr lang="en-GB" dirty="0"/>
            <a:t>24000</a:t>
          </a:r>
        </a:p>
      </dgm:t>
    </dgm:pt>
    <dgm:pt modelId="{A7F34E11-9AC8-49D0-A353-33F543040708}" type="parTrans" cxnId="{3689DE5A-C235-497B-A887-1F7F826563A2}">
      <dgm:prSet/>
      <dgm:spPr/>
      <dgm:t>
        <a:bodyPr/>
        <a:lstStyle/>
        <a:p>
          <a:endParaRPr lang="en-GB"/>
        </a:p>
      </dgm:t>
    </dgm:pt>
    <dgm:pt modelId="{851F29EE-31CC-4A86-8744-2BD510BC5BB2}" type="sibTrans" cxnId="{3689DE5A-C235-497B-A887-1F7F826563A2}">
      <dgm:prSet/>
      <dgm:spPr/>
      <dgm:t>
        <a:bodyPr/>
        <a:lstStyle/>
        <a:p>
          <a:endParaRPr lang="en-GB"/>
        </a:p>
      </dgm:t>
    </dgm:pt>
    <dgm:pt modelId="{5471FF27-7E0A-4A54-AAAE-9D8A194BE15A}" type="pres">
      <dgm:prSet presAssocID="{420711B9-7D3C-47DA-B4D7-979F33B0E29F}" presName="diagram" presStyleCnt="0">
        <dgm:presLayoutVars>
          <dgm:dir/>
          <dgm:resizeHandles val="exact"/>
        </dgm:presLayoutVars>
      </dgm:prSet>
      <dgm:spPr/>
    </dgm:pt>
    <dgm:pt modelId="{7D705A2A-4A70-4480-87F7-450246B609DA}" type="pres">
      <dgm:prSet presAssocID="{17F93026-6CB2-4A0A-B6BD-1417F6ECF13C}" presName="node" presStyleLbl="node1" presStyleIdx="0" presStyleCnt="4">
        <dgm:presLayoutVars>
          <dgm:bulletEnabled val="1"/>
        </dgm:presLayoutVars>
      </dgm:prSet>
      <dgm:spPr/>
    </dgm:pt>
    <dgm:pt modelId="{F1F442D6-D49B-4322-8C0F-F61432DABCD2}" type="pres">
      <dgm:prSet presAssocID="{7BD3FAB6-D06A-492E-85FB-61848D1BF3C6}" presName="sibTrans" presStyleCnt="0"/>
      <dgm:spPr/>
    </dgm:pt>
    <dgm:pt modelId="{00B5E475-FB50-49A8-B629-9814BAD7FA6D}" type="pres">
      <dgm:prSet presAssocID="{149B21E1-0960-404C-98D3-E9F5AA789EC2}" presName="node" presStyleLbl="node1" presStyleIdx="1" presStyleCnt="4">
        <dgm:presLayoutVars>
          <dgm:bulletEnabled val="1"/>
        </dgm:presLayoutVars>
      </dgm:prSet>
      <dgm:spPr/>
    </dgm:pt>
    <dgm:pt modelId="{29F699E5-D7A1-4F81-9094-4ED7E25D1BD8}" type="pres">
      <dgm:prSet presAssocID="{EDAA8A13-020F-4669-B6E2-3752E6F0EE49}" presName="sibTrans" presStyleCnt="0"/>
      <dgm:spPr/>
    </dgm:pt>
    <dgm:pt modelId="{3D91479D-4DDE-452B-A63B-522FD38910A2}" type="pres">
      <dgm:prSet presAssocID="{99E45604-557D-4CB5-9072-2FE41BAEF24F}" presName="node" presStyleLbl="node1" presStyleIdx="2" presStyleCnt="4">
        <dgm:presLayoutVars>
          <dgm:bulletEnabled val="1"/>
        </dgm:presLayoutVars>
      </dgm:prSet>
      <dgm:spPr/>
    </dgm:pt>
    <dgm:pt modelId="{11688C35-8A1A-40F2-A86C-FC59C26086B9}" type="pres">
      <dgm:prSet presAssocID="{2AF8CE3C-5FAB-47B9-AEA0-B8844D0A970C}" presName="sibTrans" presStyleCnt="0"/>
      <dgm:spPr/>
    </dgm:pt>
    <dgm:pt modelId="{10645211-44AA-42DC-BDBE-F969085BF218}" type="pres">
      <dgm:prSet presAssocID="{5035EABC-D081-4A88-B98C-F33AF4DB7D39}" presName="node" presStyleLbl="node1" presStyleIdx="3" presStyleCnt="4">
        <dgm:presLayoutVars>
          <dgm:bulletEnabled val="1"/>
        </dgm:presLayoutVars>
      </dgm:prSet>
      <dgm:spPr/>
    </dgm:pt>
  </dgm:ptLst>
  <dgm:cxnLst>
    <dgm:cxn modelId="{6EBB0008-9E2F-4F72-BA34-57C262544E00}" type="presOf" srcId="{420711B9-7D3C-47DA-B4D7-979F33B0E29F}" destId="{5471FF27-7E0A-4A54-AAAE-9D8A194BE15A}" srcOrd="0" destOrd="0" presId="urn:microsoft.com/office/officeart/2005/8/layout/default#4"/>
    <dgm:cxn modelId="{25516F2C-0294-44A3-8066-0E48F118C0A5}" srcId="{420711B9-7D3C-47DA-B4D7-979F33B0E29F}" destId="{99E45604-557D-4CB5-9072-2FE41BAEF24F}" srcOrd="2" destOrd="0" parTransId="{D86A7F79-A3B6-452A-AF29-D452081829CE}" sibTransId="{2AF8CE3C-5FAB-47B9-AEA0-B8844D0A970C}"/>
    <dgm:cxn modelId="{B418C35F-BA1C-4E80-B481-00C66010CCEF}" type="presOf" srcId="{5035EABC-D081-4A88-B98C-F33AF4DB7D39}" destId="{10645211-44AA-42DC-BDBE-F969085BF218}" srcOrd="0" destOrd="0" presId="urn:microsoft.com/office/officeart/2005/8/layout/default#4"/>
    <dgm:cxn modelId="{3A39146F-497A-4FB4-B05B-37D24588A8C0}" type="presOf" srcId="{99E45604-557D-4CB5-9072-2FE41BAEF24F}" destId="{3D91479D-4DDE-452B-A63B-522FD38910A2}" srcOrd="0" destOrd="0" presId="urn:microsoft.com/office/officeart/2005/8/layout/default#4"/>
    <dgm:cxn modelId="{DAE89358-F136-42A6-B2D3-ACE2D5A28151}" srcId="{420711B9-7D3C-47DA-B4D7-979F33B0E29F}" destId="{149B21E1-0960-404C-98D3-E9F5AA789EC2}" srcOrd="1" destOrd="0" parTransId="{9DDAEC83-0492-4146-9182-7EB089D6CA2C}" sibTransId="{EDAA8A13-020F-4669-B6E2-3752E6F0EE49}"/>
    <dgm:cxn modelId="{3689DE5A-C235-497B-A887-1F7F826563A2}" srcId="{420711B9-7D3C-47DA-B4D7-979F33B0E29F}" destId="{5035EABC-D081-4A88-B98C-F33AF4DB7D39}" srcOrd="3" destOrd="0" parTransId="{A7F34E11-9AC8-49D0-A353-33F543040708}" sibTransId="{851F29EE-31CC-4A86-8744-2BD510BC5BB2}"/>
    <dgm:cxn modelId="{6075C4D1-1D38-48C5-806C-1DC460516F42}" srcId="{420711B9-7D3C-47DA-B4D7-979F33B0E29F}" destId="{17F93026-6CB2-4A0A-B6BD-1417F6ECF13C}" srcOrd="0" destOrd="0" parTransId="{60320CAF-344B-4E99-9A51-B22D0EFB8457}" sibTransId="{7BD3FAB6-D06A-492E-85FB-61848D1BF3C6}"/>
    <dgm:cxn modelId="{9BDB54D5-644E-46D0-AA9F-25919A75042D}" type="presOf" srcId="{17F93026-6CB2-4A0A-B6BD-1417F6ECF13C}" destId="{7D705A2A-4A70-4480-87F7-450246B609DA}" srcOrd="0" destOrd="0" presId="urn:microsoft.com/office/officeart/2005/8/layout/default#4"/>
    <dgm:cxn modelId="{B6FE81F7-B251-4E14-AF97-C7C1F73BCD5F}" type="presOf" srcId="{149B21E1-0960-404C-98D3-E9F5AA789EC2}" destId="{00B5E475-FB50-49A8-B629-9814BAD7FA6D}" srcOrd="0" destOrd="0" presId="urn:microsoft.com/office/officeart/2005/8/layout/default#4"/>
    <dgm:cxn modelId="{645E9AE4-F3C9-4245-BB87-27C9089184DC}" type="presParOf" srcId="{5471FF27-7E0A-4A54-AAAE-9D8A194BE15A}" destId="{7D705A2A-4A70-4480-87F7-450246B609DA}" srcOrd="0" destOrd="0" presId="urn:microsoft.com/office/officeart/2005/8/layout/default#4"/>
    <dgm:cxn modelId="{3BF51AA4-D950-47CE-9E1C-6CEB76B35033}" type="presParOf" srcId="{5471FF27-7E0A-4A54-AAAE-9D8A194BE15A}" destId="{F1F442D6-D49B-4322-8C0F-F61432DABCD2}" srcOrd="1" destOrd="0" presId="urn:microsoft.com/office/officeart/2005/8/layout/default#4"/>
    <dgm:cxn modelId="{C3FFB2A9-AEB8-4F4D-938C-E8B263BB08DB}" type="presParOf" srcId="{5471FF27-7E0A-4A54-AAAE-9D8A194BE15A}" destId="{00B5E475-FB50-49A8-B629-9814BAD7FA6D}" srcOrd="2" destOrd="0" presId="urn:microsoft.com/office/officeart/2005/8/layout/default#4"/>
    <dgm:cxn modelId="{9B74A845-ED7F-462D-BA42-9AEA507B8294}" type="presParOf" srcId="{5471FF27-7E0A-4A54-AAAE-9D8A194BE15A}" destId="{29F699E5-D7A1-4F81-9094-4ED7E25D1BD8}" srcOrd="3" destOrd="0" presId="urn:microsoft.com/office/officeart/2005/8/layout/default#4"/>
    <dgm:cxn modelId="{CE8072A6-AAAC-49DD-BCA3-29BF13862D28}" type="presParOf" srcId="{5471FF27-7E0A-4A54-AAAE-9D8A194BE15A}" destId="{3D91479D-4DDE-452B-A63B-522FD38910A2}" srcOrd="4" destOrd="0" presId="urn:microsoft.com/office/officeart/2005/8/layout/default#4"/>
    <dgm:cxn modelId="{A884F1A9-2676-4223-A41B-1C376DC7E3E0}" type="presParOf" srcId="{5471FF27-7E0A-4A54-AAAE-9D8A194BE15A}" destId="{11688C35-8A1A-40F2-A86C-FC59C26086B9}" srcOrd="5" destOrd="0" presId="urn:microsoft.com/office/officeart/2005/8/layout/default#4"/>
    <dgm:cxn modelId="{512EF462-682C-4D81-B46C-CA05B713A0BC}" type="presParOf" srcId="{5471FF27-7E0A-4A54-AAAE-9D8A194BE15A}" destId="{10645211-44AA-42DC-BDBE-F969085BF218}" srcOrd="6" destOrd="0" presId="urn:microsoft.com/office/officeart/2005/8/layout/defaul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3F9AA8-1430-47ED-B04B-F6E272CE85FD}" type="doc">
      <dgm:prSet loTypeId="urn:microsoft.com/office/officeart/2005/8/layout/default#5" loCatId="list" qsTypeId="urn:microsoft.com/office/officeart/2005/8/quickstyle/simple1" qsCatId="simple" csTypeId="urn:microsoft.com/office/officeart/2005/8/colors/accent3_4" csCatId="accent3" phldr="1"/>
      <dgm:spPr/>
      <dgm:t>
        <a:bodyPr/>
        <a:lstStyle/>
        <a:p>
          <a:endParaRPr lang="en-GB"/>
        </a:p>
      </dgm:t>
    </dgm:pt>
    <dgm:pt modelId="{962BD02E-2CAB-43E6-9AB9-048C2E2A5726}">
      <dgm:prSet phldrT="[Text]"/>
      <dgm:spPr/>
      <dgm:t>
        <a:bodyPr/>
        <a:lstStyle/>
        <a:p>
          <a:r>
            <a:rPr lang="en-GB" dirty="0" err="1">
              <a:latin typeface="Times New Roman" pitchFamily="18" charset="0"/>
              <a:cs typeface="Times New Roman" pitchFamily="18" charset="0"/>
            </a:rPr>
            <a:t>SoftSolutions</a:t>
          </a:r>
          <a:r>
            <a:rPr lang="en-GB" dirty="0">
              <a:latin typeface="Times New Roman" pitchFamily="18" charset="0"/>
              <a:cs typeface="Times New Roman" pitchFamily="18" charset="0"/>
            </a:rPr>
            <a:t> Ltd.</a:t>
          </a:r>
        </a:p>
      </dgm:t>
    </dgm:pt>
    <dgm:pt modelId="{5667BF89-7E44-4C6F-BBD4-4B4ECC448C7F}" type="parTrans" cxnId="{C2B87F9B-EE30-4240-AD9B-9629EE37F316}">
      <dgm:prSet/>
      <dgm:spPr/>
      <dgm:t>
        <a:bodyPr/>
        <a:lstStyle/>
        <a:p>
          <a:endParaRPr lang="en-GB"/>
        </a:p>
      </dgm:t>
    </dgm:pt>
    <dgm:pt modelId="{3E93B1FB-4FBB-4332-A48C-5C0194DC9B2F}" type="sibTrans" cxnId="{C2B87F9B-EE30-4240-AD9B-9629EE37F316}">
      <dgm:prSet/>
      <dgm:spPr/>
      <dgm:t>
        <a:bodyPr/>
        <a:lstStyle/>
        <a:p>
          <a:endParaRPr lang="en-GB"/>
        </a:p>
      </dgm:t>
    </dgm:pt>
    <dgm:pt modelId="{1E850421-85BE-4DAF-A7D0-4EAC8E3C90C3}">
      <dgm:prSet phldrT="[Text]"/>
      <dgm:spPr/>
      <dgm:t>
        <a:bodyPr/>
        <a:lstStyle/>
        <a:p>
          <a:r>
            <a:rPr lang="en-GB" dirty="0" err="1"/>
            <a:t>CustomTech</a:t>
          </a:r>
          <a:r>
            <a:rPr lang="en-GB" dirty="0"/>
            <a:t> Solutions</a:t>
          </a:r>
        </a:p>
      </dgm:t>
    </dgm:pt>
    <dgm:pt modelId="{4860F371-DE32-4D17-A971-40355D749DBD}" type="parTrans" cxnId="{338A8598-852C-45E1-8C7A-6BB36A6E07CE}">
      <dgm:prSet/>
      <dgm:spPr/>
      <dgm:t>
        <a:bodyPr/>
        <a:lstStyle/>
        <a:p>
          <a:endParaRPr lang="en-GB"/>
        </a:p>
      </dgm:t>
    </dgm:pt>
    <dgm:pt modelId="{B407716D-C910-4C28-ADD2-FD365E399DD6}" type="sibTrans" cxnId="{338A8598-852C-45E1-8C7A-6BB36A6E07CE}">
      <dgm:prSet/>
      <dgm:spPr/>
      <dgm:t>
        <a:bodyPr/>
        <a:lstStyle/>
        <a:p>
          <a:endParaRPr lang="en-GB"/>
        </a:p>
      </dgm:t>
    </dgm:pt>
    <dgm:pt modelId="{EEA45AC2-FF42-4EF7-911D-B6B5CA019CA4}">
      <dgm:prSet phldrT="[Text]"/>
      <dgm:spPr/>
      <dgm:t>
        <a:bodyPr/>
        <a:lstStyle/>
        <a:p>
          <a:r>
            <a:rPr lang="en-GB" dirty="0" err="1"/>
            <a:t>AdaptTech</a:t>
          </a:r>
          <a:r>
            <a:rPr lang="en-GB" dirty="0"/>
            <a:t> Solutions </a:t>
          </a:r>
        </a:p>
      </dgm:t>
    </dgm:pt>
    <dgm:pt modelId="{8B88DBF5-E4F5-4A0E-B182-D1AE89A4F3AE}" type="parTrans" cxnId="{8A67E7DC-A7D1-4155-A7A9-7FA9F92BFFBB}">
      <dgm:prSet/>
      <dgm:spPr/>
      <dgm:t>
        <a:bodyPr/>
        <a:lstStyle/>
        <a:p>
          <a:endParaRPr lang="en-GB"/>
        </a:p>
      </dgm:t>
    </dgm:pt>
    <dgm:pt modelId="{490C059F-2B9F-4758-905E-A5222B2A487E}" type="sibTrans" cxnId="{8A67E7DC-A7D1-4155-A7A9-7FA9F92BFFBB}">
      <dgm:prSet/>
      <dgm:spPr/>
      <dgm:t>
        <a:bodyPr/>
        <a:lstStyle/>
        <a:p>
          <a:endParaRPr lang="en-GB"/>
        </a:p>
      </dgm:t>
    </dgm:pt>
    <dgm:pt modelId="{4AD08618-5002-44F5-B92E-8EAFACB0CF6B}">
      <dgm:prSet phldrT="[Text]"/>
      <dgm:spPr/>
      <dgm:t>
        <a:bodyPr/>
        <a:lstStyle/>
        <a:p>
          <a:r>
            <a:rPr lang="en-GB" dirty="0" err="1"/>
            <a:t>SwiftSoft</a:t>
          </a:r>
          <a:r>
            <a:rPr lang="en-GB" dirty="0"/>
            <a:t> Ltd </a:t>
          </a:r>
        </a:p>
      </dgm:t>
    </dgm:pt>
    <dgm:pt modelId="{D379FBBE-F818-4479-A8DD-0E06D762761D}" type="parTrans" cxnId="{7CC2ACBF-31BB-442F-9F05-D37A265FDBD4}">
      <dgm:prSet/>
      <dgm:spPr/>
      <dgm:t>
        <a:bodyPr/>
        <a:lstStyle/>
        <a:p>
          <a:endParaRPr lang="en-GB"/>
        </a:p>
      </dgm:t>
    </dgm:pt>
    <dgm:pt modelId="{3AD4C303-E165-42B7-B3E6-3A14F50BD815}" type="sibTrans" cxnId="{7CC2ACBF-31BB-442F-9F05-D37A265FDBD4}">
      <dgm:prSet/>
      <dgm:spPr/>
      <dgm:t>
        <a:bodyPr/>
        <a:lstStyle/>
        <a:p>
          <a:endParaRPr lang="en-GB"/>
        </a:p>
      </dgm:t>
    </dgm:pt>
    <dgm:pt modelId="{EEE3A77A-CCC5-4E54-BA2A-B8DA61E2B3EE}" type="pres">
      <dgm:prSet presAssocID="{D53F9AA8-1430-47ED-B04B-F6E272CE85FD}" presName="diagram" presStyleCnt="0">
        <dgm:presLayoutVars>
          <dgm:dir/>
          <dgm:resizeHandles val="exact"/>
        </dgm:presLayoutVars>
      </dgm:prSet>
      <dgm:spPr/>
    </dgm:pt>
    <dgm:pt modelId="{37363291-2D5E-4E88-AD3B-9B6C1183B340}" type="pres">
      <dgm:prSet presAssocID="{962BD02E-2CAB-43E6-9AB9-048C2E2A5726}" presName="node" presStyleLbl="node1" presStyleIdx="0" presStyleCnt="4">
        <dgm:presLayoutVars>
          <dgm:bulletEnabled val="1"/>
        </dgm:presLayoutVars>
      </dgm:prSet>
      <dgm:spPr/>
    </dgm:pt>
    <dgm:pt modelId="{D276C9D5-1FD7-43BD-91F8-0EBFBAC5C50B}" type="pres">
      <dgm:prSet presAssocID="{3E93B1FB-4FBB-4332-A48C-5C0194DC9B2F}" presName="sibTrans" presStyleCnt="0"/>
      <dgm:spPr/>
    </dgm:pt>
    <dgm:pt modelId="{FB85ECAD-3BC4-4ED3-9541-A9A9316F126E}" type="pres">
      <dgm:prSet presAssocID="{1E850421-85BE-4DAF-A7D0-4EAC8E3C90C3}" presName="node" presStyleLbl="node1" presStyleIdx="1" presStyleCnt="4">
        <dgm:presLayoutVars>
          <dgm:bulletEnabled val="1"/>
        </dgm:presLayoutVars>
      </dgm:prSet>
      <dgm:spPr/>
    </dgm:pt>
    <dgm:pt modelId="{BE081835-DD3B-467E-939F-7AB827E3C762}" type="pres">
      <dgm:prSet presAssocID="{B407716D-C910-4C28-ADD2-FD365E399DD6}" presName="sibTrans" presStyleCnt="0"/>
      <dgm:spPr/>
    </dgm:pt>
    <dgm:pt modelId="{97BF19F6-0339-42A2-BC07-9E78C894E088}" type="pres">
      <dgm:prSet presAssocID="{EEA45AC2-FF42-4EF7-911D-B6B5CA019CA4}" presName="node" presStyleLbl="node1" presStyleIdx="2" presStyleCnt="4">
        <dgm:presLayoutVars>
          <dgm:bulletEnabled val="1"/>
        </dgm:presLayoutVars>
      </dgm:prSet>
      <dgm:spPr/>
    </dgm:pt>
    <dgm:pt modelId="{D74BD0CA-85F4-4887-A81B-3EBB5756E531}" type="pres">
      <dgm:prSet presAssocID="{490C059F-2B9F-4758-905E-A5222B2A487E}" presName="sibTrans" presStyleCnt="0"/>
      <dgm:spPr/>
    </dgm:pt>
    <dgm:pt modelId="{DD595689-B924-4F92-AD22-CC2325A6834D}" type="pres">
      <dgm:prSet presAssocID="{4AD08618-5002-44F5-B92E-8EAFACB0CF6B}" presName="node" presStyleLbl="node1" presStyleIdx="3" presStyleCnt="4">
        <dgm:presLayoutVars>
          <dgm:bulletEnabled val="1"/>
        </dgm:presLayoutVars>
      </dgm:prSet>
      <dgm:spPr/>
    </dgm:pt>
  </dgm:ptLst>
  <dgm:cxnLst>
    <dgm:cxn modelId="{3D2B1B08-4CCD-46A0-A098-4ACFC21AF7D6}" type="presOf" srcId="{EEA45AC2-FF42-4EF7-911D-B6B5CA019CA4}" destId="{97BF19F6-0339-42A2-BC07-9E78C894E088}" srcOrd="0" destOrd="0" presId="urn:microsoft.com/office/officeart/2005/8/layout/default#5"/>
    <dgm:cxn modelId="{84E9E327-4D38-4077-B0ED-E78F2E4104C3}" type="presOf" srcId="{1E850421-85BE-4DAF-A7D0-4EAC8E3C90C3}" destId="{FB85ECAD-3BC4-4ED3-9541-A9A9316F126E}" srcOrd="0" destOrd="0" presId="urn:microsoft.com/office/officeart/2005/8/layout/default#5"/>
    <dgm:cxn modelId="{338A8598-852C-45E1-8C7A-6BB36A6E07CE}" srcId="{D53F9AA8-1430-47ED-B04B-F6E272CE85FD}" destId="{1E850421-85BE-4DAF-A7D0-4EAC8E3C90C3}" srcOrd="1" destOrd="0" parTransId="{4860F371-DE32-4D17-A971-40355D749DBD}" sibTransId="{B407716D-C910-4C28-ADD2-FD365E399DD6}"/>
    <dgm:cxn modelId="{C2B87F9B-EE30-4240-AD9B-9629EE37F316}" srcId="{D53F9AA8-1430-47ED-B04B-F6E272CE85FD}" destId="{962BD02E-2CAB-43E6-9AB9-048C2E2A5726}" srcOrd="0" destOrd="0" parTransId="{5667BF89-7E44-4C6F-BBD4-4B4ECC448C7F}" sibTransId="{3E93B1FB-4FBB-4332-A48C-5C0194DC9B2F}"/>
    <dgm:cxn modelId="{7CC2ACBF-31BB-442F-9F05-D37A265FDBD4}" srcId="{D53F9AA8-1430-47ED-B04B-F6E272CE85FD}" destId="{4AD08618-5002-44F5-B92E-8EAFACB0CF6B}" srcOrd="3" destOrd="0" parTransId="{D379FBBE-F818-4479-A8DD-0E06D762761D}" sibTransId="{3AD4C303-E165-42B7-B3E6-3A14F50BD815}"/>
    <dgm:cxn modelId="{BCDE1FC2-1014-4071-9DB6-A91CC224A70F}" type="presOf" srcId="{D53F9AA8-1430-47ED-B04B-F6E272CE85FD}" destId="{EEE3A77A-CCC5-4E54-BA2A-B8DA61E2B3EE}" srcOrd="0" destOrd="0" presId="urn:microsoft.com/office/officeart/2005/8/layout/default#5"/>
    <dgm:cxn modelId="{C9470FCE-DEEC-4EA0-B9DE-68E7CA6CB36A}" type="presOf" srcId="{962BD02E-2CAB-43E6-9AB9-048C2E2A5726}" destId="{37363291-2D5E-4E88-AD3B-9B6C1183B340}" srcOrd="0" destOrd="0" presId="urn:microsoft.com/office/officeart/2005/8/layout/default#5"/>
    <dgm:cxn modelId="{8A67E7DC-A7D1-4155-A7A9-7FA9F92BFFBB}" srcId="{D53F9AA8-1430-47ED-B04B-F6E272CE85FD}" destId="{EEA45AC2-FF42-4EF7-911D-B6B5CA019CA4}" srcOrd="2" destOrd="0" parTransId="{8B88DBF5-E4F5-4A0E-B182-D1AE89A4F3AE}" sibTransId="{490C059F-2B9F-4758-905E-A5222B2A487E}"/>
    <dgm:cxn modelId="{4B8C08ED-7B9E-4A28-862E-4F4DF1AC9456}" type="presOf" srcId="{4AD08618-5002-44F5-B92E-8EAFACB0CF6B}" destId="{DD595689-B924-4F92-AD22-CC2325A6834D}" srcOrd="0" destOrd="0" presId="urn:microsoft.com/office/officeart/2005/8/layout/default#5"/>
    <dgm:cxn modelId="{4E72E9A1-5AD8-463A-86E9-5D29AB77BEDA}" type="presParOf" srcId="{EEE3A77A-CCC5-4E54-BA2A-B8DA61E2B3EE}" destId="{37363291-2D5E-4E88-AD3B-9B6C1183B340}" srcOrd="0" destOrd="0" presId="urn:microsoft.com/office/officeart/2005/8/layout/default#5"/>
    <dgm:cxn modelId="{E2041FB2-1C4F-4856-90F9-B7D83DF33B43}" type="presParOf" srcId="{EEE3A77A-CCC5-4E54-BA2A-B8DA61E2B3EE}" destId="{D276C9D5-1FD7-43BD-91F8-0EBFBAC5C50B}" srcOrd="1" destOrd="0" presId="urn:microsoft.com/office/officeart/2005/8/layout/default#5"/>
    <dgm:cxn modelId="{0B65F519-073B-47C1-83A4-7797040A376E}" type="presParOf" srcId="{EEE3A77A-CCC5-4E54-BA2A-B8DA61E2B3EE}" destId="{FB85ECAD-3BC4-4ED3-9541-A9A9316F126E}" srcOrd="2" destOrd="0" presId="urn:microsoft.com/office/officeart/2005/8/layout/default#5"/>
    <dgm:cxn modelId="{CA9CB6EA-E318-42F4-A632-3FDA43EF020D}" type="presParOf" srcId="{EEE3A77A-CCC5-4E54-BA2A-B8DA61E2B3EE}" destId="{BE081835-DD3B-467E-939F-7AB827E3C762}" srcOrd="3" destOrd="0" presId="urn:microsoft.com/office/officeart/2005/8/layout/default#5"/>
    <dgm:cxn modelId="{1F067450-877F-43E4-A2D3-216E43A2CF28}" type="presParOf" srcId="{EEE3A77A-CCC5-4E54-BA2A-B8DA61E2B3EE}" destId="{97BF19F6-0339-42A2-BC07-9E78C894E088}" srcOrd="4" destOrd="0" presId="urn:microsoft.com/office/officeart/2005/8/layout/default#5"/>
    <dgm:cxn modelId="{05EB077D-A400-4880-A658-49A1C22FE017}" type="presParOf" srcId="{EEE3A77A-CCC5-4E54-BA2A-B8DA61E2B3EE}" destId="{D74BD0CA-85F4-4887-A81B-3EBB5756E531}" srcOrd="5" destOrd="0" presId="urn:microsoft.com/office/officeart/2005/8/layout/default#5"/>
    <dgm:cxn modelId="{F4124D70-0161-4509-91F6-C2550756E6E0}" type="presParOf" srcId="{EEE3A77A-CCC5-4E54-BA2A-B8DA61E2B3EE}" destId="{DD595689-B924-4F92-AD22-CC2325A6834D}" srcOrd="6" destOrd="0" presId="urn:microsoft.com/office/officeart/2005/8/layout/defaul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88376E-B926-4627-9D19-2CCE61440DEB}">
      <dsp:nvSpPr>
        <dsp:cNvPr id="0" name=""/>
        <dsp:cNvSpPr/>
      </dsp:nvSpPr>
      <dsp:spPr>
        <a:xfrm>
          <a:off x="0" y="735657"/>
          <a:ext cx="2745382" cy="1647229"/>
        </a:xfrm>
        <a:prstGeom prst="rect">
          <a:avLst/>
        </a:prstGeom>
        <a:solidFill>
          <a:schemeClr val="accent3">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Use  of transformative leadership</a:t>
          </a:r>
        </a:p>
      </dsp:txBody>
      <dsp:txXfrm>
        <a:off x="0" y="735657"/>
        <a:ext cx="2745382" cy="1647229"/>
      </dsp:txXfrm>
    </dsp:sp>
    <dsp:sp modelId="{AE049477-5367-4FB3-A672-BEC8690EE423}">
      <dsp:nvSpPr>
        <dsp:cNvPr id="0" name=""/>
        <dsp:cNvSpPr/>
      </dsp:nvSpPr>
      <dsp:spPr>
        <a:xfrm>
          <a:off x="3019921" y="735657"/>
          <a:ext cx="2745382" cy="1647229"/>
        </a:xfrm>
        <a:prstGeom prst="rect">
          <a:avLst/>
        </a:prstGeom>
        <a:solidFill>
          <a:schemeClr val="accent3">
            <a:shade val="80000"/>
            <a:hueOff val="25988"/>
            <a:satOff val="-7643"/>
            <a:lumOff val="84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The owner makes all critical decisions</a:t>
          </a:r>
        </a:p>
      </dsp:txBody>
      <dsp:txXfrm>
        <a:off x="3019921" y="735657"/>
        <a:ext cx="2745382" cy="1647229"/>
      </dsp:txXfrm>
    </dsp:sp>
    <dsp:sp modelId="{D0D03DC7-4EE5-46B7-8CCB-5E5AF16EFA55}">
      <dsp:nvSpPr>
        <dsp:cNvPr id="0" name=""/>
        <dsp:cNvSpPr/>
      </dsp:nvSpPr>
      <dsp:spPr>
        <a:xfrm>
          <a:off x="6039842" y="735657"/>
          <a:ext cx="2745382" cy="1647229"/>
        </a:xfrm>
        <a:prstGeom prst="rect">
          <a:avLst/>
        </a:prstGeom>
        <a:solidFill>
          <a:schemeClr val="accent3">
            <a:shade val="80000"/>
            <a:hueOff val="51976"/>
            <a:satOff val="-15286"/>
            <a:lumOff val="1699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Boosting efficiency</a:t>
          </a:r>
        </a:p>
      </dsp:txBody>
      <dsp:txXfrm>
        <a:off x="6039842" y="735657"/>
        <a:ext cx="2745382" cy="1647229"/>
      </dsp:txXfrm>
    </dsp:sp>
    <dsp:sp modelId="{AF7585AF-29B9-4089-BCBD-9C336F8FDD8C}">
      <dsp:nvSpPr>
        <dsp:cNvPr id="0" name=""/>
        <dsp:cNvSpPr/>
      </dsp:nvSpPr>
      <dsp:spPr>
        <a:xfrm>
          <a:off x="1509960" y="2657425"/>
          <a:ext cx="2745382" cy="1647229"/>
        </a:xfrm>
        <a:prstGeom prst="rect">
          <a:avLst/>
        </a:prstGeom>
        <a:solidFill>
          <a:schemeClr val="accent3">
            <a:shade val="80000"/>
            <a:hueOff val="77964"/>
            <a:satOff val="-22929"/>
            <a:lumOff val="254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Recruitment will occur  expertise when needed</a:t>
          </a:r>
        </a:p>
      </dsp:txBody>
      <dsp:txXfrm>
        <a:off x="1509960" y="2657425"/>
        <a:ext cx="2745382" cy="1647229"/>
      </dsp:txXfrm>
    </dsp:sp>
    <dsp:sp modelId="{4226DEAC-AB8C-4E3A-8A07-70E9124F66FD}">
      <dsp:nvSpPr>
        <dsp:cNvPr id="0" name=""/>
        <dsp:cNvSpPr/>
      </dsp:nvSpPr>
      <dsp:spPr>
        <a:xfrm>
          <a:off x="4529881" y="2657425"/>
          <a:ext cx="2745382" cy="1647229"/>
        </a:xfrm>
        <a:prstGeom prst="rect">
          <a:avLst/>
        </a:prstGeom>
        <a:solidFill>
          <a:schemeClr val="accent3">
            <a:shade val="80000"/>
            <a:hueOff val="103952"/>
            <a:satOff val="-30572"/>
            <a:lumOff val="3399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Clear chain of command will keep staff engaged and accountable</a:t>
          </a:r>
        </a:p>
      </dsp:txBody>
      <dsp:txXfrm>
        <a:off x="4529881" y="2657425"/>
        <a:ext cx="2745382" cy="16472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4023A4-5913-42F8-B097-5C87FAD2D5AF}">
      <dsp:nvSpPr>
        <dsp:cNvPr id="0" name=""/>
        <dsp:cNvSpPr/>
      </dsp:nvSpPr>
      <dsp:spPr>
        <a:xfrm>
          <a:off x="439809" y="686"/>
          <a:ext cx="3499991" cy="209999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solidFill>
                <a:schemeClr val="tx1"/>
              </a:solidFill>
              <a:latin typeface="Times New Roman" pitchFamily="18" charset="0"/>
              <a:cs typeface="Times New Roman" pitchFamily="18" charset="0"/>
            </a:rPr>
            <a:t>Customized solution</a:t>
          </a:r>
        </a:p>
      </dsp:txBody>
      <dsp:txXfrm>
        <a:off x="439809" y="686"/>
        <a:ext cx="3499991" cy="2099994"/>
      </dsp:txXfrm>
    </dsp:sp>
    <dsp:sp modelId="{9A9D88E9-A5EB-4C5E-8166-1BD10FC3245F}">
      <dsp:nvSpPr>
        <dsp:cNvPr id="0" name=""/>
        <dsp:cNvSpPr/>
      </dsp:nvSpPr>
      <dsp:spPr>
        <a:xfrm>
          <a:off x="4289799" y="686"/>
          <a:ext cx="3499991" cy="2099994"/>
        </a:xfrm>
        <a:prstGeom prst="rect">
          <a:avLst/>
        </a:prstGeom>
        <a:solidFill>
          <a:schemeClr val="accent5">
            <a:hueOff val="-619719"/>
            <a:satOff val="519"/>
            <a:lumOff val="-1032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solidFill>
                <a:schemeClr val="tx1"/>
              </a:solidFill>
              <a:effectLst/>
              <a:latin typeface="Times New Roman" pitchFamily="18" charset="0"/>
              <a:ea typeface="+mn-ea"/>
              <a:cs typeface="Times New Roman" pitchFamily="18" charset="0"/>
            </a:rPr>
            <a:t>Specific needs and issues</a:t>
          </a:r>
          <a:endParaRPr lang="en-GB" sz="3400" kern="1200" dirty="0">
            <a:latin typeface="Times New Roman" pitchFamily="18" charset="0"/>
            <a:cs typeface="Times New Roman" pitchFamily="18" charset="0"/>
          </a:endParaRPr>
        </a:p>
      </dsp:txBody>
      <dsp:txXfrm>
        <a:off x="4289799" y="686"/>
        <a:ext cx="3499991" cy="2099994"/>
      </dsp:txXfrm>
    </dsp:sp>
    <dsp:sp modelId="{D1186800-211F-41BB-A784-4B7456A05080}">
      <dsp:nvSpPr>
        <dsp:cNvPr id="0" name=""/>
        <dsp:cNvSpPr/>
      </dsp:nvSpPr>
      <dsp:spPr>
        <a:xfrm>
          <a:off x="439809" y="2450680"/>
          <a:ext cx="3499991" cy="2099994"/>
        </a:xfrm>
        <a:prstGeom prst="rect">
          <a:avLst/>
        </a:prstGeom>
        <a:solidFill>
          <a:schemeClr val="accent5">
            <a:hueOff val="-1239437"/>
            <a:satOff val="1039"/>
            <a:lumOff val="-2065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rtl="0">
            <a:lnSpc>
              <a:spcPct val="90000"/>
            </a:lnSpc>
            <a:spcBef>
              <a:spcPct val="0"/>
            </a:spcBef>
            <a:spcAft>
              <a:spcPct val="35000"/>
            </a:spcAft>
            <a:buNone/>
          </a:pPr>
          <a:r>
            <a:rPr lang="en-GB" sz="3400" kern="1200" dirty="0">
              <a:solidFill>
                <a:schemeClr val="tx1"/>
              </a:solidFill>
              <a:effectLst/>
              <a:latin typeface="Times New Roman" pitchFamily="18" charset="0"/>
              <a:ea typeface="+mn-ea"/>
              <a:cs typeface="Times New Roman" pitchFamily="18" charset="0"/>
            </a:rPr>
            <a:t>Tailored software solutions.</a:t>
          </a:r>
          <a:endParaRPr lang="en-GB" sz="3400" kern="1200" dirty="0">
            <a:latin typeface="Times New Roman" pitchFamily="18" charset="0"/>
            <a:cs typeface="Times New Roman" pitchFamily="18" charset="0"/>
          </a:endParaRPr>
        </a:p>
      </dsp:txBody>
      <dsp:txXfrm>
        <a:off x="439809" y="2450680"/>
        <a:ext cx="3499991" cy="2099994"/>
      </dsp:txXfrm>
    </dsp:sp>
    <dsp:sp modelId="{5B58DB52-D82B-4E67-A66A-14F7DADE2F94}">
      <dsp:nvSpPr>
        <dsp:cNvPr id="0" name=""/>
        <dsp:cNvSpPr/>
      </dsp:nvSpPr>
      <dsp:spPr>
        <a:xfrm>
          <a:off x="4289799" y="2450680"/>
          <a:ext cx="3499991" cy="2099994"/>
        </a:xfrm>
        <a:prstGeom prst="rect">
          <a:avLst/>
        </a:prstGeom>
        <a:solidFill>
          <a:schemeClr val="accent5">
            <a:hueOff val="-1859156"/>
            <a:satOff val="1558"/>
            <a:lumOff val="-3098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solidFill>
                <a:schemeClr val="tx1"/>
              </a:solidFill>
              <a:effectLst/>
              <a:latin typeface="Times New Roman" pitchFamily="18" charset="0"/>
              <a:ea typeface="+mn-ea"/>
              <a:cs typeface="Times New Roman" pitchFamily="18" charset="0"/>
            </a:rPr>
            <a:t>Missions to equip small and medium-sized enterprise</a:t>
          </a:r>
          <a:endParaRPr lang="en-GB" sz="3400" kern="1200" dirty="0">
            <a:latin typeface="Times New Roman" pitchFamily="18" charset="0"/>
            <a:cs typeface="Times New Roman" pitchFamily="18" charset="0"/>
          </a:endParaRPr>
        </a:p>
      </dsp:txBody>
      <dsp:txXfrm>
        <a:off x="4289799" y="2450680"/>
        <a:ext cx="3499991" cy="20999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B9A25-1D3B-4569-B04C-F6ED6333173F}">
      <dsp:nvSpPr>
        <dsp:cNvPr id="0" name=""/>
        <dsp:cNvSpPr/>
      </dsp:nvSpPr>
      <dsp:spPr>
        <a:xfrm>
          <a:off x="0" y="692075"/>
          <a:ext cx="2658566" cy="1595139"/>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Times New Roman" pitchFamily="18" charset="0"/>
              <a:cs typeface="Times New Roman" pitchFamily="18" charset="0"/>
            </a:rPr>
            <a:t>Growing numbers of SMEs</a:t>
          </a:r>
        </a:p>
      </dsp:txBody>
      <dsp:txXfrm>
        <a:off x="0" y="692075"/>
        <a:ext cx="2658566" cy="1595139"/>
      </dsp:txXfrm>
    </dsp:sp>
    <dsp:sp modelId="{1F039294-E8B6-4932-A6E7-44C83FEF2918}">
      <dsp:nvSpPr>
        <dsp:cNvPr id="0" name=""/>
        <dsp:cNvSpPr/>
      </dsp:nvSpPr>
      <dsp:spPr>
        <a:xfrm>
          <a:off x="2924423" y="692075"/>
          <a:ext cx="2658566" cy="1595139"/>
        </a:xfrm>
        <a:prstGeom prst="rect">
          <a:avLst/>
        </a:prstGeom>
        <a:solidFill>
          <a:schemeClr val="accent4">
            <a:hueOff val="-699585"/>
            <a:satOff val="-7483"/>
            <a:lumOff val="79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Lack of customized solution</a:t>
          </a:r>
        </a:p>
      </dsp:txBody>
      <dsp:txXfrm>
        <a:off x="2924423" y="692075"/>
        <a:ext cx="2658566" cy="1595139"/>
      </dsp:txXfrm>
    </dsp:sp>
    <dsp:sp modelId="{48A38A05-F5D6-4EB6-84A9-DAB1F169690A}">
      <dsp:nvSpPr>
        <dsp:cNvPr id="0" name=""/>
        <dsp:cNvSpPr/>
      </dsp:nvSpPr>
      <dsp:spPr>
        <a:xfrm>
          <a:off x="5848846" y="692075"/>
          <a:ext cx="2658566" cy="1595139"/>
        </a:xfrm>
        <a:prstGeom prst="rect">
          <a:avLst/>
        </a:prstGeom>
        <a:solidFill>
          <a:schemeClr val="accent4">
            <a:hueOff val="-1399170"/>
            <a:satOff val="-14967"/>
            <a:lumOff val="1584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Technology Hub</a:t>
          </a:r>
        </a:p>
      </dsp:txBody>
      <dsp:txXfrm>
        <a:off x="5848846" y="692075"/>
        <a:ext cx="2658566" cy="1595139"/>
      </dsp:txXfrm>
    </dsp:sp>
    <dsp:sp modelId="{CB49AEAA-172B-4272-8883-91BB188E30F6}">
      <dsp:nvSpPr>
        <dsp:cNvPr id="0" name=""/>
        <dsp:cNvSpPr/>
      </dsp:nvSpPr>
      <dsp:spPr>
        <a:xfrm>
          <a:off x="0" y="2553071"/>
          <a:ext cx="2658566" cy="1595139"/>
        </a:xfrm>
        <a:prstGeom prst="rect">
          <a:avLst/>
        </a:prstGeom>
        <a:solidFill>
          <a:schemeClr val="accent4">
            <a:hueOff val="-2098755"/>
            <a:satOff val="-22450"/>
            <a:lumOff val="237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Competitive advantages</a:t>
          </a:r>
        </a:p>
      </dsp:txBody>
      <dsp:txXfrm>
        <a:off x="0" y="2553071"/>
        <a:ext cx="2658566" cy="1595139"/>
      </dsp:txXfrm>
    </dsp:sp>
    <dsp:sp modelId="{7DCC93D6-28E7-4C67-8F2D-10CD3BC24CBD}">
      <dsp:nvSpPr>
        <dsp:cNvPr id="0" name=""/>
        <dsp:cNvSpPr/>
      </dsp:nvSpPr>
      <dsp:spPr>
        <a:xfrm>
          <a:off x="2924423" y="2553071"/>
          <a:ext cx="2658566" cy="1595139"/>
        </a:xfrm>
        <a:prstGeom prst="rect">
          <a:avLst/>
        </a:prstGeom>
        <a:solidFill>
          <a:schemeClr val="accent4">
            <a:hueOff val="-2798340"/>
            <a:satOff val="-29934"/>
            <a:lumOff val="3168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Scalability and flexibility</a:t>
          </a:r>
        </a:p>
      </dsp:txBody>
      <dsp:txXfrm>
        <a:off x="2924423" y="2553071"/>
        <a:ext cx="2658566" cy="1595139"/>
      </dsp:txXfrm>
    </dsp:sp>
    <dsp:sp modelId="{2B3BE394-892D-4440-8258-A1578E42EEE6}">
      <dsp:nvSpPr>
        <dsp:cNvPr id="0" name=""/>
        <dsp:cNvSpPr/>
      </dsp:nvSpPr>
      <dsp:spPr>
        <a:xfrm>
          <a:off x="5848846" y="2553071"/>
          <a:ext cx="2658566" cy="1595139"/>
        </a:xfrm>
        <a:prstGeom prst="rect">
          <a:avLst/>
        </a:prstGeom>
        <a:solidFill>
          <a:schemeClr val="accent4">
            <a:hueOff val="-3497926"/>
            <a:satOff val="-37417"/>
            <a:lumOff val="3960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Customer Centric approach</a:t>
          </a:r>
        </a:p>
      </dsp:txBody>
      <dsp:txXfrm>
        <a:off x="5848846" y="2553071"/>
        <a:ext cx="2658566" cy="15951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705A2A-4A70-4480-87F7-450246B609DA}">
      <dsp:nvSpPr>
        <dsp:cNvPr id="0" name=""/>
        <dsp:cNvSpPr/>
      </dsp:nvSpPr>
      <dsp:spPr>
        <a:xfrm>
          <a:off x="325888" y="2396"/>
          <a:ext cx="3608486" cy="2165092"/>
        </a:xfrm>
        <a:prstGeom prst="rect">
          <a:avLst/>
        </a:prstGeom>
        <a:solidFill>
          <a:schemeClr val="accent3">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Fixed Cost will be </a:t>
          </a:r>
          <a:r>
            <a:rPr lang="en-GB" sz="4300" b="0" i="0" kern="1200" dirty="0"/>
            <a:t>€</a:t>
          </a:r>
          <a:r>
            <a:rPr lang="en-GB" sz="4300" kern="1200" dirty="0"/>
            <a:t>19000</a:t>
          </a:r>
        </a:p>
      </dsp:txBody>
      <dsp:txXfrm>
        <a:off x="325888" y="2396"/>
        <a:ext cx="3608486" cy="2165092"/>
      </dsp:txXfrm>
    </dsp:sp>
    <dsp:sp modelId="{00B5E475-FB50-49A8-B629-9814BAD7FA6D}">
      <dsp:nvSpPr>
        <dsp:cNvPr id="0" name=""/>
        <dsp:cNvSpPr/>
      </dsp:nvSpPr>
      <dsp:spPr>
        <a:xfrm>
          <a:off x="4295224" y="2396"/>
          <a:ext cx="3608486" cy="2165092"/>
        </a:xfrm>
        <a:prstGeom prst="rect">
          <a:avLst/>
        </a:prstGeom>
        <a:solidFill>
          <a:schemeClr val="accent3">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Variable Cost will be </a:t>
          </a:r>
          <a:r>
            <a:rPr lang="en-GB" sz="4300" b="0" i="0" kern="1200" dirty="0"/>
            <a:t>€</a:t>
          </a:r>
          <a:r>
            <a:rPr lang="en-GB" sz="4300" kern="1200" dirty="0"/>
            <a:t>2000</a:t>
          </a:r>
        </a:p>
      </dsp:txBody>
      <dsp:txXfrm>
        <a:off x="4295224" y="2396"/>
        <a:ext cx="3608486" cy="2165092"/>
      </dsp:txXfrm>
    </dsp:sp>
    <dsp:sp modelId="{3D91479D-4DDE-452B-A63B-522FD38910A2}">
      <dsp:nvSpPr>
        <dsp:cNvPr id="0" name=""/>
        <dsp:cNvSpPr/>
      </dsp:nvSpPr>
      <dsp:spPr>
        <a:xfrm>
          <a:off x="325888" y="2528336"/>
          <a:ext cx="3608486" cy="2165092"/>
        </a:xfrm>
        <a:prstGeom prst="rect">
          <a:avLst/>
        </a:prstGeom>
        <a:solidFill>
          <a:schemeClr val="accent3">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Operational Cost will be </a:t>
          </a:r>
          <a:r>
            <a:rPr lang="en-GB" sz="4300" b="0" i="0" kern="1200" dirty="0"/>
            <a:t>€</a:t>
          </a:r>
          <a:r>
            <a:rPr lang="en-GB" sz="4300" kern="1200" dirty="0"/>
            <a:t>3000</a:t>
          </a:r>
        </a:p>
      </dsp:txBody>
      <dsp:txXfrm>
        <a:off x="325888" y="2528336"/>
        <a:ext cx="3608486" cy="2165092"/>
      </dsp:txXfrm>
    </dsp:sp>
    <dsp:sp modelId="{10645211-44AA-42DC-BDBE-F969085BF218}">
      <dsp:nvSpPr>
        <dsp:cNvPr id="0" name=""/>
        <dsp:cNvSpPr/>
      </dsp:nvSpPr>
      <dsp:spPr>
        <a:xfrm>
          <a:off x="4295224" y="2528336"/>
          <a:ext cx="3608486" cy="2165092"/>
        </a:xfrm>
        <a:prstGeom prst="rect">
          <a:avLst/>
        </a:prstGeom>
        <a:solidFill>
          <a:schemeClr val="accent3">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Total Cost will be </a:t>
          </a:r>
          <a:r>
            <a:rPr lang="en-GB" sz="4300" b="0" i="0" kern="1200" dirty="0"/>
            <a:t>€</a:t>
          </a:r>
          <a:r>
            <a:rPr lang="en-GB" sz="4300" kern="1200" dirty="0"/>
            <a:t>24000</a:t>
          </a:r>
        </a:p>
      </dsp:txBody>
      <dsp:txXfrm>
        <a:off x="4295224" y="2528336"/>
        <a:ext cx="3608486" cy="21650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63291-2D5E-4E88-AD3B-9B6C1183B340}">
      <dsp:nvSpPr>
        <dsp:cNvPr id="0" name=""/>
        <dsp:cNvSpPr/>
      </dsp:nvSpPr>
      <dsp:spPr>
        <a:xfrm>
          <a:off x="93828" y="2408"/>
          <a:ext cx="3829496" cy="2297697"/>
        </a:xfrm>
        <a:prstGeom prst="rect">
          <a:avLst/>
        </a:prstGeom>
        <a:solidFill>
          <a:schemeClr val="accent3">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dirty="0" err="1">
              <a:latin typeface="Times New Roman" pitchFamily="18" charset="0"/>
              <a:cs typeface="Times New Roman" pitchFamily="18" charset="0"/>
            </a:rPr>
            <a:t>SoftSolutions</a:t>
          </a:r>
          <a:r>
            <a:rPr lang="en-GB" sz="4900" kern="1200" dirty="0">
              <a:latin typeface="Times New Roman" pitchFamily="18" charset="0"/>
              <a:cs typeface="Times New Roman" pitchFamily="18" charset="0"/>
            </a:rPr>
            <a:t> Ltd.</a:t>
          </a:r>
        </a:p>
      </dsp:txBody>
      <dsp:txXfrm>
        <a:off x="93828" y="2408"/>
        <a:ext cx="3829496" cy="2297697"/>
      </dsp:txXfrm>
    </dsp:sp>
    <dsp:sp modelId="{FB85ECAD-3BC4-4ED3-9541-A9A9316F126E}">
      <dsp:nvSpPr>
        <dsp:cNvPr id="0" name=""/>
        <dsp:cNvSpPr/>
      </dsp:nvSpPr>
      <dsp:spPr>
        <a:xfrm>
          <a:off x="4306274" y="2408"/>
          <a:ext cx="3829496" cy="2297697"/>
        </a:xfrm>
        <a:prstGeom prst="rect">
          <a:avLst/>
        </a:prstGeom>
        <a:solidFill>
          <a:schemeClr val="accent3">
            <a:shade val="50000"/>
            <a:hueOff val="62151"/>
            <a:satOff val="-17442"/>
            <a:lumOff val="2448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dirty="0" err="1"/>
            <a:t>CustomTech</a:t>
          </a:r>
          <a:r>
            <a:rPr lang="en-GB" sz="4900" kern="1200" dirty="0"/>
            <a:t> Solutions</a:t>
          </a:r>
        </a:p>
      </dsp:txBody>
      <dsp:txXfrm>
        <a:off x="4306274" y="2408"/>
        <a:ext cx="3829496" cy="2297697"/>
      </dsp:txXfrm>
    </dsp:sp>
    <dsp:sp modelId="{97BF19F6-0339-42A2-BC07-9E78C894E088}">
      <dsp:nvSpPr>
        <dsp:cNvPr id="0" name=""/>
        <dsp:cNvSpPr/>
      </dsp:nvSpPr>
      <dsp:spPr>
        <a:xfrm>
          <a:off x="93828" y="2683055"/>
          <a:ext cx="3829496" cy="2297697"/>
        </a:xfrm>
        <a:prstGeom prst="rect">
          <a:avLst/>
        </a:prstGeom>
        <a:solidFill>
          <a:schemeClr val="accent3">
            <a:shade val="50000"/>
            <a:hueOff val="124303"/>
            <a:satOff val="-34884"/>
            <a:lumOff val="489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dirty="0" err="1"/>
            <a:t>AdaptTech</a:t>
          </a:r>
          <a:r>
            <a:rPr lang="en-GB" sz="4900" kern="1200" dirty="0"/>
            <a:t> Solutions </a:t>
          </a:r>
        </a:p>
      </dsp:txBody>
      <dsp:txXfrm>
        <a:off x="93828" y="2683055"/>
        <a:ext cx="3829496" cy="2297697"/>
      </dsp:txXfrm>
    </dsp:sp>
    <dsp:sp modelId="{DD595689-B924-4F92-AD22-CC2325A6834D}">
      <dsp:nvSpPr>
        <dsp:cNvPr id="0" name=""/>
        <dsp:cNvSpPr/>
      </dsp:nvSpPr>
      <dsp:spPr>
        <a:xfrm>
          <a:off x="4306274" y="2683055"/>
          <a:ext cx="3829496" cy="2297697"/>
        </a:xfrm>
        <a:prstGeom prst="rect">
          <a:avLst/>
        </a:prstGeom>
        <a:solidFill>
          <a:schemeClr val="accent3">
            <a:shade val="50000"/>
            <a:hueOff val="62151"/>
            <a:satOff val="-17442"/>
            <a:lumOff val="2448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dirty="0" err="1"/>
            <a:t>SwiftSoft</a:t>
          </a:r>
          <a:r>
            <a:rPr lang="en-GB" sz="4900" kern="1200" dirty="0"/>
            <a:t> Ltd </a:t>
          </a:r>
        </a:p>
      </dsp:txBody>
      <dsp:txXfrm>
        <a:off x="4306274" y="2683055"/>
        <a:ext cx="3829496" cy="2297697"/>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2">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3">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4">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5">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1E91B0-C88C-48DC-B7B5-48A03730D25E}" type="datetimeFigureOut">
              <a:rPr lang="en-GB" smtClean="0"/>
              <a:pPr/>
              <a:t>14/07/2023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0A8A6D-D005-4983-B677-E6248D56C902}" type="slidenum">
              <a:rPr lang="en-GB" smtClean="0"/>
              <a:pPr/>
              <a:t>‹#›</a:t>
            </a:fld>
            <a:endParaRPr lang="en-GB"/>
          </a:p>
        </p:txBody>
      </p:sp>
    </p:spTree>
    <p:extLst>
      <p:ext uri="{BB962C8B-B14F-4D97-AF65-F5344CB8AC3E}">
        <p14:creationId xmlns:p14="http://schemas.microsoft.com/office/powerpoint/2010/main" val="625840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Company Overview </a:t>
            </a:r>
          </a:p>
          <a:p>
            <a:r>
              <a:rPr lang="en-GB" sz="1200" kern="1200" dirty="0">
                <a:solidFill>
                  <a:schemeClr val="tx1"/>
                </a:solidFill>
                <a:effectLst/>
                <a:latin typeface="+mn-lt"/>
                <a:ea typeface="+mn-ea"/>
                <a:cs typeface="+mn-cs"/>
              </a:rPr>
              <a:t>The 21st century has the most active business climate ever. The increasing adoption of the internet and cell phones, the COVID-19 pandemic, and the tendency towards more digitization after the pandemic have had a major impact on business (Rise, 2011). The projected enterprise management software company. New company concept "</a:t>
            </a:r>
            <a:r>
              <a:rPr lang="en-GB" sz="1200" kern="1200" dirty="0" err="1">
                <a:solidFill>
                  <a:schemeClr val="tx1"/>
                </a:solidFill>
                <a:effectLst/>
                <a:latin typeface="+mn-lt"/>
                <a:ea typeface="+mn-ea"/>
                <a:cs typeface="+mn-cs"/>
              </a:rPr>
              <a:t>TechTouch</a:t>
            </a:r>
            <a:r>
              <a:rPr lang="en-GB" sz="1200" kern="1200" dirty="0">
                <a:solidFill>
                  <a:schemeClr val="tx1"/>
                </a:solidFill>
                <a:effectLst/>
                <a:latin typeface="+mn-lt"/>
                <a:ea typeface="+mn-ea"/>
                <a:cs typeface="+mn-cs"/>
              </a:rPr>
              <a:t>" It tailors software to micro, small, and medium businesses. SME efficiency, effectiveness, and data-driven decision-making are the company's goals (Reid, 2021). The suggested program includes e-commerce connectivity, CRM, financial analysis, and stock tracking. Users can easily adapt the program to their demands and employee expertise. The company's ultimate purpose is to equip SMEs with digitalization tools to compete with giant organizations on efficiency and cost. </a:t>
            </a:r>
          </a:p>
          <a:p>
            <a:endParaRPr lang="en-GB" dirty="0"/>
          </a:p>
        </p:txBody>
      </p:sp>
      <p:sp>
        <p:nvSpPr>
          <p:cNvPr id="4" name="Slide Number Placeholder 3"/>
          <p:cNvSpPr>
            <a:spLocks noGrp="1"/>
          </p:cNvSpPr>
          <p:nvPr>
            <p:ph type="sldNum" sz="quarter" idx="10"/>
          </p:nvPr>
        </p:nvSpPr>
        <p:spPr/>
        <p:txBody>
          <a:bodyPr/>
          <a:lstStyle/>
          <a:p>
            <a:fld id="{AA0A8A6D-D005-4983-B677-E6248D56C902}" type="slidenum">
              <a:rPr lang="en-GB" smtClean="0"/>
              <a:pPr/>
              <a:t>2</a:t>
            </a:fld>
            <a:endParaRPr lang="en-GB"/>
          </a:p>
        </p:txBody>
      </p:sp>
    </p:spTree>
    <p:extLst>
      <p:ext uri="{BB962C8B-B14F-4D97-AF65-F5344CB8AC3E}">
        <p14:creationId xmlns:p14="http://schemas.microsoft.com/office/powerpoint/2010/main" val="287971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Legal aspects </a:t>
            </a:r>
          </a:p>
          <a:p>
            <a:r>
              <a:rPr lang="en-GB" sz="1200" kern="1200" dirty="0">
                <a:solidFill>
                  <a:schemeClr val="tx1"/>
                </a:solidFill>
                <a:effectLst/>
                <a:latin typeface="+mn-lt"/>
                <a:ea typeface="+mn-ea"/>
                <a:cs typeface="+mn-cs"/>
              </a:rPr>
              <a:t>New enterprises might choose from a number of various organisational structures. Different legal structures exist because each type of business serves different purposes, has different funding needs, and caters to different types of entrepreneurs. The business known as "</a:t>
            </a:r>
            <a:r>
              <a:rPr lang="en-GB" sz="1200" kern="1200" dirty="0" err="1">
                <a:solidFill>
                  <a:schemeClr val="tx1"/>
                </a:solidFill>
                <a:effectLst/>
                <a:latin typeface="+mn-lt"/>
                <a:ea typeface="+mn-ea"/>
                <a:cs typeface="+mn-cs"/>
              </a:rPr>
              <a:t>TechTouch</a:t>
            </a:r>
            <a:r>
              <a:rPr lang="en-GB" sz="1200" kern="1200" dirty="0">
                <a:solidFill>
                  <a:schemeClr val="tx1"/>
                </a:solidFill>
                <a:effectLst/>
                <a:latin typeface="+mn-lt"/>
                <a:ea typeface="+mn-ea"/>
                <a:cs typeface="+mn-cs"/>
              </a:rPr>
              <a:t>" will be run by a</a:t>
            </a:r>
            <a:r>
              <a:rPr lang="en-GB" sz="1200" kern="1200" baseline="0" dirty="0">
                <a:solidFill>
                  <a:schemeClr val="tx1"/>
                </a:solidFill>
                <a:effectLst/>
                <a:latin typeface="+mn-lt"/>
                <a:ea typeface="+mn-ea"/>
                <a:cs typeface="+mn-cs"/>
              </a:rPr>
              <a:t> sole-proprietorship business</a:t>
            </a:r>
            <a:r>
              <a:rPr lang="en-GB" sz="1200" kern="1200" dirty="0">
                <a:solidFill>
                  <a:schemeClr val="tx1"/>
                </a:solidFill>
                <a:effectLst/>
                <a:latin typeface="+mn-lt"/>
                <a:ea typeface="+mn-ea"/>
                <a:cs typeface="+mn-cs"/>
              </a:rPr>
              <a:t>. The entrepreneur is responsible for raising most of the necessary funds. Short-term loans from regional banks or venture capital firms are an alternative source of cash for the company (Chang and </a:t>
            </a:r>
            <a:r>
              <a:rPr lang="en-GB" sz="1200" kern="1200" dirty="0" err="1">
                <a:solidFill>
                  <a:schemeClr val="tx1"/>
                </a:solidFill>
                <a:effectLst/>
                <a:latin typeface="+mn-lt"/>
                <a:ea typeface="+mn-ea"/>
                <a:cs typeface="+mn-cs"/>
              </a:rPr>
              <a:t>Ries</a:t>
            </a:r>
            <a:r>
              <a:rPr lang="en-GB" sz="1200" kern="1200" dirty="0">
                <a:solidFill>
                  <a:schemeClr val="tx1"/>
                </a:solidFill>
                <a:effectLst/>
                <a:latin typeface="+mn-lt"/>
                <a:ea typeface="+mn-ea"/>
                <a:cs typeface="+mn-cs"/>
              </a:rPr>
              <a:t>, 2018). The company may be able to rely on funds from within, such as from friends and family or angel investors sourced through professional networks. Because of the flexibility provided by this legal structure, </a:t>
            </a:r>
            <a:r>
              <a:rPr lang="en-GB" sz="1200" kern="1200" dirty="0" err="1">
                <a:solidFill>
                  <a:schemeClr val="tx1"/>
                </a:solidFill>
                <a:effectLst/>
                <a:latin typeface="+mn-lt"/>
                <a:ea typeface="+mn-ea"/>
                <a:cs typeface="+mn-cs"/>
              </a:rPr>
              <a:t>startups</a:t>
            </a:r>
            <a:r>
              <a:rPr lang="en-GB" sz="1200" kern="1200" dirty="0">
                <a:solidFill>
                  <a:schemeClr val="tx1"/>
                </a:solidFill>
                <a:effectLst/>
                <a:latin typeface="+mn-lt"/>
                <a:ea typeface="+mn-ea"/>
                <a:cs typeface="+mn-cs"/>
              </a:rPr>
              <a:t> can respond quickly to changing market conditions. Because of the high risk associated with the owner's personal assets, sole proprietorships rarely survive the initial stages of business. In addition, a sole proprietorship requires less legal formalities and lower start-up costs than other legal structures. These advantages of operating as a single proprietor are why so many new business owners choose for this structure.  </a:t>
            </a:r>
          </a:p>
          <a:p>
            <a:endParaRPr lang="en-GB" dirty="0"/>
          </a:p>
        </p:txBody>
      </p:sp>
      <p:sp>
        <p:nvSpPr>
          <p:cNvPr id="4" name="Slide Number Placeholder 3"/>
          <p:cNvSpPr>
            <a:spLocks noGrp="1"/>
          </p:cNvSpPr>
          <p:nvPr>
            <p:ph type="sldNum" sz="quarter" idx="10"/>
          </p:nvPr>
        </p:nvSpPr>
        <p:spPr/>
        <p:txBody>
          <a:bodyPr/>
          <a:lstStyle/>
          <a:p>
            <a:fld id="{AA0A8A6D-D005-4983-B677-E6248D56C902}" type="slidenum">
              <a:rPr lang="en-GB" smtClean="0"/>
              <a:pPr/>
              <a:t>3</a:t>
            </a:fld>
            <a:endParaRPr lang="en-GB"/>
          </a:p>
        </p:txBody>
      </p:sp>
    </p:spTree>
    <p:extLst>
      <p:ext uri="{BB962C8B-B14F-4D97-AF65-F5344CB8AC3E}">
        <p14:creationId xmlns:p14="http://schemas.microsoft.com/office/powerpoint/2010/main" val="440620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400"/>
              </a:spcBef>
              <a:spcAft>
                <a:spcPts val="0"/>
              </a:spcAft>
            </a:pPr>
            <a:r>
              <a:rPr lang="en-GB" sz="1600" b="1" kern="0" dirty="0">
                <a:solidFill>
                  <a:srgbClr val="000000"/>
                </a:solidFill>
                <a:effectLst/>
                <a:latin typeface="Times New Roman"/>
                <a:ea typeface="Times New Roman"/>
                <a:cs typeface="Times New Roman"/>
              </a:rPr>
              <a:t>Management </a:t>
            </a:r>
          </a:p>
          <a:p>
            <a:pPr algn="just">
              <a:lnSpc>
                <a:spcPct val="150000"/>
              </a:lnSpc>
              <a:spcAft>
                <a:spcPts val="1000"/>
              </a:spcAft>
            </a:pPr>
            <a:r>
              <a:rPr lang="en-GB" sz="1200" dirty="0">
                <a:effectLst/>
                <a:latin typeface="Times New Roman"/>
                <a:ea typeface="Calibri"/>
                <a:cs typeface="Times New Roman"/>
              </a:rPr>
              <a:t>Management involves planning, executing, and evaluating an organization's actions. Company management styles differ. Size, purpose, and ownership structure affect management approaches. The new organisation will use transformative leadership. The company's CEO will own it. The owner makes all critical decisions, including company development and client contracts. </a:t>
            </a:r>
            <a:r>
              <a:rPr lang="en-GB" sz="1200" dirty="0" err="1">
                <a:effectLst/>
                <a:latin typeface="Times New Roman"/>
                <a:ea typeface="Calibri"/>
                <a:cs typeface="Times New Roman"/>
              </a:rPr>
              <a:t>TechTouch's</a:t>
            </a:r>
            <a:r>
              <a:rPr lang="en-GB" sz="1200" dirty="0">
                <a:effectLst/>
                <a:latin typeface="Times New Roman"/>
                <a:ea typeface="Calibri"/>
                <a:cs typeface="Times New Roman"/>
              </a:rPr>
              <a:t> competent team will boost efficiency. The team includes three software developers, one marketing expert, and one office manager. Revenue and operations growth necessitate staffing (</a:t>
            </a:r>
            <a:r>
              <a:rPr lang="en-GB" sz="1200" dirty="0" err="1">
                <a:effectLst/>
                <a:latin typeface="Times New Roman"/>
                <a:ea typeface="Calibri"/>
                <a:cs typeface="Times New Roman"/>
              </a:rPr>
              <a:t>Campling</a:t>
            </a:r>
            <a:r>
              <a:rPr lang="en-GB" sz="1200" dirty="0">
                <a:effectLst/>
                <a:latin typeface="Times New Roman"/>
                <a:ea typeface="Calibri"/>
                <a:cs typeface="Times New Roman"/>
              </a:rPr>
              <a:t>, 2016). We'll recruit expertise when needed. </a:t>
            </a:r>
            <a:r>
              <a:rPr lang="en-GB" sz="1200" dirty="0" err="1">
                <a:effectLst/>
                <a:latin typeface="Times New Roman"/>
                <a:ea typeface="Calibri"/>
                <a:cs typeface="Times New Roman"/>
              </a:rPr>
              <a:t>TechTouch</a:t>
            </a:r>
            <a:r>
              <a:rPr lang="en-GB" sz="1200" dirty="0">
                <a:effectLst/>
                <a:latin typeface="Times New Roman"/>
                <a:ea typeface="Calibri"/>
                <a:cs typeface="Times New Roman"/>
              </a:rPr>
              <a:t> will seek growth finance from financial advisors. Given the company's diverse clientele and the risks of data breaches and cybercrime, legal advice will also be sought. Sales and marketing managers will recruit graphic designers, content writers, video editors, etc. Fiver, Freelancer.com, </a:t>
            </a:r>
            <a:r>
              <a:rPr lang="en-GB" sz="1200" dirty="0" err="1">
                <a:effectLst/>
                <a:latin typeface="Times New Roman"/>
                <a:ea typeface="Calibri"/>
                <a:cs typeface="Times New Roman"/>
              </a:rPr>
              <a:t>Upwork</a:t>
            </a:r>
            <a:r>
              <a:rPr lang="en-GB" sz="1200" dirty="0">
                <a:effectLst/>
                <a:latin typeface="Times New Roman"/>
                <a:ea typeface="Calibri"/>
                <a:cs typeface="Times New Roman"/>
              </a:rPr>
              <a:t>, and others will connect these specialists. </a:t>
            </a:r>
            <a:r>
              <a:rPr lang="en-GB" sz="1200" dirty="0" err="1">
                <a:effectLst/>
                <a:latin typeface="Times New Roman"/>
                <a:ea typeface="Calibri"/>
                <a:cs typeface="Times New Roman"/>
              </a:rPr>
              <a:t>TechTouch's</a:t>
            </a:r>
            <a:r>
              <a:rPr lang="en-GB" sz="1200" dirty="0">
                <a:effectLst/>
                <a:latin typeface="Times New Roman"/>
                <a:ea typeface="Calibri"/>
                <a:cs typeface="Times New Roman"/>
              </a:rPr>
              <a:t> founder and CEO will assess market trends and the company's unique value offer to develop its vision, mission, and goals (Bradley et al., 2019). These strategic decisions will be communicated to department heads. A clear chain of command will keep staff engaged and accountable. The CEO will shape a creative, growing company culture. The organisation will also offer professional development. Management will ensure service quality to meet client needs. </a:t>
            </a:r>
          </a:p>
          <a:p>
            <a:endParaRPr lang="en-GB" dirty="0"/>
          </a:p>
        </p:txBody>
      </p:sp>
      <p:sp>
        <p:nvSpPr>
          <p:cNvPr id="4" name="Slide Number Placeholder 3"/>
          <p:cNvSpPr>
            <a:spLocks noGrp="1"/>
          </p:cNvSpPr>
          <p:nvPr>
            <p:ph type="sldNum" sz="quarter" idx="10"/>
          </p:nvPr>
        </p:nvSpPr>
        <p:spPr/>
        <p:txBody>
          <a:bodyPr/>
          <a:lstStyle/>
          <a:p>
            <a:fld id="{AA0A8A6D-D005-4983-B677-E6248D56C902}" type="slidenum">
              <a:rPr lang="en-GB" smtClean="0"/>
              <a:pPr/>
              <a:t>4</a:t>
            </a:fld>
            <a:endParaRPr lang="en-GB"/>
          </a:p>
        </p:txBody>
      </p:sp>
    </p:spTree>
    <p:extLst>
      <p:ext uri="{BB962C8B-B14F-4D97-AF65-F5344CB8AC3E}">
        <p14:creationId xmlns:p14="http://schemas.microsoft.com/office/powerpoint/2010/main" val="677294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USPs</a:t>
            </a:r>
            <a:r>
              <a:rPr lang="en-GB" sz="1200" b="1" kern="1200" baseline="0" dirty="0">
                <a:solidFill>
                  <a:schemeClr val="tx1"/>
                </a:solidFill>
                <a:effectLst/>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Tech-Touch's USP (Unique </a:t>
            </a:r>
            <a:r>
              <a:rPr lang="en-GB" sz="1200" kern="1200">
                <a:solidFill>
                  <a:schemeClr val="tx1"/>
                </a:solidFill>
                <a:effectLst/>
                <a:latin typeface="+mn-lt"/>
                <a:ea typeface="+mn-ea"/>
                <a:cs typeface="+mn-cs"/>
              </a:rPr>
              <a:t>Selling Point) </a:t>
            </a:r>
            <a:r>
              <a:rPr lang="en-GB" sz="1200" kern="1200" dirty="0">
                <a:solidFill>
                  <a:schemeClr val="tx1"/>
                </a:solidFill>
                <a:effectLst/>
                <a:latin typeface="+mn-lt"/>
                <a:ea typeface="+mn-ea"/>
                <a:cs typeface="+mn-cs"/>
              </a:rPr>
              <a:t>is that it offers software solutions that are targeted to the demands of SMEs. Our method integrates state-of-the-art tools with a thorough comprehension of small and medium-sized businesses and their specific needs and issues. Tech-Touch's mission is to equip small and medium-sized enterprises (SMEs) with the means to streamline operations, boost efficiency, and drive growth through the provision of tailored software solutions.</a:t>
            </a:r>
          </a:p>
          <a:p>
            <a:endParaRPr lang="en-GB" dirty="0"/>
          </a:p>
        </p:txBody>
      </p:sp>
      <p:sp>
        <p:nvSpPr>
          <p:cNvPr id="4" name="Slide Number Placeholder 3"/>
          <p:cNvSpPr>
            <a:spLocks noGrp="1"/>
          </p:cNvSpPr>
          <p:nvPr>
            <p:ph type="sldNum" sz="quarter" idx="10"/>
          </p:nvPr>
        </p:nvSpPr>
        <p:spPr/>
        <p:txBody>
          <a:bodyPr/>
          <a:lstStyle/>
          <a:p>
            <a:fld id="{AA0A8A6D-D005-4983-B677-E6248D56C902}" type="slidenum">
              <a:rPr lang="en-GB" smtClean="0"/>
              <a:pPr/>
              <a:t>5</a:t>
            </a:fld>
            <a:endParaRPr lang="en-GB"/>
          </a:p>
        </p:txBody>
      </p:sp>
    </p:spTree>
    <p:extLst>
      <p:ext uri="{BB962C8B-B14F-4D97-AF65-F5344CB8AC3E}">
        <p14:creationId xmlns:p14="http://schemas.microsoft.com/office/powerpoint/2010/main" val="1695269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Reasons of starting business </a:t>
            </a:r>
          </a:p>
          <a:p>
            <a:r>
              <a:rPr lang="en-GB" sz="1200" kern="1200" dirty="0">
                <a:solidFill>
                  <a:schemeClr val="tx1"/>
                </a:solidFill>
                <a:effectLst/>
                <a:latin typeface="+mn-lt"/>
                <a:ea typeface="+mn-ea"/>
                <a:cs typeface="+mn-cs"/>
              </a:rPr>
              <a:t>Growing number of SMEs: Millions of UK SMEs are growing. Tech-Touch can leverage on this growing need with specific software. Tech-Touch targets SMEs to gain many delighted clients and long-term collaborations.</a:t>
            </a:r>
          </a:p>
          <a:p>
            <a:r>
              <a:rPr lang="en-GB" sz="1200" kern="1200" dirty="0">
                <a:solidFill>
                  <a:schemeClr val="tx1"/>
                </a:solidFill>
                <a:effectLst/>
                <a:latin typeface="+mn-lt"/>
                <a:ea typeface="+mn-ea"/>
                <a:cs typeface="+mn-cs"/>
              </a:rPr>
              <a:t>Technology Hub: Tech </a:t>
            </a:r>
            <a:r>
              <a:rPr lang="en-GB" sz="1200" kern="1200" dirty="0" err="1">
                <a:solidFill>
                  <a:schemeClr val="tx1"/>
                </a:solidFill>
                <a:effectLst/>
                <a:latin typeface="+mn-lt"/>
                <a:ea typeface="+mn-ea"/>
                <a:cs typeface="+mn-cs"/>
              </a:rPr>
              <a:t>startup</a:t>
            </a:r>
            <a:r>
              <a:rPr lang="en-GB" sz="1200" kern="1200" dirty="0">
                <a:solidFill>
                  <a:schemeClr val="tx1"/>
                </a:solidFill>
                <a:effectLst/>
                <a:latin typeface="+mn-lt"/>
                <a:ea typeface="+mn-ea"/>
                <a:cs typeface="+mn-cs"/>
              </a:rPr>
              <a:t> incubator UK technology development and entrepreneurship are well known. This area's receptivity to new technology makes Tech-Touch ideal. IT talent and a welcoming environment may affect the company's success.</a:t>
            </a:r>
          </a:p>
          <a:p>
            <a:r>
              <a:rPr lang="en-GB" sz="1200" kern="1200" dirty="0">
                <a:solidFill>
                  <a:schemeClr val="tx1"/>
                </a:solidFill>
                <a:effectLst/>
                <a:latin typeface="+mn-lt"/>
                <a:ea typeface="+mn-ea"/>
                <a:cs typeface="+mn-cs"/>
              </a:rPr>
              <a:t>Lack of customized solution: Many SMEs struggle to find customised software. Using off-the-shelf software instead of tailored solutions hinders growth. Tech-Touch develops SME-specific software products to fulfil this need.</a:t>
            </a:r>
          </a:p>
          <a:p>
            <a:r>
              <a:rPr lang="en-GB" sz="1200" kern="1200" dirty="0">
                <a:solidFill>
                  <a:schemeClr val="tx1"/>
                </a:solidFill>
                <a:effectLst/>
                <a:latin typeface="+mn-lt"/>
                <a:ea typeface="+mn-ea"/>
                <a:cs typeface="+mn-cs"/>
              </a:rPr>
              <a:t>Competitive advantages: Tech-Touch's concentration on SMEs gives it a competitive edge over other software vendors. By targeting SMEs, Tech-Touch may become a trusted partner. Tech-Touch's ability to meet specific demands may give it an edge over larger, generic software manufacturers.</a:t>
            </a:r>
          </a:p>
          <a:p>
            <a:r>
              <a:rPr lang="en-GB" sz="1200" kern="1200" dirty="0">
                <a:solidFill>
                  <a:schemeClr val="tx1"/>
                </a:solidFill>
                <a:effectLst/>
                <a:latin typeface="+mn-lt"/>
                <a:ea typeface="+mn-ea"/>
                <a:cs typeface="+mn-cs"/>
              </a:rPr>
              <a:t>Scalability and flexibility: Software solutions allow Tech-Touch to scale and adapt to the needs of SMEs. Tech-Touch can maintain, upgrade, and add functionality to ensure the software meets customer demands as the firm expands. This software can develop and adapt with SMEs.</a:t>
            </a:r>
          </a:p>
          <a:p>
            <a:r>
              <a:rPr lang="en-GB" sz="1200" kern="1200" dirty="0">
                <a:solidFill>
                  <a:schemeClr val="tx1"/>
                </a:solidFill>
                <a:effectLst/>
                <a:latin typeface="+mn-lt"/>
                <a:ea typeface="+mn-ea"/>
                <a:cs typeface="+mn-cs"/>
              </a:rPr>
              <a:t>Customer Centric approach: Tech-Touch's customer-centric approach to serving SMEs sets them apart from other software providers. Tech-Touch aims to become the UK's top software provider by focusing on personalization, customization, and rapport. Tech-Touch will capitalise on the growing SME market, provide customised software solutions, and take a customer-centric approach to help SMEs digitally transform and become a trusted technology partner in the UK.</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AA0A8A6D-D005-4983-B677-E6248D56C902}" type="slidenum">
              <a:rPr lang="en-GB" smtClean="0"/>
              <a:pPr/>
              <a:t>6</a:t>
            </a:fld>
            <a:endParaRPr lang="en-GB"/>
          </a:p>
        </p:txBody>
      </p:sp>
    </p:spTree>
    <p:extLst>
      <p:ext uri="{BB962C8B-B14F-4D97-AF65-F5344CB8AC3E}">
        <p14:creationId xmlns:p14="http://schemas.microsoft.com/office/powerpoint/2010/main" val="2325051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Start-Up Cost Structure-</a:t>
            </a:r>
          </a:p>
          <a:p>
            <a:r>
              <a:rPr lang="en-GB" sz="1200" b="1" kern="1200" dirty="0">
                <a:solidFill>
                  <a:schemeClr val="tx1"/>
                </a:solidFill>
                <a:effectLst/>
                <a:latin typeface="+mn-lt"/>
                <a:ea typeface="+mn-ea"/>
                <a:cs typeface="+mn-cs"/>
              </a:rPr>
              <a:t>Fixed costs</a:t>
            </a:r>
          </a:p>
          <a:p>
            <a:r>
              <a:rPr lang="en-GB" sz="1200" kern="1200" dirty="0">
                <a:solidFill>
                  <a:schemeClr val="tx1"/>
                </a:solidFill>
                <a:effectLst/>
                <a:latin typeface="+mn-lt"/>
                <a:ea typeface="+mn-ea"/>
                <a:cs typeface="+mn-cs"/>
              </a:rPr>
              <a:t>Salary to staff £ 9000</a:t>
            </a:r>
          </a:p>
          <a:p>
            <a:r>
              <a:rPr lang="en-GB" sz="1200" kern="1200" dirty="0">
                <a:solidFill>
                  <a:schemeClr val="tx1"/>
                </a:solidFill>
                <a:effectLst/>
                <a:latin typeface="+mn-lt"/>
                <a:ea typeface="+mn-ea"/>
                <a:cs typeface="+mn-cs"/>
              </a:rPr>
              <a:t>Office Rent £ 3000</a:t>
            </a:r>
          </a:p>
          <a:p>
            <a:r>
              <a:rPr lang="en-GB" sz="1200" kern="1200" dirty="0">
                <a:solidFill>
                  <a:schemeClr val="tx1"/>
                </a:solidFill>
                <a:effectLst/>
                <a:latin typeface="+mn-lt"/>
                <a:ea typeface="+mn-ea"/>
                <a:cs typeface="+mn-cs"/>
              </a:rPr>
              <a:t>Maintenance £ £ 1000</a:t>
            </a:r>
          </a:p>
          <a:p>
            <a:r>
              <a:rPr lang="en-GB" sz="1200" kern="1200" dirty="0">
                <a:solidFill>
                  <a:schemeClr val="tx1"/>
                </a:solidFill>
                <a:effectLst/>
                <a:latin typeface="+mn-lt"/>
                <a:ea typeface="+mn-ea"/>
                <a:cs typeface="+mn-cs"/>
              </a:rPr>
              <a:t>Insurance £ 2000</a:t>
            </a:r>
          </a:p>
          <a:p>
            <a:r>
              <a:rPr lang="en-GB" sz="1200" kern="1200" dirty="0">
                <a:solidFill>
                  <a:schemeClr val="tx1"/>
                </a:solidFill>
                <a:effectLst/>
                <a:latin typeface="+mn-lt"/>
                <a:ea typeface="+mn-ea"/>
                <a:cs typeface="+mn-cs"/>
              </a:rPr>
              <a:t>Licensing £ 2000</a:t>
            </a:r>
          </a:p>
          <a:p>
            <a:r>
              <a:rPr lang="en-GB" sz="1200" kern="1200" dirty="0">
                <a:solidFill>
                  <a:schemeClr val="tx1"/>
                </a:solidFill>
                <a:effectLst/>
                <a:latin typeface="+mn-lt"/>
                <a:ea typeface="+mn-ea"/>
                <a:cs typeface="+mn-cs"/>
              </a:rPr>
              <a:t>Instruments &amp;amp; Technological support £ 2000</a:t>
            </a:r>
          </a:p>
          <a:p>
            <a:r>
              <a:rPr lang="en-GB" sz="1200" b="1" kern="1200" dirty="0">
                <a:solidFill>
                  <a:schemeClr val="tx1"/>
                </a:solidFill>
                <a:effectLst/>
                <a:latin typeface="+mn-lt"/>
                <a:ea typeface="+mn-ea"/>
                <a:cs typeface="+mn-cs"/>
              </a:rPr>
              <a:t>Total fixed cost £ 19,000</a:t>
            </a:r>
          </a:p>
          <a:p>
            <a:r>
              <a:rPr lang="en-GB" sz="1200" b="1" kern="1200" dirty="0">
                <a:solidFill>
                  <a:schemeClr val="tx1"/>
                </a:solidFill>
                <a:effectLst/>
                <a:latin typeface="+mn-lt"/>
                <a:ea typeface="+mn-ea"/>
                <a:cs typeface="+mn-cs"/>
              </a:rPr>
              <a:t>Variable cost</a:t>
            </a:r>
          </a:p>
          <a:p>
            <a:r>
              <a:rPr lang="en-GB" sz="1200" kern="1200" dirty="0">
                <a:solidFill>
                  <a:schemeClr val="tx1"/>
                </a:solidFill>
                <a:effectLst/>
                <a:latin typeface="+mn-lt"/>
                <a:ea typeface="+mn-ea"/>
                <a:cs typeface="+mn-cs"/>
              </a:rPr>
              <a:t>Website development £ 500</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Other expenses £ 500</a:t>
            </a:r>
          </a:p>
          <a:p>
            <a:r>
              <a:rPr lang="en-GB" sz="1200" kern="1200" dirty="0">
                <a:solidFill>
                  <a:schemeClr val="tx1"/>
                </a:solidFill>
                <a:effectLst/>
                <a:latin typeface="+mn-lt"/>
                <a:ea typeface="+mn-ea"/>
                <a:cs typeface="+mn-cs"/>
              </a:rPr>
              <a:t>Staff training £ 1000</a:t>
            </a:r>
          </a:p>
          <a:p>
            <a:r>
              <a:rPr lang="en-GB" sz="1200" b="1" kern="1200" dirty="0">
                <a:solidFill>
                  <a:schemeClr val="tx1"/>
                </a:solidFill>
                <a:effectLst/>
                <a:latin typeface="+mn-lt"/>
                <a:ea typeface="+mn-ea"/>
                <a:cs typeface="+mn-cs"/>
              </a:rPr>
              <a:t>Total variable cost £ 2000</a:t>
            </a:r>
          </a:p>
          <a:p>
            <a:r>
              <a:rPr lang="en-GB" sz="1200" b="1" kern="1200" dirty="0">
                <a:solidFill>
                  <a:schemeClr val="tx1"/>
                </a:solidFill>
                <a:effectLst/>
                <a:latin typeface="+mn-lt"/>
                <a:ea typeface="+mn-ea"/>
                <a:cs typeface="+mn-cs"/>
              </a:rPr>
              <a:t>Operational Cost</a:t>
            </a:r>
          </a:p>
          <a:p>
            <a:r>
              <a:rPr lang="en-GB" sz="1200" kern="1200" dirty="0">
                <a:solidFill>
                  <a:schemeClr val="tx1"/>
                </a:solidFill>
                <a:effectLst/>
                <a:latin typeface="+mn-lt"/>
                <a:ea typeface="+mn-ea"/>
                <a:cs typeface="+mn-cs"/>
              </a:rPr>
              <a:t>Promotion £ 2000</a:t>
            </a:r>
          </a:p>
          <a:p>
            <a:r>
              <a:rPr lang="en-GB" sz="1200" kern="1200" dirty="0" err="1">
                <a:solidFill>
                  <a:schemeClr val="tx1"/>
                </a:solidFill>
                <a:effectLst/>
                <a:latin typeface="+mn-lt"/>
                <a:ea typeface="+mn-ea"/>
                <a:cs typeface="+mn-cs"/>
              </a:rPr>
              <a:t>R&amp;amp;D</a:t>
            </a:r>
            <a:r>
              <a:rPr lang="en-GB" sz="1200" kern="1200" dirty="0">
                <a:solidFill>
                  <a:schemeClr val="tx1"/>
                </a:solidFill>
                <a:effectLst/>
                <a:latin typeface="+mn-lt"/>
                <a:ea typeface="+mn-ea"/>
                <a:cs typeface="+mn-cs"/>
              </a:rPr>
              <a:t> £ 1000</a:t>
            </a:r>
          </a:p>
          <a:p>
            <a:r>
              <a:rPr lang="en-GB" sz="1200" b="1" kern="1200" dirty="0">
                <a:solidFill>
                  <a:schemeClr val="tx1"/>
                </a:solidFill>
                <a:effectLst/>
                <a:latin typeface="+mn-lt"/>
                <a:ea typeface="+mn-ea"/>
                <a:cs typeface="+mn-cs"/>
              </a:rPr>
              <a:t>Total operational cost £ 3000</a:t>
            </a:r>
          </a:p>
          <a:p>
            <a:r>
              <a:rPr lang="en-GB" sz="1200" b="1" kern="1200" dirty="0">
                <a:solidFill>
                  <a:schemeClr val="tx1"/>
                </a:solidFill>
                <a:effectLst/>
                <a:latin typeface="+mn-lt"/>
                <a:ea typeface="+mn-ea"/>
                <a:cs typeface="+mn-cs"/>
              </a:rPr>
              <a:t>Total Start-up Cost £ 24,000</a:t>
            </a:r>
          </a:p>
          <a:p>
            <a:endParaRPr lang="en-GB" dirty="0"/>
          </a:p>
        </p:txBody>
      </p:sp>
      <p:sp>
        <p:nvSpPr>
          <p:cNvPr id="4" name="Slide Number Placeholder 3"/>
          <p:cNvSpPr>
            <a:spLocks noGrp="1"/>
          </p:cNvSpPr>
          <p:nvPr>
            <p:ph type="sldNum" sz="quarter" idx="10"/>
          </p:nvPr>
        </p:nvSpPr>
        <p:spPr/>
        <p:txBody>
          <a:bodyPr/>
          <a:lstStyle/>
          <a:p>
            <a:fld id="{AA0A8A6D-D005-4983-B677-E6248D56C902}" type="slidenum">
              <a:rPr lang="en-GB" smtClean="0"/>
              <a:pPr/>
              <a:t>7</a:t>
            </a:fld>
            <a:endParaRPr lang="en-GB"/>
          </a:p>
        </p:txBody>
      </p:sp>
    </p:spTree>
    <p:extLst>
      <p:ext uri="{BB962C8B-B14F-4D97-AF65-F5344CB8AC3E}">
        <p14:creationId xmlns:p14="http://schemas.microsoft.com/office/powerpoint/2010/main" val="1670968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400"/>
              </a:spcBef>
              <a:spcAft>
                <a:spcPts val="0"/>
              </a:spcAft>
            </a:pPr>
            <a:r>
              <a:rPr lang="en-GB" sz="1600" b="1" kern="0" dirty="0">
                <a:solidFill>
                  <a:srgbClr val="000000"/>
                </a:solidFill>
                <a:effectLst/>
                <a:latin typeface="Times New Roman"/>
                <a:ea typeface="Times New Roman"/>
                <a:cs typeface="Times New Roman"/>
              </a:rPr>
              <a:t>Competition</a:t>
            </a:r>
          </a:p>
          <a:p>
            <a:pPr algn="just">
              <a:lnSpc>
                <a:spcPct val="150000"/>
              </a:lnSpc>
              <a:spcAft>
                <a:spcPts val="1000"/>
              </a:spcAft>
            </a:pPr>
            <a:r>
              <a:rPr lang="en-GB" sz="1200" dirty="0">
                <a:effectLst/>
                <a:latin typeface="Times New Roman"/>
                <a:ea typeface="Calibri"/>
                <a:cs typeface="Times New Roman"/>
              </a:rPr>
              <a:t>Tech-Touch confronts stiff competition in the UK from other firms also providing bespoke software to SMEs. Soft Solutions Ltd, another major rival, is well-known for providing comprehensive software development services catered to the unique requirements of small and medium-sized enterprises. </a:t>
            </a:r>
            <a:r>
              <a:rPr lang="en-GB" sz="1200" dirty="0" err="1">
                <a:effectLst/>
                <a:latin typeface="Times New Roman"/>
                <a:ea typeface="Calibri"/>
                <a:cs typeface="Times New Roman"/>
              </a:rPr>
              <a:t>CustomTech</a:t>
            </a:r>
            <a:r>
              <a:rPr lang="en-GB" sz="1200" dirty="0">
                <a:effectLst/>
                <a:latin typeface="Times New Roman"/>
                <a:ea typeface="Calibri"/>
                <a:cs typeface="Times New Roman"/>
              </a:rPr>
              <a:t> Solutions is another major participant; they develop software solutions that are tailored to the specific needs of each SME. </a:t>
            </a:r>
            <a:r>
              <a:rPr lang="en-GB" sz="1200" dirty="0" err="1">
                <a:effectLst/>
                <a:latin typeface="Times New Roman"/>
                <a:ea typeface="Calibri"/>
                <a:cs typeface="Times New Roman"/>
              </a:rPr>
              <a:t>SwiftSoft</a:t>
            </a:r>
            <a:r>
              <a:rPr lang="en-GB" sz="1200" dirty="0">
                <a:effectLst/>
                <a:latin typeface="Times New Roman"/>
                <a:ea typeface="Calibri"/>
                <a:cs typeface="Times New Roman"/>
              </a:rPr>
              <a:t> Ltd also provides a selection of flexible software solutions, equipping small and medium-sized enterprises (SMEs) with powerful and intuitive resources. </a:t>
            </a:r>
            <a:r>
              <a:rPr lang="en-GB" sz="1200" dirty="0" err="1">
                <a:effectLst/>
                <a:latin typeface="Times New Roman"/>
                <a:ea typeface="Calibri"/>
                <a:cs typeface="Times New Roman"/>
              </a:rPr>
              <a:t>AdaptTech</a:t>
            </a:r>
            <a:r>
              <a:rPr lang="en-GB" sz="1200" dirty="0">
                <a:effectLst/>
                <a:latin typeface="Times New Roman"/>
                <a:ea typeface="Calibri"/>
                <a:cs typeface="Times New Roman"/>
              </a:rPr>
              <a:t> Solutions is another strong contender because it provides scalable and adaptable software solutions for small and medium-sized businesses while also ensuring their smooth integration with current infrastructure. These businesses, along with others like them, make up a dynamic competitive landscape in the UK, all of which are working hard to develop innovative, client-specific software for small and medium-sized enterprises.</a:t>
            </a:r>
          </a:p>
          <a:p>
            <a:endParaRPr lang="en-GB" dirty="0"/>
          </a:p>
        </p:txBody>
      </p:sp>
      <p:sp>
        <p:nvSpPr>
          <p:cNvPr id="4" name="Slide Number Placeholder 3"/>
          <p:cNvSpPr>
            <a:spLocks noGrp="1"/>
          </p:cNvSpPr>
          <p:nvPr>
            <p:ph type="sldNum" sz="quarter" idx="10"/>
          </p:nvPr>
        </p:nvSpPr>
        <p:spPr/>
        <p:txBody>
          <a:bodyPr/>
          <a:lstStyle/>
          <a:p>
            <a:fld id="{AA0A8A6D-D005-4983-B677-E6248D56C902}" type="slidenum">
              <a:rPr lang="en-GB" smtClean="0"/>
              <a:pPr/>
              <a:t>8</a:t>
            </a:fld>
            <a:endParaRPr lang="en-GB"/>
          </a:p>
        </p:txBody>
      </p:sp>
    </p:spTree>
    <p:extLst>
      <p:ext uri="{BB962C8B-B14F-4D97-AF65-F5344CB8AC3E}">
        <p14:creationId xmlns:p14="http://schemas.microsoft.com/office/powerpoint/2010/main" val="2096899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400"/>
              </a:spcBef>
              <a:spcAft>
                <a:spcPts val="0"/>
              </a:spcAft>
            </a:pPr>
            <a:r>
              <a:rPr lang="en-GB" sz="2000" b="1" kern="0" dirty="0">
                <a:solidFill>
                  <a:srgbClr val="000000"/>
                </a:solidFill>
                <a:effectLst/>
                <a:latin typeface="Times New Roman"/>
                <a:ea typeface="Times New Roman"/>
                <a:cs typeface="Times New Roman"/>
              </a:rPr>
              <a:t>References </a:t>
            </a:r>
          </a:p>
          <a:p>
            <a:pPr algn="just">
              <a:lnSpc>
                <a:spcPct val="150000"/>
              </a:lnSpc>
              <a:spcAft>
                <a:spcPts val="1000"/>
              </a:spcAft>
            </a:pPr>
            <a:r>
              <a:rPr lang="en-GB" sz="1600" dirty="0">
                <a:effectLst/>
                <a:latin typeface="Times New Roman"/>
                <a:ea typeface="Calibri"/>
                <a:cs typeface="Times New Roman"/>
              </a:rPr>
              <a:t>Bradley, J., Clarke, S. and </a:t>
            </a:r>
            <a:r>
              <a:rPr lang="en-GB" sz="1600" dirty="0" err="1">
                <a:effectLst/>
                <a:latin typeface="Times New Roman"/>
                <a:ea typeface="Calibri"/>
                <a:cs typeface="Times New Roman"/>
              </a:rPr>
              <a:t>Hollett</a:t>
            </a:r>
            <a:r>
              <a:rPr lang="en-GB" sz="1600" dirty="0">
                <a:effectLst/>
                <a:latin typeface="Times New Roman"/>
                <a:ea typeface="Calibri"/>
                <a:cs typeface="Times New Roman"/>
              </a:rPr>
              <a:t>, V., (2019). Business Objectives. Oxford: Oxford Univ. Press.</a:t>
            </a:r>
          </a:p>
          <a:p>
            <a:pPr algn="just">
              <a:lnSpc>
                <a:spcPct val="150000"/>
              </a:lnSpc>
              <a:spcAft>
                <a:spcPts val="1000"/>
              </a:spcAft>
            </a:pPr>
            <a:r>
              <a:rPr lang="en-GB" sz="1600" dirty="0">
                <a:effectLst/>
                <a:latin typeface="Times New Roman"/>
                <a:ea typeface="Calibri"/>
                <a:cs typeface="Times New Roman"/>
              </a:rPr>
              <a:t>Businesses. London: Penguin.</a:t>
            </a:r>
          </a:p>
          <a:p>
            <a:pPr algn="just">
              <a:lnSpc>
                <a:spcPct val="150000"/>
              </a:lnSpc>
              <a:spcAft>
                <a:spcPts val="1000"/>
              </a:spcAft>
            </a:pPr>
            <a:r>
              <a:rPr lang="en-GB" sz="1600" dirty="0" err="1">
                <a:effectLst/>
                <a:latin typeface="Times New Roman"/>
                <a:ea typeface="Calibri"/>
                <a:cs typeface="Times New Roman"/>
              </a:rPr>
              <a:t>Campling</a:t>
            </a:r>
            <a:r>
              <a:rPr lang="en-GB" sz="1600" dirty="0">
                <a:effectLst/>
                <a:latin typeface="Times New Roman"/>
                <a:ea typeface="Calibri"/>
                <a:cs typeface="Times New Roman"/>
              </a:rPr>
              <a:t>, J., (2016). Management. Milton, </a:t>
            </a:r>
            <a:r>
              <a:rPr lang="en-GB" sz="1600" dirty="0" err="1">
                <a:effectLst/>
                <a:latin typeface="Times New Roman"/>
                <a:ea typeface="Calibri"/>
                <a:cs typeface="Times New Roman"/>
              </a:rPr>
              <a:t>Qld</a:t>
            </a:r>
            <a:r>
              <a:rPr lang="en-GB" sz="1600" dirty="0">
                <a:effectLst/>
                <a:latin typeface="Times New Roman"/>
                <a:ea typeface="Calibri"/>
                <a:cs typeface="Times New Roman"/>
              </a:rPr>
              <a:t>.: John Wiley &amp;</a:t>
            </a:r>
            <a:r>
              <a:rPr lang="en-GB" sz="1600" dirty="0" err="1">
                <a:effectLst/>
                <a:latin typeface="Times New Roman"/>
                <a:ea typeface="Calibri"/>
                <a:cs typeface="Times New Roman"/>
              </a:rPr>
              <a:t>amp;amp</a:t>
            </a:r>
            <a:r>
              <a:rPr lang="en-GB" sz="1600" dirty="0">
                <a:effectLst/>
                <a:latin typeface="Times New Roman"/>
                <a:ea typeface="Calibri"/>
                <a:cs typeface="Times New Roman"/>
              </a:rPr>
              <a:t>; Sons Australia.</a:t>
            </a:r>
          </a:p>
          <a:p>
            <a:pPr algn="just">
              <a:lnSpc>
                <a:spcPct val="150000"/>
              </a:lnSpc>
              <a:spcAft>
                <a:spcPts val="1000"/>
              </a:spcAft>
            </a:pPr>
            <a:r>
              <a:rPr lang="en-GB" sz="1600" dirty="0">
                <a:effectLst/>
                <a:latin typeface="Times New Roman"/>
                <a:ea typeface="Calibri"/>
                <a:cs typeface="Times New Roman"/>
              </a:rPr>
              <a:t>Chang, A. and </a:t>
            </a:r>
            <a:r>
              <a:rPr lang="en-GB" sz="1600" dirty="0" err="1">
                <a:effectLst/>
                <a:latin typeface="Times New Roman"/>
                <a:ea typeface="Calibri"/>
                <a:cs typeface="Times New Roman"/>
              </a:rPr>
              <a:t>Ries</a:t>
            </a:r>
            <a:r>
              <a:rPr lang="en-GB" sz="1600" dirty="0">
                <a:effectLst/>
                <a:latin typeface="Times New Roman"/>
                <a:ea typeface="Calibri"/>
                <a:cs typeface="Times New Roman"/>
              </a:rPr>
              <a:t>, E., (2018). Lean Impact. Newark: John Wiley &amp;</a:t>
            </a:r>
            <a:r>
              <a:rPr lang="en-GB" sz="1600" dirty="0" err="1">
                <a:effectLst/>
                <a:latin typeface="Times New Roman"/>
                <a:ea typeface="Calibri"/>
                <a:cs typeface="Times New Roman"/>
              </a:rPr>
              <a:t>amp;amp</a:t>
            </a:r>
            <a:r>
              <a:rPr lang="en-GB" sz="1600" dirty="0">
                <a:effectLst/>
                <a:latin typeface="Times New Roman"/>
                <a:ea typeface="Calibri"/>
                <a:cs typeface="Times New Roman"/>
              </a:rPr>
              <a:t>; Sons, Incorporated.</a:t>
            </a:r>
          </a:p>
          <a:p>
            <a:pPr algn="just">
              <a:lnSpc>
                <a:spcPct val="150000"/>
              </a:lnSpc>
              <a:spcAft>
                <a:spcPts val="1000"/>
              </a:spcAft>
            </a:pPr>
            <a:r>
              <a:rPr lang="en-GB" sz="1600" dirty="0">
                <a:effectLst/>
                <a:latin typeface="Times New Roman"/>
                <a:ea typeface="Calibri"/>
                <a:cs typeface="Times New Roman"/>
              </a:rPr>
              <a:t>Rise, E., (2011). The Lean Start-Up: How Constant Innovation Creates Radically Successful</a:t>
            </a:r>
          </a:p>
          <a:p>
            <a:pPr algn="just">
              <a:lnSpc>
                <a:spcPct val="150000"/>
              </a:lnSpc>
              <a:spcBef>
                <a:spcPts val="2400"/>
              </a:spcBef>
              <a:spcAft>
                <a:spcPts val="0"/>
              </a:spcAft>
            </a:pPr>
            <a:endParaRPr lang="en-GB" sz="1600" b="1" kern="0" dirty="0">
              <a:solidFill>
                <a:srgbClr val="000000"/>
              </a:solidFill>
              <a:effectLst/>
              <a:latin typeface="Times New Roman"/>
              <a:ea typeface="Times New Roman"/>
              <a:cs typeface="Times New Roman"/>
            </a:endParaRPr>
          </a:p>
        </p:txBody>
      </p:sp>
      <p:sp>
        <p:nvSpPr>
          <p:cNvPr id="4" name="Slide Number Placeholder 3"/>
          <p:cNvSpPr>
            <a:spLocks noGrp="1"/>
          </p:cNvSpPr>
          <p:nvPr>
            <p:ph type="sldNum" sz="quarter" idx="10"/>
          </p:nvPr>
        </p:nvSpPr>
        <p:spPr/>
        <p:txBody>
          <a:bodyPr/>
          <a:lstStyle/>
          <a:p>
            <a:fld id="{AA0A8A6D-D005-4983-B677-E6248D56C902}" type="slidenum">
              <a:rPr lang="en-GB" smtClean="0"/>
              <a:pPr/>
              <a:t>9</a:t>
            </a:fld>
            <a:endParaRPr lang="en-GB"/>
          </a:p>
        </p:txBody>
      </p:sp>
    </p:spTree>
    <p:extLst>
      <p:ext uri="{BB962C8B-B14F-4D97-AF65-F5344CB8AC3E}">
        <p14:creationId xmlns:p14="http://schemas.microsoft.com/office/powerpoint/2010/main" val="3336589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C863AA81-7601-4CD4-99BD-BEFD8215B1BD}" type="datetimeFigureOut">
              <a:rPr lang="en-GB" smtClean="0"/>
              <a:pPr/>
              <a:t>14/07/2023</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0E08F526-A25E-4EC5-8CF1-0D59B0ED352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863AA81-7601-4CD4-99BD-BEFD8215B1BD}" type="datetimeFigureOut">
              <a:rPr lang="en-GB" smtClean="0"/>
              <a:pPr/>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08F526-A25E-4EC5-8CF1-0D59B0ED352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C863AA81-7601-4CD4-99BD-BEFD8215B1BD}" type="datetimeFigureOut">
              <a:rPr lang="en-GB" smtClean="0"/>
              <a:pPr/>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08F526-A25E-4EC5-8CF1-0D59B0ED352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863AA81-7601-4CD4-99BD-BEFD8215B1BD}" type="datetimeFigureOut">
              <a:rPr lang="en-GB" smtClean="0"/>
              <a:pPr/>
              <a:t>14/07/2023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08F526-A25E-4EC5-8CF1-0D59B0ED352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C863AA81-7601-4CD4-99BD-BEFD8215B1BD}" type="datetimeFigureOut">
              <a:rPr lang="en-GB" smtClean="0"/>
              <a:pPr/>
              <a:t>14/07/2023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08F526-A25E-4EC5-8CF1-0D59B0ED352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C863AA81-7601-4CD4-99BD-BEFD8215B1BD}" type="datetimeFigureOut">
              <a:rPr lang="en-GB" smtClean="0"/>
              <a:pPr/>
              <a:t>14/07/2023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08F526-A25E-4EC5-8CF1-0D59B0ED352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63AA81-7601-4CD4-99BD-BEFD8215B1BD}" type="datetimeFigureOut">
              <a:rPr lang="en-GB" smtClean="0"/>
              <a:pPr/>
              <a:t>14/07/2023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08F526-A25E-4EC5-8CF1-0D59B0ED352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863AA81-7601-4CD4-99BD-BEFD8215B1BD}" type="datetimeFigureOut">
              <a:rPr lang="en-GB" smtClean="0"/>
              <a:pPr/>
              <a:t>14/07/2023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08F526-A25E-4EC5-8CF1-0D59B0ED352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C863AA81-7601-4CD4-99BD-BEFD8215B1BD}" type="datetimeFigureOut">
              <a:rPr lang="en-GB" smtClean="0"/>
              <a:pPr/>
              <a:t>14/07/2023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0E08F526-A25E-4EC5-8CF1-0D59B0ED3524}"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863AA81-7601-4CD4-99BD-BEFD8215B1BD}" type="datetimeFigureOut">
              <a:rPr lang="en-GB" smtClean="0"/>
              <a:pPr/>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08F526-A25E-4EC5-8CF1-0D59B0ED352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863AA81-7601-4CD4-99BD-BEFD8215B1BD}" type="datetimeFigureOut">
              <a:rPr lang="en-GB" smtClean="0"/>
              <a:pPr/>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08F526-A25E-4EC5-8CF1-0D59B0ED352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C863AA81-7601-4CD4-99BD-BEFD8215B1BD}" type="datetimeFigureOut">
              <a:rPr lang="en-GB" smtClean="0"/>
              <a:pPr/>
              <a:t>14/07/2023</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E08F526-A25E-4EC5-8CF1-0D59B0ED3524}"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2724912"/>
          </a:xfrm>
        </p:spPr>
        <p:txBody>
          <a:bodyPr>
            <a:normAutofit fontScale="90000"/>
          </a:bodyPr>
          <a:lstStyle/>
          <a:p>
            <a:pPr marL="182880" indent="0" algn="ctr">
              <a:buNone/>
            </a:pPr>
            <a:r>
              <a:rPr lang="fr-FR" sz="4000" dirty="0">
                <a:solidFill>
                  <a:schemeClr val="tx1"/>
                </a:solidFill>
                <a:effectLst/>
                <a:latin typeface="Times New Roman" pitchFamily="18" charset="0"/>
                <a:cs typeface="Times New Roman" pitchFamily="18" charset="0"/>
              </a:rPr>
              <a:t>Module: ENTREPRENEURSHIP</a:t>
            </a:r>
            <a:br>
              <a:rPr lang="fr-FR" sz="4000" dirty="0">
                <a:solidFill>
                  <a:schemeClr val="tx1"/>
                </a:solidFill>
                <a:effectLst/>
                <a:latin typeface="Times New Roman" pitchFamily="18" charset="0"/>
                <a:cs typeface="Times New Roman" pitchFamily="18" charset="0"/>
              </a:rPr>
            </a:br>
            <a:r>
              <a:rPr lang="fr-FR" sz="4000" dirty="0">
                <a:solidFill>
                  <a:schemeClr val="tx1"/>
                </a:solidFill>
                <a:effectLst/>
                <a:latin typeface="Times New Roman" pitchFamily="18" charset="0"/>
                <a:cs typeface="Times New Roman" pitchFamily="18" charset="0"/>
              </a:rPr>
              <a:t>Module code:</a:t>
            </a:r>
            <a:r>
              <a:rPr lang="fr-FR" sz="4000" dirty="0">
                <a:solidFill>
                  <a:schemeClr val="tx1"/>
                </a:solidFill>
                <a:latin typeface="Times New Roman" pitchFamily="18" charset="0"/>
                <a:cs typeface="Times New Roman" pitchFamily="18" charset="0"/>
              </a:rPr>
              <a:t> </a:t>
            </a:r>
            <a:r>
              <a:rPr lang="fr-FR" sz="4000" dirty="0">
                <a:solidFill>
                  <a:schemeClr val="tx1"/>
                </a:solidFill>
                <a:effectLst/>
                <a:latin typeface="Times New Roman" pitchFamily="18" charset="0"/>
                <a:cs typeface="Times New Roman" pitchFamily="18" charset="0"/>
              </a:rPr>
              <a:t>LCBB5001</a:t>
            </a:r>
            <a:br>
              <a:rPr lang="fr-FR" sz="4000" dirty="0">
                <a:solidFill>
                  <a:schemeClr val="tx1"/>
                </a:solidFill>
                <a:effectLst/>
                <a:latin typeface="Times New Roman" pitchFamily="18" charset="0"/>
                <a:cs typeface="Times New Roman" pitchFamily="18" charset="0"/>
              </a:rPr>
            </a:br>
            <a:r>
              <a:rPr lang="fr-FR" sz="4000" dirty="0" err="1">
                <a:solidFill>
                  <a:schemeClr val="tx1"/>
                </a:solidFill>
                <a:effectLst/>
                <a:latin typeface="Times New Roman" pitchFamily="18" charset="0"/>
                <a:cs typeface="Times New Roman" pitchFamily="18" charset="0"/>
              </a:rPr>
              <a:t>Task</a:t>
            </a:r>
            <a:r>
              <a:rPr lang="fr-FR" sz="4000" dirty="0">
                <a:solidFill>
                  <a:schemeClr val="tx1"/>
                </a:solidFill>
                <a:effectLst/>
                <a:latin typeface="Times New Roman" pitchFamily="18" charset="0"/>
                <a:cs typeface="Times New Roman" pitchFamily="18" charset="0"/>
              </a:rPr>
              <a:t> 1</a:t>
            </a:r>
            <a:br>
              <a:rPr lang="fr-FR" sz="4000" dirty="0">
                <a:solidFill>
                  <a:schemeClr val="tx1"/>
                </a:solidFill>
                <a:effectLst/>
                <a:latin typeface="Times New Roman" pitchFamily="18" charset="0"/>
                <a:cs typeface="Times New Roman" pitchFamily="18" charset="0"/>
              </a:rPr>
            </a:br>
            <a:br>
              <a:rPr lang="en-GB" sz="4000" dirty="0">
                <a:solidFill>
                  <a:schemeClr val="tx1"/>
                </a:solidFill>
                <a:effectLst/>
                <a:latin typeface="Times New Roman" pitchFamily="18" charset="0"/>
                <a:cs typeface="Times New Roman" pitchFamily="18" charset="0"/>
              </a:rPr>
            </a:br>
            <a:r>
              <a:rPr lang="en-GB" sz="4000" b="1" dirty="0" err="1">
                <a:solidFill>
                  <a:schemeClr val="tx1"/>
                </a:solidFill>
                <a:effectLst/>
                <a:latin typeface="Times New Roman" pitchFamily="18" charset="0"/>
                <a:cs typeface="Times New Roman" pitchFamily="18" charset="0"/>
              </a:rPr>
              <a:t>TechTouch</a:t>
            </a:r>
            <a:endParaRPr lang="en-GB" sz="4000" b="1" dirty="0">
              <a:solidFill>
                <a:schemeClr val="tx1"/>
              </a:solidFill>
              <a:effectLst/>
              <a:latin typeface="Times New Roman" pitchFamily="18" charset="0"/>
              <a:cs typeface="Times New Roman" pitchFamily="18" charset="0"/>
            </a:endParaRPr>
          </a:p>
        </p:txBody>
      </p:sp>
      <p:sp>
        <p:nvSpPr>
          <p:cNvPr id="3" name="Subtitle 2"/>
          <p:cNvSpPr>
            <a:spLocks noGrp="1"/>
          </p:cNvSpPr>
          <p:nvPr>
            <p:ph idx="1"/>
          </p:nvPr>
        </p:nvSpPr>
        <p:spPr>
          <a:xfrm>
            <a:off x="457200" y="3962400"/>
            <a:ext cx="8229600" cy="2362200"/>
          </a:xfrm>
        </p:spPr>
        <p:txBody>
          <a:bodyPr>
            <a:normAutofit/>
          </a:bodyPr>
          <a:lstStyle/>
          <a:p>
            <a:pPr marL="0" indent="0" algn="just">
              <a:buNone/>
            </a:pPr>
            <a:r>
              <a:rPr lang="en-GB" dirty="0"/>
              <a:t>Name of the Student: Silvia Borcila</a:t>
            </a:r>
          </a:p>
          <a:p>
            <a:pPr marL="0" indent="0" algn="just">
              <a:buNone/>
            </a:pPr>
            <a:r>
              <a:rPr lang="en-GB" dirty="0"/>
              <a:t>ID Number: 2118502</a:t>
            </a:r>
          </a:p>
          <a:p>
            <a:pPr marL="0" indent="0" algn="just">
              <a:buNone/>
            </a:pPr>
            <a:r>
              <a:rPr lang="en-GB" dirty="0"/>
              <a:t>Lecturer Name: David Jenkins</a:t>
            </a:r>
          </a:p>
        </p:txBody>
      </p:sp>
    </p:spTree>
    <p:extLst>
      <p:ext uri="{BB962C8B-B14F-4D97-AF65-F5344CB8AC3E}">
        <p14:creationId xmlns:p14="http://schemas.microsoft.com/office/powerpoint/2010/main" val="1706952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936104"/>
          </a:xfrm>
        </p:spPr>
        <p:txBody>
          <a:bodyPr>
            <a:normAutofit/>
          </a:bodyPr>
          <a:lstStyle/>
          <a:p>
            <a:pPr algn="ctr"/>
            <a:r>
              <a:rPr lang="en-GB" sz="4000" b="1" dirty="0">
                <a:latin typeface="Times New Roman" pitchFamily="18" charset="0"/>
                <a:cs typeface="Times New Roman" pitchFamily="18" charset="0"/>
              </a:rPr>
              <a:t>Overview of the business idea</a:t>
            </a:r>
          </a:p>
        </p:txBody>
      </p:sp>
      <p:sp>
        <p:nvSpPr>
          <p:cNvPr id="3" name="Content Placeholder 2"/>
          <p:cNvSpPr>
            <a:spLocks noGrp="1"/>
          </p:cNvSpPr>
          <p:nvPr>
            <p:ph idx="1"/>
          </p:nvPr>
        </p:nvSpPr>
        <p:spPr>
          <a:xfrm>
            <a:off x="107504" y="1676400"/>
            <a:ext cx="8928992" cy="4920952"/>
          </a:xfrm>
        </p:spPr>
        <p:txBody>
          <a:bodyPr>
            <a:normAutofit/>
          </a:bodyPr>
          <a:lstStyle/>
          <a:p>
            <a:pPr algn="just"/>
            <a:r>
              <a:rPr lang="en-GB" sz="3000" dirty="0">
                <a:latin typeface="Times New Roman" pitchFamily="18" charset="0"/>
                <a:cs typeface="Times New Roman" pitchFamily="18" charset="0"/>
              </a:rPr>
              <a:t>It is a software development company for business management which will provide customised software solutions for Small and Medium Enterprises (SMEs).</a:t>
            </a:r>
          </a:p>
          <a:p>
            <a:pPr algn="just"/>
            <a:r>
              <a:rPr lang="en-GB" sz="3000" dirty="0">
                <a:latin typeface="Times New Roman" pitchFamily="18" charset="0"/>
                <a:cs typeface="Times New Roman" pitchFamily="18" charset="0"/>
              </a:rPr>
              <a:t>The designed software will include inventory management, sales tracking, financial analysis, CRM and e-commerce collaboration. Clients will be able to  customise their software according to their demands and the capability of employees.</a:t>
            </a:r>
          </a:p>
        </p:txBody>
      </p:sp>
    </p:spTree>
    <p:extLst>
      <p:ext uri="{BB962C8B-B14F-4D97-AF65-F5344CB8AC3E}">
        <p14:creationId xmlns:p14="http://schemas.microsoft.com/office/powerpoint/2010/main" val="836472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936104"/>
          </a:xfrm>
        </p:spPr>
        <p:txBody>
          <a:bodyPr>
            <a:normAutofit/>
          </a:bodyPr>
          <a:lstStyle/>
          <a:p>
            <a:pPr algn="ctr"/>
            <a:r>
              <a:rPr lang="en-GB" sz="4000" b="1" dirty="0">
                <a:latin typeface="Times New Roman" pitchFamily="18" charset="0"/>
                <a:cs typeface="Times New Roman" pitchFamily="18" charset="0"/>
              </a:rPr>
              <a:t>Legal Format </a:t>
            </a:r>
          </a:p>
        </p:txBody>
      </p:sp>
      <p:sp>
        <p:nvSpPr>
          <p:cNvPr id="3" name="Content Placeholder 2"/>
          <p:cNvSpPr>
            <a:spLocks noGrp="1"/>
          </p:cNvSpPr>
          <p:nvPr>
            <p:ph idx="1"/>
          </p:nvPr>
        </p:nvSpPr>
        <p:spPr>
          <a:xfrm>
            <a:off x="0" y="1447800"/>
            <a:ext cx="8964488" cy="5293568"/>
          </a:xfrm>
        </p:spPr>
        <p:txBody>
          <a:bodyPr>
            <a:normAutofit/>
          </a:bodyPr>
          <a:lstStyle/>
          <a:p>
            <a:pPr algn="just"/>
            <a:r>
              <a:rPr lang="en-GB" sz="3200" dirty="0">
                <a:latin typeface="Times New Roman" pitchFamily="18" charset="0"/>
                <a:cs typeface="Times New Roman" pitchFamily="18" charset="0"/>
              </a:rPr>
              <a:t>Short-term loans from regional banks or venture capital firms are an alternative source of cash for the company (Chang and </a:t>
            </a:r>
            <a:r>
              <a:rPr lang="en-GB" sz="3200" dirty="0" err="1">
                <a:latin typeface="Times New Roman" pitchFamily="18" charset="0"/>
                <a:cs typeface="Times New Roman" pitchFamily="18" charset="0"/>
              </a:rPr>
              <a:t>Ries</a:t>
            </a:r>
            <a:r>
              <a:rPr lang="en-GB" sz="3200" dirty="0">
                <a:latin typeface="Times New Roman" pitchFamily="18" charset="0"/>
                <a:cs typeface="Times New Roman" pitchFamily="18" charset="0"/>
              </a:rPr>
              <a:t>, 2018). The company may be able to rely on funds from within, such as from friends and family or angel investors. </a:t>
            </a:r>
          </a:p>
          <a:p>
            <a:pPr algn="just"/>
            <a:r>
              <a:rPr lang="en-GB" sz="3200" dirty="0">
                <a:latin typeface="Times New Roman" pitchFamily="18" charset="0"/>
                <a:cs typeface="Times New Roman" pitchFamily="18" charset="0"/>
              </a:rPr>
              <a:t>In addition, a sole proprietorship requires less legal formalities and lower start-up costs than other legal structures. These advantages of operating as a single proprietor are why so many new business owners choose for this structure.  </a:t>
            </a:r>
          </a:p>
          <a:p>
            <a:pPr algn="just"/>
            <a:endParaRPr lang="en-GB" sz="3200" dirty="0">
              <a:latin typeface="Times New Roman" pitchFamily="18" charset="0"/>
              <a:cs typeface="Times New Roman" pitchFamily="18" charset="0"/>
            </a:endParaRPr>
          </a:p>
          <a:p>
            <a:pPr marL="0" indent="0" algn="just">
              <a:buNone/>
            </a:pPr>
            <a:endParaRPr lang="en-GB" sz="2800" dirty="0"/>
          </a:p>
          <a:p>
            <a:pPr marL="0" indent="0" algn="just">
              <a:buNone/>
            </a:pPr>
            <a:endParaRPr lang="en-GB" dirty="0"/>
          </a:p>
        </p:txBody>
      </p:sp>
    </p:spTree>
    <p:extLst>
      <p:ext uri="{BB962C8B-B14F-4D97-AF65-F5344CB8AC3E}">
        <p14:creationId xmlns:p14="http://schemas.microsoft.com/office/powerpoint/2010/main" val="2202204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936104"/>
          </a:xfrm>
        </p:spPr>
        <p:txBody>
          <a:bodyPr>
            <a:normAutofit/>
          </a:bodyPr>
          <a:lstStyle/>
          <a:p>
            <a:pPr algn="ctr"/>
            <a:r>
              <a:rPr lang="en-GB" sz="4000" b="1" dirty="0">
                <a:latin typeface="Times New Roman" pitchFamily="18" charset="0"/>
                <a:cs typeface="Times New Roman" pitchFamily="18" charset="0"/>
              </a:rPr>
              <a:t>Management of the Company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49371822"/>
              </p:ext>
            </p:extLst>
          </p:nvPr>
        </p:nvGraphicFramePr>
        <p:xfrm>
          <a:off x="179387" y="1485032"/>
          <a:ext cx="8785225" cy="5040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685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152128"/>
          </a:xfrm>
        </p:spPr>
        <p:txBody>
          <a:bodyPr>
            <a:normAutofit/>
          </a:bodyPr>
          <a:lstStyle/>
          <a:p>
            <a:pPr algn="ctr"/>
            <a:r>
              <a:rPr lang="en-GB" sz="4000" b="1" dirty="0">
                <a:latin typeface="Times New Roman" pitchFamily="18" charset="0"/>
                <a:cs typeface="Times New Roman" pitchFamily="18" charset="0"/>
              </a:rPr>
              <a:t>USPs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97439446"/>
              </p:ext>
            </p:extLst>
          </p:nvPr>
        </p:nvGraphicFramePr>
        <p:xfrm>
          <a:off x="457200" y="1773238"/>
          <a:ext cx="8229600" cy="4551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8239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864096"/>
          </a:xfrm>
        </p:spPr>
        <p:txBody>
          <a:bodyPr>
            <a:noAutofit/>
          </a:bodyPr>
          <a:lstStyle/>
          <a:p>
            <a:pPr algn="ctr"/>
            <a:r>
              <a:rPr lang="en-GB" sz="4000" b="1" dirty="0">
                <a:latin typeface="Times New Roman" pitchFamily="18" charset="0"/>
                <a:cs typeface="Times New Roman" pitchFamily="18" charset="0"/>
              </a:rPr>
              <a:t>Reasons of starting this business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05392999"/>
              </p:ext>
            </p:extLst>
          </p:nvPr>
        </p:nvGraphicFramePr>
        <p:xfrm>
          <a:off x="457200" y="1484313"/>
          <a:ext cx="8507413" cy="48402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3458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704088"/>
            <a:ext cx="8229600" cy="780696"/>
          </a:xfrm>
        </p:spPr>
        <p:txBody>
          <a:bodyPr>
            <a:normAutofit/>
          </a:bodyPr>
          <a:lstStyle/>
          <a:p>
            <a:pPr algn="ctr"/>
            <a:r>
              <a:rPr lang="en-GB" sz="4000" b="1" dirty="0">
                <a:latin typeface="Times New Roman" pitchFamily="18" charset="0"/>
                <a:cs typeface="Times New Roman" pitchFamily="18" charset="0"/>
              </a:rPr>
              <a:t>Investment Required </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57356362"/>
              </p:ext>
            </p:extLst>
          </p:nvPr>
        </p:nvGraphicFramePr>
        <p:xfrm>
          <a:off x="457200" y="1628775"/>
          <a:ext cx="8229600" cy="4695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4902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80696"/>
          </a:xfrm>
        </p:spPr>
        <p:txBody>
          <a:bodyPr>
            <a:normAutofit fontScale="90000"/>
          </a:bodyPr>
          <a:lstStyle/>
          <a:p>
            <a:pPr algn="ctr"/>
            <a:r>
              <a:rPr lang="en-GB" sz="4400" b="1" dirty="0">
                <a:latin typeface="Times New Roman" pitchFamily="18" charset="0"/>
                <a:cs typeface="Times New Roman" pitchFamily="18" charset="0"/>
              </a:rPr>
              <a:t>Competition</a:t>
            </a:r>
            <a:br>
              <a:rPr lang="en-GB" b="1"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89018059"/>
              </p:ext>
            </p:extLst>
          </p:nvPr>
        </p:nvGraphicFramePr>
        <p:xfrm>
          <a:off x="457200" y="1341438"/>
          <a:ext cx="8229600" cy="49831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0954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04056"/>
          </a:xfrm>
        </p:spPr>
        <p:txBody>
          <a:bodyPr>
            <a:normAutofit fontScale="90000"/>
          </a:bodyPr>
          <a:lstStyle/>
          <a:p>
            <a:pPr algn="ctr"/>
            <a:r>
              <a:rPr lang="en-GB" sz="4000" b="1" dirty="0">
                <a:latin typeface="Times New Roman" pitchFamily="18" charset="0"/>
                <a:cs typeface="Times New Roman" pitchFamily="18" charset="0"/>
              </a:rPr>
              <a:t>References </a:t>
            </a:r>
          </a:p>
        </p:txBody>
      </p:sp>
      <p:sp>
        <p:nvSpPr>
          <p:cNvPr id="3" name="Content Placeholder 2"/>
          <p:cNvSpPr>
            <a:spLocks noGrp="1"/>
          </p:cNvSpPr>
          <p:nvPr>
            <p:ph idx="1"/>
          </p:nvPr>
        </p:nvSpPr>
        <p:spPr>
          <a:xfrm>
            <a:off x="179512" y="1066800"/>
            <a:ext cx="8784976" cy="5674568"/>
          </a:xfrm>
        </p:spPr>
        <p:txBody>
          <a:bodyPr>
            <a:normAutofit fontScale="25000" lnSpcReduction="20000"/>
          </a:bodyPr>
          <a:lstStyle/>
          <a:p>
            <a:pPr marL="0" indent="0" algn="just">
              <a:lnSpc>
                <a:spcPct val="150000"/>
              </a:lnSpc>
              <a:spcAft>
                <a:spcPts val="1000"/>
              </a:spcAft>
              <a:buNone/>
            </a:pPr>
            <a:r>
              <a:rPr lang="en-GB" sz="8000" dirty="0">
                <a:latin typeface="Times New Roman"/>
                <a:ea typeface="Calibri"/>
                <a:cs typeface="Times New Roman"/>
              </a:rPr>
              <a:t>Bradley, J., Clarke, S. and </a:t>
            </a:r>
            <a:r>
              <a:rPr lang="en-GB" sz="8000" dirty="0" err="1">
                <a:latin typeface="Times New Roman"/>
                <a:ea typeface="Calibri"/>
                <a:cs typeface="Times New Roman"/>
              </a:rPr>
              <a:t>Hollett</a:t>
            </a:r>
            <a:r>
              <a:rPr lang="en-GB" sz="8000" dirty="0">
                <a:latin typeface="Times New Roman"/>
                <a:ea typeface="Calibri"/>
                <a:cs typeface="Times New Roman"/>
              </a:rPr>
              <a:t>, V., (2019). Business Objectives. Oxford: Oxford Univ. Press.</a:t>
            </a:r>
          </a:p>
          <a:p>
            <a:pPr marL="0" indent="0" algn="just">
              <a:lnSpc>
                <a:spcPct val="150000"/>
              </a:lnSpc>
              <a:spcAft>
                <a:spcPts val="1000"/>
              </a:spcAft>
              <a:buNone/>
            </a:pPr>
            <a:r>
              <a:rPr lang="en-GB" sz="8000" dirty="0">
                <a:latin typeface="Times New Roman"/>
                <a:ea typeface="Calibri"/>
                <a:cs typeface="Times New Roman"/>
              </a:rPr>
              <a:t>Businesses. London: Penguin.</a:t>
            </a:r>
          </a:p>
          <a:p>
            <a:pPr marL="0" indent="0" algn="just">
              <a:lnSpc>
                <a:spcPct val="150000"/>
              </a:lnSpc>
              <a:spcAft>
                <a:spcPts val="1000"/>
              </a:spcAft>
              <a:buNone/>
            </a:pPr>
            <a:r>
              <a:rPr lang="en-GB" sz="8000" dirty="0" err="1">
                <a:latin typeface="Times New Roman"/>
                <a:ea typeface="Calibri"/>
                <a:cs typeface="Times New Roman"/>
              </a:rPr>
              <a:t>Campling</a:t>
            </a:r>
            <a:r>
              <a:rPr lang="en-GB" sz="8000" dirty="0">
                <a:latin typeface="Times New Roman"/>
                <a:ea typeface="Calibri"/>
                <a:cs typeface="Times New Roman"/>
              </a:rPr>
              <a:t>, J., (2016). Management. Milton, </a:t>
            </a:r>
            <a:r>
              <a:rPr lang="en-GB" sz="8000" dirty="0" err="1">
                <a:latin typeface="Times New Roman"/>
                <a:ea typeface="Calibri"/>
                <a:cs typeface="Times New Roman"/>
              </a:rPr>
              <a:t>Qld</a:t>
            </a:r>
            <a:r>
              <a:rPr lang="en-GB" sz="8000" dirty="0">
                <a:latin typeface="Times New Roman"/>
                <a:ea typeface="Calibri"/>
                <a:cs typeface="Times New Roman"/>
              </a:rPr>
              <a:t>.: John Wiley &amp;</a:t>
            </a:r>
            <a:r>
              <a:rPr lang="en-GB" sz="8000" dirty="0" err="1">
                <a:latin typeface="Times New Roman"/>
                <a:ea typeface="Calibri"/>
                <a:cs typeface="Times New Roman"/>
              </a:rPr>
              <a:t>amp;amp</a:t>
            </a:r>
            <a:r>
              <a:rPr lang="en-GB" sz="8000" dirty="0">
                <a:latin typeface="Times New Roman"/>
                <a:ea typeface="Calibri"/>
                <a:cs typeface="Times New Roman"/>
              </a:rPr>
              <a:t>; Sons Australia.</a:t>
            </a:r>
          </a:p>
          <a:p>
            <a:pPr marL="0" indent="0" algn="just">
              <a:lnSpc>
                <a:spcPct val="150000"/>
              </a:lnSpc>
              <a:spcAft>
                <a:spcPts val="1000"/>
              </a:spcAft>
              <a:buNone/>
            </a:pPr>
            <a:r>
              <a:rPr lang="en-GB" sz="8000" dirty="0">
                <a:latin typeface="Times New Roman"/>
                <a:ea typeface="Calibri"/>
                <a:cs typeface="Times New Roman"/>
              </a:rPr>
              <a:t>Chang, A. and </a:t>
            </a:r>
            <a:r>
              <a:rPr lang="en-GB" sz="8000" dirty="0" err="1">
                <a:latin typeface="Times New Roman"/>
                <a:ea typeface="Calibri"/>
                <a:cs typeface="Times New Roman"/>
              </a:rPr>
              <a:t>Ries</a:t>
            </a:r>
            <a:r>
              <a:rPr lang="en-GB" sz="8000" dirty="0">
                <a:latin typeface="Times New Roman"/>
                <a:ea typeface="Calibri"/>
                <a:cs typeface="Times New Roman"/>
              </a:rPr>
              <a:t>, E., (2018). Lean Impact. Newark: John Wiley &amp;</a:t>
            </a:r>
            <a:r>
              <a:rPr lang="en-GB" sz="8000" dirty="0" err="1">
                <a:latin typeface="Times New Roman"/>
                <a:ea typeface="Calibri"/>
                <a:cs typeface="Times New Roman"/>
              </a:rPr>
              <a:t>amp;amp</a:t>
            </a:r>
            <a:r>
              <a:rPr lang="en-GB" sz="8000" dirty="0">
                <a:latin typeface="Times New Roman"/>
                <a:ea typeface="Calibri"/>
                <a:cs typeface="Times New Roman"/>
              </a:rPr>
              <a:t>; Sons, Incorporated.</a:t>
            </a:r>
          </a:p>
          <a:p>
            <a:pPr marL="0" indent="0" algn="just">
              <a:lnSpc>
                <a:spcPct val="150000"/>
              </a:lnSpc>
              <a:spcAft>
                <a:spcPts val="1000"/>
              </a:spcAft>
              <a:buNone/>
            </a:pPr>
            <a:r>
              <a:rPr lang="en-GB" sz="8000" dirty="0">
                <a:latin typeface="Times New Roman"/>
                <a:ea typeface="Calibri"/>
                <a:cs typeface="Times New Roman"/>
              </a:rPr>
              <a:t>Rise, E., (2011). The Lean Start-Up: How Constant Innovation Creates Radically Successful</a:t>
            </a:r>
          </a:p>
          <a:p>
            <a:pPr algn="just">
              <a:lnSpc>
                <a:spcPct val="150000"/>
              </a:lnSpc>
              <a:spcBef>
                <a:spcPts val="2400"/>
              </a:spcBef>
              <a:spcAft>
                <a:spcPts val="0"/>
              </a:spcAft>
            </a:pPr>
            <a:endParaRPr lang="en-GB" sz="2800" b="1" kern="0" dirty="0">
              <a:solidFill>
                <a:srgbClr val="000000"/>
              </a:solidFill>
              <a:latin typeface="Times New Roman"/>
              <a:ea typeface="Times New Roman"/>
              <a:cs typeface="Times New Roman"/>
            </a:endParaRPr>
          </a:p>
          <a:p>
            <a:endParaRPr lang="en-GB" dirty="0"/>
          </a:p>
        </p:txBody>
      </p:sp>
    </p:spTree>
    <p:extLst>
      <p:ext uri="{BB962C8B-B14F-4D97-AF65-F5344CB8AC3E}">
        <p14:creationId xmlns:p14="http://schemas.microsoft.com/office/powerpoint/2010/main" val="9341346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Custom 1">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CAE9C0"/>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1671</Words>
  <Application>Microsoft Office PowerPoint</Application>
  <PresentationFormat>On-screen Show (4:3)</PresentationFormat>
  <Paragraphs>97</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vt:lpstr>
      <vt:lpstr>Constantia</vt:lpstr>
      <vt:lpstr>Times New Roman</vt:lpstr>
      <vt:lpstr>Wingdings 2</vt:lpstr>
      <vt:lpstr>Flow</vt:lpstr>
      <vt:lpstr>Module: ENTREPRENEURSHIP Module code: LCBB5001 Task 1  TechTouch</vt:lpstr>
      <vt:lpstr>Overview of the business idea</vt:lpstr>
      <vt:lpstr>Legal Format </vt:lpstr>
      <vt:lpstr>Management of the Company </vt:lpstr>
      <vt:lpstr>USPs</vt:lpstr>
      <vt:lpstr>Reasons of starting this business</vt:lpstr>
      <vt:lpstr>Investment Required </vt:lpstr>
      <vt:lpstr>Competition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2023-07-12T10:20:47Z</dcterms:created>
  <dcterms:modified xsi:type="dcterms:W3CDTF">2023-07-14T11:18:04Z</dcterms:modified>
</cp:coreProperties>
</file>