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26"/>
  </p:notesMasterIdLst>
  <p:sldIdLst>
    <p:sldId id="256" r:id="rId2"/>
    <p:sldId id="257" r:id="rId3"/>
    <p:sldId id="278" r:id="rId4"/>
    <p:sldId id="258" r:id="rId5"/>
    <p:sldId id="259" r:id="rId6"/>
    <p:sldId id="261" r:id="rId7"/>
    <p:sldId id="262" r:id="rId8"/>
    <p:sldId id="264" r:id="rId9"/>
    <p:sldId id="271" r:id="rId10"/>
    <p:sldId id="263" r:id="rId11"/>
    <p:sldId id="265" r:id="rId12"/>
    <p:sldId id="268" r:id="rId13"/>
    <p:sldId id="266" r:id="rId14"/>
    <p:sldId id="267" r:id="rId15"/>
    <p:sldId id="269" r:id="rId16"/>
    <p:sldId id="276" r:id="rId17"/>
    <p:sldId id="270" r:id="rId18"/>
    <p:sldId id="273" r:id="rId19"/>
    <p:sldId id="272" r:id="rId20"/>
    <p:sldId id="279" r:id="rId21"/>
    <p:sldId id="274" r:id="rId22"/>
    <p:sldId id="275" r:id="rId23"/>
    <p:sldId id="277" r:id="rId24"/>
    <p:sldId id="280" r:id="rId25"/>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58685" autoAdjust="0"/>
  </p:normalViewPr>
  <p:slideViewPr>
    <p:cSldViewPr snapToGrid="0">
      <p:cViewPr varScale="1">
        <p:scale>
          <a:sx n="68" d="100"/>
          <a:sy n="68" d="100"/>
        </p:scale>
        <p:origin x="194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DCE84184-9085-49E1-B28E-620AB1DCB515}" type="datetimeFigureOut">
              <a:rPr lang="en-GB" smtClean="0"/>
              <a:t>04/12/2017</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5683357-F0D7-43C0-90C4-FCE894264721}" type="slidenum">
              <a:rPr lang="en-GB" smtClean="0"/>
              <a:t>‹#›</a:t>
            </a:fld>
            <a:endParaRPr lang="en-GB"/>
          </a:p>
        </p:txBody>
      </p:sp>
    </p:spTree>
    <p:extLst>
      <p:ext uri="{BB962C8B-B14F-4D97-AF65-F5344CB8AC3E}">
        <p14:creationId xmlns:p14="http://schemas.microsoft.com/office/powerpoint/2010/main" val="7147873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683357-F0D7-43C0-90C4-FCE894264721}" type="slidenum">
              <a:rPr lang="en-GB" smtClean="0"/>
              <a:t>1</a:t>
            </a:fld>
            <a:endParaRPr lang="en-GB"/>
          </a:p>
        </p:txBody>
      </p:sp>
    </p:spTree>
    <p:extLst>
      <p:ext uri="{BB962C8B-B14F-4D97-AF65-F5344CB8AC3E}">
        <p14:creationId xmlns:p14="http://schemas.microsoft.com/office/powerpoint/2010/main" val="536774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5683357-F0D7-43C0-90C4-FCE894264721}" type="slidenum">
              <a:rPr lang="en-GB" smtClean="0"/>
              <a:t>2</a:t>
            </a:fld>
            <a:endParaRPr lang="en-GB"/>
          </a:p>
        </p:txBody>
      </p:sp>
    </p:spTree>
    <p:extLst>
      <p:ext uri="{BB962C8B-B14F-4D97-AF65-F5344CB8AC3E}">
        <p14:creationId xmlns:p14="http://schemas.microsoft.com/office/powerpoint/2010/main" val="42151218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683357-F0D7-43C0-90C4-FCE894264721}" type="slidenum">
              <a:rPr lang="en-GB" smtClean="0"/>
              <a:t>3</a:t>
            </a:fld>
            <a:endParaRPr lang="en-GB"/>
          </a:p>
        </p:txBody>
      </p:sp>
    </p:spTree>
    <p:extLst>
      <p:ext uri="{BB962C8B-B14F-4D97-AF65-F5344CB8AC3E}">
        <p14:creationId xmlns:p14="http://schemas.microsoft.com/office/powerpoint/2010/main" val="31278962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683357-F0D7-43C0-90C4-FCE894264721}" type="slidenum">
              <a:rPr lang="en-GB" smtClean="0"/>
              <a:t>4</a:t>
            </a:fld>
            <a:endParaRPr lang="en-GB"/>
          </a:p>
        </p:txBody>
      </p:sp>
    </p:spTree>
    <p:extLst>
      <p:ext uri="{BB962C8B-B14F-4D97-AF65-F5344CB8AC3E}">
        <p14:creationId xmlns:p14="http://schemas.microsoft.com/office/powerpoint/2010/main" val="24455278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683357-F0D7-43C0-90C4-FCE894264721}" type="slidenum">
              <a:rPr lang="en-GB" smtClean="0"/>
              <a:t>5</a:t>
            </a:fld>
            <a:endParaRPr lang="en-GB"/>
          </a:p>
        </p:txBody>
      </p:sp>
    </p:spTree>
    <p:extLst>
      <p:ext uri="{BB962C8B-B14F-4D97-AF65-F5344CB8AC3E}">
        <p14:creationId xmlns:p14="http://schemas.microsoft.com/office/powerpoint/2010/main" val="16931010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5683357-F0D7-43C0-90C4-FCE894264721}" type="slidenum">
              <a:rPr lang="en-GB" smtClean="0"/>
              <a:t>6</a:t>
            </a:fld>
            <a:endParaRPr lang="en-GB"/>
          </a:p>
        </p:txBody>
      </p:sp>
    </p:spTree>
    <p:extLst>
      <p:ext uri="{BB962C8B-B14F-4D97-AF65-F5344CB8AC3E}">
        <p14:creationId xmlns:p14="http://schemas.microsoft.com/office/powerpoint/2010/main" val="38106067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683357-F0D7-43C0-90C4-FCE894264721}" type="slidenum">
              <a:rPr lang="en-GB" smtClean="0"/>
              <a:t>7</a:t>
            </a:fld>
            <a:endParaRPr lang="en-GB"/>
          </a:p>
        </p:txBody>
      </p:sp>
    </p:spTree>
    <p:extLst>
      <p:ext uri="{BB962C8B-B14F-4D97-AF65-F5344CB8AC3E}">
        <p14:creationId xmlns:p14="http://schemas.microsoft.com/office/powerpoint/2010/main" val="878074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683357-F0D7-43C0-90C4-FCE894264721}" type="slidenum">
              <a:rPr lang="en-GB" smtClean="0"/>
              <a:t>8</a:t>
            </a:fld>
            <a:endParaRPr lang="en-GB"/>
          </a:p>
        </p:txBody>
      </p:sp>
    </p:spTree>
    <p:extLst>
      <p:ext uri="{BB962C8B-B14F-4D97-AF65-F5344CB8AC3E}">
        <p14:creationId xmlns:p14="http://schemas.microsoft.com/office/powerpoint/2010/main" val="16710185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683357-F0D7-43C0-90C4-FCE894264721}" type="slidenum">
              <a:rPr lang="en-GB" smtClean="0"/>
              <a:t>9</a:t>
            </a:fld>
            <a:endParaRPr lang="en-GB"/>
          </a:p>
        </p:txBody>
      </p:sp>
    </p:spTree>
    <p:extLst>
      <p:ext uri="{BB962C8B-B14F-4D97-AF65-F5344CB8AC3E}">
        <p14:creationId xmlns:p14="http://schemas.microsoft.com/office/powerpoint/2010/main" val="29100652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683357-F0D7-43C0-90C4-FCE894264721}" type="slidenum">
              <a:rPr lang="en-GB" smtClean="0"/>
              <a:t>10</a:t>
            </a:fld>
            <a:endParaRPr lang="en-GB"/>
          </a:p>
        </p:txBody>
      </p:sp>
    </p:spTree>
    <p:extLst>
      <p:ext uri="{BB962C8B-B14F-4D97-AF65-F5344CB8AC3E}">
        <p14:creationId xmlns:p14="http://schemas.microsoft.com/office/powerpoint/2010/main" val="25915585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683357-F0D7-43C0-90C4-FCE894264721}" type="slidenum">
              <a:rPr lang="en-GB" smtClean="0"/>
              <a:t>11</a:t>
            </a:fld>
            <a:endParaRPr lang="en-GB"/>
          </a:p>
        </p:txBody>
      </p:sp>
    </p:spTree>
    <p:extLst>
      <p:ext uri="{BB962C8B-B14F-4D97-AF65-F5344CB8AC3E}">
        <p14:creationId xmlns:p14="http://schemas.microsoft.com/office/powerpoint/2010/main" val="32750626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95683357-F0D7-43C0-90C4-FCE894264721}" type="slidenum">
              <a:rPr lang="en-GB" smtClean="0"/>
              <a:t>12</a:t>
            </a:fld>
            <a:endParaRPr lang="en-GB"/>
          </a:p>
        </p:txBody>
      </p:sp>
    </p:spTree>
    <p:extLst>
      <p:ext uri="{BB962C8B-B14F-4D97-AF65-F5344CB8AC3E}">
        <p14:creationId xmlns:p14="http://schemas.microsoft.com/office/powerpoint/2010/main" val="686040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683357-F0D7-43C0-90C4-FCE894264721}" type="slidenum">
              <a:rPr lang="en-GB" smtClean="0"/>
              <a:t>13</a:t>
            </a:fld>
            <a:endParaRPr lang="en-GB"/>
          </a:p>
        </p:txBody>
      </p:sp>
    </p:spTree>
    <p:extLst>
      <p:ext uri="{BB962C8B-B14F-4D97-AF65-F5344CB8AC3E}">
        <p14:creationId xmlns:p14="http://schemas.microsoft.com/office/powerpoint/2010/main" val="10504455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95683357-F0D7-43C0-90C4-FCE894264721}" type="slidenum">
              <a:rPr lang="en-GB" smtClean="0"/>
              <a:t>14</a:t>
            </a:fld>
            <a:endParaRPr lang="en-GB"/>
          </a:p>
        </p:txBody>
      </p:sp>
    </p:spTree>
    <p:extLst>
      <p:ext uri="{BB962C8B-B14F-4D97-AF65-F5344CB8AC3E}">
        <p14:creationId xmlns:p14="http://schemas.microsoft.com/office/powerpoint/2010/main" val="31361746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baseline="0" dirty="0" smtClean="0"/>
          </a:p>
        </p:txBody>
      </p:sp>
      <p:sp>
        <p:nvSpPr>
          <p:cNvPr id="4" name="Slide Number Placeholder 3"/>
          <p:cNvSpPr>
            <a:spLocks noGrp="1"/>
          </p:cNvSpPr>
          <p:nvPr>
            <p:ph type="sldNum" sz="quarter" idx="10"/>
          </p:nvPr>
        </p:nvSpPr>
        <p:spPr/>
        <p:txBody>
          <a:bodyPr/>
          <a:lstStyle/>
          <a:p>
            <a:fld id="{95683357-F0D7-43C0-90C4-FCE894264721}" type="slidenum">
              <a:rPr lang="en-GB" smtClean="0"/>
              <a:t>15</a:t>
            </a:fld>
            <a:endParaRPr lang="en-GB"/>
          </a:p>
        </p:txBody>
      </p:sp>
    </p:spTree>
    <p:extLst>
      <p:ext uri="{BB962C8B-B14F-4D97-AF65-F5344CB8AC3E}">
        <p14:creationId xmlns:p14="http://schemas.microsoft.com/office/powerpoint/2010/main" val="2294045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683357-F0D7-43C0-90C4-FCE894264721}" type="slidenum">
              <a:rPr lang="en-GB" smtClean="0"/>
              <a:t>16</a:t>
            </a:fld>
            <a:endParaRPr lang="en-GB"/>
          </a:p>
        </p:txBody>
      </p:sp>
    </p:spTree>
    <p:extLst>
      <p:ext uri="{BB962C8B-B14F-4D97-AF65-F5344CB8AC3E}">
        <p14:creationId xmlns:p14="http://schemas.microsoft.com/office/powerpoint/2010/main" val="26546486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683357-F0D7-43C0-90C4-FCE894264721}" type="slidenum">
              <a:rPr lang="en-GB" smtClean="0"/>
              <a:t>17</a:t>
            </a:fld>
            <a:endParaRPr lang="en-GB"/>
          </a:p>
        </p:txBody>
      </p:sp>
    </p:spTree>
    <p:extLst>
      <p:ext uri="{BB962C8B-B14F-4D97-AF65-F5344CB8AC3E}">
        <p14:creationId xmlns:p14="http://schemas.microsoft.com/office/powerpoint/2010/main" val="25510409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a:p>
            <a:endParaRPr lang="en-GB" dirty="0" smtClean="0"/>
          </a:p>
          <a:p>
            <a:endParaRPr lang="en-GB" dirty="0" smtClean="0"/>
          </a:p>
          <a:p>
            <a:endParaRPr lang="en-GB" dirty="0" smtClean="0"/>
          </a:p>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95683357-F0D7-43C0-90C4-FCE894264721}" type="slidenum">
              <a:rPr lang="en-GB" smtClean="0"/>
              <a:t>18</a:t>
            </a:fld>
            <a:endParaRPr lang="en-GB"/>
          </a:p>
        </p:txBody>
      </p:sp>
    </p:spTree>
    <p:extLst>
      <p:ext uri="{BB962C8B-B14F-4D97-AF65-F5344CB8AC3E}">
        <p14:creationId xmlns:p14="http://schemas.microsoft.com/office/powerpoint/2010/main" val="36464319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683357-F0D7-43C0-90C4-FCE894264721}" type="slidenum">
              <a:rPr lang="en-GB" smtClean="0"/>
              <a:t>19</a:t>
            </a:fld>
            <a:endParaRPr lang="en-GB"/>
          </a:p>
        </p:txBody>
      </p:sp>
    </p:spTree>
    <p:extLst>
      <p:ext uri="{BB962C8B-B14F-4D97-AF65-F5344CB8AC3E}">
        <p14:creationId xmlns:p14="http://schemas.microsoft.com/office/powerpoint/2010/main" val="41913023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683357-F0D7-43C0-90C4-FCE894264721}" type="slidenum">
              <a:rPr lang="en-GB" smtClean="0"/>
              <a:t>20</a:t>
            </a:fld>
            <a:endParaRPr lang="en-GB"/>
          </a:p>
        </p:txBody>
      </p:sp>
    </p:spTree>
    <p:extLst>
      <p:ext uri="{BB962C8B-B14F-4D97-AF65-F5344CB8AC3E}">
        <p14:creationId xmlns:p14="http://schemas.microsoft.com/office/powerpoint/2010/main" val="17359653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683357-F0D7-43C0-90C4-FCE894264721}" type="slidenum">
              <a:rPr lang="en-GB" smtClean="0"/>
              <a:t>21</a:t>
            </a:fld>
            <a:endParaRPr lang="en-GB"/>
          </a:p>
        </p:txBody>
      </p:sp>
    </p:spTree>
    <p:extLst>
      <p:ext uri="{BB962C8B-B14F-4D97-AF65-F5344CB8AC3E}">
        <p14:creationId xmlns:p14="http://schemas.microsoft.com/office/powerpoint/2010/main" val="12941457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5683357-F0D7-43C0-90C4-FCE894264721}" type="slidenum">
              <a:rPr lang="en-GB" smtClean="0"/>
              <a:t>22</a:t>
            </a:fld>
            <a:endParaRPr lang="en-GB"/>
          </a:p>
        </p:txBody>
      </p:sp>
    </p:spTree>
    <p:extLst>
      <p:ext uri="{BB962C8B-B14F-4D97-AF65-F5344CB8AC3E}">
        <p14:creationId xmlns:p14="http://schemas.microsoft.com/office/powerpoint/2010/main" val="3909594396"/>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6B36285-49B4-41B3-BB0F-0739DE14BD9A}" type="datetimeFigureOut">
              <a:rPr lang="en-GB" smtClean="0"/>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543CE74E-D846-465B-AFFA-83DD3D8DC14E}" type="slidenum">
              <a:rPr lang="en-GB" smtClean="0"/>
              <a:t>‹#›</a:t>
            </a:fld>
            <a:endParaRPr lang="en-GB"/>
          </a:p>
        </p:txBody>
      </p:sp>
    </p:spTree>
    <p:extLst>
      <p:ext uri="{BB962C8B-B14F-4D97-AF65-F5344CB8AC3E}">
        <p14:creationId xmlns:p14="http://schemas.microsoft.com/office/powerpoint/2010/main" val="2018506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6B36285-49B4-41B3-BB0F-0739DE14BD9A}" type="datetimeFigureOut">
              <a:rPr lang="en-GB" smtClean="0"/>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3CE74E-D846-465B-AFFA-83DD3D8DC14E}" type="slidenum">
              <a:rPr lang="en-GB" smtClean="0"/>
              <a:t>‹#›</a:t>
            </a:fld>
            <a:endParaRPr lang="en-GB"/>
          </a:p>
        </p:txBody>
      </p:sp>
    </p:spTree>
    <p:extLst>
      <p:ext uri="{BB962C8B-B14F-4D97-AF65-F5344CB8AC3E}">
        <p14:creationId xmlns:p14="http://schemas.microsoft.com/office/powerpoint/2010/main" val="13885549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smtClean="0"/>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26B36285-49B4-41B3-BB0F-0739DE14BD9A}" type="datetimeFigureOut">
              <a:rPr lang="en-GB" smtClean="0"/>
              <a:t>04/12/2017</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543CE74E-D846-465B-AFFA-83DD3D8DC14E}" type="slidenum">
              <a:rPr lang="en-GB" smtClean="0"/>
              <a:t>‹#›</a:t>
            </a:fld>
            <a:endParaRPr lang="en-GB"/>
          </a:p>
        </p:txBody>
      </p:sp>
    </p:spTree>
    <p:extLst>
      <p:ext uri="{BB962C8B-B14F-4D97-AF65-F5344CB8AC3E}">
        <p14:creationId xmlns:p14="http://schemas.microsoft.com/office/powerpoint/2010/main" val="25755443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6B36285-49B4-41B3-BB0F-0739DE14BD9A}" type="datetimeFigureOut">
              <a:rPr lang="en-GB" smtClean="0"/>
              <a:t>04/12/2017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3CE74E-D846-465B-AFFA-83DD3D8DC14E}" type="slidenum">
              <a:rPr lang="en-GB" smtClean="0"/>
              <a:t>‹#›</a:t>
            </a:fld>
            <a:endParaRPr lang="en-GB"/>
          </a:p>
        </p:txBody>
      </p:sp>
    </p:spTree>
    <p:extLst>
      <p:ext uri="{BB962C8B-B14F-4D97-AF65-F5344CB8AC3E}">
        <p14:creationId xmlns:p14="http://schemas.microsoft.com/office/powerpoint/2010/main" val="24915277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6B36285-49B4-41B3-BB0F-0739DE14BD9A}" type="datetimeFigureOut">
              <a:rPr lang="en-GB" smtClean="0"/>
              <a:t>04/12/2017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3CE74E-D846-465B-AFFA-83DD3D8DC14E}" type="slidenum">
              <a:rPr lang="en-GB" smtClean="0"/>
              <a:t>‹#›</a:t>
            </a:fld>
            <a:endParaRPr lang="en-GB"/>
          </a:p>
        </p:txBody>
      </p:sp>
    </p:spTree>
    <p:extLst>
      <p:ext uri="{BB962C8B-B14F-4D97-AF65-F5344CB8AC3E}">
        <p14:creationId xmlns:p14="http://schemas.microsoft.com/office/powerpoint/2010/main" val="5875924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6B36285-49B4-41B3-BB0F-0739DE14BD9A}" type="datetimeFigureOut">
              <a:rPr lang="en-GB" smtClean="0"/>
              <a:t>04/12/2017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3CE74E-D846-465B-AFFA-83DD3D8DC14E}" type="slidenum">
              <a:rPr lang="en-GB" smtClean="0"/>
              <a:t>‹#›</a:t>
            </a:fld>
            <a:endParaRPr lang="en-GB"/>
          </a:p>
        </p:txBody>
      </p:sp>
    </p:spTree>
    <p:extLst>
      <p:ext uri="{BB962C8B-B14F-4D97-AF65-F5344CB8AC3E}">
        <p14:creationId xmlns:p14="http://schemas.microsoft.com/office/powerpoint/2010/main" val="1678029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6B36285-49B4-41B3-BB0F-0739DE14BD9A}" type="datetimeFigureOut">
              <a:rPr lang="en-GB" smtClean="0"/>
              <a:t>04/12/2017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3CE74E-D846-465B-AFFA-83DD3D8DC14E}" type="slidenum">
              <a:rPr lang="en-GB" smtClean="0"/>
              <a:t>‹#›</a:t>
            </a:fld>
            <a:endParaRPr lang="en-GB"/>
          </a:p>
        </p:txBody>
      </p:sp>
    </p:spTree>
    <p:extLst>
      <p:ext uri="{BB962C8B-B14F-4D97-AF65-F5344CB8AC3E}">
        <p14:creationId xmlns:p14="http://schemas.microsoft.com/office/powerpoint/2010/main" val="19702652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6B36285-49B4-41B3-BB0F-0739DE14BD9A}" type="datetimeFigureOut">
              <a:rPr lang="en-GB" smtClean="0"/>
              <a:t>04/12/2017</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543CE74E-D846-465B-AFFA-83DD3D8DC14E}" type="slidenum">
              <a:rPr lang="en-GB" smtClean="0"/>
              <a:t>‹#›</a:t>
            </a:fld>
            <a:endParaRPr lang="en-GB"/>
          </a:p>
        </p:txBody>
      </p:sp>
    </p:spTree>
    <p:extLst>
      <p:ext uri="{BB962C8B-B14F-4D97-AF65-F5344CB8AC3E}">
        <p14:creationId xmlns:p14="http://schemas.microsoft.com/office/powerpoint/2010/main" val="1626526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6B36285-49B4-41B3-BB0F-0739DE14BD9A}" type="datetimeFigureOut">
              <a:rPr lang="en-GB" smtClean="0"/>
              <a:t>04/12/2017</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543CE74E-D846-465B-AFFA-83DD3D8DC14E}" type="slidenum">
              <a:rPr lang="en-GB" smtClean="0"/>
              <a:t>‹#›</a:t>
            </a:fld>
            <a:endParaRPr lang="en-GB"/>
          </a:p>
        </p:txBody>
      </p:sp>
    </p:spTree>
    <p:extLst>
      <p:ext uri="{BB962C8B-B14F-4D97-AF65-F5344CB8AC3E}">
        <p14:creationId xmlns:p14="http://schemas.microsoft.com/office/powerpoint/2010/main" val="2352510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6B36285-49B4-41B3-BB0F-0739DE14BD9A}" type="datetimeFigureOut">
              <a:rPr lang="en-GB" smtClean="0"/>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3CE74E-D846-465B-AFFA-83DD3D8DC14E}" type="slidenum">
              <a:rPr lang="en-GB" smtClean="0"/>
              <a:t>‹#›</a:t>
            </a:fld>
            <a:endParaRPr lang="en-GB"/>
          </a:p>
        </p:txBody>
      </p:sp>
    </p:spTree>
    <p:extLst>
      <p:ext uri="{BB962C8B-B14F-4D97-AF65-F5344CB8AC3E}">
        <p14:creationId xmlns:p14="http://schemas.microsoft.com/office/powerpoint/2010/main" val="23567929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6B36285-49B4-41B3-BB0F-0739DE14BD9A}" type="datetimeFigureOut">
              <a:rPr lang="en-GB" smtClean="0"/>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3CE74E-D846-465B-AFFA-83DD3D8DC14E}" type="slidenum">
              <a:rPr lang="en-GB" smtClean="0"/>
              <a:t>‹#›</a:t>
            </a:fld>
            <a:endParaRPr lang="en-GB"/>
          </a:p>
        </p:txBody>
      </p:sp>
    </p:spTree>
    <p:extLst>
      <p:ext uri="{BB962C8B-B14F-4D97-AF65-F5344CB8AC3E}">
        <p14:creationId xmlns:p14="http://schemas.microsoft.com/office/powerpoint/2010/main" val="9502622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26B36285-49B4-41B3-BB0F-0739DE14BD9A}" type="datetimeFigureOut">
              <a:rPr lang="en-GB" smtClean="0"/>
              <a:t>04/12/2017</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543CE74E-D846-465B-AFFA-83DD3D8DC14E}" type="slidenum">
              <a:rPr lang="en-GB" smtClean="0"/>
              <a:t>‹#›</a:t>
            </a:fld>
            <a:endParaRPr lang="en-GB"/>
          </a:p>
        </p:txBody>
      </p:sp>
    </p:spTree>
    <p:extLst>
      <p:ext uri="{BB962C8B-B14F-4D97-AF65-F5344CB8AC3E}">
        <p14:creationId xmlns:p14="http://schemas.microsoft.com/office/powerpoint/2010/main" val="3327022263"/>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0.JP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14.jp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8324"/>
            <a:ext cx="12192000" cy="6886323"/>
          </a:xfrm>
          <a:prstGeom prst="rect">
            <a:avLst/>
          </a:prstGeom>
        </p:spPr>
      </p:pic>
      <p:sp>
        <p:nvSpPr>
          <p:cNvPr id="5" name="TextBox 4"/>
          <p:cNvSpPr txBox="1"/>
          <p:nvPr/>
        </p:nvSpPr>
        <p:spPr>
          <a:xfrm>
            <a:off x="854439" y="359764"/>
            <a:ext cx="10538086" cy="830997"/>
          </a:xfrm>
          <a:prstGeom prst="rect">
            <a:avLst/>
          </a:prstGeom>
          <a:noFill/>
        </p:spPr>
        <p:txBody>
          <a:bodyPr wrap="square" rtlCol="0">
            <a:spAutoFit/>
          </a:bodyPr>
          <a:lstStyle/>
          <a:p>
            <a:pPr algn="ctr"/>
            <a:r>
              <a:rPr lang="en-GB" sz="2400" b="1" dirty="0" smtClean="0">
                <a:solidFill>
                  <a:schemeClr val="bg1"/>
                </a:solidFill>
                <a:latin typeface="Copperplate Gothic Bold" panose="020E0705020206020404" pitchFamily="34" charset="0"/>
              </a:rPr>
              <a:t>Madhouses and Mad Doctors</a:t>
            </a:r>
          </a:p>
          <a:p>
            <a:pPr algn="ctr"/>
            <a:r>
              <a:rPr lang="en-GB" sz="2400" b="1" dirty="0" smtClean="0">
                <a:solidFill>
                  <a:schemeClr val="bg1"/>
                </a:solidFill>
                <a:latin typeface="Copperplate Gothic Bold" panose="020E0705020206020404" pitchFamily="34" charset="0"/>
              </a:rPr>
              <a:t>Part I</a:t>
            </a:r>
            <a:endParaRPr lang="en-GB" sz="2400" b="1" dirty="0">
              <a:solidFill>
                <a:schemeClr val="bg1"/>
              </a:solidFill>
              <a:latin typeface="Copperplate Gothic Bold" panose="020E0705020206020404" pitchFamily="34" charset="0"/>
            </a:endParaRPr>
          </a:p>
        </p:txBody>
      </p:sp>
      <p:sp>
        <p:nvSpPr>
          <p:cNvPr id="6" name="TextBox 5"/>
          <p:cNvSpPr txBox="1"/>
          <p:nvPr/>
        </p:nvSpPr>
        <p:spPr>
          <a:xfrm>
            <a:off x="5126636" y="3402767"/>
            <a:ext cx="1873771" cy="923330"/>
          </a:xfrm>
          <a:prstGeom prst="rect">
            <a:avLst/>
          </a:prstGeom>
          <a:noFill/>
        </p:spPr>
        <p:txBody>
          <a:bodyPr wrap="square" rtlCol="0">
            <a:spAutoFit/>
          </a:bodyPr>
          <a:lstStyle/>
          <a:p>
            <a:pPr algn="ctr"/>
            <a:r>
              <a:rPr lang="en-GB" dirty="0" smtClean="0">
                <a:solidFill>
                  <a:schemeClr val="bg1"/>
                </a:solidFill>
              </a:rPr>
              <a:t>The changing response to madness</a:t>
            </a:r>
            <a:endParaRPr lang="en-GB" dirty="0">
              <a:solidFill>
                <a:schemeClr val="bg1"/>
              </a:solidFill>
            </a:endParaRPr>
          </a:p>
        </p:txBody>
      </p:sp>
    </p:spTree>
    <p:extLst>
      <p:ext uri="{BB962C8B-B14F-4D97-AF65-F5344CB8AC3E}">
        <p14:creationId xmlns:p14="http://schemas.microsoft.com/office/powerpoint/2010/main" val="12388389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idx="1"/>
          </p:nvPr>
        </p:nvSpPr>
        <p:spPr/>
        <p:txBody>
          <a:bodyPr/>
          <a:lstStyle/>
          <a:p>
            <a:r>
              <a:rPr lang="en-GB" dirty="0" smtClean="0"/>
              <a:t>To explore the changing response to madness into the 17</a:t>
            </a:r>
            <a:r>
              <a:rPr lang="en-GB" baseline="30000" dirty="0" smtClean="0"/>
              <a:t>th</a:t>
            </a:r>
            <a:r>
              <a:rPr lang="en-GB" dirty="0" smtClean="0"/>
              <a:t> century and beyond</a:t>
            </a:r>
          </a:p>
          <a:p>
            <a:r>
              <a:rPr lang="en-GB" dirty="0" smtClean="0"/>
              <a:t>To understand the European face of madhouses</a:t>
            </a:r>
          </a:p>
          <a:p>
            <a:r>
              <a:rPr lang="en-GB" dirty="0" smtClean="0"/>
              <a:t>To become familiar with Bethlem Hospital, </a:t>
            </a:r>
            <a:r>
              <a:rPr lang="en-GB" dirty="0" err="1" smtClean="0"/>
              <a:t>Moorhouse</a:t>
            </a:r>
            <a:r>
              <a:rPr lang="en-GB" dirty="0" smtClean="0"/>
              <a:t>.</a:t>
            </a:r>
            <a:endParaRPr lang="en-GB" dirty="0"/>
          </a:p>
        </p:txBody>
      </p:sp>
    </p:spTree>
    <p:extLst>
      <p:ext uri="{BB962C8B-B14F-4D97-AF65-F5344CB8AC3E}">
        <p14:creationId xmlns:p14="http://schemas.microsoft.com/office/powerpoint/2010/main" val="268726220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have we learnt so far?</a:t>
            </a:r>
            <a:endParaRPr lang="en-GB" dirty="0"/>
          </a:p>
        </p:txBody>
      </p:sp>
      <p:sp>
        <p:nvSpPr>
          <p:cNvPr id="3" name="Content Placeholder 2"/>
          <p:cNvSpPr>
            <a:spLocks noGrp="1"/>
          </p:cNvSpPr>
          <p:nvPr>
            <p:ph idx="1"/>
          </p:nvPr>
        </p:nvSpPr>
        <p:spPr/>
        <p:txBody>
          <a:bodyPr/>
          <a:lstStyle/>
          <a:p>
            <a:r>
              <a:rPr lang="en-GB" dirty="0" smtClean="0"/>
              <a:t>What were the beliefs relating to madness prior to the early modern age?</a:t>
            </a:r>
          </a:p>
          <a:p>
            <a:r>
              <a:rPr lang="en-GB" dirty="0" smtClean="0"/>
              <a:t>How was madness treated?</a:t>
            </a:r>
            <a:endParaRPr lang="en-GB" dirty="0"/>
          </a:p>
        </p:txBody>
      </p:sp>
    </p:spTree>
    <p:extLst>
      <p:ext uri="{BB962C8B-B14F-4D97-AF65-F5344CB8AC3E}">
        <p14:creationId xmlns:p14="http://schemas.microsoft.com/office/powerpoint/2010/main" val="9758708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Changes in the 17</a:t>
            </a:r>
            <a:r>
              <a:rPr lang="en-GB" baseline="30000" dirty="0" smtClean="0"/>
              <a:t>th</a:t>
            </a:r>
            <a:r>
              <a:rPr lang="en-GB" dirty="0" smtClean="0"/>
              <a:t> Century</a:t>
            </a:r>
            <a:endParaRPr lang="en-GB" dirty="0"/>
          </a:p>
        </p:txBody>
      </p:sp>
      <p:sp>
        <p:nvSpPr>
          <p:cNvPr id="3" name="Content Placeholder 2"/>
          <p:cNvSpPr>
            <a:spLocks noGrp="1"/>
          </p:cNvSpPr>
          <p:nvPr>
            <p:ph idx="1"/>
          </p:nvPr>
        </p:nvSpPr>
        <p:spPr/>
        <p:txBody>
          <a:bodyPr/>
          <a:lstStyle/>
          <a:p>
            <a:r>
              <a:rPr lang="en-GB" dirty="0" smtClean="0"/>
              <a:t>From around the 17</a:t>
            </a:r>
            <a:r>
              <a:rPr lang="en-GB" baseline="30000" dirty="0" smtClean="0"/>
              <a:t>th</a:t>
            </a:r>
            <a:r>
              <a:rPr lang="en-GB" dirty="0" smtClean="0"/>
              <a:t> century, the response to incapacity and poverty was starting to change.</a:t>
            </a:r>
          </a:p>
          <a:p>
            <a:endParaRPr lang="en-GB" dirty="0" smtClean="0"/>
          </a:p>
          <a:p>
            <a:r>
              <a:rPr lang="en-GB" dirty="0" smtClean="0"/>
              <a:t>Why might this be?</a:t>
            </a:r>
          </a:p>
          <a:p>
            <a:endParaRPr lang="en-GB" dirty="0" smtClean="0"/>
          </a:p>
          <a:p>
            <a:r>
              <a:rPr lang="en-GB" dirty="0" smtClean="0"/>
              <a:t>Northern Europe, including the United Provinces (Holland), Britain there is a move towards confinement</a:t>
            </a:r>
            <a:endParaRPr lang="en-GB" dirty="0"/>
          </a:p>
        </p:txBody>
      </p:sp>
    </p:spTree>
    <p:extLst>
      <p:ext uri="{BB962C8B-B14F-4D97-AF65-F5344CB8AC3E}">
        <p14:creationId xmlns:p14="http://schemas.microsoft.com/office/powerpoint/2010/main" val="22787065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Dutch Madhouses: </a:t>
            </a:r>
            <a:r>
              <a:rPr lang="en-GB" dirty="0" err="1" smtClean="0"/>
              <a:t>Dolhuizen</a:t>
            </a:r>
            <a:endParaRPr lang="en-GB" dirty="0"/>
          </a:p>
        </p:txBody>
      </p:sp>
      <p:sp>
        <p:nvSpPr>
          <p:cNvPr id="3" name="Content Placeholder 2"/>
          <p:cNvSpPr>
            <a:spLocks noGrp="1"/>
          </p:cNvSpPr>
          <p:nvPr>
            <p:ph sz="half" idx="1"/>
          </p:nvPr>
        </p:nvSpPr>
        <p:spPr/>
        <p:txBody>
          <a:bodyPr/>
          <a:lstStyle/>
          <a:p>
            <a:r>
              <a:rPr lang="en-GB" dirty="0" smtClean="0"/>
              <a:t>Started in the 15</a:t>
            </a:r>
            <a:r>
              <a:rPr lang="en-GB" baseline="30000" dirty="0" smtClean="0"/>
              <a:t>th</a:t>
            </a:r>
            <a:r>
              <a:rPr lang="en-GB" dirty="0" smtClean="0"/>
              <a:t> century</a:t>
            </a:r>
          </a:p>
          <a:p>
            <a:r>
              <a:rPr lang="en-GB" dirty="0" smtClean="0"/>
              <a:t>Were original small houses</a:t>
            </a:r>
          </a:p>
          <a:p>
            <a:r>
              <a:rPr lang="en-GB" dirty="0" smtClean="0"/>
              <a:t>But expanded as communities sought to expel violent and hostile madmen.</a:t>
            </a:r>
          </a:p>
          <a:p>
            <a:r>
              <a:rPr lang="en-GB" dirty="0" smtClean="0"/>
              <a:t>Idle and social non-conformers were seen as a threat and a danger to a calm and ordered society.</a:t>
            </a:r>
            <a:endParaRPr lang="en-GB" dirty="0"/>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5860953" y="1690688"/>
            <a:ext cx="5720202" cy="3780696"/>
          </a:xfrm>
        </p:spPr>
      </p:pic>
    </p:spTree>
    <p:extLst>
      <p:ext uri="{BB962C8B-B14F-4D97-AF65-F5344CB8AC3E}">
        <p14:creationId xmlns:p14="http://schemas.microsoft.com/office/powerpoint/2010/main" val="70844264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Misfits of society</a:t>
            </a:r>
            <a:endParaRPr lang="en-GB" dirty="0"/>
          </a:p>
        </p:txBody>
      </p:sp>
      <p:sp>
        <p:nvSpPr>
          <p:cNvPr id="3" name="Content Placeholder 2"/>
          <p:cNvSpPr>
            <a:spLocks noGrp="1"/>
          </p:cNvSpPr>
          <p:nvPr>
            <p:ph idx="1"/>
          </p:nvPr>
        </p:nvSpPr>
        <p:spPr/>
        <p:txBody>
          <a:bodyPr/>
          <a:lstStyle/>
          <a:p>
            <a:r>
              <a:rPr lang="en-GB" dirty="0" smtClean="0"/>
              <a:t>Before long and across Europe, beggars, prostitutes and other misfits of society were finding themselves incarcerated.</a:t>
            </a:r>
          </a:p>
          <a:p>
            <a:r>
              <a:rPr lang="en-GB" dirty="0" smtClean="0"/>
              <a:t>Anyone that might be a danger to a stable society would find themselves locked away.</a:t>
            </a:r>
          </a:p>
          <a:p>
            <a:r>
              <a:rPr lang="en-GB" dirty="0" smtClean="0"/>
              <a:t>In theory, the idle, the degenerates of society would now have to work! </a:t>
            </a:r>
            <a:endParaRPr lang="en-GB" dirty="0"/>
          </a:p>
        </p:txBody>
      </p:sp>
    </p:spTree>
    <p:extLst>
      <p:ext uri="{BB962C8B-B14F-4D97-AF65-F5344CB8AC3E}">
        <p14:creationId xmlns:p14="http://schemas.microsoft.com/office/powerpoint/2010/main" val="415558665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Undesirables</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Everything outside the ‘normal’ was soon considered ‘insane’ This included: epileptics, those who demonstrated anti-social behaviours, dementia, rioters, addicts etc.</a:t>
            </a:r>
          </a:p>
          <a:p>
            <a:r>
              <a:rPr lang="en-GB" dirty="0" smtClean="0"/>
              <a:t>Dutch Madhouse: </a:t>
            </a:r>
            <a:r>
              <a:rPr lang="en-GB" dirty="0" err="1" smtClean="0"/>
              <a:t>Reinier</a:t>
            </a:r>
            <a:r>
              <a:rPr lang="en-GB" dirty="0" smtClean="0"/>
              <a:t> Van </a:t>
            </a:r>
            <a:r>
              <a:rPr lang="en-GB" dirty="0" err="1" smtClean="0"/>
              <a:t>Arkel</a:t>
            </a:r>
            <a:r>
              <a:rPr lang="en-GB" dirty="0" smtClean="0"/>
              <a:t> had a capacity for 45 patients by the 18</a:t>
            </a:r>
            <a:r>
              <a:rPr lang="en-GB" baseline="30000" dirty="0" smtClean="0"/>
              <a:t>th</a:t>
            </a:r>
            <a:r>
              <a:rPr lang="en-GB" dirty="0" smtClean="0"/>
              <a:t> century.</a:t>
            </a:r>
          </a:p>
          <a:p>
            <a:r>
              <a:rPr lang="en-GB" dirty="0" smtClean="0"/>
              <a:t>This was a progressive centre for a time, </a:t>
            </a:r>
            <a:r>
              <a:rPr lang="en-GB" dirty="0" smtClean="0"/>
              <a:t>the </a:t>
            </a:r>
            <a:r>
              <a:rPr lang="en-GB" dirty="0" smtClean="0"/>
              <a:t>inmates /patients were not incarcerated initially, but they were observed. The charge for admittance would depend on the patient’s ability to pay.</a:t>
            </a:r>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251224" y="1612562"/>
            <a:ext cx="5940776" cy="3666572"/>
          </a:xfrm>
        </p:spPr>
      </p:pic>
    </p:spTree>
    <p:extLst>
      <p:ext uri="{BB962C8B-B14F-4D97-AF65-F5344CB8AC3E}">
        <p14:creationId xmlns:p14="http://schemas.microsoft.com/office/powerpoint/2010/main" val="402730627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3030"/>
            <a:ext cx="12192000" cy="6956109"/>
          </a:xfrm>
          <a:prstGeom prst="rect">
            <a:avLst/>
          </a:prstGeom>
        </p:spPr>
      </p:pic>
    </p:spTree>
    <p:extLst>
      <p:ext uri="{BB962C8B-B14F-4D97-AF65-F5344CB8AC3E}">
        <p14:creationId xmlns:p14="http://schemas.microsoft.com/office/powerpoint/2010/main" val="53068421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France</a:t>
            </a:r>
            <a:endParaRPr lang="en-GB" dirty="0"/>
          </a:p>
        </p:txBody>
      </p:sp>
      <p:sp>
        <p:nvSpPr>
          <p:cNvPr id="4" name="Content Placeholder 3"/>
          <p:cNvSpPr>
            <a:spLocks noGrp="1"/>
          </p:cNvSpPr>
          <p:nvPr>
            <p:ph idx="1"/>
          </p:nvPr>
        </p:nvSpPr>
        <p:spPr/>
        <p:txBody>
          <a:bodyPr/>
          <a:lstStyle/>
          <a:p>
            <a:r>
              <a:rPr lang="en-GB" dirty="0" err="1" smtClean="0"/>
              <a:t>Bicetre</a:t>
            </a:r>
            <a:r>
              <a:rPr lang="en-GB" dirty="0" smtClean="0"/>
              <a:t> and </a:t>
            </a:r>
            <a:r>
              <a:rPr lang="en-GB" dirty="0" err="1" smtClean="0"/>
              <a:t>Salpetriere</a:t>
            </a:r>
            <a:r>
              <a:rPr lang="en-GB" dirty="0" smtClean="0"/>
              <a:t> – two large asylums for men and women respectively.</a:t>
            </a:r>
          </a:p>
          <a:p>
            <a:r>
              <a:rPr lang="en-GB" dirty="0" smtClean="0"/>
              <a:t>Any degenerates of society would be imprisoned. The idea was simply to remove society’s misfits from the streets</a:t>
            </a:r>
          </a:p>
          <a:p>
            <a:r>
              <a:rPr lang="en-GB" dirty="0" smtClean="0"/>
              <a:t>Eventually the inmates within these two asylums would rise to as many as 6,000</a:t>
            </a:r>
          </a:p>
          <a:p>
            <a:r>
              <a:rPr lang="en-GB" dirty="0" smtClean="0"/>
              <a:t>A letter from the king was enough to imprison anyone for life, without right of appeal.</a:t>
            </a:r>
            <a:endParaRPr lang="en-GB" dirty="0"/>
          </a:p>
        </p:txBody>
      </p:sp>
    </p:spTree>
    <p:extLst>
      <p:ext uri="{BB962C8B-B14F-4D97-AF65-F5344CB8AC3E}">
        <p14:creationId xmlns:p14="http://schemas.microsoft.com/office/powerpoint/2010/main" val="148549516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97953" y="365125"/>
            <a:ext cx="10515600" cy="1325563"/>
          </a:xfrm>
        </p:spPr>
        <p:txBody>
          <a:bodyPr/>
          <a:lstStyle/>
          <a:p>
            <a:r>
              <a:rPr lang="en-GB" dirty="0" smtClean="0"/>
              <a:t>The </a:t>
            </a:r>
            <a:r>
              <a:rPr lang="en-GB" dirty="0" err="1" smtClean="0"/>
              <a:t>Salpetriere</a:t>
            </a:r>
            <a:r>
              <a:rPr lang="en-GB" dirty="0" smtClean="0"/>
              <a:t> – Parisian Hospital</a:t>
            </a:r>
            <a:endParaRPr lang="en-GB" dirty="0"/>
          </a:p>
        </p:txBody>
      </p:sp>
      <p:sp>
        <p:nvSpPr>
          <p:cNvPr id="3" name="Content Placeholder 2"/>
          <p:cNvSpPr>
            <a:spLocks noGrp="1"/>
          </p:cNvSpPr>
          <p:nvPr>
            <p:ph sz="half" idx="4294967295"/>
          </p:nvPr>
        </p:nvSpPr>
        <p:spPr>
          <a:xfrm>
            <a:off x="614597" y="1690688"/>
            <a:ext cx="10882313" cy="4468812"/>
          </a:xfrm>
        </p:spPr>
        <p:txBody>
          <a:bodyPr>
            <a:normAutofit/>
          </a:bodyPr>
          <a:lstStyle/>
          <a:p>
            <a:pPr marL="0" indent="0">
              <a:buNone/>
            </a:pPr>
            <a:r>
              <a:rPr lang="en-GB" dirty="0" smtClean="0"/>
              <a:t>The </a:t>
            </a:r>
            <a:r>
              <a:rPr lang="en-GB" dirty="0" err="1"/>
              <a:t>S</a:t>
            </a:r>
            <a:r>
              <a:rPr lang="en-GB" dirty="0" err="1" smtClean="0"/>
              <a:t>alpetriere</a:t>
            </a:r>
            <a:r>
              <a:rPr lang="en-GB" dirty="0" smtClean="0"/>
              <a:t> is the largest hospital in Paris and possibly in Europe: This hospital is both a house for women and a prison. It received pregnant women and girls, wet nurses and their nurslings; male children from the age of seven or eight months to four and five years of age; young girls of all ages; aged married men and women; raving lunatics, imbeciles, epileptics, paralytics, blind persons, cripples, people suffering from ringworm, incurables of all sorts, children afflicted with scrofula, and so on and so forth.</a:t>
            </a:r>
          </a:p>
          <a:p>
            <a:pPr marL="0" indent="0">
              <a:buNone/>
            </a:pPr>
            <a:endParaRPr lang="en-GB" dirty="0"/>
          </a:p>
          <a:p>
            <a:pPr marL="0" indent="0">
              <a:buNone/>
            </a:pPr>
            <a:r>
              <a:rPr lang="en-GB" dirty="0" smtClean="0"/>
              <a:t>Jacques Tenon, French surgeon (1669-1760)</a:t>
            </a:r>
          </a:p>
          <a:p>
            <a:pPr marL="0" indent="0">
              <a:buNone/>
            </a:pPr>
            <a:r>
              <a:rPr lang="en-GB" dirty="0" smtClean="0"/>
              <a:t>1788</a:t>
            </a:r>
            <a:endParaRPr lang="en-GB" dirty="0"/>
          </a:p>
        </p:txBody>
      </p:sp>
    </p:spTree>
    <p:extLst>
      <p:ext uri="{BB962C8B-B14F-4D97-AF65-F5344CB8AC3E}">
        <p14:creationId xmlns:p14="http://schemas.microsoft.com/office/powerpoint/2010/main" val="349038427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4294967295"/>
          </p:nvPr>
        </p:nvPicPr>
        <p:blipFill>
          <a:blip r:embed="rId3">
            <a:extLst>
              <a:ext uri="{28A0092B-C50C-407E-A947-70E740481C1C}">
                <a14:useLocalDpi xmlns:a14="http://schemas.microsoft.com/office/drawing/2010/main" val="0"/>
              </a:ext>
            </a:extLst>
          </a:blip>
          <a:stretch>
            <a:fillRect/>
          </a:stretch>
        </p:blipFill>
        <p:spPr>
          <a:xfrm>
            <a:off x="404734" y="496094"/>
            <a:ext cx="5435600" cy="4313237"/>
          </a:xfrm>
        </p:spPr>
      </p:pic>
      <p:pic>
        <p:nvPicPr>
          <p:cNvPr id="6" name="Content Placeholder 5"/>
          <p:cNvPicPr>
            <a:picLocks noGrp="1" noChangeAspect="1"/>
          </p:cNvPicPr>
          <p:nvPr>
            <p:ph sz="half" idx="4294967295"/>
          </p:nvPr>
        </p:nvPicPr>
        <p:blipFill>
          <a:blip r:embed="rId4">
            <a:extLst>
              <a:ext uri="{28A0092B-C50C-407E-A947-70E740481C1C}">
                <a14:useLocalDpi xmlns:a14="http://schemas.microsoft.com/office/drawing/2010/main" val="0"/>
              </a:ext>
            </a:extLst>
          </a:blip>
          <a:stretch>
            <a:fillRect/>
          </a:stretch>
        </p:blipFill>
        <p:spPr>
          <a:xfrm>
            <a:off x="6395934" y="2652712"/>
            <a:ext cx="5421312" cy="3625850"/>
          </a:xfrm>
        </p:spPr>
      </p:pic>
    </p:spTree>
    <p:extLst>
      <p:ext uri="{BB962C8B-B14F-4D97-AF65-F5344CB8AC3E}">
        <p14:creationId xmlns:p14="http://schemas.microsoft.com/office/powerpoint/2010/main" val="150290061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Madness and England</a:t>
            </a:r>
            <a:endParaRPr lang="en-GB" dirty="0"/>
          </a:p>
        </p:txBody>
      </p:sp>
      <p:sp>
        <p:nvSpPr>
          <p:cNvPr id="4" name="Content Placeholder 3"/>
          <p:cNvSpPr>
            <a:spLocks noGrp="1"/>
          </p:cNvSpPr>
          <p:nvPr>
            <p:ph idx="1"/>
          </p:nvPr>
        </p:nvSpPr>
        <p:spPr/>
        <p:txBody>
          <a:bodyPr/>
          <a:lstStyle/>
          <a:p>
            <a:r>
              <a:rPr lang="en-GB" dirty="0" smtClean="0"/>
              <a:t>The Poor Relief Act 1601</a:t>
            </a:r>
          </a:p>
          <a:p>
            <a:pPr lvl="1"/>
            <a:r>
              <a:rPr lang="en-GB" dirty="0" smtClean="0"/>
              <a:t>Able-bodied paupers would now be consigned to workhouses, however parishes would also be obliged to look after lunatics.</a:t>
            </a:r>
          </a:p>
          <a:p>
            <a:pPr lvl="1"/>
            <a:r>
              <a:rPr lang="en-GB" dirty="0" smtClean="0"/>
              <a:t>Bethlem (1676) – Built from the ashes, following the Great Fire of London in 1666.</a:t>
            </a:r>
          </a:p>
          <a:p>
            <a:pPr lvl="1"/>
            <a:r>
              <a:rPr lang="en-GB" dirty="0" smtClean="0"/>
              <a:t>Moorfields, on the edge of the city of London. Designed by Robert Hooke, rival of Isaac Newton and friend of Christopher Wren.</a:t>
            </a:r>
            <a:endParaRPr lang="en-GB" dirty="0"/>
          </a:p>
        </p:txBody>
      </p:sp>
    </p:spTree>
    <p:extLst>
      <p:ext uri="{BB962C8B-B14F-4D97-AF65-F5344CB8AC3E}">
        <p14:creationId xmlns:p14="http://schemas.microsoft.com/office/powerpoint/2010/main" val="69125371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Treatment of the Insane - Hospitals</a:t>
            </a:r>
            <a:endParaRPr lang="en-GB" dirty="0"/>
          </a:p>
        </p:txBody>
      </p:sp>
      <p:sp>
        <p:nvSpPr>
          <p:cNvPr id="3" name="Content Placeholder 2"/>
          <p:cNvSpPr>
            <a:spLocks noGrp="1"/>
          </p:cNvSpPr>
          <p:nvPr>
            <p:ph idx="1"/>
          </p:nvPr>
        </p:nvSpPr>
        <p:spPr/>
        <p:txBody>
          <a:bodyPr/>
          <a:lstStyle/>
          <a:p>
            <a:r>
              <a:rPr lang="en-GB" dirty="0" smtClean="0"/>
              <a:t>Usually it would be the families that look after the insane, lunatics</a:t>
            </a:r>
          </a:p>
          <a:p>
            <a:r>
              <a:rPr lang="en-GB" dirty="0" smtClean="0"/>
              <a:t>Often this might be chained up in attics, put outside, into out buildings</a:t>
            </a:r>
          </a:p>
          <a:p>
            <a:r>
              <a:rPr lang="en-GB" dirty="0" smtClean="0"/>
              <a:t>If families could not be found, the insane would be locked up in jail, or poor-house, alongside notorious or seedy, untrustworthy members of society.</a:t>
            </a:r>
          </a:p>
          <a:p>
            <a:r>
              <a:rPr lang="en-GB" dirty="0" smtClean="0"/>
              <a:t>For the better off, relatives might be placed in religious institutions, sometimes with a warrant bearing the king’s signature</a:t>
            </a:r>
          </a:p>
          <a:p>
            <a:r>
              <a:rPr lang="en-GB" dirty="0" smtClean="0"/>
              <a:t>Marquis de Sade (1740-1814)</a:t>
            </a:r>
            <a:endParaRPr lang="en-GB" dirty="0"/>
          </a:p>
        </p:txBody>
      </p:sp>
    </p:spTree>
    <p:extLst>
      <p:ext uri="{BB962C8B-B14F-4D97-AF65-F5344CB8AC3E}">
        <p14:creationId xmlns:p14="http://schemas.microsoft.com/office/powerpoint/2010/main" val="414961383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t>Representations of Madness - England</a:t>
            </a:r>
            <a:endParaRPr lang="en-GB" sz="4800" dirty="0"/>
          </a:p>
        </p:txBody>
      </p:sp>
      <p:sp>
        <p:nvSpPr>
          <p:cNvPr id="3" name="Content Placeholder 2"/>
          <p:cNvSpPr>
            <a:spLocks noGrp="1"/>
          </p:cNvSpPr>
          <p:nvPr>
            <p:ph idx="4294967295"/>
          </p:nvPr>
        </p:nvSpPr>
        <p:spPr>
          <a:xfrm>
            <a:off x="1171913" y="2958895"/>
            <a:ext cx="5418138" cy="3792537"/>
          </a:xfrm>
        </p:spPr>
        <p:txBody>
          <a:bodyPr/>
          <a:lstStyle/>
          <a:p>
            <a:r>
              <a:rPr lang="en-GB" dirty="0" smtClean="0"/>
              <a:t>Rake’s Progress: William Hogarth</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15165" y="1880757"/>
            <a:ext cx="5097281" cy="4106952"/>
          </a:xfrm>
          <a:prstGeom prst="rect">
            <a:avLst/>
          </a:prstGeom>
        </p:spPr>
      </p:pic>
      <p:sp>
        <p:nvSpPr>
          <p:cNvPr id="5" name="Rectangle 4"/>
          <p:cNvSpPr/>
          <p:nvPr/>
        </p:nvSpPr>
        <p:spPr>
          <a:xfrm>
            <a:off x="2410294" y="6211786"/>
            <a:ext cx="8359514" cy="369332"/>
          </a:xfrm>
          <a:prstGeom prst="rect">
            <a:avLst/>
          </a:prstGeom>
        </p:spPr>
        <p:txBody>
          <a:bodyPr wrap="square">
            <a:spAutoFit/>
          </a:bodyPr>
          <a:lstStyle/>
          <a:p>
            <a:r>
              <a:rPr lang="en-GB" dirty="0" smtClean="0"/>
              <a:t>http://www.soane.org/collections-research/key-stories/rakes-progress</a:t>
            </a:r>
            <a:endParaRPr lang="en-GB" dirty="0"/>
          </a:p>
        </p:txBody>
      </p:sp>
    </p:spTree>
    <p:extLst>
      <p:ext uri="{BB962C8B-B14F-4D97-AF65-F5344CB8AC3E}">
        <p14:creationId xmlns:p14="http://schemas.microsoft.com/office/powerpoint/2010/main" val="136752802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12192000" cy="6858000"/>
          </a:xfrm>
          <a:prstGeom prst="rect">
            <a:avLst/>
          </a:prstGeom>
        </p:spPr>
      </p:pic>
    </p:spTree>
    <p:extLst>
      <p:ext uri="{BB962C8B-B14F-4D97-AF65-F5344CB8AC3E}">
        <p14:creationId xmlns:p14="http://schemas.microsoft.com/office/powerpoint/2010/main" val="248680098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Homework</a:t>
            </a:r>
            <a:endParaRPr lang="en-GB" dirty="0"/>
          </a:p>
        </p:txBody>
      </p:sp>
      <p:sp>
        <p:nvSpPr>
          <p:cNvPr id="3" name="Content Placeholder 2"/>
          <p:cNvSpPr>
            <a:spLocks noGrp="1"/>
          </p:cNvSpPr>
          <p:nvPr>
            <p:ph idx="1"/>
          </p:nvPr>
        </p:nvSpPr>
        <p:spPr/>
        <p:txBody>
          <a:bodyPr/>
          <a:lstStyle/>
          <a:p>
            <a:r>
              <a:rPr lang="en-GB" dirty="0" smtClean="0"/>
              <a:t>What is your understanding of Bedlam?</a:t>
            </a:r>
          </a:p>
          <a:p>
            <a:r>
              <a:rPr lang="en-GB" dirty="0" smtClean="0"/>
              <a:t>What have you been able to discover relating to this particular madhouse?</a:t>
            </a:r>
            <a:endParaRPr lang="en-GB" dirty="0"/>
          </a:p>
        </p:txBody>
      </p:sp>
    </p:spTree>
    <p:extLst>
      <p:ext uri="{BB962C8B-B14F-4D97-AF65-F5344CB8AC3E}">
        <p14:creationId xmlns:p14="http://schemas.microsoft.com/office/powerpoint/2010/main" val="30547264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Bethlem</a:t>
            </a:r>
            <a:endParaRPr lang="en-GB" dirty="0"/>
          </a:p>
        </p:txBody>
      </p:sp>
      <p:sp>
        <p:nvSpPr>
          <p:cNvPr id="3" name="Content Placeholder 2"/>
          <p:cNvSpPr>
            <a:spLocks noGrp="1"/>
          </p:cNvSpPr>
          <p:nvPr>
            <p:ph idx="1"/>
          </p:nvPr>
        </p:nvSpPr>
        <p:spPr/>
        <p:txBody>
          <a:bodyPr/>
          <a:lstStyle/>
          <a:p>
            <a:r>
              <a:rPr lang="en-GB" dirty="0" smtClean="0"/>
              <a:t>However the face that Bethlem presented to the world was no more than a façade.</a:t>
            </a:r>
          </a:p>
          <a:p>
            <a:r>
              <a:rPr lang="en-GB" dirty="0" smtClean="0"/>
              <a:t>Building had no foundations</a:t>
            </a:r>
          </a:p>
          <a:p>
            <a:r>
              <a:rPr lang="en-GB" dirty="0" smtClean="0"/>
              <a:t>Erected on waste ground and six inches below ground its brick gave way to rubble.</a:t>
            </a:r>
          </a:p>
          <a:p>
            <a:r>
              <a:rPr lang="en-GB" dirty="0" smtClean="0"/>
              <a:t>‘The outside is a perfect mockery to the inside’ Thomas Brown (1699) making one wonder ‘whether the persons that ordered the building of it, or those that inhabit it, were the maddest’</a:t>
            </a:r>
          </a:p>
          <a:p>
            <a:endParaRPr lang="en-GB" dirty="0"/>
          </a:p>
        </p:txBody>
      </p:sp>
    </p:spTree>
    <p:extLst>
      <p:ext uri="{BB962C8B-B14F-4D97-AF65-F5344CB8AC3E}">
        <p14:creationId xmlns:p14="http://schemas.microsoft.com/office/powerpoint/2010/main" val="229514255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4660" y="200338"/>
            <a:ext cx="6241889" cy="4521564"/>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65757" y="2520768"/>
            <a:ext cx="5421443" cy="4171970"/>
          </a:xfrm>
          <a:prstGeom prst="rect">
            <a:avLst/>
          </a:prstGeom>
        </p:spPr>
      </p:pic>
      <p:sp>
        <p:nvSpPr>
          <p:cNvPr id="5" name="TextBox 4"/>
          <p:cNvSpPr txBox="1"/>
          <p:nvPr/>
        </p:nvSpPr>
        <p:spPr>
          <a:xfrm>
            <a:off x="6465757" y="524656"/>
            <a:ext cx="5031699" cy="1200329"/>
          </a:xfrm>
          <a:prstGeom prst="rect">
            <a:avLst/>
          </a:prstGeom>
          <a:noFill/>
        </p:spPr>
        <p:txBody>
          <a:bodyPr wrap="square" rtlCol="0">
            <a:spAutoFit/>
          </a:bodyPr>
          <a:lstStyle/>
          <a:p>
            <a:r>
              <a:rPr lang="en-GB" sz="2400" dirty="0" smtClean="0"/>
              <a:t>Raving and Melancholy Madness (1676)</a:t>
            </a:r>
          </a:p>
          <a:p>
            <a:r>
              <a:rPr lang="en-GB" sz="2400" dirty="0" smtClean="0"/>
              <a:t>Caius Gabriel Cibber</a:t>
            </a:r>
            <a:endParaRPr lang="en-GB" sz="2400" dirty="0"/>
          </a:p>
        </p:txBody>
      </p:sp>
      <p:sp>
        <p:nvSpPr>
          <p:cNvPr id="6" name="TextBox 5"/>
          <p:cNvSpPr txBox="1"/>
          <p:nvPr/>
        </p:nvSpPr>
        <p:spPr>
          <a:xfrm>
            <a:off x="254833" y="5231567"/>
            <a:ext cx="5876144" cy="923330"/>
          </a:xfrm>
          <a:prstGeom prst="rect">
            <a:avLst/>
          </a:prstGeom>
          <a:noFill/>
        </p:spPr>
        <p:txBody>
          <a:bodyPr wrap="square" rtlCol="0">
            <a:spAutoFit/>
          </a:bodyPr>
          <a:lstStyle/>
          <a:p>
            <a:r>
              <a:rPr lang="en-GB" dirty="0" smtClean="0"/>
              <a:t>These two figures would be seen crowning the main gates of Bethlem and would remain a landmark in London for generations.</a:t>
            </a:r>
            <a:endParaRPr lang="en-GB" dirty="0"/>
          </a:p>
        </p:txBody>
      </p:sp>
    </p:spTree>
    <p:extLst>
      <p:ext uri="{BB962C8B-B14F-4D97-AF65-F5344CB8AC3E}">
        <p14:creationId xmlns:p14="http://schemas.microsoft.com/office/powerpoint/2010/main" val="5888430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Bethlem - Bedlam</a:t>
            </a:r>
            <a:endParaRPr lang="en-GB" dirty="0"/>
          </a:p>
        </p:txBody>
      </p:sp>
      <p:sp>
        <p:nvSpPr>
          <p:cNvPr id="4" name="Content Placeholder 3"/>
          <p:cNvSpPr>
            <a:spLocks noGrp="1"/>
          </p:cNvSpPr>
          <p:nvPr>
            <p:ph idx="1"/>
          </p:nvPr>
        </p:nvSpPr>
        <p:spPr/>
        <p:txBody>
          <a:bodyPr>
            <a:normAutofit/>
          </a:bodyPr>
          <a:lstStyle/>
          <a:p>
            <a:r>
              <a:rPr lang="en-GB" dirty="0" smtClean="0"/>
              <a:t>Despite the magnificence of the exterior, the interior consisted of two galleries, one for women and one for men.</a:t>
            </a:r>
          </a:p>
          <a:p>
            <a:r>
              <a:rPr lang="en-GB" dirty="0" smtClean="0"/>
              <a:t>These two images of Madness represented the types of people that would be confined to Bethlem: those who were a danger to society, violent and aggressive and those who wanted to withdraw and be alone.</a:t>
            </a:r>
          </a:p>
          <a:p>
            <a:r>
              <a:rPr lang="en-GB" dirty="0" smtClean="0"/>
              <a:t>They also represented those that society wanted to lock away: Those that were too violent to be seen and those that were too </a:t>
            </a:r>
            <a:r>
              <a:rPr lang="en-GB" dirty="0" err="1" smtClean="0"/>
              <a:t>mopish</a:t>
            </a:r>
            <a:r>
              <a:rPr lang="en-GB" dirty="0" smtClean="0"/>
              <a:t> to do any good!</a:t>
            </a:r>
          </a:p>
          <a:p>
            <a:endParaRPr lang="en-GB" dirty="0"/>
          </a:p>
        </p:txBody>
      </p:sp>
    </p:spTree>
    <p:extLst>
      <p:ext uri="{BB962C8B-B14F-4D97-AF65-F5344CB8AC3E}">
        <p14:creationId xmlns:p14="http://schemas.microsoft.com/office/powerpoint/2010/main" val="303425088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Treatment of Madness</a:t>
            </a:r>
            <a:endParaRPr lang="en-GB" dirty="0"/>
          </a:p>
        </p:txBody>
      </p:sp>
      <p:sp>
        <p:nvSpPr>
          <p:cNvPr id="3" name="Content Placeholder 2"/>
          <p:cNvSpPr>
            <a:spLocks noGrp="1"/>
          </p:cNvSpPr>
          <p:nvPr>
            <p:ph sz="half" idx="1"/>
          </p:nvPr>
        </p:nvSpPr>
        <p:spPr/>
        <p:txBody>
          <a:bodyPr/>
          <a:lstStyle/>
          <a:p>
            <a:r>
              <a:rPr lang="en-GB" dirty="0" smtClean="0"/>
              <a:t>18</a:t>
            </a:r>
            <a:r>
              <a:rPr lang="en-GB" baseline="30000" dirty="0" smtClean="0"/>
              <a:t>th</a:t>
            </a:r>
            <a:r>
              <a:rPr lang="en-GB" dirty="0" smtClean="0"/>
              <a:t> Century – Age of Reason</a:t>
            </a:r>
          </a:p>
          <a:p>
            <a:pPr lvl="1"/>
            <a:r>
              <a:rPr lang="en-GB" dirty="0" smtClean="0"/>
              <a:t>Electrotherapy</a:t>
            </a:r>
          </a:p>
          <a:p>
            <a:pPr lvl="1"/>
            <a:r>
              <a:rPr lang="en-GB" dirty="0" smtClean="0"/>
              <a:t>Restraints</a:t>
            </a:r>
          </a:p>
          <a:p>
            <a:pPr lvl="1"/>
            <a:r>
              <a:rPr lang="en-GB" dirty="0" smtClean="0"/>
              <a:t>Cold baths</a:t>
            </a:r>
          </a:p>
          <a:p>
            <a:pPr lvl="1"/>
            <a:r>
              <a:rPr lang="en-GB" dirty="0" smtClean="0"/>
              <a:t>Spinning Chairs</a:t>
            </a:r>
          </a:p>
          <a:p>
            <a:pPr lvl="1"/>
            <a:endParaRPr lang="en-GB" dirty="0"/>
          </a:p>
          <a:p>
            <a:pPr lvl="1"/>
            <a:endParaRPr lang="en-GB" dirty="0" smtClean="0"/>
          </a:p>
          <a:p>
            <a:r>
              <a:rPr lang="en-GB" dirty="0" smtClean="0"/>
              <a:t>Conditions of Bedlam</a:t>
            </a:r>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373686" y="2093976"/>
            <a:ext cx="4754562" cy="3122062"/>
          </a:xfrm>
        </p:spPr>
      </p:pic>
    </p:spTree>
    <p:extLst>
      <p:ext uri="{BB962C8B-B14F-4D97-AF65-F5344CB8AC3E}">
        <p14:creationId xmlns:p14="http://schemas.microsoft.com/office/powerpoint/2010/main" val="27098033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Trade in Lunacy</a:t>
            </a:r>
            <a:endParaRPr lang="en-GB" dirty="0"/>
          </a:p>
        </p:txBody>
      </p:sp>
      <p:sp>
        <p:nvSpPr>
          <p:cNvPr id="3" name="Content Placeholder 2"/>
          <p:cNvSpPr>
            <a:spLocks noGrp="1"/>
          </p:cNvSpPr>
          <p:nvPr>
            <p:ph idx="1"/>
          </p:nvPr>
        </p:nvSpPr>
        <p:spPr/>
        <p:txBody>
          <a:bodyPr/>
          <a:lstStyle/>
          <a:p>
            <a:r>
              <a:rPr lang="en-GB" dirty="0" smtClean="0"/>
              <a:t>The older Bethlem had been the sole institution that looked after the insane, they had the monopoly of care.</a:t>
            </a:r>
          </a:p>
          <a:p>
            <a:r>
              <a:rPr lang="en-GB" dirty="0" smtClean="0"/>
              <a:t>Now however, it was competing with fashionable and rival funders. It became vogue to sponsor the building of these institutions.</a:t>
            </a:r>
          </a:p>
          <a:p>
            <a:r>
              <a:rPr lang="en-GB" dirty="0" smtClean="0"/>
              <a:t>So whereas before the mad would be looked after by families or live homeless on the streets, the middle class would now have somewhere to incarcerate their relatives, those that were too difficult to support at home.</a:t>
            </a:r>
          </a:p>
        </p:txBody>
      </p:sp>
    </p:spTree>
    <p:extLst>
      <p:ext uri="{BB962C8B-B14F-4D97-AF65-F5344CB8AC3E}">
        <p14:creationId xmlns:p14="http://schemas.microsoft.com/office/powerpoint/2010/main" val="141590436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Trade in Lunacy</a:t>
            </a:r>
            <a:endParaRPr lang="en-GB" dirty="0"/>
          </a:p>
        </p:txBody>
      </p:sp>
      <p:sp>
        <p:nvSpPr>
          <p:cNvPr id="3" name="Content Placeholder 2"/>
          <p:cNvSpPr>
            <a:spLocks noGrp="1"/>
          </p:cNvSpPr>
          <p:nvPr>
            <p:ph idx="1"/>
          </p:nvPr>
        </p:nvSpPr>
        <p:spPr/>
        <p:txBody>
          <a:bodyPr/>
          <a:lstStyle/>
          <a:p>
            <a:r>
              <a:rPr lang="en-GB" dirty="0" smtClean="0"/>
              <a:t>Private madhouses would often share cleaners, nurses and medical staff.</a:t>
            </a:r>
          </a:p>
          <a:p>
            <a:r>
              <a:rPr lang="en-GB" dirty="0" smtClean="0"/>
              <a:t>They offered the care and support that families would not be able to offer themselves.</a:t>
            </a:r>
          </a:p>
          <a:p>
            <a:r>
              <a:rPr lang="en-GB" dirty="0" smtClean="0"/>
              <a:t>The new hospitals accepted fee-paying patients, who soon made up around one third of the inmates within a hospital.</a:t>
            </a:r>
            <a:endParaRPr lang="en-GB" dirty="0"/>
          </a:p>
        </p:txBody>
      </p:sp>
    </p:spTree>
    <p:extLst>
      <p:ext uri="{BB962C8B-B14F-4D97-AF65-F5344CB8AC3E}">
        <p14:creationId xmlns:p14="http://schemas.microsoft.com/office/powerpoint/2010/main" val="354004462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happening?</a:t>
            </a:r>
            <a:endParaRPr lang="en-GB" dirty="0"/>
          </a:p>
        </p:txBody>
      </p:sp>
      <p:sp>
        <p:nvSpPr>
          <p:cNvPr id="3" name="Content Placeholder 2"/>
          <p:cNvSpPr>
            <a:spLocks noGrp="1"/>
          </p:cNvSpPr>
          <p:nvPr>
            <p:ph idx="1"/>
          </p:nvPr>
        </p:nvSpPr>
        <p:spPr/>
        <p:txBody>
          <a:bodyPr/>
          <a:lstStyle/>
          <a:p>
            <a:r>
              <a:rPr lang="en-GB" dirty="0" smtClean="0"/>
              <a:t>We have seen a significant shift from the early medieval period to what is being witnessed at this point.</a:t>
            </a:r>
          </a:p>
          <a:p>
            <a:r>
              <a:rPr lang="en-GB" dirty="0" smtClean="0"/>
              <a:t>Think about the reasons for this..</a:t>
            </a:r>
          </a:p>
          <a:p>
            <a:r>
              <a:rPr lang="en-GB" dirty="0" smtClean="0"/>
              <a:t>Consider why there might be a shift in the treatment of the mad</a:t>
            </a:r>
          </a:p>
          <a:p>
            <a:r>
              <a:rPr lang="en-GB" dirty="0" smtClean="0"/>
              <a:t>What is society doing to those showing signs of madness (lunacy)</a:t>
            </a:r>
          </a:p>
          <a:p>
            <a:endParaRPr lang="en-GB" dirty="0"/>
          </a:p>
          <a:p>
            <a:r>
              <a:rPr lang="en-GB" dirty="0" smtClean="0"/>
              <a:t>Think, Pair, Share.</a:t>
            </a:r>
            <a:endParaRPr lang="en-GB" dirty="0"/>
          </a:p>
        </p:txBody>
      </p:sp>
    </p:spTree>
    <p:extLst>
      <p:ext uri="{BB962C8B-B14F-4D97-AF65-F5344CB8AC3E}">
        <p14:creationId xmlns:p14="http://schemas.microsoft.com/office/powerpoint/2010/main" val="14130944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lstStyle/>
          <a:p>
            <a:r>
              <a:rPr lang="en-GB" dirty="0" smtClean="0"/>
              <a:t>What have we learnt so far</a:t>
            </a:r>
          </a:p>
          <a:p>
            <a:endParaRPr lang="en-GB" dirty="0"/>
          </a:p>
          <a:p>
            <a:r>
              <a:rPr lang="en-GB" dirty="0" smtClean="0"/>
              <a:t>Next week..</a:t>
            </a:r>
            <a:endParaRPr lang="en-GB" dirty="0"/>
          </a:p>
        </p:txBody>
      </p:sp>
    </p:spTree>
    <p:extLst>
      <p:ext uri="{BB962C8B-B14F-4D97-AF65-F5344CB8AC3E}">
        <p14:creationId xmlns:p14="http://schemas.microsoft.com/office/powerpoint/2010/main" val="16603353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1364</TotalTime>
  <Words>1127</Words>
  <Application>Microsoft Office PowerPoint</Application>
  <PresentationFormat>Widescreen</PresentationFormat>
  <Paragraphs>124</Paragraphs>
  <Slides>24</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Calibri</vt:lpstr>
      <vt:lpstr>Copperplate Gothic Bold</vt:lpstr>
      <vt:lpstr>Rockwell</vt:lpstr>
      <vt:lpstr>Rockwell Condensed</vt:lpstr>
      <vt:lpstr>Wingdings</vt:lpstr>
      <vt:lpstr>Wood Type</vt:lpstr>
      <vt:lpstr>PowerPoint Presentation</vt:lpstr>
      <vt:lpstr>Aims</vt:lpstr>
      <vt:lpstr>What have we learnt so far?</vt:lpstr>
      <vt:lpstr>Changes in the 17th Century</vt:lpstr>
      <vt:lpstr>Dutch Madhouses: Dolhuizen</vt:lpstr>
      <vt:lpstr>Misfits of society</vt:lpstr>
      <vt:lpstr>Undesirables</vt:lpstr>
      <vt:lpstr>PowerPoint Presentation</vt:lpstr>
      <vt:lpstr>France</vt:lpstr>
      <vt:lpstr>The Salpetriere – Parisian Hospital</vt:lpstr>
      <vt:lpstr>PowerPoint Presentation</vt:lpstr>
      <vt:lpstr>Madness and England</vt:lpstr>
      <vt:lpstr>Treatment of the Insane - Hospitals</vt:lpstr>
      <vt:lpstr>Representations of Madness - England</vt:lpstr>
      <vt:lpstr>PowerPoint Presentation</vt:lpstr>
      <vt:lpstr>Homework</vt:lpstr>
      <vt:lpstr>Bethlem</vt:lpstr>
      <vt:lpstr>PowerPoint Presentation</vt:lpstr>
      <vt:lpstr>Bethlem - Bedlam</vt:lpstr>
      <vt:lpstr>Treatment of Madness</vt:lpstr>
      <vt:lpstr>Trade in Lunacy</vt:lpstr>
      <vt:lpstr>Trade in Lunacy</vt:lpstr>
      <vt:lpstr>What is happening?</vt:lpstr>
      <vt:lpstr>Summary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6</cp:revision>
  <cp:lastPrinted>2016-12-06T08:49:32Z</cp:lastPrinted>
  <dcterms:created xsi:type="dcterms:W3CDTF">2016-12-05T13:29:19Z</dcterms:created>
  <dcterms:modified xsi:type="dcterms:W3CDTF">2017-12-04T11:41:18Z</dcterms:modified>
</cp:coreProperties>
</file>