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5" r:id="rId4"/>
    <p:sldId id="260" r:id="rId5"/>
    <p:sldId id="266" r:id="rId6"/>
    <p:sldId id="258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59" autoAdjust="0"/>
    <p:restoredTop sz="94621"/>
  </p:normalViewPr>
  <p:slideViewPr>
    <p:cSldViewPr snapToGrid="0">
      <p:cViewPr>
        <p:scale>
          <a:sx n="50" d="100"/>
          <a:sy n="50" d="100"/>
        </p:scale>
        <p:origin x="2184" y="9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E14676-8006-D941-B106-ACDC69808254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CF25D4B-884B-CA43-A951-BF6505ACCF6E}">
      <dgm:prSet phldrT="[Text]"/>
      <dgm:spPr/>
      <dgm:t>
        <a:bodyPr/>
        <a:lstStyle/>
        <a:p>
          <a:r>
            <a:rPr lang="en-GB" dirty="0"/>
            <a:t>Biological Transitions </a:t>
          </a:r>
          <a:r>
            <a:rPr lang="en-GB" b="0" i="0" u="none" dirty="0"/>
            <a:t>— puberty, physical development</a:t>
          </a:r>
          <a:endParaRPr lang="en-GB" dirty="0"/>
        </a:p>
      </dgm:t>
    </dgm:pt>
    <dgm:pt modelId="{95857ABE-5D69-0F40-A4D6-2AF3EB6FAE0A}" type="parTrans" cxnId="{5334BF79-7CB9-B54D-A89F-CBE831BAE6E9}">
      <dgm:prSet/>
      <dgm:spPr/>
      <dgm:t>
        <a:bodyPr/>
        <a:lstStyle/>
        <a:p>
          <a:endParaRPr lang="en-GB"/>
        </a:p>
      </dgm:t>
    </dgm:pt>
    <dgm:pt modelId="{504335EA-A634-2847-AA97-79A36691C763}" type="sibTrans" cxnId="{5334BF79-7CB9-B54D-A89F-CBE831BAE6E9}">
      <dgm:prSet/>
      <dgm:spPr/>
      <dgm:t>
        <a:bodyPr/>
        <a:lstStyle/>
        <a:p>
          <a:endParaRPr lang="en-GB" dirty="0"/>
        </a:p>
      </dgm:t>
    </dgm:pt>
    <dgm:pt modelId="{59A3CC9F-F566-344C-9411-6149A95DA120}">
      <dgm:prSet phldrT="[Text]"/>
      <dgm:spPr/>
      <dgm:t>
        <a:bodyPr/>
        <a:lstStyle/>
        <a:p>
          <a:r>
            <a:rPr lang="en-GB" dirty="0"/>
            <a:t>Cognitive Transitions </a:t>
          </a:r>
          <a:r>
            <a:rPr lang="en-GB" b="0" i="0" u="none" dirty="0"/>
            <a:t>decision‑making, risk‑taking, abstract thinking</a:t>
          </a:r>
          <a:endParaRPr lang="en-GB" dirty="0"/>
        </a:p>
      </dgm:t>
    </dgm:pt>
    <dgm:pt modelId="{1D09D192-AC0A-F14B-8ED8-4F80D4B80504}" type="parTrans" cxnId="{BF59D287-C195-0441-9584-5617426353DC}">
      <dgm:prSet/>
      <dgm:spPr/>
      <dgm:t>
        <a:bodyPr/>
        <a:lstStyle/>
        <a:p>
          <a:endParaRPr lang="en-GB"/>
        </a:p>
      </dgm:t>
    </dgm:pt>
    <dgm:pt modelId="{EC439A23-BCC0-344A-8FF2-CAC41FB5113B}" type="sibTrans" cxnId="{BF59D287-C195-0441-9584-5617426353DC}">
      <dgm:prSet/>
      <dgm:spPr/>
      <dgm:t>
        <a:bodyPr/>
        <a:lstStyle/>
        <a:p>
          <a:endParaRPr lang="en-GB" dirty="0"/>
        </a:p>
      </dgm:t>
    </dgm:pt>
    <dgm:pt modelId="{E3171375-3000-1D4D-A29B-90C93BBF2E93}">
      <dgm:prSet phldrT="[Text]"/>
      <dgm:spPr/>
      <dgm:t>
        <a:bodyPr/>
        <a:lstStyle/>
        <a:p>
          <a:r>
            <a:rPr lang="en-GB" dirty="0"/>
            <a:t>Social Transition </a:t>
          </a:r>
          <a:r>
            <a:rPr lang="en-GB" b="0" i="0" u="none" dirty="0"/>
            <a:t>— friendships, peer influence, relationships</a:t>
          </a:r>
          <a:endParaRPr lang="en-GB" dirty="0"/>
        </a:p>
      </dgm:t>
    </dgm:pt>
    <dgm:pt modelId="{7B04697D-18CF-3A41-8F13-51AA47E733EF}" type="parTrans" cxnId="{CBB9EAA8-EDC7-4F45-8A29-B51C668D9F09}">
      <dgm:prSet/>
      <dgm:spPr/>
      <dgm:t>
        <a:bodyPr/>
        <a:lstStyle/>
        <a:p>
          <a:endParaRPr lang="en-GB"/>
        </a:p>
      </dgm:t>
    </dgm:pt>
    <dgm:pt modelId="{040165EF-3D49-E343-96AB-1B51C74D41BE}" type="sibTrans" cxnId="{CBB9EAA8-EDC7-4F45-8A29-B51C668D9F09}">
      <dgm:prSet/>
      <dgm:spPr/>
      <dgm:t>
        <a:bodyPr/>
        <a:lstStyle/>
        <a:p>
          <a:endParaRPr lang="en-GB" dirty="0"/>
        </a:p>
      </dgm:t>
    </dgm:pt>
    <dgm:pt modelId="{4196DA8E-F5A4-4718-80CE-39CA7C92E7FE}">
      <dgm:prSet phldrT="[Text]"/>
      <dgm:spPr/>
      <dgm:t>
        <a:bodyPr/>
        <a:lstStyle/>
        <a:p>
          <a:r>
            <a:rPr lang="en-GB" dirty="0"/>
            <a:t>Identity Transition </a:t>
          </a:r>
          <a:r>
            <a:rPr lang="en-GB" b="0" i="0" u="none" dirty="0"/>
            <a:t>— </a:t>
          </a:r>
          <a:endParaRPr lang="en-GB" dirty="0"/>
        </a:p>
      </dgm:t>
    </dgm:pt>
    <dgm:pt modelId="{460F59FD-5E6C-42F8-AA17-65CBB989655A}" type="parTrans" cxnId="{2DA7EA12-AAE8-4509-8D97-F447DD152EEB}">
      <dgm:prSet/>
      <dgm:spPr/>
      <dgm:t>
        <a:bodyPr/>
        <a:lstStyle/>
        <a:p>
          <a:endParaRPr lang="cy-GB"/>
        </a:p>
      </dgm:t>
    </dgm:pt>
    <dgm:pt modelId="{40D1B613-EB1B-4EEF-A257-10D85E35092A}" type="sibTrans" cxnId="{2DA7EA12-AAE8-4509-8D97-F447DD152EEB}">
      <dgm:prSet/>
      <dgm:spPr/>
      <dgm:t>
        <a:bodyPr/>
        <a:lstStyle/>
        <a:p>
          <a:endParaRPr lang="cy-GB"/>
        </a:p>
      </dgm:t>
    </dgm:pt>
    <dgm:pt modelId="{2E336F54-FC8A-994E-9170-60AA74E89A1B}" type="pres">
      <dgm:prSet presAssocID="{1FE14676-8006-D941-B106-ACDC69808254}" presName="Name0" presStyleCnt="0">
        <dgm:presLayoutVars>
          <dgm:dir/>
          <dgm:resizeHandles val="exact"/>
        </dgm:presLayoutVars>
      </dgm:prSet>
      <dgm:spPr/>
    </dgm:pt>
    <dgm:pt modelId="{289EE53F-FDB0-CE4C-A159-751673D64C00}" type="pres">
      <dgm:prSet presAssocID="{3CF25D4B-884B-CA43-A951-BF6505ACCF6E}" presName="node" presStyleLbl="node1" presStyleIdx="0" presStyleCnt="4">
        <dgm:presLayoutVars>
          <dgm:bulletEnabled val="1"/>
        </dgm:presLayoutVars>
      </dgm:prSet>
      <dgm:spPr/>
    </dgm:pt>
    <dgm:pt modelId="{89F802E8-EE97-C844-9ADC-D42550D65E63}" type="pres">
      <dgm:prSet presAssocID="{504335EA-A634-2847-AA97-79A36691C763}" presName="sibTrans" presStyleLbl="sibTrans1D1" presStyleIdx="0" presStyleCnt="3"/>
      <dgm:spPr/>
    </dgm:pt>
    <dgm:pt modelId="{8510B91E-40C4-894C-A171-25EC44D17A3C}" type="pres">
      <dgm:prSet presAssocID="{504335EA-A634-2847-AA97-79A36691C763}" presName="connectorText" presStyleLbl="sibTrans1D1" presStyleIdx="0" presStyleCnt="3"/>
      <dgm:spPr/>
    </dgm:pt>
    <dgm:pt modelId="{BDFA0184-8D89-D149-80BD-6F1B9F64FF71}" type="pres">
      <dgm:prSet presAssocID="{59A3CC9F-F566-344C-9411-6149A95DA120}" presName="node" presStyleLbl="node1" presStyleIdx="1" presStyleCnt="4">
        <dgm:presLayoutVars>
          <dgm:bulletEnabled val="1"/>
        </dgm:presLayoutVars>
      </dgm:prSet>
      <dgm:spPr/>
    </dgm:pt>
    <dgm:pt modelId="{8A14F9E1-EE84-D64B-AF3C-EDF0DFE032D1}" type="pres">
      <dgm:prSet presAssocID="{EC439A23-BCC0-344A-8FF2-CAC41FB5113B}" presName="sibTrans" presStyleLbl="sibTrans1D1" presStyleIdx="1" presStyleCnt="3"/>
      <dgm:spPr/>
    </dgm:pt>
    <dgm:pt modelId="{7EECE668-77CD-EB41-8294-BEB1551EE16B}" type="pres">
      <dgm:prSet presAssocID="{EC439A23-BCC0-344A-8FF2-CAC41FB5113B}" presName="connectorText" presStyleLbl="sibTrans1D1" presStyleIdx="1" presStyleCnt="3"/>
      <dgm:spPr/>
    </dgm:pt>
    <dgm:pt modelId="{433AC5BF-1E0B-E84D-BF37-BA84D9FE7EA4}" type="pres">
      <dgm:prSet presAssocID="{E3171375-3000-1D4D-A29B-90C93BBF2E93}" presName="node" presStyleLbl="node1" presStyleIdx="2" presStyleCnt="4">
        <dgm:presLayoutVars>
          <dgm:bulletEnabled val="1"/>
        </dgm:presLayoutVars>
      </dgm:prSet>
      <dgm:spPr/>
    </dgm:pt>
    <dgm:pt modelId="{BD84755F-E5CF-4903-BAD7-EAB6E08ADF51}" type="pres">
      <dgm:prSet presAssocID="{040165EF-3D49-E343-96AB-1B51C74D41BE}" presName="sibTrans" presStyleLbl="sibTrans1D1" presStyleIdx="2" presStyleCnt="3"/>
      <dgm:spPr/>
    </dgm:pt>
    <dgm:pt modelId="{9C81967D-99A7-44B1-A7D4-18AE99760D1D}" type="pres">
      <dgm:prSet presAssocID="{040165EF-3D49-E343-96AB-1B51C74D41BE}" presName="connectorText" presStyleLbl="sibTrans1D1" presStyleIdx="2" presStyleCnt="3"/>
      <dgm:spPr/>
    </dgm:pt>
    <dgm:pt modelId="{F60AE178-1D55-403B-B806-73943E34A7EB}" type="pres">
      <dgm:prSet presAssocID="{4196DA8E-F5A4-4718-80CE-39CA7C92E7FE}" presName="node" presStyleLbl="node1" presStyleIdx="3" presStyleCnt="4">
        <dgm:presLayoutVars>
          <dgm:bulletEnabled val="1"/>
        </dgm:presLayoutVars>
      </dgm:prSet>
      <dgm:spPr/>
    </dgm:pt>
  </dgm:ptLst>
  <dgm:cxnLst>
    <dgm:cxn modelId="{2DA7EA12-AAE8-4509-8D97-F447DD152EEB}" srcId="{1FE14676-8006-D941-B106-ACDC69808254}" destId="{4196DA8E-F5A4-4718-80CE-39CA7C92E7FE}" srcOrd="3" destOrd="0" parTransId="{460F59FD-5E6C-42F8-AA17-65CBB989655A}" sibTransId="{40D1B613-EB1B-4EEF-A257-10D85E35092A}"/>
    <dgm:cxn modelId="{F3B2EE13-900F-C045-A210-AA6F459C8C36}" type="presOf" srcId="{504335EA-A634-2847-AA97-79A36691C763}" destId="{8510B91E-40C4-894C-A171-25EC44D17A3C}" srcOrd="1" destOrd="0" presId="urn:microsoft.com/office/officeart/2016/7/layout/RepeatingBendingProcessNew"/>
    <dgm:cxn modelId="{7FEEDE1E-0B80-1B4E-9724-212360CBD79C}" type="presOf" srcId="{E3171375-3000-1D4D-A29B-90C93BBF2E93}" destId="{433AC5BF-1E0B-E84D-BF37-BA84D9FE7EA4}" srcOrd="0" destOrd="0" presId="urn:microsoft.com/office/officeart/2016/7/layout/RepeatingBendingProcessNew"/>
    <dgm:cxn modelId="{E6938329-25FB-854F-9E91-492EC5F182F7}" type="presOf" srcId="{EC439A23-BCC0-344A-8FF2-CAC41FB5113B}" destId="{7EECE668-77CD-EB41-8294-BEB1551EE16B}" srcOrd="1" destOrd="0" presId="urn:microsoft.com/office/officeart/2016/7/layout/RepeatingBendingProcessNew"/>
    <dgm:cxn modelId="{8D729431-C67E-7144-8F64-965EAE12339B}" type="presOf" srcId="{1FE14676-8006-D941-B106-ACDC69808254}" destId="{2E336F54-FC8A-994E-9170-60AA74E89A1B}" srcOrd="0" destOrd="0" presId="urn:microsoft.com/office/officeart/2016/7/layout/RepeatingBendingProcessNew"/>
    <dgm:cxn modelId="{C9604164-20BB-304C-8CBD-C225470A7760}" type="presOf" srcId="{504335EA-A634-2847-AA97-79A36691C763}" destId="{89F802E8-EE97-C844-9ADC-D42550D65E63}" srcOrd="0" destOrd="0" presId="urn:microsoft.com/office/officeart/2016/7/layout/RepeatingBendingProcessNew"/>
    <dgm:cxn modelId="{716EE875-EFD7-4386-B804-A93DB522B6EB}" type="presOf" srcId="{4196DA8E-F5A4-4718-80CE-39CA7C92E7FE}" destId="{F60AE178-1D55-403B-B806-73943E34A7EB}" srcOrd="0" destOrd="0" presId="urn:microsoft.com/office/officeart/2016/7/layout/RepeatingBendingProcessNew"/>
    <dgm:cxn modelId="{AC363577-0AA4-4AE0-9773-7D090E8845C6}" type="presOf" srcId="{040165EF-3D49-E343-96AB-1B51C74D41BE}" destId="{9C81967D-99A7-44B1-A7D4-18AE99760D1D}" srcOrd="1" destOrd="0" presId="urn:microsoft.com/office/officeart/2016/7/layout/RepeatingBendingProcessNew"/>
    <dgm:cxn modelId="{5334BF79-7CB9-B54D-A89F-CBE831BAE6E9}" srcId="{1FE14676-8006-D941-B106-ACDC69808254}" destId="{3CF25D4B-884B-CA43-A951-BF6505ACCF6E}" srcOrd="0" destOrd="0" parTransId="{95857ABE-5D69-0F40-A4D6-2AF3EB6FAE0A}" sibTransId="{504335EA-A634-2847-AA97-79A36691C763}"/>
    <dgm:cxn modelId="{57AB407A-3989-4F60-B4CE-AC0F3FDD17E1}" type="presOf" srcId="{040165EF-3D49-E343-96AB-1B51C74D41BE}" destId="{BD84755F-E5CF-4903-BAD7-EAB6E08ADF51}" srcOrd="0" destOrd="0" presId="urn:microsoft.com/office/officeart/2016/7/layout/RepeatingBendingProcessNew"/>
    <dgm:cxn modelId="{BF59D287-C195-0441-9584-5617426353DC}" srcId="{1FE14676-8006-D941-B106-ACDC69808254}" destId="{59A3CC9F-F566-344C-9411-6149A95DA120}" srcOrd="1" destOrd="0" parTransId="{1D09D192-AC0A-F14B-8ED8-4F80D4B80504}" sibTransId="{EC439A23-BCC0-344A-8FF2-CAC41FB5113B}"/>
    <dgm:cxn modelId="{CBB9EAA8-EDC7-4F45-8A29-B51C668D9F09}" srcId="{1FE14676-8006-D941-B106-ACDC69808254}" destId="{E3171375-3000-1D4D-A29B-90C93BBF2E93}" srcOrd="2" destOrd="0" parTransId="{7B04697D-18CF-3A41-8F13-51AA47E733EF}" sibTransId="{040165EF-3D49-E343-96AB-1B51C74D41BE}"/>
    <dgm:cxn modelId="{192537B3-D2D6-1E4C-86D0-3B38248D8E7E}" type="presOf" srcId="{3CF25D4B-884B-CA43-A951-BF6505ACCF6E}" destId="{289EE53F-FDB0-CE4C-A159-751673D64C00}" srcOrd="0" destOrd="0" presId="urn:microsoft.com/office/officeart/2016/7/layout/RepeatingBendingProcessNew"/>
    <dgm:cxn modelId="{3B6DEFC9-F115-8046-84A7-7A8307DF8B26}" type="presOf" srcId="{59A3CC9F-F566-344C-9411-6149A95DA120}" destId="{BDFA0184-8D89-D149-80BD-6F1B9F64FF71}" srcOrd="0" destOrd="0" presId="urn:microsoft.com/office/officeart/2016/7/layout/RepeatingBendingProcessNew"/>
    <dgm:cxn modelId="{8EC195FD-4793-9340-B4C7-77B714D0FD00}" type="presOf" srcId="{EC439A23-BCC0-344A-8FF2-CAC41FB5113B}" destId="{8A14F9E1-EE84-D64B-AF3C-EDF0DFE032D1}" srcOrd="0" destOrd="0" presId="urn:microsoft.com/office/officeart/2016/7/layout/RepeatingBendingProcessNew"/>
    <dgm:cxn modelId="{0810D7B2-6B85-1D47-BB98-09D31099D483}" type="presParOf" srcId="{2E336F54-FC8A-994E-9170-60AA74E89A1B}" destId="{289EE53F-FDB0-CE4C-A159-751673D64C00}" srcOrd="0" destOrd="0" presId="urn:microsoft.com/office/officeart/2016/7/layout/RepeatingBendingProcessNew"/>
    <dgm:cxn modelId="{70CF7022-1694-AF4C-B275-5815337083D8}" type="presParOf" srcId="{2E336F54-FC8A-994E-9170-60AA74E89A1B}" destId="{89F802E8-EE97-C844-9ADC-D42550D65E63}" srcOrd="1" destOrd="0" presId="urn:microsoft.com/office/officeart/2016/7/layout/RepeatingBendingProcessNew"/>
    <dgm:cxn modelId="{EFB69835-B2CC-EC4C-A8A8-AABC878192EF}" type="presParOf" srcId="{89F802E8-EE97-C844-9ADC-D42550D65E63}" destId="{8510B91E-40C4-894C-A171-25EC44D17A3C}" srcOrd="0" destOrd="0" presId="urn:microsoft.com/office/officeart/2016/7/layout/RepeatingBendingProcessNew"/>
    <dgm:cxn modelId="{91F9C9AF-5D2C-CE4B-A5F3-4882115317A7}" type="presParOf" srcId="{2E336F54-FC8A-994E-9170-60AA74E89A1B}" destId="{BDFA0184-8D89-D149-80BD-6F1B9F64FF71}" srcOrd="2" destOrd="0" presId="urn:microsoft.com/office/officeart/2016/7/layout/RepeatingBendingProcessNew"/>
    <dgm:cxn modelId="{8300B7FC-99A8-8A4C-BC36-9257C4714113}" type="presParOf" srcId="{2E336F54-FC8A-994E-9170-60AA74E89A1B}" destId="{8A14F9E1-EE84-D64B-AF3C-EDF0DFE032D1}" srcOrd="3" destOrd="0" presId="urn:microsoft.com/office/officeart/2016/7/layout/RepeatingBendingProcessNew"/>
    <dgm:cxn modelId="{7ACC6833-1DFB-B440-9EE7-D2938536440E}" type="presParOf" srcId="{8A14F9E1-EE84-D64B-AF3C-EDF0DFE032D1}" destId="{7EECE668-77CD-EB41-8294-BEB1551EE16B}" srcOrd="0" destOrd="0" presId="urn:microsoft.com/office/officeart/2016/7/layout/RepeatingBendingProcessNew"/>
    <dgm:cxn modelId="{1A23D480-2346-9642-BD67-BED5C31A0905}" type="presParOf" srcId="{2E336F54-FC8A-994E-9170-60AA74E89A1B}" destId="{433AC5BF-1E0B-E84D-BF37-BA84D9FE7EA4}" srcOrd="4" destOrd="0" presId="urn:microsoft.com/office/officeart/2016/7/layout/RepeatingBendingProcessNew"/>
    <dgm:cxn modelId="{0973089D-470B-4F2F-B27E-FF4A4D97FB1F}" type="presParOf" srcId="{2E336F54-FC8A-994E-9170-60AA74E89A1B}" destId="{BD84755F-E5CF-4903-BAD7-EAB6E08ADF51}" srcOrd="5" destOrd="0" presId="urn:microsoft.com/office/officeart/2016/7/layout/RepeatingBendingProcessNew"/>
    <dgm:cxn modelId="{BBCDFA33-66E1-408E-8A55-EFA3DECC8AA7}" type="presParOf" srcId="{BD84755F-E5CF-4903-BAD7-EAB6E08ADF51}" destId="{9C81967D-99A7-44B1-A7D4-18AE99760D1D}" srcOrd="0" destOrd="0" presId="urn:microsoft.com/office/officeart/2016/7/layout/RepeatingBendingProcessNew"/>
    <dgm:cxn modelId="{239CF0D0-5367-4983-9ED4-F3451EED9A63}" type="presParOf" srcId="{2E336F54-FC8A-994E-9170-60AA74E89A1B}" destId="{F60AE178-1D55-403B-B806-73943E34A7EB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F802E8-EE97-C844-9ADC-D42550D65E63}">
      <dsp:nvSpPr>
        <dsp:cNvPr id="0" name=""/>
        <dsp:cNvSpPr/>
      </dsp:nvSpPr>
      <dsp:spPr>
        <a:xfrm>
          <a:off x="2870084" y="1306710"/>
          <a:ext cx="6296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9624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3168391" y="1349129"/>
        <a:ext cx="33011" cy="6602"/>
      </dsp:txXfrm>
    </dsp:sp>
    <dsp:sp modelId="{289EE53F-FDB0-CE4C-A159-751673D64C00}">
      <dsp:nvSpPr>
        <dsp:cNvPr id="0" name=""/>
        <dsp:cNvSpPr/>
      </dsp:nvSpPr>
      <dsp:spPr>
        <a:xfrm>
          <a:off x="1344" y="491268"/>
          <a:ext cx="2870540" cy="172232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659" tIns="147646" rIns="140659" bIns="14764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Biological Transitions </a:t>
          </a:r>
          <a:r>
            <a:rPr lang="en-GB" sz="2000" b="0" i="0" u="none" kern="1200" dirty="0"/>
            <a:t>— puberty, physical development</a:t>
          </a:r>
          <a:endParaRPr lang="en-GB" sz="2000" kern="1200" dirty="0"/>
        </a:p>
      </dsp:txBody>
      <dsp:txXfrm>
        <a:off x="1344" y="491268"/>
        <a:ext cx="2870540" cy="1722324"/>
      </dsp:txXfrm>
    </dsp:sp>
    <dsp:sp modelId="{8A14F9E1-EE84-D64B-AF3C-EDF0DFE032D1}">
      <dsp:nvSpPr>
        <dsp:cNvPr id="0" name=""/>
        <dsp:cNvSpPr/>
      </dsp:nvSpPr>
      <dsp:spPr>
        <a:xfrm>
          <a:off x="1436614" y="2211792"/>
          <a:ext cx="3530764" cy="629624"/>
        </a:xfrm>
        <a:custGeom>
          <a:avLst/>
          <a:gdLst/>
          <a:ahLst/>
          <a:cxnLst/>
          <a:rect l="0" t="0" r="0" b="0"/>
          <a:pathLst>
            <a:path>
              <a:moveTo>
                <a:pt x="3530764" y="0"/>
              </a:moveTo>
              <a:lnTo>
                <a:pt x="3530764" y="331912"/>
              </a:lnTo>
              <a:lnTo>
                <a:pt x="0" y="331912"/>
              </a:lnTo>
              <a:lnTo>
                <a:pt x="0" y="629624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3112197" y="2523303"/>
        <a:ext cx="179598" cy="6602"/>
      </dsp:txXfrm>
    </dsp:sp>
    <dsp:sp modelId="{BDFA0184-8D89-D149-80BD-6F1B9F64FF71}">
      <dsp:nvSpPr>
        <dsp:cNvPr id="0" name=""/>
        <dsp:cNvSpPr/>
      </dsp:nvSpPr>
      <dsp:spPr>
        <a:xfrm>
          <a:off x="3532109" y="491268"/>
          <a:ext cx="2870540" cy="172232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659" tIns="147646" rIns="140659" bIns="14764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Cognitive Transitions </a:t>
          </a:r>
          <a:r>
            <a:rPr lang="en-GB" sz="2000" b="0" i="0" u="none" kern="1200" dirty="0"/>
            <a:t>decision‑making, risk‑taking, abstract thinking</a:t>
          </a:r>
          <a:endParaRPr lang="en-GB" sz="2000" kern="1200" dirty="0"/>
        </a:p>
      </dsp:txBody>
      <dsp:txXfrm>
        <a:off x="3532109" y="491268"/>
        <a:ext cx="2870540" cy="1722324"/>
      </dsp:txXfrm>
    </dsp:sp>
    <dsp:sp modelId="{BD84755F-E5CF-4903-BAD7-EAB6E08ADF51}">
      <dsp:nvSpPr>
        <dsp:cNvPr id="0" name=""/>
        <dsp:cNvSpPr/>
      </dsp:nvSpPr>
      <dsp:spPr>
        <a:xfrm>
          <a:off x="2870084" y="3689258"/>
          <a:ext cx="6296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9624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3168391" y="3731677"/>
        <a:ext cx="33011" cy="6602"/>
      </dsp:txXfrm>
    </dsp:sp>
    <dsp:sp modelId="{433AC5BF-1E0B-E84D-BF37-BA84D9FE7EA4}">
      <dsp:nvSpPr>
        <dsp:cNvPr id="0" name=""/>
        <dsp:cNvSpPr/>
      </dsp:nvSpPr>
      <dsp:spPr>
        <a:xfrm>
          <a:off x="1344" y="2873816"/>
          <a:ext cx="2870540" cy="172232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659" tIns="147646" rIns="140659" bIns="14764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Social Transition </a:t>
          </a:r>
          <a:r>
            <a:rPr lang="en-GB" sz="2000" b="0" i="0" u="none" kern="1200" dirty="0"/>
            <a:t>— friendships, peer influence, relationships</a:t>
          </a:r>
          <a:endParaRPr lang="en-GB" sz="2000" kern="1200" dirty="0"/>
        </a:p>
      </dsp:txBody>
      <dsp:txXfrm>
        <a:off x="1344" y="2873816"/>
        <a:ext cx="2870540" cy="1722324"/>
      </dsp:txXfrm>
    </dsp:sp>
    <dsp:sp modelId="{F60AE178-1D55-403B-B806-73943E34A7EB}">
      <dsp:nvSpPr>
        <dsp:cNvPr id="0" name=""/>
        <dsp:cNvSpPr/>
      </dsp:nvSpPr>
      <dsp:spPr>
        <a:xfrm>
          <a:off x="3532109" y="2873816"/>
          <a:ext cx="2870540" cy="172232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659" tIns="147646" rIns="140659" bIns="14764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Identity Transition </a:t>
          </a:r>
          <a:r>
            <a:rPr lang="en-GB" sz="2000" b="0" i="0" u="none" kern="1200" dirty="0"/>
            <a:t>— </a:t>
          </a:r>
          <a:endParaRPr lang="en-GB" sz="2000" kern="1200" dirty="0"/>
        </a:p>
      </dsp:txBody>
      <dsp:txXfrm>
        <a:off x="3532109" y="2873816"/>
        <a:ext cx="2870540" cy="17223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766535-74BF-4A7F-85D5-BC18C278B78A}" type="datetimeFigureOut">
              <a:rPr lang="cy-GB" smtClean="0"/>
              <a:t>12/05/2026</a:t>
            </a:fld>
            <a:endParaRPr lang="cy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5641FB-9475-4B41-888C-3712750B4C6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70479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641FB-9475-4B41-888C-3712750B4C6D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741256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/>
              <a:pPr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/>
              <a:pPr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/>
              <a:pPr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/>
              <a:pPr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/>
              <a:pPr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/>
              <a:pPr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779D5-2ED8-885B-AE44-7D9959FFF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0" y="915862"/>
            <a:ext cx="9789459" cy="2904598"/>
          </a:xfrm>
        </p:spPr>
        <p:txBody>
          <a:bodyPr>
            <a:noAutofit/>
          </a:bodyPr>
          <a:lstStyle/>
          <a:p>
            <a:r>
              <a:rPr lang="en-GB" sz="4400" dirty="0">
                <a:latin typeface="Calibri" panose="020F0502020204030204" pitchFamily="34" charset="0"/>
                <a:cs typeface="Calibri" panose="020F0502020204030204" pitchFamily="34" charset="0"/>
              </a:rPr>
              <a:t>The Role of Youth WORKERS IN SUPPORTING YOUNG PEOPLE’S PSYCHOLOGICAL WELLBEING AND ADOLESCENT TRANSITIONS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0BF0C0-EE71-29A2-E076-232B94D68F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70728" y="3429000"/>
            <a:ext cx="4724401" cy="1331259"/>
          </a:xfrm>
        </p:spPr>
        <p:txBody>
          <a:bodyPr>
            <a:normAutofit fontScale="40000" lnSpcReduction="20000"/>
          </a:bodyPr>
          <a:lstStyle/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Lieam Williams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Student ID- 2520018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13/05/2026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788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3E7DCA2-2159-18DE-09C9-0B1F47363EB5}"/>
              </a:ext>
            </a:extLst>
          </p:cNvPr>
          <p:cNvSpPr/>
          <p:nvPr/>
        </p:nvSpPr>
        <p:spPr>
          <a:xfrm>
            <a:off x="4326561" y="515255"/>
            <a:ext cx="7434070" cy="14743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000" b="1" cap="all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E7D65EE-6736-3FEF-DA44-C2058F38229E}"/>
              </a:ext>
            </a:extLst>
          </p:cNvPr>
          <p:cNvSpPr/>
          <p:nvPr/>
        </p:nvSpPr>
        <p:spPr>
          <a:xfrm>
            <a:off x="3650793" y="1903233"/>
            <a:ext cx="8296807" cy="42619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6858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Understanding of adolescent transitions</a:t>
            </a:r>
          </a:p>
          <a:p>
            <a:pPr marL="6858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Biological, cognitive and social changes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Family and Peer Relationship shifts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Social Pressures affecting wellbeing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Youth Workers role in supporting adolescent transitions</a:t>
            </a:r>
          </a:p>
          <a:p>
            <a:pPr marL="6858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This seminar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will explore some of the theories, policies and practice that underpin effective youth work when supporting young people through these adolescence transitions</a:t>
            </a:r>
            <a:endParaRPr lang="en-GB" sz="240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6858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44146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7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9F4B0D8-939A-571E-8F80-DEF105FD1C09}"/>
              </a:ext>
            </a:extLst>
          </p:cNvPr>
          <p:cNvSpPr txBox="1"/>
          <p:nvPr/>
        </p:nvSpPr>
        <p:spPr>
          <a:xfrm>
            <a:off x="244105" y="871250"/>
            <a:ext cx="3970086" cy="4697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atin typeface="+mj-lt"/>
                <a:ea typeface="+mj-ea"/>
                <a:cs typeface="+mj-cs"/>
              </a:rPr>
              <a:t>What is Adolescence 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9C3CA58-2AF6-317E-3F32-61201256DF26}"/>
              </a:ext>
            </a:extLst>
          </p:cNvPr>
          <p:cNvSpPr/>
          <p:nvPr/>
        </p:nvSpPr>
        <p:spPr>
          <a:xfrm>
            <a:off x="5070887" y="871251"/>
            <a:ext cx="5755949" cy="46978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857250" indent="-285750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phase of life and development between childhood and adulthood.</a:t>
            </a:r>
            <a:endParaRPr lang="en-US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857250" indent="-285750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/>
              <a:t>Adolescence is a period when a young person moves from dependence toward increasing independence. It involves major changes in the body (puberty), the brain, reasoning abilities, identity, relationships, and emotional regulation.</a:t>
            </a:r>
            <a:endParaRPr lang="en-US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9306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0BD2399-7475-404C-BAC9-E55E16769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0D748104-6E76-4AD9-9940-82154F97E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BA5806-9D6B-CD44-FBF6-C96A10499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200" dirty="0"/>
              <a:t>Adolescent Transitions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7CF2804-7905-EADE-E4D9-22D5AB6C93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2012679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18621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5202242-4673-72B4-69BA-CF5798EF9113}"/>
              </a:ext>
            </a:extLst>
          </p:cNvPr>
          <p:cNvSpPr/>
          <p:nvPr/>
        </p:nvSpPr>
        <p:spPr>
          <a:xfrm>
            <a:off x="4326561" y="515255"/>
            <a:ext cx="7434070" cy="14743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000" b="1" cap="all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Family, Peer Relationships &amp; Social Pressures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14F67FB-C276-A0A8-D0AD-6B5C4A18E504}"/>
              </a:ext>
            </a:extLst>
          </p:cNvPr>
          <p:cNvSpPr/>
          <p:nvPr/>
        </p:nvSpPr>
        <p:spPr>
          <a:xfrm>
            <a:off x="16042" y="1852863"/>
            <a:ext cx="5895474" cy="251022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457200"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Family Relationship Shifts:-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Increase in independence which can create tension and conflict within families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Communication, boundaries and parental expectation changes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Family Support remains a protective factor for wellbeing during transitions.</a:t>
            </a:r>
            <a:endParaRPr lang="en-GB" sz="240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3D53905B-BDDC-FE81-6780-80CD3A9B9F75}"/>
              </a:ext>
            </a:extLst>
          </p:cNvPr>
          <p:cNvSpPr/>
          <p:nvPr/>
        </p:nvSpPr>
        <p:spPr>
          <a:xfrm>
            <a:off x="6546946" y="2019040"/>
            <a:ext cx="5213685" cy="201568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457200"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Peer Relationship Shifts:-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Pressure to fit in and gain social acceptance</a:t>
            </a:r>
            <a:endParaRPr lang="en-GB" sz="240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Peer relationships can be a source of support and risk during transitions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Greater influence of peers on identity, behaviour and self-esteem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831829A0-5481-FB5B-B956-C98F936348A0}"/>
              </a:ext>
            </a:extLst>
          </p:cNvPr>
          <p:cNvSpPr/>
          <p:nvPr/>
        </p:nvSpPr>
        <p:spPr>
          <a:xfrm>
            <a:off x="4326561" y="4442713"/>
            <a:ext cx="5414210" cy="23527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Social Pressures Affecting Wellbeing:-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Social Media, online identities and digital comparison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Fear of judgement, rejection or failure which can impact mental health</a:t>
            </a:r>
          </a:p>
        </p:txBody>
      </p:sp>
    </p:spTree>
    <p:extLst>
      <p:ext uri="{BB962C8B-B14F-4D97-AF65-F5344CB8AC3E}">
        <p14:creationId xmlns:p14="http://schemas.microsoft.com/office/powerpoint/2010/main" val="2362856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52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D9EBD7-763E-CF99-FDF9-40A1FB2851DB}"/>
              </a:ext>
            </a:extLst>
          </p:cNvPr>
          <p:cNvSpPr txBox="1"/>
          <p:nvPr/>
        </p:nvSpPr>
        <p:spPr>
          <a:xfrm>
            <a:off x="4082161" y="291933"/>
            <a:ext cx="7434070" cy="14743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000" b="1" cap="all" dirty="0">
                <a:latin typeface="+mj-lt"/>
                <a:ea typeface="+mj-ea"/>
                <a:cs typeface="+mj-cs"/>
              </a:rPr>
              <a:t>What is Youth Work and how to support Wellbeing?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60B532F-1368-A7BD-C08F-9DD702361A9D}"/>
              </a:ext>
            </a:extLst>
          </p:cNvPr>
          <p:cNvSpPr/>
          <p:nvPr/>
        </p:nvSpPr>
        <p:spPr>
          <a:xfrm>
            <a:off x="3661684" y="1853830"/>
            <a:ext cx="8332195" cy="38002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Informal and Non-formal Education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Voluntary participation and relationship-</a:t>
            </a:r>
            <a:r>
              <a:rPr lang="en-GB" sz="200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centered</a:t>
            </a:r>
            <a:r>
              <a:rPr lang="en-GB" sz="20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practice 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Creating a safe, inclusive and youth-led spaces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Supporting Young People’s, personal, social, and emotional development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Support young people in navigating family, peer and social challenges.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Strengths-based approaches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Signposting to specialist services 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Group work and peer support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endParaRPr lang="en-GB" sz="9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79D83B42-744E-E802-B75A-AB88B41DD8E1}"/>
              </a:ext>
            </a:extLst>
          </p:cNvPr>
          <p:cNvSpPr txBox="1"/>
          <p:nvPr/>
        </p:nvSpPr>
        <p:spPr>
          <a:xfrm>
            <a:off x="4364573" y="5283019"/>
            <a:ext cx="6926415" cy="917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sz="18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“Every child needs at least one adult who is irrationally crazy about him or her” – Bronfenbrenner</a:t>
            </a:r>
          </a:p>
          <a:p>
            <a:pPr marL="457200"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b="1" dirty="0"/>
              <a:t>(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Bronfenbrenner, 1979)</a:t>
            </a:r>
            <a:endParaRPr lang="en-GB" sz="180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972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C94BA0-0B87-97DE-9F8F-07E721252D5B}"/>
              </a:ext>
            </a:extLst>
          </p:cNvPr>
          <p:cNvSpPr txBox="1">
            <a:spLocks/>
          </p:cNvSpPr>
          <p:nvPr/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Foundations of Theories and Policies Related to practice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04D4607-1065-D06B-DA72-84023B3D37A5}"/>
              </a:ext>
            </a:extLst>
          </p:cNvPr>
          <p:cNvSpPr/>
          <p:nvPr/>
        </p:nvSpPr>
        <p:spPr>
          <a:xfrm>
            <a:off x="677333" y="2194560"/>
            <a:ext cx="58166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857250" indent="-28575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Erikson: Identity vs Role Confusion</a:t>
            </a:r>
          </a:p>
          <a:p>
            <a:pPr marL="857250" indent="-28575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8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Bronfenbrenner: Young People shaped by multiple systems</a:t>
            </a:r>
          </a:p>
          <a:p>
            <a:pPr marL="857250" indent="-28575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Youth Work Strategy for Wales (2019)</a:t>
            </a:r>
          </a:p>
          <a:p>
            <a:pPr marL="857250" indent="-28575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Piaget (Cognitive Development) </a:t>
            </a:r>
          </a:p>
          <a:p>
            <a:pPr marL="857250" indent="-28575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Bandura’s Social Learning Theory 1977</a:t>
            </a:r>
          </a:p>
          <a:p>
            <a:pPr marL="571500" defTabSz="914400">
              <a:lnSpc>
                <a:spcPct val="90000"/>
              </a:lnSpc>
              <a:spcAft>
                <a:spcPts val="600"/>
              </a:spcAft>
            </a:pPr>
            <a:endParaRPr lang="en-GB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571500" defTabSz="914400">
              <a:lnSpc>
                <a:spcPct val="90000"/>
              </a:lnSpc>
              <a:spcAft>
                <a:spcPts val="600"/>
              </a:spcAft>
            </a:pPr>
            <a:endParaRPr lang="en-GB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8001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4572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3" name="Graphic 12" descr="Books">
            <a:extLst>
              <a:ext uri="{FF2B5EF4-FFF2-40B4-BE49-F238E27FC236}">
                <a16:creationId xmlns:a16="http://schemas.microsoft.com/office/drawing/2014/main" id="{2C9217CB-8E4C-6F02-218A-6FF264F500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25931" y="2272748"/>
            <a:ext cx="3639337" cy="3639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17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6A9472-19A2-938C-B68B-00564A4D92EA}"/>
              </a:ext>
            </a:extLst>
          </p:cNvPr>
          <p:cNvSpPr txBox="1">
            <a:spLocks/>
          </p:cNvSpPr>
          <p:nvPr/>
        </p:nvSpPr>
        <p:spPr>
          <a:xfrm>
            <a:off x="3836075" y="79534"/>
            <a:ext cx="7434070" cy="14743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GB" sz="3100" noProof="1">
                <a:latin typeface="Calibri" panose="020F0502020204030204" pitchFamily="34" charset="0"/>
                <a:cs typeface="Calibri" panose="020F0502020204030204" pitchFamily="34" charset="0"/>
              </a:rPr>
              <a:t>Case Study- Netflix Documentary Series Adolescence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C3A7EC0-7570-9FD6-F6C5-3F2AFABEEE62}"/>
              </a:ext>
            </a:extLst>
          </p:cNvPr>
          <p:cNvSpPr/>
          <p:nvPr/>
        </p:nvSpPr>
        <p:spPr>
          <a:xfrm>
            <a:off x="4250976" y="1441450"/>
            <a:ext cx="6604267" cy="315406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171450"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Netflix Series Adolescence explores real life issues that young people face, some of the include:- </a:t>
            </a:r>
          </a:p>
          <a:p>
            <a:pPr marL="85725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Identity Information</a:t>
            </a:r>
          </a:p>
          <a:p>
            <a:pPr marL="85725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Peer pressure and Social Dynamics</a:t>
            </a:r>
          </a:p>
          <a:p>
            <a:pPr marL="85725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Online behaviour and digital risks</a:t>
            </a:r>
          </a:p>
          <a:p>
            <a:pPr marL="85725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Family conflict</a:t>
            </a:r>
          </a:p>
          <a:p>
            <a:pPr marL="85725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Emotional Wellbeing</a:t>
            </a:r>
          </a:p>
          <a:p>
            <a:pPr marL="85725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Transitions into adulthood</a:t>
            </a:r>
          </a:p>
          <a:p>
            <a:pPr marL="514350"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This series provides relatable scenarios that reflect the challegenes that young people face in modern society. </a:t>
            </a:r>
          </a:p>
          <a:p>
            <a:pPr marL="4000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cap="none" spc="0" noProof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4000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cap="none" spc="0" noProof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8001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b="1" cap="none" spc="0" noProof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8001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noProof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4572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cap="none" spc="0" noProof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5F60211-859F-C711-0096-92440EC14CAF}"/>
              </a:ext>
            </a:extLst>
          </p:cNvPr>
          <p:cNvSpPr/>
          <p:nvPr/>
        </p:nvSpPr>
        <p:spPr>
          <a:xfrm>
            <a:off x="4070704" y="5196969"/>
            <a:ext cx="2259925" cy="148118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How media influences young people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D4C375C8-30A5-D02D-0B1E-84563D39C4CE}"/>
              </a:ext>
            </a:extLst>
          </p:cNvPr>
          <p:cNvSpPr/>
          <p:nvPr/>
        </p:nvSpPr>
        <p:spPr>
          <a:xfrm>
            <a:off x="6599419" y="5216835"/>
            <a:ext cx="2186190" cy="148118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How </a:t>
            </a:r>
            <a:r>
              <a:rPr lang="en-GB" noProof="1"/>
              <a:t>adolescents interpret relationships and indentity</a:t>
            </a:r>
            <a:endParaRPr lang="en-US" dirty="0"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51AED4F5-6320-9563-1400-45F5B8D9AB4B}"/>
              </a:ext>
            </a:extLst>
          </p:cNvPr>
          <p:cNvSpPr/>
          <p:nvPr/>
        </p:nvSpPr>
        <p:spPr>
          <a:xfrm>
            <a:off x="9214504" y="5236702"/>
            <a:ext cx="2332531" cy="144145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How transitions impact a young person’s </a:t>
            </a:r>
            <a:r>
              <a:rPr lang="en-GB" noProof="1"/>
              <a:t>behaviour</a:t>
            </a:r>
            <a:r>
              <a:rPr lang="en-US" dirty="0"/>
              <a:t> and wellbeing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F544FEB-5503-F99E-1837-269BE66AAF4F}"/>
              </a:ext>
            </a:extLst>
          </p:cNvPr>
          <p:cNvSpPr txBox="1">
            <a:spLocks/>
          </p:cNvSpPr>
          <p:nvPr/>
        </p:nvSpPr>
        <p:spPr>
          <a:xfrm>
            <a:off x="2832503" y="4423779"/>
            <a:ext cx="9933387" cy="793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GB" sz="2400" noProof="1">
                <a:latin typeface="Calibri" panose="020F0502020204030204" pitchFamily="34" charset="0"/>
                <a:cs typeface="Calibri" panose="020F0502020204030204" pitchFamily="34" charset="0"/>
              </a:rPr>
              <a:t>Useful information for youth workers to understand</a:t>
            </a:r>
          </a:p>
        </p:txBody>
      </p:sp>
    </p:spTree>
    <p:extLst>
      <p:ext uri="{BB962C8B-B14F-4D97-AF65-F5344CB8AC3E}">
        <p14:creationId xmlns:p14="http://schemas.microsoft.com/office/powerpoint/2010/main" val="3671527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C9BD6A-4A18-71B7-7153-E936A8363427}"/>
              </a:ext>
            </a:extLst>
          </p:cNvPr>
          <p:cNvSpPr txBox="1">
            <a:spLocks/>
          </p:cNvSpPr>
          <p:nvPr/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kern="1200" cap="all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A4CA7FB-ABE6-C6E5-B7B1-B52540178CDA}"/>
              </a:ext>
            </a:extLst>
          </p:cNvPr>
          <p:cNvSpPr/>
          <p:nvPr/>
        </p:nvSpPr>
        <p:spPr>
          <a:xfrm>
            <a:off x="677333" y="1441450"/>
            <a:ext cx="5816600" cy="477723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Youth workers play a vital role in supporting young people’s psychological wellbeing</a:t>
            </a:r>
          </a:p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Adolescence involves multiple transitions — biological, social, </a:t>
            </a:r>
            <a:r>
              <a:rPr lang="en-US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cognitive,identity</a:t>
            </a: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Family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dynamics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peer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relationships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wider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pressures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including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influences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play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significant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role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shaping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young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people’s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identity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behaviour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psychological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wellbeing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highlighting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importance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supportive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youth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interventions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Strong, trusted relationships are central to effective youth work</a:t>
            </a:r>
          </a:p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Theories and Policies (Erikson, Bronfenbrenner, Youth Work Strategy Wales (2019), Piaget (Cognitive Development),</a:t>
            </a: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Bandura’s Social Learning Theory 1977 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helps us understand young people’s needs</a:t>
            </a:r>
          </a:p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policy frameworks ensure safe, ethical and rights‑based practice</a:t>
            </a:r>
          </a:p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Youth work empowers young people to build</a:t>
            </a:r>
          </a:p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8001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4572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8" name="Graphic 7" descr="Gavel">
            <a:extLst>
              <a:ext uri="{FF2B5EF4-FFF2-40B4-BE49-F238E27FC236}">
                <a16:creationId xmlns:a16="http://schemas.microsoft.com/office/drawing/2014/main" id="{8616C4E4-B7A2-5E81-D706-E209F6EC62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25931" y="2272748"/>
            <a:ext cx="3639337" cy="3639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791847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2523</TotalTime>
  <Words>596</Words>
  <Application>Microsoft Office PowerPoint</Application>
  <PresentationFormat>Sgrin Lydan</PresentationFormat>
  <Paragraphs>78</Paragraphs>
  <Slides>9</Slides>
  <Notes>1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5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9</vt:i4>
      </vt:variant>
    </vt:vector>
  </HeadingPairs>
  <TitlesOfParts>
    <vt:vector size="15" baseType="lpstr">
      <vt:lpstr>Aptos</vt:lpstr>
      <vt:lpstr>Arial</vt:lpstr>
      <vt:lpstr>Calibri</vt:lpstr>
      <vt:lpstr>Century Gothic</vt:lpstr>
      <vt:lpstr>Wingdings</vt:lpstr>
      <vt:lpstr>Vapor Trail</vt:lpstr>
      <vt:lpstr>The Role of Youth WORKERS IN SUPPORTING YOUNG PEOPLE’S PSYCHOLOGICAL WELLBEING AND ADOLESCENT TRANSITIONS </vt:lpstr>
      <vt:lpstr>Cyflwyniad PowerPoint</vt:lpstr>
      <vt:lpstr>Cyflwyniad PowerPoint</vt:lpstr>
      <vt:lpstr>Adolescent Transitions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Lieam Williams (2520018)</dc:creator>
  <cp:lastModifiedBy>Lieam Paul Williams (ADDYSG)</cp:lastModifiedBy>
  <cp:revision>12</cp:revision>
  <dcterms:created xsi:type="dcterms:W3CDTF">2026-02-07T07:20:48Z</dcterms:created>
  <dcterms:modified xsi:type="dcterms:W3CDTF">2026-05-13T10:17:15Z</dcterms:modified>
</cp:coreProperties>
</file>