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96" r:id="rId3"/>
    <p:sldId id="310" r:id="rId4"/>
    <p:sldId id="297" r:id="rId5"/>
    <p:sldId id="311" r:id="rId6"/>
    <p:sldId id="299" r:id="rId7"/>
    <p:sldId id="312" r:id="rId8"/>
    <p:sldId id="313" r:id="rId9"/>
    <p:sldId id="314" r:id="rId10"/>
    <p:sldId id="315" r:id="rId11"/>
    <p:sldId id="300" r:id="rId12"/>
    <p:sldId id="316" r:id="rId13"/>
    <p:sldId id="317" r:id="rId14"/>
    <p:sldId id="266" r:id="rId15"/>
    <p:sldId id="318" r:id="rId16"/>
    <p:sldId id="319" r:id="rId17"/>
    <p:sldId id="320" r:id="rId18"/>
    <p:sldId id="321" r:id="rId19"/>
    <p:sldId id="322" r:id="rId20"/>
    <p:sldId id="306" r:id="rId21"/>
    <p:sldId id="284" r:id="rId22"/>
    <p:sldId id="278" r:id="rId23"/>
    <p:sldId id="277" r:id="rId24"/>
    <p:sldId id="301" r:id="rId25"/>
    <p:sldId id="307" r:id="rId26"/>
    <p:sldId id="285" r:id="rId27"/>
    <p:sldId id="304" r:id="rId28"/>
    <p:sldId id="305" r:id="rId29"/>
    <p:sldId id="308" r:id="rId30"/>
    <p:sldId id="30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2" d="100"/>
          <a:sy n="42" d="100"/>
        </p:scale>
        <p:origin x="-2196" y="-678"/>
      </p:cViewPr>
      <p:guideLst>
        <p:guide orient="horz" pos="2160"/>
        <p:guide pos="2880"/>
      </p:guideLst>
    </p:cSldViewPr>
  </p:slideViewPr>
  <p:notesTextViewPr>
    <p:cViewPr>
      <p:scale>
        <a:sx n="1" d="1"/>
        <a:sy n="1" d="1"/>
      </p:scale>
      <p:origin x="0" y="0"/>
    </p:cViewPr>
  </p:notesTextViewPr>
  <p:sorterViewPr>
    <p:cViewPr>
      <p:scale>
        <a:sx n="83" d="100"/>
        <a:sy n="8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51234D-E119-4144-AE3A-9AEAA85EC634}" type="datetimeFigureOut">
              <a:rPr lang="en-GB" smtClean="0"/>
              <a:t>07/11/2016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E270C1-9EE1-4F8C-8BA8-427183A92B86}" type="slidenum">
              <a:rPr lang="en-GB" smtClean="0"/>
              <a:t>‹#›</a:t>
            </a:fld>
            <a:endParaRPr lang="en-GB"/>
          </a:p>
        </p:txBody>
      </p:sp>
    </p:spTree>
    <p:extLst>
      <p:ext uri="{BB962C8B-B14F-4D97-AF65-F5344CB8AC3E}">
        <p14:creationId xmlns:p14="http://schemas.microsoft.com/office/powerpoint/2010/main" val="2250990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D18CFA-802E-40F7-B1BB-F6B1DEAB48DF}" type="slidenum">
              <a:rPr lang="en-US" altLang="en-US"/>
              <a:pPr/>
              <a:t>3</a:t>
            </a:fld>
            <a:endParaRPr lang="en-US" altLang="en-US"/>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352D68-FA5F-43B8-8A19-5D487E260F06}" type="slidenum">
              <a:rPr lang="en-US" altLang="en-US"/>
              <a:pPr/>
              <a:t>5</a:t>
            </a:fld>
            <a:endParaRPr lang="en-US" alt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D10044-36E6-401C-9B82-B669E95BBB63}" type="slidenum">
              <a:rPr lang="en-US" altLang="en-US"/>
              <a:pPr/>
              <a:t>7</a:t>
            </a:fld>
            <a:endParaRPr lang="en-US" alt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EBB649-BAEA-4B71-9718-A51C36452833}" type="slidenum">
              <a:rPr lang="en-US" altLang="en-US"/>
              <a:pPr/>
              <a:t>8</a:t>
            </a:fld>
            <a:endParaRPr lang="en-US" alt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D1FF11-2BBA-4FB9-BB7E-32C54A48DABC}" type="slidenum">
              <a:rPr lang="en-US" altLang="en-US"/>
              <a:pPr/>
              <a:t>9</a:t>
            </a:fld>
            <a:endParaRPr lang="en-US"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96E495E-7D1A-4C25-AFF0-7401DE0D0680}" type="slidenum">
              <a:rPr lang="en-US" altLang="en-US"/>
              <a:pPr/>
              <a:t>10</a:t>
            </a:fld>
            <a:endParaRPr lang="en-US" alt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63FC60-32E9-4CD0-95F4-D73C7DD22A5B}" type="slidenum">
              <a:rPr lang="en-US" altLang="en-US"/>
              <a:pPr/>
              <a:t>12</a:t>
            </a:fld>
            <a:endParaRPr lang="en-US" alt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82A4B7-3002-40A5-863B-E4C118EB3F3C}" type="slidenum">
              <a:rPr lang="en-US" altLang="en-US"/>
              <a:pPr/>
              <a:t>13</a:t>
            </a:fld>
            <a:endParaRPr lang="en-US" altLang="en-US"/>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E14659-DCF6-4C1D-B200-D6DACE63495E}" type="slidenum">
              <a:rPr lang="en-US" altLang="en-US"/>
              <a:pPr/>
              <a:t>15</a:t>
            </a:fld>
            <a:endParaRPr lang="en-US" altLang="en-US"/>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80AF70-1C81-41D8-9CB9-D43C51E60315}" type="slidenum">
              <a:rPr lang="en-US" altLang="en-US"/>
              <a:pPr/>
              <a:t>16</a:t>
            </a:fld>
            <a:endParaRPr lang="en-US" alt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EF766C-3904-45A3-98B9-77B1CE7E5A97}" type="slidenum">
              <a:rPr lang="en-US" altLang="en-US"/>
              <a:pPr/>
              <a:t>17</a:t>
            </a:fld>
            <a:endParaRPr lang="en-US" altLang="en-US"/>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33D6E6-3BC7-497F-930E-30E5B8F84589}" type="slidenum">
              <a:rPr lang="en-US" altLang="en-US"/>
              <a:pPr/>
              <a:t>18</a:t>
            </a:fld>
            <a:endParaRPr lang="en-US" altLang="en-US"/>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D6D52F-3704-470E-B5FC-EB71593F4B0C}" type="slidenum">
              <a:rPr lang="en-US" altLang="en-US"/>
              <a:pPr/>
              <a:t>19</a:t>
            </a:fld>
            <a:endParaRPr lang="en-US" alt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68796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464475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506896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72458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8646AB-E6D0-494E-A4E6-008C37B317EE}"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12741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8646AB-E6D0-494E-A4E6-008C37B317EE}"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911803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8646AB-E6D0-494E-A4E6-008C37B317EE}"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380793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93141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97262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034452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411176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2700338" y="6248400"/>
            <a:ext cx="3816350" cy="457200"/>
          </a:xfrm>
        </p:spPr>
        <p:txBody>
          <a:bodyPr/>
          <a:lstStyle>
            <a:lvl1pPr>
              <a:defRPr sz="1000"/>
            </a:lvl1pPr>
          </a:lstStyle>
          <a:p>
            <a:r>
              <a:rPr lang="en-GB" altLang="en-US"/>
              <a:t>© Jonathan Groucutt 2006</a:t>
            </a:r>
          </a:p>
          <a:p>
            <a:r>
              <a:rPr lang="en-GB" altLang="en-US"/>
              <a:t>Foundations of Marketing</a:t>
            </a:r>
            <a:endParaRPr lang="en-GB" altLang="en-US" sz="1400"/>
          </a:p>
          <a:p>
            <a:endParaRPr lang="en-US" altLang="en-US" sz="1400"/>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EE0F21B0-8199-448A-8BEF-373DF542484B}" type="slidenum">
              <a:rPr lang="en-US" altLang="en-US"/>
              <a:pPr/>
              <a:t>‹#›</a:t>
            </a:fld>
            <a:endParaRPr lang="en-US" altLang="en-US"/>
          </a:p>
        </p:txBody>
      </p:sp>
    </p:spTree>
    <p:extLst>
      <p:ext uri="{BB962C8B-B14F-4D97-AF65-F5344CB8AC3E}">
        <p14:creationId xmlns:p14="http://schemas.microsoft.com/office/powerpoint/2010/main" val="1126306989"/>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8646AB-E6D0-494E-A4E6-008C37B317EE}"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E8F43A-5FC9-4C29-9A1E-32608CE097F8}" type="slidenum">
              <a:rPr lang="en-GB" smtClean="0"/>
              <a:t>‹#›</a:t>
            </a:fld>
            <a:endParaRPr lang="en-GB"/>
          </a:p>
        </p:txBody>
      </p:sp>
    </p:spTree>
    <p:extLst>
      <p:ext uri="{BB962C8B-B14F-4D97-AF65-F5344CB8AC3E}">
        <p14:creationId xmlns:p14="http://schemas.microsoft.com/office/powerpoint/2010/main" val="15244282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t>
            </a:r>
            <a:r>
              <a:rPr lang="en-GB" smtClean="0"/>
              <a:t>Communication Strategies</a:t>
            </a:r>
            <a:endParaRPr lang="en-GB" dirty="0"/>
          </a:p>
        </p:txBody>
      </p:sp>
      <p:sp>
        <p:nvSpPr>
          <p:cNvPr id="3" name="Subtitle 2"/>
          <p:cNvSpPr>
            <a:spLocks noGrp="1"/>
          </p:cNvSpPr>
          <p:nvPr>
            <p:ph type="subTitle" idx="1"/>
          </p:nvPr>
        </p:nvSpPr>
        <p:spPr/>
        <p:txBody>
          <a:bodyPr/>
          <a:lstStyle/>
          <a:p>
            <a:r>
              <a:rPr lang="en-GB" dirty="0" smtClean="0"/>
              <a:t>International Business Communication SBUS6111</a:t>
            </a:r>
          </a:p>
          <a:p>
            <a:r>
              <a:rPr lang="en-GB" dirty="0"/>
              <a:t> </a:t>
            </a:r>
            <a:r>
              <a:rPr lang="en-GB" dirty="0" smtClean="0"/>
              <a:t>Week </a:t>
            </a:r>
            <a:r>
              <a:rPr lang="en-GB" dirty="0" smtClean="0"/>
              <a:t>10</a:t>
            </a:r>
            <a:endParaRPr lang="en-GB" dirty="0" smtClean="0"/>
          </a:p>
          <a:p>
            <a:endParaRPr lang="en-GB" dirty="0"/>
          </a:p>
        </p:txBody>
      </p:sp>
    </p:spTree>
    <p:extLst>
      <p:ext uri="{BB962C8B-B14F-4D97-AF65-F5344CB8AC3E}">
        <p14:creationId xmlns:p14="http://schemas.microsoft.com/office/powerpoint/2010/main" val="10721591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Themes</a:t>
            </a:r>
            <a:endParaRPr lang="en-GB" dirty="0"/>
          </a:p>
        </p:txBody>
      </p:sp>
      <p:sp>
        <p:nvSpPr>
          <p:cNvPr id="3" name="Content Placeholder 2"/>
          <p:cNvSpPr>
            <a:spLocks noGrp="1"/>
          </p:cNvSpPr>
          <p:nvPr>
            <p:ph idx="1"/>
          </p:nvPr>
        </p:nvSpPr>
        <p:spPr/>
        <p:txBody>
          <a:bodyPr>
            <a:normAutofit/>
          </a:bodyPr>
          <a:lstStyle/>
          <a:p>
            <a:r>
              <a:rPr lang="en-GB" dirty="0" smtClean="0"/>
              <a:t>what</a:t>
            </a:r>
          </a:p>
        </p:txBody>
      </p:sp>
    </p:spTree>
    <p:extLst>
      <p:ext uri="{BB962C8B-B14F-4D97-AF65-F5344CB8AC3E}">
        <p14:creationId xmlns:p14="http://schemas.microsoft.com/office/powerpoint/2010/main" val="2619244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C1A07799-62F1-4061-9DEB-5734750BD305}" type="slidenum">
              <a:rPr lang="en-US" altLang="en-US"/>
              <a:pPr/>
              <a:t>3</a:t>
            </a:fld>
            <a:endParaRPr lang="en-US" altLang="en-US"/>
          </a:p>
        </p:txBody>
      </p:sp>
      <p:sp>
        <p:nvSpPr>
          <p:cNvPr id="3074" name="Rectangle 2"/>
          <p:cNvSpPr>
            <a:spLocks noGrp="1" noChangeArrowheads="1"/>
          </p:cNvSpPr>
          <p:nvPr>
            <p:ph type="title"/>
          </p:nvPr>
        </p:nvSpPr>
        <p:spPr/>
        <p:txBody>
          <a:bodyPr/>
          <a:lstStyle/>
          <a:p>
            <a:r>
              <a:rPr lang="en-GB" altLang="en-US" sz="4000"/>
              <a:t>Learning Outcomes</a:t>
            </a:r>
            <a:endParaRPr lang="en-US" altLang="en-US" sz="4000"/>
          </a:p>
        </p:txBody>
      </p:sp>
      <p:sp>
        <p:nvSpPr>
          <p:cNvPr id="3075" name="Rectangle 3"/>
          <p:cNvSpPr>
            <a:spLocks noGrp="1" noChangeArrowheads="1"/>
          </p:cNvSpPr>
          <p:nvPr>
            <p:ph type="body" idx="1"/>
          </p:nvPr>
        </p:nvSpPr>
        <p:spPr/>
        <p:txBody>
          <a:bodyPr/>
          <a:lstStyle/>
          <a:p>
            <a:r>
              <a:rPr lang="en-GB" altLang="en-US" sz="2800"/>
              <a:t>Evaluate both the positive and negative aspects that can be associated with physical evidence. </a:t>
            </a:r>
          </a:p>
          <a:p>
            <a:r>
              <a:rPr lang="en-GB" altLang="en-US" sz="2800"/>
              <a:t>Debate how physical evidence integrates with the other elements of the marketing mix.</a:t>
            </a:r>
          </a:p>
          <a:p>
            <a:r>
              <a:rPr lang="en-GB" altLang="en-US" sz="2800"/>
              <a:t>Critically evaluate the role of physical evidence within the contemporary marketing environment. </a:t>
            </a:r>
            <a:endParaRPr lang="en-US" altLang="en-US" sz="2800"/>
          </a:p>
        </p:txBody>
      </p:sp>
    </p:spTree>
    <p:extLst>
      <p:ext uri="{BB962C8B-B14F-4D97-AF65-F5344CB8AC3E}">
        <p14:creationId xmlns:p14="http://schemas.microsoft.com/office/powerpoint/2010/main" val="3858713568"/>
      </p:ext>
    </p:extLst>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br>
              <a:rPr lang="en-GB" dirty="0" smtClean="0"/>
            </a:b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Tree>
    <p:extLst>
      <p:ext uri="{BB962C8B-B14F-4D97-AF65-F5344CB8AC3E}">
        <p14:creationId xmlns:p14="http://schemas.microsoft.com/office/powerpoint/2010/main" val="37078223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4"/>
          <p:cNvSpPr>
            <a:spLocks noGrp="1"/>
          </p:cNvSpPr>
          <p:nvPr>
            <p:ph type="ftr" sz="quarter" idx="11"/>
          </p:nvPr>
        </p:nvSpPr>
        <p:spPr/>
        <p:txBody>
          <a:bodyPr/>
          <a:lstStyle/>
          <a:p>
            <a:r>
              <a:rPr lang="en-GB" altLang="en-US"/>
              <a:t>© Jonathan Groucutt 2006</a:t>
            </a:r>
          </a:p>
          <a:p>
            <a:r>
              <a:rPr lang="en-GB" altLang="en-US"/>
              <a:t>Foundations of Marketing</a:t>
            </a:r>
            <a:endParaRPr lang="en-GB" altLang="en-US" sz="1400"/>
          </a:p>
          <a:p>
            <a:endParaRPr lang="en-US" altLang="en-US" sz="1400"/>
          </a:p>
        </p:txBody>
      </p:sp>
      <p:sp>
        <p:nvSpPr>
          <p:cNvPr id="11" name="Slide Number Placeholder 5"/>
          <p:cNvSpPr>
            <a:spLocks noGrp="1"/>
          </p:cNvSpPr>
          <p:nvPr>
            <p:ph type="sldNum" sz="quarter" idx="12"/>
          </p:nvPr>
        </p:nvSpPr>
        <p:spPr/>
        <p:txBody>
          <a:bodyPr/>
          <a:lstStyle/>
          <a:p>
            <a:fld id="{8843A6A1-928A-40D0-A58E-943F028B34B9}" type="slidenum">
              <a:rPr lang="en-US" altLang="en-US"/>
              <a:pPr/>
              <a:t>5</a:t>
            </a:fld>
            <a:endParaRPr lang="en-US" altLang="en-US"/>
          </a:p>
        </p:txBody>
      </p:sp>
      <p:sp>
        <p:nvSpPr>
          <p:cNvPr id="8194" name="Rectangle 2"/>
          <p:cNvSpPr>
            <a:spLocks noGrp="1" noChangeArrowheads="1"/>
          </p:cNvSpPr>
          <p:nvPr>
            <p:ph type="title"/>
          </p:nvPr>
        </p:nvSpPr>
        <p:spPr/>
        <p:txBody>
          <a:bodyPr/>
          <a:lstStyle/>
          <a:p>
            <a:r>
              <a:rPr lang="en-GB" altLang="en-US" sz="4000"/>
              <a:t>What Is Physical Evidence?</a:t>
            </a:r>
            <a:endParaRPr lang="en-US" altLang="en-US" sz="4000"/>
          </a:p>
        </p:txBody>
      </p:sp>
      <p:sp>
        <p:nvSpPr>
          <p:cNvPr id="8195" name="Rectangle 3"/>
          <p:cNvSpPr>
            <a:spLocks noGrp="1" noChangeArrowheads="1"/>
          </p:cNvSpPr>
          <p:nvPr>
            <p:ph type="body" idx="1"/>
          </p:nvPr>
        </p:nvSpPr>
        <p:spPr>
          <a:xfrm>
            <a:off x="685800" y="1752600"/>
            <a:ext cx="7772400" cy="4343400"/>
          </a:xfrm>
        </p:spPr>
        <p:txBody>
          <a:bodyPr/>
          <a:lstStyle/>
          <a:p>
            <a:pPr>
              <a:buFontTx/>
              <a:buNone/>
            </a:pPr>
            <a:r>
              <a:rPr lang="en-GB" altLang="en-US"/>
              <a:t>   Physical evidence or ‘physicality’  can  include: ‘space, perceived look, feel, ambience and physical presence of an environment ’. </a:t>
            </a:r>
            <a:endParaRPr lang="en-US" altLang="en-US"/>
          </a:p>
        </p:txBody>
      </p:sp>
      <p:graphicFrame>
        <p:nvGraphicFramePr>
          <p:cNvPr id="8202" name="Group 10"/>
          <p:cNvGraphicFramePr>
            <a:graphicFrameLocks noGrp="1"/>
          </p:cNvGraphicFramePr>
          <p:nvPr/>
        </p:nvGraphicFramePr>
        <p:xfrm>
          <a:off x="685800" y="609600"/>
          <a:ext cx="7772400" cy="1143000"/>
        </p:xfrm>
        <a:graphic>
          <a:graphicData uri="http://schemas.openxmlformats.org/drawingml/2006/table">
            <a:tbl>
              <a:tblPr/>
              <a:tblGrid>
                <a:gridCol w="7772400"/>
              </a:tblGrid>
              <a:tr h="114300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54364358"/>
      </p:ext>
    </p:extLst>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br>
              <a:rPr lang="en-GB" dirty="0" smtClean="0"/>
            </a:b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1383656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6"/>
          <p:cNvSpPr>
            <a:spLocks noGrp="1"/>
          </p:cNvSpPr>
          <p:nvPr>
            <p:ph type="sldNum" sz="quarter" idx="12"/>
          </p:nvPr>
        </p:nvSpPr>
        <p:spPr/>
        <p:txBody>
          <a:bodyPr/>
          <a:lstStyle/>
          <a:p>
            <a:fld id="{988B86A1-2FC4-4160-96E2-8DC49AF35687}" type="slidenum">
              <a:rPr lang="en-US" altLang="en-US"/>
              <a:pPr/>
              <a:t>7</a:t>
            </a:fld>
            <a:endParaRPr lang="en-US" altLang="en-US"/>
          </a:p>
        </p:txBody>
      </p:sp>
      <p:sp>
        <p:nvSpPr>
          <p:cNvPr id="14338" name="Rectangle 2"/>
          <p:cNvSpPr>
            <a:spLocks noGrp="1" noChangeArrowheads="1"/>
          </p:cNvSpPr>
          <p:nvPr>
            <p:ph type="title"/>
          </p:nvPr>
        </p:nvSpPr>
        <p:spPr/>
        <p:txBody>
          <a:bodyPr/>
          <a:lstStyle/>
          <a:p>
            <a:r>
              <a:rPr lang="en-GB" altLang="en-US" sz="4000"/>
              <a:t>Ambience &amp; Atmospherics</a:t>
            </a:r>
            <a:endParaRPr lang="en-US" altLang="en-US" sz="4000"/>
          </a:p>
        </p:txBody>
      </p:sp>
      <p:sp>
        <p:nvSpPr>
          <p:cNvPr id="14340" name="Rectangle 4"/>
          <p:cNvSpPr>
            <a:spLocks noGrp="1" noChangeArrowheads="1"/>
          </p:cNvSpPr>
          <p:nvPr>
            <p:ph type="body" sz="half" idx="2"/>
          </p:nvPr>
        </p:nvSpPr>
        <p:spPr>
          <a:xfrm>
            <a:off x="1476375" y="2133600"/>
            <a:ext cx="6049963" cy="4259263"/>
          </a:xfrm>
        </p:spPr>
        <p:txBody>
          <a:bodyPr/>
          <a:lstStyle/>
          <a:p>
            <a:pPr>
              <a:buFontTx/>
              <a:buNone/>
            </a:pPr>
            <a:r>
              <a:rPr lang="en-GB" altLang="en-US"/>
              <a:t>Mehrabian &amp; Russell (1974) suggest the following model:</a:t>
            </a:r>
          </a:p>
          <a:p>
            <a:pPr>
              <a:buFontTx/>
              <a:buNone/>
            </a:pPr>
            <a:r>
              <a:rPr lang="en-GB" altLang="en-US"/>
              <a:t>Environmental stimulus</a:t>
            </a:r>
          </a:p>
          <a:p>
            <a:pPr>
              <a:buFontTx/>
              <a:buNone/>
            </a:pPr>
            <a:r>
              <a:rPr lang="en-GB" altLang="en-US">
                <a:sym typeface="Wingdings" pitchFamily="2" charset="2"/>
              </a:rPr>
              <a:t></a:t>
            </a:r>
            <a:endParaRPr lang="en-GB" altLang="en-US" sz="1600"/>
          </a:p>
          <a:p>
            <a:pPr>
              <a:buFontTx/>
              <a:buNone/>
            </a:pPr>
            <a:r>
              <a:rPr lang="en-GB" altLang="en-US"/>
              <a:t>Emotional response </a:t>
            </a:r>
            <a:endParaRPr lang="en-GB" altLang="en-US">
              <a:sym typeface="Wingdings" pitchFamily="2" charset="2"/>
            </a:endParaRPr>
          </a:p>
          <a:p>
            <a:pPr>
              <a:buFontTx/>
              <a:buNone/>
            </a:pPr>
            <a:r>
              <a:rPr lang="en-GB" altLang="en-US">
                <a:sym typeface="Wingdings" pitchFamily="2" charset="2"/>
              </a:rPr>
              <a:t></a:t>
            </a:r>
          </a:p>
          <a:p>
            <a:pPr>
              <a:buFontTx/>
              <a:buNone/>
            </a:pPr>
            <a:r>
              <a:rPr lang="en-GB" altLang="en-US"/>
              <a:t>Consumer behaviour</a:t>
            </a:r>
            <a:endParaRPr lang="en-US" altLang="en-US"/>
          </a:p>
        </p:txBody>
      </p:sp>
    </p:spTree>
    <p:extLst>
      <p:ext uri="{BB962C8B-B14F-4D97-AF65-F5344CB8AC3E}">
        <p14:creationId xmlns:p14="http://schemas.microsoft.com/office/powerpoint/2010/main" val="96219484"/>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6"/>
          <p:cNvSpPr>
            <a:spLocks noGrp="1"/>
          </p:cNvSpPr>
          <p:nvPr>
            <p:ph type="sldNum" sz="quarter" idx="12"/>
          </p:nvPr>
        </p:nvSpPr>
        <p:spPr/>
        <p:txBody>
          <a:bodyPr/>
          <a:lstStyle/>
          <a:p>
            <a:fld id="{C65F92F3-B38F-4305-9ABE-701B5679CA01}" type="slidenum">
              <a:rPr lang="en-US" altLang="en-US"/>
              <a:pPr/>
              <a:t>8</a:t>
            </a:fld>
            <a:endParaRPr lang="en-US" altLang="en-US"/>
          </a:p>
        </p:txBody>
      </p:sp>
      <p:sp>
        <p:nvSpPr>
          <p:cNvPr id="10242" name="Rectangle 2"/>
          <p:cNvSpPr>
            <a:spLocks noGrp="1" noChangeArrowheads="1"/>
          </p:cNvSpPr>
          <p:nvPr>
            <p:ph type="title"/>
          </p:nvPr>
        </p:nvSpPr>
        <p:spPr/>
        <p:txBody>
          <a:bodyPr/>
          <a:lstStyle/>
          <a:p>
            <a:r>
              <a:rPr lang="en-GB" altLang="en-US" sz="4000"/>
              <a:t>Exteriors</a:t>
            </a:r>
            <a:endParaRPr lang="en-US" altLang="en-US" sz="4000"/>
          </a:p>
        </p:txBody>
      </p:sp>
      <p:sp>
        <p:nvSpPr>
          <p:cNvPr id="10244" name="Rectangle 4"/>
          <p:cNvSpPr>
            <a:spLocks noGrp="1" noChangeArrowheads="1"/>
          </p:cNvSpPr>
          <p:nvPr>
            <p:ph type="body" sz="half" idx="2"/>
          </p:nvPr>
        </p:nvSpPr>
        <p:spPr>
          <a:xfrm>
            <a:off x="4648200" y="2286000"/>
            <a:ext cx="3810000" cy="3810000"/>
          </a:xfrm>
        </p:spPr>
        <p:txBody>
          <a:bodyPr/>
          <a:lstStyle/>
          <a:p>
            <a:r>
              <a:rPr lang="en-GB" altLang="en-US" sz="2800"/>
              <a:t>The architecture and design of buildings</a:t>
            </a:r>
          </a:p>
          <a:p>
            <a:r>
              <a:rPr lang="en-GB" altLang="en-US" sz="2800"/>
              <a:t>Design of vehicles</a:t>
            </a:r>
          </a:p>
          <a:p>
            <a:r>
              <a:rPr lang="en-GB" altLang="en-US" sz="2800"/>
              <a:t>Landscaping</a:t>
            </a:r>
          </a:p>
          <a:p>
            <a:r>
              <a:rPr lang="en-GB" altLang="en-US" sz="2800"/>
              <a:t>Parking facilities</a:t>
            </a:r>
            <a:endParaRPr lang="en-US" altLang="en-US" sz="2800"/>
          </a:p>
        </p:txBody>
      </p:sp>
      <p:pic>
        <p:nvPicPr>
          <p:cNvPr id="10245" name="Picture 5" descr="Pune - roof top pool facilities"/>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990600" y="1981200"/>
            <a:ext cx="2667000" cy="1778000"/>
          </a:xfrm>
        </p:spPr>
      </p:pic>
      <p:pic>
        <p:nvPicPr>
          <p:cNvPr id="10246" name="Picture 6" descr="Australia 24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600" y="3886200"/>
            <a:ext cx="2667000" cy="1778000"/>
          </a:xfrm>
          <a:prstGeom prst="rect">
            <a:avLst/>
          </a:prstGeom>
          <a:noFill/>
          <a:extLst>
            <a:ext uri="{909E8E84-426E-40DD-AFC4-6F175D3DCCD1}">
              <a14:hiddenFill xmlns:a14="http://schemas.microsoft.com/office/drawing/2010/main">
                <a:solidFill>
                  <a:srgbClr val="FFFFFF"/>
                </a:solidFill>
              </a14:hiddenFill>
            </a:ext>
          </a:extLst>
        </p:spPr>
      </p:pic>
      <p:sp>
        <p:nvSpPr>
          <p:cNvPr id="10255" name="Text Box 15"/>
          <p:cNvSpPr txBox="1">
            <a:spLocks noChangeArrowheads="1"/>
          </p:cNvSpPr>
          <p:nvPr/>
        </p:nvSpPr>
        <p:spPr bwMode="auto">
          <a:xfrm>
            <a:off x="914400" y="3352800"/>
            <a:ext cx="266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a:p>
        </p:txBody>
      </p:sp>
      <p:sp>
        <p:nvSpPr>
          <p:cNvPr id="10256" name="Text Box 16"/>
          <p:cNvSpPr txBox="1">
            <a:spLocks noChangeArrowheads="1"/>
          </p:cNvSpPr>
          <p:nvPr/>
        </p:nvSpPr>
        <p:spPr bwMode="auto">
          <a:xfrm>
            <a:off x="990600" y="3505200"/>
            <a:ext cx="22860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000">
                <a:solidFill>
                  <a:srgbClr val="CC0000"/>
                </a:solidFill>
              </a:rPr>
              <a:t>© Jonathan Groucutt 2006</a:t>
            </a:r>
          </a:p>
        </p:txBody>
      </p:sp>
      <p:sp>
        <p:nvSpPr>
          <p:cNvPr id="10257" name="Rectangle 17"/>
          <p:cNvSpPr>
            <a:spLocks noChangeArrowheads="1"/>
          </p:cNvSpPr>
          <p:nvPr/>
        </p:nvSpPr>
        <p:spPr bwMode="auto">
          <a:xfrm>
            <a:off x="990600" y="5410200"/>
            <a:ext cx="16637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GB" altLang="en-US" sz="1000">
                <a:solidFill>
                  <a:srgbClr val="CC0000"/>
                </a:solidFill>
              </a:rPr>
              <a:t>© Jonathan Groucutt 2006</a:t>
            </a:r>
          </a:p>
        </p:txBody>
      </p:sp>
    </p:spTree>
    <p:extLst>
      <p:ext uri="{BB962C8B-B14F-4D97-AF65-F5344CB8AC3E}">
        <p14:creationId xmlns:p14="http://schemas.microsoft.com/office/powerpoint/2010/main" val="3055535439"/>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87B4A84B-FF81-4AF7-AFD3-B7713048439C}" type="slidenum">
              <a:rPr lang="en-US" altLang="en-US"/>
              <a:pPr/>
              <a:t>9</a:t>
            </a:fld>
            <a:endParaRPr lang="en-US" altLang="en-US"/>
          </a:p>
        </p:txBody>
      </p:sp>
      <p:sp>
        <p:nvSpPr>
          <p:cNvPr id="12290" name="Rectangle 2"/>
          <p:cNvSpPr>
            <a:spLocks noGrp="1" noChangeArrowheads="1"/>
          </p:cNvSpPr>
          <p:nvPr>
            <p:ph type="title"/>
          </p:nvPr>
        </p:nvSpPr>
        <p:spPr/>
        <p:txBody>
          <a:bodyPr/>
          <a:lstStyle/>
          <a:p>
            <a:r>
              <a:rPr lang="en-GB" altLang="en-US" sz="4000"/>
              <a:t>Interiors (1)</a:t>
            </a:r>
            <a:endParaRPr lang="en-US" altLang="en-US" sz="4000"/>
          </a:p>
        </p:txBody>
      </p:sp>
      <p:sp>
        <p:nvSpPr>
          <p:cNvPr id="12292" name="Rectangle 4"/>
          <p:cNvSpPr>
            <a:spLocks noGrp="1" noChangeArrowheads="1"/>
          </p:cNvSpPr>
          <p:nvPr>
            <p:ph type="body" idx="1"/>
          </p:nvPr>
        </p:nvSpPr>
        <p:spPr>
          <a:xfrm>
            <a:off x="685800" y="1905000"/>
            <a:ext cx="7772400" cy="3657600"/>
          </a:xfrm>
        </p:spPr>
        <p:txBody>
          <a:bodyPr/>
          <a:lstStyle/>
          <a:p>
            <a:r>
              <a:rPr lang="en-GB" altLang="en-US"/>
              <a:t>Ease of access</a:t>
            </a:r>
          </a:p>
          <a:p>
            <a:pPr lvl="1"/>
            <a:r>
              <a:rPr lang="en-GB" altLang="en-US"/>
              <a:t>Confines of an environment</a:t>
            </a:r>
          </a:p>
          <a:p>
            <a:pPr lvl="1"/>
            <a:r>
              <a:rPr lang="en-GB" altLang="en-US"/>
              <a:t>Product access</a:t>
            </a:r>
          </a:p>
          <a:p>
            <a:pPr lvl="2"/>
            <a:r>
              <a:rPr lang="en-GB" altLang="en-US"/>
              <a:t>For example, the height and positioning of shelving in retail outlets.</a:t>
            </a:r>
          </a:p>
          <a:p>
            <a:r>
              <a:rPr lang="en-GB" altLang="en-US"/>
              <a:t>Foyers &amp; Public Spaces</a:t>
            </a:r>
          </a:p>
          <a:p>
            <a:r>
              <a:rPr lang="en-GB" altLang="en-US"/>
              <a:t>Signage &amp; Corporate Identity</a:t>
            </a:r>
            <a:endParaRPr lang="en-US" altLang="en-US"/>
          </a:p>
        </p:txBody>
      </p:sp>
    </p:spTree>
    <p:extLst>
      <p:ext uri="{BB962C8B-B14F-4D97-AF65-F5344CB8AC3E}">
        <p14:creationId xmlns:p14="http://schemas.microsoft.com/office/powerpoint/2010/main" val="2535400135"/>
      </p:ext>
    </p:extLst>
  </p:cSld>
  <p:clrMapOvr>
    <a:masterClrMapping/>
  </p:clrMapOvr>
  <p:transition spd="slow"/>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6CC86890-0FFD-49D1-994A-60DEBEB1837C}" type="slidenum">
              <a:rPr lang="en-US" altLang="en-US"/>
              <a:pPr/>
              <a:t>10</a:t>
            </a:fld>
            <a:endParaRPr lang="en-US" altLang="en-US"/>
          </a:p>
        </p:txBody>
      </p:sp>
      <p:sp>
        <p:nvSpPr>
          <p:cNvPr id="13314" name="Rectangle 2"/>
          <p:cNvSpPr>
            <a:spLocks noGrp="1" noChangeArrowheads="1"/>
          </p:cNvSpPr>
          <p:nvPr>
            <p:ph type="title"/>
          </p:nvPr>
        </p:nvSpPr>
        <p:spPr/>
        <p:txBody>
          <a:bodyPr/>
          <a:lstStyle/>
          <a:p>
            <a:r>
              <a:rPr lang="en-GB" altLang="en-US" sz="4000"/>
              <a:t>Interiors (2)</a:t>
            </a:r>
            <a:endParaRPr lang="en-US" altLang="en-US" sz="4000"/>
          </a:p>
        </p:txBody>
      </p:sp>
      <p:sp>
        <p:nvSpPr>
          <p:cNvPr id="13316" name="Rectangle 4"/>
          <p:cNvSpPr>
            <a:spLocks noGrp="1" noChangeArrowheads="1"/>
          </p:cNvSpPr>
          <p:nvPr>
            <p:ph type="body" sz="half" idx="2"/>
          </p:nvPr>
        </p:nvSpPr>
        <p:spPr>
          <a:xfrm>
            <a:off x="4876800" y="2286000"/>
            <a:ext cx="3810000" cy="2667000"/>
          </a:xfrm>
        </p:spPr>
        <p:txBody>
          <a:bodyPr/>
          <a:lstStyle/>
          <a:p>
            <a:pPr>
              <a:lnSpc>
                <a:spcPct val="90000"/>
              </a:lnSpc>
            </a:pPr>
            <a:r>
              <a:rPr lang="en-GB" altLang="en-US" sz="2800"/>
              <a:t>Layout &amp; Configurations</a:t>
            </a:r>
          </a:p>
          <a:p>
            <a:pPr>
              <a:lnSpc>
                <a:spcPct val="90000"/>
              </a:lnSpc>
            </a:pPr>
            <a:r>
              <a:rPr lang="en-GB" altLang="en-US" sz="2800"/>
              <a:t>Seating</a:t>
            </a:r>
          </a:p>
          <a:p>
            <a:pPr>
              <a:lnSpc>
                <a:spcPct val="90000"/>
              </a:lnSpc>
            </a:pPr>
            <a:r>
              <a:rPr lang="en-GB" altLang="en-US" sz="2800"/>
              <a:t>Security &amp; Privacy</a:t>
            </a:r>
          </a:p>
          <a:p>
            <a:pPr>
              <a:lnSpc>
                <a:spcPct val="90000"/>
              </a:lnSpc>
            </a:pPr>
            <a:r>
              <a:rPr lang="en-GB" altLang="en-US" sz="2800"/>
              <a:t>Cleanliness &amp; Hygiene</a:t>
            </a:r>
          </a:p>
          <a:p>
            <a:pPr>
              <a:lnSpc>
                <a:spcPct val="90000"/>
              </a:lnSpc>
              <a:buFontTx/>
              <a:buNone/>
            </a:pPr>
            <a:endParaRPr lang="en-GB" altLang="en-US" sz="2400"/>
          </a:p>
          <a:p>
            <a:pPr>
              <a:lnSpc>
                <a:spcPct val="90000"/>
              </a:lnSpc>
            </a:pPr>
            <a:endParaRPr lang="en-US" altLang="en-US" sz="2800"/>
          </a:p>
        </p:txBody>
      </p:sp>
      <p:pic>
        <p:nvPicPr>
          <p:cNvPr id="13317" name="Picture 5" descr="AA022"/>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362200"/>
            <a:ext cx="3810000" cy="2540000"/>
          </a:xfrm>
        </p:spPr>
      </p:pic>
      <p:sp>
        <p:nvSpPr>
          <p:cNvPr id="13318" name="Text Box 6"/>
          <p:cNvSpPr txBox="1">
            <a:spLocks noChangeArrowheads="1"/>
          </p:cNvSpPr>
          <p:nvPr/>
        </p:nvSpPr>
        <p:spPr bwMode="auto">
          <a:xfrm>
            <a:off x="838200" y="4648200"/>
            <a:ext cx="2463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2006Jonathan Groucutt</a:t>
            </a:r>
            <a:endParaRPr lang="en-US" altLang="en-US" sz="1000">
              <a:solidFill>
                <a:srgbClr val="CC0000"/>
              </a:solidFill>
            </a:endParaRPr>
          </a:p>
        </p:txBody>
      </p:sp>
    </p:spTree>
    <p:extLst>
      <p:ext uri="{BB962C8B-B14F-4D97-AF65-F5344CB8AC3E}">
        <p14:creationId xmlns:p14="http://schemas.microsoft.com/office/powerpoint/2010/main" val="1773127084"/>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a:bodyPr>
          <a:lstStyle/>
          <a:p>
            <a:pPr marL="0" indent="0">
              <a:buNone/>
            </a:pPr>
            <a:r>
              <a:rPr lang="en-GB" dirty="0"/>
              <a:t>Successful Negotiators around the </a:t>
            </a:r>
            <a:r>
              <a:rPr lang="en-GB" dirty="0" smtClean="0"/>
              <a:t>world</a:t>
            </a:r>
          </a:p>
          <a:p>
            <a:endParaRPr lang="en-GB" dirty="0"/>
          </a:p>
          <a:p>
            <a:endParaRPr lang="en-GB" dirty="0"/>
          </a:p>
          <a:p>
            <a:r>
              <a:rPr lang="en-GB" dirty="0"/>
              <a:t>Context in negotiations</a:t>
            </a:r>
          </a:p>
          <a:p>
            <a:r>
              <a:rPr lang="en-GB" dirty="0"/>
              <a:t>Decision Making – The influence of culture on decision making</a:t>
            </a:r>
          </a:p>
          <a:p>
            <a:endParaRPr lang="en-GB" dirty="0"/>
          </a:p>
        </p:txBody>
      </p:sp>
    </p:spTree>
    <p:extLst>
      <p:ext uri="{BB962C8B-B14F-4D97-AF65-F5344CB8AC3E}">
        <p14:creationId xmlns:p14="http://schemas.microsoft.com/office/powerpoint/2010/main" val="224576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6"/>
          <p:cNvSpPr>
            <a:spLocks noGrp="1"/>
          </p:cNvSpPr>
          <p:nvPr>
            <p:ph type="sldNum" sz="quarter" idx="12"/>
          </p:nvPr>
        </p:nvSpPr>
        <p:spPr/>
        <p:txBody>
          <a:bodyPr/>
          <a:lstStyle/>
          <a:p>
            <a:fld id="{2E76EEF6-348E-455B-AFCB-4662CCBCB49B}" type="slidenum">
              <a:rPr lang="en-US" altLang="en-US"/>
              <a:pPr/>
              <a:t>12</a:t>
            </a:fld>
            <a:endParaRPr lang="en-US" altLang="en-US"/>
          </a:p>
        </p:txBody>
      </p:sp>
      <p:sp>
        <p:nvSpPr>
          <p:cNvPr id="16386" name="Rectangle 2"/>
          <p:cNvSpPr>
            <a:spLocks noGrp="1" noChangeArrowheads="1"/>
          </p:cNvSpPr>
          <p:nvPr>
            <p:ph type="title"/>
          </p:nvPr>
        </p:nvSpPr>
        <p:spPr/>
        <p:txBody>
          <a:bodyPr/>
          <a:lstStyle/>
          <a:p>
            <a:r>
              <a:rPr lang="en-GB" altLang="en-US" sz="4000"/>
              <a:t>Visual Factors</a:t>
            </a:r>
            <a:endParaRPr lang="en-US" altLang="en-US" sz="4000"/>
          </a:p>
        </p:txBody>
      </p:sp>
      <p:sp>
        <p:nvSpPr>
          <p:cNvPr id="16388" name="Rectangle 4"/>
          <p:cNvSpPr>
            <a:spLocks noGrp="1" noChangeArrowheads="1"/>
          </p:cNvSpPr>
          <p:nvPr>
            <p:ph type="body" sz="half" idx="2"/>
          </p:nvPr>
        </p:nvSpPr>
        <p:spPr>
          <a:xfrm>
            <a:off x="4724400" y="1752600"/>
            <a:ext cx="3810000" cy="4114800"/>
          </a:xfrm>
        </p:spPr>
        <p:txBody>
          <a:bodyPr/>
          <a:lstStyle/>
          <a:p>
            <a:pPr>
              <a:lnSpc>
                <a:spcPct val="90000"/>
              </a:lnSpc>
            </a:pPr>
            <a:r>
              <a:rPr lang="en-GB" altLang="en-US" sz="2800"/>
              <a:t>Lighting &amp; Illumination</a:t>
            </a:r>
          </a:p>
          <a:p>
            <a:pPr lvl="1">
              <a:lnSpc>
                <a:spcPct val="90000"/>
              </a:lnSpc>
            </a:pPr>
            <a:r>
              <a:rPr lang="en-GB" altLang="en-US" sz="2400"/>
              <a:t>Safety</a:t>
            </a:r>
          </a:p>
          <a:p>
            <a:pPr lvl="1">
              <a:lnSpc>
                <a:spcPct val="90000"/>
              </a:lnSpc>
            </a:pPr>
            <a:r>
              <a:rPr lang="en-GB" altLang="en-US" sz="2400"/>
              <a:t>Aiding readability</a:t>
            </a:r>
          </a:p>
          <a:p>
            <a:pPr lvl="1">
              <a:lnSpc>
                <a:spcPct val="90000"/>
              </a:lnSpc>
            </a:pPr>
            <a:r>
              <a:rPr lang="en-GB" altLang="en-US" sz="2400"/>
              <a:t>Intimacy</a:t>
            </a:r>
          </a:p>
          <a:p>
            <a:pPr>
              <a:lnSpc>
                <a:spcPct val="90000"/>
              </a:lnSpc>
            </a:pPr>
            <a:r>
              <a:rPr lang="en-GB" altLang="en-US" sz="2800"/>
              <a:t>Colour</a:t>
            </a:r>
          </a:p>
          <a:p>
            <a:pPr>
              <a:lnSpc>
                <a:spcPct val="90000"/>
              </a:lnSpc>
            </a:pPr>
            <a:r>
              <a:rPr lang="en-GB" altLang="en-US" sz="2800"/>
              <a:t>Uniforms</a:t>
            </a:r>
          </a:p>
          <a:p>
            <a:pPr>
              <a:lnSpc>
                <a:spcPct val="90000"/>
              </a:lnSpc>
            </a:pPr>
            <a:r>
              <a:rPr lang="en-GB" altLang="en-US" sz="2800"/>
              <a:t>Stationery</a:t>
            </a:r>
          </a:p>
          <a:p>
            <a:pPr>
              <a:lnSpc>
                <a:spcPct val="90000"/>
              </a:lnSpc>
            </a:pPr>
            <a:r>
              <a:rPr lang="en-GB" altLang="en-US" sz="2800"/>
              <a:t>Presentation</a:t>
            </a:r>
            <a:endParaRPr lang="en-US" altLang="en-US" sz="2800"/>
          </a:p>
        </p:txBody>
      </p:sp>
      <p:pic>
        <p:nvPicPr>
          <p:cNvPr id="16392" name="Picture 8" descr="AA035"/>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1371600" y="3810000"/>
            <a:ext cx="2819400" cy="1752600"/>
          </a:xfrm>
        </p:spPr>
      </p:pic>
      <p:pic>
        <p:nvPicPr>
          <p:cNvPr id="16393" name="Picture 9" descr="AA0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71600" y="1905000"/>
            <a:ext cx="2819400" cy="1752600"/>
          </a:xfrm>
          <a:prstGeom prst="rect">
            <a:avLst/>
          </a:prstGeom>
          <a:noFill/>
          <a:extLst>
            <a:ext uri="{909E8E84-426E-40DD-AFC4-6F175D3DCCD1}">
              <a14:hiddenFill xmlns:a14="http://schemas.microsoft.com/office/drawing/2010/main">
                <a:solidFill>
                  <a:srgbClr val="FFFFFF"/>
                </a:solidFill>
              </a14:hiddenFill>
            </a:ext>
          </a:extLst>
        </p:spPr>
      </p:pic>
      <p:sp>
        <p:nvSpPr>
          <p:cNvPr id="16401" name="Text Box 17"/>
          <p:cNvSpPr txBox="1">
            <a:spLocks noChangeArrowheads="1"/>
          </p:cNvSpPr>
          <p:nvPr/>
        </p:nvSpPr>
        <p:spPr bwMode="auto">
          <a:xfrm>
            <a:off x="1371600" y="3429000"/>
            <a:ext cx="28956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000">
                <a:solidFill>
                  <a:srgbClr val="CC0000"/>
                </a:solidFill>
              </a:rPr>
              <a:t>© Jonathan Groucutt 2006</a:t>
            </a:r>
          </a:p>
        </p:txBody>
      </p:sp>
      <p:sp>
        <p:nvSpPr>
          <p:cNvPr id="16402" name="Rectangle 18"/>
          <p:cNvSpPr>
            <a:spLocks noChangeArrowheads="1"/>
          </p:cNvSpPr>
          <p:nvPr/>
        </p:nvSpPr>
        <p:spPr bwMode="auto">
          <a:xfrm>
            <a:off x="1371600" y="5257800"/>
            <a:ext cx="16637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50000"/>
              </a:spcBef>
            </a:pPr>
            <a:r>
              <a:rPr lang="en-GB" altLang="en-US" sz="1000">
                <a:solidFill>
                  <a:srgbClr val="CC0000"/>
                </a:solidFill>
              </a:rPr>
              <a:t>© Jonathan Groucutt 2006</a:t>
            </a:r>
          </a:p>
        </p:txBody>
      </p:sp>
    </p:spTree>
    <p:extLst>
      <p:ext uri="{BB962C8B-B14F-4D97-AF65-F5344CB8AC3E}">
        <p14:creationId xmlns:p14="http://schemas.microsoft.com/office/powerpoint/2010/main" val="2415779711"/>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F1C92344-CB36-4D34-98F3-22B1D868E7B4}" type="slidenum">
              <a:rPr lang="en-US" altLang="en-US"/>
              <a:pPr/>
              <a:t>13</a:t>
            </a:fld>
            <a:endParaRPr lang="en-US" altLang="en-US"/>
          </a:p>
        </p:txBody>
      </p:sp>
      <p:sp>
        <p:nvSpPr>
          <p:cNvPr id="17410" name="Rectangle 2"/>
          <p:cNvSpPr>
            <a:spLocks noGrp="1" noChangeArrowheads="1"/>
          </p:cNvSpPr>
          <p:nvPr>
            <p:ph type="title"/>
          </p:nvPr>
        </p:nvSpPr>
        <p:spPr/>
        <p:txBody>
          <a:bodyPr/>
          <a:lstStyle/>
          <a:p>
            <a:r>
              <a:rPr lang="en-GB" altLang="en-US" sz="4000"/>
              <a:t>Aural Factors (1)</a:t>
            </a:r>
            <a:endParaRPr lang="en-US" altLang="en-US" sz="4000"/>
          </a:p>
        </p:txBody>
      </p:sp>
      <p:sp>
        <p:nvSpPr>
          <p:cNvPr id="17411" name="Rectangle 3"/>
          <p:cNvSpPr>
            <a:spLocks noGrp="1" noChangeArrowheads="1"/>
          </p:cNvSpPr>
          <p:nvPr>
            <p:ph type="body" idx="1"/>
          </p:nvPr>
        </p:nvSpPr>
        <p:spPr>
          <a:xfrm>
            <a:off x="685800" y="1828800"/>
            <a:ext cx="7772400" cy="4343400"/>
          </a:xfrm>
        </p:spPr>
        <p:txBody>
          <a:bodyPr/>
          <a:lstStyle/>
          <a:p>
            <a:r>
              <a:rPr lang="en-GB" altLang="en-US" sz="2400"/>
              <a:t>Music evokes very strong opinions and emotions in people – evidenced in many forms, for example, from the movies.</a:t>
            </a:r>
          </a:p>
          <a:p>
            <a:r>
              <a:rPr lang="en-GB" altLang="en-US" sz="2400"/>
              <a:t>The ‘influence’ of background music in shops, restaurants and supermarkets (both positive and negative).</a:t>
            </a:r>
          </a:p>
          <a:p>
            <a:r>
              <a:rPr lang="en-GB" altLang="en-US" sz="2400"/>
              <a:t>The use of music to regulate or influence traffic flows, for example, in fast-food outlets.</a:t>
            </a:r>
          </a:p>
          <a:p>
            <a:r>
              <a:rPr lang="en-GB" altLang="en-US" sz="2400"/>
              <a:t>Also the marketing of in-house music compilation CDs, for example, Starbucks</a:t>
            </a:r>
            <a:r>
              <a:rPr lang="en-GB" altLang="en-US" sz="2400">
                <a:cs typeface="Arial" charset="0"/>
              </a:rPr>
              <a:t>™.</a:t>
            </a:r>
            <a:endParaRPr lang="en-US" altLang="en-US" sz="2400"/>
          </a:p>
        </p:txBody>
      </p:sp>
    </p:spTree>
    <p:extLst>
      <p:ext uri="{BB962C8B-B14F-4D97-AF65-F5344CB8AC3E}">
        <p14:creationId xmlns:p14="http://schemas.microsoft.com/office/powerpoint/2010/main" val="2556276629"/>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lstStyle/>
          <a:p>
            <a:pPr marL="0" indent="0">
              <a:buNone/>
            </a:pPr>
            <a:r>
              <a:rPr lang="en-GB" b="1" dirty="0" smtClean="0">
                <a:solidFill>
                  <a:srgbClr val="C00000"/>
                </a:solidFill>
              </a:rPr>
              <a:t>         The </a:t>
            </a:r>
            <a:r>
              <a:rPr lang="en-GB" b="1" dirty="0">
                <a:solidFill>
                  <a:srgbClr val="C00000"/>
                </a:solidFill>
              </a:rPr>
              <a:t>Negotiation </a:t>
            </a:r>
            <a:r>
              <a:rPr lang="en-GB" b="1" dirty="0" smtClean="0">
                <a:solidFill>
                  <a:srgbClr val="C00000"/>
                </a:solidFill>
              </a:rPr>
              <a:t>Process</a:t>
            </a:r>
          </a:p>
          <a:p>
            <a:pPr marL="0" indent="0">
              <a:buNone/>
            </a:pPr>
            <a:endParaRPr lang="en-GB" dirty="0"/>
          </a:p>
          <a:p>
            <a:r>
              <a:rPr lang="en-GB" dirty="0"/>
              <a:t> Stakeholder analysis</a:t>
            </a:r>
          </a:p>
          <a:p>
            <a:r>
              <a:rPr lang="en-GB" dirty="0"/>
              <a:t> Home Country HQ -   FIRM NEGOTIATORS –(investors </a:t>
            </a:r>
            <a:r>
              <a:rPr lang="en-GB" dirty="0" err="1"/>
              <a:t>etc</a:t>
            </a:r>
            <a:r>
              <a:rPr lang="en-GB" dirty="0"/>
              <a:t>) – Host Country </a:t>
            </a:r>
          </a:p>
          <a:p>
            <a:endParaRPr lang="en-GB" dirty="0"/>
          </a:p>
        </p:txBody>
      </p:sp>
    </p:spTree>
    <p:extLst>
      <p:ext uri="{BB962C8B-B14F-4D97-AF65-F5344CB8AC3E}">
        <p14:creationId xmlns:p14="http://schemas.microsoft.com/office/powerpoint/2010/main" val="3761496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9DF90498-4587-4241-9EC1-2931C5F9A9D6}" type="slidenum">
              <a:rPr lang="en-US" altLang="en-US"/>
              <a:pPr/>
              <a:t>15</a:t>
            </a:fld>
            <a:endParaRPr lang="en-US" altLang="en-US"/>
          </a:p>
        </p:txBody>
      </p:sp>
      <p:sp>
        <p:nvSpPr>
          <p:cNvPr id="23554" name="Rectangle 2"/>
          <p:cNvSpPr>
            <a:spLocks noGrp="1" noChangeArrowheads="1"/>
          </p:cNvSpPr>
          <p:nvPr>
            <p:ph type="title"/>
          </p:nvPr>
        </p:nvSpPr>
        <p:spPr/>
        <p:txBody>
          <a:bodyPr/>
          <a:lstStyle/>
          <a:p>
            <a:r>
              <a:rPr lang="en-GB" altLang="en-US" sz="4000"/>
              <a:t>Aural Factors (2)</a:t>
            </a:r>
            <a:endParaRPr lang="en-US" altLang="en-US" sz="4000"/>
          </a:p>
        </p:txBody>
      </p:sp>
      <p:sp>
        <p:nvSpPr>
          <p:cNvPr id="23556" name="Rectangle 4"/>
          <p:cNvSpPr>
            <a:spLocks noGrp="1" noChangeArrowheads="1"/>
          </p:cNvSpPr>
          <p:nvPr>
            <p:ph type="body" sz="half" idx="2"/>
          </p:nvPr>
        </p:nvSpPr>
        <p:spPr/>
        <p:txBody>
          <a:bodyPr/>
          <a:lstStyle/>
          <a:p>
            <a:r>
              <a:rPr lang="en-GB" altLang="en-US" sz="2400"/>
              <a:t>This is equally applicable to location and the sounds of, for example, water falls, fountains, and the sea breaking against the shoreline. These can add value to the location and thus increase marketability.</a:t>
            </a:r>
            <a:endParaRPr lang="en-US" altLang="en-US" sz="2400"/>
          </a:p>
        </p:txBody>
      </p:sp>
      <p:pic>
        <p:nvPicPr>
          <p:cNvPr id="23557" name="Picture 5" descr="AA009"/>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762000" y="2590800"/>
            <a:ext cx="3810000" cy="2540000"/>
          </a:xfrm>
        </p:spPr>
      </p:pic>
      <p:sp>
        <p:nvSpPr>
          <p:cNvPr id="23558" name="Text Box 6"/>
          <p:cNvSpPr txBox="1">
            <a:spLocks noChangeArrowheads="1"/>
          </p:cNvSpPr>
          <p:nvPr/>
        </p:nvSpPr>
        <p:spPr bwMode="auto">
          <a:xfrm>
            <a:off x="762000" y="48768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3034286438"/>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7068F62B-FFCC-456F-8629-EBB9AE741F9B}" type="slidenum">
              <a:rPr lang="en-US" altLang="en-US"/>
              <a:pPr/>
              <a:t>16</a:t>
            </a:fld>
            <a:endParaRPr lang="en-US" altLang="en-US"/>
          </a:p>
        </p:txBody>
      </p:sp>
      <p:sp>
        <p:nvSpPr>
          <p:cNvPr id="18434" name="Rectangle 2"/>
          <p:cNvSpPr>
            <a:spLocks noGrp="1" noChangeArrowheads="1"/>
          </p:cNvSpPr>
          <p:nvPr>
            <p:ph type="title"/>
          </p:nvPr>
        </p:nvSpPr>
        <p:spPr/>
        <p:txBody>
          <a:bodyPr/>
          <a:lstStyle/>
          <a:p>
            <a:r>
              <a:rPr lang="en-GB" altLang="en-US" sz="4000"/>
              <a:t>Olfactory Factors  (1)</a:t>
            </a:r>
            <a:endParaRPr lang="en-US" altLang="en-US" sz="4000"/>
          </a:p>
        </p:txBody>
      </p:sp>
      <p:sp>
        <p:nvSpPr>
          <p:cNvPr id="18435" name="Rectangle 3"/>
          <p:cNvSpPr>
            <a:spLocks noGrp="1" noChangeArrowheads="1"/>
          </p:cNvSpPr>
          <p:nvPr>
            <p:ph type="body" sz="half" idx="2"/>
          </p:nvPr>
        </p:nvSpPr>
        <p:spPr>
          <a:xfrm>
            <a:off x="4495800" y="1828800"/>
            <a:ext cx="4114800" cy="4343400"/>
          </a:xfrm>
        </p:spPr>
        <p:txBody>
          <a:bodyPr/>
          <a:lstStyle/>
          <a:p>
            <a:r>
              <a:rPr lang="en-GB" altLang="en-US"/>
              <a:t>Air quality in public places</a:t>
            </a:r>
          </a:p>
          <a:p>
            <a:r>
              <a:rPr lang="en-GB" altLang="en-US"/>
              <a:t>Smells and odours:</a:t>
            </a:r>
          </a:p>
          <a:p>
            <a:pPr lvl="1">
              <a:buFontTx/>
              <a:buNone/>
            </a:pPr>
            <a:r>
              <a:rPr lang="en-GB" altLang="en-US" sz="2400"/>
              <a:t>    Pleasant smells can portray a sensual quality, for example, fresh baked bread.</a:t>
            </a:r>
          </a:p>
        </p:txBody>
      </p:sp>
      <p:pic>
        <p:nvPicPr>
          <p:cNvPr id="18437" name="Picture 5" descr="AA024"/>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533400" y="2362200"/>
            <a:ext cx="3733800" cy="2714625"/>
          </a:xfrm>
        </p:spPr>
      </p:pic>
      <p:sp>
        <p:nvSpPr>
          <p:cNvPr id="18438" name="Text Box 6"/>
          <p:cNvSpPr txBox="1">
            <a:spLocks noChangeArrowheads="1"/>
          </p:cNvSpPr>
          <p:nvPr/>
        </p:nvSpPr>
        <p:spPr bwMode="auto">
          <a:xfrm>
            <a:off x="533400" y="48006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2015314576"/>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2FC07BC6-F832-40FA-BD68-E9CC84C362D0}" type="slidenum">
              <a:rPr lang="en-US" altLang="en-US"/>
              <a:pPr/>
              <a:t>17</a:t>
            </a:fld>
            <a:endParaRPr lang="en-US" altLang="en-US"/>
          </a:p>
        </p:txBody>
      </p:sp>
      <p:sp>
        <p:nvSpPr>
          <p:cNvPr id="25602" name="Rectangle 2"/>
          <p:cNvSpPr>
            <a:spLocks noGrp="1" noChangeArrowheads="1"/>
          </p:cNvSpPr>
          <p:nvPr>
            <p:ph type="title"/>
          </p:nvPr>
        </p:nvSpPr>
        <p:spPr/>
        <p:txBody>
          <a:bodyPr/>
          <a:lstStyle/>
          <a:p>
            <a:r>
              <a:rPr lang="en-GB" altLang="en-US" sz="4000"/>
              <a:t>Olfactory Factors (2)</a:t>
            </a:r>
            <a:endParaRPr lang="en-US" altLang="en-US" sz="4000"/>
          </a:p>
        </p:txBody>
      </p:sp>
      <p:sp>
        <p:nvSpPr>
          <p:cNvPr id="25603" name="Rectangle 3"/>
          <p:cNvSpPr>
            <a:spLocks noGrp="1" noChangeArrowheads="1"/>
          </p:cNvSpPr>
          <p:nvPr>
            <p:ph type="body" sz="half" idx="2"/>
          </p:nvPr>
        </p:nvSpPr>
        <p:spPr>
          <a:xfrm>
            <a:off x="4876800" y="2209800"/>
            <a:ext cx="3810000" cy="3048000"/>
          </a:xfrm>
        </p:spPr>
        <p:txBody>
          <a:bodyPr/>
          <a:lstStyle/>
          <a:p>
            <a:r>
              <a:rPr lang="en-GB" altLang="en-US" sz="2400"/>
              <a:t>Taste: The experience (positive or negative) gained from consuming food and/or drink. </a:t>
            </a:r>
            <a:endParaRPr lang="en-US" altLang="en-US" sz="2400"/>
          </a:p>
          <a:p>
            <a:endParaRPr lang="en-US" altLang="en-US" sz="2400"/>
          </a:p>
        </p:txBody>
      </p:sp>
      <p:pic>
        <p:nvPicPr>
          <p:cNvPr id="25605" name="Picture 5" descr="AA100"/>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209800"/>
            <a:ext cx="3733800" cy="2895600"/>
          </a:xfrm>
        </p:spPr>
      </p:pic>
      <p:sp>
        <p:nvSpPr>
          <p:cNvPr id="25606" name="Text Box 6"/>
          <p:cNvSpPr txBox="1">
            <a:spLocks noChangeArrowheads="1"/>
          </p:cNvSpPr>
          <p:nvPr/>
        </p:nvSpPr>
        <p:spPr bwMode="auto">
          <a:xfrm>
            <a:off x="838200" y="48006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3704917871"/>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C3CED36D-7FF0-43CC-AFCE-2BBCE22BFC43}" type="slidenum">
              <a:rPr lang="en-US" altLang="en-US"/>
              <a:pPr/>
              <a:t>18</a:t>
            </a:fld>
            <a:endParaRPr lang="en-US" altLang="en-US"/>
          </a:p>
        </p:txBody>
      </p:sp>
      <p:sp>
        <p:nvSpPr>
          <p:cNvPr id="19458" name="Rectangle 2"/>
          <p:cNvSpPr>
            <a:spLocks noGrp="1" noChangeArrowheads="1"/>
          </p:cNvSpPr>
          <p:nvPr>
            <p:ph type="title"/>
          </p:nvPr>
        </p:nvSpPr>
        <p:spPr/>
        <p:txBody>
          <a:bodyPr/>
          <a:lstStyle/>
          <a:p>
            <a:r>
              <a:rPr lang="en-GB" altLang="en-US" sz="4000"/>
              <a:t>Tactile Factors</a:t>
            </a:r>
            <a:endParaRPr lang="en-US" altLang="en-US" sz="4000"/>
          </a:p>
        </p:txBody>
      </p:sp>
      <p:sp>
        <p:nvSpPr>
          <p:cNvPr id="19460" name="Rectangle 4"/>
          <p:cNvSpPr>
            <a:spLocks noGrp="1" noChangeArrowheads="1"/>
          </p:cNvSpPr>
          <p:nvPr>
            <p:ph type="body" sz="half" idx="2"/>
          </p:nvPr>
        </p:nvSpPr>
        <p:spPr/>
        <p:txBody>
          <a:bodyPr/>
          <a:lstStyle/>
          <a:p>
            <a:pPr>
              <a:lnSpc>
                <a:spcPct val="90000"/>
              </a:lnSpc>
            </a:pPr>
            <a:r>
              <a:rPr lang="en-GB" altLang="en-US" sz="2400"/>
              <a:t>Temperature: consider when it is either too hot or cold and the affect the temperature has on buyer behaviour. </a:t>
            </a:r>
          </a:p>
          <a:p>
            <a:pPr>
              <a:lnSpc>
                <a:spcPct val="90000"/>
              </a:lnSpc>
            </a:pPr>
            <a:r>
              <a:rPr lang="en-GB" altLang="en-US" sz="2400"/>
              <a:t>Touch: consider the level of involvement a buyer has when they can can handle the product, for example, clothes in a retail outlet.</a:t>
            </a:r>
            <a:endParaRPr lang="en-US" altLang="en-US" sz="2400"/>
          </a:p>
        </p:txBody>
      </p:sp>
      <p:pic>
        <p:nvPicPr>
          <p:cNvPr id="19461" name="Picture 5" descr="Australia 398"/>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838200" y="2438400"/>
            <a:ext cx="3810000" cy="2946400"/>
          </a:xfrm>
        </p:spPr>
      </p:pic>
      <p:sp>
        <p:nvSpPr>
          <p:cNvPr id="19462" name="Text Box 6"/>
          <p:cNvSpPr txBox="1">
            <a:spLocks noChangeArrowheads="1"/>
          </p:cNvSpPr>
          <p:nvPr/>
        </p:nvSpPr>
        <p:spPr bwMode="auto">
          <a:xfrm>
            <a:off x="838200" y="5029200"/>
            <a:ext cx="250666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a:solidFill>
                  <a:srgbClr val="CC0000"/>
                </a:solidFill>
              </a:rPr>
              <a:t>© 2006 Jonathan Groucutt</a:t>
            </a:r>
            <a:endParaRPr lang="en-US" altLang="en-US" sz="1000">
              <a:solidFill>
                <a:srgbClr val="CC0000"/>
              </a:solidFill>
            </a:endParaRPr>
          </a:p>
        </p:txBody>
      </p:sp>
    </p:spTree>
    <p:extLst>
      <p:ext uri="{BB962C8B-B14F-4D97-AF65-F5344CB8AC3E}">
        <p14:creationId xmlns:p14="http://schemas.microsoft.com/office/powerpoint/2010/main" val="1983032038"/>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C184DA8B-3F17-408D-8781-98A1BF93910D}" type="slidenum">
              <a:rPr lang="en-US" altLang="en-US"/>
              <a:pPr/>
              <a:t>19</a:t>
            </a:fld>
            <a:endParaRPr lang="en-US" altLang="en-US"/>
          </a:p>
        </p:txBody>
      </p:sp>
      <p:sp>
        <p:nvSpPr>
          <p:cNvPr id="20482" name="Rectangle 2"/>
          <p:cNvSpPr>
            <a:spLocks noGrp="1" noChangeArrowheads="1"/>
          </p:cNvSpPr>
          <p:nvPr>
            <p:ph type="title"/>
          </p:nvPr>
        </p:nvSpPr>
        <p:spPr/>
        <p:txBody>
          <a:bodyPr/>
          <a:lstStyle/>
          <a:p>
            <a:r>
              <a:rPr lang="en-GB" altLang="en-US" sz="3600"/>
              <a:t>Further Readings</a:t>
            </a:r>
            <a:endParaRPr lang="en-US" altLang="en-US" sz="3600"/>
          </a:p>
        </p:txBody>
      </p:sp>
      <p:sp>
        <p:nvSpPr>
          <p:cNvPr id="20483" name="Rectangle 3"/>
          <p:cNvSpPr>
            <a:spLocks noGrp="1" noChangeArrowheads="1"/>
          </p:cNvSpPr>
          <p:nvPr>
            <p:ph type="body" idx="1"/>
          </p:nvPr>
        </p:nvSpPr>
        <p:spPr>
          <a:xfrm>
            <a:off x="685800" y="1828800"/>
            <a:ext cx="7543800" cy="4114800"/>
          </a:xfrm>
        </p:spPr>
        <p:txBody>
          <a:bodyPr/>
          <a:lstStyle/>
          <a:p>
            <a:pPr>
              <a:buFontTx/>
              <a:buNone/>
            </a:pPr>
            <a:r>
              <a:rPr lang="en-GB" altLang="en-US"/>
              <a:t>	</a:t>
            </a:r>
            <a:r>
              <a:rPr lang="en-GB" altLang="en-US" sz="2800"/>
              <a:t>M. J. Bitner (1992) “ Servicescapes: The impact of physical surroundings on customers and employees” </a:t>
            </a:r>
            <a:r>
              <a:rPr lang="en-GB" altLang="en-US" sz="2800" i="1"/>
              <a:t>Journal of Marketing</a:t>
            </a:r>
            <a:r>
              <a:rPr lang="en-GB" altLang="en-US" sz="2800"/>
              <a:t>, 56 (April), pp. 57-71.</a:t>
            </a:r>
          </a:p>
          <a:p>
            <a:pPr>
              <a:buFontTx/>
              <a:buNone/>
            </a:pPr>
            <a:endParaRPr lang="en-GB" altLang="en-US" sz="2800"/>
          </a:p>
          <a:p>
            <a:pPr>
              <a:buFontTx/>
              <a:buNone/>
            </a:pPr>
            <a:r>
              <a:rPr lang="en-GB" altLang="en-US" sz="2800"/>
              <a:t>   </a:t>
            </a:r>
            <a:endParaRPr lang="en-US" altLang="en-US" sz="2800"/>
          </a:p>
        </p:txBody>
      </p:sp>
    </p:spTree>
    <p:extLst>
      <p:ext uri="{BB962C8B-B14F-4D97-AF65-F5344CB8AC3E}">
        <p14:creationId xmlns:p14="http://schemas.microsoft.com/office/powerpoint/2010/main" val="3741407849"/>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a:bodyPr>
          <a:lstStyle/>
          <a:p>
            <a:pPr marL="0" indent="0">
              <a:buNone/>
            </a:pPr>
            <a:endParaRPr lang="en-GB" b="1" dirty="0" smtClean="0">
              <a:solidFill>
                <a:srgbClr val="C00000"/>
              </a:solidFill>
            </a:endParaRPr>
          </a:p>
        </p:txBody>
      </p:sp>
    </p:spTree>
    <p:extLst>
      <p:ext uri="{BB962C8B-B14F-4D97-AF65-F5344CB8AC3E}">
        <p14:creationId xmlns:p14="http://schemas.microsoft.com/office/powerpoint/2010/main" val="359065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Activity </a:t>
            </a: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1185613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a:bodyPr>
          <a:lstStyle/>
          <a:p>
            <a:r>
              <a:rPr lang="en-GB" dirty="0"/>
              <a:t>Dealing with difficult people</a:t>
            </a:r>
          </a:p>
          <a:p>
            <a:r>
              <a:rPr lang="en-GB" dirty="0"/>
              <a:t>Why do we see others as difficult?</a:t>
            </a:r>
          </a:p>
          <a:p>
            <a:r>
              <a:rPr lang="en-GB" dirty="0"/>
              <a:t>How can we communicate with others more openly?</a:t>
            </a:r>
          </a:p>
          <a:p>
            <a:r>
              <a:rPr lang="en-GB" dirty="0"/>
              <a:t>How can we manage our impatience?</a:t>
            </a:r>
          </a:p>
          <a:p>
            <a:r>
              <a:rPr lang="en-GB" dirty="0"/>
              <a:t>What are the advantages of working more closely with people we find as difficult?</a:t>
            </a:r>
          </a:p>
          <a:p>
            <a:r>
              <a:rPr lang="en-GB" dirty="0"/>
              <a:t> </a:t>
            </a:r>
          </a:p>
        </p:txBody>
      </p:sp>
    </p:spTree>
    <p:extLst>
      <p:ext uri="{BB962C8B-B14F-4D97-AF65-F5344CB8AC3E}">
        <p14:creationId xmlns:p14="http://schemas.microsoft.com/office/powerpoint/2010/main" val="1167741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a:xfrm>
            <a:off x="457200" y="1600200"/>
            <a:ext cx="8291264" cy="5429200"/>
          </a:xfrm>
        </p:spPr>
        <p:txBody>
          <a:bodyPr>
            <a:normAutofit fontScale="92500"/>
          </a:bodyPr>
          <a:lstStyle/>
          <a:p>
            <a:r>
              <a:rPr lang="en-GB" dirty="0"/>
              <a:t>TOWARDS MORE OPEN COMMINICATION</a:t>
            </a:r>
          </a:p>
          <a:p>
            <a:r>
              <a:rPr lang="en-GB" dirty="0"/>
              <a:t>Why do we see others as difficult and what can we do about it?</a:t>
            </a:r>
          </a:p>
          <a:p>
            <a:r>
              <a:rPr lang="en-GB" dirty="0"/>
              <a:t>Three steps to more open communication</a:t>
            </a:r>
          </a:p>
          <a:p>
            <a:r>
              <a:rPr lang="en-GB" dirty="0"/>
              <a:t>Managing impatience</a:t>
            </a:r>
          </a:p>
          <a:p>
            <a:r>
              <a:rPr lang="en-GB" dirty="0"/>
              <a:t>-	Know the causes</a:t>
            </a:r>
          </a:p>
          <a:p>
            <a:r>
              <a:rPr lang="en-GB" dirty="0"/>
              <a:t>-	Learn self-control</a:t>
            </a:r>
          </a:p>
          <a:p>
            <a:r>
              <a:rPr lang="en-GB" dirty="0"/>
              <a:t>-	Use the Timeout Understanding Framework (TUF) with people who you find difficult    </a:t>
            </a:r>
            <a:endParaRPr lang="en-GB" dirty="0" smtClean="0"/>
          </a:p>
          <a:p>
            <a:r>
              <a:rPr lang="en-GB" dirty="0" smtClean="0"/>
              <a:t>Check </a:t>
            </a:r>
            <a:r>
              <a:rPr lang="en-GB" dirty="0"/>
              <a:t>your understanding</a:t>
            </a:r>
          </a:p>
          <a:p>
            <a:endParaRPr lang="en-GB" dirty="0"/>
          </a:p>
        </p:txBody>
      </p:sp>
    </p:spTree>
    <p:extLst>
      <p:ext uri="{BB962C8B-B14F-4D97-AF65-F5344CB8AC3E}">
        <p14:creationId xmlns:p14="http://schemas.microsoft.com/office/powerpoint/2010/main" val="9787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fontScale="77500" lnSpcReduction="20000"/>
          </a:bodyPr>
          <a:lstStyle/>
          <a:p>
            <a:pPr marL="0" indent="0" algn="ctr">
              <a:buNone/>
            </a:pPr>
            <a:r>
              <a:rPr lang="en-GB" sz="4100" dirty="0"/>
              <a:t>Check your </a:t>
            </a:r>
            <a:r>
              <a:rPr lang="en-GB" sz="4100" dirty="0" smtClean="0"/>
              <a:t>understanding</a:t>
            </a:r>
          </a:p>
          <a:p>
            <a:endParaRPr lang="en-GB" dirty="0"/>
          </a:p>
          <a:p>
            <a:r>
              <a:rPr lang="en-GB" dirty="0" smtClean="0"/>
              <a:t>     -</a:t>
            </a:r>
            <a:r>
              <a:rPr lang="en-GB" dirty="0"/>
              <a:t>	Set a Framework for </a:t>
            </a:r>
            <a:r>
              <a:rPr lang="en-GB" dirty="0" smtClean="0"/>
              <a:t>dominators </a:t>
            </a:r>
          </a:p>
          <a:p>
            <a:pPr marL="0" indent="0">
              <a:buNone/>
            </a:pPr>
            <a:r>
              <a:rPr lang="en-GB" dirty="0"/>
              <a:t> </a:t>
            </a:r>
            <a:r>
              <a:rPr lang="en-GB" dirty="0" smtClean="0"/>
              <a:t>    -</a:t>
            </a:r>
            <a:r>
              <a:rPr lang="en-GB" dirty="0"/>
              <a:t>	Check their opinions</a:t>
            </a:r>
          </a:p>
          <a:p>
            <a:pPr marL="0" indent="0">
              <a:buNone/>
            </a:pPr>
            <a:r>
              <a:rPr lang="en-GB" dirty="0" smtClean="0"/>
              <a:t>     -</a:t>
            </a:r>
            <a:r>
              <a:rPr lang="en-GB" dirty="0"/>
              <a:t>	Follow an agreed </a:t>
            </a:r>
            <a:r>
              <a:rPr lang="en-GB" dirty="0" smtClean="0"/>
              <a:t>rule </a:t>
            </a:r>
          </a:p>
          <a:p>
            <a:pPr marL="0" indent="0">
              <a:buNone/>
            </a:pPr>
            <a:r>
              <a:rPr lang="en-GB" dirty="0"/>
              <a:t> </a:t>
            </a:r>
            <a:r>
              <a:rPr lang="en-GB" dirty="0" smtClean="0"/>
              <a:t>     -</a:t>
            </a:r>
            <a:r>
              <a:rPr lang="en-GB" dirty="0"/>
              <a:t>	Express feelings</a:t>
            </a:r>
          </a:p>
          <a:p>
            <a:endParaRPr lang="en-GB" dirty="0"/>
          </a:p>
          <a:p>
            <a:r>
              <a:rPr lang="en-GB" dirty="0"/>
              <a:t>Set a Framework for Arguers</a:t>
            </a:r>
          </a:p>
          <a:p>
            <a:pPr marL="0" indent="0">
              <a:buNone/>
            </a:pPr>
            <a:r>
              <a:rPr lang="en-GB" dirty="0" smtClean="0"/>
              <a:t>      -</a:t>
            </a:r>
            <a:r>
              <a:rPr lang="en-GB" dirty="0"/>
              <a:t>	</a:t>
            </a:r>
            <a:r>
              <a:rPr lang="en-GB" dirty="0" smtClean="0"/>
              <a:t>Challenge </a:t>
            </a:r>
          </a:p>
          <a:p>
            <a:pPr marL="0" indent="0">
              <a:buNone/>
            </a:pPr>
            <a:r>
              <a:rPr lang="en-GB" dirty="0"/>
              <a:t> </a:t>
            </a:r>
            <a:r>
              <a:rPr lang="en-GB" dirty="0" smtClean="0"/>
              <a:t>     -</a:t>
            </a:r>
            <a:r>
              <a:rPr lang="en-GB" dirty="0"/>
              <a:t>	Appeal to the </a:t>
            </a:r>
            <a:r>
              <a:rPr lang="en-GB" dirty="0" smtClean="0"/>
              <a:t>arguer’s </a:t>
            </a:r>
            <a:r>
              <a:rPr lang="en-GB" dirty="0"/>
              <a:t>team spirit</a:t>
            </a:r>
          </a:p>
          <a:p>
            <a:pPr marL="0" indent="0">
              <a:buNone/>
            </a:pPr>
            <a:r>
              <a:rPr lang="en-GB" dirty="0" smtClean="0"/>
              <a:t>       -</a:t>
            </a:r>
            <a:r>
              <a:rPr lang="en-GB" dirty="0"/>
              <a:t>	Stop negativity</a:t>
            </a:r>
          </a:p>
          <a:p>
            <a:endParaRPr lang="en-GB" dirty="0"/>
          </a:p>
        </p:txBody>
      </p:sp>
    </p:spTree>
    <p:extLst>
      <p:ext uri="{BB962C8B-B14F-4D97-AF65-F5344CB8AC3E}">
        <p14:creationId xmlns:p14="http://schemas.microsoft.com/office/powerpoint/2010/main" val="2995686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fontScale="62500" lnSpcReduction="20000"/>
          </a:bodyPr>
          <a:lstStyle/>
          <a:p>
            <a:pPr marL="0" indent="0" algn="ctr">
              <a:buNone/>
            </a:pPr>
            <a:r>
              <a:rPr lang="en-GB" sz="4500" dirty="0"/>
              <a:t>Check your </a:t>
            </a:r>
            <a:r>
              <a:rPr lang="en-GB" sz="4500" dirty="0" smtClean="0"/>
              <a:t>understanding</a:t>
            </a:r>
          </a:p>
          <a:p>
            <a:pPr marL="0" indent="0">
              <a:buNone/>
            </a:pPr>
            <a:endParaRPr lang="en-GB" dirty="0"/>
          </a:p>
          <a:p>
            <a:r>
              <a:rPr lang="en-GB" dirty="0"/>
              <a:t>Setting a Framework for Shy People</a:t>
            </a:r>
          </a:p>
          <a:p>
            <a:pPr marL="0" indent="0">
              <a:buNone/>
            </a:pPr>
            <a:r>
              <a:rPr lang="en-GB" dirty="0"/>
              <a:t>-	Involve the person personally</a:t>
            </a:r>
          </a:p>
          <a:p>
            <a:pPr marL="0" indent="0">
              <a:buNone/>
            </a:pPr>
            <a:r>
              <a:rPr lang="en-GB" dirty="0"/>
              <a:t>-	Go to as breakout</a:t>
            </a:r>
          </a:p>
          <a:p>
            <a:pPr marL="0" indent="0">
              <a:buNone/>
            </a:pPr>
            <a:r>
              <a:rPr lang="en-GB" dirty="0"/>
              <a:t>-	Prepare in advance</a:t>
            </a:r>
          </a:p>
          <a:p>
            <a:r>
              <a:rPr lang="en-GB" dirty="0"/>
              <a:t>Setting a Framework for complainers</a:t>
            </a:r>
          </a:p>
          <a:p>
            <a:pPr marL="0" indent="0">
              <a:buNone/>
            </a:pPr>
            <a:r>
              <a:rPr lang="en-GB" dirty="0"/>
              <a:t>-	Accept and move on</a:t>
            </a:r>
          </a:p>
          <a:p>
            <a:pPr marL="0" indent="0">
              <a:buNone/>
            </a:pPr>
            <a:r>
              <a:rPr lang="en-GB" dirty="0"/>
              <a:t>-	Reject blaming</a:t>
            </a:r>
          </a:p>
          <a:p>
            <a:pPr marL="0" indent="0">
              <a:buNone/>
            </a:pPr>
            <a:r>
              <a:rPr lang="en-GB" dirty="0"/>
              <a:t>-	Focus on responsibility</a:t>
            </a:r>
          </a:p>
          <a:p>
            <a:endParaRPr lang="en-GB" dirty="0"/>
          </a:p>
          <a:p>
            <a:r>
              <a:rPr lang="en-GB" dirty="0"/>
              <a:t>Setting a Framework for talkers</a:t>
            </a:r>
          </a:p>
          <a:p>
            <a:pPr marL="0" indent="0">
              <a:buNone/>
            </a:pPr>
            <a:r>
              <a:rPr lang="en-GB" dirty="0"/>
              <a:t>Be clear about deadlines</a:t>
            </a:r>
          </a:p>
          <a:p>
            <a:pPr marL="0" indent="0">
              <a:buNone/>
            </a:pPr>
            <a:r>
              <a:rPr lang="en-GB" dirty="0"/>
              <a:t>Postpone</a:t>
            </a:r>
          </a:p>
          <a:p>
            <a:pPr marL="0" indent="0">
              <a:buNone/>
            </a:pPr>
            <a:endParaRPr lang="en-GB" dirty="0"/>
          </a:p>
        </p:txBody>
      </p:sp>
    </p:spTree>
    <p:extLst>
      <p:ext uri="{BB962C8B-B14F-4D97-AF65-F5344CB8AC3E}">
        <p14:creationId xmlns:p14="http://schemas.microsoft.com/office/powerpoint/2010/main" val="237865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lstStyle/>
          <a:p>
            <a:r>
              <a:rPr lang="en-GB" dirty="0"/>
              <a:t>What does conflict mean to you?</a:t>
            </a:r>
          </a:p>
          <a:p>
            <a:r>
              <a:rPr lang="en-GB" dirty="0"/>
              <a:t>What are the main causes of conflict?</a:t>
            </a:r>
          </a:p>
          <a:p>
            <a:r>
              <a:rPr lang="en-GB" dirty="0"/>
              <a:t>Why does conflict arise in teams?</a:t>
            </a:r>
          </a:p>
          <a:p>
            <a:r>
              <a:rPr lang="en-GB" dirty="0"/>
              <a:t>How can you deal with conflict?</a:t>
            </a:r>
          </a:p>
          <a:p>
            <a:endParaRPr lang="en-GB" dirty="0"/>
          </a:p>
        </p:txBody>
      </p:sp>
    </p:spTree>
    <p:extLst>
      <p:ext uri="{BB962C8B-B14F-4D97-AF65-F5344CB8AC3E}">
        <p14:creationId xmlns:p14="http://schemas.microsoft.com/office/powerpoint/2010/main" val="1225876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normAutofit/>
          </a:bodyPr>
          <a:lstStyle/>
          <a:p>
            <a:r>
              <a:rPr lang="en-GB" sz="4200" dirty="0"/>
              <a:t>What is </a:t>
            </a:r>
            <a:r>
              <a:rPr lang="en-GB" sz="4200" dirty="0">
                <a:solidFill>
                  <a:srgbClr val="C00000"/>
                </a:solidFill>
              </a:rPr>
              <a:t>Conflict?</a:t>
            </a:r>
          </a:p>
          <a:p>
            <a:r>
              <a:rPr lang="en-GB" dirty="0"/>
              <a:t>Generally it refers to disagreements. The context may vary. It may be personal, business, political or international.</a:t>
            </a:r>
          </a:p>
          <a:p>
            <a:endParaRPr lang="en-GB" dirty="0"/>
          </a:p>
        </p:txBody>
      </p:sp>
    </p:spTree>
    <p:extLst>
      <p:ext uri="{BB962C8B-B14F-4D97-AF65-F5344CB8AC3E}">
        <p14:creationId xmlns:p14="http://schemas.microsoft.com/office/powerpoint/2010/main" val="499817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lstStyle/>
          <a:p>
            <a:r>
              <a:rPr lang="en-GB" dirty="0">
                <a:solidFill>
                  <a:srgbClr val="C00000"/>
                </a:solidFill>
              </a:rPr>
              <a:t>Causes of Conflict</a:t>
            </a:r>
          </a:p>
          <a:p>
            <a:r>
              <a:rPr lang="en-GB" dirty="0"/>
              <a:t> Two key causes of conflict at work are </a:t>
            </a:r>
          </a:p>
          <a:p>
            <a:r>
              <a:rPr lang="en-GB" dirty="0" err="1"/>
              <a:t>Orgranisational</a:t>
            </a:r>
            <a:r>
              <a:rPr lang="en-GB" dirty="0"/>
              <a:t> change and </a:t>
            </a:r>
          </a:p>
          <a:p>
            <a:r>
              <a:rPr lang="en-GB" dirty="0"/>
              <a:t>A lack of understanding of team dynamics</a:t>
            </a:r>
          </a:p>
          <a:p>
            <a:r>
              <a:rPr lang="en-GB" dirty="0"/>
              <a:t> 1 </a:t>
            </a:r>
            <a:r>
              <a:rPr lang="en-GB" dirty="0" err="1"/>
              <a:t>Orgranisational</a:t>
            </a:r>
            <a:r>
              <a:rPr lang="en-GB" dirty="0"/>
              <a:t> change</a:t>
            </a:r>
          </a:p>
          <a:p>
            <a:r>
              <a:rPr lang="en-GB" dirty="0"/>
              <a:t>-	Insufficient communication</a:t>
            </a:r>
          </a:p>
          <a:p>
            <a:r>
              <a:rPr lang="en-GB" dirty="0"/>
              <a:t>-	Insensitive communication</a:t>
            </a:r>
          </a:p>
          <a:p>
            <a:endParaRPr lang="en-GB" dirty="0"/>
          </a:p>
        </p:txBody>
      </p:sp>
    </p:spTree>
    <p:extLst>
      <p:ext uri="{BB962C8B-B14F-4D97-AF65-F5344CB8AC3E}">
        <p14:creationId xmlns:p14="http://schemas.microsoft.com/office/powerpoint/2010/main" val="2888627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lstStyle/>
          <a:p>
            <a:r>
              <a:rPr lang="en-GB" dirty="0">
                <a:solidFill>
                  <a:srgbClr val="C00000"/>
                </a:solidFill>
              </a:rPr>
              <a:t>Conflict and misunderstanding </a:t>
            </a:r>
          </a:p>
          <a:p>
            <a:r>
              <a:rPr lang="en-GB" dirty="0"/>
              <a:t>This occurs when people have opposing interests and when one person stops another from reaching  a goal</a:t>
            </a:r>
          </a:p>
          <a:p>
            <a:endParaRPr lang="en-GB" dirty="0"/>
          </a:p>
        </p:txBody>
      </p:sp>
    </p:spTree>
    <p:extLst>
      <p:ext uri="{BB962C8B-B14F-4D97-AF65-F5344CB8AC3E}">
        <p14:creationId xmlns:p14="http://schemas.microsoft.com/office/powerpoint/2010/main" val="270414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International Business Communication</a:t>
            </a:r>
          </a:p>
        </p:txBody>
      </p:sp>
      <p:sp>
        <p:nvSpPr>
          <p:cNvPr id="3" name="Content Placeholder 2"/>
          <p:cNvSpPr>
            <a:spLocks noGrp="1"/>
          </p:cNvSpPr>
          <p:nvPr>
            <p:ph idx="1"/>
          </p:nvPr>
        </p:nvSpPr>
        <p:spPr/>
        <p:txBody>
          <a:bodyPr/>
          <a:lstStyle/>
          <a:p>
            <a:r>
              <a:rPr lang="en-GB" sz="3600" dirty="0">
                <a:solidFill>
                  <a:srgbClr val="C00000"/>
                </a:solidFill>
              </a:rPr>
              <a:t>Conflicts and disagreements</a:t>
            </a:r>
          </a:p>
          <a:p>
            <a:r>
              <a:rPr lang="en-GB" dirty="0"/>
              <a:t>They usually involve emotions. They make people feel irritated, frustrated and angry. Disagreements can also be cool and rational</a:t>
            </a:r>
          </a:p>
          <a:p>
            <a:endParaRPr lang="en-GB" dirty="0"/>
          </a:p>
        </p:txBody>
      </p:sp>
    </p:spTree>
    <p:extLst>
      <p:ext uri="{BB962C8B-B14F-4D97-AF65-F5344CB8AC3E}">
        <p14:creationId xmlns:p14="http://schemas.microsoft.com/office/powerpoint/2010/main" val="109852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3156</TotalTime>
  <Words>774</Words>
  <Application>Microsoft Office PowerPoint</Application>
  <PresentationFormat>On-screen Show (4:3)</PresentationFormat>
  <Paragraphs>181</Paragraphs>
  <Slides>30</Slides>
  <Notes>13</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 Communication Strategies</vt:lpstr>
      <vt:lpstr>Major Themes</vt:lpstr>
      <vt:lpstr>Learning Outcomes</vt:lpstr>
      <vt:lpstr>International Business Communication </vt:lpstr>
      <vt:lpstr>What Is Physical Evidence?</vt:lpstr>
      <vt:lpstr>International Business Communication </vt:lpstr>
      <vt:lpstr>Ambience &amp; Atmospherics</vt:lpstr>
      <vt:lpstr>Exteriors</vt:lpstr>
      <vt:lpstr>Interiors (1)</vt:lpstr>
      <vt:lpstr>Interiors (2)</vt:lpstr>
      <vt:lpstr>International Business Communication</vt:lpstr>
      <vt:lpstr>Visual Factors</vt:lpstr>
      <vt:lpstr>Aural Factors (1)</vt:lpstr>
      <vt:lpstr>International Business Communication</vt:lpstr>
      <vt:lpstr>Aural Factors (2)</vt:lpstr>
      <vt:lpstr>Olfactory Factors  (1)</vt:lpstr>
      <vt:lpstr>Olfactory Factors (2)</vt:lpstr>
      <vt:lpstr>Tactile Factors</vt:lpstr>
      <vt:lpstr>Further Readings</vt:lpstr>
      <vt:lpstr>International Business Communication</vt:lpstr>
      <vt:lpstr>Activity </vt:lpstr>
      <vt:lpstr>International Business Communication</vt:lpstr>
      <vt:lpstr>International Business Communication</vt:lpstr>
      <vt:lpstr>International Business Communication</vt:lpstr>
      <vt:lpstr>International Business Communication</vt:lpstr>
      <vt:lpstr>International Business Communication</vt:lpstr>
      <vt:lpstr>International Business Communication</vt:lpstr>
      <vt:lpstr>International Business Communication</vt:lpstr>
      <vt:lpstr>International Business Communication</vt:lpstr>
      <vt:lpstr>International Business Communication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25</cp:revision>
  <dcterms:created xsi:type="dcterms:W3CDTF">2016-11-05T08:54:11Z</dcterms:created>
  <dcterms:modified xsi:type="dcterms:W3CDTF">2016-11-07T21:31:39Z</dcterms:modified>
</cp:coreProperties>
</file>