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5"/>
  </p:notesMasterIdLst>
  <p:sldIdLst>
    <p:sldId id="256" r:id="rId2"/>
    <p:sldId id="257" r:id="rId3"/>
    <p:sldId id="262" r:id="rId4"/>
    <p:sldId id="265" r:id="rId5"/>
    <p:sldId id="266" r:id="rId6"/>
    <p:sldId id="263" r:id="rId7"/>
    <p:sldId id="267" r:id="rId8"/>
    <p:sldId id="258" r:id="rId9"/>
    <p:sldId id="259" r:id="rId10"/>
    <p:sldId id="260" r:id="rId11"/>
    <p:sldId id="261" r:id="rId12"/>
    <p:sldId id="264" r:id="rId13"/>
    <p:sldId id="268" r:id="rId14"/>
  </p:sldIdLst>
  <p:sldSz cx="18288000" cy="10287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autoAdjust="0"/>
    <p:restoredTop sz="63740" autoAdjust="0"/>
  </p:normalViewPr>
  <p:slideViewPr>
    <p:cSldViewPr>
      <p:cViewPr varScale="1">
        <p:scale>
          <a:sx n="42" d="100"/>
          <a:sy n="42" d="100"/>
        </p:scale>
        <p:origin x="780" y="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484699-8949-4EEE-B1E9-5846EBB3506C}" type="datetimeFigureOut">
              <a:rPr lang="en-IN" smtClean="0"/>
              <a:t>09-06-2026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1CED2E-C865-4DC8-AD27-75D823E7A301}" type="slidenum">
              <a:rPr lang="en-IN" smtClean="0"/>
              <a:t>‹#›</a:t>
            </a:fld>
            <a:endParaRPr lang="en-IN"/>
          </a:p>
        </p:txBody>
      </p:sp>
    </p:spTree>
    <p:extLst>
      <p:ext uri="{BB962C8B-B14F-4D97-AF65-F5344CB8AC3E}">
        <p14:creationId xmlns:p14="http://schemas.microsoft.com/office/powerpoint/2010/main" val="23181705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41CED2E-C865-4DC8-AD27-75D823E7A301}" type="slidenum">
              <a:rPr lang="en-IN" smtClean="0"/>
              <a:t>2</a:t>
            </a:fld>
            <a:endParaRPr lang="en-IN"/>
          </a:p>
        </p:txBody>
      </p:sp>
    </p:spTree>
    <p:extLst>
      <p:ext uri="{BB962C8B-B14F-4D97-AF65-F5344CB8AC3E}">
        <p14:creationId xmlns:p14="http://schemas.microsoft.com/office/powerpoint/2010/main" val="9579256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Modern organisations operate in a data-heavy environment where using traditional systems can mitigate efficiency. This presentation will elaborate on the critical role and importance of information systems and also provide an overview of different types of systems and their impact. The discussion will continue by comparing and </a:t>
            </a:r>
            <a:r>
              <a:rPr lang="en-US" sz="1200" kern="1200" dirty="0" err="1">
                <a:solidFill>
                  <a:schemeClr val="tx1"/>
                </a:solidFill>
                <a:effectLst/>
                <a:latin typeface="+mn-lt"/>
                <a:ea typeface="+mn-ea"/>
                <a:cs typeface="+mn-cs"/>
              </a:rPr>
              <a:t>analysing</a:t>
            </a:r>
            <a:r>
              <a:rPr lang="en-US" sz="1200" kern="1200" dirty="0">
                <a:solidFill>
                  <a:schemeClr val="tx1"/>
                </a:solidFill>
                <a:effectLst/>
                <a:latin typeface="+mn-lt"/>
                <a:ea typeface="+mn-ea"/>
                <a:cs typeface="+mn-cs"/>
              </a:rPr>
              <a:t> Transaction Processing Systems, Management Information Systems and Decision Support Systems. It will highlight some ethical considerations related factors and also evaluate present examples of organisations using the information systems. </a:t>
            </a:r>
          </a:p>
          <a:p>
            <a:endParaRPr lang="en-US" dirty="0"/>
          </a:p>
        </p:txBody>
      </p:sp>
      <p:sp>
        <p:nvSpPr>
          <p:cNvPr id="4" name="Slide Number Placeholder 3"/>
          <p:cNvSpPr>
            <a:spLocks noGrp="1"/>
          </p:cNvSpPr>
          <p:nvPr>
            <p:ph type="sldNum" sz="quarter" idx="5"/>
          </p:nvPr>
        </p:nvSpPr>
        <p:spPr/>
        <p:txBody>
          <a:bodyPr/>
          <a:lstStyle/>
          <a:p>
            <a:fld id="{841CED2E-C865-4DC8-AD27-75D823E7A301}" type="slidenum">
              <a:rPr lang="en-IN" smtClean="0"/>
              <a:t>3</a:t>
            </a:fld>
            <a:endParaRPr lang="en-IN"/>
          </a:p>
        </p:txBody>
      </p:sp>
    </p:spTree>
    <p:extLst>
      <p:ext uri="{BB962C8B-B14F-4D97-AF65-F5344CB8AC3E}">
        <p14:creationId xmlns:p14="http://schemas.microsoft.com/office/powerpoint/2010/main" val="32142820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Speaker Notes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Information Systems act as a digital backbone of a modern organisation and help to improve its market efficiency. The primary role of these information systems is to make changes in unstructured data and improve it to help an organisation stay ahead of the competition. </a:t>
            </a:r>
          </a:p>
          <a:p>
            <a:r>
              <a:rPr lang="en-US" sz="1200" kern="1200" dirty="0">
                <a:solidFill>
                  <a:schemeClr val="tx1"/>
                </a:solidFill>
                <a:effectLst/>
                <a:latin typeface="+mn-lt"/>
                <a:ea typeface="+mn-ea"/>
                <a:cs typeface="+mn-cs"/>
              </a:rPr>
              <a:t>For modern managers, the use of information systems is a very important thing which helps to improve their efficiency and foster </a:t>
            </a:r>
            <a:r>
              <a:rPr lang="en-US" sz="1200" kern="1200" dirty="0" err="1">
                <a:solidFill>
                  <a:schemeClr val="tx1"/>
                </a:solidFill>
                <a:effectLst/>
                <a:latin typeface="+mn-lt"/>
                <a:ea typeface="+mn-ea"/>
                <a:cs typeface="+mn-cs"/>
              </a:rPr>
              <a:t>organisational</a:t>
            </a:r>
            <a:r>
              <a:rPr lang="en-US" sz="1200" kern="1200" dirty="0">
                <a:solidFill>
                  <a:schemeClr val="tx1"/>
                </a:solidFill>
                <a:effectLst/>
                <a:latin typeface="+mn-lt"/>
                <a:ea typeface="+mn-ea"/>
                <a:cs typeface="+mn-cs"/>
              </a:rPr>
              <a:t> performance. </a:t>
            </a:r>
          </a:p>
          <a:p>
            <a:r>
              <a:rPr lang="en-US" sz="1200" b="1" i="1" kern="1200" dirty="0">
                <a:solidFill>
                  <a:schemeClr val="tx1"/>
                </a:solidFill>
                <a:effectLst/>
                <a:latin typeface="+mn-lt"/>
                <a:ea typeface="+mn-ea"/>
                <a:cs typeface="+mn-cs"/>
              </a:rPr>
              <a:t>Efficiency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Information Systems are highly effective in nature and allow organisations to foster market efficiency (IBM , 2026). Mainly, these systems help companies to reduce dependency on manual, time-consuming work and automate the majority of their processes. Also, this higher automation support reduces stress for employees, and they become able to focus on innovative working approaches. </a:t>
            </a:r>
          </a:p>
          <a:p>
            <a:r>
              <a:rPr lang="en-US" sz="1200" b="1" i="1" kern="1200" dirty="0">
                <a:solidFill>
                  <a:schemeClr val="tx1"/>
                </a:solidFill>
                <a:effectLst/>
                <a:latin typeface="+mn-lt"/>
                <a:ea typeface="+mn-ea"/>
                <a:cs typeface="+mn-cs"/>
              </a:rPr>
              <a:t>Decision Making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Information systems help to provide quick information support related to any sudden market shifts or any other changes (Pearlson </a:t>
            </a:r>
            <a:r>
              <a:rPr lang="en-US" sz="1200" i="1" kern="1200" dirty="0">
                <a:solidFill>
                  <a:schemeClr val="tx1"/>
                </a:solidFill>
                <a:effectLst/>
                <a:latin typeface="+mn-lt"/>
                <a:ea typeface="+mn-ea"/>
                <a:cs typeface="+mn-cs"/>
              </a:rPr>
              <a:t>et al</a:t>
            </a:r>
            <a:r>
              <a:rPr lang="en-US" sz="1200" kern="1200" dirty="0">
                <a:solidFill>
                  <a:schemeClr val="tx1"/>
                </a:solidFill>
                <a:effectLst/>
                <a:latin typeface="+mn-lt"/>
                <a:ea typeface="+mn-ea"/>
                <a:cs typeface="+mn-cs"/>
              </a:rPr>
              <a:t>., 2024). These factors foster efficiency of managers within an organisation and make them more effective to respond quickly to any sudden market challenge. </a:t>
            </a:r>
          </a:p>
          <a:p>
            <a:r>
              <a:rPr lang="en-US" sz="1200" b="1" i="1" kern="1200" dirty="0">
                <a:solidFill>
                  <a:schemeClr val="tx1"/>
                </a:solidFill>
                <a:effectLst/>
                <a:latin typeface="+mn-lt"/>
                <a:ea typeface="+mn-ea"/>
                <a:cs typeface="+mn-cs"/>
              </a:rPr>
              <a:t>Competitive Advantage</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Information systems are highly effective for modern organisations as they reduce operational costs, mitigate time consumption and support providing a superior customer experience. Proper use of these systems helps an organisation to dominate the market.</a:t>
            </a:r>
          </a:p>
          <a:p>
            <a:endParaRPr lang="en-US" dirty="0"/>
          </a:p>
        </p:txBody>
      </p:sp>
      <p:sp>
        <p:nvSpPr>
          <p:cNvPr id="4" name="Slide Number Placeholder 3"/>
          <p:cNvSpPr>
            <a:spLocks noGrp="1"/>
          </p:cNvSpPr>
          <p:nvPr>
            <p:ph type="sldNum" sz="quarter" idx="5"/>
          </p:nvPr>
        </p:nvSpPr>
        <p:spPr/>
        <p:txBody>
          <a:bodyPr/>
          <a:lstStyle/>
          <a:p>
            <a:fld id="{841CED2E-C865-4DC8-AD27-75D823E7A301}" type="slidenum">
              <a:rPr lang="en-IN" smtClean="0"/>
              <a:t>4</a:t>
            </a:fld>
            <a:endParaRPr lang="en-IN"/>
          </a:p>
        </p:txBody>
      </p:sp>
    </p:spTree>
    <p:extLst>
      <p:ext uri="{BB962C8B-B14F-4D97-AF65-F5344CB8AC3E}">
        <p14:creationId xmlns:p14="http://schemas.microsoft.com/office/powerpoint/2010/main" val="21244088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kern="1200" dirty="0">
                <a:solidFill>
                  <a:schemeClr val="tx1"/>
                </a:solidFill>
                <a:effectLst/>
                <a:latin typeface="+mn-lt"/>
                <a:ea typeface="+mn-ea"/>
                <a:cs typeface="+mn-cs"/>
              </a:rPr>
              <a:t>Transaction Processing Systems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Transaction Processing Systems, or TPS, support a business to maintain a smooth operation of its daily tasks. As an example, TPS supports organisations to process payroll, track inventory levels and record customer sales. </a:t>
            </a:r>
          </a:p>
          <a:p>
            <a:r>
              <a:rPr lang="en-US" sz="1200" b="1" i="1" kern="1200" dirty="0">
                <a:solidFill>
                  <a:schemeClr val="tx1"/>
                </a:solidFill>
                <a:effectLst/>
                <a:latin typeface="+mn-lt"/>
                <a:ea typeface="+mn-ea"/>
                <a:cs typeface="+mn-cs"/>
              </a:rPr>
              <a:t>Decision Support Systems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DSS is highly effective for predicting the impact of sudden market changes on future profits (Tonle </a:t>
            </a:r>
            <a:r>
              <a:rPr lang="en-US" sz="1200" i="1" kern="1200" dirty="0">
                <a:solidFill>
                  <a:schemeClr val="tx1"/>
                </a:solidFill>
                <a:effectLst/>
                <a:latin typeface="+mn-lt"/>
                <a:ea typeface="+mn-ea"/>
                <a:cs typeface="+mn-cs"/>
              </a:rPr>
              <a:t>et al</a:t>
            </a:r>
            <a:r>
              <a:rPr lang="en-US" sz="1200" kern="1200" dirty="0">
                <a:solidFill>
                  <a:schemeClr val="tx1"/>
                </a:solidFill>
                <a:effectLst/>
                <a:latin typeface="+mn-lt"/>
                <a:ea typeface="+mn-ea"/>
                <a:cs typeface="+mn-cs"/>
              </a:rPr>
              <a:t>., 2024) It helps leaders to navigate future market complexities on an early basis. </a:t>
            </a:r>
          </a:p>
          <a:p>
            <a:endParaRPr lang="en-US" dirty="0"/>
          </a:p>
        </p:txBody>
      </p:sp>
      <p:sp>
        <p:nvSpPr>
          <p:cNvPr id="4" name="Slide Number Placeholder 3"/>
          <p:cNvSpPr>
            <a:spLocks noGrp="1"/>
          </p:cNvSpPr>
          <p:nvPr>
            <p:ph type="sldNum" sz="quarter" idx="5"/>
          </p:nvPr>
        </p:nvSpPr>
        <p:spPr/>
        <p:txBody>
          <a:bodyPr/>
          <a:lstStyle/>
          <a:p>
            <a:fld id="{841CED2E-C865-4DC8-AD27-75D823E7A301}" type="slidenum">
              <a:rPr lang="en-IN" smtClean="0"/>
              <a:t>5</a:t>
            </a:fld>
            <a:endParaRPr lang="en-IN"/>
          </a:p>
        </p:txBody>
      </p:sp>
    </p:spTree>
    <p:extLst>
      <p:ext uri="{BB962C8B-B14F-4D97-AF65-F5344CB8AC3E}">
        <p14:creationId xmlns:p14="http://schemas.microsoft.com/office/powerpoint/2010/main" val="3034433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Information systems play a essential role to make operations of an organisation smoother. Also, use of diversified information systems foster performance of an organisation and improve efficiency.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841CED2E-C865-4DC8-AD27-75D823E7A301}" type="slidenum">
              <a:rPr lang="en-IN" smtClean="0"/>
              <a:t>6</a:t>
            </a:fld>
            <a:endParaRPr lang="en-IN"/>
          </a:p>
        </p:txBody>
      </p:sp>
    </p:spTree>
    <p:extLst>
      <p:ext uri="{BB962C8B-B14F-4D97-AF65-F5344CB8AC3E}">
        <p14:creationId xmlns:p14="http://schemas.microsoft.com/office/powerpoint/2010/main" val="1990841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kern="1200" dirty="0">
                <a:solidFill>
                  <a:schemeClr val="tx1"/>
                </a:solidFill>
                <a:effectLst/>
                <a:latin typeface="+mn-lt"/>
                <a:ea typeface="+mn-ea"/>
                <a:cs typeface="+mn-cs"/>
              </a:rPr>
              <a:t>Transaction Processing Systems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Transaction Processing Systems support managers to analyse and track daily tasks, sales receipts, payroll and inventory updates (Schneider, 2026). It is beneficial for speeding up customer service, reducing human error and boosting efficiency. However, TPS fails to analyse complex data and is unable to provide long-term strategic plan-related support to managers. </a:t>
            </a:r>
            <a:endParaRPr lang="en-US" sz="1200" b="1" i="1" kern="1200" dirty="0">
              <a:solidFill>
                <a:schemeClr val="tx1"/>
              </a:solidFill>
              <a:effectLst/>
              <a:latin typeface="+mn-lt"/>
              <a:ea typeface="+mn-ea"/>
              <a:cs typeface="+mn-cs"/>
            </a:endParaRPr>
          </a:p>
          <a:p>
            <a:r>
              <a:rPr lang="en-US" sz="1200" b="1" i="1" kern="1200" dirty="0">
                <a:solidFill>
                  <a:schemeClr val="tx1"/>
                </a:solidFill>
                <a:effectLst/>
                <a:latin typeface="+mn-lt"/>
                <a:ea typeface="+mn-ea"/>
                <a:cs typeface="+mn-cs"/>
              </a:rPr>
              <a:t>Management Information Systems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Management Information Systems takes the raw data of TPS to provide a structured report. Using it is highly beneficial for organisations to reduce dependency on middle management and provide a clear report on sales and budgets (</a:t>
            </a:r>
            <a:r>
              <a:rPr lang="en-US" sz="1200" kern="1200" dirty="0" err="1">
                <a:solidFill>
                  <a:schemeClr val="tx1"/>
                </a:solidFill>
                <a:effectLst/>
                <a:latin typeface="+mn-lt"/>
                <a:ea typeface="+mn-ea"/>
                <a:cs typeface="+mn-cs"/>
              </a:rPr>
              <a:t>Ebsco</a:t>
            </a:r>
            <a:r>
              <a:rPr lang="en-US" sz="1200" kern="1200" dirty="0">
                <a:solidFill>
                  <a:schemeClr val="tx1"/>
                </a:solidFill>
                <a:effectLst/>
                <a:latin typeface="+mn-lt"/>
                <a:ea typeface="+mn-ea"/>
                <a:cs typeface="+mn-cs"/>
              </a:rPr>
              <a:t>, 2025). However, it sometimes lacks the ability to produce standard reports and is unable to solve non-routine business issues. </a:t>
            </a:r>
          </a:p>
          <a:p>
            <a:r>
              <a:rPr lang="en-US" sz="1200" b="1" i="1" kern="1200" dirty="0">
                <a:solidFill>
                  <a:schemeClr val="tx1"/>
                </a:solidFill>
                <a:effectLst/>
                <a:latin typeface="+mn-lt"/>
                <a:ea typeface="+mn-ea"/>
                <a:cs typeface="+mn-cs"/>
              </a:rPr>
              <a:t>Decision Support Systems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Decision Support Systems are mainly used by senior managers to solve complex and challenging problems. It is beneficial to predict the impact of price changes on profit and other market shifts (Cook, 2026). The major limitation of it is that integrating these systems takes a lot of time and is highly expensive. </a:t>
            </a:r>
          </a:p>
          <a:p>
            <a:endParaRPr lang="en-US" dirty="0"/>
          </a:p>
        </p:txBody>
      </p:sp>
      <p:sp>
        <p:nvSpPr>
          <p:cNvPr id="4" name="Slide Number Placeholder 3"/>
          <p:cNvSpPr>
            <a:spLocks noGrp="1"/>
          </p:cNvSpPr>
          <p:nvPr>
            <p:ph type="sldNum" sz="quarter" idx="5"/>
          </p:nvPr>
        </p:nvSpPr>
        <p:spPr/>
        <p:txBody>
          <a:bodyPr/>
          <a:lstStyle/>
          <a:p>
            <a:fld id="{841CED2E-C865-4DC8-AD27-75D823E7A301}" type="slidenum">
              <a:rPr lang="en-IN" smtClean="0"/>
              <a:t>7</a:t>
            </a:fld>
            <a:endParaRPr lang="en-IN"/>
          </a:p>
        </p:txBody>
      </p:sp>
    </p:spTree>
    <p:extLst>
      <p:ext uri="{BB962C8B-B14F-4D97-AF65-F5344CB8AC3E}">
        <p14:creationId xmlns:p14="http://schemas.microsoft.com/office/powerpoint/2010/main" val="15943050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b="1" kern="0" dirty="0">
                <a:solidFill>
                  <a:srgbClr val="1F1F1F"/>
                </a:solidFill>
                <a:effectLst/>
                <a:latin typeface="Times New Roman" panose="02020603050405020304" pitchFamily="18" charset="0"/>
              </a:rPr>
              <a:t>Ethical Considerations</a:t>
            </a:r>
            <a:endParaRPr lang="en-IN" sz="1800" b="1" kern="0" dirty="0">
              <a:solidFill>
                <a:srgbClr val="1F1F1F"/>
              </a:solidFill>
              <a:effectLst/>
              <a:latin typeface="Times New Roman" panose="02020603050405020304" pitchFamily="18" charset="0"/>
            </a:endParaRPr>
          </a:p>
          <a:p>
            <a:pPr algn="just">
              <a:lnSpc>
                <a:spcPct val="150000"/>
              </a:lnSpc>
            </a:pPr>
            <a:r>
              <a:rPr lang="en-GB" sz="1800" b="1" dirty="0">
                <a:solidFill>
                  <a:srgbClr val="1F1F1F"/>
                </a:solidFill>
                <a:effectLst/>
                <a:latin typeface="Times New Roman" panose="02020603050405020304" pitchFamily="18" charset="0"/>
              </a:rPr>
              <a:t>Discussing data privacy, security, and ethical concerns</a:t>
            </a:r>
            <a:endParaRPr lang="en-IN" sz="1800" b="1" dirty="0">
              <a:solidFill>
                <a:srgbClr val="1F1F1F"/>
              </a:solidFill>
              <a:effectLst/>
              <a:latin typeface="Times New Roman" panose="02020603050405020304" pitchFamily="18" charset="0"/>
            </a:endParaRPr>
          </a:p>
          <a:p>
            <a:r>
              <a:rPr lang="en-GB" sz="1800" dirty="0">
                <a:effectLst/>
                <a:latin typeface="Times New Roman" panose="02020603050405020304" pitchFamily="18" charset="0"/>
                <a:ea typeface="Times New Roman" panose="02020603050405020304" pitchFamily="18" charset="0"/>
              </a:rPr>
              <a:t>Modernisation of a particular business and its infrastructure requires addressing the ethical dimensions associated with information systems. Considering data privacy, enforcing robust security for safeguarding information is crucial in this aspect. Potential data breaches often incur significant financial penalties, besides hindering consumer trust under strict frameworks like GDPR (Forbes , 2025). It is pertinent that strategic integration of internal monitoring systems for measuring employee metrics often leads to loss of morale and increased psychological stress across the organisational workforce. Moreover, implementing artificial intelligence-driven algorithms for streamlining operational decisions imposes significant risks associated with algorithmic bias (Werner, 2026). </a:t>
            </a:r>
            <a:endParaRPr lang="en-IN" dirty="0"/>
          </a:p>
        </p:txBody>
      </p:sp>
      <p:sp>
        <p:nvSpPr>
          <p:cNvPr id="4" name="Slide Number Placeholder 3"/>
          <p:cNvSpPr>
            <a:spLocks noGrp="1"/>
          </p:cNvSpPr>
          <p:nvPr>
            <p:ph type="sldNum" sz="quarter" idx="5"/>
          </p:nvPr>
        </p:nvSpPr>
        <p:spPr/>
        <p:txBody>
          <a:bodyPr/>
          <a:lstStyle/>
          <a:p>
            <a:fld id="{841CED2E-C865-4DC8-AD27-75D823E7A301}" type="slidenum">
              <a:rPr lang="en-IN" smtClean="0"/>
              <a:t>8</a:t>
            </a:fld>
            <a:endParaRPr lang="en-IN"/>
          </a:p>
        </p:txBody>
      </p:sp>
    </p:spTree>
    <p:extLst>
      <p:ext uri="{BB962C8B-B14F-4D97-AF65-F5344CB8AC3E}">
        <p14:creationId xmlns:p14="http://schemas.microsoft.com/office/powerpoint/2010/main" val="2609564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b="1" dirty="0">
                <a:solidFill>
                  <a:srgbClr val="1F1F1F"/>
                </a:solidFill>
                <a:effectLst/>
                <a:latin typeface="Times New Roman" panose="02020603050405020304" pitchFamily="18" charset="0"/>
              </a:rPr>
              <a:t>Suggesting strategies to mitigate risks </a:t>
            </a:r>
            <a:endParaRPr lang="en-IN" sz="1800" b="1" dirty="0">
              <a:solidFill>
                <a:srgbClr val="1F1F1F"/>
              </a:solidFill>
              <a:effectLst/>
              <a:latin typeface="Times New Roman" panose="02020603050405020304" pitchFamily="18" charset="0"/>
            </a:endParaRPr>
          </a:p>
          <a:p>
            <a:r>
              <a:rPr lang="en-GB" sz="1800" dirty="0">
                <a:effectLst/>
                <a:latin typeface="Times New Roman" panose="02020603050405020304" pitchFamily="18" charset="0"/>
                <a:ea typeface="Times New Roman" panose="02020603050405020304" pitchFamily="18" charset="0"/>
              </a:rPr>
              <a:t>Safeguarding operations demands the development of proactive mitigation strategies to combat the socio-technical threats. Enterprises must incorporate a Privacy by Design framework that can help them to ensure appropriate encryption of data, besides featuring multi-factor authentication across the systematic procedures (Daniels, 2024). Further, the business also needs to enforce ethical governance by developing a dedicated committee in this regard. This helps them to effectively mitigate algorithmic biases by ensuring consistent audits of the automated models developed for decision-making. This specifically contributes to boosting fairness and transparency in operations.  Additionally, to effectively navigate the existing frictions underpinned by robust employee monitoring necessitate the business management must maintain complete transparency regarding data collection.</a:t>
            </a:r>
            <a:endParaRPr lang="en-IN" dirty="0"/>
          </a:p>
        </p:txBody>
      </p:sp>
      <p:sp>
        <p:nvSpPr>
          <p:cNvPr id="4" name="Slide Number Placeholder 3"/>
          <p:cNvSpPr>
            <a:spLocks noGrp="1"/>
          </p:cNvSpPr>
          <p:nvPr>
            <p:ph type="sldNum" sz="quarter" idx="5"/>
          </p:nvPr>
        </p:nvSpPr>
        <p:spPr/>
        <p:txBody>
          <a:bodyPr/>
          <a:lstStyle/>
          <a:p>
            <a:fld id="{841CED2E-C865-4DC8-AD27-75D823E7A301}" type="slidenum">
              <a:rPr lang="en-IN" smtClean="0"/>
              <a:t>9</a:t>
            </a:fld>
            <a:endParaRPr lang="en-IN"/>
          </a:p>
        </p:txBody>
      </p:sp>
    </p:spTree>
    <p:extLst>
      <p:ext uri="{BB962C8B-B14F-4D97-AF65-F5344CB8AC3E}">
        <p14:creationId xmlns:p14="http://schemas.microsoft.com/office/powerpoint/2010/main" val="119240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0" dirty="0">
                <a:solidFill>
                  <a:srgbClr val="1F1F1F"/>
                </a:solidFill>
                <a:effectLst/>
                <a:latin typeface="Times New Roman" panose="02020603050405020304" pitchFamily="18" charset="0"/>
              </a:rPr>
              <a:t>Real-World Case Studies </a:t>
            </a:r>
            <a:endParaRPr lang="en-IN" sz="1800" b="1" kern="0" dirty="0">
              <a:solidFill>
                <a:srgbClr val="1F1F1F"/>
              </a:solidFill>
              <a:effectLst/>
              <a:latin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1F1F1F"/>
                </a:solidFill>
                <a:effectLst/>
                <a:latin typeface="Times New Roman" panose="02020603050405020304" pitchFamily="18" charset="0"/>
                <a:ea typeface="Times New Roman" panose="02020603050405020304" pitchFamily="18" charset="0"/>
              </a:rPr>
              <a:t>Assessing real-world examples helps to gain practical insights into the potential areas of failure that need to be avoided while aiming for business modernisation in the current market landscape. Considering the instance of the Target Corporation data breach, it was evident that hackers potentially exploited the existing vulnerabilities in the credentials of third-party HVAC vendors. This helped them seamlessly gain access to the central point of sale systems.  Evaluating the instance demonstrates that a major catastrophic failure existed in the organisation’s access control and network segmentation. Further, the case of an experimental AI recruitment tool at Amazon demonstrates the way it incurred penalties for resumes containing the word "women’s ". The reason was that it had been trained on a decade of tech industry resumes dominated by male individuals (</a:t>
            </a:r>
            <a:r>
              <a:rPr lang="en-GB" sz="1800" dirty="0" err="1">
                <a:solidFill>
                  <a:srgbClr val="1F1F1F"/>
                </a:solidFill>
                <a:effectLst/>
                <a:latin typeface="Times New Roman" panose="02020603050405020304" pitchFamily="18" charset="0"/>
                <a:ea typeface="Times New Roman" panose="02020603050405020304" pitchFamily="18" charset="0"/>
              </a:rPr>
              <a:t>Tarasiuk</a:t>
            </a:r>
            <a:r>
              <a:rPr lang="en-GB" sz="1800" dirty="0">
                <a:solidFill>
                  <a:srgbClr val="1F1F1F"/>
                </a:solidFill>
                <a:effectLst/>
                <a:latin typeface="Times New Roman" panose="02020603050405020304" pitchFamily="18" charset="0"/>
                <a:ea typeface="Times New Roman" panose="02020603050405020304" pitchFamily="18" charset="0"/>
              </a:rPr>
              <a:t>, 2025). </a:t>
            </a:r>
            <a:endParaRPr lang="en-IN" sz="1800" dirty="0">
              <a:solidFill>
                <a:srgbClr val="1F1F1F"/>
              </a:solidFill>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841CED2E-C865-4DC8-AD27-75D823E7A301}" type="slidenum">
              <a:rPr lang="en-IN" smtClean="0"/>
              <a:t>10</a:t>
            </a:fld>
            <a:endParaRPr lang="en-IN"/>
          </a:p>
        </p:txBody>
      </p:sp>
    </p:spTree>
    <p:extLst>
      <p:ext uri="{BB962C8B-B14F-4D97-AF65-F5344CB8AC3E}">
        <p14:creationId xmlns:p14="http://schemas.microsoft.com/office/powerpoint/2010/main" val="12861958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solidFill>
                  <a:srgbClr val="1F1F1F"/>
                </a:solidFill>
                <a:effectLst/>
                <a:latin typeface="Times New Roman" panose="02020603050405020304" pitchFamily="18" charset="0"/>
              </a:rPr>
              <a:t>Assessing the impact on business performance </a:t>
            </a:r>
            <a:endParaRPr lang="en-IN" sz="1800" b="1" dirty="0">
              <a:solidFill>
                <a:srgbClr val="1F1F1F"/>
              </a:solidFill>
              <a:effectLst/>
              <a:latin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1F1F1F"/>
                </a:solidFill>
                <a:effectLst/>
                <a:latin typeface="Times New Roman" panose="02020603050405020304" pitchFamily="18" charset="0"/>
                <a:ea typeface="Times New Roman" panose="02020603050405020304" pitchFamily="18" charset="0"/>
              </a:rPr>
              <a:t>The influence of moves beyond the fundamental and common technical upgrades in the contemporary context. Effective deployment of the platforms helps organisations to streamline their workflows while eradicating data silos. Seamless implementation of optimised information system algorithms also contributes to maintaining a distinct competitive advantage in the contemporary business landscape. However, as per the real-world case study evaluations, effective management of technology is not possible in a vacuum. The organisational potential mainly lies in their adopted socio-technical strategies incorporating advanced digital systems. These systems must be mainly focused on explicitly backing robust ethical guardrails, regulations of data protection and human equity. Risk mitigation must be prioritised as the primary concern and not as an afterthought.  Effective modernisation and business optimisation can be mainly streamlined through embedding cybersecurity, algorithmic auditing, and transparent governance into digital infrastructure. This also contributes to boosting business resilience while increasing trust for seamless future growth (Gervais, 2026). </a:t>
            </a:r>
            <a:endParaRPr lang="en-IN" sz="1800" dirty="0">
              <a:solidFill>
                <a:srgbClr val="1F1F1F"/>
              </a:solidFill>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841CED2E-C865-4DC8-AD27-75D823E7A301}" type="slidenum">
              <a:rPr lang="en-IN" smtClean="0"/>
              <a:t>11</a:t>
            </a:fld>
            <a:endParaRPr lang="en-IN"/>
          </a:p>
        </p:txBody>
      </p:sp>
    </p:spTree>
    <p:extLst>
      <p:ext uri="{BB962C8B-B14F-4D97-AF65-F5344CB8AC3E}">
        <p14:creationId xmlns:p14="http://schemas.microsoft.com/office/powerpoint/2010/main" val="10239917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presentation has highlighted that integration of information systems is highly required by modern organisations to foster business success. It has evaluated the main importance and role of diversified information systems, their impact and a critical overview. The presentation has also highlighted TPS, MIS, and DSS systems and provided a clear analysis of these. Security, ethical concerns, data privacy, AI decision-making, employee monitoring and bias-related factors have also been highlighted. It has also illustrated the ways to mitigate risks and ensure responsible use of these systems. Ultimately, examples of different companies, such as Amazon and Target Corporation, have also been discussed to identify the use of these systems by these companies, along with their challenges and solutions. </a:t>
            </a:r>
          </a:p>
          <a:p>
            <a:endParaRPr lang="en-US" dirty="0"/>
          </a:p>
        </p:txBody>
      </p:sp>
      <p:sp>
        <p:nvSpPr>
          <p:cNvPr id="4" name="Slide Number Placeholder 3"/>
          <p:cNvSpPr>
            <a:spLocks noGrp="1"/>
          </p:cNvSpPr>
          <p:nvPr>
            <p:ph type="sldNum" sz="quarter" idx="5"/>
          </p:nvPr>
        </p:nvSpPr>
        <p:spPr/>
        <p:txBody>
          <a:bodyPr/>
          <a:lstStyle/>
          <a:p>
            <a:fld id="{841CED2E-C865-4DC8-AD27-75D823E7A301}" type="slidenum">
              <a:rPr lang="en-IN" smtClean="0"/>
              <a:t>12</a:t>
            </a:fld>
            <a:endParaRPr lang="en-IN"/>
          </a:p>
        </p:txBody>
      </p:sp>
    </p:spTree>
    <p:extLst>
      <p:ext uri="{BB962C8B-B14F-4D97-AF65-F5344CB8AC3E}">
        <p14:creationId xmlns:p14="http://schemas.microsoft.com/office/powerpoint/2010/main" val="26375811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Cook, J., (2026). </a:t>
            </a:r>
            <a:r>
              <a:rPr lang="en-GB" sz="1200" i="1" kern="1200" dirty="0">
                <a:solidFill>
                  <a:schemeClr val="tx1"/>
                </a:solidFill>
                <a:effectLst/>
                <a:latin typeface="+mn-lt"/>
                <a:ea typeface="+mn-ea"/>
                <a:cs typeface="+mn-cs"/>
              </a:rPr>
              <a:t>The Secret Decision-Making System Behind The World’s Top Entrepreneurs</a:t>
            </a:r>
            <a:r>
              <a:rPr lang="en-GB" sz="1200" kern="1200" dirty="0">
                <a:solidFill>
                  <a:schemeClr val="tx1"/>
                </a:solidFill>
                <a:effectLst/>
                <a:latin typeface="+mn-lt"/>
                <a:ea typeface="+mn-ea"/>
                <a:cs typeface="+mn-cs"/>
              </a:rPr>
              <a:t>. [Online] Available at: https://www.forbes.com/sites/jodiecook/2026/03/25/the-secret-decision-making-system-behind-the-worlds-top-entrepreneurs/ [Accessed 5 June 2026].</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Daniels, J., (2024). </a:t>
            </a:r>
            <a:r>
              <a:rPr lang="en-GB" sz="1200" i="1" kern="1200" dirty="0">
                <a:solidFill>
                  <a:schemeClr val="tx1"/>
                </a:solidFill>
                <a:effectLst/>
                <a:latin typeface="+mn-lt"/>
                <a:ea typeface="+mn-ea"/>
                <a:cs typeface="+mn-cs"/>
              </a:rPr>
              <a:t>Privacy By Design: Integrating Privacy Into Product Development</a:t>
            </a:r>
            <a:r>
              <a:rPr lang="en-GB" sz="1200" kern="1200" dirty="0">
                <a:solidFill>
                  <a:schemeClr val="tx1"/>
                </a:solidFill>
                <a:effectLst/>
                <a:latin typeface="+mn-lt"/>
                <a:ea typeface="+mn-ea"/>
                <a:cs typeface="+mn-cs"/>
              </a:rPr>
              <a:t>. [Online] Available at: https://www.forbes.com/councils/forbesbusinesscouncil/2024/09/12/privacy-by-design-integrating-privacy-into-product-development/ [Accessed 5 June 2026].</a:t>
            </a:r>
            <a:endParaRPr lang="en-US"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Ebsco</a:t>
            </a:r>
            <a:r>
              <a:rPr lang="en-GB" sz="1200" kern="1200" dirty="0">
                <a:solidFill>
                  <a:schemeClr val="tx1"/>
                </a:solidFill>
                <a:effectLst/>
                <a:latin typeface="+mn-lt"/>
                <a:ea typeface="+mn-ea"/>
                <a:cs typeface="+mn-cs"/>
              </a:rPr>
              <a:t>, (2025). </a:t>
            </a:r>
            <a:r>
              <a:rPr lang="en-GB" sz="1200" i="1" kern="1200" dirty="0">
                <a:solidFill>
                  <a:schemeClr val="tx1"/>
                </a:solidFill>
                <a:effectLst/>
                <a:latin typeface="+mn-lt"/>
                <a:ea typeface="+mn-ea"/>
                <a:cs typeface="+mn-cs"/>
              </a:rPr>
              <a:t>Management information system</a:t>
            </a:r>
            <a:r>
              <a:rPr lang="en-GB" sz="1200" kern="1200" dirty="0">
                <a:solidFill>
                  <a:schemeClr val="tx1"/>
                </a:solidFill>
                <a:effectLst/>
                <a:latin typeface="+mn-lt"/>
                <a:ea typeface="+mn-ea"/>
                <a:cs typeface="+mn-cs"/>
              </a:rPr>
              <a:t>. [Online] Available at: https://www.ebsco.com/research-starters/information-technology/management-information-system [Accessed 5 June 2026].</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Forbes , (2025). </a:t>
            </a:r>
            <a:r>
              <a:rPr lang="en-GB" sz="1200" i="1" kern="1200" dirty="0">
                <a:solidFill>
                  <a:schemeClr val="tx1"/>
                </a:solidFill>
                <a:effectLst/>
                <a:latin typeface="+mn-lt"/>
                <a:ea typeface="+mn-ea"/>
                <a:cs typeface="+mn-cs"/>
              </a:rPr>
              <a:t>How To Modernize Legacy Apps: Key Steps And Considerations.</a:t>
            </a:r>
            <a:r>
              <a:rPr lang="en-GB" sz="1200" kern="1200" dirty="0">
                <a:solidFill>
                  <a:schemeClr val="tx1"/>
                </a:solidFill>
                <a:effectLst/>
                <a:latin typeface="+mn-lt"/>
                <a:ea typeface="+mn-ea"/>
                <a:cs typeface="+mn-cs"/>
              </a:rPr>
              <a:t> [Online] Available at: https://www.forbes.com/councils/forbestechcouncil/2025/07/29/how-to-modernize-legacy-apps-key-steps-and-considerations/ [Accessed 5 June 2026].</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Gervais, S., (2026). </a:t>
            </a:r>
            <a:r>
              <a:rPr lang="en-GB" sz="1200" i="1" kern="1200" dirty="0">
                <a:solidFill>
                  <a:schemeClr val="tx1"/>
                </a:solidFill>
                <a:effectLst/>
                <a:latin typeface="+mn-lt"/>
                <a:ea typeface="+mn-ea"/>
                <a:cs typeface="+mn-cs"/>
              </a:rPr>
              <a:t>Cybersecurity’s Shift From Protection To Governance.</a:t>
            </a:r>
            <a:r>
              <a:rPr lang="en-GB" sz="1200" kern="1200" dirty="0">
                <a:solidFill>
                  <a:schemeClr val="tx1"/>
                </a:solidFill>
                <a:effectLst/>
                <a:latin typeface="+mn-lt"/>
                <a:ea typeface="+mn-ea"/>
                <a:cs typeface="+mn-cs"/>
              </a:rPr>
              <a:t> [Online] Available at: https://www.forbes.com/councils/forbesbusinesscouncil/2026/05/15/cybersecuritys-shift-from-protection-to-governance/ [Accessed 5 June 2026].</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IBM , (2026). </a:t>
            </a:r>
            <a:r>
              <a:rPr lang="en-GB" sz="1200" i="1" kern="1200" dirty="0">
                <a:solidFill>
                  <a:schemeClr val="tx1"/>
                </a:solidFill>
                <a:effectLst/>
                <a:latin typeface="+mn-lt"/>
                <a:ea typeface="+mn-ea"/>
                <a:cs typeface="+mn-cs"/>
              </a:rPr>
              <a:t>Information Management Systems</a:t>
            </a:r>
            <a:r>
              <a:rPr lang="en-GB" sz="1200" kern="1200" dirty="0">
                <a:solidFill>
                  <a:schemeClr val="tx1"/>
                </a:solidFill>
                <a:effectLst/>
                <a:latin typeface="+mn-lt"/>
                <a:ea typeface="+mn-ea"/>
                <a:cs typeface="+mn-cs"/>
              </a:rPr>
              <a:t>. [Online] Available at: https://www.ibm.com/history/information-management-system [Accessed 5 June 2026].</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Pearlson, K.E., Saunders, C.S. and Galletta, D.F., (2024). </a:t>
            </a:r>
            <a:r>
              <a:rPr lang="en-GB" sz="1200" i="1" kern="1200" dirty="0">
                <a:solidFill>
                  <a:schemeClr val="tx1"/>
                </a:solidFill>
                <a:effectLst/>
                <a:latin typeface="+mn-lt"/>
                <a:ea typeface="+mn-ea"/>
                <a:cs typeface="+mn-cs"/>
              </a:rPr>
              <a:t>Managing and using information systems: A strategic approach</a:t>
            </a:r>
            <a:r>
              <a:rPr lang="en-GB" sz="1200" kern="1200" dirty="0">
                <a:solidFill>
                  <a:schemeClr val="tx1"/>
                </a:solidFill>
                <a:effectLst/>
                <a:latin typeface="+mn-lt"/>
                <a:ea typeface="+mn-ea"/>
                <a:cs typeface="+mn-cs"/>
              </a:rPr>
              <a:t>. John Wiley &amp; Sons.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Schneider, J., (2026). </a:t>
            </a:r>
            <a:r>
              <a:rPr lang="en-GB" sz="1200" i="1" kern="1200" dirty="0">
                <a:solidFill>
                  <a:schemeClr val="tx1"/>
                </a:solidFill>
                <a:effectLst/>
                <a:latin typeface="+mn-lt"/>
                <a:ea typeface="+mn-ea"/>
                <a:cs typeface="+mn-cs"/>
              </a:rPr>
              <a:t>What is a transaction processing system (TPS)?.</a:t>
            </a:r>
            <a:r>
              <a:rPr lang="en-GB" sz="1200" kern="1200" dirty="0">
                <a:solidFill>
                  <a:schemeClr val="tx1"/>
                </a:solidFill>
                <a:effectLst/>
                <a:latin typeface="+mn-lt"/>
                <a:ea typeface="+mn-ea"/>
                <a:cs typeface="+mn-cs"/>
              </a:rPr>
              <a:t> [Online] Available at: https://www.ibm.com/think/topics/transaction-processing-system [Accessed 5 June 2026].</a:t>
            </a:r>
            <a:endParaRPr lang="en-US"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Tarasiuk</a:t>
            </a:r>
            <a:r>
              <a:rPr lang="en-GB" sz="1200" kern="1200" dirty="0">
                <a:solidFill>
                  <a:schemeClr val="tx1"/>
                </a:solidFill>
                <a:effectLst/>
                <a:latin typeface="+mn-lt"/>
                <a:ea typeface="+mn-ea"/>
                <a:cs typeface="+mn-cs"/>
              </a:rPr>
              <a:t>, S., (2025). </a:t>
            </a:r>
            <a:r>
              <a:rPr lang="en-GB" sz="1200" i="1" kern="1200" dirty="0">
                <a:solidFill>
                  <a:schemeClr val="tx1"/>
                </a:solidFill>
                <a:effectLst/>
                <a:latin typeface="+mn-lt"/>
                <a:ea typeface="+mn-ea"/>
                <a:cs typeface="+mn-cs"/>
              </a:rPr>
              <a:t>AI Bias In Hiring Is An HR Problem, Not A Tech Issue.</a:t>
            </a:r>
            <a:r>
              <a:rPr lang="en-GB" sz="1200" kern="1200" dirty="0">
                <a:solidFill>
                  <a:schemeClr val="tx1"/>
                </a:solidFill>
                <a:effectLst/>
                <a:latin typeface="+mn-lt"/>
                <a:ea typeface="+mn-ea"/>
                <a:cs typeface="+mn-cs"/>
              </a:rPr>
              <a:t> [Online] Available at: https://www.forbes.com/councils/forbeshumanresourcescouncil/2025/07/15/ai-bias-in-hiring-is-an-hr-problem-not-a-tech-issue/ [Accessed 5 June 2026].</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Tonle, F.B., Niassy, S., </a:t>
            </a:r>
            <a:r>
              <a:rPr lang="en-GB" sz="1200" kern="1200" dirty="0" err="1">
                <a:solidFill>
                  <a:schemeClr val="tx1"/>
                </a:solidFill>
                <a:effectLst/>
                <a:latin typeface="+mn-lt"/>
                <a:ea typeface="+mn-ea"/>
                <a:cs typeface="+mn-cs"/>
              </a:rPr>
              <a:t>Ndadji</a:t>
            </a:r>
            <a:r>
              <a:rPr lang="en-GB" sz="1200" kern="1200" dirty="0">
                <a:solidFill>
                  <a:schemeClr val="tx1"/>
                </a:solidFill>
                <a:effectLst/>
                <a:latin typeface="+mn-lt"/>
                <a:ea typeface="+mn-ea"/>
                <a:cs typeface="+mn-cs"/>
              </a:rPr>
              <a:t>, M.M., </a:t>
            </a:r>
            <a:r>
              <a:rPr lang="en-GB" sz="1200" kern="1200" dirty="0" err="1">
                <a:solidFill>
                  <a:schemeClr val="tx1"/>
                </a:solidFill>
                <a:effectLst/>
                <a:latin typeface="+mn-lt"/>
                <a:ea typeface="+mn-ea"/>
                <a:cs typeface="+mn-cs"/>
              </a:rPr>
              <a:t>Tchendji</a:t>
            </a:r>
            <a:r>
              <a:rPr lang="en-GB" sz="1200" kern="1200" dirty="0">
                <a:solidFill>
                  <a:schemeClr val="tx1"/>
                </a:solidFill>
                <a:effectLst/>
                <a:latin typeface="+mn-lt"/>
                <a:ea typeface="+mn-ea"/>
                <a:cs typeface="+mn-cs"/>
              </a:rPr>
              <a:t>, M.T., </a:t>
            </a:r>
            <a:r>
              <a:rPr lang="en-GB" sz="1200" kern="1200" dirty="0" err="1">
                <a:solidFill>
                  <a:schemeClr val="tx1"/>
                </a:solidFill>
                <a:effectLst/>
                <a:latin typeface="+mn-lt"/>
                <a:ea typeface="+mn-ea"/>
                <a:cs typeface="+mn-cs"/>
              </a:rPr>
              <a:t>Nzeukou</a:t>
            </a:r>
            <a:r>
              <a:rPr lang="en-GB" sz="1200" kern="1200" dirty="0">
                <a:solidFill>
                  <a:schemeClr val="tx1"/>
                </a:solidFill>
                <a:effectLst/>
                <a:latin typeface="+mn-lt"/>
                <a:ea typeface="+mn-ea"/>
                <a:cs typeface="+mn-cs"/>
              </a:rPr>
              <a:t>, A., </a:t>
            </a:r>
            <a:r>
              <a:rPr lang="en-GB" sz="1200" kern="1200" dirty="0" err="1">
                <a:solidFill>
                  <a:schemeClr val="tx1"/>
                </a:solidFill>
                <a:effectLst/>
                <a:latin typeface="+mn-lt"/>
                <a:ea typeface="+mn-ea"/>
                <a:cs typeface="+mn-cs"/>
              </a:rPr>
              <a:t>Mudereri</a:t>
            </a:r>
            <a:r>
              <a:rPr lang="en-GB" sz="1200" kern="1200" dirty="0">
                <a:solidFill>
                  <a:schemeClr val="tx1"/>
                </a:solidFill>
                <a:effectLst/>
                <a:latin typeface="+mn-lt"/>
                <a:ea typeface="+mn-ea"/>
                <a:cs typeface="+mn-cs"/>
              </a:rPr>
              <a:t>, B.T., </a:t>
            </a:r>
            <a:r>
              <a:rPr lang="en-GB" sz="1200" kern="1200" dirty="0" err="1">
                <a:solidFill>
                  <a:schemeClr val="tx1"/>
                </a:solidFill>
                <a:effectLst/>
                <a:latin typeface="+mn-lt"/>
                <a:ea typeface="+mn-ea"/>
                <a:cs typeface="+mn-cs"/>
              </a:rPr>
              <a:t>Senagi</a:t>
            </a:r>
            <a:r>
              <a:rPr lang="en-GB" sz="1200" kern="1200" dirty="0">
                <a:solidFill>
                  <a:schemeClr val="tx1"/>
                </a:solidFill>
                <a:effectLst/>
                <a:latin typeface="+mn-lt"/>
                <a:ea typeface="+mn-ea"/>
                <a:cs typeface="+mn-cs"/>
              </a:rPr>
              <a:t>, K. and </a:t>
            </a:r>
            <a:r>
              <a:rPr lang="en-GB" sz="1200" kern="1200" dirty="0" err="1">
                <a:solidFill>
                  <a:schemeClr val="tx1"/>
                </a:solidFill>
                <a:effectLst/>
                <a:latin typeface="+mn-lt"/>
                <a:ea typeface="+mn-ea"/>
                <a:cs typeface="+mn-cs"/>
              </a:rPr>
              <a:t>Tonnang</a:t>
            </a:r>
            <a:r>
              <a:rPr lang="en-GB" sz="1200" kern="1200" dirty="0">
                <a:solidFill>
                  <a:schemeClr val="tx1"/>
                </a:solidFill>
                <a:effectLst/>
                <a:latin typeface="+mn-lt"/>
                <a:ea typeface="+mn-ea"/>
                <a:cs typeface="+mn-cs"/>
              </a:rPr>
              <a:t>, H.E., (2024). A road map for developing novel decision support system (DSS) for disseminating integrated pest management (IPM) technologies. </a:t>
            </a:r>
            <a:r>
              <a:rPr lang="en-GB" sz="1200" i="1" kern="1200" dirty="0">
                <a:solidFill>
                  <a:schemeClr val="tx1"/>
                </a:solidFill>
                <a:effectLst/>
                <a:latin typeface="+mn-lt"/>
                <a:ea typeface="+mn-ea"/>
                <a:cs typeface="+mn-cs"/>
              </a:rPr>
              <a:t>Computers and Electronics in Agriculture</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217</a:t>
            </a:r>
            <a:r>
              <a:rPr lang="en-GB" sz="1200" kern="1200" dirty="0">
                <a:solidFill>
                  <a:schemeClr val="tx1"/>
                </a:solidFill>
                <a:effectLst/>
                <a:latin typeface="+mn-lt"/>
                <a:ea typeface="+mn-ea"/>
                <a:cs typeface="+mn-cs"/>
              </a:rPr>
              <a:t>, p.108526.</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Werner, J., (2026). </a:t>
            </a:r>
            <a:r>
              <a:rPr lang="en-GB" sz="1200" i="1" kern="1200" dirty="0">
                <a:solidFill>
                  <a:schemeClr val="tx1"/>
                </a:solidFill>
                <a:effectLst/>
                <a:latin typeface="+mn-lt"/>
                <a:ea typeface="+mn-ea"/>
                <a:cs typeface="+mn-cs"/>
              </a:rPr>
              <a:t>Legacy Migration To New AI-Native Worlds.</a:t>
            </a:r>
            <a:r>
              <a:rPr lang="en-GB" sz="1200" kern="1200" dirty="0">
                <a:solidFill>
                  <a:schemeClr val="tx1"/>
                </a:solidFill>
                <a:effectLst/>
                <a:latin typeface="+mn-lt"/>
                <a:ea typeface="+mn-ea"/>
                <a:cs typeface="+mn-cs"/>
              </a:rPr>
              <a:t> [Online] Available at: https://www.forbes.com/sites/johnwerner/2026/04/23/legacy-migration-to-new-ai-native-worlds/ [Accessed 5 June 2026].</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841CED2E-C865-4DC8-AD27-75D823E7A301}" type="slidenum">
              <a:rPr lang="en-IN" smtClean="0"/>
              <a:t>13</a:t>
            </a:fld>
            <a:endParaRPr lang="en-IN"/>
          </a:p>
        </p:txBody>
      </p:sp>
    </p:spTree>
    <p:extLst>
      <p:ext uri="{BB962C8B-B14F-4D97-AF65-F5344CB8AC3E}">
        <p14:creationId xmlns:p14="http://schemas.microsoft.com/office/powerpoint/2010/main" val="6556606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9000"/>
            <a:lum/>
          </a:blip>
          <a:srcRect/>
          <a:stretch>
            <a:fillRect l="-12000" r="-12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6/9/2026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2743200" y="1869302"/>
            <a:ext cx="12420600" cy="7379392"/>
          </a:xfrm>
          <a:prstGeom prst="rect">
            <a:avLst/>
          </a:prstGeom>
        </p:spPr>
        <p:txBody>
          <a:bodyPr wrap="square" lIns="0" tIns="0" rIns="0" bIns="0" rtlCol="0" anchor="t">
            <a:spAutoFit/>
          </a:bodyPr>
          <a:lstStyle/>
          <a:p>
            <a:pPr algn="ctr">
              <a:lnSpc>
                <a:spcPct val="150000"/>
              </a:lnSpc>
            </a:pPr>
            <a:r>
              <a:rPr lang="en-GB" sz="3600" b="1" dirty="0">
                <a:effectLst/>
                <a:latin typeface="Times New Roman" panose="02020603050405020304" pitchFamily="18" charset="0"/>
                <a:ea typeface="Times New Roman" panose="02020603050405020304" pitchFamily="18" charset="0"/>
              </a:rPr>
              <a:t>Module Name: Managing Business Information</a:t>
            </a:r>
            <a:endParaRPr lang="en-IN" sz="3600" dirty="0">
              <a:effectLst/>
              <a:latin typeface="Times New Roman" panose="02020603050405020304" pitchFamily="18" charset="0"/>
              <a:ea typeface="Times New Roman" panose="02020603050405020304" pitchFamily="18" charset="0"/>
            </a:endParaRPr>
          </a:p>
          <a:p>
            <a:pPr algn="ctr">
              <a:lnSpc>
                <a:spcPct val="150000"/>
              </a:lnSpc>
            </a:pPr>
            <a:r>
              <a:rPr lang="en-GB" sz="3600" b="1" dirty="0">
                <a:effectLst/>
                <a:latin typeface="Times New Roman" panose="02020603050405020304" pitchFamily="18" charset="0"/>
                <a:ea typeface="Times New Roman" panose="02020603050405020304" pitchFamily="18" charset="0"/>
              </a:rPr>
              <a:t>Module code: LCLM 5004</a:t>
            </a:r>
            <a:endParaRPr lang="en-IN" sz="3600" dirty="0">
              <a:effectLst/>
              <a:latin typeface="Times New Roman" panose="02020603050405020304" pitchFamily="18" charset="0"/>
              <a:ea typeface="Times New Roman" panose="02020603050405020304" pitchFamily="18" charset="0"/>
            </a:endParaRPr>
          </a:p>
          <a:p>
            <a:pPr algn="ctr">
              <a:lnSpc>
                <a:spcPct val="150000"/>
              </a:lnSpc>
            </a:pPr>
            <a:r>
              <a:rPr lang="en-GB" sz="3600" b="1" dirty="0">
                <a:effectLst/>
                <a:latin typeface="Times New Roman" panose="02020603050405020304" pitchFamily="18" charset="0"/>
                <a:ea typeface="Times New Roman" panose="02020603050405020304" pitchFamily="18" charset="0"/>
              </a:rPr>
              <a:t>Assignment Title: Group Presentation on Different Information Systems</a:t>
            </a:r>
            <a:endParaRPr lang="en-IN" sz="3600" dirty="0">
              <a:effectLst/>
              <a:latin typeface="Times New Roman" panose="02020603050405020304" pitchFamily="18" charset="0"/>
              <a:ea typeface="Times New Roman" panose="02020603050405020304" pitchFamily="18" charset="0"/>
            </a:endParaRPr>
          </a:p>
          <a:p>
            <a:pPr algn="ctr">
              <a:lnSpc>
                <a:spcPct val="150000"/>
              </a:lnSpc>
            </a:pPr>
            <a:r>
              <a:rPr lang="en-GB" sz="3600" b="1" dirty="0">
                <a:effectLst/>
                <a:latin typeface="Times New Roman" panose="02020603050405020304" pitchFamily="18" charset="0"/>
                <a:ea typeface="Times New Roman" panose="02020603050405020304" pitchFamily="18" charset="0"/>
              </a:rPr>
              <a:t>Assignment Number: Component 1</a:t>
            </a:r>
          </a:p>
          <a:p>
            <a:pPr algn="ctr">
              <a:lnSpc>
                <a:spcPct val="150000"/>
              </a:lnSpc>
            </a:pPr>
            <a:r>
              <a:rPr lang="en-GB" sz="3600" b="1" dirty="0">
                <a:latin typeface="Times New Roman" panose="02020603050405020304" pitchFamily="18" charset="0"/>
                <a:ea typeface="Times New Roman" panose="02020603050405020304" pitchFamily="18" charset="0"/>
              </a:rPr>
              <a:t>Students Name &amp; ID:</a:t>
            </a:r>
            <a:endParaRPr lang="en-IN" sz="3600" dirty="0">
              <a:effectLst/>
              <a:latin typeface="Times New Roman" panose="02020603050405020304" pitchFamily="18" charset="0"/>
              <a:ea typeface="Times New Roman" panose="02020603050405020304" pitchFamily="18" charset="0"/>
            </a:endParaRPr>
          </a:p>
          <a:p>
            <a:pPr algn="ctr">
              <a:lnSpc>
                <a:spcPct val="150000"/>
              </a:lnSpc>
            </a:pPr>
            <a:r>
              <a:rPr lang="en-GB" sz="3600" b="1" dirty="0">
                <a:latin typeface="Times New Roman" panose="02020603050405020304" pitchFamily="18" charset="0"/>
                <a:cs typeface="Times New Roman" panose="02020603050405020304" pitchFamily="18" charset="0"/>
              </a:rPr>
              <a:t>Khaled </a:t>
            </a:r>
            <a:r>
              <a:rPr lang="en-GB" sz="3600" b="1" dirty="0" err="1">
                <a:latin typeface="Times New Roman" panose="02020603050405020304" pitchFamily="18" charset="0"/>
                <a:cs typeface="Times New Roman" panose="02020603050405020304" pitchFamily="18" charset="0"/>
              </a:rPr>
              <a:t>Alsaman</a:t>
            </a:r>
            <a:r>
              <a:rPr lang="en-GB" sz="3600" b="1" dirty="0">
                <a:latin typeface="Times New Roman" panose="02020603050405020304" pitchFamily="18" charset="0"/>
                <a:cs typeface="Times New Roman" panose="02020603050405020304" pitchFamily="18" charset="0"/>
              </a:rPr>
              <a:t> 2329747</a:t>
            </a:r>
          </a:p>
          <a:p>
            <a:pPr algn="ctr">
              <a:lnSpc>
                <a:spcPct val="150000"/>
              </a:lnSpc>
            </a:pPr>
            <a:r>
              <a:rPr lang="en-GB" sz="3600" b="1" dirty="0">
                <a:latin typeface="Times New Roman" panose="02020603050405020304" pitchFamily="18" charset="0"/>
                <a:cs typeface="Times New Roman" panose="02020603050405020304" pitchFamily="18" charset="0"/>
              </a:rPr>
              <a:t>Mohammad Jawad Naheem 2332327</a:t>
            </a:r>
          </a:p>
          <a:p>
            <a:pPr algn="ctr">
              <a:lnSpc>
                <a:spcPct val="150000"/>
              </a:lnSpc>
            </a:pPr>
            <a:r>
              <a:rPr lang="en-GB" sz="3600" b="1" dirty="0">
                <a:latin typeface="Times New Roman" panose="02020603050405020304" pitchFamily="18" charset="0"/>
                <a:cs typeface="Times New Roman" panose="02020603050405020304" pitchFamily="18" charset="0"/>
              </a:rPr>
              <a:t>Mohammed Shahnawaz Afzal 2424009</a:t>
            </a:r>
            <a:endParaRPr lang="en-IN" sz="3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Picture 2" descr="A close-up of a sign&#10;&#10;Description automatically generated">
            <a:extLst>
              <a:ext uri="{FF2B5EF4-FFF2-40B4-BE49-F238E27FC236}">
                <a16:creationId xmlns:a16="http://schemas.microsoft.com/office/drawing/2014/main" id="{528F8EBF-9D98-A69A-40A9-11606BC14B45}"/>
              </a:ext>
            </a:extLst>
          </p:cNvPr>
          <p:cNvPicPr>
            <a:picLocks noChangeAspect="1"/>
          </p:cNvPicPr>
          <p:nvPr/>
        </p:nvPicPr>
        <p:blipFill>
          <a:blip r:embed="rId2"/>
          <a:stretch>
            <a:fillRect/>
          </a:stretch>
        </p:blipFill>
        <p:spPr>
          <a:xfrm>
            <a:off x="6248400" y="402166"/>
            <a:ext cx="7086600" cy="146713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78DA2577-8217-4766-81BD-35C0B1D94B99}"/>
              </a:ext>
            </a:extLst>
          </p:cNvPr>
          <p:cNvSpPr txBox="1"/>
          <p:nvPr/>
        </p:nvSpPr>
        <p:spPr>
          <a:xfrm>
            <a:off x="2514600" y="2247900"/>
            <a:ext cx="12954000" cy="4919616"/>
          </a:xfrm>
          <a:prstGeom prst="rect">
            <a:avLst/>
          </a:prstGeom>
          <a:noFill/>
        </p:spPr>
        <p:txBody>
          <a:bodyPr wrap="square">
            <a:spAutoFit/>
          </a:bodyPr>
          <a:lstStyle/>
          <a:p>
            <a:pPr algn="just">
              <a:lnSpc>
                <a:spcPct val="150000"/>
              </a:lnSpc>
            </a:pPr>
            <a:r>
              <a:rPr lang="en-GB" sz="4400" b="1" dirty="0">
                <a:latin typeface="Times New Roman" panose="02020603050405020304" pitchFamily="18" charset="0"/>
                <a:cs typeface="Times New Roman" panose="02020603050405020304" pitchFamily="18" charset="0"/>
              </a:rPr>
              <a:t>Table of Contents</a:t>
            </a:r>
          </a:p>
          <a:p>
            <a:pPr algn="just">
              <a:lnSpc>
                <a:spcPct val="150000"/>
              </a:lnSpc>
            </a:pPr>
            <a:r>
              <a:rPr lang="en-GB" sz="2400" dirty="0">
                <a:latin typeface="Times New Roman" panose="02020603050405020304" pitchFamily="18" charset="0"/>
                <a:cs typeface="Times New Roman" panose="02020603050405020304" pitchFamily="18" charset="0"/>
              </a:rPr>
              <a:t>Introduction………………………………………………....…………………………………………3</a:t>
            </a:r>
          </a:p>
          <a:p>
            <a:pPr algn="just">
              <a:lnSpc>
                <a:spcPct val="150000"/>
              </a:lnSpc>
            </a:pPr>
            <a:r>
              <a:rPr lang="en-GB" sz="2400" dirty="0">
                <a:latin typeface="Times New Roman" panose="02020603050405020304" pitchFamily="18" charset="0"/>
                <a:cs typeface="Times New Roman" panose="02020603050405020304" pitchFamily="18" charset="0"/>
              </a:rPr>
              <a:t>Introducing Different Information Systems………………………………………………………….4-5</a:t>
            </a:r>
          </a:p>
          <a:p>
            <a:pPr algn="just">
              <a:lnSpc>
                <a:spcPct val="150000"/>
              </a:lnSpc>
            </a:pPr>
            <a:r>
              <a:rPr lang="en-GB" sz="2400" dirty="0">
                <a:latin typeface="Times New Roman" panose="02020603050405020304" pitchFamily="18" charset="0"/>
                <a:cs typeface="Times New Roman" panose="02020603050405020304" pitchFamily="18" charset="0"/>
              </a:rPr>
              <a:t>Analysing and Comparing Systems………………………………………………………………….6-7</a:t>
            </a:r>
          </a:p>
          <a:p>
            <a:pPr algn="just">
              <a:lnSpc>
                <a:spcPct val="150000"/>
              </a:lnSpc>
            </a:pPr>
            <a:r>
              <a:rPr lang="en-GB" sz="2400" dirty="0">
                <a:latin typeface="Times New Roman" panose="02020603050405020304" pitchFamily="18" charset="0"/>
                <a:cs typeface="Times New Roman" panose="02020603050405020304" pitchFamily="18" charset="0"/>
              </a:rPr>
              <a:t>Ethical Considerations……………………………………………………………………………….8-9</a:t>
            </a:r>
          </a:p>
          <a:p>
            <a:pPr algn="just">
              <a:lnSpc>
                <a:spcPct val="150000"/>
              </a:lnSpc>
            </a:pPr>
            <a:r>
              <a:rPr lang="en-GB" sz="2400" dirty="0">
                <a:latin typeface="Times New Roman" panose="02020603050405020304" pitchFamily="18" charset="0"/>
                <a:cs typeface="Times New Roman" panose="02020603050405020304" pitchFamily="18" charset="0"/>
              </a:rPr>
              <a:t>Real-World Case Studies…………………………………………………………………………..10-11</a:t>
            </a:r>
          </a:p>
          <a:p>
            <a:pPr algn="just">
              <a:lnSpc>
                <a:spcPct val="150000"/>
              </a:lnSpc>
            </a:pPr>
            <a:r>
              <a:rPr lang="en-GB" sz="2400" dirty="0">
                <a:latin typeface="Times New Roman" panose="02020603050405020304" pitchFamily="18" charset="0"/>
                <a:cs typeface="Times New Roman" panose="02020603050405020304" pitchFamily="18" charset="0"/>
              </a:rPr>
              <a:t>Conclusion…………………………………………………………………………………………….12</a:t>
            </a:r>
          </a:p>
          <a:p>
            <a:pPr algn="just">
              <a:lnSpc>
                <a:spcPct val="150000"/>
              </a:lnSpc>
            </a:pPr>
            <a:r>
              <a:rPr lang="en-GB" sz="2400" dirty="0">
                <a:latin typeface="Times New Roman" panose="02020603050405020304" pitchFamily="18" charset="0"/>
                <a:cs typeface="Times New Roman" panose="02020603050405020304" pitchFamily="18" charset="0"/>
              </a:rPr>
              <a:t>References…………………………………………………………………………………………….13</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p:nvPr/>
        </p:nvSpPr>
        <p:spPr>
          <a:xfrm>
            <a:off x="12033250" y="3835400"/>
            <a:ext cx="5302250" cy="0"/>
          </a:xfrm>
          <a:prstGeom prst="line">
            <a:avLst/>
          </a:prstGeom>
          <a:ln w="19050" cap="flat">
            <a:solidFill>
              <a:srgbClr val="B1D4E0"/>
            </a:solidFill>
            <a:prstDash val="solid"/>
            <a:headEnd type="none" w="sm" len="sm"/>
            <a:tailEnd type="none" w="sm" len="sm"/>
          </a:ln>
        </p:spPr>
        <p:txBody>
          <a:bodyPr/>
          <a:lstStyle/>
          <a:p>
            <a:endParaRPr lang="en-IN"/>
          </a:p>
        </p:txBody>
      </p:sp>
      <p:sp>
        <p:nvSpPr>
          <p:cNvPr id="7" name="TextBox 6">
            <a:extLst>
              <a:ext uri="{FF2B5EF4-FFF2-40B4-BE49-F238E27FC236}">
                <a16:creationId xmlns:a16="http://schemas.microsoft.com/office/drawing/2014/main" id="{07A41FB9-5554-1B12-0134-A52706B3F13D}"/>
              </a:ext>
            </a:extLst>
          </p:cNvPr>
          <p:cNvSpPr txBox="1"/>
          <p:nvPr/>
        </p:nvSpPr>
        <p:spPr>
          <a:xfrm>
            <a:off x="4572000" y="0"/>
            <a:ext cx="9144000" cy="919611"/>
          </a:xfrm>
          <a:prstGeom prst="rect">
            <a:avLst/>
          </a:prstGeom>
          <a:noFill/>
        </p:spPr>
        <p:txBody>
          <a:bodyPr wrap="square">
            <a:spAutoFit/>
          </a:bodyPr>
          <a:lstStyle/>
          <a:p>
            <a:pPr marL="0" marR="0" algn="ctr">
              <a:lnSpc>
                <a:spcPct val="137000"/>
              </a:lnSpc>
              <a:buNone/>
            </a:pPr>
            <a:r>
              <a:rPr lang="en-US" sz="4400" b="1" dirty="0">
                <a:solidFill>
                  <a:srgbClr val="000000"/>
                </a:solidFill>
                <a:effectLst/>
                <a:latin typeface="Times New Roman" panose="02020603050405020304" pitchFamily="18" charset="0"/>
                <a:ea typeface="Times New Roman" panose="02020603050405020304" pitchFamily="18" charset="0"/>
              </a:rPr>
              <a:t>Introduction </a:t>
            </a:r>
            <a:endParaRPr lang="en-US" sz="4400" dirty="0">
              <a:effectLst/>
              <a:latin typeface="Arial" panose="020B0604020202020204" pitchFamily="34" charset="0"/>
              <a:ea typeface="Arial" panose="020B0604020202020204" pitchFamily="34" charset="0"/>
            </a:endParaRPr>
          </a:p>
        </p:txBody>
      </p:sp>
      <p:sp>
        <p:nvSpPr>
          <p:cNvPr id="9" name="TextBox 8">
            <a:extLst>
              <a:ext uri="{FF2B5EF4-FFF2-40B4-BE49-F238E27FC236}">
                <a16:creationId xmlns:a16="http://schemas.microsoft.com/office/drawing/2014/main" id="{5266F9BE-4756-C1D4-7359-751FDE364B33}"/>
              </a:ext>
            </a:extLst>
          </p:cNvPr>
          <p:cNvSpPr txBox="1"/>
          <p:nvPr/>
        </p:nvSpPr>
        <p:spPr>
          <a:xfrm>
            <a:off x="8458200" y="2857500"/>
            <a:ext cx="9448800" cy="4085414"/>
          </a:xfrm>
          <a:prstGeom prst="rect">
            <a:avLst/>
          </a:prstGeom>
          <a:noFill/>
        </p:spPr>
        <p:txBody>
          <a:bodyPr wrap="square">
            <a:spAutoFit/>
          </a:bodyPr>
          <a:lstStyle/>
          <a:p>
            <a:pPr marL="342900" marR="0" lvl="0" indent="-342900" algn="just">
              <a:lnSpc>
                <a:spcPct val="137000"/>
              </a:lnSpc>
              <a:buFont typeface="Arial" panose="020B0604020202020204" pitchFamily="34" charset="0"/>
              <a:buChar char="●"/>
            </a:pPr>
            <a:r>
              <a:rPr lang="en-US" sz="2400" u="none" strike="noStrike" dirty="0">
                <a:effectLst/>
                <a:latin typeface="Times New Roman" panose="02020603050405020304" pitchFamily="18" charset="0"/>
                <a:ea typeface="Times New Roman" panose="02020603050405020304" pitchFamily="18" charset="0"/>
              </a:rPr>
              <a:t>This presentation will evaluate different information systems and their effectiveness for organisations.</a:t>
            </a:r>
          </a:p>
          <a:p>
            <a:pPr marL="342900" marR="0" lvl="0" indent="-342900" algn="just">
              <a:lnSpc>
                <a:spcPct val="137000"/>
              </a:lnSpc>
              <a:buFont typeface="Arial" panose="020B0604020202020204" pitchFamily="34" charset="0"/>
              <a:buChar char="●"/>
            </a:pPr>
            <a:endParaRPr lang="en-US" sz="2400" u="none" strike="noStrike" dirty="0">
              <a:effectLst/>
              <a:latin typeface="Arial" panose="020B0604020202020204" pitchFamily="34" charset="0"/>
              <a:ea typeface="Arial" panose="020B0604020202020204" pitchFamily="34" charset="0"/>
            </a:endParaRPr>
          </a:p>
          <a:p>
            <a:pPr marL="342900" marR="0" lvl="0" indent="-342900" algn="just">
              <a:lnSpc>
                <a:spcPct val="137000"/>
              </a:lnSpc>
              <a:buFont typeface="Arial" panose="020B0604020202020204" pitchFamily="34" charset="0"/>
              <a:buChar char="●"/>
            </a:pPr>
            <a:r>
              <a:rPr lang="en-US" sz="2400" u="none" strike="noStrike" dirty="0">
                <a:effectLst/>
                <a:latin typeface="Times New Roman" panose="02020603050405020304" pitchFamily="18" charset="0"/>
                <a:ea typeface="Times New Roman" panose="02020603050405020304" pitchFamily="18" charset="0"/>
              </a:rPr>
              <a:t>It will clearly analyse and compare some information systems, along with some other ethical considerations.</a:t>
            </a:r>
          </a:p>
          <a:p>
            <a:pPr marL="342900" marR="0" lvl="0" indent="-342900" algn="just">
              <a:lnSpc>
                <a:spcPct val="137000"/>
              </a:lnSpc>
              <a:buFont typeface="Arial" panose="020B0604020202020204" pitchFamily="34" charset="0"/>
              <a:buChar char="●"/>
            </a:pPr>
            <a:endParaRPr lang="en-US" sz="2400" u="none" strike="noStrike" dirty="0">
              <a:effectLst/>
              <a:latin typeface="Arial" panose="020B0604020202020204" pitchFamily="34" charset="0"/>
              <a:ea typeface="Arial" panose="020B0604020202020204" pitchFamily="34" charset="0"/>
            </a:endParaRPr>
          </a:p>
          <a:p>
            <a:pPr marL="342900" marR="0" lvl="0" indent="-342900" algn="just">
              <a:lnSpc>
                <a:spcPct val="137000"/>
              </a:lnSpc>
              <a:buFont typeface="Arial" panose="020B0604020202020204" pitchFamily="34" charset="0"/>
              <a:buChar char="●"/>
            </a:pPr>
            <a:r>
              <a:rPr lang="en-US" sz="2400" u="none" strike="noStrike" dirty="0">
                <a:effectLst/>
                <a:latin typeface="Times New Roman" panose="02020603050405020304" pitchFamily="18" charset="0"/>
                <a:ea typeface="Times New Roman" panose="02020603050405020304" pitchFamily="18" charset="0"/>
              </a:rPr>
              <a:t>The presentation will elaborate on clear real-world examples of some businesses using these systems.</a:t>
            </a:r>
            <a:endParaRPr lang="en-US" sz="2400" u="none" strike="noStrike" dirty="0">
              <a:effectLst/>
              <a:latin typeface="Arial" panose="020B0604020202020204" pitchFamily="34" charset="0"/>
              <a:ea typeface="Arial" panose="020B0604020202020204" pitchFamily="34" charset="0"/>
            </a:endParaRPr>
          </a:p>
        </p:txBody>
      </p:sp>
      <p:pic>
        <p:nvPicPr>
          <p:cNvPr id="10" name="Picture 9" descr="Management information system business Vector Images ...">
            <a:extLst>
              <a:ext uri="{FF2B5EF4-FFF2-40B4-BE49-F238E27FC236}">
                <a16:creationId xmlns:a16="http://schemas.microsoft.com/office/drawing/2014/main" id="{78987ECF-9B62-D8BA-B1F5-1182B8B124DA}"/>
              </a:ext>
            </a:extLst>
          </p:cNvPr>
          <p:cNvPicPr>
            <a:picLocks noChangeAspect="1"/>
          </p:cNvPicPr>
          <p:nvPr/>
        </p:nvPicPr>
        <p:blipFill>
          <a:blip r:embed="rId3"/>
          <a:stretch>
            <a:fillRect/>
          </a:stretch>
        </p:blipFill>
        <p:spPr>
          <a:xfrm>
            <a:off x="1641475" y="3289998"/>
            <a:ext cx="5029200" cy="343005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2" name="TextBox 11">
            <a:extLst>
              <a:ext uri="{FF2B5EF4-FFF2-40B4-BE49-F238E27FC236}">
                <a16:creationId xmlns:a16="http://schemas.microsoft.com/office/drawing/2014/main" id="{095AEFB7-EF3B-C31C-0AB5-D7C0171D7690}"/>
              </a:ext>
            </a:extLst>
          </p:cNvPr>
          <p:cNvSpPr txBox="1"/>
          <p:nvPr/>
        </p:nvSpPr>
        <p:spPr>
          <a:xfrm>
            <a:off x="-415925" y="6769796"/>
            <a:ext cx="9144000" cy="369332"/>
          </a:xfrm>
          <a:prstGeom prst="rect">
            <a:avLst/>
          </a:prstGeom>
          <a:noFill/>
        </p:spPr>
        <p:txBody>
          <a:bodyPr wrap="square">
            <a:spAutoFit/>
          </a:bodyPr>
          <a:lstStyle/>
          <a:p>
            <a:pPr algn="ctr"/>
            <a:r>
              <a:rPr lang="en-US" sz="1800" dirty="0">
                <a:effectLst/>
                <a:latin typeface="Times New Roman" panose="02020603050405020304" pitchFamily="18" charset="0"/>
                <a:ea typeface="Times New Roman" panose="02020603050405020304" pitchFamily="18" charset="0"/>
              </a:rPr>
              <a:t> (IBM , 2026)</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4AD8709D-579D-B42A-9283-34072EA41D83}"/>
              </a:ext>
            </a:extLst>
          </p:cNvPr>
          <p:cNvSpPr txBox="1"/>
          <p:nvPr/>
        </p:nvSpPr>
        <p:spPr>
          <a:xfrm>
            <a:off x="3429000" y="190500"/>
            <a:ext cx="11430000" cy="807850"/>
          </a:xfrm>
          <a:prstGeom prst="rect">
            <a:avLst/>
          </a:prstGeom>
          <a:noFill/>
        </p:spPr>
        <p:txBody>
          <a:bodyPr wrap="square">
            <a:spAutoFit/>
          </a:bodyPr>
          <a:lstStyle/>
          <a:p>
            <a:pPr marL="0" marR="0" algn="ctr">
              <a:lnSpc>
                <a:spcPct val="115000"/>
              </a:lnSpc>
              <a:buNone/>
            </a:pPr>
            <a:r>
              <a:rPr lang="en-US" sz="4400" b="1" dirty="0">
                <a:effectLst/>
                <a:latin typeface="Times New Roman" panose="02020603050405020304" pitchFamily="18" charset="0"/>
                <a:ea typeface="Times New Roman" panose="02020603050405020304" pitchFamily="18" charset="0"/>
              </a:rPr>
              <a:t>Introducing Different Information Systems</a:t>
            </a:r>
            <a:endParaRPr lang="en-US" sz="4400" dirty="0">
              <a:effectLst/>
              <a:latin typeface="Arial" panose="020B0604020202020204" pitchFamily="34" charset="0"/>
              <a:ea typeface="Arial" panose="020B0604020202020204" pitchFamily="34" charset="0"/>
            </a:endParaRPr>
          </a:p>
        </p:txBody>
      </p:sp>
      <p:sp>
        <p:nvSpPr>
          <p:cNvPr id="13" name="TextBox 12">
            <a:extLst>
              <a:ext uri="{FF2B5EF4-FFF2-40B4-BE49-F238E27FC236}">
                <a16:creationId xmlns:a16="http://schemas.microsoft.com/office/drawing/2014/main" id="{62A49199-1A58-E677-6F35-FEE345A31635}"/>
              </a:ext>
            </a:extLst>
          </p:cNvPr>
          <p:cNvSpPr txBox="1"/>
          <p:nvPr/>
        </p:nvSpPr>
        <p:spPr>
          <a:xfrm>
            <a:off x="457200" y="2990891"/>
            <a:ext cx="9144000" cy="5154681"/>
          </a:xfrm>
          <a:prstGeom prst="rect">
            <a:avLst/>
          </a:prstGeom>
          <a:noFill/>
        </p:spPr>
        <p:txBody>
          <a:bodyPr wrap="square">
            <a:spAutoFit/>
          </a:bodyPr>
          <a:lstStyle/>
          <a:p>
            <a:pPr marL="0" marR="0" algn="just">
              <a:lnSpc>
                <a:spcPct val="115000"/>
              </a:lnSpc>
              <a:buNone/>
            </a:pPr>
            <a:r>
              <a:rPr lang="en-US" sz="2400" b="1" dirty="0">
                <a:effectLst/>
                <a:latin typeface="Times New Roman" panose="02020603050405020304" pitchFamily="18" charset="0"/>
                <a:ea typeface="Times New Roman" panose="02020603050405020304" pitchFamily="18" charset="0"/>
              </a:rPr>
              <a:t>Evaluating Role and Importance of Information Systems </a:t>
            </a:r>
            <a:endParaRPr lang="en-US" sz="2400" dirty="0">
              <a:effectLst/>
              <a:latin typeface="Arial" panose="020B0604020202020204" pitchFamily="34" charset="0"/>
              <a:ea typeface="Arial" panose="020B0604020202020204" pitchFamily="34" charset="0"/>
            </a:endParaRPr>
          </a:p>
          <a:p>
            <a:pPr marL="342900" marR="0" lvl="0" indent="-342900" algn="just">
              <a:lnSpc>
                <a:spcPct val="115000"/>
              </a:lnSpc>
              <a:buFont typeface="Arial" panose="020B0604020202020204" pitchFamily="34" charset="0"/>
              <a:buChar char="●"/>
            </a:pPr>
            <a:r>
              <a:rPr lang="en-US" sz="2400" u="none" strike="noStrike" dirty="0">
                <a:effectLst/>
                <a:latin typeface="Times New Roman" panose="02020603050405020304" pitchFamily="18" charset="0"/>
                <a:ea typeface="Times New Roman" panose="02020603050405020304" pitchFamily="18" charset="0"/>
              </a:rPr>
              <a:t>Information systems are highly effective in nature and allow companies to mitigate human errors, foster speed of daily work and reduce operational costs. </a:t>
            </a:r>
          </a:p>
          <a:p>
            <a:pPr marL="342900" marR="0" lvl="0" indent="-342900" algn="just">
              <a:lnSpc>
                <a:spcPct val="115000"/>
              </a:lnSpc>
              <a:buFont typeface="Arial" panose="020B0604020202020204" pitchFamily="34" charset="0"/>
              <a:buChar char="●"/>
            </a:pPr>
            <a:endParaRPr lang="en-US" sz="2400" u="none" strike="noStrike" dirty="0">
              <a:effectLst/>
              <a:latin typeface="Arial" panose="020B0604020202020204" pitchFamily="34" charset="0"/>
              <a:ea typeface="Arial" panose="020B0604020202020204" pitchFamily="34" charset="0"/>
            </a:endParaRPr>
          </a:p>
          <a:p>
            <a:pPr marL="342900" marR="0" lvl="0" indent="-342900" algn="just">
              <a:lnSpc>
                <a:spcPct val="115000"/>
              </a:lnSpc>
              <a:buFont typeface="Arial" panose="020B0604020202020204" pitchFamily="34" charset="0"/>
              <a:buChar char="●"/>
            </a:pPr>
            <a:r>
              <a:rPr lang="en-US" sz="2400" u="none" strike="noStrike" dirty="0">
                <a:effectLst/>
                <a:latin typeface="Times New Roman" panose="02020603050405020304" pitchFamily="18" charset="0"/>
                <a:ea typeface="Times New Roman" panose="02020603050405020304" pitchFamily="18" charset="0"/>
              </a:rPr>
              <a:t>Instead of using the outdated working approach, the management of an organisation becomes able to access real-time data with the help of integrated systems.</a:t>
            </a:r>
          </a:p>
          <a:p>
            <a:pPr marR="0" lvl="0" algn="just">
              <a:lnSpc>
                <a:spcPct val="115000"/>
              </a:lnSpc>
            </a:pPr>
            <a:r>
              <a:rPr lang="en-US" sz="2400" u="none" strike="noStrike" dirty="0">
                <a:effectLst/>
                <a:latin typeface="Times New Roman" panose="02020603050405020304" pitchFamily="18" charset="0"/>
                <a:ea typeface="Times New Roman" panose="02020603050405020304" pitchFamily="18" charset="0"/>
              </a:rPr>
              <a:t> </a:t>
            </a:r>
            <a:endParaRPr lang="en-US" sz="2400" u="none" strike="noStrike" dirty="0">
              <a:effectLst/>
              <a:latin typeface="Arial" panose="020B0604020202020204" pitchFamily="34" charset="0"/>
              <a:ea typeface="Arial" panose="020B0604020202020204" pitchFamily="34" charset="0"/>
            </a:endParaRPr>
          </a:p>
          <a:p>
            <a:pPr marL="342900" marR="0" lvl="0" indent="-342900" algn="just">
              <a:lnSpc>
                <a:spcPct val="115000"/>
              </a:lnSpc>
              <a:buFont typeface="Arial" panose="020B0604020202020204" pitchFamily="34" charset="0"/>
              <a:buChar char="●"/>
            </a:pPr>
            <a:r>
              <a:rPr lang="en-US" sz="2400" u="none" strike="noStrike" dirty="0">
                <a:effectLst/>
                <a:latin typeface="Times New Roman" panose="02020603050405020304" pitchFamily="18" charset="0"/>
                <a:ea typeface="Times New Roman" panose="02020603050405020304" pitchFamily="18" charset="0"/>
              </a:rPr>
              <a:t>Using information systems supports organisations to leverage technological efficiency and differentiate themselves from competitors.</a:t>
            </a:r>
            <a:endParaRPr lang="en-US" sz="2400" u="none" strike="noStrike" dirty="0">
              <a:effectLst/>
              <a:latin typeface="Arial" panose="020B0604020202020204" pitchFamily="34" charset="0"/>
              <a:ea typeface="Arial" panose="020B0604020202020204" pitchFamily="34" charset="0"/>
            </a:endParaRPr>
          </a:p>
        </p:txBody>
      </p:sp>
      <p:pic>
        <p:nvPicPr>
          <p:cNvPr id="14" name="Picture 13" descr="Information Systems on Business Processes">
            <a:extLst>
              <a:ext uri="{FF2B5EF4-FFF2-40B4-BE49-F238E27FC236}">
                <a16:creationId xmlns:a16="http://schemas.microsoft.com/office/drawing/2014/main" id="{C47809F6-CFF8-EC49-135B-7C600E6AF0FB}"/>
              </a:ext>
            </a:extLst>
          </p:cNvPr>
          <p:cNvPicPr>
            <a:picLocks noChangeAspect="1"/>
          </p:cNvPicPr>
          <p:nvPr/>
        </p:nvPicPr>
        <p:blipFill>
          <a:blip r:embed="rId3"/>
          <a:stretch>
            <a:fillRect/>
          </a:stretch>
        </p:blipFill>
        <p:spPr>
          <a:xfrm>
            <a:off x="11963400" y="3619500"/>
            <a:ext cx="5404733" cy="359660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6" name="TextBox 15">
            <a:extLst>
              <a:ext uri="{FF2B5EF4-FFF2-40B4-BE49-F238E27FC236}">
                <a16:creationId xmlns:a16="http://schemas.microsoft.com/office/drawing/2014/main" id="{345B5EFC-640A-EB52-007A-FB1CC039E96B}"/>
              </a:ext>
            </a:extLst>
          </p:cNvPr>
          <p:cNvSpPr txBox="1"/>
          <p:nvPr/>
        </p:nvSpPr>
        <p:spPr>
          <a:xfrm>
            <a:off x="10093766" y="7216104"/>
            <a:ext cx="9144000" cy="369332"/>
          </a:xfrm>
          <a:prstGeom prst="rect">
            <a:avLst/>
          </a:prstGeom>
          <a:noFill/>
        </p:spPr>
        <p:txBody>
          <a:bodyPr wrap="square">
            <a:spAutoFit/>
          </a:bodyPr>
          <a:lstStyle/>
          <a:p>
            <a:pPr algn="ctr"/>
            <a:r>
              <a:rPr lang="en-GB" dirty="0">
                <a:latin typeface="Times New Roman" panose="02020603050405020304" pitchFamily="18" charset="0"/>
                <a:ea typeface="Times New Roman" panose="02020603050405020304" pitchFamily="18" charset="0"/>
              </a:rPr>
              <a:t>(</a:t>
            </a:r>
            <a:r>
              <a:rPr lang="en-GB" sz="1800" dirty="0">
                <a:effectLst/>
                <a:latin typeface="Times New Roman" panose="02020603050405020304" pitchFamily="18" charset="0"/>
                <a:ea typeface="Times New Roman" panose="02020603050405020304" pitchFamily="18" charset="0"/>
              </a:rPr>
              <a:t>Werner, 2026) </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3000"/>
            <a:lum/>
          </a:blip>
          <a:srcRect/>
          <a:stretch>
            <a:fillRect l="-12000" r="-12000"/>
          </a:stretch>
        </a:blipFill>
        <a:effectLst/>
      </p:bgPr>
    </p:bg>
    <p:spTree>
      <p:nvGrpSpPr>
        <p:cNvPr id="1" name="">
          <a:extLst>
            <a:ext uri="{FF2B5EF4-FFF2-40B4-BE49-F238E27FC236}">
              <a16:creationId xmlns:a16="http://schemas.microsoft.com/office/drawing/2014/main" id="{2C1B3ED5-A73D-2187-F3A6-F93FCAD207D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2B1A108-9438-BD96-D29D-818543BCB76D}"/>
              </a:ext>
            </a:extLst>
          </p:cNvPr>
          <p:cNvSpPr txBox="1"/>
          <p:nvPr/>
        </p:nvSpPr>
        <p:spPr>
          <a:xfrm>
            <a:off x="914400" y="190500"/>
            <a:ext cx="9144000" cy="986360"/>
          </a:xfrm>
          <a:prstGeom prst="rect">
            <a:avLst/>
          </a:prstGeom>
          <a:noFill/>
        </p:spPr>
        <p:txBody>
          <a:bodyPr wrap="square">
            <a:spAutoFit/>
          </a:bodyPr>
          <a:lstStyle/>
          <a:p>
            <a:pPr>
              <a:lnSpc>
                <a:spcPct val="150000"/>
              </a:lnSpc>
            </a:pPr>
            <a:r>
              <a:rPr lang="en-GB" sz="4400" b="1" kern="0" dirty="0">
                <a:effectLst/>
                <a:latin typeface="Times New Roman" panose="02020603050405020304" pitchFamily="18" charset="0"/>
              </a:rPr>
              <a:t>Contd….</a:t>
            </a:r>
            <a:endParaRPr lang="en-IN" sz="4400" b="1" kern="0" dirty="0">
              <a:effectLst/>
              <a:latin typeface="Times New Roman" panose="02020603050405020304" pitchFamily="18" charset="0"/>
            </a:endParaRPr>
          </a:p>
        </p:txBody>
      </p:sp>
      <p:sp>
        <p:nvSpPr>
          <p:cNvPr id="5" name="TextBox 4">
            <a:extLst>
              <a:ext uri="{FF2B5EF4-FFF2-40B4-BE49-F238E27FC236}">
                <a16:creationId xmlns:a16="http://schemas.microsoft.com/office/drawing/2014/main" id="{9CFFE66C-BBA3-BEC8-4FF6-0927921546EB}"/>
              </a:ext>
            </a:extLst>
          </p:cNvPr>
          <p:cNvSpPr txBox="1"/>
          <p:nvPr/>
        </p:nvSpPr>
        <p:spPr>
          <a:xfrm>
            <a:off x="8077200" y="3203257"/>
            <a:ext cx="9829800" cy="4305218"/>
          </a:xfrm>
          <a:prstGeom prst="rect">
            <a:avLst/>
          </a:prstGeom>
          <a:noFill/>
        </p:spPr>
        <p:txBody>
          <a:bodyPr wrap="square">
            <a:spAutoFit/>
          </a:bodyPr>
          <a:lstStyle/>
          <a:p>
            <a:pPr marL="0" marR="0" algn="just">
              <a:lnSpc>
                <a:spcPct val="115000"/>
              </a:lnSpc>
              <a:buNone/>
            </a:pPr>
            <a:r>
              <a:rPr lang="en-US" sz="2400" b="1" dirty="0">
                <a:effectLst/>
                <a:latin typeface="Times New Roman" panose="02020603050405020304" pitchFamily="18" charset="0"/>
                <a:ea typeface="Times New Roman" panose="02020603050405020304" pitchFamily="18" charset="0"/>
              </a:rPr>
              <a:t>Overview of Different Types and Their Impact</a:t>
            </a:r>
            <a:endParaRPr lang="en-US" sz="2400" dirty="0">
              <a:effectLst/>
              <a:latin typeface="Arial" panose="020B0604020202020204" pitchFamily="34" charset="0"/>
              <a:ea typeface="Arial" panose="020B0604020202020204" pitchFamily="34" charset="0"/>
            </a:endParaRPr>
          </a:p>
          <a:p>
            <a:pPr marL="342900" marR="0" lvl="0" indent="-342900" algn="just">
              <a:lnSpc>
                <a:spcPct val="115000"/>
              </a:lnSpc>
              <a:buFont typeface="Arial" panose="020B0604020202020204" pitchFamily="34" charset="0"/>
              <a:buChar char="●"/>
            </a:pPr>
            <a:r>
              <a:rPr lang="en-US" sz="2400" u="none" strike="noStrike" dirty="0">
                <a:effectLst/>
                <a:latin typeface="Times New Roman" panose="02020603050405020304" pitchFamily="18" charset="0"/>
                <a:ea typeface="Times New Roman" panose="02020603050405020304" pitchFamily="18" charset="0"/>
              </a:rPr>
              <a:t>Modern organisations currently deploy many specialised information systems in business to generate massive market benefits and reduce competition. </a:t>
            </a:r>
          </a:p>
          <a:p>
            <a:pPr marL="342900" marR="0" lvl="0" indent="-342900" algn="just">
              <a:lnSpc>
                <a:spcPct val="115000"/>
              </a:lnSpc>
              <a:buFont typeface="Arial" panose="020B0604020202020204" pitchFamily="34" charset="0"/>
              <a:buChar char="●"/>
            </a:pPr>
            <a:endParaRPr lang="en-US" sz="2400" u="none" strike="noStrike" dirty="0">
              <a:effectLst/>
              <a:latin typeface="Arial" panose="020B0604020202020204" pitchFamily="34" charset="0"/>
              <a:ea typeface="Arial" panose="020B0604020202020204" pitchFamily="34" charset="0"/>
            </a:endParaRPr>
          </a:p>
          <a:p>
            <a:pPr marL="342900" marR="0" lvl="0" indent="-342900" algn="just">
              <a:lnSpc>
                <a:spcPct val="115000"/>
              </a:lnSpc>
              <a:buFont typeface="Arial" panose="020B0604020202020204" pitchFamily="34" charset="0"/>
              <a:buChar char="●"/>
            </a:pPr>
            <a:r>
              <a:rPr lang="en-US" sz="2400" u="none" strike="noStrike" dirty="0">
                <a:effectLst/>
                <a:latin typeface="Times New Roman" panose="02020603050405020304" pitchFamily="18" charset="0"/>
                <a:ea typeface="Times New Roman" panose="02020603050405020304" pitchFamily="18" charset="0"/>
              </a:rPr>
              <a:t>One of the major information systems is the Transaction Processing System, and it supports businesses to handle daily tasks and routine transactions. </a:t>
            </a:r>
          </a:p>
          <a:p>
            <a:pPr marL="342900" marR="0" lvl="0" indent="-342900" algn="just">
              <a:lnSpc>
                <a:spcPct val="115000"/>
              </a:lnSpc>
              <a:buFont typeface="Arial" panose="020B0604020202020204" pitchFamily="34" charset="0"/>
              <a:buChar char="●"/>
            </a:pPr>
            <a:endParaRPr lang="en-US" sz="2400" u="none" strike="noStrike" dirty="0">
              <a:effectLst/>
              <a:latin typeface="Arial" panose="020B0604020202020204" pitchFamily="34" charset="0"/>
              <a:ea typeface="Arial" panose="020B0604020202020204" pitchFamily="34" charset="0"/>
            </a:endParaRPr>
          </a:p>
          <a:p>
            <a:pPr marL="342900" marR="0" lvl="0" indent="-342900" algn="just">
              <a:lnSpc>
                <a:spcPct val="115000"/>
              </a:lnSpc>
              <a:buFont typeface="Arial" panose="020B0604020202020204" pitchFamily="34" charset="0"/>
              <a:buChar char="●"/>
            </a:pPr>
            <a:r>
              <a:rPr lang="en-US" sz="2400" u="none" strike="noStrike" dirty="0">
                <a:effectLst/>
                <a:latin typeface="Times New Roman" panose="02020603050405020304" pitchFamily="18" charset="0"/>
                <a:ea typeface="Times New Roman" panose="02020603050405020304" pitchFamily="18" charset="0"/>
              </a:rPr>
              <a:t>Decision Support Systems are highly advanced tools which help managers to mitigate any non-routine or complex issues. </a:t>
            </a:r>
            <a:endParaRPr lang="en-US" sz="2400" u="none" strike="noStrike" dirty="0">
              <a:effectLst/>
              <a:latin typeface="Arial" panose="020B0604020202020204" pitchFamily="34" charset="0"/>
              <a:ea typeface="Arial" panose="020B0604020202020204" pitchFamily="34" charset="0"/>
            </a:endParaRPr>
          </a:p>
        </p:txBody>
      </p:sp>
      <p:pic>
        <p:nvPicPr>
          <p:cNvPr id="6" name="Picture 5" descr="Transaction Processing Systems ...">
            <a:extLst>
              <a:ext uri="{FF2B5EF4-FFF2-40B4-BE49-F238E27FC236}">
                <a16:creationId xmlns:a16="http://schemas.microsoft.com/office/drawing/2014/main" id="{FBF8EE33-071F-D5C7-E796-2105CF518D28}"/>
              </a:ext>
            </a:extLst>
          </p:cNvPr>
          <p:cNvPicPr>
            <a:picLocks noChangeAspect="1"/>
          </p:cNvPicPr>
          <p:nvPr/>
        </p:nvPicPr>
        <p:blipFill>
          <a:blip r:embed="rId4"/>
          <a:stretch>
            <a:fillRect/>
          </a:stretch>
        </p:blipFill>
        <p:spPr>
          <a:xfrm>
            <a:off x="1447800" y="3554716"/>
            <a:ext cx="5181600" cy="3177567"/>
          </a:xfrm>
          <a:prstGeom prst="rect">
            <a:avLst/>
          </a:prstGeom>
        </p:spPr>
      </p:pic>
      <p:sp>
        <p:nvSpPr>
          <p:cNvPr id="8" name="TextBox 7">
            <a:extLst>
              <a:ext uri="{FF2B5EF4-FFF2-40B4-BE49-F238E27FC236}">
                <a16:creationId xmlns:a16="http://schemas.microsoft.com/office/drawing/2014/main" id="{05B2D146-06AF-E813-EE2C-A1DB9FA0DEA3}"/>
              </a:ext>
            </a:extLst>
          </p:cNvPr>
          <p:cNvSpPr txBox="1"/>
          <p:nvPr/>
        </p:nvSpPr>
        <p:spPr>
          <a:xfrm>
            <a:off x="-1066800" y="7013426"/>
            <a:ext cx="9144000" cy="369332"/>
          </a:xfrm>
          <a:prstGeom prst="rect">
            <a:avLst/>
          </a:prstGeom>
          <a:noFill/>
        </p:spPr>
        <p:txBody>
          <a:bodyPr wrap="square">
            <a:spAutoFit/>
          </a:bodyPr>
          <a:lstStyle/>
          <a:p>
            <a:pPr algn="ctr"/>
            <a:r>
              <a:rPr lang="en-US" sz="1800" dirty="0">
                <a:effectLst/>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Schneider, </a:t>
            </a:r>
            <a:r>
              <a:rPr lang="en-US" sz="1800" dirty="0">
                <a:effectLst/>
                <a:latin typeface="Times New Roman" panose="02020603050405020304" pitchFamily="18" charset="0"/>
                <a:ea typeface="Times New Roman" panose="02020603050405020304" pitchFamily="18" charset="0"/>
              </a:rPr>
              <a:t>2026</a:t>
            </a:r>
            <a:r>
              <a:rPr lang="en-US" dirty="0">
                <a:latin typeface="Times New Roman" panose="02020603050405020304" pitchFamily="18" charset="0"/>
                <a:ea typeface="Times New Roman" panose="02020603050405020304" pitchFamily="18" charset="0"/>
              </a:rPr>
              <a:t>)</a:t>
            </a:r>
            <a:endParaRPr lang="en-US" dirty="0"/>
          </a:p>
        </p:txBody>
      </p:sp>
    </p:spTree>
    <p:extLst>
      <p:ext uri="{BB962C8B-B14F-4D97-AF65-F5344CB8AC3E}">
        <p14:creationId xmlns:p14="http://schemas.microsoft.com/office/powerpoint/2010/main" val="40471181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6">
            <a:extLst>
              <a:ext uri="{FF2B5EF4-FFF2-40B4-BE49-F238E27FC236}">
                <a16:creationId xmlns:a16="http://schemas.microsoft.com/office/drawing/2014/main" id="{ED502B9F-2EF6-D9A4-4044-24D9875EF47A}"/>
              </a:ext>
            </a:extLst>
          </p:cNvPr>
          <p:cNvSpPr txBox="1"/>
          <p:nvPr/>
        </p:nvSpPr>
        <p:spPr>
          <a:xfrm>
            <a:off x="4724400" y="20515"/>
            <a:ext cx="9144000" cy="919611"/>
          </a:xfrm>
          <a:prstGeom prst="rect">
            <a:avLst/>
          </a:prstGeom>
          <a:noFill/>
        </p:spPr>
        <p:txBody>
          <a:bodyPr wrap="square">
            <a:spAutoFit/>
          </a:bodyPr>
          <a:lstStyle/>
          <a:p>
            <a:pPr marL="0" marR="0" algn="ctr">
              <a:lnSpc>
                <a:spcPct val="137000"/>
              </a:lnSpc>
              <a:buNone/>
            </a:pPr>
            <a:r>
              <a:rPr lang="en-US" sz="4400" b="1" dirty="0">
                <a:solidFill>
                  <a:srgbClr val="000000"/>
                </a:solidFill>
                <a:effectLst/>
                <a:latin typeface="Times New Roman" panose="02020603050405020304" pitchFamily="18" charset="0"/>
                <a:ea typeface="Times New Roman" panose="02020603050405020304" pitchFamily="18" charset="0"/>
              </a:rPr>
              <a:t>Analysing and Comparing Systems </a:t>
            </a:r>
            <a:endParaRPr lang="en-US" sz="4400" dirty="0">
              <a:effectLst/>
              <a:latin typeface="Arial" panose="020B0604020202020204" pitchFamily="34" charset="0"/>
              <a:ea typeface="Arial" panose="020B0604020202020204" pitchFamily="34" charset="0"/>
            </a:endParaRPr>
          </a:p>
        </p:txBody>
      </p:sp>
      <p:sp>
        <p:nvSpPr>
          <p:cNvPr id="29" name="TextBox 28">
            <a:extLst>
              <a:ext uri="{FF2B5EF4-FFF2-40B4-BE49-F238E27FC236}">
                <a16:creationId xmlns:a16="http://schemas.microsoft.com/office/drawing/2014/main" id="{C2FB77F9-270C-712E-6BCC-03A028EECF40}"/>
              </a:ext>
            </a:extLst>
          </p:cNvPr>
          <p:cNvSpPr txBox="1"/>
          <p:nvPr/>
        </p:nvSpPr>
        <p:spPr>
          <a:xfrm>
            <a:off x="152400" y="2705100"/>
            <a:ext cx="9753600" cy="4591385"/>
          </a:xfrm>
          <a:prstGeom prst="rect">
            <a:avLst/>
          </a:prstGeom>
          <a:noFill/>
        </p:spPr>
        <p:txBody>
          <a:bodyPr wrap="square">
            <a:spAutoFit/>
          </a:bodyPr>
          <a:lstStyle/>
          <a:p>
            <a:pPr marL="342900" marR="0" lvl="0" indent="-342900" algn="just">
              <a:lnSpc>
                <a:spcPct val="137000"/>
              </a:lnSpc>
              <a:buFont typeface="Arial" panose="020B0604020202020204" pitchFamily="34" charset="0"/>
              <a:buChar char="●"/>
            </a:pPr>
            <a:r>
              <a:rPr lang="en-US" sz="2400" u="none" strike="noStrike" dirty="0">
                <a:solidFill>
                  <a:srgbClr val="000000"/>
                </a:solidFill>
                <a:effectLst/>
                <a:latin typeface="Times New Roman" panose="02020603050405020304" pitchFamily="18" charset="0"/>
                <a:ea typeface="Times New Roman" panose="02020603050405020304" pitchFamily="18" charset="0"/>
              </a:rPr>
              <a:t>Businesses are currently focusing on using different kinds of information systems to generate higher business success. </a:t>
            </a:r>
          </a:p>
          <a:p>
            <a:pPr marL="342900" marR="0" lvl="0" indent="-342900" algn="just">
              <a:lnSpc>
                <a:spcPct val="137000"/>
              </a:lnSpc>
              <a:buFont typeface="Arial" panose="020B0604020202020204" pitchFamily="34" charset="0"/>
              <a:buChar char="●"/>
            </a:pPr>
            <a:endParaRPr lang="en-US" sz="2400" u="none" strike="noStrike" dirty="0">
              <a:effectLst/>
              <a:latin typeface="Arial" panose="020B0604020202020204" pitchFamily="34" charset="0"/>
              <a:ea typeface="Arial" panose="020B0604020202020204" pitchFamily="34" charset="0"/>
            </a:endParaRPr>
          </a:p>
          <a:p>
            <a:pPr marL="342900" marR="0" lvl="0" indent="-342900" algn="just">
              <a:lnSpc>
                <a:spcPct val="137000"/>
              </a:lnSpc>
              <a:buFont typeface="Arial" panose="020B0604020202020204" pitchFamily="34" charset="0"/>
              <a:buChar char="●"/>
            </a:pPr>
            <a:r>
              <a:rPr lang="en-US" sz="2400" u="none" strike="noStrike" dirty="0">
                <a:solidFill>
                  <a:srgbClr val="000000"/>
                </a:solidFill>
                <a:effectLst/>
                <a:latin typeface="Times New Roman" panose="02020603050405020304" pitchFamily="18" charset="0"/>
                <a:ea typeface="Times New Roman" panose="02020603050405020304" pitchFamily="18" charset="0"/>
              </a:rPr>
              <a:t>These systems also support organisations to increase efficiency and reduce competition from rivals.</a:t>
            </a:r>
          </a:p>
          <a:p>
            <a:pPr marR="0" lvl="0" algn="just">
              <a:lnSpc>
                <a:spcPct val="137000"/>
              </a:lnSpc>
            </a:pPr>
            <a:r>
              <a:rPr lang="en-US" sz="2400" u="none" strike="noStrike" dirty="0">
                <a:solidFill>
                  <a:srgbClr val="000000"/>
                </a:solidFill>
                <a:effectLst/>
                <a:latin typeface="Times New Roman" panose="02020603050405020304" pitchFamily="18" charset="0"/>
                <a:ea typeface="Times New Roman" panose="02020603050405020304" pitchFamily="18" charset="0"/>
              </a:rPr>
              <a:t> </a:t>
            </a:r>
            <a:endParaRPr lang="en-US" sz="2400" u="none" strike="noStrike" dirty="0">
              <a:effectLst/>
              <a:latin typeface="Arial" panose="020B0604020202020204" pitchFamily="34" charset="0"/>
              <a:ea typeface="Arial" panose="020B0604020202020204" pitchFamily="34" charset="0"/>
            </a:endParaRPr>
          </a:p>
          <a:p>
            <a:pPr marL="342900" marR="0" lvl="0" indent="-342900" algn="just">
              <a:lnSpc>
                <a:spcPct val="137000"/>
              </a:lnSpc>
              <a:buFont typeface="Arial" panose="020B0604020202020204" pitchFamily="34" charset="0"/>
              <a:buChar char="●"/>
            </a:pPr>
            <a:r>
              <a:rPr lang="en-US" sz="2400" u="none" strike="noStrike" dirty="0">
                <a:solidFill>
                  <a:srgbClr val="000000"/>
                </a:solidFill>
                <a:effectLst/>
                <a:latin typeface="Times New Roman" panose="02020603050405020304" pitchFamily="18" charset="0"/>
                <a:ea typeface="Times New Roman" panose="02020603050405020304" pitchFamily="18" charset="0"/>
              </a:rPr>
              <a:t>Three major systems which are used today by businesses are Transaction Processing Systems, Management Information Systems and Decision Support Systems. </a:t>
            </a:r>
            <a:endParaRPr lang="en-US" sz="2400" u="none" strike="noStrike" dirty="0">
              <a:effectLst/>
              <a:latin typeface="Arial" panose="020B0604020202020204" pitchFamily="34" charset="0"/>
              <a:ea typeface="Arial" panose="020B0604020202020204" pitchFamily="34" charset="0"/>
            </a:endParaRPr>
          </a:p>
        </p:txBody>
      </p:sp>
      <p:pic>
        <p:nvPicPr>
          <p:cNvPr id="30" name="Picture 29" descr="Information Systems Stock Illustrations ...">
            <a:extLst>
              <a:ext uri="{FF2B5EF4-FFF2-40B4-BE49-F238E27FC236}">
                <a16:creationId xmlns:a16="http://schemas.microsoft.com/office/drawing/2014/main" id="{F7C2C537-1FD0-7AEA-28CB-2F63D607FC2F}"/>
              </a:ext>
            </a:extLst>
          </p:cNvPr>
          <p:cNvPicPr>
            <a:picLocks noChangeAspect="1"/>
          </p:cNvPicPr>
          <p:nvPr/>
        </p:nvPicPr>
        <p:blipFill>
          <a:blip r:embed="rId3"/>
          <a:stretch>
            <a:fillRect/>
          </a:stretch>
        </p:blipFill>
        <p:spPr>
          <a:xfrm>
            <a:off x="11814592" y="3220629"/>
            <a:ext cx="5294918" cy="3187944"/>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2" name="TextBox 31">
            <a:extLst>
              <a:ext uri="{FF2B5EF4-FFF2-40B4-BE49-F238E27FC236}">
                <a16:creationId xmlns:a16="http://schemas.microsoft.com/office/drawing/2014/main" id="{E76A4123-8EB8-8E6F-07CB-03ED02022DAC}"/>
              </a:ext>
            </a:extLst>
          </p:cNvPr>
          <p:cNvSpPr txBox="1"/>
          <p:nvPr/>
        </p:nvSpPr>
        <p:spPr>
          <a:xfrm>
            <a:off x="9906000" y="6594764"/>
            <a:ext cx="9144000" cy="369332"/>
          </a:xfrm>
          <a:prstGeom prst="rect">
            <a:avLst/>
          </a:prstGeom>
          <a:noFill/>
        </p:spPr>
        <p:txBody>
          <a:bodyPr wrap="square">
            <a:spAutoFit/>
          </a:bodyPr>
          <a:lstStyle/>
          <a:p>
            <a:pPr algn="ctr"/>
            <a:r>
              <a:rPr lang="en-US" sz="1800" dirty="0">
                <a:effectLst/>
                <a:latin typeface="Times New Roman" panose="02020603050405020304" pitchFamily="18" charset="0"/>
                <a:ea typeface="Times New Roman" panose="02020603050405020304" pitchFamily="18" charset="0"/>
              </a:rPr>
              <a:t> (IBM , 2026)</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CDBB4-1460-EFE4-F199-151F25A33F9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548CBF3-5012-E94C-83B1-98141EEDE348}"/>
              </a:ext>
            </a:extLst>
          </p:cNvPr>
          <p:cNvSpPr txBox="1"/>
          <p:nvPr/>
        </p:nvSpPr>
        <p:spPr>
          <a:xfrm>
            <a:off x="533400" y="0"/>
            <a:ext cx="9144000" cy="986360"/>
          </a:xfrm>
          <a:prstGeom prst="rect">
            <a:avLst/>
          </a:prstGeom>
          <a:noFill/>
        </p:spPr>
        <p:txBody>
          <a:bodyPr wrap="square">
            <a:spAutoFit/>
          </a:bodyPr>
          <a:lstStyle/>
          <a:p>
            <a:pPr>
              <a:lnSpc>
                <a:spcPct val="150000"/>
              </a:lnSpc>
            </a:pPr>
            <a:r>
              <a:rPr lang="en-GB" sz="4400" b="1" kern="0" dirty="0">
                <a:effectLst/>
                <a:latin typeface="Times New Roman" panose="02020603050405020304" pitchFamily="18" charset="0"/>
              </a:rPr>
              <a:t>Contd….</a:t>
            </a:r>
            <a:endParaRPr lang="en-IN" sz="4400" b="1" kern="0" dirty="0">
              <a:effectLst/>
              <a:latin typeface="Times New Roman" panose="02020603050405020304" pitchFamily="18" charset="0"/>
            </a:endParaRPr>
          </a:p>
        </p:txBody>
      </p:sp>
      <p:sp>
        <p:nvSpPr>
          <p:cNvPr id="5" name="TextBox 4">
            <a:extLst>
              <a:ext uri="{FF2B5EF4-FFF2-40B4-BE49-F238E27FC236}">
                <a16:creationId xmlns:a16="http://schemas.microsoft.com/office/drawing/2014/main" id="{0AF30251-55AE-A3E7-4350-FA2E21DFA6E0}"/>
              </a:ext>
            </a:extLst>
          </p:cNvPr>
          <p:cNvSpPr txBox="1"/>
          <p:nvPr/>
        </p:nvSpPr>
        <p:spPr>
          <a:xfrm>
            <a:off x="7772400" y="2341835"/>
            <a:ext cx="10058400" cy="4591385"/>
          </a:xfrm>
          <a:prstGeom prst="rect">
            <a:avLst/>
          </a:prstGeom>
          <a:noFill/>
        </p:spPr>
        <p:txBody>
          <a:bodyPr wrap="square">
            <a:spAutoFit/>
          </a:bodyPr>
          <a:lstStyle/>
          <a:p>
            <a:pPr marL="342900" marR="0" lvl="0" indent="-342900" algn="just">
              <a:lnSpc>
                <a:spcPct val="137000"/>
              </a:lnSpc>
              <a:buFont typeface="Arial" panose="020B0604020202020204" pitchFamily="34" charset="0"/>
              <a:buChar char="●"/>
            </a:pPr>
            <a:r>
              <a:rPr lang="en-US" sz="2400" u="none" strike="noStrike" dirty="0">
                <a:solidFill>
                  <a:srgbClr val="000000"/>
                </a:solidFill>
                <a:effectLst/>
                <a:latin typeface="Times New Roman" panose="02020603050405020304" pitchFamily="18" charset="0"/>
                <a:ea typeface="Times New Roman" panose="02020603050405020304" pitchFamily="18" charset="0"/>
              </a:rPr>
              <a:t>TPS is a highly effective system which increases operational efficiency by tracking daily routines, while it is unable to perform complex data analysis. </a:t>
            </a:r>
          </a:p>
          <a:p>
            <a:pPr marL="342900" marR="0" lvl="0" indent="-342900" algn="just">
              <a:lnSpc>
                <a:spcPct val="137000"/>
              </a:lnSpc>
              <a:buFont typeface="Arial" panose="020B0604020202020204" pitchFamily="34" charset="0"/>
              <a:buChar char="●"/>
            </a:pPr>
            <a:endParaRPr lang="en-US" sz="2400" u="none" strike="noStrike" dirty="0">
              <a:effectLst/>
              <a:latin typeface="Arial" panose="020B0604020202020204" pitchFamily="34" charset="0"/>
              <a:ea typeface="Arial" panose="020B0604020202020204" pitchFamily="34" charset="0"/>
            </a:endParaRPr>
          </a:p>
          <a:p>
            <a:pPr marL="342900" marR="0" lvl="0" indent="-342900" algn="just">
              <a:lnSpc>
                <a:spcPct val="137000"/>
              </a:lnSpc>
              <a:buFont typeface="Arial" panose="020B0604020202020204" pitchFamily="34" charset="0"/>
              <a:buChar char="●"/>
            </a:pPr>
            <a:r>
              <a:rPr lang="en-US" sz="2400" u="none" strike="noStrike" dirty="0">
                <a:solidFill>
                  <a:srgbClr val="000000"/>
                </a:solidFill>
                <a:effectLst/>
                <a:latin typeface="Times New Roman" panose="02020603050405020304" pitchFamily="18" charset="0"/>
                <a:ea typeface="Times New Roman" panose="02020603050405020304" pitchFamily="18" charset="0"/>
              </a:rPr>
              <a:t>MIS uses data from TPS to process reports and increase efficiency for middle management decision-making, although it has a lack of flexibility. </a:t>
            </a:r>
          </a:p>
          <a:p>
            <a:pPr marL="342900" marR="0" lvl="0" indent="-342900" algn="just">
              <a:lnSpc>
                <a:spcPct val="137000"/>
              </a:lnSpc>
              <a:buFont typeface="Arial" panose="020B0604020202020204" pitchFamily="34" charset="0"/>
              <a:buChar char="●"/>
            </a:pPr>
            <a:endParaRPr lang="en-US" sz="2400" u="none" strike="noStrike" dirty="0">
              <a:effectLst/>
              <a:latin typeface="Arial" panose="020B0604020202020204" pitchFamily="34" charset="0"/>
              <a:ea typeface="Arial" panose="020B0604020202020204" pitchFamily="34" charset="0"/>
            </a:endParaRPr>
          </a:p>
          <a:p>
            <a:pPr marL="342900" marR="0" lvl="0" indent="-342900" algn="just">
              <a:lnSpc>
                <a:spcPct val="137000"/>
              </a:lnSpc>
              <a:buFont typeface="Arial" panose="020B0604020202020204" pitchFamily="34" charset="0"/>
              <a:buChar char="●"/>
            </a:pPr>
            <a:r>
              <a:rPr lang="en-US" sz="2400" u="none" strike="noStrike" dirty="0">
                <a:solidFill>
                  <a:srgbClr val="000000"/>
                </a:solidFill>
                <a:effectLst/>
                <a:latin typeface="Times New Roman" panose="02020603050405020304" pitchFamily="18" charset="0"/>
                <a:ea typeface="Times New Roman" panose="02020603050405020304" pitchFamily="18" charset="0"/>
              </a:rPr>
              <a:t>DSS uses analytical models and supports businesses to identify the impact of any future market shifts, although these systems are highly expensive, which makes their integration difficult. </a:t>
            </a:r>
            <a:endParaRPr lang="en-US" sz="2400" u="none" strike="noStrike" dirty="0">
              <a:effectLst/>
              <a:latin typeface="Arial" panose="020B0604020202020204" pitchFamily="34" charset="0"/>
              <a:ea typeface="Arial" panose="020B0604020202020204" pitchFamily="34" charset="0"/>
            </a:endParaRPr>
          </a:p>
        </p:txBody>
      </p:sp>
      <p:pic>
        <p:nvPicPr>
          <p:cNvPr id="6" name="Picture 5" descr="Management Information System (MIS ...">
            <a:extLst>
              <a:ext uri="{FF2B5EF4-FFF2-40B4-BE49-F238E27FC236}">
                <a16:creationId xmlns:a16="http://schemas.microsoft.com/office/drawing/2014/main" id="{029585AB-DF50-C6E5-D565-2C83D1EC502C}"/>
              </a:ext>
            </a:extLst>
          </p:cNvPr>
          <p:cNvPicPr>
            <a:picLocks noChangeAspect="1"/>
          </p:cNvPicPr>
          <p:nvPr/>
        </p:nvPicPr>
        <p:blipFill>
          <a:blip r:embed="rId3"/>
          <a:stretch>
            <a:fillRect/>
          </a:stretch>
        </p:blipFill>
        <p:spPr>
          <a:xfrm>
            <a:off x="1173077" y="2933700"/>
            <a:ext cx="5464069" cy="305987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TextBox 7">
            <a:extLst>
              <a:ext uri="{FF2B5EF4-FFF2-40B4-BE49-F238E27FC236}">
                <a16:creationId xmlns:a16="http://schemas.microsoft.com/office/drawing/2014/main" id="{43B9B2D1-CBCE-0747-0DBB-50208709AB26}"/>
              </a:ext>
            </a:extLst>
          </p:cNvPr>
          <p:cNvSpPr txBox="1"/>
          <p:nvPr/>
        </p:nvSpPr>
        <p:spPr>
          <a:xfrm>
            <a:off x="-762000" y="6286500"/>
            <a:ext cx="9144000" cy="369332"/>
          </a:xfrm>
          <a:prstGeom prst="rect">
            <a:avLst/>
          </a:prstGeom>
          <a:noFill/>
        </p:spPr>
        <p:txBody>
          <a:bodyPr wrap="square">
            <a:spAutoFit/>
          </a:bodyPr>
          <a:lstStyle/>
          <a:p>
            <a:pPr algn="ct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Ebsco</a:t>
            </a:r>
            <a:r>
              <a:rPr lang="en-US" sz="1800" dirty="0">
                <a:effectLst/>
                <a:latin typeface="Times New Roman" panose="02020603050405020304" pitchFamily="18" charset="0"/>
                <a:ea typeface="Times New Roman" panose="02020603050405020304" pitchFamily="18" charset="0"/>
              </a:rPr>
              <a:t>, 2025)</a:t>
            </a:r>
            <a:endParaRPr lang="en-US" dirty="0"/>
          </a:p>
        </p:txBody>
      </p:sp>
    </p:spTree>
    <p:extLst>
      <p:ext uri="{BB962C8B-B14F-4D97-AF65-F5344CB8AC3E}">
        <p14:creationId xmlns:p14="http://schemas.microsoft.com/office/powerpoint/2010/main" val="9483347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4B61588B-1647-4F97-BB1D-C3A580B61870}"/>
              </a:ext>
            </a:extLst>
          </p:cNvPr>
          <p:cNvSpPr txBox="1"/>
          <p:nvPr/>
        </p:nvSpPr>
        <p:spPr>
          <a:xfrm>
            <a:off x="6172200" y="0"/>
            <a:ext cx="9144000" cy="986360"/>
          </a:xfrm>
          <a:prstGeom prst="rect">
            <a:avLst/>
          </a:prstGeom>
          <a:noFill/>
        </p:spPr>
        <p:txBody>
          <a:bodyPr wrap="square">
            <a:spAutoFit/>
          </a:bodyPr>
          <a:lstStyle/>
          <a:p>
            <a:pPr algn="just">
              <a:lnSpc>
                <a:spcPct val="150000"/>
              </a:lnSpc>
            </a:pPr>
            <a:r>
              <a:rPr lang="en-GB" sz="4400" b="1" kern="0" dirty="0">
                <a:solidFill>
                  <a:srgbClr val="1F1F1F"/>
                </a:solidFill>
                <a:effectLst/>
                <a:latin typeface="Times New Roman" panose="02020603050405020304" pitchFamily="18" charset="0"/>
              </a:rPr>
              <a:t>Ethical Considerations</a:t>
            </a:r>
            <a:endParaRPr lang="en-IN" sz="4400" b="1" kern="0" dirty="0">
              <a:solidFill>
                <a:srgbClr val="1F1F1F"/>
              </a:solidFill>
              <a:effectLst/>
              <a:latin typeface="Times New Roman" panose="02020603050405020304" pitchFamily="18" charset="0"/>
            </a:endParaRPr>
          </a:p>
        </p:txBody>
      </p:sp>
      <p:sp>
        <p:nvSpPr>
          <p:cNvPr id="15" name="TextBox 14">
            <a:extLst>
              <a:ext uri="{FF2B5EF4-FFF2-40B4-BE49-F238E27FC236}">
                <a16:creationId xmlns:a16="http://schemas.microsoft.com/office/drawing/2014/main" id="{61769328-19B0-4A70-B271-CE46BD32A374}"/>
              </a:ext>
            </a:extLst>
          </p:cNvPr>
          <p:cNvSpPr txBox="1"/>
          <p:nvPr/>
        </p:nvSpPr>
        <p:spPr>
          <a:xfrm>
            <a:off x="1066799" y="2568144"/>
            <a:ext cx="8686800" cy="5658280"/>
          </a:xfrm>
          <a:prstGeom prst="rect">
            <a:avLst/>
          </a:prstGeom>
          <a:noFill/>
        </p:spPr>
        <p:txBody>
          <a:bodyPr wrap="square">
            <a:spAutoFit/>
          </a:bodyPr>
          <a:lstStyle/>
          <a:p>
            <a:pPr algn="just">
              <a:lnSpc>
                <a:spcPct val="150000"/>
              </a:lnSpc>
            </a:pPr>
            <a:r>
              <a:rPr lang="en-GB" sz="2800" b="1" dirty="0">
                <a:solidFill>
                  <a:srgbClr val="1F1F1F"/>
                </a:solidFill>
                <a:effectLst/>
                <a:latin typeface="Times New Roman" panose="02020603050405020304" pitchFamily="18" charset="0"/>
              </a:rPr>
              <a:t>Discussing data privacy, security, and ethical concerns</a:t>
            </a:r>
            <a:endParaRPr lang="en-IN" sz="2800" b="1" dirty="0">
              <a:solidFill>
                <a:srgbClr val="1F1F1F"/>
              </a:solidFill>
              <a:effectLst/>
              <a:latin typeface="Times New Roman" panose="02020603050405020304" pitchFamily="18" charset="0"/>
            </a:endParaRPr>
          </a:p>
          <a:p>
            <a:pPr marL="342900" lvl="0" indent="-342900" algn="just">
              <a:lnSpc>
                <a:spcPct val="150000"/>
              </a:lnSpc>
              <a:buFont typeface="Arial" panose="020B0604020202020204" pitchFamily="34" charset="0"/>
              <a:buChar char="●"/>
            </a:pPr>
            <a:r>
              <a:rPr lang="en-GB" sz="2400" b="1" u="none" strike="noStrike" dirty="0">
                <a:solidFill>
                  <a:srgbClr val="1F1F1F"/>
                </a:solidFill>
                <a:effectLst/>
                <a:latin typeface="Times New Roman" panose="02020603050405020304" pitchFamily="18" charset="0"/>
                <a:ea typeface="Times New Roman" panose="02020603050405020304" pitchFamily="18" charset="0"/>
              </a:rPr>
              <a:t>Concerns related to Employee Monitoring: </a:t>
            </a:r>
            <a:r>
              <a:rPr lang="en-GB" sz="2400" u="none" strike="noStrike" dirty="0">
                <a:solidFill>
                  <a:srgbClr val="1F1F1F"/>
                </a:solidFill>
                <a:effectLst/>
                <a:latin typeface="Times New Roman" panose="02020603050405020304" pitchFamily="18" charset="0"/>
                <a:ea typeface="Times New Roman" panose="02020603050405020304" pitchFamily="18" charset="0"/>
              </a:rPr>
              <a:t>Consistent monitoring or tracking using information systems threatens workplace morale and violates fundamental privacy boundaries.</a:t>
            </a:r>
            <a:endParaRPr lang="en-IN" sz="2400" u="none" strike="noStrike" dirty="0">
              <a:solidFill>
                <a:srgbClr val="1F1F1F"/>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2400" b="1" u="none" strike="noStrike" dirty="0">
                <a:solidFill>
                  <a:srgbClr val="1F1F1F"/>
                </a:solidFill>
                <a:effectLst/>
                <a:latin typeface="Times New Roman" panose="02020603050405020304" pitchFamily="18" charset="0"/>
                <a:ea typeface="Times New Roman" panose="02020603050405020304" pitchFamily="18" charset="0"/>
              </a:rPr>
              <a:t>Data Security and Privacy: </a:t>
            </a:r>
            <a:r>
              <a:rPr lang="en-GB" sz="2400" u="none" strike="noStrike" dirty="0">
                <a:solidFill>
                  <a:srgbClr val="1F1F1F"/>
                </a:solidFill>
                <a:effectLst/>
                <a:latin typeface="Times New Roman" panose="02020603050405020304" pitchFamily="18" charset="0"/>
                <a:ea typeface="Times New Roman" panose="02020603050405020304" pitchFamily="18" charset="0"/>
              </a:rPr>
              <a:t>Consumer trust is compromised due to Unauthorised access and breaches, violating the regulatory aspects of GDPR.</a:t>
            </a:r>
            <a:endParaRPr lang="en-IN" sz="2400" u="none" strike="noStrike" dirty="0">
              <a:solidFill>
                <a:srgbClr val="1F1F1F"/>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2400" b="1" u="none" strike="noStrike" dirty="0">
                <a:solidFill>
                  <a:srgbClr val="1F1F1F"/>
                </a:solidFill>
                <a:effectLst/>
                <a:latin typeface="Times New Roman" panose="02020603050405020304" pitchFamily="18" charset="0"/>
                <a:ea typeface="Times New Roman" panose="02020603050405020304" pitchFamily="18" charset="0"/>
              </a:rPr>
              <a:t>AI-driven Algorithmic Bias: </a:t>
            </a:r>
            <a:r>
              <a:rPr lang="en-GB" sz="2400" u="none" strike="noStrike" dirty="0">
                <a:solidFill>
                  <a:srgbClr val="1F1F1F"/>
                </a:solidFill>
                <a:effectLst/>
                <a:latin typeface="Times New Roman" panose="02020603050405020304" pitchFamily="18" charset="0"/>
                <a:ea typeface="Times New Roman" panose="02020603050405020304" pitchFamily="18" charset="0"/>
              </a:rPr>
              <a:t>Being trained on unrepresentative data can cause potential risks in perpetuating historical inequalities underpinned by machine learning systems. </a:t>
            </a:r>
            <a:endParaRPr lang="en-IN" sz="2400" u="none" strike="noStrike" dirty="0">
              <a:solidFill>
                <a:srgbClr val="1F1F1F"/>
              </a:solidFill>
              <a:effectLst/>
              <a:latin typeface="Times New Roman" panose="02020603050405020304" pitchFamily="18" charset="0"/>
              <a:ea typeface="Times New Roman" panose="02020603050405020304" pitchFamily="18" charset="0"/>
            </a:endParaRPr>
          </a:p>
        </p:txBody>
      </p:sp>
      <p:pic>
        <p:nvPicPr>
          <p:cNvPr id="2050" name="Picture 2" descr="Ethical Considerations ~ Types &amp; Examples">
            <a:extLst>
              <a:ext uri="{FF2B5EF4-FFF2-40B4-BE49-F238E27FC236}">
                <a16:creationId xmlns:a16="http://schemas.microsoft.com/office/drawing/2014/main" id="{FDE38804-53D4-46E0-89BA-CEFEE4DFC2C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517" r="7671"/>
          <a:stretch/>
        </p:blipFill>
        <p:spPr bwMode="auto">
          <a:xfrm>
            <a:off x="10744200" y="3213838"/>
            <a:ext cx="6629399" cy="43875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8" name="TextBox 17">
            <a:extLst>
              <a:ext uri="{FF2B5EF4-FFF2-40B4-BE49-F238E27FC236}">
                <a16:creationId xmlns:a16="http://schemas.microsoft.com/office/drawing/2014/main" id="{8A9048BF-0ECF-4A2E-9055-DF823B2A69BA}"/>
              </a:ext>
            </a:extLst>
          </p:cNvPr>
          <p:cNvSpPr txBox="1"/>
          <p:nvPr/>
        </p:nvSpPr>
        <p:spPr>
          <a:xfrm>
            <a:off x="13335000" y="8039100"/>
            <a:ext cx="9144000" cy="369332"/>
          </a:xfrm>
          <a:prstGeom prst="rect">
            <a:avLst/>
          </a:prstGeom>
          <a:noFill/>
        </p:spPr>
        <p:txBody>
          <a:bodyPr wrap="square">
            <a:spAutoFit/>
          </a:bodyPr>
          <a:lstStyle/>
          <a:p>
            <a:r>
              <a:rPr lang="en-GB" sz="1800" dirty="0">
                <a:effectLst/>
                <a:latin typeface="Times New Roman" panose="02020603050405020304" pitchFamily="18" charset="0"/>
                <a:ea typeface="Times New Roman" panose="02020603050405020304" pitchFamily="18" charset="0"/>
              </a:rPr>
              <a:t>(Daniels, 2024) </a:t>
            </a:r>
            <a:endParaRPr lang="en-IN"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D39C8334-CDCC-4638-BA51-BCD220B0C770}"/>
              </a:ext>
            </a:extLst>
          </p:cNvPr>
          <p:cNvSpPr txBox="1"/>
          <p:nvPr/>
        </p:nvSpPr>
        <p:spPr>
          <a:xfrm>
            <a:off x="990600" y="2400300"/>
            <a:ext cx="9144000" cy="5658280"/>
          </a:xfrm>
          <a:prstGeom prst="rect">
            <a:avLst/>
          </a:prstGeom>
          <a:noFill/>
        </p:spPr>
        <p:txBody>
          <a:bodyPr wrap="square">
            <a:spAutoFit/>
          </a:bodyPr>
          <a:lstStyle/>
          <a:p>
            <a:pPr algn="just">
              <a:lnSpc>
                <a:spcPct val="150000"/>
              </a:lnSpc>
            </a:pPr>
            <a:r>
              <a:rPr lang="en-GB" sz="2800" b="1" dirty="0">
                <a:solidFill>
                  <a:srgbClr val="1F1F1F"/>
                </a:solidFill>
                <a:effectLst/>
                <a:latin typeface="Times New Roman" panose="02020603050405020304" pitchFamily="18" charset="0"/>
              </a:rPr>
              <a:t>Suggesting strategies to mitigate risks </a:t>
            </a:r>
            <a:endParaRPr lang="en-IN" sz="2800" b="1" dirty="0">
              <a:solidFill>
                <a:srgbClr val="1F1F1F"/>
              </a:solidFill>
              <a:effectLst/>
              <a:latin typeface="Times New Roman" panose="02020603050405020304" pitchFamily="18" charset="0"/>
            </a:endParaRPr>
          </a:p>
          <a:p>
            <a:pPr marL="342900" lvl="0" indent="-342900" algn="just">
              <a:lnSpc>
                <a:spcPct val="150000"/>
              </a:lnSpc>
              <a:buFont typeface="Arial" panose="020B0604020202020204" pitchFamily="34" charset="0"/>
              <a:buChar char="●"/>
            </a:pPr>
            <a:r>
              <a:rPr lang="en-GB" sz="2400" b="1" u="none" strike="noStrike" dirty="0">
                <a:solidFill>
                  <a:srgbClr val="1F1F1F"/>
                </a:solidFill>
                <a:effectLst/>
                <a:latin typeface="Times New Roman" panose="02020603050405020304" pitchFamily="18" charset="0"/>
                <a:ea typeface="Times New Roman" panose="02020603050405020304" pitchFamily="18" charset="0"/>
              </a:rPr>
              <a:t>Privacy by Design:</a:t>
            </a:r>
            <a:r>
              <a:rPr lang="en-GB" sz="2400" u="none" strike="noStrike" dirty="0">
                <a:solidFill>
                  <a:srgbClr val="1F1F1F"/>
                </a:solidFill>
                <a:effectLst/>
                <a:latin typeface="Times New Roman" panose="02020603050405020304" pitchFamily="18" charset="0"/>
                <a:ea typeface="Times New Roman" panose="02020603050405020304" pitchFamily="18" charset="0"/>
              </a:rPr>
              <a:t> Businesses must integrate end-to-end encryption, multi-factor authentication, and data minimisation protocols in their structure. </a:t>
            </a:r>
            <a:endParaRPr lang="en-IN" sz="2400" u="none" strike="noStrike" dirty="0">
              <a:solidFill>
                <a:srgbClr val="1F1F1F"/>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2400" b="1" u="none" strike="noStrike" dirty="0">
                <a:solidFill>
                  <a:srgbClr val="1F1F1F"/>
                </a:solidFill>
                <a:effectLst/>
                <a:latin typeface="Times New Roman" panose="02020603050405020304" pitchFamily="18" charset="0"/>
                <a:ea typeface="Times New Roman" panose="02020603050405020304" pitchFamily="18" charset="0"/>
              </a:rPr>
              <a:t>Governance of Ethical AI implementation:</a:t>
            </a:r>
            <a:r>
              <a:rPr lang="en-GB" sz="2400" u="none" strike="noStrike" dirty="0">
                <a:solidFill>
                  <a:srgbClr val="1F1F1F"/>
                </a:solidFill>
                <a:effectLst/>
                <a:latin typeface="Times New Roman" panose="02020603050405020304" pitchFamily="18" charset="0"/>
                <a:ea typeface="Times New Roman" panose="02020603050405020304" pitchFamily="18" charset="0"/>
              </a:rPr>
              <a:t> Featuring continuous auditing in the business processes helps to detect algorithmic bias while ensuring transparency.</a:t>
            </a:r>
            <a:endParaRPr lang="en-IN" sz="2400" u="none" strike="noStrike" dirty="0">
              <a:solidFill>
                <a:srgbClr val="1F1F1F"/>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GB" sz="2400" b="1" u="none" strike="noStrike" dirty="0">
                <a:solidFill>
                  <a:srgbClr val="1F1F1F"/>
                </a:solidFill>
                <a:effectLst/>
                <a:latin typeface="Times New Roman" panose="02020603050405020304" pitchFamily="18" charset="0"/>
                <a:ea typeface="Times New Roman" panose="02020603050405020304" pitchFamily="18" charset="0"/>
              </a:rPr>
              <a:t>Boosting Corporate Trust:</a:t>
            </a:r>
            <a:r>
              <a:rPr lang="en-GB" sz="2400" u="none" strike="noStrike" dirty="0">
                <a:solidFill>
                  <a:srgbClr val="1F1F1F"/>
                </a:solidFill>
                <a:effectLst/>
                <a:latin typeface="Times New Roman" panose="02020603050405020304" pitchFamily="18" charset="0"/>
                <a:ea typeface="Times New Roman" panose="02020603050405020304" pitchFamily="18" charset="0"/>
              </a:rPr>
              <a:t> Developing robust employee monitoring policies in addition to enforcing workforce digital literacy training helps in boosting workforce morale. </a:t>
            </a:r>
            <a:endParaRPr lang="en-IN" sz="2400" u="none" strike="noStrike" dirty="0">
              <a:solidFill>
                <a:srgbClr val="1F1F1F"/>
              </a:solidFill>
              <a:effectLst/>
              <a:latin typeface="Times New Roman" panose="02020603050405020304" pitchFamily="18" charset="0"/>
              <a:ea typeface="Times New Roman" panose="02020603050405020304" pitchFamily="18" charset="0"/>
            </a:endParaRPr>
          </a:p>
        </p:txBody>
      </p:sp>
      <p:sp>
        <p:nvSpPr>
          <p:cNvPr id="15" name="TextBox 14">
            <a:extLst>
              <a:ext uri="{FF2B5EF4-FFF2-40B4-BE49-F238E27FC236}">
                <a16:creationId xmlns:a16="http://schemas.microsoft.com/office/drawing/2014/main" id="{8CBCC809-F02E-44E5-92A0-9B0C7D7A531D}"/>
              </a:ext>
            </a:extLst>
          </p:cNvPr>
          <p:cNvSpPr txBox="1"/>
          <p:nvPr/>
        </p:nvSpPr>
        <p:spPr>
          <a:xfrm>
            <a:off x="1524000" y="571500"/>
            <a:ext cx="9144000" cy="986360"/>
          </a:xfrm>
          <a:prstGeom prst="rect">
            <a:avLst/>
          </a:prstGeom>
          <a:noFill/>
        </p:spPr>
        <p:txBody>
          <a:bodyPr wrap="square">
            <a:spAutoFit/>
          </a:bodyPr>
          <a:lstStyle/>
          <a:p>
            <a:pPr algn="just">
              <a:lnSpc>
                <a:spcPct val="150000"/>
              </a:lnSpc>
            </a:pPr>
            <a:r>
              <a:rPr lang="en-GB" sz="4400" b="1" kern="0" dirty="0">
                <a:solidFill>
                  <a:srgbClr val="1F1F1F"/>
                </a:solidFill>
                <a:effectLst/>
                <a:latin typeface="Times New Roman" panose="02020603050405020304" pitchFamily="18" charset="0"/>
              </a:rPr>
              <a:t>Contd….</a:t>
            </a:r>
            <a:endParaRPr lang="en-IN" sz="4400" b="1" kern="0" dirty="0">
              <a:solidFill>
                <a:srgbClr val="1F1F1F"/>
              </a:solidFill>
              <a:effectLst/>
              <a:latin typeface="Times New Roman" panose="02020603050405020304" pitchFamily="18" charset="0"/>
            </a:endParaRPr>
          </a:p>
        </p:txBody>
      </p:sp>
      <p:pic>
        <p:nvPicPr>
          <p:cNvPr id="3074" name="Picture 2" descr="The 7 principles of Privacy by Design">
            <a:extLst>
              <a:ext uri="{FF2B5EF4-FFF2-40B4-BE49-F238E27FC236}">
                <a16:creationId xmlns:a16="http://schemas.microsoft.com/office/drawing/2014/main" id="{10F583CF-9464-4FF0-ACD6-6E64B5EAF770}"/>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a:stretch/>
        </p:blipFill>
        <p:spPr bwMode="auto">
          <a:xfrm>
            <a:off x="10668000" y="2933700"/>
            <a:ext cx="6818578" cy="52578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18" name="TextBox 17">
            <a:extLst>
              <a:ext uri="{FF2B5EF4-FFF2-40B4-BE49-F238E27FC236}">
                <a16:creationId xmlns:a16="http://schemas.microsoft.com/office/drawing/2014/main" id="{B9DF7AB0-D4BD-4B8C-94F3-195F55A2FF88}"/>
              </a:ext>
            </a:extLst>
          </p:cNvPr>
          <p:cNvSpPr txBox="1"/>
          <p:nvPr/>
        </p:nvSpPr>
        <p:spPr>
          <a:xfrm>
            <a:off x="12420600" y="8761003"/>
            <a:ext cx="9144000" cy="369332"/>
          </a:xfrm>
          <a:prstGeom prst="rect">
            <a:avLst/>
          </a:prstGeom>
          <a:noFill/>
        </p:spPr>
        <p:txBody>
          <a:bodyPr wrap="square">
            <a:spAutoFit/>
          </a:bodyPr>
          <a:lstStyle/>
          <a:p>
            <a:r>
              <a:rPr lang="en-GB" sz="1800" dirty="0">
                <a:effectLst/>
                <a:latin typeface="Times New Roman" panose="02020603050405020304" pitchFamily="18" charset="0"/>
                <a:ea typeface="Times New Roman" panose="02020603050405020304" pitchFamily="18" charset="0"/>
              </a:rPr>
              <a:t>(Werner, 2026) </a:t>
            </a:r>
            <a:endParaRPr lang="en-IN"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52B52DB3-4363-441E-A611-3508261F5E2E}"/>
              </a:ext>
            </a:extLst>
          </p:cNvPr>
          <p:cNvSpPr txBox="1"/>
          <p:nvPr/>
        </p:nvSpPr>
        <p:spPr>
          <a:xfrm>
            <a:off x="6019800" y="495300"/>
            <a:ext cx="9144000" cy="986360"/>
          </a:xfrm>
          <a:prstGeom prst="rect">
            <a:avLst/>
          </a:prstGeom>
          <a:noFill/>
        </p:spPr>
        <p:txBody>
          <a:bodyPr wrap="square">
            <a:spAutoFit/>
          </a:bodyPr>
          <a:lstStyle/>
          <a:p>
            <a:pPr algn="just">
              <a:lnSpc>
                <a:spcPct val="150000"/>
              </a:lnSpc>
            </a:pPr>
            <a:r>
              <a:rPr lang="en-GB" sz="4400" b="1" kern="0" dirty="0">
                <a:solidFill>
                  <a:srgbClr val="1F1F1F"/>
                </a:solidFill>
                <a:effectLst/>
                <a:latin typeface="Times New Roman" panose="02020603050405020304" pitchFamily="18" charset="0"/>
              </a:rPr>
              <a:t>Real-World Case Studies </a:t>
            </a:r>
            <a:endParaRPr lang="en-IN" sz="4400" b="1" kern="0" dirty="0">
              <a:solidFill>
                <a:srgbClr val="1F1F1F"/>
              </a:solidFill>
              <a:effectLst/>
              <a:latin typeface="Times New Roman" panose="02020603050405020304" pitchFamily="18" charset="0"/>
            </a:endParaRPr>
          </a:p>
        </p:txBody>
      </p:sp>
      <p:sp>
        <p:nvSpPr>
          <p:cNvPr id="14" name="TextBox 13">
            <a:extLst>
              <a:ext uri="{FF2B5EF4-FFF2-40B4-BE49-F238E27FC236}">
                <a16:creationId xmlns:a16="http://schemas.microsoft.com/office/drawing/2014/main" id="{864C2099-973C-4CF7-9B26-185D3CFE1B3C}"/>
              </a:ext>
            </a:extLst>
          </p:cNvPr>
          <p:cNvSpPr txBox="1"/>
          <p:nvPr/>
        </p:nvSpPr>
        <p:spPr>
          <a:xfrm>
            <a:off x="990600" y="3477476"/>
            <a:ext cx="8686800" cy="5104282"/>
          </a:xfrm>
          <a:prstGeom prst="rect">
            <a:avLst/>
          </a:prstGeom>
          <a:noFill/>
        </p:spPr>
        <p:txBody>
          <a:bodyPr wrap="square">
            <a:spAutoFit/>
          </a:bodyPr>
          <a:lstStyle/>
          <a:p>
            <a:pPr algn="just">
              <a:lnSpc>
                <a:spcPct val="150000"/>
              </a:lnSpc>
            </a:pPr>
            <a:r>
              <a:rPr lang="en-GB" sz="2800" b="1" dirty="0">
                <a:solidFill>
                  <a:srgbClr val="1F1F1F"/>
                </a:solidFill>
                <a:effectLst/>
                <a:latin typeface="Times New Roman" panose="02020603050405020304" pitchFamily="18" charset="0"/>
              </a:rPr>
              <a:t>Presenting Examples of Companies </a:t>
            </a:r>
            <a:endParaRPr lang="en-IN" sz="2800" b="1" dirty="0">
              <a:solidFill>
                <a:srgbClr val="1F1F1F"/>
              </a:solidFill>
              <a:effectLst/>
              <a:latin typeface="Times New Roman" panose="02020603050405020304" pitchFamily="18" charset="0"/>
            </a:endParaRPr>
          </a:p>
          <a:p>
            <a:pPr marL="342900" lvl="0" indent="-342900" algn="just">
              <a:lnSpc>
                <a:spcPct val="150000"/>
              </a:lnSpc>
              <a:buFont typeface="Symbol" panose="05050102010706020507" pitchFamily="18" charset="2"/>
              <a:buChar char=""/>
            </a:pPr>
            <a:r>
              <a:rPr lang="en-GB" sz="2400" b="1" dirty="0">
                <a:solidFill>
                  <a:srgbClr val="1F1F1F"/>
                </a:solidFill>
                <a:effectLst/>
                <a:latin typeface="Times New Roman" panose="02020603050405020304" pitchFamily="18" charset="0"/>
                <a:ea typeface="Times New Roman" panose="02020603050405020304" pitchFamily="18" charset="0"/>
              </a:rPr>
              <a:t>Addressing Corporate Breach:</a:t>
            </a:r>
            <a:r>
              <a:rPr lang="en-GB" sz="2400" dirty="0">
                <a:solidFill>
                  <a:srgbClr val="1F1F1F"/>
                </a:solidFill>
                <a:effectLst/>
                <a:latin typeface="Times New Roman" panose="02020603050405020304" pitchFamily="18" charset="0"/>
                <a:ea typeface="Times New Roman" panose="02020603050405020304" pitchFamily="18" charset="0"/>
              </a:rPr>
              <a:t> The potential systemic flaws existing across vendor access management controls are exposed by a severe POS system breach. </a:t>
            </a:r>
            <a:endParaRPr lang="en-IN" sz="2400" dirty="0">
              <a:solidFill>
                <a:srgbClr val="1F1F1F"/>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Symbol" panose="05050102010706020507" pitchFamily="18" charset="2"/>
              <a:buChar char=""/>
            </a:pPr>
            <a:r>
              <a:rPr lang="en-GB" sz="2400" b="1" dirty="0">
                <a:solidFill>
                  <a:srgbClr val="1F1F1F"/>
                </a:solidFill>
                <a:effectLst/>
                <a:latin typeface="Times New Roman" panose="02020603050405020304" pitchFamily="18" charset="0"/>
                <a:ea typeface="Times New Roman" panose="02020603050405020304" pitchFamily="18" charset="0"/>
              </a:rPr>
              <a:t>Amazon AI Recruitment:</a:t>
            </a:r>
            <a:r>
              <a:rPr lang="en-GB" sz="2400" dirty="0">
                <a:solidFill>
                  <a:srgbClr val="1F1F1F"/>
                </a:solidFill>
                <a:effectLst/>
                <a:latin typeface="Times New Roman" panose="02020603050405020304" pitchFamily="18" charset="0"/>
                <a:ea typeface="Times New Roman" panose="02020603050405020304" pitchFamily="18" charset="0"/>
              </a:rPr>
              <a:t> Gender discrimination in hiring is automated by machine learning models. </a:t>
            </a:r>
            <a:endParaRPr lang="en-IN" sz="2400" dirty="0">
              <a:solidFill>
                <a:srgbClr val="1F1F1F"/>
              </a:solidFill>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Symbol" panose="05050102010706020507" pitchFamily="18" charset="2"/>
              <a:buChar char=""/>
            </a:pPr>
            <a:r>
              <a:rPr lang="en-GB" sz="2400" b="1" dirty="0">
                <a:solidFill>
                  <a:srgbClr val="1F1F1F"/>
                </a:solidFill>
                <a:effectLst/>
                <a:latin typeface="Times New Roman" panose="02020603050405020304" pitchFamily="18" charset="0"/>
                <a:ea typeface="Times New Roman" panose="02020603050405020304" pitchFamily="18" charset="0"/>
              </a:rPr>
              <a:t>Pivot Solutions for operations:</a:t>
            </a:r>
            <a:r>
              <a:rPr lang="en-GB" sz="2400" dirty="0">
                <a:solidFill>
                  <a:srgbClr val="1F1F1F"/>
                </a:solidFill>
                <a:effectLst/>
                <a:latin typeface="Times New Roman" panose="02020603050405020304" pitchFamily="18" charset="0"/>
                <a:ea typeface="Times New Roman" panose="02020603050405020304" pitchFamily="18" charset="0"/>
              </a:rPr>
              <a:t> Deployment of isolated network infrastructures, in addition to featuring multi-factor authentication and human-in-the-loop validation, helps in remediation. </a:t>
            </a:r>
            <a:endParaRPr lang="en-IN" sz="2400" dirty="0">
              <a:solidFill>
                <a:srgbClr val="1F1F1F"/>
              </a:solidFill>
              <a:effectLst/>
              <a:latin typeface="Times New Roman" panose="02020603050405020304" pitchFamily="18" charset="0"/>
              <a:ea typeface="Times New Roman" panose="02020603050405020304" pitchFamily="18" charset="0"/>
            </a:endParaRPr>
          </a:p>
        </p:txBody>
      </p:sp>
      <p:pic>
        <p:nvPicPr>
          <p:cNvPr id="16" name="Picture 15">
            <a:extLst>
              <a:ext uri="{FF2B5EF4-FFF2-40B4-BE49-F238E27FC236}">
                <a16:creationId xmlns:a16="http://schemas.microsoft.com/office/drawing/2014/main" id="{3360DFDD-25BA-4678-A377-3A126732B78B}"/>
              </a:ext>
            </a:extLst>
          </p:cNvPr>
          <p:cNvPicPr>
            <a:picLocks noChangeAspect="1"/>
          </p:cNvPicPr>
          <p:nvPr/>
        </p:nvPicPr>
        <p:blipFill>
          <a:blip r:embed="rId3"/>
          <a:stretch>
            <a:fillRect/>
          </a:stretch>
        </p:blipFill>
        <p:spPr>
          <a:xfrm>
            <a:off x="10134600" y="3695700"/>
            <a:ext cx="7391400" cy="4896280"/>
          </a:xfrm>
          <a:prstGeom prst="rect">
            <a:avLst/>
          </a:prstGeom>
          <a:ln>
            <a:noFill/>
          </a:ln>
          <a:effectLst>
            <a:outerShdw blurRad="292100" dist="139700" dir="2700000" algn="tl" rotWithShape="0">
              <a:srgbClr val="333333">
                <a:alpha val="65000"/>
              </a:srgbClr>
            </a:outerShdw>
          </a:effectLst>
        </p:spPr>
      </p:pic>
      <p:sp>
        <p:nvSpPr>
          <p:cNvPr id="18" name="TextBox 17">
            <a:extLst>
              <a:ext uri="{FF2B5EF4-FFF2-40B4-BE49-F238E27FC236}">
                <a16:creationId xmlns:a16="http://schemas.microsoft.com/office/drawing/2014/main" id="{3227D815-EA6A-48A3-BF78-F746DC73D961}"/>
              </a:ext>
            </a:extLst>
          </p:cNvPr>
          <p:cNvSpPr txBox="1"/>
          <p:nvPr/>
        </p:nvSpPr>
        <p:spPr>
          <a:xfrm>
            <a:off x="12039600" y="8953500"/>
            <a:ext cx="9144000" cy="369332"/>
          </a:xfrm>
          <a:prstGeom prst="rect">
            <a:avLst/>
          </a:prstGeom>
          <a:noFill/>
        </p:spPr>
        <p:txBody>
          <a:bodyPr wrap="square">
            <a:spAutoFit/>
          </a:bodyPr>
          <a:lstStyle/>
          <a:p>
            <a:r>
              <a:rPr lang="en-GB" sz="1800" dirty="0">
                <a:solidFill>
                  <a:srgbClr val="1F1F1F"/>
                </a:solidFill>
                <a:effectLst/>
                <a:latin typeface="Times New Roman" panose="02020603050405020304" pitchFamily="18" charset="0"/>
                <a:ea typeface="Times New Roman" panose="02020603050405020304" pitchFamily="18" charset="0"/>
              </a:rPr>
              <a:t>(Gervais, 2026)</a:t>
            </a:r>
            <a:endParaRPr lang="en-IN"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5FDEA41A-02EA-4602-AE90-58169A599931}"/>
              </a:ext>
            </a:extLst>
          </p:cNvPr>
          <p:cNvSpPr txBox="1"/>
          <p:nvPr/>
        </p:nvSpPr>
        <p:spPr>
          <a:xfrm>
            <a:off x="762000" y="3030379"/>
            <a:ext cx="9144000" cy="5658280"/>
          </a:xfrm>
          <a:prstGeom prst="rect">
            <a:avLst/>
          </a:prstGeom>
          <a:noFill/>
        </p:spPr>
        <p:txBody>
          <a:bodyPr wrap="square">
            <a:spAutoFit/>
          </a:bodyPr>
          <a:lstStyle/>
          <a:p>
            <a:pPr algn="just">
              <a:lnSpc>
                <a:spcPct val="150000"/>
              </a:lnSpc>
            </a:pPr>
            <a:r>
              <a:rPr lang="en-GB" sz="2800" b="1" dirty="0">
                <a:effectLst/>
                <a:latin typeface="Times New Roman" panose="02020603050405020304" pitchFamily="18" charset="0"/>
              </a:rPr>
              <a:t>Assessing the impact on business performance </a:t>
            </a:r>
            <a:endParaRPr lang="en-IN" sz="2800" b="1" dirty="0">
              <a:effectLst/>
              <a:latin typeface="Times New Roman" panose="02020603050405020304" pitchFamily="18" charset="0"/>
            </a:endParaRPr>
          </a:p>
          <a:p>
            <a:pPr marL="342900" lvl="0" indent="-342900" algn="just">
              <a:lnSpc>
                <a:spcPct val="150000"/>
              </a:lnSpc>
              <a:buFont typeface="Symbol" panose="05050102010706020507" pitchFamily="18" charset="2"/>
              <a:buChar char=""/>
            </a:pPr>
            <a:r>
              <a:rPr lang="en-GB" sz="2400" b="1" dirty="0">
                <a:effectLst/>
                <a:latin typeface="Times New Roman" panose="02020603050405020304" pitchFamily="18" charset="0"/>
                <a:ea typeface="Times New Roman" panose="02020603050405020304" pitchFamily="18" charset="0"/>
              </a:rPr>
              <a:t>Optimising business Performance:</a:t>
            </a:r>
            <a:r>
              <a:rPr lang="en-GB" sz="2400" dirty="0">
                <a:effectLst/>
                <a:latin typeface="Times New Roman" panose="02020603050405020304" pitchFamily="18" charset="0"/>
                <a:ea typeface="Times New Roman" panose="02020603050405020304" pitchFamily="18" charset="0"/>
              </a:rPr>
              <a:t> Seamless operational efficiency and data-based decision-making can be driven by integrating strategic information systems. </a:t>
            </a:r>
            <a:endParaRPr lang="en-IN" sz="24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Symbol" panose="05050102010706020507" pitchFamily="18" charset="2"/>
              <a:buChar char=""/>
            </a:pPr>
            <a:r>
              <a:rPr lang="en-GB" sz="2400" b="1" dirty="0">
                <a:effectLst/>
                <a:latin typeface="Times New Roman" panose="02020603050405020304" pitchFamily="18" charset="0"/>
                <a:ea typeface="Times New Roman" panose="02020603050405020304" pitchFamily="18" charset="0"/>
              </a:rPr>
              <a:t>Aligning the Socio-Technical elements:</a:t>
            </a:r>
            <a:r>
              <a:rPr lang="en-GB" sz="2400" dirty="0">
                <a:effectLst/>
                <a:latin typeface="Times New Roman" panose="02020603050405020304" pitchFamily="18" charset="0"/>
                <a:ea typeface="Times New Roman" panose="02020603050405020304" pitchFamily="18" charset="0"/>
              </a:rPr>
              <a:t> Effectively balancing advanced digital algorithms with robust ethical frameworks ensures Long-term organisational success. </a:t>
            </a:r>
            <a:endParaRPr lang="en-IN" sz="2400"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Symbol" panose="05050102010706020507" pitchFamily="18" charset="2"/>
              <a:buChar char=""/>
            </a:pPr>
            <a:r>
              <a:rPr lang="en-GB" sz="2400" b="1" dirty="0">
                <a:effectLst/>
                <a:latin typeface="Times New Roman" panose="02020603050405020304" pitchFamily="18" charset="0"/>
                <a:ea typeface="Times New Roman" panose="02020603050405020304" pitchFamily="18" charset="0"/>
              </a:rPr>
              <a:t>Effective Risk Management: </a:t>
            </a:r>
            <a:r>
              <a:rPr lang="en-GB" sz="2400" dirty="0">
                <a:effectLst/>
                <a:latin typeface="Times New Roman" panose="02020603050405020304" pitchFamily="18" charset="0"/>
                <a:ea typeface="Times New Roman" panose="02020603050405020304" pitchFamily="18" charset="0"/>
              </a:rPr>
              <a:t>business strategies need to be embedded in the core pillars such as cybersecurity, data privacy, and bias mitigation. </a:t>
            </a:r>
            <a:endParaRPr lang="en-IN" sz="2400" dirty="0">
              <a:effectLst/>
              <a:latin typeface="Times New Roman" panose="02020603050405020304" pitchFamily="18" charset="0"/>
              <a:ea typeface="Times New Roman" panose="02020603050405020304" pitchFamily="18" charset="0"/>
            </a:endParaRPr>
          </a:p>
        </p:txBody>
      </p:sp>
      <p:sp>
        <p:nvSpPr>
          <p:cNvPr id="13" name="TextBox 12">
            <a:extLst>
              <a:ext uri="{FF2B5EF4-FFF2-40B4-BE49-F238E27FC236}">
                <a16:creationId xmlns:a16="http://schemas.microsoft.com/office/drawing/2014/main" id="{1C4D6813-C66F-4C14-BB92-C1E69A7D51DF}"/>
              </a:ext>
            </a:extLst>
          </p:cNvPr>
          <p:cNvSpPr txBox="1"/>
          <p:nvPr/>
        </p:nvSpPr>
        <p:spPr>
          <a:xfrm>
            <a:off x="2590800" y="1217222"/>
            <a:ext cx="9144000" cy="769441"/>
          </a:xfrm>
          <a:prstGeom prst="rect">
            <a:avLst/>
          </a:prstGeom>
          <a:noFill/>
        </p:spPr>
        <p:txBody>
          <a:bodyPr wrap="square">
            <a:spAutoFit/>
          </a:bodyPr>
          <a:lstStyle/>
          <a:p>
            <a:r>
              <a:rPr lang="en-IN" sz="4400" b="1" dirty="0">
                <a:latin typeface="Times New Roman" panose="02020603050405020304" pitchFamily="18" charset="0"/>
                <a:cs typeface="Times New Roman" panose="02020603050405020304" pitchFamily="18" charset="0"/>
              </a:rPr>
              <a:t>Contd….</a:t>
            </a:r>
          </a:p>
        </p:txBody>
      </p:sp>
      <p:pic>
        <p:nvPicPr>
          <p:cNvPr id="5122" name="Picture 2" descr="Benefits of Business Information Management System for SMEs">
            <a:extLst>
              <a:ext uri="{FF2B5EF4-FFF2-40B4-BE49-F238E27FC236}">
                <a16:creationId xmlns:a16="http://schemas.microsoft.com/office/drawing/2014/main" id="{76FE6702-1537-4C78-9ED7-6B7855CC5C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63200" y="3086100"/>
            <a:ext cx="6749910" cy="56388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16" name="TextBox 15">
            <a:extLst>
              <a:ext uri="{FF2B5EF4-FFF2-40B4-BE49-F238E27FC236}">
                <a16:creationId xmlns:a16="http://schemas.microsoft.com/office/drawing/2014/main" id="{668C8F01-A69A-4E7C-87ED-A3A3DBF401AD}"/>
              </a:ext>
            </a:extLst>
          </p:cNvPr>
          <p:cNvSpPr txBox="1"/>
          <p:nvPr/>
        </p:nvSpPr>
        <p:spPr>
          <a:xfrm>
            <a:off x="12192000" y="9029700"/>
            <a:ext cx="5334000" cy="369332"/>
          </a:xfrm>
          <a:prstGeom prst="rect">
            <a:avLst/>
          </a:prstGeom>
          <a:noFill/>
        </p:spPr>
        <p:txBody>
          <a:bodyPr wrap="square">
            <a:spAutoFit/>
          </a:bodyPr>
          <a:lstStyle/>
          <a:p>
            <a:r>
              <a:rPr lang="en-GB" sz="1800" dirty="0">
                <a:effectLst/>
                <a:latin typeface="Times New Roman" panose="02020603050405020304" pitchFamily="18" charset="0"/>
                <a:ea typeface="Times New Roman" panose="02020603050405020304" pitchFamily="18" charset="0"/>
              </a:rPr>
              <a:t>(</a:t>
            </a:r>
            <a:r>
              <a:rPr lang="en-GB" sz="1800" dirty="0" err="1">
                <a:effectLst/>
                <a:latin typeface="Times New Roman" panose="02020603050405020304" pitchFamily="18" charset="0"/>
                <a:ea typeface="Times New Roman" panose="02020603050405020304" pitchFamily="18" charset="0"/>
              </a:rPr>
              <a:t>Tarasiuk</a:t>
            </a:r>
            <a:r>
              <a:rPr lang="en-GB" sz="1800" dirty="0">
                <a:effectLst/>
                <a:latin typeface="Times New Roman" panose="02020603050405020304" pitchFamily="18" charset="0"/>
                <a:ea typeface="Times New Roman" panose="02020603050405020304" pitchFamily="18" charset="0"/>
              </a:rPr>
              <a:t>, 2025) </a:t>
            </a:r>
            <a:endParaRPr lang="en-IN"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Box 25">
            <a:extLst>
              <a:ext uri="{FF2B5EF4-FFF2-40B4-BE49-F238E27FC236}">
                <a16:creationId xmlns:a16="http://schemas.microsoft.com/office/drawing/2014/main" id="{A87F9CAE-0BA9-D5EE-C88F-B9D4B63B0658}"/>
              </a:ext>
            </a:extLst>
          </p:cNvPr>
          <p:cNvSpPr txBox="1"/>
          <p:nvPr/>
        </p:nvSpPr>
        <p:spPr>
          <a:xfrm>
            <a:off x="4572000" y="2931"/>
            <a:ext cx="9144000" cy="919611"/>
          </a:xfrm>
          <a:prstGeom prst="rect">
            <a:avLst/>
          </a:prstGeom>
          <a:noFill/>
        </p:spPr>
        <p:txBody>
          <a:bodyPr wrap="square">
            <a:spAutoFit/>
          </a:bodyPr>
          <a:lstStyle/>
          <a:p>
            <a:pPr marL="0" marR="0" algn="ctr">
              <a:lnSpc>
                <a:spcPct val="137000"/>
              </a:lnSpc>
              <a:buNone/>
            </a:pPr>
            <a:r>
              <a:rPr lang="en-US" sz="4400" b="1" dirty="0">
                <a:solidFill>
                  <a:srgbClr val="000000"/>
                </a:solidFill>
                <a:effectLst/>
                <a:latin typeface="Times New Roman" panose="02020603050405020304" pitchFamily="18" charset="0"/>
                <a:ea typeface="Times New Roman" panose="02020603050405020304" pitchFamily="18" charset="0"/>
              </a:rPr>
              <a:t>Conclusion </a:t>
            </a:r>
            <a:endParaRPr lang="en-US" sz="4400" dirty="0">
              <a:effectLst/>
              <a:latin typeface="Arial" panose="020B0604020202020204" pitchFamily="34" charset="0"/>
              <a:ea typeface="Arial" panose="020B0604020202020204" pitchFamily="34" charset="0"/>
            </a:endParaRPr>
          </a:p>
        </p:txBody>
      </p:sp>
      <p:sp>
        <p:nvSpPr>
          <p:cNvPr id="28" name="TextBox 27">
            <a:extLst>
              <a:ext uri="{FF2B5EF4-FFF2-40B4-BE49-F238E27FC236}">
                <a16:creationId xmlns:a16="http://schemas.microsoft.com/office/drawing/2014/main" id="{55D28EA2-5AA5-F071-B7B7-EFB2AB6283B3}"/>
              </a:ext>
            </a:extLst>
          </p:cNvPr>
          <p:cNvSpPr txBox="1"/>
          <p:nvPr/>
        </p:nvSpPr>
        <p:spPr>
          <a:xfrm>
            <a:off x="8686800" y="3086100"/>
            <a:ext cx="9144000" cy="4591385"/>
          </a:xfrm>
          <a:prstGeom prst="rect">
            <a:avLst/>
          </a:prstGeom>
          <a:noFill/>
        </p:spPr>
        <p:txBody>
          <a:bodyPr wrap="square">
            <a:spAutoFit/>
          </a:bodyPr>
          <a:lstStyle/>
          <a:p>
            <a:pPr marL="342900" marR="0" lvl="0" indent="-342900" algn="just">
              <a:lnSpc>
                <a:spcPct val="137000"/>
              </a:lnSpc>
              <a:buFont typeface="Arial" panose="020B0604020202020204" pitchFamily="34" charset="0"/>
              <a:buChar char="●"/>
            </a:pPr>
            <a:r>
              <a:rPr lang="en-US" sz="2400" u="none" strike="noStrike" dirty="0">
                <a:solidFill>
                  <a:srgbClr val="000000"/>
                </a:solidFill>
                <a:effectLst/>
                <a:latin typeface="Times New Roman" panose="02020603050405020304" pitchFamily="18" charset="0"/>
                <a:ea typeface="Times New Roman" panose="02020603050405020304" pitchFamily="18" charset="0"/>
              </a:rPr>
              <a:t>Diversified types of Information Systems, their overview, and role have been evaluated in this presentation. </a:t>
            </a:r>
          </a:p>
          <a:p>
            <a:pPr marL="342900" marR="0" lvl="0" indent="-342900" algn="just">
              <a:lnSpc>
                <a:spcPct val="137000"/>
              </a:lnSpc>
              <a:buFont typeface="Arial" panose="020B0604020202020204" pitchFamily="34" charset="0"/>
              <a:buChar char="●"/>
            </a:pPr>
            <a:endParaRPr lang="en-US" sz="2400" u="none" strike="noStrike" dirty="0">
              <a:effectLst/>
              <a:latin typeface="Arial" panose="020B0604020202020204" pitchFamily="34" charset="0"/>
              <a:ea typeface="Arial" panose="020B0604020202020204" pitchFamily="34" charset="0"/>
            </a:endParaRPr>
          </a:p>
          <a:p>
            <a:pPr marL="342900" marR="0" lvl="0" indent="-342900" algn="just">
              <a:lnSpc>
                <a:spcPct val="137000"/>
              </a:lnSpc>
              <a:buFont typeface="Arial" panose="020B0604020202020204" pitchFamily="34" charset="0"/>
              <a:buChar char="●"/>
            </a:pPr>
            <a:r>
              <a:rPr lang="en-US" sz="2400" u="none" strike="noStrike" dirty="0">
                <a:solidFill>
                  <a:srgbClr val="000000"/>
                </a:solidFill>
                <a:effectLst/>
                <a:latin typeface="Times New Roman" panose="02020603050405020304" pitchFamily="18" charset="0"/>
                <a:ea typeface="Times New Roman" panose="02020603050405020304" pitchFamily="18" charset="0"/>
              </a:rPr>
              <a:t>It has also highlighted a clear analysis and comparison of TPS, DSS and MIS systems.</a:t>
            </a:r>
          </a:p>
          <a:p>
            <a:pPr marL="342900" marR="0" lvl="0" indent="-342900" algn="just">
              <a:lnSpc>
                <a:spcPct val="137000"/>
              </a:lnSpc>
              <a:buFont typeface="Arial" panose="020B0604020202020204" pitchFamily="34" charset="0"/>
              <a:buChar char="●"/>
            </a:pPr>
            <a:endParaRPr lang="en-US" sz="2400" u="none" strike="noStrike" dirty="0">
              <a:effectLst/>
              <a:latin typeface="Arial" panose="020B0604020202020204" pitchFamily="34" charset="0"/>
              <a:ea typeface="Arial" panose="020B0604020202020204" pitchFamily="34" charset="0"/>
            </a:endParaRPr>
          </a:p>
          <a:p>
            <a:pPr marL="342900" marR="0" lvl="0" indent="-342900" algn="just">
              <a:lnSpc>
                <a:spcPct val="137000"/>
              </a:lnSpc>
              <a:buFont typeface="Arial" panose="020B0604020202020204" pitchFamily="34" charset="0"/>
              <a:buChar char="●"/>
            </a:pPr>
            <a:r>
              <a:rPr lang="en-US" sz="2400" u="none" strike="noStrike" dirty="0">
                <a:solidFill>
                  <a:srgbClr val="000000"/>
                </a:solidFill>
                <a:effectLst/>
                <a:latin typeface="Times New Roman" panose="02020603050405020304" pitchFamily="18" charset="0"/>
                <a:ea typeface="Times New Roman" panose="02020603050405020304" pitchFamily="18" charset="0"/>
              </a:rPr>
              <a:t>Furthermore, data privacy and security-related factors, along with examples of real-world businesses using these systems, have been elaborated. </a:t>
            </a:r>
            <a:endParaRPr lang="en-US" sz="2400" u="none" strike="noStrike" dirty="0">
              <a:effectLst/>
              <a:latin typeface="Arial" panose="020B0604020202020204" pitchFamily="34" charset="0"/>
              <a:ea typeface="Arial" panose="020B0604020202020204" pitchFamily="34" charset="0"/>
            </a:endParaRPr>
          </a:p>
        </p:txBody>
      </p:sp>
      <p:pic>
        <p:nvPicPr>
          <p:cNvPr id="30" name="Picture 29" descr="Types of Information Systems: 6 ...">
            <a:extLst>
              <a:ext uri="{FF2B5EF4-FFF2-40B4-BE49-F238E27FC236}">
                <a16:creationId xmlns:a16="http://schemas.microsoft.com/office/drawing/2014/main" id="{35FC4B1E-01F1-0A19-C2A9-E7213E49D1BD}"/>
              </a:ext>
            </a:extLst>
          </p:cNvPr>
          <p:cNvPicPr>
            <a:picLocks noChangeAspect="1"/>
          </p:cNvPicPr>
          <p:nvPr/>
        </p:nvPicPr>
        <p:blipFill>
          <a:blip r:embed="rId3"/>
          <a:stretch>
            <a:fillRect/>
          </a:stretch>
        </p:blipFill>
        <p:spPr>
          <a:xfrm>
            <a:off x="1295400" y="3781424"/>
            <a:ext cx="6248400" cy="320073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32" name="TextBox 31">
            <a:extLst>
              <a:ext uri="{FF2B5EF4-FFF2-40B4-BE49-F238E27FC236}">
                <a16:creationId xmlns:a16="http://schemas.microsoft.com/office/drawing/2014/main" id="{FED22C46-36D1-DF68-BB8A-E880D3277CC9}"/>
              </a:ext>
            </a:extLst>
          </p:cNvPr>
          <p:cNvSpPr txBox="1"/>
          <p:nvPr/>
        </p:nvSpPr>
        <p:spPr>
          <a:xfrm>
            <a:off x="-152400" y="6982159"/>
            <a:ext cx="9144000" cy="369332"/>
          </a:xfrm>
          <a:prstGeom prst="rect">
            <a:avLst/>
          </a:prstGeom>
          <a:noFill/>
        </p:spPr>
        <p:txBody>
          <a:bodyPr wrap="square">
            <a:spAutoFit/>
          </a:bodyPr>
          <a:lstStyle/>
          <a:p>
            <a:pPr algn="ctr"/>
            <a:r>
              <a:rPr lang="en-US" sz="1800" dirty="0">
                <a:effectLst/>
                <a:latin typeface="Times New Roman" panose="02020603050405020304" pitchFamily="18" charset="0"/>
                <a:ea typeface="Times New Roman" panose="02020603050405020304" pitchFamily="18" charset="0"/>
              </a:rPr>
              <a:t> (Cook, 2026)</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938A08-84C5-3325-0EA5-657AB9301B9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2B28121-900C-F7EB-AC6A-44A272B38AAA}"/>
              </a:ext>
            </a:extLst>
          </p:cNvPr>
          <p:cNvSpPr txBox="1"/>
          <p:nvPr/>
        </p:nvSpPr>
        <p:spPr>
          <a:xfrm>
            <a:off x="4419600" y="0"/>
            <a:ext cx="9144000" cy="986360"/>
          </a:xfrm>
          <a:prstGeom prst="rect">
            <a:avLst/>
          </a:prstGeom>
          <a:noFill/>
        </p:spPr>
        <p:txBody>
          <a:bodyPr wrap="square">
            <a:spAutoFit/>
          </a:bodyPr>
          <a:lstStyle/>
          <a:p>
            <a:pPr marL="0" marR="0" algn="ctr">
              <a:lnSpc>
                <a:spcPct val="150000"/>
              </a:lnSpc>
              <a:buNone/>
            </a:pPr>
            <a:r>
              <a:rPr lang="en-GB" sz="4400" b="1" kern="0" dirty="0">
                <a:solidFill>
                  <a:srgbClr val="1F1F1F"/>
                </a:solidFill>
                <a:effectLst/>
                <a:latin typeface="Times New Roman" panose="02020603050405020304" pitchFamily="18" charset="0"/>
              </a:rPr>
              <a:t>References </a:t>
            </a:r>
            <a:endParaRPr lang="en-US" sz="4400" b="1" kern="0" dirty="0">
              <a:solidFill>
                <a:srgbClr val="1F1F1F"/>
              </a:solidFill>
              <a:effectLst/>
              <a:latin typeface="Times New Roman" panose="02020603050405020304" pitchFamily="18" charset="0"/>
            </a:endParaRPr>
          </a:p>
        </p:txBody>
      </p:sp>
      <p:sp>
        <p:nvSpPr>
          <p:cNvPr id="5" name="TextBox 4">
            <a:extLst>
              <a:ext uri="{FF2B5EF4-FFF2-40B4-BE49-F238E27FC236}">
                <a16:creationId xmlns:a16="http://schemas.microsoft.com/office/drawing/2014/main" id="{6FB049C1-A31D-B1A3-FAE1-26E6ACB0FA91}"/>
              </a:ext>
            </a:extLst>
          </p:cNvPr>
          <p:cNvSpPr txBox="1"/>
          <p:nvPr/>
        </p:nvSpPr>
        <p:spPr>
          <a:xfrm>
            <a:off x="17585" y="800100"/>
            <a:ext cx="18288000" cy="9270295"/>
          </a:xfrm>
          <a:prstGeom prst="rect">
            <a:avLst/>
          </a:prstGeom>
          <a:noFill/>
        </p:spPr>
        <p:txBody>
          <a:bodyPr wrap="square">
            <a:spAutoFit/>
          </a:bodyPr>
          <a:lstStyle/>
          <a:p>
            <a:pPr marL="0" marR="0" algn="just">
              <a:lnSpc>
                <a:spcPct val="150000"/>
              </a:lnSpc>
              <a:buNone/>
            </a:pPr>
            <a:r>
              <a:rPr lang="en-GB" sz="2000" dirty="0">
                <a:solidFill>
                  <a:srgbClr val="1F1F1F"/>
                </a:solidFill>
                <a:effectLst/>
                <a:latin typeface="Times New Roman" panose="02020603050405020304" pitchFamily="18" charset="0"/>
                <a:ea typeface="Times New Roman" panose="02020603050405020304" pitchFamily="18" charset="0"/>
              </a:rPr>
              <a:t>Cook, J., (2026). </a:t>
            </a:r>
            <a:r>
              <a:rPr lang="en-GB" sz="2000" i="1" dirty="0">
                <a:solidFill>
                  <a:srgbClr val="1F1F1F"/>
                </a:solidFill>
                <a:effectLst/>
                <a:latin typeface="Times New Roman" panose="02020603050405020304" pitchFamily="18" charset="0"/>
                <a:ea typeface="Times New Roman" panose="02020603050405020304" pitchFamily="18" charset="0"/>
              </a:rPr>
              <a:t>The Secret Decision-Making System Behind The World’s Top Entrepreneurs</a:t>
            </a:r>
            <a:r>
              <a:rPr lang="en-GB" sz="2000" dirty="0">
                <a:solidFill>
                  <a:srgbClr val="1F1F1F"/>
                </a:solidFill>
                <a:effectLst/>
                <a:latin typeface="Times New Roman" panose="02020603050405020304" pitchFamily="18" charset="0"/>
                <a:ea typeface="Times New Roman" panose="02020603050405020304" pitchFamily="18" charset="0"/>
              </a:rPr>
              <a:t>. [Online] Available at: https://www.forbes.com/sites/jodiecook/2026/03/25/the-secret-decision-making-system-behind-the-worlds-top-entrepreneurs/ [Accessed 5 June 2026].</a:t>
            </a:r>
            <a:endParaRPr lang="en-US" sz="2000" dirty="0">
              <a:solidFill>
                <a:srgbClr val="1F1F1F"/>
              </a:solidFill>
              <a:effectLst/>
              <a:latin typeface="Times New Roman" panose="02020603050405020304" pitchFamily="18" charset="0"/>
              <a:ea typeface="Times New Roman" panose="02020603050405020304" pitchFamily="18" charset="0"/>
            </a:endParaRPr>
          </a:p>
          <a:p>
            <a:pPr marL="0" marR="0" algn="just">
              <a:lnSpc>
                <a:spcPct val="150000"/>
              </a:lnSpc>
              <a:buNone/>
            </a:pPr>
            <a:r>
              <a:rPr lang="en-GB" sz="2000" dirty="0">
                <a:solidFill>
                  <a:srgbClr val="1F1F1F"/>
                </a:solidFill>
                <a:effectLst/>
                <a:latin typeface="Times New Roman" panose="02020603050405020304" pitchFamily="18" charset="0"/>
                <a:ea typeface="Times New Roman" panose="02020603050405020304" pitchFamily="18" charset="0"/>
              </a:rPr>
              <a:t>Daniels, J., (2024). </a:t>
            </a:r>
            <a:r>
              <a:rPr lang="en-GB" sz="2000" i="1" dirty="0">
                <a:solidFill>
                  <a:srgbClr val="1F1F1F"/>
                </a:solidFill>
                <a:effectLst/>
                <a:latin typeface="Times New Roman" panose="02020603050405020304" pitchFamily="18" charset="0"/>
                <a:ea typeface="Times New Roman" panose="02020603050405020304" pitchFamily="18" charset="0"/>
              </a:rPr>
              <a:t>Privacy By Design: Integrating Privacy Into Product Development</a:t>
            </a:r>
            <a:r>
              <a:rPr lang="en-GB" sz="2000" dirty="0">
                <a:solidFill>
                  <a:srgbClr val="1F1F1F"/>
                </a:solidFill>
                <a:effectLst/>
                <a:latin typeface="Times New Roman" panose="02020603050405020304" pitchFamily="18" charset="0"/>
                <a:ea typeface="Times New Roman" panose="02020603050405020304" pitchFamily="18" charset="0"/>
              </a:rPr>
              <a:t>. [Online] Available at: https://www.forbes.com/councils/forbesbusinesscouncil/2024/09/12/privacy-by-design-integrating-privacy-into-product-development/ [Accessed 5 June 2026].</a:t>
            </a:r>
            <a:endParaRPr lang="en-US" sz="2000" dirty="0">
              <a:solidFill>
                <a:srgbClr val="1F1F1F"/>
              </a:solidFill>
              <a:effectLst/>
              <a:latin typeface="Times New Roman" panose="02020603050405020304" pitchFamily="18" charset="0"/>
              <a:ea typeface="Times New Roman" panose="02020603050405020304" pitchFamily="18" charset="0"/>
            </a:endParaRPr>
          </a:p>
          <a:p>
            <a:pPr marL="0" marR="0" algn="just">
              <a:lnSpc>
                <a:spcPct val="150000"/>
              </a:lnSpc>
              <a:buNone/>
            </a:pPr>
            <a:r>
              <a:rPr lang="en-GB" sz="2000" dirty="0" err="1">
                <a:solidFill>
                  <a:srgbClr val="1F1F1F"/>
                </a:solidFill>
                <a:effectLst/>
                <a:latin typeface="Times New Roman" panose="02020603050405020304" pitchFamily="18" charset="0"/>
                <a:ea typeface="Times New Roman" panose="02020603050405020304" pitchFamily="18" charset="0"/>
              </a:rPr>
              <a:t>Ebsco</a:t>
            </a:r>
            <a:r>
              <a:rPr lang="en-GB" sz="2000" dirty="0">
                <a:solidFill>
                  <a:srgbClr val="1F1F1F"/>
                </a:solidFill>
                <a:effectLst/>
                <a:latin typeface="Times New Roman" panose="02020603050405020304" pitchFamily="18" charset="0"/>
                <a:ea typeface="Times New Roman" panose="02020603050405020304" pitchFamily="18" charset="0"/>
              </a:rPr>
              <a:t>, (2025). </a:t>
            </a:r>
            <a:r>
              <a:rPr lang="en-GB" sz="2000" i="1" dirty="0">
                <a:solidFill>
                  <a:srgbClr val="1F1F1F"/>
                </a:solidFill>
                <a:effectLst/>
                <a:latin typeface="Times New Roman" panose="02020603050405020304" pitchFamily="18" charset="0"/>
                <a:ea typeface="Times New Roman" panose="02020603050405020304" pitchFamily="18" charset="0"/>
              </a:rPr>
              <a:t>Management information system</a:t>
            </a:r>
            <a:r>
              <a:rPr lang="en-GB" sz="2000" dirty="0">
                <a:solidFill>
                  <a:srgbClr val="1F1F1F"/>
                </a:solidFill>
                <a:effectLst/>
                <a:latin typeface="Times New Roman" panose="02020603050405020304" pitchFamily="18" charset="0"/>
                <a:ea typeface="Times New Roman" panose="02020603050405020304" pitchFamily="18" charset="0"/>
              </a:rPr>
              <a:t>. [Online] Available at: https://www.ebsco.com/research-starters/information-technology/management-information-system [Accessed 5 June 2026].</a:t>
            </a:r>
            <a:endParaRPr lang="en-US" sz="2000" dirty="0">
              <a:solidFill>
                <a:srgbClr val="1F1F1F"/>
              </a:solidFill>
              <a:effectLst/>
              <a:latin typeface="Times New Roman" panose="02020603050405020304" pitchFamily="18" charset="0"/>
              <a:ea typeface="Times New Roman" panose="02020603050405020304" pitchFamily="18" charset="0"/>
            </a:endParaRPr>
          </a:p>
          <a:p>
            <a:pPr marL="0" marR="0" algn="just">
              <a:lnSpc>
                <a:spcPct val="150000"/>
              </a:lnSpc>
              <a:buNone/>
            </a:pPr>
            <a:r>
              <a:rPr lang="en-GB" sz="2000" dirty="0">
                <a:solidFill>
                  <a:srgbClr val="1F1F1F"/>
                </a:solidFill>
                <a:effectLst/>
                <a:latin typeface="Times New Roman" panose="02020603050405020304" pitchFamily="18" charset="0"/>
                <a:ea typeface="Times New Roman" panose="02020603050405020304" pitchFamily="18" charset="0"/>
              </a:rPr>
              <a:t>Forbes , (2025). </a:t>
            </a:r>
            <a:r>
              <a:rPr lang="en-GB" sz="2000" i="1" dirty="0">
                <a:solidFill>
                  <a:srgbClr val="1F1F1F"/>
                </a:solidFill>
                <a:effectLst/>
                <a:latin typeface="Times New Roman" panose="02020603050405020304" pitchFamily="18" charset="0"/>
                <a:ea typeface="Times New Roman" panose="02020603050405020304" pitchFamily="18" charset="0"/>
              </a:rPr>
              <a:t>How To Modernize Legacy Apps: Key Steps And Considerations.</a:t>
            </a:r>
            <a:r>
              <a:rPr lang="en-GB" sz="2000" dirty="0">
                <a:solidFill>
                  <a:srgbClr val="1F1F1F"/>
                </a:solidFill>
                <a:effectLst/>
                <a:latin typeface="Times New Roman" panose="02020603050405020304" pitchFamily="18" charset="0"/>
                <a:ea typeface="Times New Roman" panose="02020603050405020304" pitchFamily="18" charset="0"/>
              </a:rPr>
              <a:t> [Online] Available at: https://www.forbes.com/councils/forbestechcouncil/2025/07/29/how-to-modernize-legacy-apps-key-steps-and-considerations/ [Accessed 5 June 2026].</a:t>
            </a:r>
            <a:endParaRPr lang="en-US" sz="2000" dirty="0">
              <a:solidFill>
                <a:srgbClr val="1F1F1F"/>
              </a:solidFill>
              <a:effectLst/>
              <a:latin typeface="Times New Roman" panose="02020603050405020304" pitchFamily="18" charset="0"/>
              <a:ea typeface="Times New Roman" panose="02020603050405020304" pitchFamily="18" charset="0"/>
            </a:endParaRPr>
          </a:p>
          <a:p>
            <a:pPr marL="0" marR="0" algn="just">
              <a:lnSpc>
                <a:spcPct val="150000"/>
              </a:lnSpc>
              <a:buNone/>
            </a:pPr>
            <a:r>
              <a:rPr lang="en-GB" sz="2000" dirty="0">
                <a:solidFill>
                  <a:srgbClr val="1F1F1F"/>
                </a:solidFill>
                <a:effectLst/>
                <a:latin typeface="Times New Roman" panose="02020603050405020304" pitchFamily="18" charset="0"/>
                <a:ea typeface="Times New Roman" panose="02020603050405020304" pitchFamily="18" charset="0"/>
              </a:rPr>
              <a:t>Gervais, S., (2026). </a:t>
            </a:r>
            <a:r>
              <a:rPr lang="en-GB" sz="2000" i="1" dirty="0">
                <a:solidFill>
                  <a:srgbClr val="1F1F1F"/>
                </a:solidFill>
                <a:effectLst/>
                <a:latin typeface="Times New Roman" panose="02020603050405020304" pitchFamily="18" charset="0"/>
                <a:ea typeface="Times New Roman" panose="02020603050405020304" pitchFamily="18" charset="0"/>
              </a:rPr>
              <a:t>Cybersecurity’s Shift From Protection To Governance.</a:t>
            </a:r>
            <a:r>
              <a:rPr lang="en-GB" sz="2000" dirty="0">
                <a:solidFill>
                  <a:srgbClr val="1F1F1F"/>
                </a:solidFill>
                <a:effectLst/>
                <a:latin typeface="Times New Roman" panose="02020603050405020304" pitchFamily="18" charset="0"/>
                <a:ea typeface="Times New Roman" panose="02020603050405020304" pitchFamily="18" charset="0"/>
              </a:rPr>
              <a:t> [Online] Available at: https://www.forbes.com/councils/forbesbusinesscouncil/2026/05/15/cybersecuritys-shift-from-protection-to-governance/ [Accessed 5 June 2026].</a:t>
            </a:r>
            <a:endParaRPr lang="en-US" sz="2000" dirty="0">
              <a:solidFill>
                <a:srgbClr val="1F1F1F"/>
              </a:solidFill>
              <a:effectLst/>
              <a:latin typeface="Times New Roman" panose="02020603050405020304" pitchFamily="18" charset="0"/>
              <a:ea typeface="Times New Roman" panose="02020603050405020304" pitchFamily="18" charset="0"/>
            </a:endParaRPr>
          </a:p>
          <a:p>
            <a:pPr marL="0" marR="0" algn="just">
              <a:lnSpc>
                <a:spcPct val="150000"/>
              </a:lnSpc>
              <a:buNone/>
            </a:pPr>
            <a:r>
              <a:rPr lang="en-GB" sz="2000" dirty="0">
                <a:solidFill>
                  <a:srgbClr val="1F1F1F"/>
                </a:solidFill>
                <a:effectLst/>
                <a:latin typeface="Times New Roman" panose="02020603050405020304" pitchFamily="18" charset="0"/>
                <a:ea typeface="Times New Roman" panose="02020603050405020304" pitchFamily="18" charset="0"/>
              </a:rPr>
              <a:t>IBM , (2026). </a:t>
            </a:r>
            <a:r>
              <a:rPr lang="en-GB" sz="2000" i="1" dirty="0">
                <a:solidFill>
                  <a:srgbClr val="1F1F1F"/>
                </a:solidFill>
                <a:effectLst/>
                <a:latin typeface="Times New Roman" panose="02020603050405020304" pitchFamily="18" charset="0"/>
                <a:ea typeface="Times New Roman" panose="02020603050405020304" pitchFamily="18" charset="0"/>
              </a:rPr>
              <a:t>Information Management Systems</a:t>
            </a:r>
            <a:r>
              <a:rPr lang="en-GB" sz="2000" dirty="0">
                <a:solidFill>
                  <a:srgbClr val="1F1F1F"/>
                </a:solidFill>
                <a:effectLst/>
                <a:latin typeface="Times New Roman" panose="02020603050405020304" pitchFamily="18" charset="0"/>
                <a:ea typeface="Times New Roman" panose="02020603050405020304" pitchFamily="18" charset="0"/>
              </a:rPr>
              <a:t>. [Online] Available at: https://www.ibm.com/history/information-management-system [Accessed 5 June 2026].</a:t>
            </a:r>
            <a:endParaRPr lang="en-US" sz="2000" dirty="0">
              <a:solidFill>
                <a:srgbClr val="1F1F1F"/>
              </a:solidFill>
              <a:effectLst/>
              <a:latin typeface="Times New Roman" panose="02020603050405020304" pitchFamily="18" charset="0"/>
              <a:ea typeface="Times New Roman" panose="02020603050405020304" pitchFamily="18" charset="0"/>
            </a:endParaRPr>
          </a:p>
          <a:p>
            <a:pPr marL="0" marR="0" algn="just">
              <a:lnSpc>
                <a:spcPct val="150000"/>
              </a:lnSpc>
              <a:buNone/>
            </a:pPr>
            <a:r>
              <a:rPr lang="en-GB" sz="2000" dirty="0">
                <a:solidFill>
                  <a:srgbClr val="1F1F1F"/>
                </a:solidFill>
                <a:effectLst/>
                <a:latin typeface="Times New Roman" panose="02020603050405020304" pitchFamily="18" charset="0"/>
                <a:ea typeface="Times New Roman" panose="02020603050405020304" pitchFamily="18" charset="0"/>
              </a:rPr>
              <a:t>Pearlson, K.E., Saunders, C.S. and Galletta, D.F., (2024). </a:t>
            </a:r>
            <a:r>
              <a:rPr lang="en-GB" sz="2000" i="1" dirty="0">
                <a:solidFill>
                  <a:srgbClr val="1F1F1F"/>
                </a:solidFill>
                <a:effectLst/>
                <a:latin typeface="Times New Roman" panose="02020603050405020304" pitchFamily="18" charset="0"/>
                <a:ea typeface="Times New Roman" panose="02020603050405020304" pitchFamily="18" charset="0"/>
              </a:rPr>
              <a:t>Managing and using information systems: A strategic approach</a:t>
            </a:r>
            <a:r>
              <a:rPr lang="en-GB" sz="2000" dirty="0">
                <a:solidFill>
                  <a:srgbClr val="1F1F1F"/>
                </a:solidFill>
                <a:effectLst/>
                <a:latin typeface="Times New Roman" panose="02020603050405020304" pitchFamily="18" charset="0"/>
                <a:ea typeface="Times New Roman" panose="02020603050405020304" pitchFamily="18" charset="0"/>
              </a:rPr>
              <a:t>. John Wiley &amp; Sons.</a:t>
            </a:r>
            <a:endParaRPr lang="en-US" sz="2000" dirty="0">
              <a:solidFill>
                <a:srgbClr val="1F1F1F"/>
              </a:solidFill>
              <a:effectLst/>
              <a:latin typeface="Times New Roman" panose="02020603050405020304" pitchFamily="18" charset="0"/>
              <a:ea typeface="Times New Roman" panose="02020603050405020304" pitchFamily="18" charset="0"/>
            </a:endParaRPr>
          </a:p>
          <a:p>
            <a:pPr marL="0" marR="0" algn="just">
              <a:lnSpc>
                <a:spcPct val="150000"/>
              </a:lnSpc>
              <a:buNone/>
            </a:pPr>
            <a:r>
              <a:rPr lang="en-GB" sz="2000" dirty="0">
                <a:solidFill>
                  <a:srgbClr val="1F1F1F"/>
                </a:solidFill>
                <a:effectLst/>
                <a:latin typeface="Times New Roman" panose="02020603050405020304" pitchFamily="18" charset="0"/>
                <a:ea typeface="Times New Roman" panose="02020603050405020304" pitchFamily="18" charset="0"/>
              </a:rPr>
              <a:t>Schneider, J., (2026). </a:t>
            </a:r>
            <a:r>
              <a:rPr lang="en-GB" sz="2000" i="1" dirty="0">
                <a:solidFill>
                  <a:srgbClr val="1F1F1F"/>
                </a:solidFill>
                <a:effectLst/>
                <a:latin typeface="Times New Roman" panose="02020603050405020304" pitchFamily="18" charset="0"/>
                <a:ea typeface="Times New Roman" panose="02020603050405020304" pitchFamily="18" charset="0"/>
              </a:rPr>
              <a:t>What is a transaction processing system (TPS)?.</a:t>
            </a:r>
            <a:r>
              <a:rPr lang="en-GB" sz="2000" dirty="0">
                <a:solidFill>
                  <a:srgbClr val="1F1F1F"/>
                </a:solidFill>
                <a:effectLst/>
                <a:latin typeface="Times New Roman" panose="02020603050405020304" pitchFamily="18" charset="0"/>
                <a:ea typeface="Times New Roman" panose="02020603050405020304" pitchFamily="18" charset="0"/>
              </a:rPr>
              <a:t> [Online] Available at: https://www.ibm.com/think/topics/transaction-processing-system [Accessed 5 June 2026].</a:t>
            </a:r>
            <a:endParaRPr lang="en-US" sz="2000" dirty="0">
              <a:solidFill>
                <a:srgbClr val="1F1F1F"/>
              </a:solidFill>
              <a:effectLst/>
              <a:latin typeface="Times New Roman" panose="02020603050405020304" pitchFamily="18" charset="0"/>
              <a:ea typeface="Times New Roman" panose="02020603050405020304" pitchFamily="18" charset="0"/>
            </a:endParaRPr>
          </a:p>
          <a:p>
            <a:pPr marL="0" marR="0" algn="just">
              <a:lnSpc>
                <a:spcPct val="150000"/>
              </a:lnSpc>
              <a:buNone/>
            </a:pPr>
            <a:r>
              <a:rPr lang="en-GB" sz="2000" dirty="0" err="1">
                <a:solidFill>
                  <a:srgbClr val="1F1F1F"/>
                </a:solidFill>
                <a:effectLst/>
                <a:latin typeface="Times New Roman" panose="02020603050405020304" pitchFamily="18" charset="0"/>
                <a:ea typeface="Times New Roman" panose="02020603050405020304" pitchFamily="18" charset="0"/>
              </a:rPr>
              <a:t>Tarasiuk</a:t>
            </a:r>
            <a:r>
              <a:rPr lang="en-GB" sz="2000" dirty="0">
                <a:solidFill>
                  <a:srgbClr val="1F1F1F"/>
                </a:solidFill>
                <a:effectLst/>
                <a:latin typeface="Times New Roman" panose="02020603050405020304" pitchFamily="18" charset="0"/>
                <a:ea typeface="Times New Roman" panose="02020603050405020304" pitchFamily="18" charset="0"/>
              </a:rPr>
              <a:t>, S., (2025). </a:t>
            </a:r>
            <a:r>
              <a:rPr lang="en-GB" sz="2000" i="1" dirty="0">
                <a:solidFill>
                  <a:srgbClr val="1F1F1F"/>
                </a:solidFill>
                <a:effectLst/>
                <a:latin typeface="Times New Roman" panose="02020603050405020304" pitchFamily="18" charset="0"/>
                <a:ea typeface="Times New Roman" panose="02020603050405020304" pitchFamily="18" charset="0"/>
              </a:rPr>
              <a:t>AI Bias In Hiring Is An HR Problem, Not A Tech Issue.</a:t>
            </a:r>
            <a:r>
              <a:rPr lang="en-GB" sz="2000" dirty="0">
                <a:solidFill>
                  <a:srgbClr val="1F1F1F"/>
                </a:solidFill>
                <a:effectLst/>
                <a:latin typeface="Times New Roman" panose="02020603050405020304" pitchFamily="18" charset="0"/>
                <a:ea typeface="Times New Roman" panose="02020603050405020304" pitchFamily="18" charset="0"/>
              </a:rPr>
              <a:t> [Online] Available at: https://www.forbes.com/councils/forbeshumanresourcescouncil/2025/07/15/ai-bias-in-hiring-is-an-hr-problem-not-a-tech-issue/ [Accessed 5 June 2026].</a:t>
            </a:r>
            <a:endParaRPr lang="en-US" sz="2000" dirty="0">
              <a:solidFill>
                <a:srgbClr val="1F1F1F"/>
              </a:solidFill>
              <a:effectLst/>
              <a:latin typeface="Times New Roman" panose="02020603050405020304" pitchFamily="18" charset="0"/>
              <a:ea typeface="Times New Roman" panose="02020603050405020304" pitchFamily="18" charset="0"/>
            </a:endParaRPr>
          </a:p>
          <a:p>
            <a:pPr marL="0" marR="0" algn="just">
              <a:lnSpc>
                <a:spcPct val="150000"/>
              </a:lnSpc>
              <a:buNone/>
            </a:pPr>
            <a:r>
              <a:rPr lang="en-GB" sz="2000" dirty="0">
                <a:solidFill>
                  <a:srgbClr val="1F1F1F"/>
                </a:solidFill>
                <a:effectLst/>
                <a:latin typeface="Times New Roman" panose="02020603050405020304" pitchFamily="18" charset="0"/>
                <a:ea typeface="Times New Roman" panose="02020603050405020304" pitchFamily="18" charset="0"/>
              </a:rPr>
              <a:t>Tonle, F.B., Niassy, S., </a:t>
            </a:r>
            <a:r>
              <a:rPr lang="en-GB" sz="2000" dirty="0" err="1">
                <a:solidFill>
                  <a:srgbClr val="1F1F1F"/>
                </a:solidFill>
                <a:effectLst/>
                <a:latin typeface="Times New Roman" panose="02020603050405020304" pitchFamily="18" charset="0"/>
                <a:ea typeface="Times New Roman" panose="02020603050405020304" pitchFamily="18" charset="0"/>
              </a:rPr>
              <a:t>Ndadji</a:t>
            </a:r>
            <a:r>
              <a:rPr lang="en-GB" sz="2000" dirty="0">
                <a:solidFill>
                  <a:srgbClr val="1F1F1F"/>
                </a:solidFill>
                <a:effectLst/>
                <a:latin typeface="Times New Roman" panose="02020603050405020304" pitchFamily="18" charset="0"/>
                <a:ea typeface="Times New Roman" panose="02020603050405020304" pitchFamily="18" charset="0"/>
              </a:rPr>
              <a:t>, M.M., </a:t>
            </a:r>
            <a:r>
              <a:rPr lang="en-GB" sz="2000" dirty="0" err="1">
                <a:solidFill>
                  <a:srgbClr val="1F1F1F"/>
                </a:solidFill>
                <a:effectLst/>
                <a:latin typeface="Times New Roman" panose="02020603050405020304" pitchFamily="18" charset="0"/>
                <a:ea typeface="Times New Roman" panose="02020603050405020304" pitchFamily="18" charset="0"/>
              </a:rPr>
              <a:t>Tchendji</a:t>
            </a:r>
            <a:r>
              <a:rPr lang="en-GB" sz="2000" dirty="0">
                <a:solidFill>
                  <a:srgbClr val="1F1F1F"/>
                </a:solidFill>
                <a:effectLst/>
                <a:latin typeface="Times New Roman" panose="02020603050405020304" pitchFamily="18" charset="0"/>
                <a:ea typeface="Times New Roman" panose="02020603050405020304" pitchFamily="18" charset="0"/>
              </a:rPr>
              <a:t>, M.T., </a:t>
            </a:r>
            <a:r>
              <a:rPr lang="en-GB" sz="2000" dirty="0" err="1">
                <a:solidFill>
                  <a:srgbClr val="1F1F1F"/>
                </a:solidFill>
                <a:effectLst/>
                <a:latin typeface="Times New Roman" panose="02020603050405020304" pitchFamily="18" charset="0"/>
                <a:ea typeface="Times New Roman" panose="02020603050405020304" pitchFamily="18" charset="0"/>
              </a:rPr>
              <a:t>Nzeukou</a:t>
            </a:r>
            <a:r>
              <a:rPr lang="en-GB" sz="2000" dirty="0">
                <a:solidFill>
                  <a:srgbClr val="1F1F1F"/>
                </a:solidFill>
                <a:effectLst/>
                <a:latin typeface="Times New Roman" panose="02020603050405020304" pitchFamily="18" charset="0"/>
                <a:ea typeface="Times New Roman" panose="02020603050405020304" pitchFamily="18" charset="0"/>
              </a:rPr>
              <a:t>, A., </a:t>
            </a:r>
            <a:r>
              <a:rPr lang="en-GB" sz="2000" dirty="0" err="1">
                <a:solidFill>
                  <a:srgbClr val="1F1F1F"/>
                </a:solidFill>
                <a:effectLst/>
                <a:latin typeface="Times New Roman" panose="02020603050405020304" pitchFamily="18" charset="0"/>
                <a:ea typeface="Times New Roman" panose="02020603050405020304" pitchFamily="18" charset="0"/>
              </a:rPr>
              <a:t>Mudereri</a:t>
            </a:r>
            <a:r>
              <a:rPr lang="en-GB" sz="2000" dirty="0">
                <a:solidFill>
                  <a:srgbClr val="1F1F1F"/>
                </a:solidFill>
                <a:effectLst/>
                <a:latin typeface="Times New Roman" panose="02020603050405020304" pitchFamily="18" charset="0"/>
                <a:ea typeface="Times New Roman" panose="02020603050405020304" pitchFamily="18" charset="0"/>
              </a:rPr>
              <a:t>, B.T., </a:t>
            </a:r>
            <a:r>
              <a:rPr lang="en-GB" sz="2000" dirty="0" err="1">
                <a:solidFill>
                  <a:srgbClr val="1F1F1F"/>
                </a:solidFill>
                <a:effectLst/>
                <a:latin typeface="Times New Roman" panose="02020603050405020304" pitchFamily="18" charset="0"/>
                <a:ea typeface="Times New Roman" panose="02020603050405020304" pitchFamily="18" charset="0"/>
              </a:rPr>
              <a:t>Senagi</a:t>
            </a:r>
            <a:r>
              <a:rPr lang="en-GB" sz="2000" dirty="0">
                <a:solidFill>
                  <a:srgbClr val="1F1F1F"/>
                </a:solidFill>
                <a:effectLst/>
                <a:latin typeface="Times New Roman" panose="02020603050405020304" pitchFamily="18" charset="0"/>
                <a:ea typeface="Times New Roman" panose="02020603050405020304" pitchFamily="18" charset="0"/>
              </a:rPr>
              <a:t>, K. and </a:t>
            </a:r>
            <a:r>
              <a:rPr lang="en-GB" sz="2000" dirty="0" err="1">
                <a:solidFill>
                  <a:srgbClr val="1F1F1F"/>
                </a:solidFill>
                <a:effectLst/>
                <a:latin typeface="Times New Roman" panose="02020603050405020304" pitchFamily="18" charset="0"/>
                <a:ea typeface="Times New Roman" panose="02020603050405020304" pitchFamily="18" charset="0"/>
              </a:rPr>
              <a:t>Tonnang</a:t>
            </a:r>
            <a:r>
              <a:rPr lang="en-GB" sz="2000" dirty="0">
                <a:solidFill>
                  <a:srgbClr val="1F1F1F"/>
                </a:solidFill>
                <a:effectLst/>
                <a:latin typeface="Times New Roman" panose="02020603050405020304" pitchFamily="18" charset="0"/>
                <a:ea typeface="Times New Roman" panose="02020603050405020304" pitchFamily="18" charset="0"/>
              </a:rPr>
              <a:t>, H.E., (2024). A road map for developing novel decision support system (DSS) for disseminating integrated pest management (IPM) technologies. </a:t>
            </a:r>
            <a:r>
              <a:rPr lang="en-GB" sz="2000" i="1" dirty="0">
                <a:solidFill>
                  <a:srgbClr val="1F1F1F"/>
                </a:solidFill>
                <a:effectLst/>
                <a:latin typeface="Times New Roman" panose="02020603050405020304" pitchFamily="18" charset="0"/>
                <a:ea typeface="Times New Roman" panose="02020603050405020304" pitchFamily="18" charset="0"/>
              </a:rPr>
              <a:t>Computers and Electronics in Agriculture</a:t>
            </a:r>
            <a:r>
              <a:rPr lang="en-GB" sz="2000" dirty="0">
                <a:solidFill>
                  <a:srgbClr val="1F1F1F"/>
                </a:solidFill>
                <a:effectLst/>
                <a:latin typeface="Times New Roman" panose="02020603050405020304" pitchFamily="18" charset="0"/>
                <a:ea typeface="Times New Roman" panose="02020603050405020304" pitchFamily="18" charset="0"/>
              </a:rPr>
              <a:t>, </a:t>
            </a:r>
            <a:r>
              <a:rPr lang="en-GB" sz="2000" i="1" dirty="0">
                <a:solidFill>
                  <a:srgbClr val="1F1F1F"/>
                </a:solidFill>
                <a:effectLst/>
                <a:latin typeface="Times New Roman" panose="02020603050405020304" pitchFamily="18" charset="0"/>
                <a:ea typeface="Times New Roman" panose="02020603050405020304" pitchFamily="18" charset="0"/>
              </a:rPr>
              <a:t>217</a:t>
            </a:r>
            <a:r>
              <a:rPr lang="en-GB" sz="2000" dirty="0">
                <a:solidFill>
                  <a:srgbClr val="1F1F1F"/>
                </a:solidFill>
                <a:effectLst/>
                <a:latin typeface="Times New Roman" panose="02020603050405020304" pitchFamily="18" charset="0"/>
                <a:ea typeface="Times New Roman" panose="02020603050405020304" pitchFamily="18" charset="0"/>
              </a:rPr>
              <a:t>, p.108526.</a:t>
            </a:r>
            <a:endParaRPr lang="en-US" sz="2000" dirty="0">
              <a:solidFill>
                <a:srgbClr val="1F1F1F"/>
              </a:solidFill>
              <a:effectLst/>
              <a:latin typeface="Times New Roman" panose="02020603050405020304" pitchFamily="18" charset="0"/>
              <a:ea typeface="Times New Roman" panose="02020603050405020304" pitchFamily="18" charset="0"/>
            </a:endParaRPr>
          </a:p>
          <a:p>
            <a:pPr marL="0" marR="0" algn="just">
              <a:lnSpc>
                <a:spcPct val="150000"/>
              </a:lnSpc>
              <a:buNone/>
            </a:pPr>
            <a:r>
              <a:rPr lang="en-GB" sz="2000" dirty="0">
                <a:solidFill>
                  <a:srgbClr val="1F1F1F"/>
                </a:solidFill>
                <a:effectLst/>
                <a:latin typeface="Times New Roman" panose="02020603050405020304" pitchFamily="18" charset="0"/>
                <a:ea typeface="Times New Roman" panose="02020603050405020304" pitchFamily="18" charset="0"/>
              </a:rPr>
              <a:t>Werner, J., (2026). </a:t>
            </a:r>
            <a:r>
              <a:rPr lang="en-GB" sz="2000" i="1" dirty="0">
                <a:solidFill>
                  <a:srgbClr val="1F1F1F"/>
                </a:solidFill>
                <a:effectLst/>
                <a:latin typeface="Times New Roman" panose="02020603050405020304" pitchFamily="18" charset="0"/>
                <a:ea typeface="Times New Roman" panose="02020603050405020304" pitchFamily="18" charset="0"/>
              </a:rPr>
              <a:t>Legacy Migration To New AI-Native Worlds.</a:t>
            </a:r>
            <a:r>
              <a:rPr lang="en-GB" sz="2000" dirty="0">
                <a:solidFill>
                  <a:srgbClr val="1F1F1F"/>
                </a:solidFill>
                <a:effectLst/>
                <a:latin typeface="Times New Roman" panose="02020603050405020304" pitchFamily="18" charset="0"/>
                <a:ea typeface="Times New Roman" panose="02020603050405020304" pitchFamily="18" charset="0"/>
              </a:rPr>
              <a:t> [Online] Available at: https://www.forbes.com/sites/johnwerner/2026/04/23/legacy-migration-to-new-ai-native-worlds/ [Accessed 5 June 2026].</a:t>
            </a:r>
            <a:endParaRPr lang="en-US" sz="2000" dirty="0">
              <a:solidFill>
                <a:srgbClr val="1F1F1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553633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8412d91d-9e36-4b7b-9f0e-6cb709942add}" enabled="1" method="Standard" siteId="{e8549c2e-0d2e-4560-9591-3186755fc587}" contentBits="0" removed="0"/>
</clbl:labelList>
</file>

<file path=docProps/app.xml><?xml version="1.0" encoding="utf-8"?>
<Properties xmlns="http://schemas.openxmlformats.org/officeDocument/2006/extended-properties" xmlns:vt="http://schemas.openxmlformats.org/officeDocument/2006/docPropsVTypes">
  <TotalTime>1</TotalTime>
  <Words>3112</Words>
  <Application>Microsoft Office PowerPoint</Application>
  <PresentationFormat>Custom</PresentationFormat>
  <Paragraphs>150</Paragraphs>
  <Slides>13</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Symbol</vt:lpstr>
      <vt:lpstr>Times New Roman</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Khaled Alsaman</dc:creator>
  <cp:revision>3</cp:revision>
  <dcterms:created xsi:type="dcterms:W3CDTF">2026-06-08T13:44:08Z</dcterms:created>
  <dcterms:modified xsi:type="dcterms:W3CDTF">2026-06-09T16:18:29Z</dcterms:modified>
  <dc:identifier/>
</cp:coreProperties>
</file>