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8" r:id="rId2"/>
    <p:sldId id="289" r:id="rId3"/>
    <p:sldId id="347" r:id="rId4"/>
    <p:sldId id="348" r:id="rId5"/>
    <p:sldId id="267" r:id="rId6"/>
    <p:sldId id="284" r:id="rId7"/>
    <p:sldId id="268" r:id="rId8"/>
    <p:sldId id="286" r:id="rId9"/>
    <p:sldId id="259" r:id="rId10"/>
    <p:sldId id="261" r:id="rId11"/>
    <p:sldId id="262" r:id="rId12"/>
    <p:sldId id="269" r:id="rId13"/>
    <p:sldId id="263" r:id="rId14"/>
    <p:sldId id="277" r:id="rId15"/>
    <p:sldId id="350" r:id="rId16"/>
    <p:sldId id="265" r:id="rId17"/>
    <p:sldId id="264" r:id="rId18"/>
    <p:sldId id="349" r:id="rId19"/>
    <p:sldId id="351" r:id="rId20"/>
    <p:sldId id="266" r:id="rId21"/>
    <p:sldId id="278" r:id="rId22"/>
    <p:sldId id="285" r:id="rId23"/>
    <p:sldId id="270" r:id="rId24"/>
    <p:sldId id="272" r:id="rId25"/>
    <p:sldId id="271" r:id="rId26"/>
    <p:sldId id="276" r:id="rId27"/>
    <p:sldId id="287" r:id="rId28"/>
    <p:sldId id="352" r:id="rId29"/>
    <p:sldId id="353" r:id="rId30"/>
    <p:sldId id="273" r:id="rId31"/>
    <p:sldId id="281" r:id="rId32"/>
    <p:sldId id="280" r:id="rId33"/>
    <p:sldId id="274" r:id="rId34"/>
    <p:sldId id="283" r:id="rId35"/>
    <p:sldId id="288" r:id="rId36"/>
    <p:sldId id="275" r:id="rId37"/>
    <p:sldId id="279" r:id="rId38"/>
    <p:sldId id="282" r:id="rId39"/>
    <p:sldId id="35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33" y="117"/>
      </p:cViewPr>
      <p:guideLst/>
    </p:cSldViewPr>
  </p:slideViewPr>
  <p:notesTextViewPr>
    <p:cViewPr>
      <p:scale>
        <a:sx n="1" d="1"/>
        <a:sy n="1" d="1"/>
      </p:scale>
      <p:origin x="0" y="0"/>
    </p:cViewPr>
  </p:notesTextViewPr>
  <p:notesViewPr>
    <p:cSldViewPr snapToGrid="0">
      <p:cViewPr varScale="1">
        <p:scale>
          <a:sx n="69" d="100"/>
          <a:sy n="69" d="100"/>
        </p:scale>
        <p:origin x="2568" y="3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B52FC3-D691-4570-AA79-0B07CBDCC327}"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GB"/>
        </a:p>
      </dgm:t>
    </dgm:pt>
    <dgm:pt modelId="{97C29D9E-690C-4AFA-AF75-8578DDBA65C0}">
      <dgm:prSet/>
      <dgm:spPr/>
      <dgm:t>
        <a:bodyPr/>
        <a:lstStyle/>
        <a:p>
          <a:pPr rtl="0"/>
          <a:r>
            <a:rPr lang="en-US" dirty="0">
              <a:solidFill>
                <a:srgbClr val="0070C0"/>
              </a:solidFill>
            </a:rPr>
            <a:t>Wealth and Poverty</a:t>
          </a:r>
          <a:endParaRPr lang="en-GB" dirty="0">
            <a:solidFill>
              <a:srgbClr val="0070C0"/>
            </a:solidFill>
          </a:endParaRPr>
        </a:p>
      </dgm:t>
    </dgm:pt>
    <dgm:pt modelId="{0C76F908-AE0B-4E40-8B32-894152AA135E}" type="parTrans" cxnId="{82097DD2-1E83-48FD-8A7D-751189B1715F}">
      <dgm:prSet/>
      <dgm:spPr/>
      <dgm:t>
        <a:bodyPr/>
        <a:lstStyle/>
        <a:p>
          <a:endParaRPr lang="en-GB">
            <a:solidFill>
              <a:srgbClr val="0070C0"/>
            </a:solidFill>
          </a:endParaRPr>
        </a:p>
      </dgm:t>
    </dgm:pt>
    <dgm:pt modelId="{F936E6A4-502F-4A05-9BF7-3883F73C2246}" type="sibTrans" cxnId="{82097DD2-1E83-48FD-8A7D-751189B1715F}">
      <dgm:prSet/>
      <dgm:spPr/>
      <dgm:t>
        <a:bodyPr/>
        <a:lstStyle/>
        <a:p>
          <a:endParaRPr lang="en-GB">
            <a:solidFill>
              <a:srgbClr val="0070C0"/>
            </a:solidFill>
          </a:endParaRPr>
        </a:p>
      </dgm:t>
    </dgm:pt>
    <dgm:pt modelId="{7A967B35-9934-4761-A683-4BE9FD6E4698}">
      <dgm:prSet/>
      <dgm:spPr/>
      <dgm:t>
        <a:bodyPr/>
        <a:lstStyle/>
        <a:p>
          <a:pPr rtl="0"/>
          <a:r>
            <a:rPr lang="en-US">
              <a:solidFill>
                <a:srgbClr val="0070C0"/>
              </a:solidFill>
            </a:rPr>
            <a:t>Health</a:t>
          </a:r>
          <a:endParaRPr lang="en-GB">
            <a:solidFill>
              <a:srgbClr val="0070C0"/>
            </a:solidFill>
          </a:endParaRPr>
        </a:p>
      </dgm:t>
    </dgm:pt>
    <dgm:pt modelId="{ED5845A3-2142-4C24-ACF4-8E8C5AFA01ED}" type="parTrans" cxnId="{73D16403-DF12-44AF-AEB5-E30F3BAF3574}">
      <dgm:prSet/>
      <dgm:spPr/>
      <dgm:t>
        <a:bodyPr/>
        <a:lstStyle/>
        <a:p>
          <a:endParaRPr lang="en-GB">
            <a:solidFill>
              <a:srgbClr val="0070C0"/>
            </a:solidFill>
          </a:endParaRPr>
        </a:p>
      </dgm:t>
    </dgm:pt>
    <dgm:pt modelId="{F78EAFFF-638E-46E4-8FA8-14B421092A3C}" type="sibTrans" cxnId="{73D16403-DF12-44AF-AEB5-E30F3BAF3574}">
      <dgm:prSet/>
      <dgm:spPr/>
      <dgm:t>
        <a:bodyPr/>
        <a:lstStyle/>
        <a:p>
          <a:endParaRPr lang="en-GB">
            <a:solidFill>
              <a:srgbClr val="0070C0"/>
            </a:solidFill>
          </a:endParaRPr>
        </a:p>
      </dgm:t>
    </dgm:pt>
    <dgm:pt modelId="{F3D3E848-28C6-48D0-A449-F87928CB49CC}">
      <dgm:prSet/>
      <dgm:spPr/>
      <dgm:t>
        <a:bodyPr/>
        <a:lstStyle/>
        <a:p>
          <a:pPr rtl="0"/>
          <a:r>
            <a:rPr lang="en-US">
              <a:solidFill>
                <a:srgbClr val="0070C0"/>
              </a:solidFill>
            </a:rPr>
            <a:t>Natural Environment</a:t>
          </a:r>
          <a:endParaRPr lang="en-GB">
            <a:solidFill>
              <a:srgbClr val="0070C0"/>
            </a:solidFill>
          </a:endParaRPr>
        </a:p>
      </dgm:t>
    </dgm:pt>
    <dgm:pt modelId="{48C7AC1F-47D0-4BCC-A4CB-2A70BD215234}" type="parTrans" cxnId="{1EDA884D-3907-4419-9270-E09767E5E7D2}">
      <dgm:prSet/>
      <dgm:spPr/>
      <dgm:t>
        <a:bodyPr/>
        <a:lstStyle/>
        <a:p>
          <a:endParaRPr lang="en-GB">
            <a:solidFill>
              <a:srgbClr val="0070C0"/>
            </a:solidFill>
          </a:endParaRPr>
        </a:p>
      </dgm:t>
    </dgm:pt>
    <dgm:pt modelId="{7031D6AD-8612-45E3-AC72-83B0272994EE}" type="sibTrans" cxnId="{1EDA884D-3907-4419-9270-E09767E5E7D2}">
      <dgm:prSet/>
      <dgm:spPr/>
      <dgm:t>
        <a:bodyPr/>
        <a:lstStyle/>
        <a:p>
          <a:endParaRPr lang="en-GB">
            <a:solidFill>
              <a:srgbClr val="0070C0"/>
            </a:solidFill>
          </a:endParaRPr>
        </a:p>
      </dgm:t>
    </dgm:pt>
    <dgm:pt modelId="{6D4381AC-14FB-4FCE-AC0C-5F7337F1AB67}">
      <dgm:prSet/>
      <dgm:spPr/>
      <dgm:t>
        <a:bodyPr/>
        <a:lstStyle/>
        <a:p>
          <a:pPr rtl="0"/>
          <a:r>
            <a:rPr lang="en-US">
              <a:solidFill>
                <a:srgbClr val="0070C0"/>
              </a:solidFill>
            </a:rPr>
            <a:t>Climate Change</a:t>
          </a:r>
          <a:endParaRPr lang="en-GB">
            <a:solidFill>
              <a:srgbClr val="0070C0"/>
            </a:solidFill>
          </a:endParaRPr>
        </a:p>
      </dgm:t>
    </dgm:pt>
    <dgm:pt modelId="{23787072-61BB-41D2-B6C6-B37AD6699ABC}" type="parTrans" cxnId="{FB7D542F-A23E-4B79-B849-23ADB58F5023}">
      <dgm:prSet/>
      <dgm:spPr/>
      <dgm:t>
        <a:bodyPr/>
        <a:lstStyle/>
        <a:p>
          <a:endParaRPr lang="en-GB">
            <a:solidFill>
              <a:srgbClr val="0070C0"/>
            </a:solidFill>
          </a:endParaRPr>
        </a:p>
      </dgm:t>
    </dgm:pt>
    <dgm:pt modelId="{0CAD85EC-F067-4CC2-8A16-BCABC97D89D0}" type="sibTrans" cxnId="{FB7D542F-A23E-4B79-B849-23ADB58F5023}">
      <dgm:prSet/>
      <dgm:spPr/>
      <dgm:t>
        <a:bodyPr/>
        <a:lstStyle/>
        <a:p>
          <a:endParaRPr lang="en-GB">
            <a:solidFill>
              <a:srgbClr val="0070C0"/>
            </a:solidFill>
          </a:endParaRPr>
        </a:p>
      </dgm:t>
    </dgm:pt>
    <dgm:pt modelId="{6CF3C239-E4C1-4D16-8BBD-1A895AFC7468}">
      <dgm:prSet/>
      <dgm:spPr/>
      <dgm:t>
        <a:bodyPr/>
        <a:lstStyle/>
        <a:p>
          <a:pPr rtl="0"/>
          <a:r>
            <a:rPr lang="en-US">
              <a:solidFill>
                <a:srgbClr val="0070C0"/>
              </a:solidFill>
            </a:rPr>
            <a:t>Identity and Culture</a:t>
          </a:r>
          <a:endParaRPr lang="en-GB">
            <a:solidFill>
              <a:srgbClr val="0070C0"/>
            </a:solidFill>
          </a:endParaRPr>
        </a:p>
      </dgm:t>
    </dgm:pt>
    <dgm:pt modelId="{5E313E71-306B-4BBC-83F6-9F183633E532}" type="parTrans" cxnId="{B55575DD-7E5B-4A08-AAF9-A7478EF8C450}">
      <dgm:prSet/>
      <dgm:spPr/>
      <dgm:t>
        <a:bodyPr/>
        <a:lstStyle/>
        <a:p>
          <a:endParaRPr lang="en-GB">
            <a:solidFill>
              <a:srgbClr val="0070C0"/>
            </a:solidFill>
          </a:endParaRPr>
        </a:p>
      </dgm:t>
    </dgm:pt>
    <dgm:pt modelId="{E7467A75-44E8-416F-B8B5-64A9DE8F7AD2}" type="sibTrans" cxnId="{B55575DD-7E5B-4A08-AAF9-A7478EF8C450}">
      <dgm:prSet/>
      <dgm:spPr/>
      <dgm:t>
        <a:bodyPr/>
        <a:lstStyle/>
        <a:p>
          <a:endParaRPr lang="en-GB">
            <a:solidFill>
              <a:srgbClr val="0070C0"/>
            </a:solidFill>
          </a:endParaRPr>
        </a:p>
      </dgm:t>
    </dgm:pt>
    <dgm:pt modelId="{21AB98B8-EB95-4196-855A-EADD0C68C7F2}">
      <dgm:prSet/>
      <dgm:spPr/>
      <dgm:t>
        <a:bodyPr/>
        <a:lstStyle/>
        <a:p>
          <a:pPr rtl="0"/>
          <a:r>
            <a:rPr lang="en-US">
              <a:solidFill>
                <a:srgbClr val="0070C0"/>
              </a:solidFill>
            </a:rPr>
            <a:t>Choices and Decisions</a:t>
          </a:r>
          <a:endParaRPr lang="en-GB">
            <a:solidFill>
              <a:srgbClr val="0070C0"/>
            </a:solidFill>
          </a:endParaRPr>
        </a:p>
      </dgm:t>
    </dgm:pt>
    <dgm:pt modelId="{48A98F75-0678-48BE-B6F2-5CAC5D3E7153}" type="parTrans" cxnId="{60BA2B9D-5241-44D4-908D-29C5A734446E}">
      <dgm:prSet/>
      <dgm:spPr/>
      <dgm:t>
        <a:bodyPr/>
        <a:lstStyle/>
        <a:p>
          <a:endParaRPr lang="en-GB">
            <a:solidFill>
              <a:srgbClr val="0070C0"/>
            </a:solidFill>
          </a:endParaRPr>
        </a:p>
      </dgm:t>
    </dgm:pt>
    <dgm:pt modelId="{CED8748B-6B3A-4137-8181-4E412751D5EB}" type="sibTrans" cxnId="{60BA2B9D-5241-44D4-908D-29C5A734446E}">
      <dgm:prSet/>
      <dgm:spPr/>
      <dgm:t>
        <a:bodyPr/>
        <a:lstStyle/>
        <a:p>
          <a:endParaRPr lang="en-GB">
            <a:solidFill>
              <a:srgbClr val="0070C0"/>
            </a:solidFill>
          </a:endParaRPr>
        </a:p>
      </dgm:t>
    </dgm:pt>
    <dgm:pt modelId="{16D9BA19-7234-418B-8D04-D0A33DFE9444}">
      <dgm:prSet/>
      <dgm:spPr/>
      <dgm:t>
        <a:bodyPr/>
        <a:lstStyle/>
        <a:p>
          <a:pPr rtl="0"/>
          <a:r>
            <a:rPr lang="en-US">
              <a:solidFill>
                <a:srgbClr val="0070C0"/>
              </a:solidFill>
            </a:rPr>
            <a:t>Consumption and Waste</a:t>
          </a:r>
          <a:endParaRPr lang="en-GB">
            <a:solidFill>
              <a:srgbClr val="0070C0"/>
            </a:solidFill>
          </a:endParaRPr>
        </a:p>
      </dgm:t>
    </dgm:pt>
    <dgm:pt modelId="{EA2A0FA8-BA7E-4C50-9321-22B03B242848}" type="parTrans" cxnId="{D91BA8AB-A9D2-4925-A980-C7ACDE969BFD}">
      <dgm:prSet/>
      <dgm:spPr/>
      <dgm:t>
        <a:bodyPr/>
        <a:lstStyle/>
        <a:p>
          <a:endParaRPr lang="en-GB">
            <a:solidFill>
              <a:srgbClr val="0070C0"/>
            </a:solidFill>
          </a:endParaRPr>
        </a:p>
      </dgm:t>
    </dgm:pt>
    <dgm:pt modelId="{BF9E500B-E0A5-488D-8F9E-46D1DD538CB9}" type="sibTrans" cxnId="{D91BA8AB-A9D2-4925-A980-C7ACDE969BFD}">
      <dgm:prSet/>
      <dgm:spPr/>
      <dgm:t>
        <a:bodyPr/>
        <a:lstStyle/>
        <a:p>
          <a:endParaRPr lang="en-GB">
            <a:solidFill>
              <a:srgbClr val="0070C0"/>
            </a:solidFill>
          </a:endParaRPr>
        </a:p>
      </dgm:t>
    </dgm:pt>
    <dgm:pt modelId="{0C0AA2B0-D70F-4432-8E81-DBBBF4A1C1BA}" type="pres">
      <dgm:prSet presAssocID="{81B52FC3-D691-4570-AA79-0B07CBDCC327}" presName="cycle" presStyleCnt="0">
        <dgm:presLayoutVars>
          <dgm:dir/>
          <dgm:resizeHandles val="exact"/>
        </dgm:presLayoutVars>
      </dgm:prSet>
      <dgm:spPr/>
    </dgm:pt>
    <dgm:pt modelId="{FAB81448-7AE9-4C5A-B428-69CB680D8A38}" type="pres">
      <dgm:prSet presAssocID="{97C29D9E-690C-4AFA-AF75-8578DDBA65C0}" presName="node" presStyleLbl="node1" presStyleIdx="0" presStyleCnt="7">
        <dgm:presLayoutVars>
          <dgm:bulletEnabled val="1"/>
        </dgm:presLayoutVars>
      </dgm:prSet>
      <dgm:spPr/>
    </dgm:pt>
    <dgm:pt modelId="{2E3A6179-6282-4609-B501-8BCBAD6F1594}" type="pres">
      <dgm:prSet presAssocID="{97C29D9E-690C-4AFA-AF75-8578DDBA65C0}" presName="spNode" presStyleCnt="0"/>
      <dgm:spPr/>
    </dgm:pt>
    <dgm:pt modelId="{1BDB59AB-C2AF-4A3D-840F-7DF2C046E673}" type="pres">
      <dgm:prSet presAssocID="{F936E6A4-502F-4A05-9BF7-3883F73C2246}" presName="sibTrans" presStyleLbl="sibTrans1D1" presStyleIdx="0" presStyleCnt="7"/>
      <dgm:spPr/>
    </dgm:pt>
    <dgm:pt modelId="{3F695300-DC19-4F43-A6C7-78914BC3DAFE}" type="pres">
      <dgm:prSet presAssocID="{7A967B35-9934-4761-A683-4BE9FD6E4698}" presName="node" presStyleLbl="node1" presStyleIdx="1" presStyleCnt="7">
        <dgm:presLayoutVars>
          <dgm:bulletEnabled val="1"/>
        </dgm:presLayoutVars>
      </dgm:prSet>
      <dgm:spPr/>
    </dgm:pt>
    <dgm:pt modelId="{1C04CD0D-693A-4F93-A5D0-07F82CFFEDCC}" type="pres">
      <dgm:prSet presAssocID="{7A967B35-9934-4761-A683-4BE9FD6E4698}" presName="spNode" presStyleCnt="0"/>
      <dgm:spPr/>
    </dgm:pt>
    <dgm:pt modelId="{97A0D9D1-A54C-4B94-BDBF-C20E24824625}" type="pres">
      <dgm:prSet presAssocID="{F78EAFFF-638E-46E4-8FA8-14B421092A3C}" presName="sibTrans" presStyleLbl="sibTrans1D1" presStyleIdx="1" presStyleCnt="7"/>
      <dgm:spPr/>
    </dgm:pt>
    <dgm:pt modelId="{934C5A2E-0351-488D-B317-75A6AA1DDA85}" type="pres">
      <dgm:prSet presAssocID="{F3D3E848-28C6-48D0-A449-F87928CB49CC}" presName="node" presStyleLbl="node1" presStyleIdx="2" presStyleCnt="7">
        <dgm:presLayoutVars>
          <dgm:bulletEnabled val="1"/>
        </dgm:presLayoutVars>
      </dgm:prSet>
      <dgm:spPr/>
    </dgm:pt>
    <dgm:pt modelId="{ECB2A84E-F272-4459-9CF8-63B9B1B76486}" type="pres">
      <dgm:prSet presAssocID="{F3D3E848-28C6-48D0-A449-F87928CB49CC}" presName="spNode" presStyleCnt="0"/>
      <dgm:spPr/>
    </dgm:pt>
    <dgm:pt modelId="{F0555F64-DCEA-4069-B65B-A3CF7D5FFC5B}" type="pres">
      <dgm:prSet presAssocID="{7031D6AD-8612-45E3-AC72-83B0272994EE}" presName="sibTrans" presStyleLbl="sibTrans1D1" presStyleIdx="2" presStyleCnt="7"/>
      <dgm:spPr/>
    </dgm:pt>
    <dgm:pt modelId="{A1422BAF-4D36-45DA-B24A-FADAFA91BB7B}" type="pres">
      <dgm:prSet presAssocID="{6D4381AC-14FB-4FCE-AC0C-5F7337F1AB67}" presName="node" presStyleLbl="node1" presStyleIdx="3" presStyleCnt="7">
        <dgm:presLayoutVars>
          <dgm:bulletEnabled val="1"/>
        </dgm:presLayoutVars>
      </dgm:prSet>
      <dgm:spPr/>
    </dgm:pt>
    <dgm:pt modelId="{31C1E057-09BD-4F20-A479-E8A6DEA44474}" type="pres">
      <dgm:prSet presAssocID="{6D4381AC-14FB-4FCE-AC0C-5F7337F1AB67}" presName="spNode" presStyleCnt="0"/>
      <dgm:spPr/>
    </dgm:pt>
    <dgm:pt modelId="{D4B1184A-0DE1-4151-A537-C7A239D155EE}" type="pres">
      <dgm:prSet presAssocID="{0CAD85EC-F067-4CC2-8A16-BCABC97D89D0}" presName="sibTrans" presStyleLbl="sibTrans1D1" presStyleIdx="3" presStyleCnt="7"/>
      <dgm:spPr/>
    </dgm:pt>
    <dgm:pt modelId="{9E5B3907-EE7E-4AA9-BFC1-659EC956930B}" type="pres">
      <dgm:prSet presAssocID="{6CF3C239-E4C1-4D16-8BBD-1A895AFC7468}" presName="node" presStyleLbl="node1" presStyleIdx="4" presStyleCnt="7">
        <dgm:presLayoutVars>
          <dgm:bulletEnabled val="1"/>
        </dgm:presLayoutVars>
      </dgm:prSet>
      <dgm:spPr/>
    </dgm:pt>
    <dgm:pt modelId="{506A0BCC-8FB7-4771-98A0-50704CB46EF3}" type="pres">
      <dgm:prSet presAssocID="{6CF3C239-E4C1-4D16-8BBD-1A895AFC7468}" presName="spNode" presStyleCnt="0"/>
      <dgm:spPr/>
    </dgm:pt>
    <dgm:pt modelId="{E4AEF886-3AA1-4B9C-B5FC-FA0348350EEF}" type="pres">
      <dgm:prSet presAssocID="{E7467A75-44E8-416F-B8B5-64A9DE8F7AD2}" presName="sibTrans" presStyleLbl="sibTrans1D1" presStyleIdx="4" presStyleCnt="7"/>
      <dgm:spPr/>
    </dgm:pt>
    <dgm:pt modelId="{CD9BB70A-7543-4F92-AFF2-4D63405B195D}" type="pres">
      <dgm:prSet presAssocID="{21AB98B8-EB95-4196-855A-EADD0C68C7F2}" presName="node" presStyleLbl="node1" presStyleIdx="5" presStyleCnt="7">
        <dgm:presLayoutVars>
          <dgm:bulletEnabled val="1"/>
        </dgm:presLayoutVars>
      </dgm:prSet>
      <dgm:spPr/>
    </dgm:pt>
    <dgm:pt modelId="{2C872DDD-D5C6-4936-852E-6667037C5A10}" type="pres">
      <dgm:prSet presAssocID="{21AB98B8-EB95-4196-855A-EADD0C68C7F2}" presName="spNode" presStyleCnt="0"/>
      <dgm:spPr/>
    </dgm:pt>
    <dgm:pt modelId="{934B96D3-009A-44BF-875C-B732CB2F4E9B}" type="pres">
      <dgm:prSet presAssocID="{CED8748B-6B3A-4137-8181-4E412751D5EB}" presName="sibTrans" presStyleLbl="sibTrans1D1" presStyleIdx="5" presStyleCnt="7"/>
      <dgm:spPr/>
    </dgm:pt>
    <dgm:pt modelId="{FF401494-8BD0-4D72-B3A4-BB7D8D3465D9}" type="pres">
      <dgm:prSet presAssocID="{16D9BA19-7234-418B-8D04-D0A33DFE9444}" presName="node" presStyleLbl="node1" presStyleIdx="6" presStyleCnt="7">
        <dgm:presLayoutVars>
          <dgm:bulletEnabled val="1"/>
        </dgm:presLayoutVars>
      </dgm:prSet>
      <dgm:spPr/>
    </dgm:pt>
    <dgm:pt modelId="{4ED81322-2FA7-4B20-87EE-3ABF5F0787CB}" type="pres">
      <dgm:prSet presAssocID="{16D9BA19-7234-418B-8D04-D0A33DFE9444}" presName="spNode" presStyleCnt="0"/>
      <dgm:spPr/>
    </dgm:pt>
    <dgm:pt modelId="{268A0E6A-878F-4F56-A47D-12CD6FDCFAEB}" type="pres">
      <dgm:prSet presAssocID="{BF9E500B-E0A5-488D-8F9E-46D1DD538CB9}" presName="sibTrans" presStyleLbl="sibTrans1D1" presStyleIdx="6" presStyleCnt="7"/>
      <dgm:spPr/>
    </dgm:pt>
  </dgm:ptLst>
  <dgm:cxnLst>
    <dgm:cxn modelId="{73D16403-DF12-44AF-AEB5-E30F3BAF3574}" srcId="{81B52FC3-D691-4570-AA79-0B07CBDCC327}" destId="{7A967B35-9934-4761-A683-4BE9FD6E4698}" srcOrd="1" destOrd="0" parTransId="{ED5845A3-2142-4C24-ACF4-8E8C5AFA01ED}" sibTransId="{F78EAFFF-638E-46E4-8FA8-14B421092A3C}"/>
    <dgm:cxn modelId="{7F6A7B08-D83A-499D-889C-17D082AA9A88}" type="presOf" srcId="{6CF3C239-E4C1-4D16-8BBD-1A895AFC7468}" destId="{9E5B3907-EE7E-4AA9-BFC1-659EC956930B}" srcOrd="0" destOrd="0" presId="urn:microsoft.com/office/officeart/2005/8/layout/cycle6"/>
    <dgm:cxn modelId="{BE53C81B-1CB4-4D81-A522-2003BCEC117A}" type="presOf" srcId="{81B52FC3-D691-4570-AA79-0B07CBDCC327}" destId="{0C0AA2B0-D70F-4432-8E81-DBBBF4A1C1BA}" srcOrd="0" destOrd="0" presId="urn:microsoft.com/office/officeart/2005/8/layout/cycle6"/>
    <dgm:cxn modelId="{DD8C3E27-910F-4CC8-90C4-5AE514947D5D}" type="presOf" srcId="{F3D3E848-28C6-48D0-A449-F87928CB49CC}" destId="{934C5A2E-0351-488D-B317-75A6AA1DDA85}" srcOrd="0" destOrd="0" presId="urn:microsoft.com/office/officeart/2005/8/layout/cycle6"/>
    <dgm:cxn modelId="{03D9852D-24AD-4098-BD11-51DA78295AAB}" type="presOf" srcId="{16D9BA19-7234-418B-8D04-D0A33DFE9444}" destId="{FF401494-8BD0-4D72-B3A4-BB7D8D3465D9}" srcOrd="0" destOrd="0" presId="urn:microsoft.com/office/officeart/2005/8/layout/cycle6"/>
    <dgm:cxn modelId="{FB7D542F-A23E-4B79-B849-23ADB58F5023}" srcId="{81B52FC3-D691-4570-AA79-0B07CBDCC327}" destId="{6D4381AC-14FB-4FCE-AC0C-5F7337F1AB67}" srcOrd="3" destOrd="0" parTransId="{23787072-61BB-41D2-B6C6-B37AD6699ABC}" sibTransId="{0CAD85EC-F067-4CC2-8A16-BCABC97D89D0}"/>
    <dgm:cxn modelId="{1EDA884D-3907-4419-9270-E09767E5E7D2}" srcId="{81B52FC3-D691-4570-AA79-0B07CBDCC327}" destId="{F3D3E848-28C6-48D0-A449-F87928CB49CC}" srcOrd="2" destOrd="0" parTransId="{48C7AC1F-47D0-4BCC-A4CB-2A70BD215234}" sibTransId="{7031D6AD-8612-45E3-AC72-83B0272994EE}"/>
    <dgm:cxn modelId="{A53FB175-E34E-4B27-8BA1-EC0B6156DAAC}" type="presOf" srcId="{21AB98B8-EB95-4196-855A-EADD0C68C7F2}" destId="{CD9BB70A-7543-4F92-AFF2-4D63405B195D}" srcOrd="0" destOrd="0" presId="urn:microsoft.com/office/officeart/2005/8/layout/cycle6"/>
    <dgm:cxn modelId="{A8865A82-BB4F-4114-B2F0-0C09F709600A}" type="presOf" srcId="{0CAD85EC-F067-4CC2-8A16-BCABC97D89D0}" destId="{D4B1184A-0DE1-4151-A537-C7A239D155EE}" srcOrd="0" destOrd="0" presId="urn:microsoft.com/office/officeart/2005/8/layout/cycle6"/>
    <dgm:cxn modelId="{63AFFF82-188C-47E7-B700-68548F2035B4}" type="presOf" srcId="{97C29D9E-690C-4AFA-AF75-8578DDBA65C0}" destId="{FAB81448-7AE9-4C5A-B428-69CB680D8A38}" srcOrd="0" destOrd="0" presId="urn:microsoft.com/office/officeart/2005/8/layout/cycle6"/>
    <dgm:cxn modelId="{99BAD28F-5893-4EBB-9874-E15C5068879F}" type="presOf" srcId="{BF9E500B-E0A5-488D-8F9E-46D1DD538CB9}" destId="{268A0E6A-878F-4F56-A47D-12CD6FDCFAEB}" srcOrd="0" destOrd="0" presId="urn:microsoft.com/office/officeart/2005/8/layout/cycle6"/>
    <dgm:cxn modelId="{8412BD90-47D1-4BAE-930A-3678347C1886}" type="presOf" srcId="{F78EAFFF-638E-46E4-8FA8-14B421092A3C}" destId="{97A0D9D1-A54C-4B94-BDBF-C20E24824625}" srcOrd="0" destOrd="0" presId="urn:microsoft.com/office/officeart/2005/8/layout/cycle6"/>
    <dgm:cxn modelId="{E89BDE95-0210-4C90-B32F-12BD06A98174}" type="presOf" srcId="{F936E6A4-502F-4A05-9BF7-3883F73C2246}" destId="{1BDB59AB-C2AF-4A3D-840F-7DF2C046E673}" srcOrd="0" destOrd="0" presId="urn:microsoft.com/office/officeart/2005/8/layout/cycle6"/>
    <dgm:cxn modelId="{BDF0509A-AB93-4CAF-8830-B352F0189317}" type="presOf" srcId="{E7467A75-44E8-416F-B8B5-64A9DE8F7AD2}" destId="{E4AEF886-3AA1-4B9C-B5FC-FA0348350EEF}" srcOrd="0" destOrd="0" presId="urn:microsoft.com/office/officeart/2005/8/layout/cycle6"/>
    <dgm:cxn modelId="{F85F2F9B-96F3-4C8C-9CC7-1C2618072D79}" type="presOf" srcId="{7031D6AD-8612-45E3-AC72-83B0272994EE}" destId="{F0555F64-DCEA-4069-B65B-A3CF7D5FFC5B}" srcOrd="0" destOrd="0" presId="urn:microsoft.com/office/officeart/2005/8/layout/cycle6"/>
    <dgm:cxn modelId="{60BA2B9D-5241-44D4-908D-29C5A734446E}" srcId="{81B52FC3-D691-4570-AA79-0B07CBDCC327}" destId="{21AB98B8-EB95-4196-855A-EADD0C68C7F2}" srcOrd="5" destOrd="0" parTransId="{48A98F75-0678-48BE-B6F2-5CAC5D3E7153}" sibTransId="{CED8748B-6B3A-4137-8181-4E412751D5EB}"/>
    <dgm:cxn modelId="{D91BA8AB-A9D2-4925-A980-C7ACDE969BFD}" srcId="{81B52FC3-D691-4570-AA79-0B07CBDCC327}" destId="{16D9BA19-7234-418B-8D04-D0A33DFE9444}" srcOrd="6" destOrd="0" parTransId="{EA2A0FA8-BA7E-4C50-9321-22B03B242848}" sibTransId="{BF9E500B-E0A5-488D-8F9E-46D1DD538CB9}"/>
    <dgm:cxn modelId="{5AFE00D0-D1E8-4CCD-BEE2-77E8276EF3D5}" type="presOf" srcId="{7A967B35-9934-4761-A683-4BE9FD6E4698}" destId="{3F695300-DC19-4F43-A6C7-78914BC3DAFE}" srcOrd="0" destOrd="0" presId="urn:microsoft.com/office/officeart/2005/8/layout/cycle6"/>
    <dgm:cxn modelId="{82097DD2-1E83-48FD-8A7D-751189B1715F}" srcId="{81B52FC3-D691-4570-AA79-0B07CBDCC327}" destId="{97C29D9E-690C-4AFA-AF75-8578DDBA65C0}" srcOrd="0" destOrd="0" parTransId="{0C76F908-AE0B-4E40-8B32-894152AA135E}" sibTransId="{F936E6A4-502F-4A05-9BF7-3883F73C2246}"/>
    <dgm:cxn modelId="{B55575DD-7E5B-4A08-AAF9-A7478EF8C450}" srcId="{81B52FC3-D691-4570-AA79-0B07CBDCC327}" destId="{6CF3C239-E4C1-4D16-8BBD-1A895AFC7468}" srcOrd="4" destOrd="0" parTransId="{5E313E71-306B-4BBC-83F6-9F183633E532}" sibTransId="{E7467A75-44E8-416F-B8B5-64A9DE8F7AD2}"/>
    <dgm:cxn modelId="{547EFCF0-44AD-483D-A63C-36B2272E70D7}" type="presOf" srcId="{CED8748B-6B3A-4137-8181-4E412751D5EB}" destId="{934B96D3-009A-44BF-875C-B732CB2F4E9B}" srcOrd="0" destOrd="0" presId="urn:microsoft.com/office/officeart/2005/8/layout/cycle6"/>
    <dgm:cxn modelId="{1B06B3FD-BF53-4A00-8A52-95E8C5910FE3}" type="presOf" srcId="{6D4381AC-14FB-4FCE-AC0C-5F7337F1AB67}" destId="{A1422BAF-4D36-45DA-B24A-FADAFA91BB7B}" srcOrd="0" destOrd="0" presId="urn:microsoft.com/office/officeart/2005/8/layout/cycle6"/>
    <dgm:cxn modelId="{48B124F0-0869-47DB-AB87-00D13C3BC663}" type="presParOf" srcId="{0C0AA2B0-D70F-4432-8E81-DBBBF4A1C1BA}" destId="{FAB81448-7AE9-4C5A-B428-69CB680D8A38}" srcOrd="0" destOrd="0" presId="urn:microsoft.com/office/officeart/2005/8/layout/cycle6"/>
    <dgm:cxn modelId="{308938ED-3E66-4B16-B857-DE6C36339BE5}" type="presParOf" srcId="{0C0AA2B0-D70F-4432-8E81-DBBBF4A1C1BA}" destId="{2E3A6179-6282-4609-B501-8BCBAD6F1594}" srcOrd="1" destOrd="0" presId="urn:microsoft.com/office/officeart/2005/8/layout/cycle6"/>
    <dgm:cxn modelId="{22EB40E5-AF58-483A-828F-0B90209DBA7C}" type="presParOf" srcId="{0C0AA2B0-D70F-4432-8E81-DBBBF4A1C1BA}" destId="{1BDB59AB-C2AF-4A3D-840F-7DF2C046E673}" srcOrd="2" destOrd="0" presId="urn:microsoft.com/office/officeart/2005/8/layout/cycle6"/>
    <dgm:cxn modelId="{E6FB2E5F-2676-4B91-9E02-3A1E3FD258A1}" type="presParOf" srcId="{0C0AA2B0-D70F-4432-8E81-DBBBF4A1C1BA}" destId="{3F695300-DC19-4F43-A6C7-78914BC3DAFE}" srcOrd="3" destOrd="0" presId="urn:microsoft.com/office/officeart/2005/8/layout/cycle6"/>
    <dgm:cxn modelId="{764E7544-FE67-4B71-B8E4-8C2694194A84}" type="presParOf" srcId="{0C0AA2B0-D70F-4432-8E81-DBBBF4A1C1BA}" destId="{1C04CD0D-693A-4F93-A5D0-07F82CFFEDCC}" srcOrd="4" destOrd="0" presId="urn:microsoft.com/office/officeart/2005/8/layout/cycle6"/>
    <dgm:cxn modelId="{F0DAAD62-7380-4357-B27D-DAAFE1FCD0B5}" type="presParOf" srcId="{0C0AA2B0-D70F-4432-8E81-DBBBF4A1C1BA}" destId="{97A0D9D1-A54C-4B94-BDBF-C20E24824625}" srcOrd="5" destOrd="0" presId="urn:microsoft.com/office/officeart/2005/8/layout/cycle6"/>
    <dgm:cxn modelId="{7157B6C5-E172-4E89-BBA5-0B5A3E5B1499}" type="presParOf" srcId="{0C0AA2B0-D70F-4432-8E81-DBBBF4A1C1BA}" destId="{934C5A2E-0351-488D-B317-75A6AA1DDA85}" srcOrd="6" destOrd="0" presId="urn:microsoft.com/office/officeart/2005/8/layout/cycle6"/>
    <dgm:cxn modelId="{0A91C098-63DF-4FD8-9CEA-294FC74F61E9}" type="presParOf" srcId="{0C0AA2B0-D70F-4432-8E81-DBBBF4A1C1BA}" destId="{ECB2A84E-F272-4459-9CF8-63B9B1B76486}" srcOrd="7" destOrd="0" presId="urn:microsoft.com/office/officeart/2005/8/layout/cycle6"/>
    <dgm:cxn modelId="{3A66952B-418A-44C0-A4A5-58D179CE3268}" type="presParOf" srcId="{0C0AA2B0-D70F-4432-8E81-DBBBF4A1C1BA}" destId="{F0555F64-DCEA-4069-B65B-A3CF7D5FFC5B}" srcOrd="8" destOrd="0" presId="urn:microsoft.com/office/officeart/2005/8/layout/cycle6"/>
    <dgm:cxn modelId="{9D76EB46-9B03-4DED-B15A-D80D2246C894}" type="presParOf" srcId="{0C0AA2B0-D70F-4432-8E81-DBBBF4A1C1BA}" destId="{A1422BAF-4D36-45DA-B24A-FADAFA91BB7B}" srcOrd="9" destOrd="0" presId="urn:microsoft.com/office/officeart/2005/8/layout/cycle6"/>
    <dgm:cxn modelId="{C8F4191D-CCCC-4C40-A2FB-EDA90A28C9FC}" type="presParOf" srcId="{0C0AA2B0-D70F-4432-8E81-DBBBF4A1C1BA}" destId="{31C1E057-09BD-4F20-A479-E8A6DEA44474}" srcOrd="10" destOrd="0" presId="urn:microsoft.com/office/officeart/2005/8/layout/cycle6"/>
    <dgm:cxn modelId="{6F30EA0B-0467-4198-B3BA-A287A490C743}" type="presParOf" srcId="{0C0AA2B0-D70F-4432-8E81-DBBBF4A1C1BA}" destId="{D4B1184A-0DE1-4151-A537-C7A239D155EE}" srcOrd="11" destOrd="0" presId="urn:microsoft.com/office/officeart/2005/8/layout/cycle6"/>
    <dgm:cxn modelId="{B176EA19-8FE6-41F9-8D11-25742D425F84}" type="presParOf" srcId="{0C0AA2B0-D70F-4432-8E81-DBBBF4A1C1BA}" destId="{9E5B3907-EE7E-4AA9-BFC1-659EC956930B}" srcOrd="12" destOrd="0" presId="urn:microsoft.com/office/officeart/2005/8/layout/cycle6"/>
    <dgm:cxn modelId="{838F6939-7DD5-48E9-9476-22C343F9AA01}" type="presParOf" srcId="{0C0AA2B0-D70F-4432-8E81-DBBBF4A1C1BA}" destId="{506A0BCC-8FB7-4771-98A0-50704CB46EF3}" srcOrd="13" destOrd="0" presId="urn:microsoft.com/office/officeart/2005/8/layout/cycle6"/>
    <dgm:cxn modelId="{B3FFB80B-591F-497E-9908-070484E2E869}" type="presParOf" srcId="{0C0AA2B0-D70F-4432-8E81-DBBBF4A1C1BA}" destId="{E4AEF886-3AA1-4B9C-B5FC-FA0348350EEF}" srcOrd="14" destOrd="0" presId="urn:microsoft.com/office/officeart/2005/8/layout/cycle6"/>
    <dgm:cxn modelId="{FA0CA06B-5DE2-459B-8BC6-BA1227287C56}" type="presParOf" srcId="{0C0AA2B0-D70F-4432-8E81-DBBBF4A1C1BA}" destId="{CD9BB70A-7543-4F92-AFF2-4D63405B195D}" srcOrd="15" destOrd="0" presId="urn:microsoft.com/office/officeart/2005/8/layout/cycle6"/>
    <dgm:cxn modelId="{F675C3D5-22CB-44FE-A34B-AE43C2B7D581}" type="presParOf" srcId="{0C0AA2B0-D70F-4432-8E81-DBBBF4A1C1BA}" destId="{2C872DDD-D5C6-4936-852E-6667037C5A10}" srcOrd="16" destOrd="0" presId="urn:microsoft.com/office/officeart/2005/8/layout/cycle6"/>
    <dgm:cxn modelId="{B08C0E9D-136E-49C0-B57E-504AA6832898}" type="presParOf" srcId="{0C0AA2B0-D70F-4432-8E81-DBBBF4A1C1BA}" destId="{934B96D3-009A-44BF-875C-B732CB2F4E9B}" srcOrd="17" destOrd="0" presId="urn:microsoft.com/office/officeart/2005/8/layout/cycle6"/>
    <dgm:cxn modelId="{AEE6ED4C-D556-435B-98EE-1F172BF36C3A}" type="presParOf" srcId="{0C0AA2B0-D70F-4432-8E81-DBBBF4A1C1BA}" destId="{FF401494-8BD0-4D72-B3A4-BB7D8D3465D9}" srcOrd="18" destOrd="0" presId="urn:microsoft.com/office/officeart/2005/8/layout/cycle6"/>
    <dgm:cxn modelId="{77A1A352-9DD7-4747-BBD3-D1442A0D72EE}" type="presParOf" srcId="{0C0AA2B0-D70F-4432-8E81-DBBBF4A1C1BA}" destId="{4ED81322-2FA7-4B20-87EE-3ABF5F0787CB}" srcOrd="19" destOrd="0" presId="urn:microsoft.com/office/officeart/2005/8/layout/cycle6"/>
    <dgm:cxn modelId="{EE6DFA49-2A43-443B-863B-39C39A253481}" type="presParOf" srcId="{0C0AA2B0-D70F-4432-8E81-DBBBF4A1C1BA}" destId="{268A0E6A-878F-4F56-A47D-12CD6FDCFAEB}" srcOrd="2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81448-7AE9-4C5A-B428-69CB680D8A38}">
      <dsp:nvSpPr>
        <dsp:cNvPr id="0" name=""/>
        <dsp:cNvSpPr/>
      </dsp:nvSpPr>
      <dsp:spPr>
        <a:xfrm>
          <a:off x="1256528" y="531843"/>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dirty="0">
              <a:solidFill>
                <a:srgbClr val="0070C0"/>
              </a:solidFill>
            </a:rPr>
            <a:t>Wealth and Poverty</a:t>
          </a:r>
          <a:endParaRPr lang="en-GB" sz="700" kern="1200" dirty="0">
            <a:solidFill>
              <a:srgbClr val="0070C0"/>
            </a:solidFill>
          </a:endParaRPr>
        </a:p>
      </dsp:txBody>
      <dsp:txXfrm>
        <a:off x="1278537" y="553852"/>
        <a:ext cx="649617" cy="406844"/>
      </dsp:txXfrm>
    </dsp:sp>
    <dsp:sp modelId="{1BDB59AB-C2AF-4A3D-840F-7DF2C046E673}">
      <dsp:nvSpPr>
        <dsp:cNvPr id="0" name=""/>
        <dsp:cNvSpPr/>
      </dsp:nvSpPr>
      <dsp:spPr>
        <a:xfrm>
          <a:off x="316070" y="757275"/>
          <a:ext cx="2574551" cy="2574551"/>
        </a:xfrm>
        <a:custGeom>
          <a:avLst/>
          <a:gdLst/>
          <a:ahLst/>
          <a:cxnLst/>
          <a:rect l="0" t="0" r="0" b="0"/>
          <a:pathLst>
            <a:path>
              <a:moveTo>
                <a:pt x="1638688" y="48894"/>
              </a:moveTo>
              <a:arcTo wR="1287275" hR="1287275" stAng="17150534" swAng="125684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F695300-DC19-4F43-A6C7-78914BC3DAFE}">
      <dsp:nvSpPr>
        <dsp:cNvPr id="0" name=""/>
        <dsp:cNvSpPr/>
      </dsp:nvSpPr>
      <dsp:spPr>
        <a:xfrm>
          <a:off x="2262961" y="1016516"/>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Health</a:t>
          </a:r>
          <a:endParaRPr lang="en-GB" sz="700" kern="1200">
            <a:solidFill>
              <a:srgbClr val="0070C0"/>
            </a:solidFill>
          </a:endParaRPr>
        </a:p>
      </dsp:txBody>
      <dsp:txXfrm>
        <a:off x="2284970" y="1038525"/>
        <a:ext cx="649617" cy="406844"/>
      </dsp:txXfrm>
    </dsp:sp>
    <dsp:sp modelId="{97A0D9D1-A54C-4B94-BDBF-C20E24824625}">
      <dsp:nvSpPr>
        <dsp:cNvPr id="0" name=""/>
        <dsp:cNvSpPr/>
      </dsp:nvSpPr>
      <dsp:spPr>
        <a:xfrm>
          <a:off x="316070" y="757275"/>
          <a:ext cx="2574551" cy="2574551"/>
        </a:xfrm>
        <a:custGeom>
          <a:avLst/>
          <a:gdLst/>
          <a:ahLst/>
          <a:cxnLst/>
          <a:rect l="0" t="0" r="0" b="0"/>
          <a:pathLst>
            <a:path>
              <a:moveTo>
                <a:pt x="2440816" y="715942"/>
              </a:moveTo>
              <a:arcTo wR="1287275" hR="1287275" stAng="20019084" swAng="172649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34C5A2E-0351-488D-B317-75A6AA1DDA85}">
      <dsp:nvSpPr>
        <dsp:cNvPr id="0" name=""/>
        <dsp:cNvSpPr/>
      </dsp:nvSpPr>
      <dsp:spPr>
        <a:xfrm>
          <a:off x="2511529" y="2105564"/>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Natural Environment</a:t>
          </a:r>
          <a:endParaRPr lang="en-GB" sz="700" kern="1200">
            <a:solidFill>
              <a:srgbClr val="0070C0"/>
            </a:solidFill>
          </a:endParaRPr>
        </a:p>
      </dsp:txBody>
      <dsp:txXfrm>
        <a:off x="2533538" y="2127573"/>
        <a:ext cx="649617" cy="406844"/>
      </dsp:txXfrm>
    </dsp:sp>
    <dsp:sp modelId="{F0555F64-DCEA-4069-B65B-A3CF7D5FFC5B}">
      <dsp:nvSpPr>
        <dsp:cNvPr id="0" name=""/>
        <dsp:cNvSpPr/>
      </dsp:nvSpPr>
      <dsp:spPr>
        <a:xfrm>
          <a:off x="316070" y="757275"/>
          <a:ext cx="2574551" cy="2574551"/>
        </a:xfrm>
        <a:custGeom>
          <a:avLst/>
          <a:gdLst/>
          <a:ahLst/>
          <a:cxnLst/>
          <a:rect l="0" t="0" r="0" b="0"/>
          <a:pathLst>
            <a:path>
              <a:moveTo>
                <a:pt x="2466342" y="1803880"/>
              </a:moveTo>
              <a:arcTo wR="1287275" hR="1287275" stAng="1419629" swAng="1358956"/>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1422BAF-4D36-45DA-B24A-FADAFA91BB7B}">
      <dsp:nvSpPr>
        <dsp:cNvPr id="0" name=""/>
        <dsp:cNvSpPr/>
      </dsp:nvSpPr>
      <dsp:spPr>
        <a:xfrm>
          <a:off x="1815056" y="2978914"/>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Climate Change</a:t>
          </a:r>
          <a:endParaRPr lang="en-GB" sz="700" kern="1200">
            <a:solidFill>
              <a:srgbClr val="0070C0"/>
            </a:solidFill>
          </a:endParaRPr>
        </a:p>
      </dsp:txBody>
      <dsp:txXfrm>
        <a:off x="1837065" y="3000923"/>
        <a:ext cx="649617" cy="406844"/>
      </dsp:txXfrm>
    </dsp:sp>
    <dsp:sp modelId="{D4B1184A-0DE1-4151-A537-C7A239D155EE}">
      <dsp:nvSpPr>
        <dsp:cNvPr id="0" name=""/>
        <dsp:cNvSpPr/>
      </dsp:nvSpPr>
      <dsp:spPr>
        <a:xfrm>
          <a:off x="316070" y="757275"/>
          <a:ext cx="2574551" cy="2574551"/>
        </a:xfrm>
        <a:custGeom>
          <a:avLst/>
          <a:gdLst/>
          <a:ahLst/>
          <a:cxnLst/>
          <a:rect l="0" t="0" r="0" b="0"/>
          <a:pathLst>
            <a:path>
              <a:moveTo>
                <a:pt x="1494808" y="2557712"/>
              </a:moveTo>
              <a:arcTo wR="1287275" hR="1287275" stAng="4843342" swAng="1113316"/>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E5B3907-EE7E-4AA9-BFC1-659EC956930B}">
      <dsp:nvSpPr>
        <dsp:cNvPr id="0" name=""/>
        <dsp:cNvSpPr/>
      </dsp:nvSpPr>
      <dsp:spPr>
        <a:xfrm>
          <a:off x="698000" y="2978914"/>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Identity and Culture</a:t>
          </a:r>
          <a:endParaRPr lang="en-GB" sz="700" kern="1200">
            <a:solidFill>
              <a:srgbClr val="0070C0"/>
            </a:solidFill>
          </a:endParaRPr>
        </a:p>
      </dsp:txBody>
      <dsp:txXfrm>
        <a:off x="720009" y="3000923"/>
        <a:ext cx="649617" cy="406844"/>
      </dsp:txXfrm>
    </dsp:sp>
    <dsp:sp modelId="{E4AEF886-3AA1-4B9C-B5FC-FA0348350EEF}">
      <dsp:nvSpPr>
        <dsp:cNvPr id="0" name=""/>
        <dsp:cNvSpPr/>
      </dsp:nvSpPr>
      <dsp:spPr>
        <a:xfrm>
          <a:off x="316070" y="757275"/>
          <a:ext cx="2574551" cy="2574551"/>
        </a:xfrm>
        <a:custGeom>
          <a:avLst/>
          <a:gdLst/>
          <a:ahLst/>
          <a:cxnLst/>
          <a:rect l="0" t="0" r="0" b="0"/>
          <a:pathLst>
            <a:path>
              <a:moveTo>
                <a:pt x="398077" y="2218084"/>
              </a:moveTo>
              <a:arcTo wR="1287275" hR="1287275" stAng="8021415" swAng="1358956"/>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D9BB70A-7543-4F92-AFF2-4D63405B195D}">
      <dsp:nvSpPr>
        <dsp:cNvPr id="0" name=""/>
        <dsp:cNvSpPr/>
      </dsp:nvSpPr>
      <dsp:spPr>
        <a:xfrm>
          <a:off x="1527" y="2105564"/>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Choices and Decisions</a:t>
          </a:r>
          <a:endParaRPr lang="en-GB" sz="700" kern="1200">
            <a:solidFill>
              <a:srgbClr val="0070C0"/>
            </a:solidFill>
          </a:endParaRPr>
        </a:p>
      </dsp:txBody>
      <dsp:txXfrm>
        <a:off x="23536" y="2127573"/>
        <a:ext cx="649617" cy="406844"/>
      </dsp:txXfrm>
    </dsp:sp>
    <dsp:sp modelId="{934B96D3-009A-44BF-875C-B732CB2F4E9B}">
      <dsp:nvSpPr>
        <dsp:cNvPr id="0" name=""/>
        <dsp:cNvSpPr/>
      </dsp:nvSpPr>
      <dsp:spPr>
        <a:xfrm>
          <a:off x="316070" y="757275"/>
          <a:ext cx="2574551" cy="2574551"/>
        </a:xfrm>
        <a:custGeom>
          <a:avLst/>
          <a:gdLst/>
          <a:ahLst/>
          <a:cxnLst/>
          <a:rect l="0" t="0" r="0" b="0"/>
          <a:pathLst>
            <a:path>
              <a:moveTo>
                <a:pt x="1154" y="1341772"/>
              </a:moveTo>
              <a:arcTo wR="1287275" hR="1287275" stAng="10654418" swAng="172649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F401494-8BD0-4D72-B3A4-BB7D8D3465D9}">
      <dsp:nvSpPr>
        <dsp:cNvPr id="0" name=""/>
        <dsp:cNvSpPr/>
      </dsp:nvSpPr>
      <dsp:spPr>
        <a:xfrm>
          <a:off x="250096" y="1016516"/>
          <a:ext cx="693635" cy="4508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solidFill>
                <a:srgbClr val="0070C0"/>
              </a:solidFill>
            </a:rPr>
            <a:t>Consumption and Waste</a:t>
          </a:r>
          <a:endParaRPr lang="en-GB" sz="700" kern="1200">
            <a:solidFill>
              <a:srgbClr val="0070C0"/>
            </a:solidFill>
          </a:endParaRPr>
        </a:p>
      </dsp:txBody>
      <dsp:txXfrm>
        <a:off x="272105" y="1038525"/>
        <a:ext cx="649617" cy="406844"/>
      </dsp:txXfrm>
    </dsp:sp>
    <dsp:sp modelId="{268A0E6A-878F-4F56-A47D-12CD6FDCFAEB}">
      <dsp:nvSpPr>
        <dsp:cNvPr id="0" name=""/>
        <dsp:cNvSpPr/>
      </dsp:nvSpPr>
      <dsp:spPr>
        <a:xfrm>
          <a:off x="316070" y="757275"/>
          <a:ext cx="2574551" cy="2574551"/>
        </a:xfrm>
        <a:custGeom>
          <a:avLst/>
          <a:gdLst/>
          <a:ahLst/>
          <a:cxnLst/>
          <a:rect l="0" t="0" r="0" b="0"/>
          <a:pathLst>
            <a:path>
              <a:moveTo>
                <a:pt x="516352" y="256374"/>
              </a:moveTo>
              <a:arcTo wR="1287275" hR="1287275" stAng="13992619" swAng="125684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7256E202-B0D2-4720-A49F-5F88717FEE79}" type="datetimeFigureOut">
              <a:rPr lang="en-GB" smtClean="0"/>
              <a:pPr/>
              <a:t>15/04/2026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E9ED2176-528B-4E08-8AD0-398F579DCBCD}" type="slidenum">
              <a:rPr lang="en-GB" smtClean="0"/>
              <a:pPr/>
              <a:t>‹#›</a:t>
            </a:fld>
            <a:endParaRPr lang="en-GB" dirty="0"/>
          </a:p>
        </p:txBody>
      </p:sp>
    </p:spTree>
    <p:extLst>
      <p:ext uri="{BB962C8B-B14F-4D97-AF65-F5344CB8AC3E}">
        <p14:creationId xmlns:p14="http://schemas.microsoft.com/office/powerpoint/2010/main" val="463957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cynnalcymru.com/futuregenerations-abou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ED2176-528B-4E08-8AD0-398F579DCBCD}" type="slidenum">
              <a:rPr lang="en-GB" smtClean="0"/>
              <a:pPr/>
              <a:t>2</a:t>
            </a:fld>
            <a:endParaRPr lang="en-GB" dirty="0"/>
          </a:p>
        </p:txBody>
      </p:sp>
    </p:spTree>
    <p:extLst>
      <p:ext uri="{BB962C8B-B14F-4D97-AF65-F5344CB8AC3E}">
        <p14:creationId xmlns:p14="http://schemas.microsoft.com/office/powerpoint/2010/main" val="2922026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3</a:t>
            </a:fld>
            <a:endParaRPr lang="en-US"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6DAA9E6-2378-4BEE-9D6F-6F163CD81149}" type="slidenum">
              <a:rPr lang="en-GB" altLang="en-US" smtClean="0">
                <a:solidFill>
                  <a:prstClr val="black"/>
                </a:solidFill>
              </a:rPr>
              <a:pPr eaLnBrk="1" hangingPunct="1">
                <a:spcBef>
                  <a:spcPct val="0"/>
                </a:spcBef>
              </a:pPr>
              <a:t>4</a:t>
            </a:fld>
            <a:endParaRPr lang="en-GB" altLang="en-US">
              <a:solidFill>
                <a:prstClr val="black"/>
              </a:solidFill>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Does early years theory link to the ideals of ESDGC?</a:t>
            </a:r>
          </a:p>
          <a:p>
            <a:pPr eaLnBrk="1" hangingPunct="1"/>
            <a:r>
              <a:rPr lang="en-GB" altLang="en-US" dirty="0">
                <a:latin typeface="Arial" pitchFamily="34" charset="0"/>
                <a:cs typeface="Arial" pitchFamily="34" charset="0"/>
              </a:rPr>
              <a:t>Drawing together previous week discussion</a:t>
            </a:r>
          </a:p>
        </p:txBody>
      </p:sp>
    </p:spTree>
    <p:extLst>
      <p:ext uri="{BB962C8B-B14F-4D97-AF65-F5344CB8AC3E}">
        <p14:creationId xmlns:p14="http://schemas.microsoft.com/office/powerpoint/2010/main" val="55582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Note the close ties between FP and ESDGC</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BCCE0C67-75B1-4FB3-81E9-7B4C03E7D964}" type="slidenum">
              <a:rPr lang="en-GB" altLang="en-US" smtClean="0">
                <a:solidFill>
                  <a:prstClr val="black"/>
                </a:solidFill>
              </a:rPr>
              <a:pPr eaLnBrk="1" hangingPunct="1">
                <a:spcBef>
                  <a:spcPct val="0"/>
                </a:spcBef>
              </a:pPr>
              <a:t>5</a:t>
            </a:fld>
            <a:endParaRPr lang="en-GB" altLang="en-US">
              <a:solidFill>
                <a:prstClr val="black"/>
              </a:solidFill>
            </a:endParaRPr>
          </a:p>
        </p:txBody>
      </p:sp>
    </p:spTree>
    <p:extLst>
      <p:ext uri="{BB962C8B-B14F-4D97-AF65-F5344CB8AC3E}">
        <p14:creationId xmlns:p14="http://schemas.microsoft.com/office/powerpoint/2010/main" val="3196689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Might this resonate with UNCRC?</a:t>
            </a:r>
          </a:p>
          <a:p>
            <a:r>
              <a:rPr lang="en-GB" dirty="0"/>
              <a:t>Competent child Reggio Emilia?</a:t>
            </a:r>
          </a:p>
          <a:p>
            <a:r>
              <a:rPr lang="en-GB" dirty="0"/>
              <a:t>Agency?</a:t>
            </a:r>
          </a:p>
        </p:txBody>
      </p:sp>
      <p:sp>
        <p:nvSpPr>
          <p:cNvPr id="4" name="Slide Number Placeholder 3"/>
          <p:cNvSpPr>
            <a:spLocks noGrp="1"/>
          </p:cNvSpPr>
          <p:nvPr>
            <p:ph type="sldNum" sz="quarter" idx="5"/>
          </p:nvPr>
        </p:nvSpPr>
        <p:spPr/>
        <p:txBody>
          <a:bodyPr/>
          <a:lstStyle/>
          <a:p>
            <a:fld id="{0ECC8C07-3F3D-4D92-BD96-7ACBA6EAA575}" type="slidenum">
              <a:rPr lang="en-GB" smtClean="0"/>
              <a:t>6</a:t>
            </a:fld>
            <a:endParaRPr lang="en-GB"/>
          </a:p>
        </p:txBody>
      </p:sp>
    </p:spTree>
    <p:extLst>
      <p:ext uri="{BB962C8B-B14F-4D97-AF65-F5344CB8AC3E}">
        <p14:creationId xmlns:p14="http://schemas.microsoft.com/office/powerpoint/2010/main" val="4050074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This is the same as PSE education</a:t>
            </a:r>
          </a:p>
          <a:p>
            <a:r>
              <a:rPr lang="en-GB" altLang="en-US" dirty="0">
                <a:latin typeface="Arial" pitchFamily="34" charset="0"/>
                <a:cs typeface="Arial" pitchFamily="34" charset="0"/>
              </a:rPr>
              <a:t>Society think some things are inherently wrong or good.</a:t>
            </a:r>
          </a:p>
          <a:p>
            <a:r>
              <a:rPr lang="en-GB" altLang="en-US" dirty="0">
                <a:latin typeface="Arial" pitchFamily="34" charset="0"/>
                <a:cs typeface="Arial" pitchFamily="34" charset="0"/>
              </a:rPr>
              <a:t>Parch / Respect is an important issue</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FB7E873-065E-48C7-857C-B912B3600C06}" type="slidenum">
              <a:rPr lang="en-GB" altLang="en-US" smtClean="0">
                <a:solidFill>
                  <a:prstClr val="black"/>
                </a:solidFill>
              </a:rPr>
              <a:pPr eaLnBrk="1" hangingPunct="1">
                <a:spcBef>
                  <a:spcPct val="0"/>
                </a:spcBef>
              </a:pPr>
              <a:t>7</a:t>
            </a:fld>
            <a:endParaRPr lang="en-GB" altLang="en-US">
              <a:solidFill>
                <a:prstClr val="black"/>
              </a:solidFill>
            </a:endParaRPr>
          </a:p>
        </p:txBody>
      </p:sp>
    </p:spTree>
    <p:extLst>
      <p:ext uri="{BB962C8B-B14F-4D97-AF65-F5344CB8AC3E}">
        <p14:creationId xmlns:p14="http://schemas.microsoft.com/office/powerpoint/2010/main" val="4273279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links here to Sustainable Development goals as well. Video can spark discussion. What is role of erly years in making WFGG a reality</a:t>
            </a:r>
          </a:p>
        </p:txBody>
      </p:sp>
      <p:sp>
        <p:nvSpPr>
          <p:cNvPr id="4" name="Slide Number Placeholder 3"/>
          <p:cNvSpPr>
            <a:spLocks noGrp="1"/>
          </p:cNvSpPr>
          <p:nvPr>
            <p:ph type="sldNum" sz="quarter" idx="5"/>
          </p:nvPr>
        </p:nvSpPr>
        <p:spPr/>
        <p:txBody>
          <a:bodyPr/>
          <a:lstStyle/>
          <a:p>
            <a:fld id="{0ECC8C07-3F3D-4D92-BD96-7ACBA6EAA575}" type="slidenum">
              <a:rPr lang="en-GB" smtClean="0"/>
              <a:t>8</a:t>
            </a:fld>
            <a:endParaRPr lang="en-GB"/>
          </a:p>
        </p:txBody>
      </p:sp>
    </p:spTree>
    <p:extLst>
      <p:ext uri="{BB962C8B-B14F-4D97-AF65-F5344CB8AC3E}">
        <p14:creationId xmlns:p14="http://schemas.microsoft.com/office/powerpoint/2010/main" val="2687949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AA33D892-A38E-4609-8DC5-136276DB46EF}" type="slidenum">
              <a:rPr lang="en-GB" altLang="en-US" smtClean="0">
                <a:solidFill>
                  <a:prstClr val="black"/>
                </a:solidFill>
              </a:rPr>
              <a:pPr eaLnBrk="1" hangingPunct="1">
                <a:spcBef>
                  <a:spcPct val="0"/>
                </a:spcBef>
              </a:pPr>
              <a:t>9</a:t>
            </a:fld>
            <a:endParaRPr lang="en-GB" altLang="en-US">
              <a:solidFill>
                <a:prstClr val="black"/>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Have they heard of it. If not why  not?  Give backdrop of ESDGC policy in Wales. Welsh Government  decided to put Sustainable Development at heart of its work- an overarching principle across Government . This moved forward in  Future Generations Bill</a:t>
            </a:r>
          </a:p>
          <a:p>
            <a:pPr eaLnBrk="1" hangingPunct="1"/>
            <a:r>
              <a:rPr lang="en-GB" altLang="en-US" dirty="0">
                <a:latin typeface="Arial" pitchFamily="34" charset="0"/>
                <a:cs typeface="Arial" pitchFamily="34" charset="0"/>
                <a:hlinkClick r:id="rId3"/>
              </a:rPr>
              <a:t>http://www.cynnalcymru.com/futuregenerations-about</a:t>
            </a:r>
            <a:endParaRPr lang="en-GB" altLang="en-US" dirty="0">
              <a:latin typeface="Arial" pitchFamily="34" charset="0"/>
              <a:cs typeface="Arial" pitchFamily="34" charset="0"/>
            </a:endParaRPr>
          </a:p>
          <a:p>
            <a:pPr eaLnBrk="1" hangingPunct="1"/>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Brought ESD and GC elements together – reflecting the interconnectedness of environment, economy and society and the fact that similar in both concepts </a:t>
            </a:r>
          </a:p>
          <a:p>
            <a:pPr eaLnBrk="1" hangingPunct="1"/>
            <a:r>
              <a:rPr lang="en-GB" altLang="en-US" dirty="0">
                <a:latin typeface="Arial" pitchFamily="34" charset="0"/>
                <a:cs typeface="Arial" pitchFamily="34" charset="0"/>
              </a:rPr>
              <a:t>Part of ESTYN criteria during inspection. Also avoided duplication.</a:t>
            </a:r>
          </a:p>
          <a:p>
            <a:pPr eaLnBrk="1" hangingPunct="1"/>
            <a:r>
              <a:rPr lang="en-GB" altLang="en-US" dirty="0">
                <a:latin typeface="Arial" pitchFamily="34" charset="0"/>
                <a:cs typeface="Arial" pitchFamily="34" charset="0"/>
              </a:rPr>
              <a:t>Useful guidance documents prepared highlighting good practice and how to include an embed ESDGC</a:t>
            </a:r>
          </a:p>
          <a:p>
            <a:pPr eaLnBrk="1" hangingPunct="1"/>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Initial </a:t>
            </a:r>
            <a:r>
              <a:rPr lang="en-GB" altLang="en-US" dirty="0" err="1">
                <a:latin typeface="Arial" pitchFamily="34" charset="0"/>
                <a:cs typeface="Arial" pitchFamily="34" charset="0"/>
              </a:rPr>
              <a:t>Estyn</a:t>
            </a:r>
            <a:r>
              <a:rPr lang="en-GB" altLang="en-US" dirty="0">
                <a:latin typeface="Arial" pitchFamily="34" charset="0"/>
                <a:cs typeface="Arial" pitchFamily="34" charset="0"/>
              </a:rPr>
              <a:t> 2006 Baseline study noted environmental issues happening better than Global citizenship</a:t>
            </a:r>
          </a:p>
          <a:p>
            <a:pPr eaLnBrk="1" hangingPunct="1"/>
            <a:r>
              <a:rPr lang="en-GB" altLang="en-US" dirty="0">
                <a:latin typeface="Arial" pitchFamily="34" charset="0"/>
                <a:cs typeface="Arial" pitchFamily="34" charset="0"/>
              </a:rPr>
              <a:t>Primary better than secondary _ Why? Less specialising into subjects?</a:t>
            </a:r>
          </a:p>
          <a:p>
            <a:pPr eaLnBrk="1" hangingPunct="1"/>
            <a:r>
              <a:rPr lang="en-GB" altLang="en-US" dirty="0">
                <a:latin typeface="Arial" pitchFamily="34" charset="0"/>
                <a:cs typeface="Arial" pitchFamily="34" charset="0"/>
              </a:rPr>
              <a:t>Bell rings in secondary off to a new class and teacher?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ESTYN (2014) ESDGC </a:t>
            </a:r>
            <a:r>
              <a:rPr lang="en-US" altLang="en-US" dirty="0">
                <a:latin typeface="Arial" pitchFamily="34" charset="0"/>
                <a:cs typeface="Arial" pitchFamily="34" charset="0"/>
              </a:rPr>
              <a:t> Progress in education for sustainable  </a:t>
            </a:r>
            <a:r>
              <a:rPr lang="en-GB" altLang="en-US" dirty="0">
                <a:latin typeface="Arial" pitchFamily="34" charset="0"/>
                <a:cs typeface="Arial" pitchFamily="34" charset="0"/>
              </a:rPr>
              <a:t>development and global citizenship. Cardiff: </a:t>
            </a:r>
            <a:r>
              <a:rPr lang="en-GB" altLang="en-US" dirty="0" err="1">
                <a:latin typeface="Arial" pitchFamily="34" charset="0"/>
                <a:cs typeface="Arial" pitchFamily="34" charset="0"/>
              </a:rPr>
              <a:t>Estyn</a:t>
            </a:r>
            <a:r>
              <a:rPr lang="en-GB" altLang="en-US" dirty="0">
                <a:latin typeface="Arial" pitchFamily="34" charset="0"/>
                <a:cs typeface="Arial" pitchFamily="34" charset="0"/>
              </a:rPr>
              <a:t>: Crown Copyright.</a:t>
            </a:r>
          </a:p>
          <a:p>
            <a:r>
              <a:rPr lang="en-GB" altLang="en-US" b="1" dirty="0">
                <a:latin typeface="Arial" pitchFamily="34" charset="0"/>
                <a:cs typeface="Arial" pitchFamily="34" charset="0"/>
              </a:rPr>
              <a:t>June 2014 </a:t>
            </a:r>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Noted improvement but still practitioners may need support for some misconceptions and confidence</a:t>
            </a:r>
          </a:p>
        </p:txBody>
      </p:sp>
    </p:spTree>
    <p:extLst>
      <p:ext uri="{BB962C8B-B14F-4D97-AF65-F5344CB8AC3E}">
        <p14:creationId xmlns:p14="http://schemas.microsoft.com/office/powerpoint/2010/main" val="2839279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7807E12D-8519-45DB-88B5-9CA7193AB562}" type="slidenum">
              <a:rPr lang="en-GB" altLang="en-US" smtClean="0">
                <a:solidFill>
                  <a:prstClr val="black"/>
                </a:solidFill>
              </a:rPr>
              <a:pPr eaLnBrk="1" hangingPunct="1">
                <a:spcBef>
                  <a:spcPct val="0"/>
                </a:spcBef>
              </a:pPr>
              <a:t>10</a:t>
            </a:fld>
            <a:endParaRPr lang="en-GB" altLang="en-US">
              <a:solidFill>
                <a:prstClr val="black"/>
              </a:solidFill>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Close links to the principles of theory highlighted last week</a:t>
            </a:r>
          </a:p>
        </p:txBody>
      </p:sp>
    </p:spTree>
    <p:extLst>
      <p:ext uri="{BB962C8B-B14F-4D97-AF65-F5344CB8AC3E}">
        <p14:creationId xmlns:p14="http://schemas.microsoft.com/office/powerpoint/2010/main" val="608149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CE332DE-D334-41FD-9D98-0535485B16EE}" type="slidenum">
              <a:rPr lang="en-GB" altLang="en-US" smtClean="0">
                <a:solidFill>
                  <a:prstClr val="black"/>
                </a:solidFill>
              </a:rPr>
              <a:pPr eaLnBrk="1" hangingPunct="1">
                <a:spcBef>
                  <a:spcPct val="0"/>
                </a:spcBef>
              </a:pPr>
              <a:t>11</a:t>
            </a:fld>
            <a:endParaRPr lang="en-GB" altLang="en-US">
              <a:solidFill>
                <a:prstClr val="black"/>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xfrm>
            <a:off x="836613" y="43561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itchFamily="34" charset="0"/>
                <a:cs typeface="Arial" pitchFamily="34" charset="0"/>
              </a:rPr>
              <a:t>Discuss common areas link to theory such as Sterling and Julia Davis</a:t>
            </a:r>
          </a:p>
          <a:p>
            <a:pPr eaLnBrk="1" hangingPunct="1"/>
            <a:r>
              <a:rPr lang="en-GB" altLang="en-US">
                <a:latin typeface="Arial" pitchFamily="34" charset="0"/>
                <a:cs typeface="Arial" pitchFamily="34" charset="0"/>
              </a:rPr>
              <a:t>Champions strong leadership</a:t>
            </a:r>
          </a:p>
          <a:p>
            <a:pPr eaLnBrk="1" hangingPunct="1"/>
            <a:r>
              <a:rPr lang="en-GB" altLang="en-US">
                <a:latin typeface="Arial" pitchFamily="34" charset="0"/>
                <a:cs typeface="Arial" pitchFamily="34" charset="0"/>
              </a:rPr>
              <a:t>Community participation</a:t>
            </a:r>
          </a:p>
          <a:p>
            <a:pPr eaLnBrk="1" hangingPunct="1"/>
            <a:r>
              <a:rPr lang="en-GB" altLang="en-US">
                <a:latin typeface="Arial" pitchFamily="34" charset="0"/>
                <a:cs typeface="Arial" pitchFamily="34" charset="0"/>
              </a:rPr>
              <a:t>Partnerships for example Forest School, BTCV Amnesty, Oxfam etc.</a:t>
            </a:r>
          </a:p>
          <a:p>
            <a:pPr eaLnBrk="1" hangingPunct="1"/>
            <a:r>
              <a:rPr lang="en-GB" altLang="en-US">
                <a:latin typeface="Arial" pitchFamily="34" charset="0"/>
                <a:cs typeface="Arial" pitchFamily="34" charset="0"/>
              </a:rPr>
              <a:t>Active learning </a:t>
            </a:r>
          </a:p>
          <a:p>
            <a:pPr eaLnBrk="1" hangingPunct="1"/>
            <a:r>
              <a:rPr lang="en-GB" altLang="en-US">
                <a:latin typeface="Arial" pitchFamily="34" charset="0"/>
                <a:cs typeface="Arial" pitchFamily="34" charset="0"/>
              </a:rPr>
              <a:t>Reflection</a:t>
            </a:r>
          </a:p>
          <a:p>
            <a:pPr eaLnBrk="1" hangingPunct="1"/>
            <a:r>
              <a:rPr lang="en-GB" altLang="en-US">
                <a:latin typeface="Arial" pitchFamily="34" charset="0"/>
                <a:cs typeface="Arial" pitchFamily="34" charset="0"/>
              </a:rPr>
              <a:t>Child led</a:t>
            </a:r>
          </a:p>
          <a:p>
            <a:pPr eaLnBrk="1" hangingPunct="1"/>
            <a:r>
              <a:rPr lang="en-GB" altLang="en-US">
                <a:latin typeface="Arial" pitchFamily="34" charset="0"/>
                <a:cs typeface="Arial" pitchFamily="34" charset="0"/>
              </a:rPr>
              <a:t>Whole school approach. Must be seen to be sustainable as well as being part of the  ‘formal curriculum’</a:t>
            </a:r>
          </a:p>
          <a:p>
            <a:pPr eaLnBrk="1" hangingPunct="1"/>
            <a:r>
              <a:rPr lang="en-GB" altLang="en-US">
                <a:latin typeface="Arial" pitchFamily="34" charset="0"/>
                <a:cs typeface="Arial" pitchFamily="34" charset="0"/>
              </a:rPr>
              <a:t>Cross curricular</a:t>
            </a:r>
          </a:p>
          <a:p>
            <a:pPr eaLnBrk="1" hangingPunct="1"/>
            <a:r>
              <a:rPr lang="en-GB" altLang="en-US">
                <a:latin typeface="Arial" pitchFamily="34" charset="0"/>
                <a:cs typeface="Arial" pitchFamily="34" charset="0"/>
              </a:rPr>
              <a:t>Interdisciplinary </a:t>
            </a:r>
          </a:p>
          <a:p>
            <a:pPr eaLnBrk="1" hangingPunct="1"/>
            <a:r>
              <a:rPr lang="en-GB" altLang="en-US">
                <a:latin typeface="Arial" pitchFamily="34" charset="0"/>
                <a:cs typeface="Arial" pitchFamily="34" charset="0"/>
              </a:rPr>
              <a:t>Research and Monitoring essential to ensure joined up approach</a:t>
            </a:r>
          </a:p>
          <a:p>
            <a:pPr eaLnBrk="1" hangingPunct="1"/>
            <a:r>
              <a:rPr lang="en-GB" altLang="en-US">
                <a:latin typeface="Arial" pitchFamily="34" charset="0"/>
                <a:cs typeface="Arial" pitchFamily="34" charset="0"/>
              </a:rPr>
              <a:t>Link to Ecoschool</a:t>
            </a:r>
          </a:p>
          <a:p>
            <a:pPr eaLnBrk="1" hangingPunct="1"/>
            <a:r>
              <a:rPr lang="en-GB" altLang="en-US">
                <a:latin typeface="Arial" pitchFamily="34" charset="0"/>
                <a:cs typeface="Arial" pitchFamily="34" charset="0"/>
              </a:rPr>
              <a:t>Healthy School programmes</a:t>
            </a:r>
          </a:p>
          <a:p>
            <a:pPr eaLnBrk="1" hangingPunct="1"/>
            <a:r>
              <a:rPr lang="en-GB" altLang="en-US">
                <a:latin typeface="Arial" pitchFamily="34" charset="0"/>
                <a:cs typeface="Arial" pitchFamily="34" charset="0"/>
              </a:rPr>
              <a:t>Fair Trade</a:t>
            </a:r>
          </a:p>
          <a:p>
            <a:pPr eaLnBrk="1" hangingPunct="1"/>
            <a:r>
              <a:rPr lang="en-GB" altLang="en-US">
                <a:latin typeface="Arial" pitchFamily="34" charset="0"/>
                <a:cs typeface="Arial" pitchFamily="34" charset="0"/>
              </a:rPr>
              <a:t>Need to all interact </a:t>
            </a:r>
          </a:p>
          <a:p>
            <a:pPr eaLnBrk="1" hangingPunct="1"/>
            <a:r>
              <a:rPr lang="en-GB" altLang="en-US">
                <a:latin typeface="Arial" pitchFamily="34" charset="0"/>
                <a:cs typeface="Arial" pitchFamily="34" charset="0"/>
              </a:rPr>
              <a:t>2014 Estyn report suggest that often awards such as Healthy schools, Fair Trade schools become ‘bitty’ and not enough cross links to holistic approach to ESDGC made. </a:t>
            </a:r>
          </a:p>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3930439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Is this the case. I know of schools where young children not in Eco committee or School council. Why? How is their voice heard? Also noted by Merriman et al, 2014</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Does system need to change? </a:t>
            </a:r>
          </a:p>
          <a:p>
            <a:r>
              <a:rPr lang="en-GB" altLang="en-US" dirty="0">
                <a:latin typeface="Arial" pitchFamily="34" charset="0"/>
                <a:cs typeface="Arial" pitchFamily="34" charset="0"/>
              </a:rPr>
              <a:t>LINK to UNCRC- right to voice Article 12</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6AF649EE-64F9-4615-8005-BC2E8AC6FABE}" type="slidenum">
              <a:rPr lang="en-GB" altLang="en-US" smtClean="0">
                <a:solidFill>
                  <a:prstClr val="black"/>
                </a:solidFill>
              </a:rPr>
              <a:pPr eaLnBrk="1" hangingPunct="1">
                <a:spcBef>
                  <a:spcPct val="0"/>
                </a:spcBef>
              </a:pPr>
              <a:t>12</a:t>
            </a:fld>
            <a:endParaRPr lang="en-GB" altLang="en-US">
              <a:solidFill>
                <a:prstClr val="black"/>
              </a:solidFill>
            </a:endParaRPr>
          </a:p>
        </p:txBody>
      </p:sp>
    </p:spTree>
    <p:extLst>
      <p:ext uri="{BB962C8B-B14F-4D97-AF65-F5344CB8AC3E}">
        <p14:creationId xmlns:p14="http://schemas.microsoft.com/office/powerpoint/2010/main" val="988364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73EC7AF-B483-439E-BCAB-620A43935245}" type="slidenum">
              <a:rPr lang="en-GB" altLang="en-US" smtClean="0">
                <a:solidFill>
                  <a:prstClr val="black"/>
                </a:solidFill>
              </a:rPr>
              <a:pPr eaLnBrk="1" hangingPunct="1">
                <a:spcBef>
                  <a:spcPct val="0"/>
                </a:spcBef>
              </a:pPr>
              <a:t>13</a:t>
            </a:fld>
            <a:endParaRPr lang="en-GB" altLang="en-US">
              <a:solidFill>
                <a:prstClr val="black"/>
              </a:solidFill>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900" dirty="0">
                <a:latin typeface="Arial" pitchFamily="34" charset="0"/>
                <a:cs typeface="Arial" pitchFamily="34" charset="0"/>
              </a:rPr>
              <a:t>Jigsaw diagram on page 14 of link in slide useful to show how these areas interconnect.</a:t>
            </a:r>
          </a:p>
          <a:p>
            <a:pPr eaLnBrk="1" hangingPunct="1">
              <a:lnSpc>
                <a:spcPct val="80000"/>
              </a:lnSpc>
            </a:pPr>
            <a:endParaRPr lang="en-GB" altLang="en-US" sz="900" dirty="0">
              <a:latin typeface="Arial" pitchFamily="34" charset="0"/>
              <a:cs typeface="Arial" pitchFamily="34" charset="0"/>
            </a:endParaRPr>
          </a:p>
          <a:p>
            <a:pPr eaLnBrk="1" hangingPunct="1">
              <a:lnSpc>
                <a:spcPct val="80000"/>
              </a:lnSpc>
            </a:pPr>
            <a:r>
              <a:rPr lang="en-GB" altLang="en-US" sz="900" dirty="0">
                <a:latin typeface="Arial" pitchFamily="34" charset="0"/>
                <a:cs typeface="Arial" pitchFamily="34" charset="0"/>
              </a:rPr>
              <a:t>These have close links to UNESCO themes, so again link to International agenda is strong. </a:t>
            </a:r>
          </a:p>
          <a:p>
            <a:pPr eaLnBrk="1" hangingPunct="1">
              <a:lnSpc>
                <a:spcPct val="80000"/>
              </a:lnSpc>
            </a:pPr>
            <a:r>
              <a:rPr lang="en-GB" altLang="en-US" sz="900" dirty="0">
                <a:latin typeface="Arial" pitchFamily="34" charset="0"/>
                <a:cs typeface="Arial" pitchFamily="34" charset="0"/>
              </a:rPr>
              <a:t>Hand-out shows nature of interconnection between themes</a:t>
            </a:r>
          </a:p>
          <a:p>
            <a:pPr eaLnBrk="1" hangingPunct="1">
              <a:lnSpc>
                <a:spcPct val="80000"/>
              </a:lnSpc>
            </a:pPr>
            <a:r>
              <a:rPr lang="en-GB" altLang="en-US" sz="900" dirty="0">
                <a:latin typeface="Arial" pitchFamily="34" charset="0"/>
                <a:cs typeface="Arial" pitchFamily="34" charset="0"/>
              </a:rPr>
              <a:t>ESDDGC changed from 9 concepts to 7 themes suggestion easier to deliver?</a:t>
            </a:r>
          </a:p>
          <a:p>
            <a:pPr eaLnBrk="1" hangingPunct="1">
              <a:lnSpc>
                <a:spcPct val="80000"/>
              </a:lnSpc>
            </a:pPr>
            <a:r>
              <a:rPr lang="en-GB" altLang="en-US" sz="900" dirty="0">
                <a:latin typeface="Arial" pitchFamily="34" charset="0"/>
                <a:cs typeface="Arial" pitchFamily="34" charset="0"/>
              </a:rPr>
              <a:t>Original in ACCAC document 2002 were:</a:t>
            </a:r>
          </a:p>
          <a:p>
            <a:pPr eaLnBrk="1" hangingPunct="1">
              <a:lnSpc>
                <a:spcPct val="80000"/>
              </a:lnSpc>
            </a:pPr>
            <a:r>
              <a:rPr lang="en-GB" altLang="en-US" sz="900" b="1" dirty="0">
                <a:latin typeface="Arial" pitchFamily="34" charset="0"/>
                <a:cs typeface="Arial" pitchFamily="34" charset="0"/>
              </a:rPr>
              <a:t>Interdependence</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understanding how people, the environment and the economy are inextricably linked at all levels from local to global </a:t>
            </a:r>
          </a:p>
          <a:p>
            <a:pPr eaLnBrk="1" hangingPunct="1">
              <a:lnSpc>
                <a:spcPct val="80000"/>
              </a:lnSpc>
            </a:pPr>
            <a:r>
              <a:rPr lang="en-GB" altLang="en-US" sz="900" b="1" dirty="0">
                <a:latin typeface="Arial" pitchFamily="34" charset="0"/>
                <a:cs typeface="Arial" pitchFamily="34" charset="0"/>
              </a:rPr>
              <a:t>Citizenship and stewardship</a:t>
            </a:r>
            <a:br>
              <a:rPr lang="en-GB" altLang="en-US" sz="900" b="1" dirty="0">
                <a:latin typeface="Arial" pitchFamily="34" charset="0"/>
                <a:cs typeface="Arial" pitchFamily="34" charset="0"/>
              </a:rPr>
            </a:br>
            <a:r>
              <a:rPr lang="en-GB" altLang="en-US" sz="900" dirty="0">
                <a:latin typeface="Arial" pitchFamily="34" charset="0"/>
                <a:cs typeface="Arial" pitchFamily="34" charset="0"/>
              </a:rPr>
              <a:t>recognising the importance of taking individual responsibility and action to make the world a better place </a:t>
            </a:r>
          </a:p>
          <a:p>
            <a:pPr eaLnBrk="1" hangingPunct="1">
              <a:lnSpc>
                <a:spcPct val="80000"/>
              </a:lnSpc>
            </a:pPr>
            <a:r>
              <a:rPr lang="en-GB" altLang="en-US" sz="900" b="1" dirty="0">
                <a:latin typeface="Arial" pitchFamily="34" charset="0"/>
                <a:cs typeface="Arial" pitchFamily="34" charset="0"/>
              </a:rPr>
              <a:t>Needs and rights</a:t>
            </a:r>
            <a:br>
              <a:rPr lang="en-GB" altLang="en-US" sz="900" b="1" dirty="0">
                <a:latin typeface="Arial" pitchFamily="34" charset="0"/>
                <a:cs typeface="Arial" pitchFamily="34" charset="0"/>
              </a:rPr>
            </a:br>
            <a:r>
              <a:rPr lang="en-GB" altLang="en-US" sz="900" dirty="0">
                <a:latin typeface="Arial" pitchFamily="34" charset="0"/>
                <a:cs typeface="Arial" pitchFamily="34" charset="0"/>
              </a:rPr>
              <a:t>understanding our own basic needs and about human rights and the implications for the needs of future generations of actions taken today </a:t>
            </a:r>
          </a:p>
          <a:p>
            <a:pPr eaLnBrk="1" hangingPunct="1">
              <a:lnSpc>
                <a:spcPct val="80000"/>
              </a:lnSpc>
            </a:pPr>
            <a:r>
              <a:rPr lang="en-GB" altLang="en-US" sz="900" b="1" dirty="0">
                <a:latin typeface="Arial" pitchFamily="34" charset="0"/>
                <a:cs typeface="Arial" pitchFamily="34" charset="0"/>
              </a:rPr>
              <a:t>Diversity</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understanding, respecting and valuing both human diversity – cultural, social and economic – and biodiversity </a:t>
            </a:r>
          </a:p>
          <a:p>
            <a:pPr eaLnBrk="1" hangingPunct="1">
              <a:lnSpc>
                <a:spcPct val="80000"/>
              </a:lnSpc>
            </a:pPr>
            <a:r>
              <a:rPr lang="en-GB" altLang="en-US" sz="900" b="1" dirty="0">
                <a:latin typeface="Arial" pitchFamily="34" charset="0"/>
                <a:cs typeface="Arial" pitchFamily="34" charset="0"/>
              </a:rPr>
              <a:t>Sustainable change</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understanding that resources are finite and that this has implications for people’s lifestyles and for commerce and industry </a:t>
            </a:r>
          </a:p>
          <a:p>
            <a:pPr eaLnBrk="1" hangingPunct="1">
              <a:lnSpc>
                <a:spcPct val="80000"/>
              </a:lnSpc>
            </a:pPr>
            <a:r>
              <a:rPr lang="en-GB" altLang="en-US" sz="900" b="1" dirty="0">
                <a:latin typeface="Arial" pitchFamily="34" charset="0"/>
                <a:cs typeface="Arial" pitchFamily="34" charset="0"/>
              </a:rPr>
              <a:t>Quality of life</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acknowledging that global equity and justice are essential elements of sustainability and that basic needs must be met universally </a:t>
            </a:r>
          </a:p>
          <a:p>
            <a:pPr eaLnBrk="1" hangingPunct="1">
              <a:lnSpc>
                <a:spcPct val="80000"/>
              </a:lnSpc>
            </a:pPr>
            <a:r>
              <a:rPr lang="en-GB" altLang="en-US" sz="900" b="1" dirty="0">
                <a:latin typeface="Arial" pitchFamily="34" charset="0"/>
                <a:cs typeface="Arial" pitchFamily="34" charset="0"/>
              </a:rPr>
              <a:t>Uncertainty and precaution</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acknowledging that there are a range of possible approaches to sustainability and global citizenship and that situations are constantly changing, indicating a need for flexibility and lifelong learning </a:t>
            </a:r>
          </a:p>
          <a:p>
            <a:pPr eaLnBrk="1" hangingPunct="1">
              <a:lnSpc>
                <a:spcPct val="80000"/>
              </a:lnSpc>
            </a:pPr>
            <a:r>
              <a:rPr lang="en-GB" altLang="en-US" sz="900" b="1" dirty="0">
                <a:latin typeface="Arial" pitchFamily="34" charset="0"/>
                <a:cs typeface="Arial" pitchFamily="34" charset="0"/>
              </a:rPr>
              <a:t>Values and perceptions</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developing a critical evaluation of images of and information about the less and more economically developed parts of the world and an appreciation of the effect these have on people’s attitudes and values </a:t>
            </a:r>
          </a:p>
          <a:p>
            <a:pPr eaLnBrk="1" hangingPunct="1">
              <a:lnSpc>
                <a:spcPct val="80000"/>
              </a:lnSpc>
            </a:pPr>
            <a:r>
              <a:rPr lang="en-GB" altLang="en-US" sz="900" b="1" dirty="0">
                <a:latin typeface="Arial" pitchFamily="34" charset="0"/>
                <a:cs typeface="Arial" pitchFamily="34" charset="0"/>
              </a:rPr>
              <a:t>Conflict resolution</a:t>
            </a:r>
            <a:r>
              <a:rPr lang="en-GB" altLang="en-US" sz="900" dirty="0">
                <a:latin typeface="Arial" pitchFamily="34" charset="0"/>
                <a:cs typeface="Arial" pitchFamily="34" charset="0"/>
              </a:rPr>
              <a:t> </a:t>
            </a:r>
            <a:br>
              <a:rPr lang="en-GB" altLang="en-US" sz="900" dirty="0">
                <a:latin typeface="Arial" pitchFamily="34" charset="0"/>
                <a:cs typeface="Arial" pitchFamily="34" charset="0"/>
              </a:rPr>
            </a:br>
            <a:r>
              <a:rPr lang="en-GB" altLang="en-US" sz="900" dirty="0">
                <a:latin typeface="Arial" pitchFamily="34" charset="0"/>
                <a:cs typeface="Arial" pitchFamily="34" charset="0"/>
              </a:rPr>
              <a:t>understanding how conflicts are a barrier to development and a risk to us all and why there is a need for their resolution and the promotion of harmony. </a:t>
            </a:r>
          </a:p>
          <a:p>
            <a:pPr eaLnBrk="1" hangingPunct="1">
              <a:lnSpc>
                <a:spcPct val="80000"/>
              </a:lnSpc>
            </a:pPr>
            <a:endParaRPr lang="en-GB" altLang="en-US" sz="900" dirty="0">
              <a:latin typeface="Arial" pitchFamily="34" charset="0"/>
              <a:cs typeface="Arial" pitchFamily="34" charset="0"/>
            </a:endParaRPr>
          </a:p>
        </p:txBody>
      </p:sp>
    </p:spTree>
    <p:extLst>
      <p:ext uri="{BB962C8B-B14F-4D97-AF65-F5344CB8AC3E}">
        <p14:creationId xmlns:p14="http://schemas.microsoft.com/office/powerpoint/2010/main" val="216847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CC8C07-3F3D-4D92-BD96-7ACBA6EAA575}" type="slidenum">
              <a:rPr lang="en-GB" smtClean="0"/>
              <a:t>14</a:t>
            </a:fld>
            <a:endParaRPr lang="en-GB"/>
          </a:p>
        </p:txBody>
      </p:sp>
    </p:spTree>
    <p:extLst>
      <p:ext uri="{BB962C8B-B14F-4D97-AF65-F5344CB8AC3E}">
        <p14:creationId xmlns:p14="http://schemas.microsoft.com/office/powerpoint/2010/main" val="116788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ED2176-528B-4E08-8AD0-398F579DCBCD}" type="slidenum">
              <a:rPr lang="en-GB" smtClean="0"/>
              <a:pPr/>
              <a:t>15</a:t>
            </a:fld>
            <a:endParaRPr lang="en-GB" dirty="0"/>
          </a:p>
        </p:txBody>
      </p:sp>
    </p:spTree>
    <p:extLst>
      <p:ext uri="{BB962C8B-B14F-4D97-AF65-F5344CB8AC3E}">
        <p14:creationId xmlns:p14="http://schemas.microsoft.com/office/powerpoint/2010/main" val="1129398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Discuss ideas </a:t>
            </a:r>
          </a:p>
          <a:p>
            <a:r>
              <a:rPr lang="en-GB" altLang="en-US">
                <a:latin typeface="Arial" pitchFamily="34" charset="0"/>
                <a:cs typeface="Arial" pitchFamily="34" charset="0"/>
              </a:rPr>
              <a:t>Can ESDGC and Foundation Phase happen together seamlessly </a:t>
            </a:r>
          </a:p>
          <a:p>
            <a:r>
              <a:rPr lang="en-GB" altLang="en-US">
                <a:latin typeface="Arial" pitchFamily="34" charset="0"/>
                <a:cs typeface="Arial" pitchFamily="34" charset="0"/>
              </a:rPr>
              <a:t>Estyn 2014: 2 note</a:t>
            </a:r>
          </a:p>
          <a:p>
            <a:r>
              <a:rPr lang="en-US" altLang="en-US">
                <a:latin typeface="Arial" pitchFamily="34" charset="0"/>
                <a:cs typeface="Arial" pitchFamily="34" charset="0"/>
              </a:rPr>
              <a:t>‘an ethos that can be embedded throughout schools, an attitude to be adopted, a value system and a way of life’. </a:t>
            </a:r>
            <a:endParaRPr lang="en-GB" altLang="en-US">
              <a:latin typeface="Arial" pitchFamily="34" charset="0"/>
              <a:cs typeface="Arial" pitchFamily="34" charset="0"/>
            </a:endParaRPr>
          </a:p>
          <a:p>
            <a:endParaRPr lang="en-GB" altLang="en-US">
              <a:latin typeface="Arial" pitchFamily="34" charset="0"/>
              <a:cs typeface="Arial"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82F05C16-FF3F-488F-83F4-54804B27E146}" type="slidenum">
              <a:rPr lang="en-GB" altLang="en-US" smtClean="0">
                <a:solidFill>
                  <a:prstClr val="black"/>
                </a:solidFill>
              </a:rPr>
              <a:pPr eaLnBrk="1" hangingPunct="1">
                <a:spcBef>
                  <a:spcPct val="0"/>
                </a:spcBef>
              </a:pPr>
              <a:t>16</a:t>
            </a:fld>
            <a:endParaRPr lang="en-GB" altLang="en-US">
              <a:solidFill>
                <a:prstClr val="black"/>
              </a:solidFill>
            </a:endParaRPr>
          </a:p>
        </p:txBody>
      </p:sp>
    </p:spTree>
    <p:extLst>
      <p:ext uri="{BB962C8B-B14F-4D97-AF65-F5344CB8AC3E}">
        <p14:creationId xmlns:p14="http://schemas.microsoft.com/office/powerpoint/2010/main" val="1475249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Discuss ideas </a:t>
            </a:r>
          </a:p>
          <a:p>
            <a:r>
              <a:rPr lang="en-GB" altLang="en-US" dirty="0">
                <a:latin typeface="Arial" pitchFamily="34" charset="0"/>
                <a:cs typeface="Arial" pitchFamily="34" charset="0"/>
              </a:rPr>
              <a:t>Can ESDGC and new curriculum happen together seamlessly </a:t>
            </a:r>
          </a:p>
          <a:p>
            <a:r>
              <a:rPr lang="en-GB" altLang="en-US" dirty="0" err="1">
                <a:latin typeface="Arial" pitchFamily="34" charset="0"/>
                <a:cs typeface="Arial" pitchFamily="34" charset="0"/>
              </a:rPr>
              <a:t>Estyn</a:t>
            </a:r>
            <a:r>
              <a:rPr lang="en-GB" altLang="en-US" dirty="0">
                <a:latin typeface="Arial" pitchFamily="34" charset="0"/>
                <a:cs typeface="Arial" pitchFamily="34" charset="0"/>
              </a:rPr>
              <a:t> 2014: 2 note</a:t>
            </a:r>
          </a:p>
          <a:p>
            <a:r>
              <a:rPr lang="en-US" altLang="en-US" dirty="0">
                <a:latin typeface="Arial" pitchFamily="34" charset="0"/>
                <a:cs typeface="Arial" pitchFamily="34" charset="0"/>
              </a:rPr>
              <a:t>‘an ethos that can be embedded throughout schools, an attitude to be adopted, a value system and a way of life’. </a:t>
            </a:r>
          </a:p>
          <a:p>
            <a:r>
              <a:rPr lang="en-US" altLang="en-US" dirty="0">
                <a:latin typeface="Arial" pitchFamily="34" charset="0"/>
                <a:cs typeface="Arial" pitchFamily="34" charset="0"/>
              </a:rPr>
              <a:t>Tinney and </a:t>
            </a:r>
            <a:r>
              <a:rPr lang="en-US" altLang="en-US" dirty="0" err="1">
                <a:latin typeface="Arial" pitchFamily="34" charset="0"/>
                <a:cs typeface="Arial" pitchFamily="34" charset="0"/>
              </a:rPr>
              <a:t>Hirst</a:t>
            </a:r>
            <a:r>
              <a:rPr lang="en-US" altLang="en-US" dirty="0">
                <a:latin typeface="Arial" pitchFamily="34" charset="0"/>
                <a:cs typeface="Arial" pitchFamily="34" charset="0"/>
              </a:rPr>
              <a:t> (2014)  noted that practitioners from a Welsh research study however see ESDGC as an add on, and do not  see there is time in curriculum , and that it may be too complicated for young children.</a:t>
            </a:r>
          </a:p>
          <a:p>
            <a:r>
              <a:rPr lang="en-US" altLang="en-US" dirty="0">
                <a:latin typeface="Arial" pitchFamily="34" charset="0"/>
                <a:cs typeface="Arial" pitchFamily="34" charset="0"/>
              </a:rPr>
              <a:t>How can this be overcome?</a:t>
            </a:r>
            <a:endParaRPr lang="en-GB" altLang="en-US" dirty="0">
              <a:latin typeface="Arial" pitchFamily="34" charset="0"/>
              <a:cs typeface="Arial"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A8353382-B55A-4A9B-A07F-FA6D11221F28}" type="slidenum">
              <a:rPr lang="en-GB" altLang="en-US" smtClean="0">
                <a:solidFill>
                  <a:prstClr val="black"/>
                </a:solidFill>
              </a:rPr>
              <a:pPr eaLnBrk="1" hangingPunct="1">
                <a:spcBef>
                  <a:spcPct val="0"/>
                </a:spcBef>
              </a:pPr>
              <a:t>17</a:t>
            </a:fld>
            <a:endParaRPr lang="en-GB" altLang="en-US">
              <a:solidFill>
                <a:prstClr val="black"/>
              </a:solidFill>
            </a:endParaRPr>
          </a:p>
        </p:txBody>
      </p:sp>
    </p:spTree>
    <p:extLst>
      <p:ext uri="{BB962C8B-B14F-4D97-AF65-F5344CB8AC3E}">
        <p14:creationId xmlns:p14="http://schemas.microsoft.com/office/powerpoint/2010/main" val="15032552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ED2176-528B-4E08-8AD0-398F579DCBCD}" type="slidenum">
              <a:rPr lang="en-GB" smtClean="0"/>
              <a:pPr/>
              <a:t>18</a:t>
            </a:fld>
            <a:endParaRPr lang="en-GB" dirty="0"/>
          </a:p>
        </p:txBody>
      </p:sp>
    </p:spTree>
    <p:extLst>
      <p:ext uri="{BB962C8B-B14F-4D97-AF65-F5344CB8AC3E}">
        <p14:creationId xmlns:p14="http://schemas.microsoft.com/office/powerpoint/2010/main" val="1923420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particular purpose of new curriculum is very pertinent . Might this make ESDGC an inbuilt and integral part of the curriculum. Will it ensure it is a whole school approach and not an add on? Might there be challenges?</a:t>
            </a:r>
          </a:p>
        </p:txBody>
      </p:sp>
      <p:sp>
        <p:nvSpPr>
          <p:cNvPr id="4" name="Slide Number Placeholder 3"/>
          <p:cNvSpPr>
            <a:spLocks noGrp="1"/>
          </p:cNvSpPr>
          <p:nvPr>
            <p:ph type="sldNum" sz="quarter" idx="5"/>
          </p:nvPr>
        </p:nvSpPr>
        <p:spPr/>
        <p:txBody>
          <a:bodyPr/>
          <a:lstStyle/>
          <a:p>
            <a:fld id="{0ECC8C07-3F3D-4D92-BD96-7ACBA6EAA575}" type="slidenum">
              <a:rPr lang="en-GB" smtClean="0"/>
              <a:t>19</a:t>
            </a:fld>
            <a:endParaRPr lang="en-GB"/>
          </a:p>
        </p:txBody>
      </p:sp>
    </p:spTree>
    <p:extLst>
      <p:ext uri="{BB962C8B-B14F-4D97-AF65-F5344CB8AC3E}">
        <p14:creationId xmlns:p14="http://schemas.microsoft.com/office/powerpoint/2010/main" val="6695427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0D94B6DD-4B0A-4F41-BADF-1641F2A86D2D}" type="slidenum">
              <a:rPr lang="en-GB" altLang="en-US" smtClean="0">
                <a:solidFill>
                  <a:prstClr val="black"/>
                </a:solidFill>
              </a:rPr>
              <a:pPr eaLnBrk="1" hangingPunct="1">
                <a:spcBef>
                  <a:spcPct val="0"/>
                </a:spcBef>
              </a:pPr>
              <a:t>20</a:t>
            </a:fld>
            <a:endParaRPr lang="en-GB" altLang="en-US">
              <a:solidFill>
                <a:prstClr val="black"/>
              </a:solidFill>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xfrm>
            <a:off x="765175" y="43561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Starting the important values when children are young. Empathy, supporting them express themselves , have a voice. Is this not the core of early  years values? Old source but significant as the book it is from was one of the </a:t>
            </a:r>
            <a:r>
              <a:rPr lang="en-GB" altLang="en-US" dirty="0" err="1">
                <a:latin typeface="Arial" pitchFamily="34" charset="0"/>
                <a:cs typeface="Arial" pitchFamily="34" charset="0"/>
              </a:rPr>
              <a:t>frst</a:t>
            </a:r>
            <a:r>
              <a:rPr lang="en-GB" altLang="en-US" dirty="0">
                <a:latin typeface="Arial" pitchFamily="34" charset="0"/>
                <a:cs typeface="Arial" pitchFamily="34" charset="0"/>
              </a:rPr>
              <a:t> key texts in this area</a:t>
            </a:r>
          </a:p>
        </p:txBody>
      </p:sp>
    </p:spTree>
    <p:extLst>
      <p:ext uri="{BB962C8B-B14F-4D97-AF65-F5344CB8AC3E}">
        <p14:creationId xmlns:p14="http://schemas.microsoft.com/office/powerpoint/2010/main" val="3643093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21</a:t>
            </a:fld>
            <a:endParaRPr lang="en-GB"/>
          </a:p>
        </p:txBody>
      </p:sp>
    </p:spTree>
    <p:extLst>
      <p:ext uri="{BB962C8B-B14F-4D97-AF65-F5344CB8AC3E}">
        <p14:creationId xmlns:p14="http://schemas.microsoft.com/office/powerpoint/2010/main" val="3120164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22</a:t>
            </a:fld>
            <a:endParaRPr lang="en-GB"/>
          </a:p>
        </p:txBody>
      </p:sp>
    </p:spTree>
    <p:extLst>
      <p:ext uri="{BB962C8B-B14F-4D97-AF65-F5344CB8AC3E}">
        <p14:creationId xmlns:p14="http://schemas.microsoft.com/office/powerpoint/2010/main" val="1483703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B0D9430A-F792-4A0A-A3E6-960CD4231A94}" type="slidenum">
              <a:rPr lang="en-GB" altLang="en-US" smtClean="0">
                <a:solidFill>
                  <a:prstClr val="black"/>
                </a:solidFill>
              </a:rPr>
              <a:pPr eaLnBrk="1" hangingPunct="1">
                <a:spcBef>
                  <a:spcPct val="0"/>
                </a:spcBef>
              </a:pPr>
              <a:t>23</a:t>
            </a:fld>
            <a:endParaRPr lang="en-GB" altLang="en-US">
              <a:solidFill>
                <a:prstClr val="black"/>
              </a:solidFill>
            </a:endParaRPr>
          </a:p>
        </p:txBody>
      </p:sp>
    </p:spTree>
    <p:extLst>
      <p:ext uri="{BB962C8B-B14F-4D97-AF65-F5344CB8AC3E}">
        <p14:creationId xmlns:p14="http://schemas.microsoft.com/office/powerpoint/2010/main" val="6760593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003663C1-9FD0-4315-BABE-A9AC07355D45}" type="slidenum">
              <a:rPr lang="en-GB" altLang="en-US" smtClean="0">
                <a:solidFill>
                  <a:prstClr val="black"/>
                </a:solidFill>
              </a:rPr>
              <a:pPr eaLnBrk="1" hangingPunct="1">
                <a:spcBef>
                  <a:spcPct val="0"/>
                </a:spcBef>
              </a:pPr>
              <a:t>24</a:t>
            </a:fld>
            <a:endParaRPr lang="en-GB" altLang="en-US">
              <a:solidFill>
                <a:prstClr val="black"/>
              </a:solidFill>
            </a:endParaRPr>
          </a:p>
        </p:txBody>
      </p:sp>
    </p:spTree>
    <p:extLst>
      <p:ext uri="{BB962C8B-B14F-4D97-AF65-F5344CB8AC3E}">
        <p14:creationId xmlns:p14="http://schemas.microsoft.com/office/powerpoint/2010/main" val="15025581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Think of the issues that can come out of a cooking exercise, how can adults ensure ESDGC is also a focus.</a:t>
            </a:r>
          </a:p>
          <a:p>
            <a:endParaRPr lang="en-GB" altLang="en-US">
              <a:latin typeface="Arial" pitchFamily="34" charset="0"/>
              <a:cs typeface="Arial" pitchFamily="34" charset="0"/>
            </a:endParaRPr>
          </a:p>
          <a:p>
            <a:r>
              <a:rPr lang="en-GB" altLang="en-US">
                <a:latin typeface="Arial" pitchFamily="34" charset="0"/>
                <a:cs typeface="Arial" pitchFamily="34" charset="0"/>
              </a:rPr>
              <a:t>Waster- where does unused food go?</a:t>
            </a:r>
          </a:p>
          <a:p>
            <a:r>
              <a:rPr lang="en-GB" altLang="en-US">
                <a:latin typeface="Arial" pitchFamily="34" charset="0"/>
                <a:cs typeface="Arial" pitchFamily="34" charset="0"/>
              </a:rPr>
              <a:t>Fair trade olives?</a:t>
            </a:r>
          </a:p>
          <a:p>
            <a:r>
              <a:rPr lang="en-GB" altLang="en-US">
                <a:latin typeface="Arial" pitchFamily="34" charset="0"/>
                <a:cs typeface="Arial" pitchFamily="34" charset="0"/>
              </a:rPr>
              <a:t>How far have the ingredients travelled etc?</a:t>
            </a:r>
          </a:p>
          <a:p>
            <a:r>
              <a:rPr lang="en-GB" altLang="en-US">
                <a:latin typeface="Arial" pitchFamily="34" charset="0"/>
                <a:cs typeface="Arial" pitchFamily="34" charset="0"/>
              </a:rPr>
              <a:t>What about take away pizza- packaging etc ?</a:t>
            </a:r>
          </a:p>
          <a:p>
            <a:r>
              <a:rPr lang="en-GB" altLang="en-US">
                <a:latin typeface="Arial" pitchFamily="34" charset="0"/>
                <a:cs typeface="Arial" pitchFamily="34" charset="0"/>
              </a:rPr>
              <a:t> Get students to think and discuss</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8C26A589-A8C3-43AF-ADBA-44B6777E20BE}" type="slidenum">
              <a:rPr lang="en-GB" altLang="en-US" smtClean="0">
                <a:solidFill>
                  <a:prstClr val="black"/>
                </a:solidFill>
              </a:rPr>
              <a:pPr eaLnBrk="1" hangingPunct="1">
                <a:spcBef>
                  <a:spcPct val="0"/>
                </a:spcBef>
              </a:pPr>
              <a:t>25</a:t>
            </a:fld>
            <a:endParaRPr lang="en-GB" altLang="en-US">
              <a:solidFill>
                <a:prstClr val="black"/>
              </a:solidFill>
            </a:endParaRPr>
          </a:p>
        </p:txBody>
      </p:sp>
    </p:spTree>
    <p:extLst>
      <p:ext uri="{BB962C8B-B14F-4D97-AF65-F5344CB8AC3E}">
        <p14:creationId xmlns:p14="http://schemas.microsoft.com/office/powerpoint/2010/main" val="3131252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Clip one is very good</a:t>
            </a:r>
          </a:p>
          <a:p>
            <a:r>
              <a:rPr lang="en-GB" altLang="en-US" dirty="0">
                <a:latin typeface="Arial" pitchFamily="34" charset="0"/>
                <a:cs typeface="Arial" pitchFamily="34" charset="0"/>
              </a:rPr>
              <a:t>Although Australian are there parallels with Welsh context</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How can we lead for sustainability?</a:t>
            </a:r>
          </a:p>
          <a:p>
            <a:r>
              <a:rPr lang="en-GB" altLang="en-US" dirty="0">
                <a:latin typeface="Arial" pitchFamily="34" charset="0"/>
                <a:cs typeface="Arial" pitchFamily="34" charset="0"/>
              </a:rPr>
              <a:t>Are there links here to catalytic leadership?</a:t>
            </a: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2487872-502D-467B-9E50-878E8CB4D8F4}" type="slidenum">
              <a:rPr lang="en-GB" altLang="en-US" smtClean="0">
                <a:solidFill>
                  <a:prstClr val="black"/>
                </a:solidFill>
              </a:rPr>
              <a:pPr eaLnBrk="1" hangingPunct="1">
                <a:spcBef>
                  <a:spcPct val="0"/>
                </a:spcBef>
              </a:pPr>
              <a:t>26</a:t>
            </a:fld>
            <a:endParaRPr lang="en-GB" altLang="en-US">
              <a:solidFill>
                <a:prstClr val="black"/>
              </a:solidFill>
            </a:endParaRPr>
          </a:p>
        </p:txBody>
      </p:sp>
    </p:spTree>
    <p:extLst>
      <p:ext uri="{BB962C8B-B14F-4D97-AF65-F5344CB8AC3E}">
        <p14:creationId xmlns:p14="http://schemas.microsoft.com/office/powerpoint/2010/main" val="3861565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27</a:t>
            </a:fld>
            <a:endParaRPr lang="en-GB"/>
          </a:p>
        </p:txBody>
      </p:sp>
    </p:spTree>
    <p:extLst>
      <p:ext uri="{BB962C8B-B14F-4D97-AF65-F5344CB8AC3E}">
        <p14:creationId xmlns:p14="http://schemas.microsoft.com/office/powerpoint/2010/main" val="14543968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Links to ESDGC</a:t>
            </a:r>
          </a:p>
          <a:p>
            <a:r>
              <a:rPr lang="en-GB" altLang="en-US" dirty="0">
                <a:latin typeface="Arial" pitchFamily="34" charset="0"/>
                <a:cs typeface="Arial" pitchFamily="34" charset="0"/>
              </a:rPr>
              <a:t>Problem solving and creative thinking skills to answer the world’s big problems in future?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Think about gardening? Links to Froebel</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C4EE11A-0728-4CA5-88A3-10492F0CCE8F}" type="slidenum">
              <a:rPr lang="en-GB" altLang="en-US" smtClean="0">
                <a:solidFill>
                  <a:prstClr val="black"/>
                </a:solidFill>
              </a:rPr>
              <a:pPr eaLnBrk="1" hangingPunct="1">
                <a:spcBef>
                  <a:spcPct val="0"/>
                </a:spcBef>
              </a:pPr>
              <a:t>30</a:t>
            </a:fld>
            <a:endParaRPr lang="en-GB" altLang="en-US">
              <a:solidFill>
                <a:prstClr val="black"/>
              </a:solidFill>
            </a:endParaRPr>
          </a:p>
        </p:txBody>
      </p:sp>
    </p:spTree>
    <p:extLst>
      <p:ext uri="{BB962C8B-B14F-4D97-AF65-F5344CB8AC3E}">
        <p14:creationId xmlns:p14="http://schemas.microsoft.com/office/powerpoint/2010/main" val="25978079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CC8C07-3F3D-4D92-BD96-7ACBA6EAA575}" type="slidenum">
              <a:rPr lang="en-GB" smtClean="0"/>
              <a:t>31</a:t>
            </a:fld>
            <a:endParaRPr lang="en-GB"/>
          </a:p>
        </p:txBody>
      </p:sp>
    </p:spTree>
    <p:extLst>
      <p:ext uri="{BB962C8B-B14F-4D97-AF65-F5344CB8AC3E}">
        <p14:creationId xmlns:p14="http://schemas.microsoft.com/office/powerpoint/2010/main" val="14498322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32</a:t>
            </a:fld>
            <a:endParaRPr lang="en-GB"/>
          </a:p>
        </p:txBody>
      </p:sp>
    </p:spTree>
    <p:extLst>
      <p:ext uri="{BB962C8B-B14F-4D97-AF65-F5344CB8AC3E}">
        <p14:creationId xmlns:p14="http://schemas.microsoft.com/office/powerpoint/2010/main" val="10285659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5982800C-315F-4AF3-95E9-B1D430F43E71}" type="slidenum">
              <a:rPr lang="en-GB" altLang="en-US" smtClean="0">
                <a:solidFill>
                  <a:prstClr val="black"/>
                </a:solidFill>
              </a:rPr>
              <a:pPr eaLnBrk="1" hangingPunct="1">
                <a:spcBef>
                  <a:spcPct val="0"/>
                </a:spcBef>
              </a:pPr>
              <a:t>33</a:t>
            </a:fld>
            <a:endParaRPr lang="en-GB" altLang="en-US">
              <a:solidFill>
                <a:prstClr val="black"/>
              </a:solidFill>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Interesting document from WAG linking Outdoors to ESDGC, highlights significant life experiences </a:t>
            </a:r>
          </a:p>
          <a:p>
            <a:pPr eaLnBrk="1" hangingPunct="1"/>
            <a:r>
              <a:rPr lang="en-GB" altLang="en-US" dirty="0">
                <a:latin typeface="Arial" pitchFamily="34" charset="0"/>
                <a:cs typeface="Arial" pitchFamily="34" charset="0"/>
              </a:rPr>
              <a:t>Reference </a:t>
            </a:r>
          </a:p>
          <a:p>
            <a:r>
              <a:rPr lang="en-GB" altLang="en-US" dirty="0">
                <a:latin typeface="Arial" pitchFamily="34" charset="0"/>
                <a:cs typeface="Arial" pitchFamily="34" charset="0"/>
              </a:rPr>
              <a:t>DCELLS (2007) Cardiff : Wales Out of classroom learning</a:t>
            </a:r>
          </a:p>
          <a:p>
            <a:r>
              <a:rPr lang="en-US" altLang="en-US" dirty="0">
                <a:latin typeface="Arial" pitchFamily="34" charset="0"/>
                <a:cs typeface="Arial" pitchFamily="34" charset="0"/>
              </a:rPr>
              <a:t>Making the most of first hand experiences of the natural environment.</a:t>
            </a:r>
          </a:p>
          <a:p>
            <a:r>
              <a:rPr lang="en-US" altLang="en-US" dirty="0">
                <a:latin typeface="Arial" pitchFamily="34" charset="0"/>
                <a:cs typeface="Arial" pitchFamily="34" charset="0"/>
              </a:rPr>
              <a:t>Cardiff: WAG.</a:t>
            </a:r>
          </a:p>
          <a:p>
            <a:endParaRPr lang="en-US" altLang="en-US" dirty="0">
              <a:latin typeface="Arial" pitchFamily="34" charset="0"/>
              <a:cs typeface="Arial" pitchFamily="34" charset="0"/>
            </a:endParaRPr>
          </a:p>
          <a:p>
            <a:r>
              <a:rPr lang="en-US" altLang="en-US" dirty="0">
                <a:latin typeface="Arial" pitchFamily="34" charset="0"/>
                <a:cs typeface="Arial" pitchFamily="34" charset="0"/>
              </a:rPr>
              <a:t>Consider these ideas </a:t>
            </a:r>
          </a:p>
          <a:p>
            <a:r>
              <a:rPr lang="en-US" altLang="en-US" dirty="0">
                <a:latin typeface="Arial" pitchFamily="34" charset="0"/>
                <a:cs typeface="Arial" pitchFamily="34" charset="0"/>
              </a:rPr>
              <a:t>Could we be moving to </a:t>
            </a:r>
            <a:r>
              <a:rPr lang="en-US" altLang="en-US" dirty="0" err="1">
                <a:latin typeface="Arial" pitchFamily="34" charset="0"/>
                <a:cs typeface="Arial" pitchFamily="34" charset="0"/>
              </a:rPr>
              <a:t>posthumanims</a:t>
            </a:r>
            <a:r>
              <a:rPr lang="en-US" altLang="en-US" dirty="0">
                <a:latin typeface="Arial" pitchFamily="34" charset="0"/>
                <a:cs typeface="Arial" pitchFamily="34" charset="0"/>
              </a:rPr>
              <a:t> – new materialism where humans </a:t>
            </a:r>
            <a:r>
              <a:rPr lang="en-US" altLang="en-US" dirty="0" err="1">
                <a:latin typeface="Arial" pitchFamily="34" charset="0"/>
                <a:cs typeface="Arial" pitchFamily="34" charset="0"/>
              </a:rPr>
              <a:t>decentred</a:t>
            </a:r>
            <a:r>
              <a:rPr lang="en-US" altLang="en-US" dirty="0">
                <a:latin typeface="Arial" pitchFamily="34" charset="0"/>
                <a:cs typeface="Arial" pitchFamily="34" charset="0"/>
              </a:rPr>
              <a:t>?</a:t>
            </a:r>
          </a:p>
          <a:p>
            <a:r>
              <a:rPr lang="en-US" altLang="en-US" dirty="0">
                <a:latin typeface="Arial" pitchFamily="34" charset="0"/>
                <a:cs typeface="Arial" pitchFamily="34" charset="0"/>
              </a:rPr>
              <a:t>Or are we looking after the non-human world for our own wellbeing.</a:t>
            </a:r>
          </a:p>
          <a:p>
            <a:r>
              <a:rPr lang="en-US" altLang="en-US" dirty="0">
                <a:latin typeface="Arial" pitchFamily="34" charset="0"/>
                <a:cs typeface="Arial" pitchFamily="34" charset="0"/>
              </a:rPr>
              <a:t>Should understanding ecology / cycles of life be part of pedagogy and working in harmony be core to early years?</a:t>
            </a:r>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Biophilia- hypothesis that humans have a evolutionarily and genetic love of nature.</a:t>
            </a:r>
          </a:p>
          <a:p>
            <a:pPr eaLnBrk="1" hangingPunct="1"/>
            <a:r>
              <a:rPr lang="en-GB" altLang="en-US" dirty="0" err="1">
                <a:latin typeface="Arial" pitchFamily="34" charset="0"/>
                <a:cs typeface="Arial" pitchFamily="34" charset="0"/>
              </a:rPr>
              <a:t>Biophobia</a:t>
            </a:r>
            <a:r>
              <a:rPr lang="en-GB" altLang="en-US" dirty="0">
                <a:latin typeface="Arial" pitchFamily="34" charset="0"/>
                <a:cs typeface="Arial" pitchFamily="34" charset="0"/>
              </a:rPr>
              <a:t> / ecophobia- also a fer of nature (sometimes well founded – in terms of predators etc.) However some argue that this may be separating us from other living things or fearing connecting with them or </a:t>
            </a:r>
            <a:r>
              <a:rPr lang="en-GB" altLang="en-US" dirty="0" err="1">
                <a:latin typeface="Arial" pitchFamily="34" charset="0"/>
                <a:cs typeface="Arial" pitchFamily="34" charset="0"/>
              </a:rPr>
              <a:t>renfcred</a:t>
            </a:r>
            <a:r>
              <a:rPr lang="en-GB" altLang="en-US" dirty="0">
                <a:latin typeface="Arial" pitchFamily="34" charset="0"/>
                <a:cs typeface="Arial" pitchFamily="34" charset="0"/>
              </a:rPr>
              <a:t> by living a more </a:t>
            </a:r>
            <a:r>
              <a:rPr lang="en-GB" altLang="en-US" dirty="0" err="1">
                <a:latin typeface="Arial" pitchFamily="34" charset="0"/>
                <a:cs typeface="Arial" pitchFamily="34" charset="0"/>
              </a:rPr>
              <a:t>urbansied</a:t>
            </a:r>
            <a:r>
              <a:rPr lang="en-GB" altLang="en-US" dirty="0">
                <a:latin typeface="Arial" pitchFamily="34" charset="0"/>
                <a:cs typeface="Arial" pitchFamily="34" charset="0"/>
              </a:rPr>
              <a:t>, digital age.</a:t>
            </a:r>
          </a:p>
        </p:txBody>
      </p:sp>
    </p:spTree>
    <p:extLst>
      <p:ext uri="{BB962C8B-B14F-4D97-AF65-F5344CB8AC3E}">
        <p14:creationId xmlns:p14="http://schemas.microsoft.com/office/powerpoint/2010/main" val="41007230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34</a:t>
            </a:fld>
            <a:endParaRPr lang="en-GB"/>
          </a:p>
        </p:txBody>
      </p:sp>
    </p:spTree>
    <p:extLst>
      <p:ext uri="{BB962C8B-B14F-4D97-AF65-F5344CB8AC3E}">
        <p14:creationId xmlns:p14="http://schemas.microsoft.com/office/powerpoint/2010/main" val="18388237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Estyn , 2014 note that there needs to be a database of organisations that can support settings and schools to take ESDGC forward.</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11B21F6-49C8-4AD6-9D45-B92E1AD044A9}" type="slidenum">
              <a:rPr lang="en-GB" altLang="en-US" smtClean="0">
                <a:solidFill>
                  <a:prstClr val="black"/>
                </a:solidFill>
              </a:rPr>
              <a:pPr eaLnBrk="1" hangingPunct="1">
                <a:spcBef>
                  <a:spcPct val="0"/>
                </a:spcBef>
              </a:pPr>
              <a:t>36</a:t>
            </a:fld>
            <a:endParaRPr lang="en-GB" altLang="en-US">
              <a:solidFill>
                <a:prstClr val="black"/>
              </a:solidFill>
            </a:endParaRPr>
          </a:p>
        </p:txBody>
      </p:sp>
    </p:spTree>
    <p:extLst>
      <p:ext uri="{BB962C8B-B14F-4D97-AF65-F5344CB8AC3E}">
        <p14:creationId xmlns:p14="http://schemas.microsoft.com/office/powerpoint/2010/main" val="33634432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Possibility students might want to think how to link some of the discussion to evaluating their John Muir experience.</a:t>
            </a:r>
          </a:p>
        </p:txBody>
      </p:sp>
      <p:sp>
        <p:nvSpPr>
          <p:cNvPr id="4" name="Slide Number Placeholder 3"/>
          <p:cNvSpPr>
            <a:spLocks noGrp="1"/>
          </p:cNvSpPr>
          <p:nvPr>
            <p:ph type="sldNum" sz="quarter" idx="5"/>
          </p:nvPr>
        </p:nvSpPr>
        <p:spPr/>
        <p:txBody>
          <a:bodyPr/>
          <a:lstStyle/>
          <a:p>
            <a:fld id="{0ECC8C07-3F3D-4D92-BD96-7ACBA6EAA575}" type="slidenum">
              <a:rPr lang="en-GB" smtClean="0"/>
              <a:t>37</a:t>
            </a:fld>
            <a:endParaRPr lang="en-GB"/>
          </a:p>
        </p:txBody>
      </p:sp>
    </p:spTree>
    <p:extLst>
      <p:ext uri="{BB962C8B-B14F-4D97-AF65-F5344CB8AC3E}">
        <p14:creationId xmlns:p14="http://schemas.microsoft.com/office/powerpoint/2010/main" val="7775277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38</a:t>
            </a:fld>
            <a:endParaRPr lang="en-GB"/>
          </a:p>
        </p:txBody>
      </p:sp>
    </p:spTree>
    <p:extLst>
      <p:ext uri="{BB962C8B-B14F-4D97-AF65-F5344CB8AC3E}">
        <p14:creationId xmlns:p14="http://schemas.microsoft.com/office/powerpoint/2010/main" val="24469637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39</a:t>
            </a:fld>
            <a:endParaRPr lang="en-GB"/>
          </a:p>
        </p:txBody>
      </p:sp>
    </p:spTree>
    <p:extLst>
      <p:ext uri="{BB962C8B-B14F-4D97-AF65-F5344CB8AC3E}">
        <p14:creationId xmlns:p14="http://schemas.microsoft.com/office/powerpoint/2010/main" val="2890993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307777"/>
          </a:xfrm>
          <a:prstGeom prst="rect">
            <a:avLst/>
          </a:prstGeom>
        </p:spPr>
        <p:txBody>
          <a:bodyPr horzOverflow="overflow" lIns="0" tIns="0" rIns="0" bIns="0">
            <a:spAutoFit/>
          </a:bodyPr>
          <a:lstStyle/>
          <a:p>
            <a:pPr algn="r"/>
            <a:r>
              <a:rPr lang="en-GB" sz="1000" dirty="0">
                <a:solidFill>
                  <a:srgbClr val="000000"/>
                </a:solidFill>
                <a:latin typeface="Arial" panose="020B0604020202020204" pitchFamily="34" charset="0"/>
                <a:cs typeface="Arial" panose="020B060402020202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topics/people-and-communities/people/future-generations-act/future-generations-act-video/?lang=en"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gov.wales/topics/people-and-communities/people/future-generations-act/future-generations-act-video/?skip=1&amp;lang=cy"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storage/eaf467e6-30fe-45c9-93ef-cb30f31f1c90/common-understanding-for-school.pdf"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moodle.cynnal.co.uk/pluginfile.php/36565/mod_resource/content/1/ADCDF_Cyd_ddealltwriaeth_ar_gyfer_ysgolion.pdf"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hwb.gov.wales/storage/eaf467e6-30fe-45c9-93ef-cb30f31f1c90/common-understanding-for-school.pdf"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moodle.cynnal.co.uk/pluginfile.php/36565/mod_resource/content/1/ADCDF_Cyd_ddealltwriaeth_ar_gyfer_ysgolion.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ysgu.hwb.gov.wales/playlists/view/62ca7ec4-b6a2-485c-bf47-7f396550d0ab/en#page3"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wcia.org.uk/wp-content/uploads/2019/07/Feedback-on-Curriculum-for-Wales-2022-converted-1.pdf"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s3-eu-west-1.amazonaws.com/hwb-live-storage/ee/50/68/08/a57245aab65a06b149c24fb0/National_Literacy_and_Numeracy_Framework_year_2.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bing.com/videos/search?q=The+point+preschool+video+sustainability&amp;&amp;view=detail&amp;mid=F045EBBC3CFE68917FFCF045EBBC3CFE68917FFC&amp;&amp;FORM=VDRVRV"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hyperlink" Target="http://www.ecrh.edu.au/resources/detail/index/talking-about-practice-embedding-sustainable-practices" TargetMode="External"/><Relationship Id="rId5" Type="http://schemas.openxmlformats.org/officeDocument/2006/relationships/hyperlink" Target="http://thepointpreschool.com.au/wp-content/uploads/2015/02/PDF_Information-Sheet_Sustainability.pdf" TargetMode="External"/><Relationship Id="rId4" Type="http://schemas.openxmlformats.org/officeDocument/2006/relationships/hyperlink" Target="https://www.youtube.com/watch?v=i51jHKF1_SQ"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ng.com/videos/search?q=The+point+preschool+video+sustainability&amp;&amp;view=detail&amp;mid=01DE1DCF42B91F3BFE8401DE1DCF42B91F3BFE84&amp;&amp;FORM=VDRVSR"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leyf.org.uk/green-leyf/" TargetMode="External"/><Relationship Id="rId2" Type="http://schemas.openxmlformats.org/officeDocument/2006/relationships/hyperlink" Target="https://gecco.org.uk/contact/" TargetMode="External"/><Relationship Id="rId1" Type="http://schemas.openxmlformats.org/officeDocument/2006/relationships/slideLayout" Target="../slideLayouts/slideLayout4.xml"/><Relationship Id="rId4" Type="http://schemas.openxmlformats.org/officeDocument/2006/relationships/hyperlink" Target="https://connectchildcare.com/blog/customer-success-story-leyf-launches-new-level-4-sustainability-qualification-for-early-childhood-education/"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eyf.org.uk/green-leyf/" TargetMode="External"/><Relationship Id="rId2" Type="http://schemas.openxmlformats.org/officeDocument/2006/relationships/hyperlink" Target="https://gecco.org.uk/contact/" TargetMode="External"/><Relationship Id="rId1" Type="http://schemas.openxmlformats.org/officeDocument/2006/relationships/slideLayout" Target="../slideLayouts/slideLayout4.xml"/><Relationship Id="rId4" Type="http://schemas.openxmlformats.org/officeDocument/2006/relationships/hyperlink" Target="https://connectchildcare.com/blog/customer-success-story-leyf-launches-new-level-4-sustainability-qualification-for-early-childhood-education/"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learningdiscourses.com/discourse/ecopedagogy/"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harmonyproject.org.uk/tag/podcast/" TargetMode="External"/><Relationship Id="rId2" Type="http://schemas.openxmlformats.org/officeDocument/2006/relationships/hyperlink" Target="https://www.youtube.com/watch?v=58l3O5y2UgE"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jCulXPYPP4U"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en.wikipedia.org/wiki/Harvard_University_Press"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31066" y="1578806"/>
            <a:ext cx="10363200" cy="2758964"/>
          </a:xfrm>
        </p:spPr>
        <p:txBody>
          <a:bodyPr rtlCol="0">
            <a:normAutofit fontScale="90000"/>
          </a:bodyPr>
          <a:lstStyle/>
          <a:p>
            <a:pPr lvl="0">
              <a:spcBef>
                <a:spcPct val="20000"/>
              </a:spcBef>
              <a:defRPr/>
            </a:pPr>
            <a: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t>ECEY6005-C </a:t>
            </a:r>
            <a:b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br>
            <a:r>
              <a:rPr lang="en-GB" altLang="en-US" sz="3200" dirty="0">
                <a:latin typeface="Arial" panose="020B0604020202020204" pitchFamily="34" charset="0"/>
                <a:ea typeface="+mn-ea"/>
                <a:cs typeface="+mn-cs"/>
              </a:rPr>
              <a:t>A</a:t>
            </a: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dennill</a:t>
            </a:r>
            <a: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t> </a:t>
            </a: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Paradwys</a:t>
            </a:r>
            <a:b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b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Cynaladwyedd</a:t>
            </a:r>
            <a: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t> </a:t>
            </a: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yn</a:t>
            </a:r>
            <a: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t> y </a:t>
            </a: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blynyddoedd</a:t>
            </a:r>
            <a:r>
              <a:rPr kumimoji="0" lang="en-GB" altLang="en-US" sz="3200" b="0" u="none" strike="noStrike" kern="1200" cap="none" spc="0" normalizeH="0" baseline="0" noProof="0" dirty="0">
                <a:ln>
                  <a:noFill/>
                </a:ln>
                <a:effectLst/>
                <a:uLnTx/>
                <a:uFillTx/>
                <a:latin typeface="Arial" panose="020B0604020202020204" pitchFamily="34" charset="0"/>
                <a:ea typeface="+mn-ea"/>
                <a:cs typeface="+mn-cs"/>
              </a:rPr>
              <a:t> </a:t>
            </a:r>
            <a:r>
              <a:rPr kumimoji="0" lang="en-GB" altLang="en-US" sz="3200" b="0" u="none" strike="noStrike" kern="1200" cap="none" spc="0" normalizeH="0" baseline="0" noProof="0" dirty="0" err="1">
                <a:ln>
                  <a:noFill/>
                </a:ln>
                <a:effectLst/>
                <a:uLnTx/>
                <a:uFillTx/>
                <a:latin typeface="Arial" panose="020B0604020202020204" pitchFamily="34" charset="0"/>
                <a:ea typeface="+mn-ea"/>
                <a:cs typeface="+mn-cs"/>
              </a:rPr>
              <a:t>cynnar</a:t>
            </a:r>
            <a:br>
              <a:rPr kumimoji="0" lang="en-GB" altLang="en-US" sz="3200" b="0" i="1" u="none" strike="noStrike" kern="1200" cap="none" spc="0" normalizeH="0" baseline="0" noProof="0" dirty="0">
                <a:ln>
                  <a:noFill/>
                </a:ln>
                <a:effectLst/>
                <a:uLnTx/>
                <a:uFillTx/>
                <a:latin typeface="Arial" panose="020B0604020202020204" pitchFamily="34" charset="0"/>
                <a:ea typeface="+mn-ea"/>
                <a:cs typeface="+mn-cs"/>
              </a:rPr>
            </a:br>
            <a:r>
              <a:rPr lang="en-GB" sz="3200" dirty="0" err="1"/>
              <a:t>Darlith</a:t>
            </a:r>
            <a:r>
              <a:rPr lang="en-GB" sz="3200" dirty="0"/>
              <a:t> 2</a:t>
            </a:r>
            <a:br>
              <a:rPr kumimoji="0" lang="en-GB" altLang="en-US" sz="3200" b="0" i="1" u="none" strike="noStrike" kern="1200" cap="none" spc="0" normalizeH="0" baseline="0" noProof="0" dirty="0">
                <a:ln>
                  <a:noFill/>
                </a:ln>
                <a:solidFill>
                  <a:srgbClr val="0070C0"/>
                </a:solidFill>
                <a:effectLst/>
                <a:uLnTx/>
                <a:uFillTx/>
                <a:latin typeface="Arial" panose="020B0604020202020204" pitchFamily="34" charset="0"/>
                <a:ea typeface="+mn-ea"/>
                <a:cs typeface="+mn-cs"/>
              </a:rPr>
            </a:br>
            <a:br>
              <a:rPr kumimoji="0" lang="en-GB" altLang="en-US" sz="3200" b="0" i="1" u="none" strike="noStrike" kern="1200" cap="none" spc="0" normalizeH="0" baseline="0" noProof="0" dirty="0">
                <a:ln>
                  <a:noFill/>
                </a:ln>
                <a:solidFill>
                  <a:srgbClr val="0070C0"/>
                </a:solidFill>
                <a:effectLst/>
                <a:uLnTx/>
                <a:uFillTx/>
                <a:latin typeface="Arial" panose="020B0604020202020204" pitchFamily="34" charset="0"/>
                <a:ea typeface="+mn-ea"/>
                <a:cs typeface="+mn-cs"/>
              </a:rPr>
            </a:br>
            <a:r>
              <a:rPr lang="en-GB" sz="3200" i="1" dirty="0">
                <a:solidFill>
                  <a:srgbClr val="0070C0"/>
                </a:solidFill>
              </a:rPr>
              <a:t>ECEY6005</a:t>
            </a:r>
            <a:br>
              <a:rPr lang="en-GB" sz="3200" i="1" dirty="0">
                <a:solidFill>
                  <a:srgbClr val="0070C0"/>
                </a:solidFill>
              </a:rPr>
            </a:br>
            <a:r>
              <a:rPr lang="en-GB" sz="3200" i="1" dirty="0">
                <a:solidFill>
                  <a:srgbClr val="0070C0"/>
                </a:solidFill>
              </a:rPr>
              <a:t>Regaining Paradise:</a:t>
            </a:r>
            <a:br>
              <a:rPr lang="en-GB" sz="3200" i="1" dirty="0">
                <a:solidFill>
                  <a:srgbClr val="0070C0"/>
                </a:solidFill>
              </a:rPr>
            </a:br>
            <a:r>
              <a:rPr lang="en-GB" sz="3200" i="1" dirty="0">
                <a:solidFill>
                  <a:srgbClr val="0070C0"/>
                </a:solidFill>
              </a:rPr>
              <a:t>Sustainability in the early years</a:t>
            </a:r>
            <a:br>
              <a:rPr lang="en-GB" sz="3200" i="1" dirty="0">
                <a:solidFill>
                  <a:srgbClr val="0070C0"/>
                </a:solidFill>
              </a:rPr>
            </a:br>
            <a:r>
              <a:rPr lang="en-GB" sz="3200" i="1" dirty="0">
                <a:solidFill>
                  <a:srgbClr val="0070C0"/>
                </a:solidFill>
              </a:rPr>
              <a:t>Lecture 2</a:t>
            </a:r>
            <a:br>
              <a:rPr lang="en-GB" sz="3200" dirty="0">
                <a:solidFill>
                  <a:srgbClr val="0070C0"/>
                </a:solidFill>
              </a:rPr>
            </a:br>
            <a:endParaRPr lang="en-US" sz="3200" dirty="0">
              <a:solidFill>
                <a:srgbClr val="0070C0"/>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err="1"/>
              <a:t>Cynnwys</a:t>
            </a:r>
            <a:r>
              <a:rPr lang="en-GB" dirty="0">
                <a:solidFill>
                  <a:schemeClr val="accent1"/>
                </a:solidFill>
              </a:rPr>
              <a:t> </a:t>
            </a:r>
            <a:r>
              <a:rPr lang="en-GB" dirty="0">
                <a:solidFill>
                  <a:srgbClr val="0070C0"/>
                </a:solidFill>
              </a:rPr>
              <a:t>/ </a:t>
            </a:r>
            <a:r>
              <a:rPr lang="en-GB" i="1" dirty="0">
                <a:solidFill>
                  <a:srgbClr val="0070C0"/>
                </a:solidFill>
              </a:rPr>
              <a:t>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a:xfrm>
            <a:off x="6807200" y="1742090"/>
            <a:ext cx="5384800" cy="3989040"/>
          </a:xfrm>
        </p:spPr>
        <p:txBody>
          <a:bodyPr/>
          <a:lstStyle/>
          <a:p>
            <a:r>
              <a:rPr lang="en-GB" i="1" dirty="0">
                <a:solidFill>
                  <a:srgbClr val="0070C0"/>
                </a:solidFill>
              </a:rPr>
              <a:t>Values</a:t>
            </a:r>
          </a:p>
          <a:p>
            <a:r>
              <a:rPr lang="en-GB" i="1" dirty="0">
                <a:solidFill>
                  <a:srgbClr val="0070C0"/>
                </a:solidFill>
              </a:rPr>
              <a:t>Pedagogy, Theory and Philosophy</a:t>
            </a:r>
          </a:p>
          <a:p>
            <a:r>
              <a:rPr lang="en-GB" i="1" dirty="0">
                <a:solidFill>
                  <a:srgbClr val="0070C0"/>
                </a:solidFill>
              </a:rPr>
              <a:t>Curriculum and legislation</a:t>
            </a:r>
          </a:p>
          <a:p>
            <a:r>
              <a:rPr lang="en-GB" i="1" dirty="0">
                <a:solidFill>
                  <a:srgbClr val="0070C0"/>
                </a:solidFill>
              </a:rPr>
              <a:t>Practical examples</a:t>
            </a: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a:xfrm>
            <a:off x="1340069" y="1742091"/>
            <a:ext cx="4755931" cy="3847150"/>
          </a:xfrm>
        </p:spPr>
        <p:txBody>
          <a:bodyPr/>
          <a:lstStyle/>
          <a:p>
            <a:r>
              <a:rPr lang="en-GB" dirty="0" err="1"/>
              <a:t>Gwerthoedd</a:t>
            </a:r>
            <a:endParaRPr lang="en-GB" dirty="0"/>
          </a:p>
          <a:p>
            <a:r>
              <a:rPr lang="en-GB" dirty="0" err="1"/>
              <a:t>Addysggeg</a:t>
            </a:r>
            <a:r>
              <a:rPr lang="en-GB" dirty="0"/>
              <a:t>, </a:t>
            </a:r>
            <a:r>
              <a:rPr lang="en-GB" dirty="0" err="1"/>
              <a:t>Damcaniaeth</a:t>
            </a:r>
            <a:r>
              <a:rPr lang="en-GB" dirty="0"/>
              <a:t> ac </a:t>
            </a:r>
            <a:r>
              <a:rPr lang="en-GB" dirty="0" err="1"/>
              <a:t>Athroniaeth</a:t>
            </a:r>
            <a:endParaRPr lang="en-GB" dirty="0"/>
          </a:p>
          <a:p>
            <a:r>
              <a:rPr lang="en-GB" dirty="0" err="1"/>
              <a:t>Cwricwlwm</a:t>
            </a:r>
            <a:r>
              <a:rPr lang="en-GB" dirty="0"/>
              <a:t> a </a:t>
            </a:r>
            <a:r>
              <a:rPr lang="en-GB" dirty="0" err="1"/>
              <a:t>Deddfwriaeth</a:t>
            </a:r>
            <a:endParaRPr lang="en-GB" dirty="0"/>
          </a:p>
          <a:p>
            <a:r>
              <a:rPr lang="en-GB" dirty="0" err="1"/>
              <a:t>Engheifftiau</a:t>
            </a:r>
            <a:r>
              <a:rPr lang="en-GB" dirty="0"/>
              <a:t> </a:t>
            </a:r>
            <a:r>
              <a:rPr lang="en-GB" dirty="0" err="1"/>
              <a:t>ymarferol</a:t>
            </a:r>
            <a:endParaRPr lang="en-GB" dirty="0"/>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lstStyle/>
          <a:p>
            <a:pPr>
              <a:defRPr/>
            </a:pPr>
            <a:r>
              <a:rPr lang="en-GB" sz="3200" dirty="0" err="1">
                <a:latin typeface="Arial" panose="020B0604020202020204" pitchFamily="34" charset="0"/>
              </a:rPr>
              <a:t>Adnoddau</a:t>
            </a:r>
            <a:r>
              <a:rPr lang="en-GB" sz="3200" dirty="0">
                <a:latin typeface="Arial" panose="020B0604020202020204" pitchFamily="34" charset="0"/>
              </a:rPr>
              <a:t> / </a:t>
            </a:r>
            <a:r>
              <a:rPr lang="en-GB" sz="3200" i="1" dirty="0">
                <a:solidFill>
                  <a:srgbClr val="0070C0"/>
                </a:solidFill>
                <a:latin typeface="Arial" panose="020B0604020202020204" pitchFamily="34" charset="0"/>
              </a:rPr>
              <a:t>Resources</a:t>
            </a:r>
            <a:endParaRPr lang="en-GB" sz="3200" i="1" dirty="0">
              <a:solidFill>
                <a:srgbClr val="0070C0"/>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Arial" panose="020B0604020202020204" pitchFamily="34" charset="0"/>
            </a:endParaRPr>
          </a:p>
          <a:p>
            <a:r>
              <a:rPr lang="en-GB" altLang="en-US" dirty="0">
                <a:latin typeface="Arial" panose="020B0604020202020204" pitchFamily="34" charset="0"/>
              </a:rPr>
              <a:t>PP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ddarlith</a:t>
            </a:r>
            <a:endParaRPr lang="en-GB" altLang="en-US" dirty="0">
              <a:latin typeface="Arial" panose="020B0604020202020204" pitchFamily="34" charset="0"/>
            </a:endParaRPr>
          </a:p>
          <a:p>
            <a:r>
              <a:rPr lang="en-GB" altLang="en-US" dirty="0" err="1">
                <a:latin typeface="Arial" panose="020B0604020202020204" pitchFamily="34" charset="0"/>
              </a:rPr>
              <a:t>Ymchwil</a:t>
            </a:r>
            <a:r>
              <a:rPr lang="en-GB" altLang="en-US" dirty="0">
                <a:latin typeface="Arial" panose="020B0604020202020204" pitchFamily="34" charset="0"/>
              </a:rPr>
              <a:t> </a:t>
            </a:r>
          </a:p>
          <a:p>
            <a:r>
              <a:rPr lang="en-GB" altLang="en-US" dirty="0">
                <a:latin typeface="Arial" panose="020B0604020202020204" pitchFamily="34" charset="0"/>
              </a:rPr>
              <a:t>Leganto</a:t>
            </a:r>
          </a:p>
          <a:p>
            <a:r>
              <a:rPr lang="en-GB" altLang="en-US" dirty="0">
                <a:latin typeface="Arial" panose="020B0604020202020204" pitchFamily="34" charset="0"/>
              </a:rPr>
              <a:t>Moodle</a:t>
            </a:r>
          </a:p>
          <a:p>
            <a:r>
              <a:rPr lang="en-GB" altLang="en-US" dirty="0" err="1">
                <a:latin typeface="Arial" panose="020B0604020202020204" pitchFamily="34" charset="0"/>
              </a:rPr>
              <a:t>Llyfrgell</a:t>
            </a:r>
            <a:endParaRPr lang="en-GB" altLang="en-US" dirty="0">
              <a:latin typeface="Arial" panose="020B0604020202020204" pitchFamily="34" charset="0"/>
            </a:endParaRPr>
          </a:p>
          <a:p>
            <a:r>
              <a:rPr lang="en-GB" altLang="en-US" dirty="0">
                <a:latin typeface="Arial" panose="020B0604020202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p:txBody>
          <a:bodyPr rtlCol="0">
            <a:normAutofit fontScale="90000"/>
          </a:bodyPr>
          <a:lstStyle/>
          <a:p>
            <a:pPr>
              <a:defRPr/>
            </a:pPr>
            <a:r>
              <a:rPr lang="cy-GB" sz="4000" dirty="0"/>
              <a:t>Damcaniaeth Blynyddoedd Cynnar</a:t>
            </a:r>
            <a:r>
              <a:rPr lang="en-GB" sz="4000" dirty="0"/>
              <a:t> ac ADCDF</a:t>
            </a:r>
            <a:br>
              <a:rPr lang="en-GB" sz="4000" dirty="0">
                <a:solidFill>
                  <a:srgbClr val="00B0F0"/>
                </a:solidFill>
              </a:rPr>
            </a:br>
            <a:r>
              <a:rPr lang="en-GB" sz="4000" i="1" dirty="0">
                <a:solidFill>
                  <a:srgbClr val="0070C0"/>
                </a:solidFill>
              </a:rPr>
              <a:t>Early Years Theory and ESDGC</a:t>
            </a:r>
            <a:br>
              <a:rPr lang="en-GB" sz="4000" dirty="0">
                <a:solidFill>
                  <a:srgbClr val="0070C0"/>
                </a:solidFill>
              </a:rPr>
            </a:br>
            <a:endParaRPr lang="en-US" sz="4000" dirty="0">
              <a:solidFill>
                <a:srgbClr val="0070C0"/>
              </a:solidFill>
            </a:endParaRPr>
          </a:p>
        </p:txBody>
      </p:sp>
      <p:sp>
        <p:nvSpPr>
          <p:cNvPr id="3075" name="Rectangle 5"/>
          <p:cNvSpPr>
            <a:spLocks noGrp="1" noChangeArrowheads="1"/>
          </p:cNvSpPr>
          <p:nvPr>
            <p:ph sz="half" idx="1"/>
          </p:nvPr>
        </p:nvSpPr>
        <p:spPr>
          <a:xfrm>
            <a:off x="6807200" y="1434480"/>
            <a:ext cx="5384800" cy="3989040"/>
          </a:xfrm>
        </p:spPr>
        <p:txBody>
          <a:bodyPr/>
          <a:lstStyle/>
          <a:p>
            <a:pPr eaLnBrk="1" hangingPunct="1"/>
            <a:r>
              <a:rPr lang="en-GB" altLang="en-US" i="1" dirty="0">
                <a:solidFill>
                  <a:srgbClr val="0070C0"/>
                </a:solidFill>
              </a:rPr>
              <a:t>Ideas?</a:t>
            </a:r>
            <a:endParaRPr lang="en-US" altLang="en-US" i="1" dirty="0">
              <a:solidFill>
                <a:srgbClr val="0070C0"/>
              </a:solidFill>
            </a:endParaRPr>
          </a:p>
        </p:txBody>
      </p:sp>
      <p:sp>
        <p:nvSpPr>
          <p:cNvPr id="3076" name="Rectangle 6"/>
          <p:cNvSpPr>
            <a:spLocks noGrp="1" noChangeArrowheads="1"/>
          </p:cNvSpPr>
          <p:nvPr>
            <p:ph sz="half" idx="2"/>
          </p:nvPr>
        </p:nvSpPr>
        <p:spPr>
          <a:xfrm>
            <a:off x="1184166" y="1417638"/>
            <a:ext cx="5384800" cy="3989040"/>
          </a:xfrm>
        </p:spPr>
        <p:txBody>
          <a:bodyPr/>
          <a:lstStyle/>
          <a:p>
            <a:pPr eaLnBrk="1" hangingPunct="1"/>
            <a:r>
              <a:rPr lang="cy-GB" altLang="en-US" dirty="0"/>
              <a:t>Syniadau?</a:t>
            </a:r>
          </a:p>
        </p:txBody>
      </p:sp>
    </p:spTree>
    <p:extLst>
      <p:ext uri="{BB962C8B-B14F-4D97-AF65-F5344CB8AC3E}">
        <p14:creationId xmlns:p14="http://schemas.microsoft.com/office/powerpoint/2010/main" val="987524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524000" y="558800"/>
            <a:ext cx="8229600" cy="844550"/>
          </a:xfrm>
        </p:spPr>
        <p:txBody>
          <a:bodyPr rtlCol="0">
            <a:normAutofit fontScale="90000"/>
          </a:bodyPr>
          <a:lstStyle/>
          <a:p>
            <a:pPr>
              <a:defRPr/>
            </a:pPr>
            <a:br>
              <a:rPr lang="en-GB" dirty="0"/>
            </a:br>
            <a:r>
              <a:rPr lang="en-GB" dirty="0" err="1"/>
              <a:t>Addysgeg</a:t>
            </a:r>
            <a:r>
              <a:rPr lang="en-GB" dirty="0"/>
              <a:t> – </a:t>
            </a:r>
            <a:r>
              <a:rPr lang="en-GB" dirty="0" err="1"/>
              <a:t>ffordd</a:t>
            </a:r>
            <a:r>
              <a:rPr lang="en-GB" dirty="0"/>
              <a:t> o </a:t>
            </a:r>
            <a:r>
              <a:rPr lang="en-GB" dirty="0" err="1"/>
              <a:t>ddysgu</a:t>
            </a:r>
            <a:br>
              <a:rPr lang="en-GB" dirty="0">
                <a:solidFill>
                  <a:srgbClr val="00B0F0"/>
                </a:solidFill>
              </a:rPr>
            </a:br>
            <a:r>
              <a:rPr lang="en-GB" i="1" dirty="0">
                <a:solidFill>
                  <a:srgbClr val="0070C0"/>
                </a:solidFill>
              </a:rPr>
              <a:t>Pedagogy- a way of learning</a:t>
            </a:r>
            <a:br>
              <a:rPr lang="en-GB" dirty="0"/>
            </a:br>
            <a:br>
              <a:rPr lang="en-GB" dirty="0">
                <a:solidFill>
                  <a:srgbClr val="00B0F0"/>
                </a:solidFill>
              </a:rPr>
            </a:br>
            <a:endParaRPr lang="en-GB" dirty="0">
              <a:solidFill>
                <a:srgbClr val="00B0F0"/>
              </a:solidFill>
            </a:endParaRPr>
          </a:p>
        </p:txBody>
      </p:sp>
      <p:sp>
        <p:nvSpPr>
          <p:cNvPr id="8" name="Content Placeholder 7"/>
          <p:cNvSpPr>
            <a:spLocks noGrp="1"/>
          </p:cNvSpPr>
          <p:nvPr>
            <p:ph sz="quarter" idx="1"/>
          </p:nvPr>
        </p:nvSpPr>
        <p:spPr>
          <a:xfrm>
            <a:off x="960694" y="1403350"/>
            <a:ext cx="4038600" cy="4459579"/>
          </a:xfrm>
        </p:spPr>
        <p:txBody>
          <a:bodyPr rtlCol="0">
            <a:normAutofit fontScale="92500" lnSpcReduction="10000"/>
          </a:bodyPr>
          <a:lstStyle/>
          <a:p>
            <a:pPr>
              <a:defRPr/>
            </a:pPr>
            <a:r>
              <a:rPr lang="cy-GB" dirty="0"/>
              <a:t>Datrys problemau</a:t>
            </a:r>
          </a:p>
          <a:p>
            <a:pPr>
              <a:defRPr/>
            </a:pPr>
            <a:r>
              <a:rPr lang="cy-GB" dirty="0"/>
              <a:t>Dan arweiniad plentyn</a:t>
            </a:r>
          </a:p>
          <a:p>
            <a:pPr>
              <a:defRPr/>
            </a:pPr>
            <a:r>
              <a:rPr lang="cy-GB" dirty="0"/>
              <a:t>Meddwl yn greadigol</a:t>
            </a:r>
          </a:p>
          <a:p>
            <a:pPr>
              <a:defRPr/>
            </a:pPr>
            <a:r>
              <a:rPr lang="cy-GB" dirty="0"/>
              <a:t>Adfyfyriol</a:t>
            </a:r>
          </a:p>
          <a:p>
            <a:pPr>
              <a:defRPr/>
            </a:pPr>
            <a:r>
              <a:rPr lang="cy-GB" dirty="0"/>
              <a:t>Ymarferol</a:t>
            </a:r>
          </a:p>
          <a:p>
            <a:pPr>
              <a:defRPr/>
            </a:pPr>
            <a:r>
              <a:rPr lang="cy-GB" dirty="0"/>
              <a:t>Gweithredol</a:t>
            </a:r>
          </a:p>
          <a:p>
            <a:pPr>
              <a:defRPr/>
            </a:pPr>
            <a:endParaRPr lang="cy-GB" dirty="0"/>
          </a:p>
          <a:p>
            <a:pPr>
              <a:defRPr/>
            </a:pPr>
            <a:r>
              <a:rPr lang="cy-GB" dirty="0"/>
              <a:t>Dysgu yn yr awyr agored ac ymwneud â natur</a:t>
            </a:r>
          </a:p>
        </p:txBody>
      </p:sp>
      <p:sp>
        <p:nvSpPr>
          <p:cNvPr id="9" name="Content Placeholder 8"/>
          <p:cNvSpPr>
            <a:spLocks noGrp="1"/>
          </p:cNvSpPr>
          <p:nvPr>
            <p:ph sz="quarter" idx="2"/>
          </p:nvPr>
        </p:nvSpPr>
        <p:spPr>
          <a:xfrm>
            <a:off x="6278306" y="1403350"/>
            <a:ext cx="4038600" cy="4525962"/>
          </a:xfrm>
        </p:spPr>
        <p:txBody>
          <a:bodyPr rtlCol="0">
            <a:normAutofit fontScale="92500" lnSpcReduction="10000"/>
          </a:bodyPr>
          <a:lstStyle/>
          <a:p>
            <a:pPr>
              <a:defRPr/>
            </a:pPr>
            <a:r>
              <a:rPr lang="en-GB" i="1" dirty="0">
                <a:solidFill>
                  <a:srgbClr val="0070C0"/>
                </a:solidFill>
              </a:rPr>
              <a:t>Problem solving</a:t>
            </a:r>
          </a:p>
          <a:p>
            <a:pPr>
              <a:defRPr/>
            </a:pPr>
            <a:r>
              <a:rPr lang="en-GB" i="1" dirty="0">
                <a:solidFill>
                  <a:srgbClr val="0070C0"/>
                </a:solidFill>
              </a:rPr>
              <a:t>Child-led</a:t>
            </a:r>
          </a:p>
          <a:p>
            <a:pPr>
              <a:defRPr/>
            </a:pPr>
            <a:r>
              <a:rPr lang="en-GB" i="1" dirty="0">
                <a:solidFill>
                  <a:srgbClr val="0070C0"/>
                </a:solidFill>
              </a:rPr>
              <a:t>Creative thinking </a:t>
            </a:r>
          </a:p>
          <a:p>
            <a:pPr>
              <a:defRPr/>
            </a:pPr>
            <a:r>
              <a:rPr lang="en-GB" i="1" dirty="0">
                <a:solidFill>
                  <a:srgbClr val="0070C0"/>
                </a:solidFill>
              </a:rPr>
              <a:t>Reflective</a:t>
            </a:r>
          </a:p>
          <a:p>
            <a:pPr>
              <a:defRPr/>
            </a:pPr>
            <a:r>
              <a:rPr lang="en-GB" i="1" dirty="0">
                <a:solidFill>
                  <a:srgbClr val="0070C0"/>
                </a:solidFill>
              </a:rPr>
              <a:t>Practical </a:t>
            </a:r>
          </a:p>
          <a:p>
            <a:pPr>
              <a:defRPr/>
            </a:pPr>
            <a:r>
              <a:rPr lang="en-GB" i="1" dirty="0">
                <a:solidFill>
                  <a:srgbClr val="0070C0"/>
                </a:solidFill>
              </a:rPr>
              <a:t>Active </a:t>
            </a:r>
          </a:p>
          <a:p>
            <a:pPr>
              <a:defRPr/>
            </a:pPr>
            <a:endParaRPr lang="en-GB" i="1" dirty="0">
              <a:solidFill>
                <a:srgbClr val="0070C0"/>
              </a:solidFill>
            </a:endParaRPr>
          </a:p>
          <a:p>
            <a:pPr>
              <a:defRPr/>
            </a:pPr>
            <a:r>
              <a:rPr lang="en-GB" i="1" dirty="0">
                <a:solidFill>
                  <a:srgbClr val="0070C0"/>
                </a:solidFill>
              </a:rPr>
              <a:t>Outdoor learning and engaging with nature </a:t>
            </a:r>
          </a:p>
        </p:txBody>
      </p:sp>
    </p:spTree>
    <p:extLst>
      <p:ext uri="{BB962C8B-B14F-4D97-AF65-F5344CB8AC3E}">
        <p14:creationId xmlns:p14="http://schemas.microsoft.com/office/powerpoint/2010/main" val="4009338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Plant </a:t>
            </a:r>
            <a:r>
              <a:rPr lang="en-GB" dirty="0" err="1"/>
              <a:t>fel</a:t>
            </a:r>
            <a:r>
              <a:rPr lang="en-GB" dirty="0"/>
              <a:t> </a:t>
            </a:r>
            <a:r>
              <a:rPr lang="en-GB" dirty="0" err="1"/>
              <a:t>dinasyddion</a:t>
            </a:r>
            <a:r>
              <a:rPr lang="en-GB" dirty="0"/>
              <a:t> </a:t>
            </a:r>
            <a:r>
              <a:rPr lang="en-GB" dirty="0" err="1"/>
              <a:t>cryf</a:t>
            </a:r>
            <a:br>
              <a:rPr lang="en-GB" dirty="0">
                <a:solidFill>
                  <a:srgbClr val="00B0F0"/>
                </a:solidFill>
              </a:rPr>
            </a:br>
            <a:r>
              <a:rPr lang="en-GB" i="1" dirty="0">
                <a:solidFill>
                  <a:srgbClr val="0070C0"/>
                </a:solidFill>
              </a:rPr>
              <a:t>Young children as empowered citizens</a:t>
            </a:r>
            <a:br>
              <a:rPr lang="en-GB" dirty="0"/>
            </a:br>
            <a:endParaRPr lang="en-GB" dirty="0">
              <a:solidFill>
                <a:srgbClr val="00B0F0"/>
              </a:solidFill>
            </a:endParaRPr>
          </a:p>
        </p:txBody>
      </p:sp>
      <p:sp>
        <p:nvSpPr>
          <p:cNvPr id="3" name="Content Placeholder 2"/>
          <p:cNvSpPr>
            <a:spLocks noGrp="1"/>
          </p:cNvSpPr>
          <p:nvPr>
            <p:ph idx="1"/>
          </p:nvPr>
        </p:nvSpPr>
        <p:spPr>
          <a:xfrm>
            <a:off x="2533443" y="1807362"/>
            <a:ext cx="7125112" cy="4479159"/>
          </a:xfrm>
        </p:spPr>
        <p:txBody>
          <a:bodyPr/>
          <a:lstStyle/>
          <a:p>
            <a:r>
              <a:rPr lang="en-GB" sz="2400" dirty="0"/>
              <a:t>Heft and </a:t>
            </a:r>
            <a:r>
              <a:rPr lang="en-GB" sz="2400" dirty="0" err="1"/>
              <a:t>Chawla</a:t>
            </a:r>
            <a:r>
              <a:rPr lang="en-GB" sz="2400" dirty="0"/>
              <a:t>, 2005</a:t>
            </a:r>
          </a:p>
          <a:p>
            <a:r>
              <a:rPr lang="en-GB" sz="2400" dirty="0"/>
              <a:t>Elliott and Davis, 2014</a:t>
            </a:r>
          </a:p>
          <a:p>
            <a:endParaRPr lang="en-GB" sz="2400" dirty="0"/>
          </a:p>
          <a:p>
            <a:r>
              <a:rPr lang="en-GB" sz="2400" dirty="0"/>
              <a:t>‘</a:t>
            </a:r>
            <a:r>
              <a:rPr lang="en-US" sz="2400" dirty="0" err="1"/>
              <a:t>honouring</a:t>
            </a:r>
            <a:r>
              <a:rPr lang="en-US" sz="2400" dirty="0"/>
              <a:t> the young child’s right to know about social and environmental issues; to be part of conversations and possible solutions; to have their ideas and contributions valued’</a:t>
            </a:r>
            <a:r>
              <a:rPr lang="en-GB" sz="2400" dirty="0"/>
              <a:t> Mackay, 2012: 1</a:t>
            </a:r>
          </a:p>
          <a:p>
            <a:endParaRPr lang="en-GB" sz="2400" dirty="0"/>
          </a:p>
          <a:p>
            <a:endParaRPr lang="en-GB" dirty="0"/>
          </a:p>
        </p:txBody>
      </p:sp>
    </p:spTree>
    <p:extLst>
      <p:ext uri="{BB962C8B-B14F-4D97-AF65-F5344CB8AC3E}">
        <p14:creationId xmlns:p14="http://schemas.microsoft.com/office/powerpoint/2010/main" val="3965011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388"/>
            <a:ext cx="8229600" cy="1750360"/>
          </a:xfrm>
        </p:spPr>
        <p:txBody>
          <a:bodyPr rtlCol="0">
            <a:normAutofit fontScale="90000"/>
          </a:bodyPr>
          <a:lstStyle/>
          <a:p>
            <a:pPr>
              <a:defRPr/>
            </a:pPr>
            <a:br>
              <a:rPr lang="en-GB" dirty="0"/>
            </a:br>
            <a:r>
              <a:rPr lang="en-GB" dirty="0" err="1"/>
              <a:t>Seiliedig</a:t>
            </a:r>
            <a:r>
              <a:rPr lang="en-GB" dirty="0"/>
              <a:t> </a:t>
            </a:r>
            <a:r>
              <a:rPr lang="en-GB" dirty="0" err="1"/>
              <a:t>ar</a:t>
            </a:r>
            <a:r>
              <a:rPr lang="en-GB" dirty="0"/>
              <a:t> </a:t>
            </a:r>
            <a:r>
              <a:rPr lang="en-GB" dirty="0" err="1"/>
              <a:t>Werthoedd</a:t>
            </a:r>
            <a:br>
              <a:rPr lang="en-GB" dirty="0">
                <a:solidFill>
                  <a:srgbClr val="00B0F0"/>
                </a:solidFill>
              </a:rPr>
            </a:br>
            <a:r>
              <a:rPr lang="en-GB" i="1" dirty="0">
                <a:solidFill>
                  <a:srgbClr val="0070C0"/>
                </a:solidFill>
              </a:rPr>
              <a:t>Values Based</a:t>
            </a:r>
            <a:br>
              <a:rPr lang="en-GB" dirty="0"/>
            </a:br>
            <a:br>
              <a:rPr lang="en-GB" dirty="0">
                <a:solidFill>
                  <a:srgbClr val="00B0F0"/>
                </a:solidFill>
              </a:rPr>
            </a:br>
            <a:endParaRPr lang="en-GB" dirty="0">
              <a:solidFill>
                <a:srgbClr val="00B0F0"/>
              </a:solidFill>
            </a:endParaRPr>
          </a:p>
        </p:txBody>
      </p:sp>
      <p:sp>
        <p:nvSpPr>
          <p:cNvPr id="13315" name="Content Placeholder 2"/>
          <p:cNvSpPr>
            <a:spLocks noGrp="1"/>
          </p:cNvSpPr>
          <p:nvPr>
            <p:ph sz="quarter" idx="1"/>
          </p:nvPr>
        </p:nvSpPr>
        <p:spPr>
          <a:xfrm>
            <a:off x="1172465" y="1508775"/>
            <a:ext cx="4038600" cy="4253864"/>
          </a:xfrm>
        </p:spPr>
        <p:txBody>
          <a:bodyPr>
            <a:normAutofit/>
          </a:bodyPr>
          <a:lstStyle/>
          <a:p>
            <a:pPr eaLnBrk="1" hangingPunct="1"/>
            <a:r>
              <a:rPr lang="en-GB" altLang="en-US" dirty="0" err="1"/>
              <a:t>Safbwyntiau</a:t>
            </a:r>
            <a:r>
              <a:rPr lang="en-GB" altLang="en-US" dirty="0"/>
              <a:t> a </a:t>
            </a:r>
            <a:r>
              <a:rPr lang="en-GB" altLang="en-US" dirty="0" err="1"/>
              <a:t>gwerthoedd</a:t>
            </a:r>
            <a:endParaRPr lang="en-GB" altLang="en-US" dirty="0"/>
          </a:p>
          <a:p>
            <a:pPr eaLnBrk="1" hangingPunct="1"/>
            <a:r>
              <a:rPr lang="en-GB" altLang="en-US" dirty="0" err="1"/>
              <a:t>Cyfrifoldeb</a:t>
            </a:r>
            <a:r>
              <a:rPr lang="en-GB" altLang="en-US" dirty="0"/>
              <a:t> </a:t>
            </a:r>
            <a:r>
              <a:rPr lang="en-GB" altLang="en-US" dirty="0" err="1"/>
              <a:t>personol</a:t>
            </a:r>
            <a:endParaRPr lang="en-GB" altLang="en-US" dirty="0"/>
          </a:p>
          <a:p>
            <a:pPr eaLnBrk="1" hangingPunct="1"/>
            <a:r>
              <a:rPr lang="en-GB" altLang="en-US" dirty="0" err="1"/>
              <a:t>Gwneud</a:t>
            </a:r>
            <a:r>
              <a:rPr lang="en-GB" altLang="en-US" dirty="0"/>
              <a:t> y </a:t>
            </a:r>
            <a:r>
              <a:rPr lang="en-GB" altLang="en-US" dirty="0" err="1"/>
              <a:t>peth</a:t>
            </a:r>
            <a:r>
              <a:rPr lang="en-GB" altLang="en-US" dirty="0"/>
              <a:t> ‘</a:t>
            </a:r>
            <a:r>
              <a:rPr lang="en-GB" altLang="en-US" dirty="0" err="1"/>
              <a:t>iawn</a:t>
            </a:r>
            <a:r>
              <a:rPr lang="en-GB" altLang="en-US" dirty="0"/>
              <a:t>’</a:t>
            </a:r>
          </a:p>
          <a:p>
            <a:pPr eaLnBrk="1" hangingPunct="1"/>
            <a:r>
              <a:rPr lang="en-GB" altLang="en-US" dirty="0" err="1"/>
              <a:t>Gofalu</a:t>
            </a:r>
            <a:r>
              <a:rPr lang="en-GB" altLang="en-US" dirty="0"/>
              <a:t> am </a:t>
            </a:r>
            <a:r>
              <a:rPr lang="en-GB" altLang="en-US" dirty="0" err="1"/>
              <a:t>bethau</a:t>
            </a:r>
            <a:r>
              <a:rPr lang="en-GB" altLang="en-US" dirty="0"/>
              <a:t> </a:t>
            </a:r>
            <a:r>
              <a:rPr lang="en-GB" altLang="en-US" dirty="0" err="1"/>
              <a:t>lleol</a:t>
            </a:r>
            <a:r>
              <a:rPr lang="en-GB" altLang="en-US" dirty="0"/>
              <a:t> a </a:t>
            </a:r>
            <a:r>
              <a:rPr lang="en-GB" altLang="en-US" dirty="0" err="1"/>
              <a:t>phellach</a:t>
            </a:r>
            <a:r>
              <a:rPr lang="en-GB" altLang="en-US" dirty="0"/>
              <a:t> </a:t>
            </a:r>
            <a:r>
              <a:rPr lang="en-GB" altLang="en-US" dirty="0" err="1"/>
              <a:t>i</a:t>
            </a:r>
            <a:r>
              <a:rPr lang="en-GB" altLang="en-US" dirty="0"/>
              <a:t> </a:t>
            </a:r>
            <a:r>
              <a:rPr lang="en-GB" altLang="en-US" dirty="0" err="1"/>
              <a:t>ffwrdd</a:t>
            </a:r>
            <a:endParaRPr lang="en-GB" altLang="en-US" dirty="0"/>
          </a:p>
          <a:p>
            <a:pPr eaLnBrk="1" hangingPunct="1"/>
            <a:r>
              <a:rPr lang="en-GB" altLang="en-US" dirty="0" err="1"/>
              <a:t>Gofalu</a:t>
            </a:r>
            <a:r>
              <a:rPr lang="en-GB" altLang="en-US" dirty="0"/>
              <a:t> am </a:t>
            </a:r>
            <a:r>
              <a:rPr lang="en-GB" altLang="en-US" dirty="0" err="1"/>
              <a:t>eich</a:t>
            </a:r>
            <a:r>
              <a:rPr lang="en-GB" altLang="en-US" dirty="0"/>
              <a:t> </a:t>
            </a:r>
            <a:r>
              <a:rPr lang="en-GB" altLang="en-US" dirty="0" err="1"/>
              <a:t>gilydd</a:t>
            </a:r>
            <a:r>
              <a:rPr lang="en-GB" altLang="en-US" dirty="0"/>
              <a:t> a </a:t>
            </a:r>
            <a:r>
              <a:rPr lang="en-GB" altLang="en-US" dirty="0" err="1"/>
              <a:t>gweddill</a:t>
            </a:r>
            <a:r>
              <a:rPr lang="en-GB" altLang="en-US" dirty="0"/>
              <a:t> </a:t>
            </a:r>
            <a:r>
              <a:rPr lang="en-GB" altLang="en-US" dirty="0" err="1"/>
              <a:t>natur</a:t>
            </a:r>
            <a:endParaRPr lang="en-GB" altLang="en-US" dirty="0"/>
          </a:p>
          <a:p>
            <a:pPr eaLnBrk="1" hangingPunct="1"/>
            <a:r>
              <a:rPr lang="en-GB" altLang="en-US" dirty="0" err="1"/>
              <a:t>Gweithredu’n</a:t>
            </a:r>
            <a:r>
              <a:rPr lang="en-GB" altLang="en-US" dirty="0"/>
              <a:t> </a:t>
            </a:r>
            <a:r>
              <a:rPr lang="en-GB" altLang="en-US" dirty="0" err="1"/>
              <a:t>gyfrifol</a:t>
            </a:r>
            <a:endParaRPr lang="en-GB" altLang="en-US" dirty="0"/>
          </a:p>
        </p:txBody>
      </p:sp>
      <p:sp>
        <p:nvSpPr>
          <p:cNvPr id="13316" name="Content Placeholder 3"/>
          <p:cNvSpPr>
            <a:spLocks noGrp="1"/>
          </p:cNvSpPr>
          <p:nvPr>
            <p:ph sz="quarter" idx="2"/>
          </p:nvPr>
        </p:nvSpPr>
        <p:spPr>
          <a:xfrm>
            <a:off x="6326560" y="1493010"/>
            <a:ext cx="4038600" cy="4525963"/>
          </a:xfrm>
        </p:spPr>
        <p:txBody>
          <a:bodyPr>
            <a:normAutofit/>
          </a:bodyPr>
          <a:lstStyle/>
          <a:p>
            <a:pPr eaLnBrk="1" hangingPunct="1"/>
            <a:r>
              <a:rPr lang="en-GB" altLang="en-US" i="1" dirty="0">
                <a:solidFill>
                  <a:srgbClr val="0070C0"/>
                </a:solidFill>
              </a:rPr>
              <a:t>Opinions and values</a:t>
            </a:r>
          </a:p>
          <a:p>
            <a:pPr eaLnBrk="1" hangingPunct="1"/>
            <a:r>
              <a:rPr lang="en-GB" altLang="en-US" i="1" dirty="0">
                <a:solidFill>
                  <a:srgbClr val="0070C0"/>
                </a:solidFill>
              </a:rPr>
              <a:t>Personal responsibility</a:t>
            </a:r>
          </a:p>
          <a:p>
            <a:pPr eaLnBrk="1" hangingPunct="1"/>
            <a:r>
              <a:rPr lang="en-GB" altLang="en-US" i="1" dirty="0">
                <a:solidFill>
                  <a:srgbClr val="0070C0"/>
                </a:solidFill>
              </a:rPr>
              <a:t>Doing the right ‘thing’</a:t>
            </a:r>
          </a:p>
          <a:p>
            <a:pPr eaLnBrk="1" hangingPunct="1"/>
            <a:r>
              <a:rPr lang="en-GB" altLang="en-US" i="1" dirty="0">
                <a:solidFill>
                  <a:srgbClr val="0070C0"/>
                </a:solidFill>
              </a:rPr>
              <a:t>Caring for local and further away</a:t>
            </a:r>
          </a:p>
          <a:p>
            <a:pPr eaLnBrk="1" hangingPunct="1"/>
            <a:r>
              <a:rPr lang="en-GB" altLang="en-US" i="1" dirty="0">
                <a:solidFill>
                  <a:srgbClr val="0070C0"/>
                </a:solidFill>
              </a:rPr>
              <a:t>Caring for each other and the rest of nature </a:t>
            </a:r>
          </a:p>
          <a:p>
            <a:pPr eaLnBrk="1" hangingPunct="1"/>
            <a:r>
              <a:rPr lang="en-GB" altLang="en-US" i="1" dirty="0">
                <a:solidFill>
                  <a:srgbClr val="0070C0"/>
                </a:solidFill>
              </a:rPr>
              <a:t>Acting responsibly </a:t>
            </a:r>
          </a:p>
        </p:txBody>
      </p:sp>
    </p:spTree>
    <p:extLst>
      <p:ext uri="{BB962C8B-B14F-4D97-AF65-F5344CB8AC3E}">
        <p14:creationId xmlns:p14="http://schemas.microsoft.com/office/powerpoint/2010/main" val="417976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13470"/>
            <a:ext cx="10972800" cy="1622759"/>
          </a:xfrm>
        </p:spPr>
        <p:txBody>
          <a:bodyPr>
            <a:normAutofit fontScale="90000"/>
          </a:bodyPr>
          <a:lstStyle/>
          <a:p>
            <a:r>
              <a:rPr lang="en-GB" dirty="0" err="1"/>
              <a:t>Cyd-destun</a:t>
            </a:r>
            <a:r>
              <a:rPr lang="en-GB" dirty="0"/>
              <a:t> Cymru</a:t>
            </a:r>
            <a:br>
              <a:rPr lang="en-GB" dirty="0">
                <a:solidFill>
                  <a:srgbClr val="00B0F0"/>
                </a:solidFill>
              </a:rPr>
            </a:br>
            <a:r>
              <a:rPr lang="en-GB" i="1" dirty="0">
                <a:solidFill>
                  <a:srgbClr val="0070C0"/>
                </a:solidFill>
              </a:rPr>
              <a:t>Welsh Context</a:t>
            </a:r>
            <a:br>
              <a:rPr lang="en-GB" dirty="0"/>
            </a:br>
            <a:br>
              <a:rPr lang="en-GB" dirty="0"/>
            </a:br>
            <a:endParaRPr lang="en-GB" dirty="0"/>
          </a:p>
        </p:txBody>
      </p:sp>
      <p:sp>
        <p:nvSpPr>
          <p:cNvPr id="3" name="Content Placeholder 2"/>
          <p:cNvSpPr>
            <a:spLocks noGrp="1"/>
          </p:cNvSpPr>
          <p:nvPr>
            <p:ph sz="half" idx="1"/>
          </p:nvPr>
        </p:nvSpPr>
        <p:spPr>
          <a:xfrm>
            <a:off x="6537434" y="1797269"/>
            <a:ext cx="5384800" cy="4186110"/>
          </a:xfrm>
        </p:spPr>
        <p:txBody>
          <a:bodyPr/>
          <a:lstStyle/>
          <a:p>
            <a:pPr marL="0" indent="0">
              <a:buNone/>
            </a:pPr>
            <a:r>
              <a:rPr lang="en-GB" b="1" dirty="0">
                <a:solidFill>
                  <a:srgbClr val="0070C0"/>
                </a:solidFill>
              </a:rPr>
              <a:t>Wellbeing of Future Generations (Wales) Act 2015</a:t>
            </a:r>
          </a:p>
          <a:p>
            <a:pPr marL="0" indent="0">
              <a:buNone/>
            </a:pPr>
            <a:r>
              <a:rPr lang="en-GB" dirty="0">
                <a:hlinkClick r:id="rId3"/>
              </a:rPr>
              <a:t>https://gov.wales/topics/people-and-communities/people/future-generations-act/future-generations-act-video/?lang=en</a:t>
            </a:r>
            <a:endParaRPr lang="en-GB" dirty="0"/>
          </a:p>
          <a:p>
            <a:pPr marL="0" indent="0">
              <a:buNone/>
            </a:pPr>
            <a:endParaRPr lang="en-GB" dirty="0"/>
          </a:p>
        </p:txBody>
      </p:sp>
      <p:sp>
        <p:nvSpPr>
          <p:cNvPr id="4" name="Content Placeholder 3"/>
          <p:cNvSpPr>
            <a:spLocks noGrp="1"/>
          </p:cNvSpPr>
          <p:nvPr>
            <p:ph sz="half" idx="2"/>
          </p:nvPr>
        </p:nvSpPr>
        <p:spPr>
          <a:xfrm>
            <a:off x="711200" y="1797269"/>
            <a:ext cx="5384800" cy="4328000"/>
          </a:xfrm>
        </p:spPr>
        <p:txBody>
          <a:bodyPr/>
          <a:lstStyle/>
          <a:p>
            <a:pPr marL="0" indent="0">
              <a:buNone/>
            </a:pPr>
            <a:r>
              <a:rPr lang="en-GB" b="1" dirty="0" err="1"/>
              <a:t>Deddf</a:t>
            </a:r>
            <a:r>
              <a:rPr lang="en-GB" b="1" dirty="0"/>
              <a:t> </a:t>
            </a:r>
            <a:r>
              <a:rPr lang="en-GB" b="1" dirty="0" err="1"/>
              <a:t>Llesiant</a:t>
            </a:r>
            <a:r>
              <a:rPr lang="en-GB" b="1" dirty="0"/>
              <a:t> </a:t>
            </a:r>
            <a:r>
              <a:rPr lang="en-GB" b="1" dirty="0" err="1"/>
              <a:t>Cenedlaethau'r</a:t>
            </a:r>
            <a:r>
              <a:rPr lang="en-GB" b="1" dirty="0"/>
              <a:t> </a:t>
            </a:r>
            <a:r>
              <a:rPr lang="en-GB" b="1" dirty="0" err="1"/>
              <a:t>Dyfodol</a:t>
            </a:r>
            <a:r>
              <a:rPr lang="en-GB" b="1" dirty="0"/>
              <a:t> (</a:t>
            </a:r>
            <a:r>
              <a:rPr lang="en-GB" b="1" dirty="0" err="1"/>
              <a:t>Cymru</a:t>
            </a:r>
            <a:r>
              <a:rPr lang="en-GB" b="1" dirty="0"/>
              <a:t>) 2015 </a:t>
            </a:r>
          </a:p>
          <a:p>
            <a:pPr marL="0" indent="0">
              <a:buNone/>
            </a:pPr>
            <a:r>
              <a:rPr lang="en-GB" dirty="0">
                <a:solidFill>
                  <a:srgbClr val="00B0F0"/>
                </a:solidFill>
                <a:hlinkClick r:id="rId4"/>
              </a:rPr>
              <a:t>https://gov.wales/topics/people-and-communities/people/future-generations-act/future-generations-act-video/?skip=1&amp;lang=cy</a:t>
            </a:r>
            <a:endParaRPr lang="en-GB" dirty="0">
              <a:solidFill>
                <a:srgbClr val="00B0F0"/>
              </a:solidFill>
            </a:endParaRPr>
          </a:p>
          <a:p>
            <a:pPr marL="0" indent="0">
              <a:buNone/>
            </a:pPr>
            <a:endParaRPr lang="en-GB" dirty="0">
              <a:solidFill>
                <a:srgbClr val="00B0F0"/>
              </a:solidFill>
            </a:endParaRPr>
          </a:p>
        </p:txBody>
      </p:sp>
    </p:spTree>
    <p:extLst>
      <p:ext uri="{BB962C8B-B14F-4D97-AF65-F5344CB8AC3E}">
        <p14:creationId xmlns:p14="http://schemas.microsoft.com/office/powerpoint/2010/main" val="146143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41718" y="288705"/>
            <a:ext cx="10972800" cy="1444017"/>
          </a:xfrm>
        </p:spPr>
        <p:txBody>
          <a:bodyPr rtlCol="0">
            <a:noAutofit/>
          </a:bodyPr>
          <a:lstStyle/>
          <a:p>
            <a:pPr>
              <a:defRPr/>
            </a:pPr>
            <a:r>
              <a:rPr lang="cy-GB" sz="2800" dirty="0"/>
              <a:t>Polisi Addysg ar Gyfer Datblygiad </a:t>
            </a:r>
            <a:r>
              <a:rPr lang="cy-GB" sz="2800" dirty="0" err="1"/>
              <a:t>Cynaladwy</a:t>
            </a:r>
            <a:r>
              <a:rPr lang="cy-GB" sz="2800" dirty="0"/>
              <a:t> a Dinasyddiaeth Fyd Eang  yng Nghymru</a:t>
            </a:r>
            <a:br>
              <a:rPr lang="cy-GB" sz="2800" dirty="0">
                <a:solidFill>
                  <a:srgbClr val="00B0F0"/>
                </a:solidFill>
              </a:rPr>
            </a:br>
            <a:r>
              <a:rPr lang="en-GB" sz="2800" i="1" dirty="0">
                <a:solidFill>
                  <a:srgbClr val="0070C0"/>
                </a:solidFill>
              </a:rPr>
              <a:t>Education for Sustainable Development and Global Citizenship Policy in Wales </a:t>
            </a:r>
            <a:br>
              <a:rPr lang="en-GB" sz="2800" i="1" dirty="0">
                <a:solidFill>
                  <a:schemeClr val="accent1"/>
                </a:solidFill>
              </a:rPr>
            </a:br>
            <a:endParaRPr lang="cy-GB" sz="2800" i="1" dirty="0">
              <a:solidFill>
                <a:schemeClr val="accent1"/>
              </a:solidFill>
            </a:endParaRPr>
          </a:p>
        </p:txBody>
      </p:sp>
      <p:sp>
        <p:nvSpPr>
          <p:cNvPr id="6147" name="Rectangle 4"/>
          <p:cNvSpPr>
            <a:spLocks noGrp="1" noChangeArrowheads="1"/>
          </p:cNvSpPr>
          <p:nvPr>
            <p:ph sz="half" idx="1"/>
          </p:nvPr>
        </p:nvSpPr>
        <p:spPr>
          <a:xfrm>
            <a:off x="6404908" y="1797269"/>
            <a:ext cx="4691171" cy="4118240"/>
          </a:xfrm>
        </p:spPr>
        <p:txBody>
          <a:bodyPr rtlCol="0">
            <a:normAutofit lnSpcReduction="10000"/>
          </a:bodyPr>
          <a:lstStyle/>
          <a:p>
            <a:pPr>
              <a:defRPr/>
            </a:pPr>
            <a:r>
              <a:rPr lang="en-GB" altLang="en-US" i="1" dirty="0">
                <a:solidFill>
                  <a:srgbClr val="0070C0"/>
                </a:solidFill>
              </a:rPr>
              <a:t>ESDGC Action Plan, 2006</a:t>
            </a:r>
          </a:p>
          <a:p>
            <a:pPr>
              <a:defRPr/>
            </a:pPr>
            <a:r>
              <a:rPr lang="en-GB" altLang="en-US" i="1" dirty="0" err="1">
                <a:solidFill>
                  <a:srgbClr val="0070C0"/>
                </a:solidFill>
              </a:rPr>
              <a:t>Estyn</a:t>
            </a:r>
            <a:r>
              <a:rPr lang="en-GB" altLang="en-US" i="1" dirty="0">
                <a:solidFill>
                  <a:srgbClr val="0070C0"/>
                </a:solidFill>
              </a:rPr>
              <a:t> Baseline Report, 2006</a:t>
            </a:r>
          </a:p>
          <a:p>
            <a:pPr>
              <a:defRPr/>
            </a:pPr>
            <a:r>
              <a:rPr lang="en-GB" altLang="en-US" i="1" dirty="0">
                <a:solidFill>
                  <a:srgbClr val="0070C0"/>
                </a:solidFill>
              </a:rPr>
              <a:t>ESDGC A Common Understanding for Schools</a:t>
            </a:r>
          </a:p>
          <a:p>
            <a:pPr>
              <a:defRPr/>
            </a:pPr>
            <a:r>
              <a:rPr lang="en-GB" altLang="en-US" i="1" dirty="0" err="1">
                <a:solidFill>
                  <a:srgbClr val="0070C0"/>
                </a:solidFill>
              </a:rPr>
              <a:t>Estyn</a:t>
            </a:r>
            <a:r>
              <a:rPr lang="en-GB" altLang="en-US" i="1" dirty="0">
                <a:solidFill>
                  <a:srgbClr val="0070C0"/>
                </a:solidFill>
              </a:rPr>
              <a:t> Report, 2014</a:t>
            </a:r>
          </a:p>
          <a:p>
            <a:pPr marL="0" indent="0">
              <a:buNone/>
              <a:defRPr/>
            </a:pPr>
            <a:endParaRPr lang="en-GB" altLang="en-US" i="1" dirty="0">
              <a:solidFill>
                <a:srgbClr val="0070C0"/>
              </a:solidFill>
            </a:endParaRPr>
          </a:p>
          <a:p>
            <a:pPr marL="0" indent="0">
              <a:buNone/>
              <a:defRPr/>
            </a:pPr>
            <a:r>
              <a:rPr lang="en-GB" altLang="en-US" i="1" dirty="0">
                <a:solidFill>
                  <a:srgbClr val="0070C0"/>
                </a:solidFill>
              </a:rPr>
              <a:t>These documents all on Moodle</a:t>
            </a:r>
            <a:endParaRPr lang="en-US" altLang="en-US" i="1" dirty="0">
              <a:solidFill>
                <a:srgbClr val="0070C0"/>
              </a:solidFill>
            </a:endParaRPr>
          </a:p>
        </p:txBody>
      </p:sp>
      <p:sp>
        <p:nvSpPr>
          <p:cNvPr id="6148" name="Rectangle 5"/>
          <p:cNvSpPr>
            <a:spLocks noGrp="1" noChangeArrowheads="1"/>
          </p:cNvSpPr>
          <p:nvPr>
            <p:ph sz="half" idx="2"/>
          </p:nvPr>
        </p:nvSpPr>
        <p:spPr>
          <a:xfrm>
            <a:off x="700636" y="1732723"/>
            <a:ext cx="4691171" cy="4537420"/>
          </a:xfrm>
        </p:spPr>
        <p:txBody>
          <a:bodyPr rtlCol="0">
            <a:normAutofit lnSpcReduction="10000"/>
          </a:bodyPr>
          <a:lstStyle/>
          <a:p>
            <a:pPr>
              <a:defRPr/>
            </a:pPr>
            <a:r>
              <a:rPr lang="cy-GB" altLang="en-US" dirty="0"/>
              <a:t>ADCDF Cynllun Gweithredu, 2006</a:t>
            </a:r>
          </a:p>
          <a:p>
            <a:pPr>
              <a:defRPr/>
            </a:pPr>
            <a:r>
              <a:rPr lang="cy-GB" altLang="en-US" dirty="0"/>
              <a:t>Estyn Adroddiad Sylfaenol, 2006</a:t>
            </a:r>
          </a:p>
          <a:p>
            <a:pPr>
              <a:defRPr/>
            </a:pPr>
            <a:r>
              <a:rPr lang="cy-GB" altLang="en-US" dirty="0"/>
              <a:t>ADCDF Cyd-ddealltwriaeth ar gyfer Ysgolion </a:t>
            </a:r>
          </a:p>
          <a:p>
            <a:pPr>
              <a:defRPr/>
            </a:pPr>
            <a:r>
              <a:rPr lang="cy-GB" altLang="en-US" dirty="0"/>
              <a:t>Adroddiad Estyn, 2014</a:t>
            </a:r>
          </a:p>
          <a:p>
            <a:pPr marL="0" indent="0">
              <a:buNone/>
              <a:defRPr/>
            </a:pPr>
            <a:r>
              <a:rPr lang="cy-GB" altLang="en-US" dirty="0"/>
              <a:t>Dogfennau ar </a:t>
            </a:r>
            <a:r>
              <a:rPr lang="cy-GB" altLang="en-US" dirty="0" err="1"/>
              <a:t>Moodle</a:t>
            </a:r>
            <a:r>
              <a:rPr lang="cy-GB" altLang="en-US" dirty="0"/>
              <a:t> </a:t>
            </a:r>
          </a:p>
        </p:txBody>
      </p:sp>
    </p:spTree>
    <p:extLst>
      <p:ext uri="{BB962C8B-B14F-4D97-AF65-F5344CB8AC3E}">
        <p14:creationId xmlns:p14="http://schemas.microsoft.com/office/powerpoint/2010/main" val="1930725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ChangeArrowheads="1"/>
          </p:cNvSpPr>
          <p:nvPr>
            <p:ph type="title"/>
          </p:nvPr>
        </p:nvSpPr>
        <p:spPr>
          <a:xfrm>
            <a:off x="609600" y="0"/>
            <a:ext cx="10972800" cy="1150517"/>
          </a:xfrm>
        </p:spPr>
        <p:txBody>
          <a:bodyPr rtlCol="0">
            <a:normAutofit fontScale="90000"/>
          </a:bodyPr>
          <a:lstStyle/>
          <a:p>
            <a:pPr>
              <a:defRPr/>
            </a:pPr>
            <a:br>
              <a:rPr lang="en-GB" sz="4000" dirty="0"/>
            </a:br>
            <a:r>
              <a:rPr lang="en-GB" sz="4000" dirty="0"/>
              <a:t>Beth </a:t>
            </a:r>
            <a:r>
              <a:rPr lang="en-GB" sz="4000" dirty="0" err="1"/>
              <a:t>yw</a:t>
            </a:r>
            <a:r>
              <a:rPr lang="en-GB" sz="4000" dirty="0"/>
              <a:t> ADCDF? </a:t>
            </a:r>
            <a:br>
              <a:rPr lang="en-GB" sz="4000" dirty="0"/>
            </a:br>
            <a:r>
              <a:rPr lang="en-GB" sz="4000" i="1" dirty="0">
                <a:solidFill>
                  <a:srgbClr val="0070C0"/>
                </a:solidFill>
              </a:rPr>
              <a:t>What is ESDGC? </a:t>
            </a:r>
            <a:endParaRPr lang="en-US" sz="4000" i="1" dirty="0">
              <a:solidFill>
                <a:srgbClr val="0070C0"/>
              </a:solidFill>
            </a:endParaRPr>
          </a:p>
        </p:txBody>
      </p:sp>
      <p:sp>
        <p:nvSpPr>
          <p:cNvPr id="6147" name="Rectangle 5"/>
          <p:cNvSpPr>
            <a:spLocks noGrp="1" noChangeArrowheads="1"/>
          </p:cNvSpPr>
          <p:nvPr>
            <p:ph sz="half" idx="1"/>
          </p:nvPr>
        </p:nvSpPr>
        <p:spPr>
          <a:xfrm>
            <a:off x="6197600" y="1584435"/>
            <a:ext cx="5384800" cy="3989040"/>
          </a:xfrm>
        </p:spPr>
        <p:txBody>
          <a:bodyPr rtlCol="0">
            <a:normAutofit fontScale="92500" lnSpcReduction="20000"/>
          </a:bodyPr>
          <a:lstStyle/>
          <a:p>
            <a:pPr>
              <a:lnSpc>
                <a:spcPct val="80000"/>
              </a:lnSpc>
              <a:defRPr/>
            </a:pPr>
            <a:r>
              <a:rPr lang="en-US" altLang="en-US" sz="2000" i="1" dirty="0">
                <a:solidFill>
                  <a:srgbClr val="0070C0"/>
                </a:solidFill>
              </a:rPr>
              <a:t>the links between society, economy and environment and between our own lives and those of people throughout the world</a:t>
            </a:r>
          </a:p>
          <a:p>
            <a:pPr>
              <a:lnSpc>
                <a:spcPct val="80000"/>
              </a:lnSpc>
              <a:defRPr/>
            </a:pPr>
            <a:r>
              <a:rPr lang="en-US" altLang="en-US" sz="2000" i="1" dirty="0">
                <a:solidFill>
                  <a:srgbClr val="0070C0"/>
                </a:solidFill>
              </a:rPr>
              <a:t> the needs and rights of both present and future generations</a:t>
            </a:r>
          </a:p>
          <a:p>
            <a:pPr>
              <a:lnSpc>
                <a:spcPct val="80000"/>
              </a:lnSpc>
              <a:defRPr/>
            </a:pPr>
            <a:r>
              <a:rPr lang="en-US" altLang="en-US" sz="2000" i="1" dirty="0">
                <a:solidFill>
                  <a:srgbClr val="0070C0"/>
                </a:solidFill>
              </a:rPr>
              <a:t>the relationships between power, resources and human rights</a:t>
            </a:r>
          </a:p>
          <a:p>
            <a:pPr>
              <a:lnSpc>
                <a:spcPct val="80000"/>
              </a:lnSpc>
              <a:defRPr/>
            </a:pPr>
            <a:r>
              <a:rPr lang="en-US" altLang="en-US" sz="2000" i="1" dirty="0">
                <a:solidFill>
                  <a:srgbClr val="0070C0"/>
                </a:solidFill>
              </a:rPr>
              <a:t>the local and global implications of everything we do and the actions that individuals and </a:t>
            </a:r>
            <a:r>
              <a:rPr lang="en-US" altLang="en-US" sz="2000" i="1" dirty="0" err="1">
                <a:solidFill>
                  <a:srgbClr val="0070C0"/>
                </a:solidFill>
              </a:rPr>
              <a:t>organisations</a:t>
            </a:r>
            <a:r>
              <a:rPr lang="en-US" altLang="en-US" sz="2000" i="1" dirty="0">
                <a:solidFill>
                  <a:srgbClr val="0070C0"/>
                </a:solidFill>
              </a:rPr>
              <a:t> can take in response to local and global issues</a:t>
            </a:r>
          </a:p>
          <a:p>
            <a:pPr marL="0" indent="0">
              <a:lnSpc>
                <a:spcPct val="80000"/>
              </a:lnSpc>
              <a:buNone/>
              <a:defRPr/>
            </a:pPr>
            <a:endParaRPr lang="en-US" altLang="en-US" sz="2000" i="1" dirty="0">
              <a:solidFill>
                <a:srgbClr val="0070C0"/>
              </a:solidFill>
            </a:endParaRPr>
          </a:p>
          <a:p>
            <a:pPr marL="0" indent="0">
              <a:lnSpc>
                <a:spcPct val="80000"/>
              </a:lnSpc>
              <a:buNone/>
              <a:defRPr/>
            </a:pPr>
            <a:r>
              <a:rPr lang="en-GB" altLang="en-US" sz="2000" i="1" dirty="0">
                <a:solidFill>
                  <a:srgbClr val="0070C0"/>
                </a:solidFill>
              </a:rPr>
              <a:t>(Department for Children, Education, Lifelong Learning and Skills (DCELLS)</a:t>
            </a:r>
            <a:r>
              <a:rPr lang="en-US" altLang="en-US" sz="2000" i="1" dirty="0">
                <a:solidFill>
                  <a:srgbClr val="0070C0"/>
                </a:solidFill>
              </a:rPr>
              <a:t>, 2008)</a:t>
            </a:r>
          </a:p>
          <a:p>
            <a:pPr marL="0" indent="0">
              <a:lnSpc>
                <a:spcPct val="80000"/>
              </a:lnSpc>
              <a:buNone/>
              <a:defRPr/>
            </a:pPr>
            <a:r>
              <a:rPr lang="en-US" altLang="en-US" sz="2000" dirty="0">
                <a:hlinkClick r:id="rId3"/>
              </a:rPr>
              <a:t>https://hwb.gov.wales/storage/eaf467e6-30fe-45c9-93ef-cb30f31f1c90/common-understanding-for-school.pdf</a:t>
            </a:r>
            <a:endParaRPr lang="en-US" altLang="en-US" sz="2000" dirty="0"/>
          </a:p>
          <a:p>
            <a:pPr marL="0" indent="0">
              <a:lnSpc>
                <a:spcPct val="80000"/>
              </a:lnSpc>
              <a:buNone/>
              <a:defRPr/>
            </a:pPr>
            <a:endParaRPr lang="en-US" altLang="en-US" sz="2000" dirty="0"/>
          </a:p>
        </p:txBody>
      </p:sp>
      <p:sp>
        <p:nvSpPr>
          <p:cNvPr id="6148" name="Rectangle 6"/>
          <p:cNvSpPr>
            <a:spLocks noGrp="1" noChangeArrowheads="1"/>
          </p:cNvSpPr>
          <p:nvPr>
            <p:ph sz="half" idx="2"/>
          </p:nvPr>
        </p:nvSpPr>
        <p:spPr>
          <a:xfrm>
            <a:off x="609600" y="1584435"/>
            <a:ext cx="5384800" cy="4123048"/>
          </a:xfrm>
        </p:spPr>
        <p:txBody>
          <a:bodyPr rtlCol="0">
            <a:normAutofit fontScale="92500" lnSpcReduction="20000"/>
          </a:bodyPr>
          <a:lstStyle/>
          <a:p>
            <a:pPr>
              <a:lnSpc>
                <a:spcPct val="80000"/>
              </a:lnSpc>
              <a:defRPr/>
            </a:pPr>
            <a:r>
              <a:rPr lang="cy-GB" altLang="en-US" sz="2000" dirty="0"/>
              <a:t>y cysylltiadau rhwng cymdeithas, economi a’r amgylchedd a rhwng ein bywydau ni ein hunain a bywydau pobl ar hyd a lled y byd</a:t>
            </a:r>
          </a:p>
          <a:p>
            <a:pPr>
              <a:lnSpc>
                <a:spcPct val="80000"/>
              </a:lnSpc>
              <a:defRPr/>
            </a:pPr>
            <a:r>
              <a:rPr lang="cy-GB" altLang="en-US" sz="2000" dirty="0"/>
              <a:t>anghenion a hawliau  cenedlaethau’r presennol a’r dyfodol</a:t>
            </a:r>
          </a:p>
          <a:p>
            <a:pPr>
              <a:lnSpc>
                <a:spcPct val="80000"/>
              </a:lnSpc>
              <a:defRPr/>
            </a:pPr>
            <a:r>
              <a:rPr lang="cy-GB" altLang="en-US" sz="2000" dirty="0"/>
              <a:t> y berthynas rhwng pŵer, adnoddau a hawliau dynol</a:t>
            </a:r>
          </a:p>
          <a:p>
            <a:pPr>
              <a:lnSpc>
                <a:spcPct val="80000"/>
              </a:lnSpc>
              <a:defRPr/>
            </a:pPr>
            <a:r>
              <a:rPr lang="cy-GB" altLang="en-US" sz="2000" dirty="0"/>
              <a:t>goblygiadau lleol a byd-eang popeth a wnawn o’r camau y gall unigolion a chyrff eu cymryd mewn ymateb i faterion lleol a byd-eang</a:t>
            </a:r>
          </a:p>
          <a:p>
            <a:pPr>
              <a:lnSpc>
                <a:spcPct val="80000"/>
              </a:lnSpc>
              <a:defRPr/>
            </a:pPr>
            <a:endParaRPr lang="cy-GB" altLang="en-US" sz="2000" dirty="0"/>
          </a:p>
          <a:p>
            <a:pPr marL="0" indent="0">
              <a:lnSpc>
                <a:spcPct val="80000"/>
              </a:lnSpc>
              <a:buNone/>
              <a:defRPr/>
            </a:pPr>
            <a:r>
              <a:rPr lang="cy-GB" sz="2000" dirty="0"/>
              <a:t>(Yr Adran Plant, Addysg, Dysgu Gydol Oes a Sgiliau (APADGOS), 2008)</a:t>
            </a:r>
          </a:p>
          <a:p>
            <a:pPr marL="0" indent="0">
              <a:lnSpc>
                <a:spcPct val="80000"/>
              </a:lnSpc>
              <a:buNone/>
              <a:defRPr/>
            </a:pPr>
            <a:r>
              <a:rPr lang="en-GB" sz="1900" dirty="0">
                <a:hlinkClick r:id="rId4"/>
              </a:rPr>
              <a:t>https://moodle.cynnal.co.uk/pluginfile.php/36565/mod_resource/content/1/ADCDF_Cyd_ddealltwriaeth_ar_gyfer_ysgolion.pdf</a:t>
            </a:r>
            <a:endParaRPr lang="en-GB" sz="1900" dirty="0"/>
          </a:p>
          <a:p>
            <a:pPr marL="0" indent="0">
              <a:lnSpc>
                <a:spcPct val="80000"/>
              </a:lnSpc>
              <a:buNone/>
              <a:defRPr/>
            </a:pPr>
            <a:endParaRPr lang="cy-GB" sz="2000" dirty="0">
              <a:solidFill>
                <a:srgbClr val="00B0F0"/>
              </a:solidFill>
            </a:endParaRPr>
          </a:p>
          <a:p>
            <a:pPr>
              <a:lnSpc>
                <a:spcPct val="80000"/>
              </a:lnSpc>
              <a:defRPr/>
            </a:pPr>
            <a:endParaRPr lang="cy-GB" altLang="en-US" sz="2000" dirty="0">
              <a:solidFill>
                <a:srgbClr val="00B0F0"/>
              </a:solidFill>
            </a:endParaRPr>
          </a:p>
        </p:txBody>
      </p:sp>
    </p:spTree>
    <p:extLst>
      <p:ext uri="{BB962C8B-B14F-4D97-AF65-F5344CB8AC3E}">
        <p14:creationId xmlns:p14="http://schemas.microsoft.com/office/powerpoint/2010/main" val="1901198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a:xfrm>
            <a:off x="609600" y="504496"/>
            <a:ext cx="10972800" cy="913141"/>
          </a:xfrm>
        </p:spPr>
        <p:txBody>
          <a:bodyPr rtlCol="0">
            <a:normAutofit fontScale="90000"/>
          </a:bodyPr>
          <a:lstStyle/>
          <a:p>
            <a:pPr>
              <a:defRPr/>
            </a:pPr>
            <a:r>
              <a:rPr lang="cy-GB" sz="4000" dirty="0"/>
              <a:t>Meysydd Cyffredin</a:t>
            </a:r>
            <a:r>
              <a:rPr lang="en-GB" sz="4000" dirty="0"/>
              <a:t> ADCDF</a:t>
            </a:r>
            <a:br>
              <a:rPr lang="en-GB" sz="4000" dirty="0">
                <a:solidFill>
                  <a:srgbClr val="00B0F0"/>
                </a:solidFill>
              </a:rPr>
            </a:br>
            <a:r>
              <a:rPr lang="en-GB" sz="4000" i="1" dirty="0">
                <a:solidFill>
                  <a:srgbClr val="0070C0"/>
                </a:solidFill>
              </a:rPr>
              <a:t>Common Areas of ESDGC</a:t>
            </a:r>
            <a:br>
              <a:rPr lang="en-GB" sz="4000" i="1" dirty="0"/>
            </a:br>
            <a:endParaRPr lang="en-US" sz="4000" i="1" dirty="0">
              <a:solidFill>
                <a:srgbClr val="00B0F0"/>
              </a:solidFill>
            </a:endParaRPr>
          </a:p>
        </p:txBody>
      </p:sp>
      <p:sp>
        <p:nvSpPr>
          <p:cNvPr id="7171" name="Rectangle 5"/>
          <p:cNvSpPr>
            <a:spLocks noGrp="1" noChangeArrowheads="1"/>
          </p:cNvSpPr>
          <p:nvPr>
            <p:ph sz="half" idx="1"/>
          </p:nvPr>
        </p:nvSpPr>
        <p:spPr>
          <a:xfrm>
            <a:off x="6197602" y="1679028"/>
            <a:ext cx="5384800" cy="3989040"/>
          </a:xfrm>
        </p:spPr>
        <p:txBody>
          <a:bodyPr>
            <a:normAutofit/>
          </a:bodyPr>
          <a:lstStyle/>
          <a:p>
            <a:pPr eaLnBrk="1" hangingPunct="1"/>
            <a:r>
              <a:rPr lang="en-GB" altLang="en-US" sz="2400" i="1" dirty="0">
                <a:solidFill>
                  <a:srgbClr val="0070C0"/>
                </a:solidFill>
              </a:rPr>
              <a:t>Commitment and leadership</a:t>
            </a:r>
          </a:p>
          <a:p>
            <a:pPr eaLnBrk="1" hangingPunct="1"/>
            <a:r>
              <a:rPr lang="en-GB" altLang="en-US" sz="2400" i="1" dirty="0">
                <a:solidFill>
                  <a:srgbClr val="0070C0"/>
                </a:solidFill>
              </a:rPr>
              <a:t>Learning and teaching</a:t>
            </a:r>
          </a:p>
          <a:p>
            <a:pPr eaLnBrk="1" hangingPunct="1"/>
            <a:r>
              <a:rPr lang="en-GB" altLang="en-US" sz="2400" i="1" dirty="0">
                <a:solidFill>
                  <a:srgbClr val="0070C0"/>
                </a:solidFill>
              </a:rPr>
              <a:t>School management</a:t>
            </a:r>
          </a:p>
          <a:p>
            <a:pPr eaLnBrk="1" hangingPunct="1"/>
            <a:r>
              <a:rPr lang="en-GB" altLang="en-US" sz="2400" i="1" dirty="0">
                <a:solidFill>
                  <a:srgbClr val="0070C0"/>
                </a:solidFill>
              </a:rPr>
              <a:t>Partnerships and community</a:t>
            </a:r>
          </a:p>
          <a:p>
            <a:pPr eaLnBrk="1" hangingPunct="1"/>
            <a:r>
              <a:rPr lang="en-GB" altLang="en-US" sz="2400" i="1" dirty="0">
                <a:solidFill>
                  <a:srgbClr val="0070C0"/>
                </a:solidFill>
              </a:rPr>
              <a:t>Research and monitoring</a:t>
            </a:r>
          </a:p>
          <a:p>
            <a:pPr eaLnBrk="1" hangingPunct="1">
              <a:buFontTx/>
              <a:buNone/>
            </a:pPr>
            <a:endParaRPr lang="en-GB" altLang="en-US" sz="2400" dirty="0"/>
          </a:p>
          <a:p>
            <a:pPr eaLnBrk="1" hangingPunct="1">
              <a:buFontTx/>
              <a:buNone/>
            </a:pPr>
            <a:endParaRPr lang="en-GB" altLang="en-US" sz="2400" dirty="0"/>
          </a:p>
          <a:p>
            <a:pPr eaLnBrk="1" hangingPunct="1">
              <a:buFontTx/>
              <a:buNone/>
            </a:pPr>
            <a:r>
              <a:rPr lang="en-GB" altLang="en-US" sz="2400" dirty="0"/>
              <a:t> </a:t>
            </a:r>
          </a:p>
          <a:p>
            <a:pPr eaLnBrk="1" hangingPunct="1"/>
            <a:endParaRPr lang="en-GB" altLang="en-US" sz="2400" dirty="0"/>
          </a:p>
          <a:p>
            <a:pPr eaLnBrk="1" hangingPunct="1"/>
            <a:endParaRPr lang="en-US" altLang="en-US" sz="2400" dirty="0"/>
          </a:p>
        </p:txBody>
      </p:sp>
      <p:sp>
        <p:nvSpPr>
          <p:cNvPr id="7172" name="Rectangle 6"/>
          <p:cNvSpPr>
            <a:spLocks noGrp="1" noChangeArrowheads="1"/>
          </p:cNvSpPr>
          <p:nvPr>
            <p:ph sz="half" idx="2"/>
          </p:nvPr>
        </p:nvSpPr>
        <p:spPr>
          <a:xfrm>
            <a:off x="1277007" y="1679028"/>
            <a:ext cx="4717392" cy="3989040"/>
          </a:xfrm>
        </p:spPr>
        <p:txBody>
          <a:bodyPr>
            <a:normAutofit/>
          </a:bodyPr>
          <a:lstStyle/>
          <a:p>
            <a:pPr eaLnBrk="1" hangingPunct="1"/>
            <a:r>
              <a:rPr lang="cy-GB" altLang="en-US" sz="2400" dirty="0"/>
              <a:t>Ymrwymiad ac arweiniad</a:t>
            </a:r>
          </a:p>
          <a:p>
            <a:pPr eaLnBrk="1" hangingPunct="1"/>
            <a:r>
              <a:rPr lang="cy-GB" altLang="en-US" sz="2400" dirty="0"/>
              <a:t>Dysgu ac addysgu</a:t>
            </a:r>
          </a:p>
          <a:p>
            <a:pPr eaLnBrk="1" hangingPunct="1"/>
            <a:r>
              <a:rPr lang="cy-GB" altLang="en-US" sz="2400" dirty="0"/>
              <a:t>Rheolaeth ysgolion</a:t>
            </a:r>
          </a:p>
          <a:p>
            <a:pPr eaLnBrk="1" hangingPunct="1"/>
            <a:r>
              <a:rPr lang="cy-GB" altLang="en-US" sz="2400" dirty="0"/>
              <a:t>Partneriaethau a chymuned</a:t>
            </a:r>
          </a:p>
          <a:p>
            <a:pPr eaLnBrk="1" hangingPunct="1"/>
            <a:r>
              <a:rPr lang="cy-GB" altLang="en-US" sz="2400" dirty="0"/>
              <a:t>Ymchwil a monitro</a:t>
            </a:r>
          </a:p>
          <a:p>
            <a:pPr eaLnBrk="1" hangingPunct="1"/>
            <a:endParaRPr lang="cy-GB" altLang="en-US" sz="2400" dirty="0"/>
          </a:p>
          <a:p>
            <a:pPr eaLnBrk="1" hangingPunct="1"/>
            <a:endParaRPr lang="cy-GB" altLang="en-US" sz="2400" dirty="0"/>
          </a:p>
          <a:p>
            <a:pPr eaLnBrk="1" hangingPunct="1">
              <a:buFontTx/>
              <a:buNone/>
            </a:pPr>
            <a:endParaRPr lang="cy-GB" altLang="en-US" sz="2400" dirty="0"/>
          </a:p>
        </p:txBody>
      </p:sp>
    </p:spTree>
    <p:extLst>
      <p:ext uri="{BB962C8B-B14F-4D97-AF65-F5344CB8AC3E}">
        <p14:creationId xmlns:p14="http://schemas.microsoft.com/office/powerpoint/2010/main" val="1357531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GB" dirty="0" err="1"/>
              <a:t>Ysgol</a:t>
            </a:r>
            <a:r>
              <a:rPr lang="en-GB" dirty="0"/>
              <a:t> </a:t>
            </a:r>
            <a:r>
              <a:rPr lang="en-GB" dirty="0" err="1"/>
              <a:t>gyfan</a:t>
            </a:r>
            <a:br>
              <a:rPr lang="en-GB" dirty="0"/>
            </a:br>
            <a:r>
              <a:rPr lang="en-GB" i="1" dirty="0">
                <a:solidFill>
                  <a:srgbClr val="0070C0"/>
                </a:solidFill>
              </a:rPr>
              <a:t>Whole School</a:t>
            </a:r>
          </a:p>
        </p:txBody>
      </p:sp>
      <p:sp>
        <p:nvSpPr>
          <p:cNvPr id="3" name="Content Placeholder 2"/>
          <p:cNvSpPr>
            <a:spLocks noGrp="1"/>
          </p:cNvSpPr>
          <p:nvPr>
            <p:ph sz="quarter" idx="1"/>
          </p:nvPr>
        </p:nvSpPr>
        <p:spPr/>
        <p:txBody>
          <a:bodyPr rtlCol="0">
            <a:normAutofit fontScale="85000" lnSpcReduction="20000"/>
          </a:bodyPr>
          <a:lstStyle/>
          <a:p>
            <a:pPr>
              <a:defRPr/>
            </a:pPr>
            <a:r>
              <a:rPr lang="en-GB" dirty="0"/>
              <a:t>Mae </a:t>
            </a:r>
            <a:r>
              <a:rPr lang="en-GB" dirty="0" err="1"/>
              <a:t>pawb</a:t>
            </a:r>
            <a:r>
              <a:rPr lang="en-GB" dirty="0"/>
              <a:t> </a:t>
            </a:r>
            <a:r>
              <a:rPr lang="en-GB" dirty="0" err="1"/>
              <a:t>yn</a:t>
            </a:r>
            <a:r>
              <a:rPr lang="en-GB" dirty="0"/>
              <a:t> </a:t>
            </a:r>
            <a:r>
              <a:rPr lang="en-GB" dirty="0" err="1"/>
              <a:t>rhan</a:t>
            </a:r>
            <a:r>
              <a:rPr lang="en-GB" dirty="0"/>
              <a:t> </a:t>
            </a:r>
            <a:r>
              <a:rPr lang="en-GB" dirty="0" err="1"/>
              <a:t>ohono</a:t>
            </a:r>
            <a:endParaRPr lang="en-GB" dirty="0"/>
          </a:p>
          <a:p>
            <a:pPr>
              <a:defRPr/>
            </a:pPr>
            <a:r>
              <a:rPr lang="en-GB" dirty="0" err="1"/>
              <a:t>Nid</a:t>
            </a:r>
            <a:r>
              <a:rPr lang="en-GB" dirty="0"/>
              <a:t> </a:t>
            </a:r>
            <a:r>
              <a:rPr lang="en-GB" dirty="0" err="1"/>
              <a:t>yw</a:t>
            </a:r>
            <a:r>
              <a:rPr lang="en-GB" dirty="0"/>
              <a:t> plant y </a:t>
            </a:r>
            <a:r>
              <a:rPr lang="en-GB" dirty="0" err="1"/>
              <a:t>dysgu</a:t>
            </a:r>
            <a:r>
              <a:rPr lang="en-GB" dirty="0"/>
              <a:t> Sylfaen </a:t>
            </a:r>
            <a:r>
              <a:rPr lang="en-GB" dirty="0" err="1"/>
              <a:t>yn</a:t>
            </a:r>
            <a:r>
              <a:rPr lang="en-GB" dirty="0"/>
              <a:t> </a:t>
            </a:r>
            <a:r>
              <a:rPr lang="en-GB" dirty="0" err="1"/>
              <a:t>rhy</a:t>
            </a:r>
            <a:r>
              <a:rPr lang="en-GB" dirty="0"/>
              <a:t> </a:t>
            </a:r>
            <a:r>
              <a:rPr lang="en-GB" dirty="0" err="1"/>
              <a:t>ifanc</a:t>
            </a:r>
            <a:endParaRPr lang="en-GB" dirty="0"/>
          </a:p>
          <a:p>
            <a:pPr>
              <a:defRPr/>
            </a:pPr>
            <a:r>
              <a:rPr lang="en-GB" dirty="0" err="1"/>
              <a:t>Cynnwys</a:t>
            </a:r>
            <a:r>
              <a:rPr lang="en-GB" dirty="0"/>
              <a:t> </a:t>
            </a:r>
            <a:r>
              <a:rPr lang="en-GB" dirty="0" err="1"/>
              <a:t>holl</a:t>
            </a:r>
            <a:r>
              <a:rPr lang="en-GB" dirty="0"/>
              <a:t> staff </a:t>
            </a:r>
            <a:r>
              <a:rPr lang="en-GB" dirty="0" err="1"/>
              <a:t>yr</a:t>
            </a:r>
            <a:r>
              <a:rPr lang="en-GB" dirty="0"/>
              <a:t> </a:t>
            </a:r>
            <a:r>
              <a:rPr lang="en-GB" dirty="0" err="1"/>
              <a:t>ysgol</a:t>
            </a:r>
            <a:endParaRPr lang="en-GB" dirty="0"/>
          </a:p>
          <a:p>
            <a:pPr>
              <a:defRPr/>
            </a:pPr>
            <a:r>
              <a:rPr lang="en-GB" dirty="0" err="1"/>
              <a:t>Cynnwys</a:t>
            </a:r>
            <a:r>
              <a:rPr lang="en-GB" dirty="0"/>
              <a:t> y </a:t>
            </a:r>
            <a:r>
              <a:rPr lang="en-GB" dirty="0" err="1"/>
              <a:t>gymuned</a:t>
            </a:r>
            <a:r>
              <a:rPr lang="en-GB" dirty="0"/>
              <a:t> </a:t>
            </a:r>
            <a:r>
              <a:rPr lang="en-GB" dirty="0" err="1"/>
              <a:t>gyfan</a:t>
            </a:r>
            <a:endParaRPr lang="en-GB" dirty="0"/>
          </a:p>
          <a:p>
            <a:pPr>
              <a:defRPr/>
            </a:pPr>
            <a:r>
              <a:rPr lang="en-GB" dirty="0" err="1"/>
              <a:t>Cynnwys</a:t>
            </a:r>
            <a:r>
              <a:rPr lang="en-GB" dirty="0"/>
              <a:t> </a:t>
            </a:r>
            <a:r>
              <a:rPr lang="en-GB" dirty="0" err="1"/>
              <a:t>busnesau</a:t>
            </a:r>
            <a:r>
              <a:rPr lang="en-GB" dirty="0"/>
              <a:t> </a:t>
            </a:r>
            <a:r>
              <a:rPr lang="en-GB" dirty="0" err="1"/>
              <a:t>lleol</a:t>
            </a:r>
            <a:endParaRPr lang="en-GB" dirty="0"/>
          </a:p>
          <a:p>
            <a:pPr>
              <a:defRPr/>
            </a:pPr>
            <a:r>
              <a:rPr lang="en-GB" dirty="0" err="1"/>
              <a:t>Cynnwys</a:t>
            </a:r>
            <a:r>
              <a:rPr lang="en-GB" dirty="0"/>
              <a:t> </a:t>
            </a:r>
            <a:r>
              <a:rPr lang="en-GB" dirty="0" err="1"/>
              <a:t>pobl</a:t>
            </a:r>
            <a:r>
              <a:rPr lang="en-GB" dirty="0"/>
              <a:t> a </a:t>
            </a:r>
            <a:r>
              <a:rPr lang="en-GB" dirty="0" err="1"/>
              <a:t>lleoedd</a:t>
            </a:r>
            <a:r>
              <a:rPr lang="en-GB" dirty="0"/>
              <a:t> </a:t>
            </a:r>
            <a:r>
              <a:rPr lang="en-GB" dirty="0" err="1"/>
              <a:t>pell</a:t>
            </a:r>
            <a:r>
              <a:rPr lang="en-GB" dirty="0"/>
              <a:t> </a:t>
            </a:r>
            <a:r>
              <a:rPr lang="en-GB" dirty="0" err="1"/>
              <a:t>i</a:t>
            </a:r>
            <a:r>
              <a:rPr lang="en-GB" dirty="0"/>
              <a:t> </a:t>
            </a:r>
            <a:r>
              <a:rPr lang="en-GB" dirty="0" err="1"/>
              <a:t>ffwrdd</a:t>
            </a:r>
            <a:r>
              <a:rPr lang="en-GB" dirty="0"/>
              <a:t> </a:t>
            </a:r>
            <a:r>
              <a:rPr lang="en-GB" dirty="0" err="1"/>
              <a:t>o’n</a:t>
            </a:r>
            <a:r>
              <a:rPr lang="en-GB" dirty="0"/>
              <a:t> </a:t>
            </a:r>
            <a:r>
              <a:rPr lang="en-GB" dirty="0" err="1"/>
              <a:t>cymuned</a:t>
            </a:r>
            <a:r>
              <a:rPr lang="en-GB" dirty="0"/>
              <a:t> </a:t>
            </a:r>
            <a:r>
              <a:rPr lang="en-GB" dirty="0" err="1"/>
              <a:t>ni</a:t>
            </a:r>
            <a:endParaRPr lang="en-GB" dirty="0"/>
          </a:p>
          <a:p>
            <a:pPr>
              <a:defRPr/>
            </a:pPr>
            <a:r>
              <a:rPr lang="en-GB" b="1" dirty="0" err="1"/>
              <a:t>Mae’n</a:t>
            </a:r>
            <a:r>
              <a:rPr lang="en-GB" b="1" dirty="0"/>
              <a:t> </a:t>
            </a:r>
            <a:r>
              <a:rPr lang="en-GB" b="1" dirty="0" err="1"/>
              <a:t>rhaid</a:t>
            </a:r>
            <a:r>
              <a:rPr lang="en-GB" b="1" dirty="0"/>
              <a:t> </a:t>
            </a:r>
            <a:r>
              <a:rPr lang="en-GB" b="1" dirty="0" err="1"/>
              <a:t>i</a:t>
            </a:r>
            <a:r>
              <a:rPr lang="en-GB" b="1" dirty="0"/>
              <a:t> </a:t>
            </a:r>
            <a:r>
              <a:rPr lang="en-GB" b="1" dirty="0" err="1"/>
              <a:t>bobl</a:t>
            </a:r>
            <a:r>
              <a:rPr lang="en-GB" b="1" dirty="0"/>
              <a:t> </a:t>
            </a:r>
            <a:r>
              <a:rPr lang="en-GB" b="1" dirty="0" err="1"/>
              <a:t>ifanc</a:t>
            </a:r>
            <a:r>
              <a:rPr lang="en-GB" b="1" dirty="0"/>
              <a:t> </a:t>
            </a:r>
            <a:r>
              <a:rPr lang="en-GB" b="1" dirty="0" err="1"/>
              <a:t>fod</a:t>
            </a:r>
            <a:r>
              <a:rPr lang="en-GB" b="1" dirty="0"/>
              <a:t> </a:t>
            </a:r>
            <a:r>
              <a:rPr lang="en-GB" b="1" dirty="0" err="1"/>
              <a:t>yn</a:t>
            </a:r>
            <a:r>
              <a:rPr lang="en-GB" b="1" dirty="0"/>
              <a:t> </a:t>
            </a:r>
            <a:r>
              <a:rPr lang="en-GB" b="1" dirty="0" err="1"/>
              <a:t>rhan</a:t>
            </a:r>
            <a:r>
              <a:rPr lang="en-GB" b="1" dirty="0"/>
              <a:t> o </a:t>
            </a:r>
            <a:r>
              <a:rPr lang="en-GB" b="1" dirty="0" err="1"/>
              <a:t>benderfyniadau</a:t>
            </a:r>
            <a:r>
              <a:rPr lang="en-GB" b="1" dirty="0"/>
              <a:t> </a:t>
            </a:r>
            <a:r>
              <a:rPr lang="en-GB" b="1" dirty="0" err="1"/>
              <a:t>ysgol</a:t>
            </a:r>
            <a:r>
              <a:rPr lang="en-GB" b="1" dirty="0"/>
              <a:t> – </a:t>
            </a:r>
            <a:r>
              <a:rPr lang="en-GB" b="1" dirty="0" err="1"/>
              <a:t>cynghorau</a:t>
            </a:r>
            <a:r>
              <a:rPr lang="en-GB" b="1" dirty="0"/>
              <a:t> </a:t>
            </a:r>
            <a:r>
              <a:rPr lang="en-GB" b="1" dirty="0" err="1"/>
              <a:t>ysgol</a:t>
            </a:r>
            <a:r>
              <a:rPr lang="en-GB" b="1" dirty="0"/>
              <a:t>, </a:t>
            </a:r>
            <a:r>
              <a:rPr lang="en-GB" b="1" dirty="0" err="1"/>
              <a:t>pwyllgorau</a:t>
            </a:r>
            <a:r>
              <a:rPr lang="en-GB" b="1" dirty="0"/>
              <a:t> Eco</a:t>
            </a:r>
          </a:p>
        </p:txBody>
      </p:sp>
      <p:sp>
        <p:nvSpPr>
          <p:cNvPr id="4" name="Content Placeholder 3"/>
          <p:cNvSpPr>
            <a:spLocks noGrp="1"/>
          </p:cNvSpPr>
          <p:nvPr>
            <p:ph sz="quarter" idx="2"/>
          </p:nvPr>
        </p:nvSpPr>
        <p:spPr/>
        <p:txBody>
          <a:bodyPr rtlCol="0">
            <a:normAutofit fontScale="85000" lnSpcReduction="20000"/>
          </a:bodyPr>
          <a:lstStyle/>
          <a:p>
            <a:pPr>
              <a:defRPr/>
            </a:pPr>
            <a:r>
              <a:rPr lang="en-GB" i="1" dirty="0">
                <a:solidFill>
                  <a:srgbClr val="0070C0"/>
                </a:solidFill>
              </a:rPr>
              <a:t>Everyone is involved</a:t>
            </a:r>
          </a:p>
          <a:p>
            <a:pPr>
              <a:defRPr/>
            </a:pPr>
            <a:r>
              <a:rPr lang="en-GB" i="1" dirty="0">
                <a:solidFill>
                  <a:srgbClr val="0070C0"/>
                </a:solidFill>
              </a:rPr>
              <a:t>Foundation learning children  are not too young</a:t>
            </a:r>
          </a:p>
          <a:p>
            <a:pPr>
              <a:defRPr/>
            </a:pPr>
            <a:r>
              <a:rPr lang="en-GB" i="1" dirty="0">
                <a:solidFill>
                  <a:srgbClr val="0070C0"/>
                </a:solidFill>
              </a:rPr>
              <a:t>Engage all school staff</a:t>
            </a:r>
          </a:p>
          <a:p>
            <a:pPr>
              <a:defRPr/>
            </a:pPr>
            <a:r>
              <a:rPr lang="en-GB" i="1" dirty="0">
                <a:solidFill>
                  <a:srgbClr val="0070C0"/>
                </a:solidFill>
              </a:rPr>
              <a:t>Engage the local community</a:t>
            </a:r>
          </a:p>
          <a:p>
            <a:pPr>
              <a:defRPr/>
            </a:pPr>
            <a:r>
              <a:rPr lang="en-GB" i="1" dirty="0">
                <a:solidFill>
                  <a:srgbClr val="0070C0"/>
                </a:solidFill>
              </a:rPr>
              <a:t>Engage local businesses</a:t>
            </a:r>
          </a:p>
          <a:p>
            <a:pPr>
              <a:defRPr/>
            </a:pPr>
            <a:r>
              <a:rPr lang="en-GB" i="1" dirty="0">
                <a:solidFill>
                  <a:srgbClr val="0070C0"/>
                </a:solidFill>
              </a:rPr>
              <a:t>Engage people and places far away from our own community </a:t>
            </a:r>
          </a:p>
          <a:p>
            <a:pPr>
              <a:defRPr/>
            </a:pPr>
            <a:r>
              <a:rPr lang="en-GB" b="1" i="1" dirty="0">
                <a:solidFill>
                  <a:srgbClr val="0070C0"/>
                </a:solidFill>
              </a:rPr>
              <a:t>Young children must be part of school decisions- school councils, Eco-committees </a:t>
            </a:r>
          </a:p>
        </p:txBody>
      </p:sp>
    </p:spTree>
    <p:extLst>
      <p:ext uri="{BB962C8B-B14F-4D97-AF65-F5344CB8AC3E}">
        <p14:creationId xmlns:p14="http://schemas.microsoft.com/office/powerpoint/2010/main" val="2766279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p:txBody>
          <a:bodyPr rtlCol="0">
            <a:normAutofit fontScale="90000"/>
          </a:bodyPr>
          <a:lstStyle/>
          <a:p>
            <a:pPr>
              <a:defRPr/>
            </a:pPr>
            <a:br>
              <a:rPr lang="en-GB" sz="4000" dirty="0">
                <a:solidFill>
                  <a:srgbClr val="00B0F0"/>
                </a:solidFill>
              </a:rPr>
            </a:br>
            <a:r>
              <a:rPr lang="en-GB" sz="4000" dirty="0"/>
              <a:t>Them</a:t>
            </a:r>
            <a:r>
              <a:rPr lang="en-US" sz="4000" dirty="0" err="1"/>
              <a:t>âu</a:t>
            </a:r>
            <a:r>
              <a:rPr lang="en-US" sz="4000" dirty="0"/>
              <a:t> t</a:t>
            </a:r>
            <a:r>
              <a:rPr lang="en-GB" sz="4000" dirty="0" err="1"/>
              <a:t>rawsgwricwlaidd</a:t>
            </a:r>
            <a:r>
              <a:rPr lang="en-GB" sz="4000" dirty="0"/>
              <a:t> </a:t>
            </a:r>
            <a:br>
              <a:rPr lang="en-GB" sz="4000" dirty="0">
                <a:solidFill>
                  <a:srgbClr val="00B0F0"/>
                </a:solidFill>
              </a:rPr>
            </a:br>
            <a:r>
              <a:rPr lang="en-GB" sz="4000" i="1" dirty="0">
                <a:solidFill>
                  <a:srgbClr val="0070C0"/>
                </a:solidFill>
              </a:rPr>
              <a:t>Cross curricular themes </a:t>
            </a:r>
            <a:br>
              <a:rPr lang="en-GB" sz="4000" dirty="0"/>
            </a:br>
            <a:br>
              <a:rPr lang="en-GB" sz="4000" dirty="0"/>
            </a:br>
            <a:endParaRPr lang="en-US" sz="4000" dirty="0"/>
          </a:p>
        </p:txBody>
      </p:sp>
      <p:sp>
        <p:nvSpPr>
          <p:cNvPr id="8195" name="Rectangle 5"/>
          <p:cNvSpPr>
            <a:spLocks noGrp="1" noChangeArrowheads="1"/>
          </p:cNvSpPr>
          <p:nvPr>
            <p:ph sz="half" idx="1"/>
          </p:nvPr>
        </p:nvSpPr>
        <p:spPr>
          <a:xfrm>
            <a:off x="6197600" y="1434480"/>
            <a:ext cx="5384800" cy="3989040"/>
          </a:xfrm>
        </p:spPr>
        <p:txBody>
          <a:bodyPr>
            <a:normAutofit fontScale="85000" lnSpcReduction="20000"/>
          </a:bodyPr>
          <a:lstStyle/>
          <a:p>
            <a:pPr eaLnBrk="1" hangingPunct="1"/>
            <a:r>
              <a:rPr lang="en-GB" altLang="en-US" sz="2400" i="1" dirty="0">
                <a:solidFill>
                  <a:srgbClr val="0070C0"/>
                </a:solidFill>
              </a:rPr>
              <a:t>Choices and decisions</a:t>
            </a:r>
          </a:p>
          <a:p>
            <a:pPr eaLnBrk="1" hangingPunct="1"/>
            <a:r>
              <a:rPr lang="en-GB" altLang="en-US" sz="2400" i="1" dirty="0">
                <a:solidFill>
                  <a:srgbClr val="0070C0"/>
                </a:solidFill>
              </a:rPr>
              <a:t>Consumption and waste</a:t>
            </a:r>
          </a:p>
          <a:p>
            <a:pPr eaLnBrk="1" hangingPunct="1"/>
            <a:r>
              <a:rPr lang="en-GB" altLang="en-US" sz="2400" i="1" dirty="0">
                <a:solidFill>
                  <a:srgbClr val="0070C0"/>
                </a:solidFill>
              </a:rPr>
              <a:t>Climate Change </a:t>
            </a:r>
          </a:p>
          <a:p>
            <a:pPr eaLnBrk="1" hangingPunct="1"/>
            <a:r>
              <a:rPr lang="en-GB" altLang="en-US" sz="2400" i="1" dirty="0">
                <a:solidFill>
                  <a:srgbClr val="0070C0"/>
                </a:solidFill>
              </a:rPr>
              <a:t>Health</a:t>
            </a:r>
          </a:p>
          <a:p>
            <a:pPr eaLnBrk="1" hangingPunct="1"/>
            <a:r>
              <a:rPr lang="en-GB" altLang="en-US" sz="2400" i="1" dirty="0">
                <a:solidFill>
                  <a:srgbClr val="0070C0"/>
                </a:solidFill>
              </a:rPr>
              <a:t>Identity and culture</a:t>
            </a:r>
          </a:p>
          <a:p>
            <a:pPr eaLnBrk="1" hangingPunct="1"/>
            <a:r>
              <a:rPr lang="en-GB" altLang="en-US" sz="2400" i="1" dirty="0">
                <a:solidFill>
                  <a:srgbClr val="0070C0"/>
                </a:solidFill>
              </a:rPr>
              <a:t>Wealth and poverty</a:t>
            </a:r>
          </a:p>
          <a:p>
            <a:pPr eaLnBrk="1" hangingPunct="1"/>
            <a:r>
              <a:rPr lang="en-GB" altLang="en-US" sz="2400" i="1" dirty="0">
                <a:solidFill>
                  <a:srgbClr val="0070C0"/>
                </a:solidFill>
              </a:rPr>
              <a:t>The natural environment</a:t>
            </a:r>
          </a:p>
          <a:p>
            <a:pPr eaLnBrk="1" hangingPunct="1"/>
            <a:endParaRPr lang="en-GB" altLang="en-US" sz="2400" dirty="0">
              <a:solidFill>
                <a:schemeClr val="accent1"/>
              </a:solidFill>
            </a:endParaRPr>
          </a:p>
          <a:p>
            <a:pPr eaLnBrk="1" hangingPunct="1"/>
            <a:r>
              <a:rPr lang="en-GB" altLang="en-US" sz="2400" dirty="0">
                <a:solidFill>
                  <a:srgbClr val="0070C0"/>
                </a:solidFill>
                <a:hlinkClick r:id="rId3">
                  <a:extLst>
                    <a:ext uri="{A12FA001-AC4F-418D-AE19-62706E023703}">
                      <ahyp:hlinkClr xmlns:ahyp="http://schemas.microsoft.com/office/drawing/2018/hyperlinkcolor" val="tx"/>
                    </a:ext>
                  </a:extLst>
                </a:hlinkClick>
              </a:rPr>
              <a:t>https://hwb.gov.wales/storage/eaf467e6-30fe-45c9-93ef-cb30f31f1c90/common-understanding-for-school.pdf</a:t>
            </a:r>
            <a:r>
              <a:rPr lang="en-GB" altLang="en-US" sz="2400" dirty="0">
                <a:solidFill>
                  <a:srgbClr val="0070C0"/>
                </a:solidFill>
              </a:rPr>
              <a:t> </a:t>
            </a:r>
            <a:r>
              <a:rPr lang="en-GB" altLang="en-US" sz="2400" dirty="0">
                <a:solidFill>
                  <a:schemeClr val="accent1"/>
                </a:solidFill>
              </a:rPr>
              <a:t> </a:t>
            </a:r>
          </a:p>
          <a:p>
            <a:pPr eaLnBrk="1" hangingPunct="1"/>
            <a:r>
              <a:rPr lang="en-GB" altLang="en-US" sz="2400" dirty="0">
                <a:solidFill>
                  <a:srgbClr val="0070C0"/>
                </a:solidFill>
              </a:rPr>
              <a:t>(see page 14)</a:t>
            </a:r>
          </a:p>
          <a:p>
            <a:pPr eaLnBrk="1" hangingPunct="1"/>
            <a:endParaRPr lang="en-GB" altLang="en-US" sz="2400" dirty="0">
              <a:solidFill>
                <a:schemeClr val="accent1"/>
              </a:solidFill>
            </a:endParaRPr>
          </a:p>
          <a:p>
            <a:pPr eaLnBrk="1" hangingPunct="1">
              <a:buFontTx/>
              <a:buNone/>
            </a:pPr>
            <a:endParaRPr lang="en-GB" altLang="en-US" sz="2400" dirty="0"/>
          </a:p>
          <a:p>
            <a:pPr eaLnBrk="1" hangingPunct="1"/>
            <a:endParaRPr lang="en-US" altLang="en-US" sz="2400" dirty="0"/>
          </a:p>
        </p:txBody>
      </p:sp>
      <p:sp>
        <p:nvSpPr>
          <p:cNvPr id="8196" name="Rectangle 6"/>
          <p:cNvSpPr>
            <a:spLocks noGrp="1" noChangeArrowheads="1"/>
          </p:cNvSpPr>
          <p:nvPr>
            <p:ph sz="half" idx="2"/>
          </p:nvPr>
        </p:nvSpPr>
        <p:spPr>
          <a:xfrm>
            <a:off x="285531" y="1434480"/>
            <a:ext cx="5384800" cy="3989040"/>
          </a:xfrm>
        </p:spPr>
        <p:txBody>
          <a:bodyPr>
            <a:normAutofit fontScale="85000" lnSpcReduction="20000"/>
          </a:bodyPr>
          <a:lstStyle/>
          <a:p>
            <a:pPr eaLnBrk="1" hangingPunct="1"/>
            <a:r>
              <a:rPr lang="cy-GB" altLang="en-US" sz="2400" dirty="0"/>
              <a:t>Dewisiadau a Phenderfyniadau</a:t>
            </a:r>
          </a:p>
          <a:p>
            <a:pPr eaLnBrk="1" hangingPunct="1"/>
            <a:r>
              <a:rPr lang="cy-GB" altLang="en-US" sz="2400" dirty="0"/>
              <a:t>Treuliant a gwastraff</a:t>
            </a:r>
          </a:p>
          <a:p>
            <a:pPr eaLnBrk="1" hangingPunct="1"/>
            <a:r>
              <a:rPr lang="cy-GB" altLang="en-US" sz="2400" dirty="0"/>
              <a:t>Newid yn yr hinsawdd</a:t>
            </a:r>
          </a:p>
          <a:p>
            <a:pPr eaLnBrk="1" hangingPunct="1"/>
            <a:r>
              <a:rPr lang="cy-GB" altLang="en-US" sz="2400" dirty="0"/>
              <a:t>Iechyd</a:t>
            </a:r>
          </a:p>
          <a:p>
            <a:pPr eaLnBrk="1" hangingPunct="1"/>
            <a:r>
              <a:rPr lang="cy-GB" altLang="en-US" sz="2400" dirty="0"/>
              <a:t>Hunaniaeth a diwylliant</a:t>
            </a:r>
          </a:p>
          <a:p>
            <a:pPr eaLnBrk="1" hangingPunct="1"/>
            <a:r>
              <a:rPr lang="cy-GB" altLang="en-US" sz="2400" dirty="0"/>
              <a:t>Cyfoeth a thlodi</a:t>
            </a:r>
          </a:p>
          <a:p>
            <a:pPr eaLnBrk="1" hangingPunct="1"/>
            <a:r>
              <a:rPr lang="cy-GB" altLang="en-US" sz="2400" dirty="0"/>
              <a:t>Yr amgylchedd naturiol</a:t>
            </a:r>
          </a:p>
          <a:p>
            <a:pPr eaLnBrk="1" hangingPunct="1"/>
            <a:endParaRPr lang="cy-GB" altLang="en-US" sz="2400" dirty="0"/>
          </a:p>
          <a:p>
            <a:pPr eaLnBrk="1" hangingPunct="1"/>
            <a:r>
              <a:rPr lang="cy-GB" altLang="en-US" sz="2400" dirty="0">
                <a:solidFill>
                  <a:srgbClr val="0070C0"/>
                </a:solidFill>
                <a:hlinkClick r:id="rId4">
                  <a:extLst>
                    <a:ext uri="{A12FA001-AC4F-418D-AE19-62706E023703}">
                      <ahyp:hlinkClr xmlns:ahyp="http://schemas.microsoft.com/office/drawing/2018/hyperlinkcolor" val="tx"/>
                    </a:ext>
                  </a:extLst>
                </a:hlinkClick>
              </a:rPr>
              <a:t>https://moodle.cynnal.co.uk/pluginfile.php/36565/mod_resource/content/1/ADCDF_Cyd_ddealltwriaeth_ar_gyfer_ysgolion.pdf</a:t>
            </a:r>
            <a:r>
              <a:rPr lang="cy-GB" altLang="en-US" sz="2400" dirty="0">
                <a:solidFill>
                  <a:srgbClr val="0070C0"/>
                </a:solidFill>
              </a:rPr>
              <a:t> </a:t>
            </a:r>
            <a:r>
              <a:rPr lang="cy-GB" altLang="en-US" sz="2400" dirty="0"/>
              <a:t>(gweler tudalen 14)</a:t>
            </a:r>
          </a:p>
          <a:p>
            <a:pPr eaLnBrk="1" hangingPunct="1"/>
            <a:endParaRPr lang="cy-GB" altLang="en-US" sz="2400" dirty="0">
              <a:solidFill>
                <a:srgbClr val="00B0F0"/>
              </a:solidFill>
            </a:endParaRPr>
          </a:p>
        </p:txBody>
      </p:sp>
    </p:spTree>
    <p:extLst>
      <p:ext uri="{BB962C8B-B14F-4D97-AF65-F5344CB8AC3E}">
        <p14:creationId xmlns:p14="http://schemas.microsoft.com/office/powerpoint/2010/main" val="3862054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274638"/>
            <a:ext cx="11655083" cy="1143000"/>
          </a:xfrm>
        </p:spPr>
        <p:txBody>
          <a:bodyPr>
            <a:noAutofit/>
          </a:bodyPr>
          <a:lstStyle/>
          <a:p>
            <a:br>
              <a:rPr lang="en-GB" sz="3200" dirty="0">
                <a:solidFill>
                  <a:schemeClr val="accent1"/>
                </a:solidFill>
              </a:rPr>
            </a:br>
            <a:r>
              <a:rPr lang="en-GB" sz="3200" dirty="0" err="1"/>
              <a:t>Trafodwch</a:t>
            </a:r>
            <a:r>
              <a:rPr lang="en-GB" sz="3200" dirty="0"/>
              <a:t> y </a:t>
            </a:r>
            <a:r>
              <a:rPr lang="en-GB" sz="3200" dirty="0" err="1"/>
              <a:t>cysylltiad</a:t>
            </a:r>
            <a:r>
              <a:rPr lang="en-GB" sz="3200" dirty="0"/>
              <a:t> </a:t>
            </a:r>
            <a:r>
              <a:rPr lang="en-GB" sz="3200" dirty="0" err="1"/>
              <a:t>rhwng</a:t>
            </a:r>
            <a:r>
              <a:rPr lang="en-GB" sz="3200" dirty="0"/>
              <a:t> y clip </a:t>
            </a:r>
            <a:r>
              <a:rPr lang="en-GB" sz="3200" dirty="0" err="1"/>
              <a:t>yma</a:t>
            </a:r>
            <a:r>
              <a:rPr lang="en-GB" sz="3200" dirty="0"/>
              <a:t> a </a:t>
            </a:r>
            <a:r>
              <a:rPr lang="en-GB" sz="3200" dirty="0" err="1"/>
              <a:t>themau</a:t>
            </a:r>
            <a:r>
              <a:rPr lang="en-GB" sz="3200" dirty="0"/>
              <a:t> ADCDF</a:t>
            </a:r>
            <a:br>
              <a:rPr lang="en-GB" sz="3200" dirty="0"/>
            </a:br>
            <a:r>
              <a:rPr lang="en-GB" sz="3200" i="1" dirty="0">
                <a:solidFill>
                  <a:schemeClr val="accent1"/>
                </a:solidFill>
              </a:rPr>
              <a:t>Discuss the links between this clip and ESDGC themes</a:t>
            </a:r>
            <a:br>
              <a:rPr lang="en-GB" sz="3200" dirty="0"/>
            </a:br>
            <a:endParaRPr lang="en-GB" sz="3200" dirty="0">
              <a:solidFill>
                <a:schemeClr val="accent1"/>
              </a:solidFill>
            </a:endParaRPr>
          </a:p>
        </p:txBody>
      </p:sp>
      <p:sp>
        <p:nvSpPr>
          <p:cNvPr id="3" name="Content Placeholder 2"/>
          <p:cNvSpPr>
            <a:spLocks noGrp="1"/>
          </p:cNvSpPr>
          <p:nvPr>
            <p:ph sz="half" idx="1"/>
          </p:nvPr>
        </p:nvSpPr>
        <p:spPr/>
        <p:txBody>
          <a:bodyPr>
            <a:normAutofit/>
          </a:bodyPr>
          <a:lstStyle/>
          <a:p>
            <a:r>
              <a:rPr lang="en-GB" dirty="0">
                <a:hlinkClick r:id="rId3"/>
              </a:rPr>
              <a:t>https://dysgu.hwb.gov.wales/playlists/view/62ca7ec4-b6a2-485c-bf47-7f396550d0ab/en#page3</a:t>
            </a:r>
            <a:endParaRPr lang="en-GB" dirty="0"/>
          </a:p>
          <a:p>
            <a:endParaRPr lang="en-GB" dirty="0"/>
          </a:p>
        </p:txBody>
      </p:sp>
      <p:sp>
        <p:nvSpPr>
          <p:cNvPr id="4" name="Content Placeholder 3"/>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299144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D4D3-A5D2-41CC-93F2-F78CD635042E}"/>
              </a:ext>
            </a:extLst>
          </p:cNvPr>
          <p:cNvSpPr>
            <a:spLocks noGrp="1"/>
          </p:cNvSpPr>
          <p:nvPr>
            <p:ph type="title"/>
          </p:nvPr>
        </p:nvSpPr>
        <p:spPr/>
        <p:txBody>
          <a:bodyPr>
            <a:normAutofit/>
          </a:bodyPr>
          <a:lstStyle/>
          <a:p>
            <a:r>
              <a:rPr lang="en-GB" dirty="0" err="1"/>
              <a:t>Cwricwlwm</a:t>
            </a:r>
            <a:r>
              <a:rPr lang="en-GB" dirty="0"/>
              <a:t> </a:t>
            </a:r>
            <a:r>
              <a:rPr lang="en-GB" dirty="0" err="1"/>
              <a:t>i</a:t>
            </a:r>
            <a:r>
              <a:rPr lang="en-GB" dirty="0"/>
              <a:t> </a:t>
            </a:r>
            <a:r>
              <a:rPr lang="en-GB" dirty="0" err="1"/>
              <a:t>Gymru</a:t>
            </a:r>
            <a:r>
              <a:rPr lang="en-GB" dirty="0"/>
              <a:t>: Y </a:t>
            </a:r>
            <a:r>
              <a:rPr lang="en-GB" dirty="0" err="1"/>
              <a:t>pedwar</a:t>
            </a:r>
            <a:r>
              <a:rPr lang="en-GB" dirty="0"/>
              <a:t> </a:t>
            </a:r>
            <a:r>
              <a:rPr lang="en-GB" dirty="0" err="1"/>
              <a:t>diben</a:t>
            </a:r>
            <a:r>
              <a:rPr lang="en-GB" dirty="0"/>
              <a:t>  </a:t>
            </a:r>
            <a:br>
              <a:rPr lang="en-GB" dirty="0"/>
            </a:br>
            <a:r>
              <a:rPr lang="en-GB" dirty="0">
                <a:solidFill>
                  <a:srgbClr val="0070C0"/>
                </a:solidFill>
              </a:rPr>
              <a:t>Curriculum for Wales: </a:t>
            </a:r>
            <a:r>
              <a:rPr lang="en-GB" i="1" dirty="0">
                <a:solidFill>
                  <a:srgbClr val="0070C0"/>
                </a:solidFill>
              </a:rPr>
              <a:t>The four purposes</a:t>
            </a:r>
          </a:p>
        </p:txBody>
      </p:sp>
      <p:sp>
        <p:nvSpPr>
          <p:cNvPr id="3" name="Content Placeholder 2">
            <a:extLst>
              <a:ext uri="{FF2B5EF4-FFF2-40B4-BE49-F238E27FC236}">
                <a16:creationId xmlns:a16="http://schemas.microsoft.com/office/drawing/2014/main" id="{3354E335-7BDC-4A49-969D-2F4C4E4D633A}"/>
              </a:ext>
            </a:extLst>
          </p:cNvPr>
          <p:cNvSpPr>
            <a:spLocks noGrp="1"/>
          </p:cNvSpPr>
          <p:nvPr>
            <p:ph sz="half" idx="1"/>
          </p:nvPr>
        </p:nvSpPr>
        <p:spPr/>
        <p:txBody>
          <a:bodyPr>
            <a:normAutofit fontScale="85000" lnSpcReduction="10000"/>
          </a:bodyPr>
          <a:lstStyle/>
          <a:p>
            <a:r>
              <a:rPr lang="en-GB" dirty="0" err="1"/>
              <a:t>Yn</a:t>
            </a:r>
            <a:r>
              <a:rPr lang="en-GB" dirty="0"/>
              <a:t> </a:t>
            </a:r>
            <a:r>
              <a:rPr lang="en-GB" dirty="0" err="1"/>
              <a:t>ddysgwyr</a:t>
            </a:r>
            <a:r>
              <a:rPr lang="en-GB" dirty="0"/>
              <a:t> </a:t>
            </a:r>
            <a:r>
              <a:rPr lang="en-GB" dirty="0" err="1"/>
              <a:t>uchelgeisiol</a:t>
            </a:r>
            <a:r>
              <a:rPr lang="en-GB" dirty="0"/>
              <a:t>, </a:t>
            </a:r>
            <a:r>
              <a:rPr lang="en-GB" dirty="0" err="1"/>
              <a:t>galluog</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ddysgu</a:t>
            </a:r>
            <a:r>
              <a:rPr lang="en-GB" dirty="0"/>
              <a:t> </a:t>
            </a:r>
            <a:r>
              <a:rPr lang="en-GB" dirty="0" err="1"/>
              <a:t>drwy</a:t>
            </a:r>
            <a:r>
              <a:rPr lang="en-GB" dirty="0"/>
              <a:t> </a:t>
            </a:r>
            <a:r>
              <a:rPr lang="en-GB" dirty="0" err="1"/>
              <a:t>gydol</a:t>
            </a:r>
            <a:r>
              <a:rPr lang="en-GB" dirty="0"/>
              <a:t> </a:t>
            </a:r>
            <a:r>
              <a:rPr lang="en-GB" dirty="0" err="1"/>
              <a:t>eu</a:t>
            </a:r>
            <a:r>
              <a:rPr lang="en-GB" dirty="0"/>
              <a:t> hoes </a:t>
            </a:r>
          </a:p>
          <a:p>
            <a:r>
              <a:rPr lang="en-GB" dirty="0" err="1"/>
              <a:t>Yn</a:t>
            </a:r>
            <a:r>
              <a:rPr lang="en-GB" dirty="0"/>
              <a:t> </a:t>
            </a:r>
            <a:r>
              <a:rPr lang="en-GB" dirty="0" err="1"/>
              <a:t>gyfranwyr</a:t>
            </a:r>
            <a:r>
              <a:rPr lang="en-GB" dirty="0"/>
              <a:t> </a:t>
            </a:r>
            <a:r>
              <a:rPr lang="en-GB" dirty="0" err="1"/>
              <a:t>mentrus</a:t>
            </a:r>
            <a:r>
              <a:rPr lang="en-GB" dirty="0"/>
              <a:t>, </a:t>
            </a:r>
            <a:r>
              <a:rPr lang="en-GB" dirty="0" err="1"/>
              <a:t>creadigol</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eu</a:t>
            </a:r>
            <a:r>
              <a:rPr lang="en-GB" dirty="0"/>
              <a:t> </a:t>
            </a:r>
            <a:r>
              <a:rPr lang="en-GB" dirty="0" err="1"/>
              <a:t>rhan</a:t>
            </a:r>
            <a:r>
              <a:rPr lang="en-GB" dirty="0"/>
              <a:t> </a:t>
            </a:r>
            <a:r>
              <a:rPr lang="en-GB" dirty="0" err="1"/>
              <a:t>yn</a:t>
            </a:r>
            <a:r>
              <a:rPr lang="en-GB" dirty="0"/>
              <a:t> </a:t>
            </a:r>
            <a:r>
              <a:rPr lang="en-GB" dirty="0" err="1"/>
              <a:t>llawn</a:t>
            </a:r>
            <a:r>
              <a:rPr lang="en-GB" dirty="0"/>
              <a:t> </a:t>
            </a:r>
            <a:r>
              <a:rPr lang="en-GB" dirty="0" err="1"/>
              <a:t>yn</a:t>
            </a:r>
            <a:r>
              <a:rPr lang="en-GB" dirty="0"/>
              <a:t> </a:t>
            </a:r>
            <a:r>
              <a:rPr lang="en-GB" dirty="0" err="1"/>
              <a:t>eu</a:t>
            </a:r>
            <a:r>
              <a:rPr lang="en-GB" dirty="0"/>
              <a:t> </a:t>
            </a:r>
            <a:r>
              <a:rPr lang="en-GB" dirty="0" err="1"/>
              <a:t>bywyd</a:t>
            </a:r>
            <a:r>
              <a:rPr lang="en-GB" dirty="0"/>
              <a:t> </a:t>
            </a:r>
            <a:r>
              <a:rPr lang="en-GB" dirty="0" err="1"/>
              <a:t>a’u</a:t>
            </a:r>
            <a:r>
              <a:rPr lang="en-GB" dirty="0"/>
              <a:t> </a:t>
            </a:r>
            <a:r>
              <a:rPr lang="en-GB" dirty="0" err="1"/>
              <a:t>gwaith</a:t>
            </a:r>
            <a:r>
              <a:rPr lang="en-GB" dirty="0"/>
              <a:t> </a:t>
            </a:r>
          </a:p>
          <a:p>
            <a:r>
              <a:rPr lang="en-GB" dirty="0" err="1"/>
              <a:t>Yn</a:t>
            </a:r>
            <a:r>
              <a:rPr lang="en-GB" dirty="0"/>
              <a:t> </a:t>
            </a:r>
            <a:r>
              <a:rPr lang="en-GB" dirty="0" err="1"/>
              <a:t>ddinasyddion</a:t>
            </a:r>
            <a:r>
              <a:rPr lang="en-GB" dirty="0"/>
              <a:t> </a:t>
            </a:r>
            <a:r>
              <a:rPr lang="en-GB" dirty="0" err="1"/>
              <a:t>egwyddorol</a:t>
            </a:r>
            <a:r>
              <a:rPr lang="en-GB" dirty="0"/>
              <a:t>, </a:t>
            </a:r>
            <a:r>
              <a:rPr lang="en-GB" dirty="0" err="1"/>
              <a:t>gwybodus</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ddinasyddion</a:t>
            </a:r>
            <a:r>
              <a:rPr lang="en-GB" dirty="0"/>
              <a:t> </a:t>
            </a:r>
            <a:r>
              <a:rPr lang="en-GB" dirty="0" err="1"/>
              <a:t>i</a:t>
            </a:r>
            <a:r>
              <a:rPr lang="en-GB" dirty="0"/>
              <a:t> </a:t>
            </a:r>
            <a:r>
              <a:rPr lang="en-GB" dirty="0" err="1"/>
              <a:t>Gymru</a:t>
            </a:r>
            <a:r>
              <a:rPr lang="en-GB" dirty="0"/>
              <a:t> </a:t>
            </a:r>
            <a:r>
              <a:rPr lang="en-GB" dirty="0" err="1"/>
              <a:t>a’r</a:t>
            </a:r>
            <a:r>
              <a:rPr lang="en-GB" dirty="0"/>
              <a:t> </a:t>
            </a:r>
            <a:r>
              <a:rPr lang="en-GB" dirty="0" err="1"/>
              <a:t>byd</a:t>
            </a:r>
            <a:r>
              <a:rPr lang="en-GB" dirty="0"/>
              <a:t> </a:t>
            </a:r>
          </a:p>
          <a:p>
            <a:r>
              <a:rPr lang="en-GB" dirty="0" err="1"/>
              <a:t>Yn</a:t>
            </a:r>
            <a:r>
              <a:rPr lang="en-GB" dirty="0"/>
              <a:t> </a:t>
            </a:r>
            <a:r>
              <a:rPr lang="en-GB" dirty="0" err="1"/>
              <a:t>unigolion</a:t>
            </a:r>
            <a:r>
              <a:rPr lang="en-GB" dirty="0"/>
              <a:t> </a:t>
            </a:r>
            <a:r>
              <a:rPr lang="en-GB" dirty="0" err="1"/>
              <a:t>iach</a:t>
            </a:r>
            <a:r>
              <a:rPr lang="en-GB" dirty="0"/>
              <a:t>, </a:t>
            </a:r>
            <a:r>
              <a:rPr lang="en-GB" dirty="0" err="1"/>
              <a:t>hyderus</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gan</a:t>
            </a:r>
            <a:r>
              <a:rPr lang="en-GB" dirty="0"/>
              <a:t> </a:t>
            </a:r>
            <a:r>
              <a:rPr lang="en-GB" dirty="0" err="1"/>
              <a:t>wireddu</a:t>
            </a:r>
            <a:r>
              <a:rPr lang="en-GB" dirty="0"/>
              <a:t> </a:t>
            </a:r>
            <a:r>
              <a:rPr lang="en-GB" dirty="0" err="1"/>
              <a:t>eu</a:t>
            </a:r>
            <a:r>
              <a:rPr lang="en-GB" dirty="0"/>
              <a:t> </a:t>
            </a:r>
            <a:r>
              <a:rPr lang="en-GB" dirty="0" err="1"/>
              <a:t>dyheadau</a:t>
            </a:r>
            <a:r>
              <a:rPr lang="en-GB" dirty="0"/>
              <a:t> </a:t>
            </a:r>
            <a:r>
              <a:rPr lang="en-GB" dirty="0" err="1"/>
              <a:t>fel</a:t>
            </a:r>
            <a:r>
              <a:rPr lang="en-GB" dirty="0"/>
              <a:t> </a:t>
            </a:r>
            <a:r>
              <a:rPr lang="en-GB" dirty="0" err="1"/>
              <a:t>aelodau</a:t>
            </a:r>
            <a:r>
              <a:rPr lang="en-GB" dirty="0"/>
              <a:t> </a:t>
            </a:r>
            <a:endParaRPr lang="cy-GB" dirty="0">
              <a:solidFill>
                <a:srgbClr val="00B0F0"/>
              </a:solidFill>
            </a:endParaRPr>
          </a:p>
          <a:p>
            <a:endParaRPr lang="en-GB" dirty="0"/>
          </a:p>
        </p:txBody>
      </p:sp>
      <p:sp>
        <p:nvSpPr>
          <p:cNvPr id="4" name="Content Placeholder 3">
            <a:extLst>
              <a:ext uri="{FF2B5EF4-FFF2-40B4-BE49-F238E27FC236}">
                <a16:creationId xmlns:a16="http://schemas.microsoft.com/office/drawing/2014/main" id="{EA00E046-CBB0-4D98-BE0B-298CBD15014A}"/>
              </a:ext>
            </a:extLst>
          </p:cNvPr>
          <p:cNvSpPr>
            <a:spLocks noGrp="1"/>
          </p:cNvSpPr>
          <p:nvPr>
            <p:ph sz="half" idx="2"/>
          </p:nvPr>
        </p:nvSpPr>
        <p:spPr>
          <a:xfrm>
            <a:off x="6230257" y="1825625"/>
            <a:ext cx="5169338" cy="3989040"/>
          </a:xfrm>
        </p:spPr>
        <p:txBody>
          <a:bodyPr>
            <a:normAutofit fontScale="85000" lnSpcReduction="10000"/>
          </a:bodyPr>
          <a:lstStyle/>
          <a:p>
            <a:r>
              <a:rPr lang="en-GB" i="1" dirty="0">
                <a:solidFill>
                  <a:srgbClr val="0070C0"/>
                </a:solidFill>
              </a:rPr>
              <a:t>Ambitious, capable learners who are ready to learn throughout their lives </a:t>
            </a:r>
          </a:p>
          <a:p>
            <a:pPr marL="0" indent="0">
              <a:buNone/>
            </a:pPr>
            <a:r>
              <a:rPr lang="en-GB" i="1" dirty="0">
                <a:solidFill>
                  <a:srgbClr val="0070C0"/>
                </a:solidFill>
              </a:rPr>
              <a:t>• Enterprising, creative contributors who are ready to play a full part in life and work </a:t>
            </a:r>
          </a:p>
          <a:p>
            <a:pPr marL="0" indent="0">
              <a:buNone/>
            </a:pPr>
            <a:r>
              <a:rPr lang="en-GB" i="1" dirty="0">
                <a:solidFill>
                  <a:srgbClr val="0070C0"/>
                </a:solidFill>
              </a:rPr>
              <a:t>• Ethical, informed citizens who are ready to be citizens of Wales and the world </a:t>
            </a:r>
          </a:p>
          <a:p>
            <a:pPr marL="0" indent="0">
              <a:buNone/>
            </a:pPr>
            <a:r>
              <a:rPr lang="en-GB" i="1" dirty="0">
                <a:solidFill>
                  <a:srgbClr val="0070C0"/>
                </a:solidFill>
              </a:rPr>
              <a:t>• Healthy confident individuals who are ready to lead fulfilling lives as valued members of society. </a:t>
            </a:r>
          </a:p>
        </p:txBody>
      </p:sp>
    </p:spTree>
    <p:extLst>
      <p:ext uri="{BB962C8B-B14F-4D97-AF65-F5344CB8AC3E}">
        <p14:creationId xmlns:p14="http://schemas.microsoft.com/office/powerpoint/2010/main" val="3216848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09600" y="274638"/>
            <a:ext cx="10972800" cy="555356"/>
          </a:xfrm>
        </p:spPr>
        <p:txBody>
          <a:bodyPr>
            <a:normAutofit fontScale="90000"/>
          </a:bodyPr>
          <a:lstStyle/>
          <a:p>
            <a:pPr eaLnBrk="1" hangingPunct="1"/>
            <a:r>
              <a:rPr lang="en-GB" altLang="en-US" dirty="0" err="1"/>
              <a:t>Cysylltiadau</a:t>
            </a:r>
            <a:r>
              <a:rPr lang="en-GB" altLang="en-US" dirty="0"/>
              <a:t> </a:t>
            </a:r>
            <a:r>
              <a:rPr lang="en-GB" altLang="en-US" dirty="0" err="1"/>
              <a:t>â’r</a:t>
            </a:r>
            <a:r>
              <a:rPr lang="en-GB" altLang="en-US" dirty="0"/>
              <a:t> </a:t>
            </a:r>
            <a:r>
              <a:rPr lang="en-GB" altLang="en-US" dirty="0" err="1"/>
              <a:t>Cwricwlwm</a:t>
            </a:r>
            <a:r>
              <a:rPr lang="en-GB" altLang="en-US" dirty="0"/>
              <a:t> </a:t>
            </a:r>
            <a:r>
              <a:rPr lang="en-GB" altLang="en-US" dirty="0" err="1"/>
              <a:t>i</a:t>
            </a:r>
            <a:r>
              <a:rPr lang="en-GB" altLang="en-US" dirty="0"/>
              <a:t> </a:t>
            </a:r>
            <a:r>
              <a:rPr lang="en-GB" altLang="en-US" dirty="0" err="1"/>
              <a:t>Gymru</a:t>
            </a:r>
            <a:endParaRPr lang="en-GB" altLang="en-US" dirty="0"/>
          </a:p>
        </p:txBody>
      </p:sp>
      <p:sp>
        <p:nvSpPr>
          <p:cNvPr id="3" name="Content Placeholder 2"/>
          <p:cNvSpPr>
            <a:spLocks noGrp="1"/>
          </p:cNvSpPr>
          <p:nvPr>
            <p:ph sz="quarter" idx="1"/>
          </p:nvPr>
        </p:nvSpPr>
        <p:spPr>
          <a:xfrm>
            <a:off x="609600" y="1005840"/>
            <a:ext cx="5384800" cy="5198012"/>
          </a:xfrm>
        </p:spPr>
        <p:txBody>
          <a:bodyPr rtlCol="0">
            <a:normAutofit fontScale="77500" lnSpcReduction="20000"/>
          </a:bodyPr>
          <a:lstStyle/>
          <a:p>
            <a:pPr marL="0" indent="0">
              <a:buNone/>
              <a:defRPr/>
            </a:pPr>
            <a:r>
              <a:rPr lang="en-GB" sz="3800" dirty="0" err="1"/>
              <a:t>Saith</a:t>
            </a:r>
            <a:r>
              <a:rPr lang="en-GB" sz="3800" dirty="0"/>
              <a:t> </a:t>
            </a:r>
            <a:r>
              <a:rPr lang="en-GB" sz="3800" dirty="0" err="1"/>
              <a:t>Maes</a:t>
            </a:r>
            <a:r>
              <a:rPr lang="en-GB" sz="3800" dirty="0"/>
              <a:t> </a:t>
            </a:r>
            <a:r>
              <a:rPr lang="en-GB" sz="3800" dirty="0" err="1"/>
              <a:t>Dysgu</a:t>
            </a:r>
            <a:endParaRPr lang="en-GB" sz="3800" dirty="0"/>
          </a:p>
          <a:p>
            <a:pPr>
              <a:defRPr/>
            </a:pPr>
            <a:r>
              <a:rPr lang="cy-GB" sz="3800" dirty="0"/>
              <a:t>Celfyddydau mynegiannol</a:t>
            </a:r>
          </a:p>
          <a:p>
            <a:pPr>
              <a:defRPr/>
            </a:pPr>
            <a:r>
              <a:rPr lang="cy-GB" sz="3800" dirty="0"/>
              <a:t>Iechyd a lles</a:t>
            </a:r>
          </a:p>
          <a:p>
            <a:pPr>
              <a:defRPr/>
            </a:pPr>
            <a:r>
              <a:rPr lang="cy-GB" sz="3800" dirty="0"/>
              <a:t>Dyniaethau</a:t>
            </a:r>
          </a:p>
          <a:p>
            <a:pPr>
              <a:defRPr/>
            </a:pPr>
            <a:r>
              <a:rPr lang="cy-GB" sz="3800" dirty="0"/>
              <a:t>Ieithoedd, llythrennedd a </a:t>
            </a:r>
          </a:p>
          <a:p>
            <a:pPr>
              <a:defRPr/>
            </a:pPr>
            <a:r>
              <a:rPr lang="cy-GB" sz="3800" dirty="0"/>
              <a:t>chyfathrebu</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cy-GB" sz="3800" dirty="0"/>
              <a:t>Gwyddoniaeth a thechnoleg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y-GB" sz="3800" b="0" i="0" u="none" strike="noStrike" kern="1200" cap="none" spc="0" normalizeH="0" baseline="0" noProof="0" dirty="0">
                <a:ln>
                  <a:noFill/>
                </a:ln>
                <a:effectLst/>
                <a:uLnTx/>
                <a:uFillTx/>
                <a:latin typeface="Arial" panose="020B0604020202020204" pitchFamily="34" charset="0"/>
                <a:ea typeface="+mn-ea"/>
                <a:cs typeface="+mn-cs"/>
              </a:rPr>
              <a:t>Mathemateg a rhifedd</a:t>
            </a:r>
          </a:p>
          <a:p>
            <a:pPr>
              <a:defRPr/>
            </a:pPr>
            <a:endParaRPr lang="cy-GB" sz="3800" dirty="0">
              <a:solidFill>
                <a:srgbClr val="00B0F0"/>
              </a:solidFill>
            </a:endParaRPr>
          </a:p>
          <a:p>
            <a:pPr>
              <a:defRPr/>
            </a:pPr>
            <a:endParaRPr lang="en-GB" dirty="0"/>
          </a:p>
          <a:p>
            <a:pPr marL="0" indent="0">
              <a:buNone/>
              <a:defRPr/>
            </a:pPr>
            <a:endParaRPr lang="en-GB" dirty="0"/>
          </a:p>
          <a:p>
            <a:pPr marL="0" indent="0">
              <a:buNone/>
              <a:defRPr/>
            </a:pPr>
            <a:r>
              <a:rPr lang="en-GB" dirty="0"/>
              <a:t> </a:t>
            </a:r>
          </a:p>
        </p:txBody>
      </p:sp>
      <p:sp>
        <p:nvSpPr>
          <p:cNvPr id="4" name="Content Placeholder 3"/>
          <p:cNvSpPr>
            <a:spLocks noGrp="1"/>
          </p:cNvSpPr>
          <p:nvPr>
            <p:ph sz="quarter" idx="2"/>
          </p:nvPr>
        </p:nvSpPr>
        <p:spPr>
          <a:xfrm>
            <a:off x="6197599" y="893298"/>
            <a:ext cx="5738837" cy="4695943"/>
          </a:xfrm>
        </p:spPr>
        <p:txBody>
          <a:bodyPr rtlCol="0">
            <a:noAutofit/>
          </a:bodyPr>
          <a:lstStyle/>
          <a:p>
            <a:pPr>
              <a:defRPr/>
            </a:pPr>
            <a:r>
              <a:rPr lang="cy-GB" sz="2400" dirty="0"/>
              <a:t>A oes modd mapio themâu ADCDF i’r chwech maes dysgu?</a:t>
            </a:r>
          </a:p>
          <a:p>
            <a:pPr>
              <a:defRPr/>
            </a:pPr>
            <a:r>
              <a:rPr lang="cy-GB" sz="2400" dirty="0"/>
              <a:t>A all ADCDF gefnogi’r meysydd hyn?</a:t>
            </a:r>
          </a:p>
          <a:p>
            <a:pPr>
              <a:defRPr/>
            </a:pPr>
            <a:r>
              <a:rPr lang="cy-GB" sz="2400" dirty="0"/>
              <a:t>A all ADCDF gefnogi’r fframwaith llythrennedd a rhifedd?</a:t>
            </a:r>
          </a:p>
          <a:p>
            <a:pPr>
              <a:defRPr/>
            </a:pPr>
            <a:r>
              <a:rPr lang="cy-GB" sz="2400" dirty="0"/>
              <a:t>A all meysydd cyffredinol ADCDF cael eu cefnogi gan 4 diben y Cwricwlwm i Gymru ac i’r gwrthwyneb?</a:t>
            </a:r>
          </a:p>
          <a:p>
            <a:pPr>
              <a:defRPr/>
            </a:pPr>
            <a:r>
              <a:rPr lang="cy-GB" sz="2400" b="1" dirty="0"/>
              <a:t>A yw erthyglau Confensiwn y Cenhedloedd Unedig ar Hawliau'r Plentyn yn hanfodol i’r Cyfnod Sylfaen ac ADCDF?</a:t>
            </a:r>
            <a:r>
              <a:rPr lang="en-GB" sz="2400" b="1" dirty="0"/>
              <a:t> </a:t>
            </a:r>
          </a:p>
        </p:txBody>
      </p:sp>
    </p:spTree>
    <p:extLst>
      <p:ext uri="{BB962C8B-B14F-4D97-AF65-F5344CB8AC3E}">
        <p14:creationId xmlns:p14="http://schemas.microsoft.com/office/powerpoint/2010/main" val="3754267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609600" y="274638"/>
            <a:ext cx="10972800" cy="674931"/>
          </a:xfrm>
        </p:spPr>
        <p:txBody>
          <a:bodyPr>
            <a:normAutofit fontScale="90000"/>
          </a:bodyPr>
          <a:lstStyle/>
          <a:p>
            <a:pPr eaLnBrk="1" hangingPunct="1"/>
            <a:r>
              <a:rPr lang="cy-GB" altLang="en-US" i="1" dirty="0">
                <a:solidFill>
                  <a:srgbClr val="0070C0"/>
                </a:solidFill>
              </a:rPr>
              <a:t>Links to the New </a:t>
            </a:r>
            <a:r>
              <a:rPr lang="cy-GB" altLang="en-US" i="1" dirty="0" err="1">
                <a:solidFill>
                  <a:srgbClr val="0070C0"/>
                </a:solidFill>
              </a:rPr>
              <a:t>Curriculum</a:t>
            </a:r>
            <a:r>
              <a:rPr lang="cy-GB" altLang="en-US" i="1" dirty="0">
                <a:solidFill>
                  <a:srgbClr val="0070C0"/>
                </a:solidFill>
              </a:rPr>
              <a:t> </a:t>
            </a:r>
            <a:r>
              <a:rPr lang="cy-GB" altLang="en-US" i="1" dirty="0" err="1">
                <a:solidFill>
                  <a:srgbClr val="0070C0"/>
                </a:solidFill>
              </a:rPr>
              <a:t>for</a:t>
            </a:r>
            <a:r>
              <a:rPr lang="cy-GB" altLang="en-US" i="1" dirty="0">
                <a:solidFill>
                  <a:srgbClr val="0070C0"/>
                </a:solidFill>
              </a:rPr>
              <a:t> Wales</a:t>
            </a:r>
          </a:p>
        </p:txBody>
      </p:sp>
      <p:sp>
        <p:nvSpPr>
          <p:cNvPr id="3" name="Content Placeholder 2"/>
          <p:cNvSpPr>
            <a:spLocks noGrp="1"/>
          </p:cNvSpPr>
          <p:nvPr>
            <p:ph sz="quarter" idx="1"/>
          </p:nvPr>
        </p:nvSpPr>
        <p:spPr>
          <a:xfrm>
            <a:off x="527929" y="1090246"/>
            <a:ext cx="5384800" cy="4252810"/>
          </a:xfrm>
        </p:spPr>
        <p:txBody>
          <a:bodyPr rtlCol="0">
            <a:normAutofit fontScale="40000" lnSpcReduction="20000"/>
          </a:bodyPr>
          <a:lstStyle/>
          <a:p>
            <a:pPr marL="0" indent="0">
              <a:buNone/>
              <a:defRPr/>
            </a:pPr>
            <a:r>
              <a:rPr lang="cy-GB" sz="9600" i="1" dirty="0" err="1">
                <a:solidFill>
                  <a:srgbClr val="0070C0"/>
                </a:solidFill>
              </a:rPr>
              <a:t>Six</a:t>
            </a:r>
            <a:r>
              <a:rPr lang="cy-GB" sz="9600" i="1" dirty="0">
                <a:solidFill>
                  <a:srgbClr val="0070C0"/>
                </a:solidFill>
              </a:rPr>
              <a:t> Areas of Learning</a:t>
            </a:r>
          </a:p>
          <a:p>
            <a:pPr algn="l">
              <a:buFont typeface="Arial" panose="020B0604020202020204" pitchFamily="34" charset="0"/>
              <a:buChar char="•"/>
            </a:pPr>
            <a:r>
              <a:rPr lang="en-GB" sz="7200" b="0" i="1" dirty="0">
                <a:solidFill>
                  <a:srgbClr val="0070C0"/>
                </a:solidFill>
                <a:effectLst/>
                <a:latin typeface="Arial" panose="020B0604020202020204" pitchFamily="34" charset="0"/>
              </a:rPr>
              <a:t>Expressive Arts;</a:t>
            </a:r>
          </a:p>
          <a:p>
            <a:pPr algn="l">
              <a:buFont typeface="Arial" panose="020B0604020202020204" pitchFamily="34" charset="0"/>
              <a:buChar char="•"/>
            </a:pPr>
            <a:r>
              <a:rPr lang="en-GB" sz="7200" b="0" i="1" dirty="0">
                <a:solidFill>
                  <a:srgbClr val="0070C0"/>
                </a:solidFill>
                <a:effectLst/>
                <a:latin typeface="Arial" panose="020B0604020202020204" pitchFamily="34" charset="0"/>
              </a:rPr>
              <a:t>Health and Well-being;</a:t>
            </a:r>
          </a:p>
          <a:p>
            <a:pPr algn="l">
              <a:buFont typeface="Arial" panose="020B0604020202020204" pitchFamily="34" charset="0"/>
              <a:buChar char="•"/>
            </a:pPr>
            <a:r>
              <a:rPr lang="en-GB" sz="7200" b="0" i="1" dirty="0">
                <a:solidFill>
                  <a:srgbClr val="0070C0"/>
                </a:solidFill>
                <a:effectLst/>
                <a:latin typeface="Arial" panose="020B0604020202020204" pitchFamily="34" charset="0"/>
              </a:rPr>
              <a:t>Humanities;</a:t>
            </a:r>
          </a:p>
          <a:p>
            <a:pPr algn="l">
              <a:buFont typeface="Arial" panose="020B0604020202020204" pitchFamily="34" charset="0"/>
              <a:buChar char="•"/>
            </a:pPr>
            <a:r>
              <a:rPr lang="en-GB" sz="7200" b="0" i="1" dirty="0">
                <a:solidFill>
                  <a:srgbClr val="0070C0"/>
                </a:solidFill>
                <a:effectLst/>
                <a:latin typeface="Arial" panose="020B0604020202020204" pitchFamily="34" charset="0"/>
              </a:rPr>
              <a:t>Languages, Literacy and Communication;</a:t>
            </a:r>
          </a:p>
          <a:p>
            <a:pPr algn="l">
              <a:buFont typeface="Arial" panose="020B0604020202020204" pitchFamily="34" charset="0"/>
              <a:buChar char="•"/>
            </a:pPr>
            <a:r>
              <a:rPr lang="en-GB" sz="7200" i="1" dirty="0">
                <a:solidFill>
                  <a:srgbClr val="0070C0"/>
                </a:solidFill>
                <a:latin typeface="Arial" panose="020B0604020202020204" pitchFamily="34" charset="0"/>
              </a:rPr>
              <a:t>Science and Technology</a:t>
            </a:r>
            <a:endParaRPr lang="en-GB" sz="7200" b="0" i="1" dirty="0">
              <a:solidFill>
                <a:srgbClr val="0070C0"/>
              </a:solidFill>
              <a:effectLst/>
              <a:latin typeface="Arial" panose="020B0604020202020204" pitchFamily="34" charset="0"/>
            </a:endParaRPr>
          </a:p>
          <a:p>
            <a:pPr algn="l">
              <a:buFont typeface="Arial" panose="020B0604020202020204" pitchFamily="34" charset="0"/>
              <a:buChar char="•"/>
            </a:pPr>
            <a:r>
              <a:rPr lang="en-GB" sz="7200" b="0" i="1" dirty="0">
                <a:solidFill>
                  <a:srgbClr val="0070C0"/>
                </a:solidFill>
                <a:effectLst/>
                <a:latin typeface="Arial" panose="020B0604020202020204" pitchFamily="34" charset="0"/>
              </a:rPr>
              <a:t>Mathematics and Numeracy;</a:t>
            </a:r>
          </a:p>
          <a:p>
            <a:pPr marL="0" indent="0">
              <a:buNone/>
              <a:defRPr/>
            </a:pPr>
            <a:endParaRPr lang="cy-GB" dirty="0"/>
          </a:p>
          <a:p>
            <a:pPr marL="0" indent="0">
              <a:buNone/>
              <a:defRPr/>
            </a:pPr>
            <a:r>
              <a:rPr lang="cy-GB" dirty="0"/>
              <a:t> </a:t>
            </a:r>
          </a:p>
        </p:txBody>
      </p:sp>
      <p:sp>
        <p:nvSpPr>
          <p:cNvPr id="4" name="Content Placeholder 3"/>
          <p:cNvSpPr>
            <a:spLocks noGrp="1"/>
          </p:cNvSpPr>
          <p:nvPr>
            <p:ph sz="quarter" idx="2"/>
          </p:nvPr>
        </p:nvSpPr>
        <p:spPr>
          <a:xfrm>
            <a:off x="5831058" y="949570"/>
            <a:ext cx="6224953" cy="4639672"/>
          </a:xfrm>
        </p:spPr>
        <p:txBody>
          <a:bodyPr rtlCol="0">
            <a:noAutofit/>
          </a:bodyPr>
          <a:lstStyle/>
          <a:p>
            <a:pPr>
              <a:defRPr/>
            </a:pPr>
            <a:r>
              <a:rPr lang="cy-GB" sz="2400" i="1" dirty="0">
                <a:solidFill>
                  <a:srgbClr val="0070C0"/>
                </a:solidFill>
              </a:rPr>
              <a:t>Can the ESDGC </a:t>
            </a:r>
            <a:r>
              <a:rPr lang="cy-GB" sz="2400" i="1" dirty="0" err="1">
                <a:solidFill>
                  <a:srgbClr val="0070C0"/>
                </a:solidFill>
              </a:rPr>
              <a:t>themes</a:t>
            </a:r>
            <a:r>
              <a:rPr lang="cy-GB" sz="2400" i="1" dirty="0">
                <a:solidFill>
                  <a:srgbClr val="0070C0"/>
                </a:solidFill>
              </a:rPr>
              <a:t> </a:t>
            </a:r>
            <a:r>
              <a:rPr lang="cy-GB" sz="2400" i="1" dirty="0" err="1">
                <a:solidFill>
                  <a:srgbClr val="0070C0"/>
                </a:solidFill>
              </a:rPr>
              <a:t>mapped</a:t>
            </a:r>
            <a:r>
              <a:rPr lang="cy-GB" sz="2400" i="1" dirty="0">
                <a:solidFill>
                  <a:srgbClr val="0070C0"/>
                </a:solidFill>
              </a:rPr>
              <a:t> </a:t>
            </a:r>
            <a:r>
              <a:rPr lang="cy-GB" sz="2400" i="1" dirty="0" err="1">
                <a:solidFill>
                  <a:srgbClr val="0070C0"/>
                </a:solidFill>
              </a:rPr>
              <a:t>onto</a:t>
            </a:r>
            <a:r>
              <a:rPr lang="cy-GB" sz="2400" i="1" dirty="0">
                <a:solidFill>
                  <a:srgbClr val="0070C0"/>
                </a:solidFill>
              </a:rPr>
              <a:t> </a:t>
            </a:r>
            <a:r>
              <a:rPr lang="cy-GB" sz="2400" i="1" dirty="0" err="1">
                <a:solidFill>
                  <a:srgbClr val="0070C0"/>
                </a:solidFill>
              </a:rPr>
              <a:t>these</a:t>
            </a:r>
            <a:r>
              <a:rPr lang="cy-GB" sz="2400" i="1" dirty="0">
                <a:solidFill>
                  <a:srgbClr val="0070C0"/>
                </a:solidFill>
              </a:rPr>
              <a:t> </a:t>
            </a:r>
            <a:r>
              <a:rPr lang="cy-GB" sz="2400" i="1" dirty="0" err="1">
                <a:solidFill>
                  <a:srgbClr val="0070C0"/>
                </a:solidFill>
              </a:rPr>
              <a:t>six</a:t>
            </a:r>
            <a:r>
              <a:rPr lang="cy-GB" sz="2400" i="1" dirty="0">
                <a:solidFill>
                  <a:srgbClr val="0070C0"/>
                </a:solidFill>
              </a:rPr>
              <a:t> </a:t>
            </a:r>
            <a:r>
              <a:rPr lang="cy-GB" sz="2400" i="1" dirty="0" err="1">
                <a:solidFill>
                  <a:srgbClr val="0070C0"/>
                </a:solidFill>
              </a:rPr>
              <a:t>areas</a:t>
            </a:r>
            <a:r>
              <a:rPr lang="cy-GB" sz="2400" i="1" dirty="0">
                <a:solidFill>
                  <a:srgbClr val="0070C0"/>
                </a:solidFill>
              </a:rPr>
              <a:t> of </a:t>
            </a:r>
            <a:r>
              <a:rPr lang="cy-GB" sz="2400" i="1" dirty="0" err="1">
                <a:solidFill>
                  <a:srgbClr val="0070C0"/>
                </a:solidFill>
              </a:rPr>
              <a:t>learning</a:t>
            </a:r>
            <a:r>
              <a:rPr lang="cy-GB" sz="2400" i="1" dirty="0">
                <a:solidFill>
                  <a:srgbClr val="0070C0"/>
                </a:solidFill>
              </a:rPr>
              <a:t>?</a:t>
            </a:r>
          </a:p>
          <a:p>
            <a:pPr>
              <a:defRPr/>
            </a:pPr>
            <a:r>
              <a:rPr lang="cy-GB" sz="2400" i="1" dirty="0">
                <a:solidFill>
                  <a:srgbClr val="0070C0"/>
                </a:solidFill>
              </a:rPr>
              <a:t>Can ESDGC </a:t>
            </a:r>
            <a:r>
              <a:rPr lang="cy-GB" sz="2400" i="1" dirty="0" err="1">
                <a:solidFill>
                  <a:srgbClr val="0070C0"/>
                </a:solidFill>
              </a:rPr>
              <a:t>support</a:t>
            </a:r>
            <a:r>
              <a:rPr lang="cy-GB" sz="2400" i="1" dirty="0">
                <a:solidFill>
                  <a:srgbClr val="0070C0"/>
                </a:solidFill>
              </a:rPr>
              <a:t> </a:t>
            </a:r>
            <a:r>
              <a:rPr lang="cy-GB" sz="2400" i="1" dirty="0" err="1">
                <a:solidFill>
                  <a:srgbClr val="0070C0"/>
                </a:solidFill>
              </a:rPr>
              <a:t>these</a:t>
            </a:r>
            <a:r>
              <a:rPr lang="cy-GB" sz="2400" i="1" dirty="0">
                <a:solidFill>
                  <a:srgbClr val="0070C0"/>
                </a:solidFill>
              </a:rPr>
              <a:t> </a:t>
            </a:r>
            <a:r>
              <a:rPr lang="cy-GB" sz="2400" i="1" dirty="0" err="1">
                <a:solidFill>
                  <a:srgbClr val="0070C0"/>
                </a:solidFill>
              </a:rPr>
              <a:t>areas</a:t>
            </a:r>
            <a:r>
              <a:rPr lang="cy-GB" sz="2400" i="1" dirty="0">
                <a:solidFill>
                  <a:srgbClr val="0070C0"/>
                </a:solidFill>
              </a:rPr>
              <a:t>?</a:t>
            </a:r>
          </a:p>
          <a:p>
            <a:pPr>
              <a:defRPr/>
            </a:pPr>
            <a:r>
              <a:rPr lang="cy-GB" sz="2400" i="1" dirty="0">
                <a:solidFill>
                  <a:srgbClr val="0070C0"/>
                </a:solidFill>
              </a:rPr>
              <a:t>Can ESDGC fit </a:t>
            </a:r>
            <a:r>
              <a:rPr lang="cy-GB" sz="2400" i="1" dirty="0" err="1">
                <a:solidFill>
                  <a:srgbClr val="0070C0"/>
                </a:solidFill>
              </a:rPr>
              <a:t>with</a:t>
            </a:r>
            <a:r>
              <a:rPr lang="cy-GB" sz="2400" i="1" dirty="0">
                <a:solidFill>
                  <a:srgbClr val="0070C0"/>
                </a:solidFill>
              </a:rPr>
              <a:t> the </a:t>
            </a:r>
            <a:r>
              <a:rPr lang="cy-GB" sz="2400" i="1" dirty="0" err="1">
                <a:solidFill>
                  <a:srgbClr val="0070C0"/>
                </a:solidFill>
              </a:rPr>
              <a:t>literacy</a:t>
            </a:r>
            <a:r>
              <a:rPr lang="cy-GB" sz="2400" i="1" dirty="0">
                <a:solidFill>
                  <a:srgbClr val="0070C0"/>
                </a:solidFill>
              </a:rPr>
              <a:t> </a:t>
            </a:r>
            <a:r>
              <a:rPr lang="cy-GB" sz="2400" i="1" dirty="0" err="1">
                <a:solidFill>
                  <a:srgbClr val="0070C0"/>
                </a:solidFill>
              </a:rPr>
              <a:t>and</a:t>
            </a:r>
            <a:r>
              <a:rPr lang="cy-GB" sz="2400" i="1" dirty="0">
                <a:solidFill>
                  <a:srgbClr val="0070C0"/>
                </a:solidFill>
              </a:rPr>
              <a:t> </a:t>
            </a:r>
            <a:r>
              <a:rPr lang="cy-GB" sz="2400" i="1" dirty="0" err="1">
                <a:solidFill>
                  <a:srgbClr val="0070C0"/>
                </a:solidFill>
              </a:rPr>
              <a:t>numeracy</a:t>
            </a:r>
            <a:r>
              <a:rPr lang="cy-GB" sz="2400" i="1" dirty="0">
                <a:solidFill>
                  <a:srgbClr val="0070C0"/>
                </a:solidFill>
              </a:rPr>
              <a:t> </a:t>
            </a:r>
            <a:r>
              <a:rPr lang="cy-GB" sz="2400" i="1" dirty="0" err="1">
                <a:solidFill>
                  <a:srgbClr val="0070C0"/>
                </a:solidFill>
              </a:rPr>
              <a:t>framework</a:t>
            </a:r>
            <a:r>
              <a:rPr lang="cy-GB" sz="2400" i="1" dirty="0">
                <a:solidFill>
                  <a:srgbClr val="0070C0"/>
                </a:solidFill>
              </a:rPr>
              <a:t>?</a:t>
            </a:r>
          </a:p>
          <a:p>
            <a:pPr>
              <a:defRPr/>
            </a:pPr>
            <a:r>
              <a:rPr lang="cy-GB" sz="2400" i="1" dirty="0">
                <a:solidFill>
                  <a:srgbClr val="0070C0"/>
                </a:solidFill>
              </a:rPr>
              <a:t>Can the </a:t>
            </a:r>
            <a:r>
              <a:rPr lang="cy-GB" sz="2400" i="1" dirty="0" err="1">
                <a:solidFill>
                  <a:srgbClr val="0070C0"/>
                </a:solidFill>
              </a:rPr>
              <a:t>common</a:t>
            </a:r>
            <a:r>
              <a:rPr lang="cy-GB" sz="2400" i="1" dirty="0">
                <a:solidFill>
                  <a:srgbClr val="0070C0"/>
                </a:solidFill>
              </a:rPr>
              <a:t> </a:t>
            </a:r>
            <a:r>
              <a:rPr lang="cy-GB" sz="2400" i="1" dirty="0" err="1">
                <a:solidFill>
                  <a:srgbClr val="0070C0"/>
                </a:solidFill>
              </a:rPr>
              <a:t>areas</a:t>
            </a:r>
            <a:r>
              <a:rPr lang="cy-GB" sz="2400" i="1" dirty="0">
                <a:solidFill>
                  <a:srgbClr val="0070C0"/>
                </a:solidFill>
              </a:rPr>
              <a:t> of ESDGC be underpinned by the 4 </a:t>
            </a:r>
            <a:r>
              <a:rPr lang="cy-GB" sz="2400" i="1" dirty="0" err="1">
                <a:solidFill>
                  <a:srgbClr val="0070C0"/>
                </a:solidFill>
              </a:rPr>
              <a:t>pillars</a:t>
            </a:r>
            <a:r>
              <a:rPr lang="cy-GB" sz="2400" i="1" dirty="0">
                <a:solidFill>
                  <a:srgbClr val="0070C0"/>
                </a:solidFill>
              </a:rPr>
              <a:t> of the </a:t>
            </a:r>
            <a:r>
              <a:rPr lang="cy-GB" sz="2400" i="1" dirty="0" err="1">
                <a:solidFill>
                  <a:srgbClr val="0070C0"/>
                </a:solidFill>
              </a:rPr>
              <a:t>Curriculum</a:t>
            </a:r>
            <a:r>
              <a:rPr lang="cy-GB" sz="2400" i="1" dirty="0">
                <a:solidFill>
                  <a:srgbClr val="0070C0"/>
                </a:solidFill>
              </a:rPr>
              <a:t> </a:t>
            </a:r>
            <a:r>
              <a:rPr lang="cy-GB" sz="2400" i="1" dirty="0" err="1">
                <a:solidFill>
                  <a:srgbClr val="0070C0"/>
                </a:solidFill>
              </a:rPr>
              <a:t>for</a:t>
            </a:r>
            <a:r>
              <a:rPr lang="cy-GB" sz="2400" i="1" dirty="0">
                <a:solidFill>
                  <a:srgbClr val="0070C0"/>
                </a:solidFill>
              </a:rPr>
              <a:t> Wales </a:t>
            </a:r>
            <a:r>
              <a:rPr lang="cy-GB" sz="2400" i="1" dirty="0" err="1">
                <a:solidFill>
                  <a:srgbClr val="0070C0"/>
                </a:solidFill>
              </a:rPr>
              <a:t>and</a:t>
            </a:r>
            <a:r>
              <a:rPr lang="cy-GB" sz="2400" i="1" dirty="0">
                <a:solidFill>
                  <a:srgbClr val="0070C0"/>
                </a:solidFill>
              </a:rPr>
              <a:t> vice versa?</a:t>
            </a:r>
          </a:p>
          <a:p>
            <a:pPr>
              <a:defRPr/>
            </a:pPr>
            <a:r>
              <a:rPr lang="cy-GB" sz="2400" b="1" i="1" dirty="0">
                <a:solidFill>
                  <a:srgbClr val="0070C0"/>
                </a:solidFill>
              </a:rPr>
              <a:t>Are the articles of the United Convention on the Rights of the Child essential to </a:t>
            </a:r>
            <a:r>
              <a:rPr lang="cy-GB" sz="2400" b="1" i="1" dirty="0" err="1">
                <a:solidFill>
                  <a:srgbClr val="0070C0"/>
                </a:solidFill>
              </a:rPr>
              <a:t>both</a:t>
            </a:r>
            <a:r>
              <a:rPr lang="cy-GB" sz="2400" b="1" i="1" dirty="0">
                <a:solidFill>
                  <a:srgbClr val="0070C0"/>
                </a:solidFill>
              </a:rPr>
              <a:t> the </a:t>
            </a:r>
            <a:r>
              <a:rPr lang="cy-GB" sz="2400" b="1" i="1" dirty="0" err="1">
                <a:solidFill>
                  <a:srgbClr val="0070C0"/>
                </a:solidFill>
              </a:rPr>
              <a:t>Curriculum</a:t>
            </a:r>
            <a:r>
              <a:rPr lang="cy-GB" sz="2400" b="1" i="1" dirty="0">
                <a:solidFill>
                  <a:srgbClr val="0070C0"/>
                </a:solidFill>
              </a:rPr>
              <a:t> </a:t>
            </a:r>
            <a:r>
              <a:rPr lang="cy-GB" sz="2400" b="1" i="1" dirty="0" err="1">
                <a:solidFill>
                  <a:srgbClr val="0070C0"/>
                </a:solidFill>
              </a:rPr>
              <a:t>for</a:t>
            </a:r>
            <a:r>
              <a:rPr lang="cy-GB" sz="2400" b="1" i="1" dirty="0">
                <a:solidFill>
                  <a:srgbClr val="0070C0"/>
                </a:solidFill>
              </a:rPr>
              <a:t> Wales </a:t>
            </a:r>
            <a:r>
              <a:rPr lang="cy-GB" sz="2400" b="1" i="1" dirty="0" err="1">
                <a:solidFill>
                  <a:srgbClr val="0070C0"/>
                </a:solidFill>
              </a:rPr>
              <a:t>and</a:t>
            </a:r>
            <a:r>
              <a:rPr lang="cy-GB" sz="2400" b="1" i="1" dirty="0">
                <a:solidFill>
                  <a:srgbClr val="0070C0"/>
                </a:solidFill>
              </a:rPr>
              <a:t> ESDGC? </a:t>
            </a:r>
          </a:p>
        </p:txBody>
      </p:sp>
    </p:spTree>
    <p:extLst>
      <p:ext uri="{BB962C8B-B14F-4D97-AF65-F5344CB8AC3E}">
        <p14:creationId xmlns:p14="http://schemas.microsoft.com/office/powerpoint/2010/main" val="541319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C91DB-7421-4550-800F-830440EB84AC}"/>
              </a:ext>
            </a:extLst>
          </p:cNvPr>
          <p:cNvSpPr>
            <a:spLocks noGrp="1"/>
          </p:cNvSpPr>
          <p:nvPr>
            <p:ph type="title"/>
          </p:nvPr>
        </p:nvSpPr>
        <p:spPr>
          <a:xfrm>
            <a:off x="0" y="274638"/>
            <a:ext cx="12470524" cy="1143000"/>
          </a:xfrm>
        </p:spPr>
        <p:txBody>
          <a:bodyPr>
            <a:noAutofit/>
          </a:bodyPr>
          <a:lstStyle/>
          <a:p>
            <a:br>
              <a:rPr lang="en-GB" sz="3600" dirty="0"/>
            </a:br>
            <a:r>
              <a:rPr lang="en-GB" sz="3600" dirty="0" err="1"/>
              <a:t>Dogfen</a:t>
            </a:r>
            <a:r>
              <a:rPr lang="en-GB" sz="3600" dirty="0"/>
              <a:t> </a:t>
            </a:r>
            <a:r>
              <a:rPr lang="en-GB" sz="3600" dirty="0" err="1"/>
              <a:t>yn</a:t>
            </a:r>
            <a:r>
              <a:rPr lang="en-GB" sz="3600" dirty="0"/>
              <a:t> </a:t>
            </a:r>
            <a:r>
              <a:rPr lang="en-GB" sz="3600" dirty="0" err="1"/>
              <a:t>gwerthuso</a:t>
            </a:r>
            <a:r>
              <a:rPr lang="en-GB" sz="3600" dirty="0"/>
              <a:t> y </a:t>
            </a:r>
            <a:r>
              <a:rPr lang="en-GB" sz="3600" dirty="0" err="1"/>
              <a:t>cysylltiad</a:t>
            </a:r>
            <a:r>
              <a:rPr lang="en-GB" sz="3600" dirty="0"/>
              <a:t> </a:t>
            </a:r>
            <a:r>
              <a:rPr lang="en-GB" sz="3600" dirty="0" err="1"/>
              <a:t>rhwng</a:t>
            </a:r>
            <a:r>
              <a:rPr lang="en-GB" sz="3600" dirty="0"/>
              <a:t> ADCDF </a:t>
            </a:r>
            <a:r>
              <a:rPr lang="en-GB" sz="3600" dirty="0" err="1"/>
              <a:t>a’r</a:t>
            </a:r>
            <a:r>
              <a:rPr lang="en-GB" sz="3600" dirty="0"/>
              <a:t> </a:t>
            </a:r>
            <a:r>
              <a:rPr lang="en-GB" sz="3600" dirty="0" err="1"/>
              <a:t>Cwriwclwm</a:t>
            </a:r>
            <a:r>
              <a:rPr lang="en-GB" sz="3600" dirty="0"/>
              <a:t> </a:t>
            </a:r>
            <a:r>
              <a:rPr lang="en-GB" sz="3600" dirty="0" err="1"/>
              <a:t>i</a:t>
            </a:r>
            <a:r>
              <a:rPr lang="en-GB" sz="3600" dirty="0"/>
              <a:t> </a:t>
            </a:r>
            <a:r>
              <a:rPr lang="en-GB" sz="3600" dirty="0" err="1"/>
              <a:t>Gymru</a:t>
            </a:r>
            <a:br>
              <a:rPr lang="en-GB" sz="3600" dirty="0"/>
            </a:br>
            <a:r>
              <a:rPr lang="en-GB" sz="3600" i="1" dirty="0">
                <a:solidFill>
                  <a:srgbClr val="0070C0"/>
                </a:solidFill>
              </a:rPr>
              <a:t>Document  evaluating the link between ESDGC and Curriculum for Wales</a:t>
            </a:r>
          </a:p>
        </p:txBody>
      </p:sp>
      <p:sp>
        <p:nvSpPr>
          <p:cNvPr id="3" name="Content Placeholder 2">
            <a:extLst>
              <a:ext uri="{FF2B5EF4-FFF2-40B4-BE49-F238E27FC236}">
                <a16:creationId xmlns:a16="http://schemas.microsoft.com/office/drawing/2014/main" id="{AA42E759-CF62-4B1B-BF6E-DD824F34C6B5}"/>
              </a:ext>
            </a:extLst>
          </p:cNvPr>
          <p:cNvSpPr>
            <a:spLocks noGrp="1"/>
          </p:cNvSpPr>
          <p:nvPr>
            <p:ph sz="half" idx="1"/>
          </p:nvPr>
        </p:nvSpPr>
        <p:spPr/>
        <p:txBody>
          <a:bodyPr/>
          <a:lstStyle/>
          <a:p>
            <a:endParaRPr lang="en-GB" dirty="0">
              <a:hlinkClick r:id="rId3"/>
            </a:endParaRPr>
          </a:p>
          <a:p>
            <a:r>
              <a:rPr lang="en-GB" dirty="0">
                <a:hlinkClick r:id="rId3"/>
              </a:rPr>
              <a:t>https://www.wcia.org.uk/w</a:t>
            </a:r>
            <a:r>
              <a:rPr lang="en-GB" dirty="0">
                <a:hlinkClick r:id="rId3">
                  <a:extLst>
                    <a:ext uri="{A12FA001-AC4F-418D-AE19-62706E023703}">
                      <ahyp:hlinkClr xmlns:ahyp="http://schemas.microsoft.com/office/drawing/2018/hyperlinkcolor" val="tx"/>
                    </a:ext>
                  </a:extLst>
                </a:hlinkClick>
              </a:rPr>
              <a:t>p</a:t>
            </a:r>
            <a:r>
              <a:rPr lang="en-GB" dirty="0">
                <a:hlinkClick r:id="rId3"/>
              </a:rPr>
              <a:t>-content/uploads/2019/07/Feedback-on-Curriculum-for-Wales-2022-converted-1.pdf</a:t>
            </a:r>
            <a:endParaRPr lang="en-GB" dirty="0"/>
          </a:p>
          <a:p>
            <a:endParaRPr lang="en-GB" dirty="0"/>
          </a:p>
        </p:txBody>
      </p:sp>
      <p:sp>
        <p:nvSpPr>
          <p:cNvPr id="4" name="Content Placeholder 3">
            <a:extLst>
              <a:ext uri="{FF2B5EF4-FFF2-40B4-BE49-F238E27FC236}">
                <a16:creationId xmlns:a16="http://schemas.microsoft.com/office/drawing/2014/main" id="{B22833F5-105B-4297-99A5-E7321014403D}"/>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67248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FB18-2598-4CCE-9E7F-B32CAAFDBE40}"/>
              </a:ext>
            </a:extLst>
          </p:cNvPr>
          <p:cNvSpPr>
            <a:spLocks noGrp="1"/>
          </p:cNvSpPr>
          <p:nvPr>
            <p:ph type="title"/>
          </p:nvPr>
        </p:nvSpPr>
        <p:spPr>
          <a:xfrm>
            <a:off x="-504497" y="274638"/>
            <a:ext cx="12696497" cy="1143000"/>
          </a:xfrm>
        </p:spPr>
        <p:txBody>
          <a:bodyPr>
            <a:noAutofit/>
          </a:bodyPr>
          <a:lstStyle/>
          <a:p>
            <a:r>
              <a:rPr lang="en-GB" sz="3600" dirty="0" err="1"/>
              <a:t>Yn</a:t>
            </a:r>
            <a:r>
              <a:rPr lang="en-GB" sz="3600" dirty="0"/>
              <a:t> </a:t>
            </a:r>
            <a:r>
              <a:rPr lang="en-GB" sz="3600" dirty="0" err="1"/>
              <a:t>ddinasyddion</a:t>
            </a:r>
            <a:r>
              <a:rPr lang="en-GB" sz="3600" dirty="0"/>
              <a:t> </a:t>
            </a:r>
            <a:r>
              <a:rPr lang="en-GB" sz="3600" dirty="0" err="1"/>
              <a:t>egwyddorol</a:t>
            </a:r>
            <a:r>
              <a:rPr lang="en-GB" sz="3600" dirty="0"/>
              <a:t>, </a:t>
            </a:r>
            <a:r>
              <a:rPr lang="en-GB" sz="3600" dirty="0" err="1"/>
              <a:t>gwybodus</a:t>
            </a:r>
            <a:r>
              <a:rPr lang="en-GB" sz="3600" dirty="0"/>
              <a:t> </a:t>
            </a:r>
            <a:r>
              <a:rPr lang="en-GB" sz="3600" dirty="0" err="1"/>
              <a:t>sydd</a:t>
            </a:r>
            <a:r>
              <a:rPr lang="en-GB" sz="3600" dirty="0"/>
              <a:t>:</a:t>
            </a:r>
            <a:br>
              <a:rPr lang="en-GB" sz="3600" dirty="0"/>
            </a:br>
            <a:r>
              <a:rPr lang="en-GB" sz="3600" i="1" dirty="0">
                <a:solidFill>
                  <a:schemeClr val="accent1"/>
                </a:solidFill>
              </a:rPr>
              <a:t>Ethical, informed citizens who:</a:t>
            </a:r>
            <a:br>
              <a:rPr lang="en-GB" sz="3600" i="1" dirty="0">
                <a:solidFill>
                  <a:schemeClr val="accent1"/>
                </a:solidFill>
              </a:rPr>
            </a:br>
            <a:endParaRPr lang="en-GB" sz="3600" i="1" dirty="0">
              <a:solidFill>
                <a:schemeClr val="accent1"/>
              </a:solidFill>
            </a:endParaRPr>
          </a:p>
        </p:txBody>
      </p:sp>
      <p:sp>
        <p:nvSpPr>
          <p:cNvPr id="3" name="Content Placeholder 2">
            <a:extLst>
              <a:ext uri="{FF2B5EF4-FFF2-40B4-BE49-F238E27FC236}">
                <a16:creationId xmlns:a16="http://schemas.microsoft.com/office/drawing/2014/main" id="{FF8632EB-CC91-4029-9CA1-E72BAAA3E93D}"/>
              </a:ext>
            </a:extLst>
          </p:cNvPr>
          <p:cNvSpPr>
            <a:spLocks noGrp="1"/>
          </p:cNvSpPr>
          <p:nvPr>
            <p:ph sz="half" idx="1"/>
          </p:nvPr>
        </p:nvSpPr>
        <p:spPr/>
        <p:txBody>
          <a:bodyPr>
            <a:normAutofit fontScale="62500" lnSpcReduction="20000"/>
          </a:bodyPr>
          <a:lstStyle/>
          <a:p>
            <a:r>
              <a:rPr lang="en-GB" dirty="0" err="1"/>
              <a:t>yn</a:t>
            </a:r>
            <a:r>
              <a:rPr lang="en-GB" dirty="0"/>
              <a:t> </a:t>
            </a:r>
            <a:r>
              <a:rPr lang="en-GB" dirty="0" err="1"/>
              <a:t>canfod</a:t>
            </a:r>
            <a:r>
              <a:rPr lang="en-GB" dirty="0"/>
              <a:t>, </a:t>
            </a:r>
            <a:r>
              <a:rPr lang="en-GB" dirty="0" err="1"/>
              <a:t>yn</a:t>
            </a:r>
            <a:r>
              <a:rPr lang="en-GB" dirty="0"/>
              <a:t> </a:t>
            </a:r>
            <a:r>
              <a:rPr lang="en-GB" dirty="0" err="1"/>
              <a:t>gwerthuso</a:t>
            </a:r>
            <a:r>
              <a:rPr lang="en-GB" dirty="0"/>
              <a:t> ac </a:t>
            </a:r>
            <a:r>
              <a:rPr lang="en-GB" dirty="0" err="1"/>
              <a:t>yn</a:t>
            </a:r>
            <a:r>
              <a:rPr lang="en-GB" dirty="0"/>
              <a:t> </a:t>
            </a:r>
            <a:r>
              <a:rPr lang="en-GB" dirty="0" err="1"/>
              <a:t>defnyddio</a:t>
            </a:r>
            <a:r>
              <a:rPr lang="en-GB" dirty="0"/>
              <a:t> </a:t>
            </a:r>
            <a:r>
              <a:rPr lang="en-GB" dirty="0" err="1"/>
              <a:t>tystiolaeth</a:t>
            </a:r>
            <a:r>
              <a:rPr lang="en-GB" dirty="0"/>
              <a:t>  </a:t>
            </a:r>
            <a:r>
              <a:rPr lang="en-GB" dirty="0" err="1"/>
              <a:t>wrth</a:t>
            </a:r>
            <a:r>
              <a:rPr lang="en-GB" dirty="0"/>
              <a:t> </a:t>
            </a:r>
            <a:r>
              <a:rPr lang="en-GB" dirty="0" err="1"/>
              <a:t>ffurfio</a:t>
            </a:r>
            <a:r>
              <a:rPr lang="en-GB" dirty="0"/>
              <a:t> barn</a:t>
            </a:r>
          </a:p>
          <a:p>
            <a:r>
              <a:rPr lang="en-GB" dirty="0" err="1"/>
              <a:t>yn</a:t>
            </a:r>
            <a:r>
              <a:rPr lang="en-GB" dirty="0"/>
              <a:t> </a:t>
            </a:r>
            <a:r>
              <a:rPr lang="en-GB" dirty="0" err="1"/>
              <a:t>trafod</a:t>
            </a:r>
            <a:r>
              <a:rPr lang="en-GB" dirty="0"/>
              <a:t> </a:t>
            </a:r>
            <a:r>
              <a:rPr lang="en-GB" dirty="0" err="1"/>
              <a:t>materion</a:t>
            </a:r>
            <a:r>
              <a:rPr lang="en-GB" dirty="0"/>
              <a:t> </a:t>
            </a:r>
            <a:r>
              <a:rPr lang="en-GB" dirty="0" err="1"/>
              <a:t>cyfoes</a:t>
            </a:r>
            <a:r>
              <a:rPr lang="en-GB" dirty="0"/>
              <a:t> </a:t>
            </a:r>
            <a:r>
              <a:rPr lang="en-GB" dirty="0" err="1"/>
              <a:t>ar</a:t>
            </a:r>
            <a:r>
              <a:rPr lang="en-GB" dirty="0"/>
              <a:t> sail </a:t>
            </a:r>
            <a:r>
              <a:rPr lang="en-GB" dirty="0" err="1"/>
              <a:t>eu</a:t>
            </a:r>
            <a:r>
              <a:rPr lang="en-GB" dirty="0"/>
              <a:t> </a:t>
            </a:r>
            <a:r>
              <a:rPr lang="en-GB" dirty="0" err="1"/>
              <a:t>gwybodaeth</a:t>
            </a:r>
            <a:r>
              <a:rPr lang="en-GB" dirty="0"/>
              <a:t> </a:t>
            </a:r>
            <a:r>
              <a:rPr lang="en-GB" dirty="0" err="1"/>
              <a:t>a’u</a:t>
            </a:r>
            <a:r>
              <a:rPr lang="en-GB" dirty="0"/>
              <a:t> </a:t>
            </a:r>
            <a:r>
              <a:rPr lang="en-GB" dirty="0" err="1"/>
              <a:t>gwerthoedd</a:t>
            </a:r>
            <a:endParaRPr lang="en-GB" dirty="0"/>
          </a:p>
          <a:p>
            <a:r>
              <a:rPr lang="en-GB" dirty="0" err="1"/>
              <a:t>yn</a:t>
            </a:r>
            <a:r>
              <a:rPr lang="en-GB" dirty="0"/>
              <a:t> </a:t>
            </a:r>
            <a:r>
              <a:rPr lang="en-GB" dirty="0" err="1"/>
              <a:t>deall</a:t>
            </a:r>
            <a:r>
              <a:rPr lang="en-GB" dirty="0"/>
              <a:t> ac </a:t>
            </a:r>
            <a:r>
              <a:rPr lang="en-GB" dirty="0" err="1"/>
              <a:t>yn</a:t>
            </a:r>
            <a:r>
              <a:rPr lang="en-GB" dirty="0"/>
              <a:t> </a:t>
            </a:r>
            <a:r>
              <a:rPr lang="en-GB" dirty="0" err="1"/>
              <a:t>arfer</a:t>
            </a:r>
            <a:r>
              <a:rPr lang="en-GB" dirty="0"/>
              <a:t> </a:t>
            </a:r>
            <a:r>
              <a:rPr lang="en-GB" dirty="0" err="1"/>
              <a:t>eu</a:t>
            </a:r>
            <a:r>
              <a:rPr lang="en-GB" dirty="0"/>
              <a:t> </a:t>
            </a:r>
            <a:r>
              <a:rPr lang="en-GB" dirty="0" err="1"/>
              <a:t>cyfrifoldebau</a:t>
            </a:r>
            <a:r>
              <a:rPr lang="en-GB" dirty="0"/>
              <a:t> </a:t>
            </a:r>
            <a:r>
              <a:rPr lang="en-GB" dirty="0" err="1"/>
              <a:t>a’u</a:t>
            </a:r>
            <a:r>
              <a:rPr lang="en-GB" dirty="0"/>
              <a:t> </a:t>
            </a:r>
            <a:r>
              <a:rPr lang="en-GB" dirty="0" err="1"/>
              <a:t>hawliau</a:t>
            </a:r>
            <a:r>
              <a:rPr lang="en-GB" dirty="0"/>
              <a:t> </a:t>
            </a:r>
            <a:r>
              <a:rPr lang="en-GB" dirty="0" err="1"/>
              <a:t>dynol</a:t>
            </a:r>
            <a:r>
              <a:rPr lang="en-GB" dirty="0"/>
              <a:t>  a </a:t>
            </a:r>
            <a:r>
              <a:rPr lang="en-GB" dirty="0" err="1"/>
              <a:t>democrataidd</a:t>
            </a:r>
            <a:endParaRPr lang="en-GB" dirty="0"/>
          </a:p>
          <a:p>
            <a:r>
              <a:rPr lang="en-GB" dirty="0" err="1"/>
              <a:t>yn</a:t>
            </a:r>
            <a:r>
              <a:rPr lang="en-GB" dirty="0"/>
              <a:t> </a:t>
            </a:r>
            <a:r>
              <a:rPr lang="en-GB" dirty="0" err="1"/>
              <a:t>deall</a:t>
            </a:r>
            <a:r>
              <a:rPr lang="en-GB" dirty="0"/>
              <a:t> ac </a:t>
            </a:r>
            <a:r>
              <a:rPr lang="en-GB" dirty="0" err="1"/>
              <a:t>yn</a:t>
            </a:r>
            <a:r>
              <a:rPr lang="en-GB" dirty="0"/>
              <a:t> </a:t>
            </a:r>
            <a:r>
              <a:rPr lang="en-GB" dirty="0" err="1"/>
              <a:t>ystyried</a:t>
            </a:r>
            <a:r>
              <a:rPr lang="en-GB" dirty="0"/>
              <a:t> </a:t>
            </a:r>
            <a:r>
              <a:rPr lang="en-GB" dirty="0" err="1"/>
              <a:t>effaith</a:t>
            </a:r>
            <a:r>
              <a:rPr lang="en-GB" dirty="0"/>
              <a:t> </a:t>
            </a:r>
            <a:r>
              <a:rPr lang="en-GB" dirty="0" err="1"/>
              <a:t>eu</a:t>
            </a:r>
            <a:r>
              <a:rPr lang="en-GB" dirty="0"/>
              <a:t> </a:t>
            </a:r>
            <a:r>
              <a:rPr lang="en-GB" dirty="0" err="1"/>
              <a:t>gweithredoedd</a:t>
            </a:r>
            <a:r>
              <a:rPr lang="en-GB" dirty="0"/>
              <a:t> </a:t>
            </a:r>
            <a:r>
              <a:rPr lang="en-GB" dirty="0" err="1"/>
              <a:t>wrth</a:t>
            </a:r>
            <a:r>
              <a:rPr lang="en-GB" dirty="0"/>
              <a:t> </a:t>
            </a:r>
            <a:r>
              <a:rPr lang="en-GB" dirty="0" err="1"/>
              <a:t>ddewis</a:t>
            </a:r>
            <a:r>
              <a:rPr lang="en-GB" dirty="0"/>
              <a:t> a </a:t>
            </a:r>
            <a:r>
              <a:rPr lang="en-GB" dirty="0" err="1"/>
              <a:t>gweithredu</a:t>
            </a:r>
            <a:endParaRPr lang="en-GB" dirty="0"/>
          </a:p>
          <a:p>
            <a:r>
              <a:rPr lang="en-GB" dirty="0"/>
              <a:t> </a:t>
            </a:r>
            <a:r>
              <a:rPr lang="en-GB" dirty="0" err="1"/>
              <a:t>yn</a:t>
            </a:r>
            <a:r>
              <a:rPr lang="en-GB" dirty="0"/>
              <a:t> </a:t>
            </a:r>
            <a:r>
              <a:rPr lang="en-GB" dirty="0" err="1"/>
              <a:t>wybodus</a:t>
            </a:r>
            <a:r>
              <a:rPr lang="en-GB" dirty="0"/>
              <a:t> am </a:t>
            </a:r>
            <a:r>
              <a:rPr lang="en-GB" dirty="0" err="1"/>
              <a:t>eu</a:t>
            </a:r>
            <a:r>
              <a:rPr lang="en-GB" dirty="0"/>
              <a:t> </a:t>
            </a:r>
            <a:r>
              <a:rPr lang="en-GB" dirty="0" err="1"/>
              <a:t>diwylliant</a:t>
            </a:r>
            <a:r>
              <a:rPr lang="en-GB" dirty="0"/>
              <a:t>, </a:t>
            </a:r>
            <a:r>
              <a:rPr lang="en-GB" dirty="0" err="1"/>
              <a:t>eu</a:t>
            </a:r>
            <a:r>
              <a:rPr lang="en-GB" dirty="0"/>
              <a:t> </a:t>
            </a:r>
            <a:r>
              <a:rPr lang="en-GB" dirty="0" err="1"/>
              <a:t>cymuned</a:t>
            </a:r>
            <a:r>
              <a:rPr lang="en-GB" dirty="0"/>
              <a:t>, </a:t>
            </a:r>
            <a:r>
              <a:rPr lang="en-GB" dirty="0" err="1"/>
              <a:t>eu</a:t>
            </a:r>
            <a:r>
              <a:rPr lang="en-GB" dirty="0"/>
              <a:t>  </a:t>
            </a:r>
            <a:r>
              <a:rPr lang="en-GB" dirty="0" err="1"/>
              <a:t>cymdeithas</a:t>
            </a:r>
            <a:r>
              <a:rPr lang="en-GB" dirty="0"/>
              <a:t> </a:t>
            </a:r>
            <a:r>
              <a:rPr lang="en-GB" dirty="0" err="1"/>
              <a:t>a’r</a:t>
            </a:r>
            <a:r>
              <a:rPr lang="en-GB" dirty="0"/>
              <a:t> </a:t>
            </a:r>
            <a:r>
              <a:rPr lang="en-GB" dirty="0" err="1"/>
              <a:t>byd</a:t>
            </a:r>
            <a:r>
              <a:rPr lang="en-GB" dirty="0"/>
              <a:t> </a:t>
            </a:r>
            <a:r>
              <a:rPr lang="en-GB" dirty="0" err="1"/>
              <a:t>yn</a:t>
            </a:r>
            <a:r>
              <a:rPr lang="en-GB" dirty="0"/>
              <a:t> </a:t>
            </a:r>
            <a:r>
              <a:rPr lang="en-GB" dirty="0" err="1"/>
              <a:t>awr</a:t>
            </a:r>
            <a:r>
              <a:rPr lang="en-GB" dirty="0"/>
              <a:t> ac </a:t>
            </a:r>
            <a:r>
              <a:rPr lang="en-GB" dirty="0" err="1"/>
              <a:t>yn</a:t>
            </a:r>
            <a:r>
              <a:rPr lang="en-GB" dirty="0"/>
              <a:t> y </a:t>
            </a:r>
            <a:r>
              <a:rPr lang="en-GB" dirty="0" err="1"/>
              <a:t>gorffennol</a:t>
            </a:r>
            <a:endParaRPr lang="en-GB" dirty="0"/>
          </a:p>
          <a:p>
            <a:r>
              <a:rPr lang="en-GB" dirty="0" err="1"/>
              <a:t>yn</a:t>
            </a:r>
            <a:r>
              <a:rPr lang="en-GB" dirty="0"/>
              <a:t> </a:t>
            </a:r>
            <a:r>
              <a:rPr lang="en-GB" dirty="0" err="1"/>
              <a:t>parchu</a:t>
            </a:r>
            <a:r>
              <a:rPr lang="en-GB" dirty="0"/>
              <a:t> </a:t>
            </a:r>
            <a:r>
              <a:rPr lang="en-GB" dirty="0" err="1"/>
              <a:t>anghenion</a:t>
            </a:r>
            <a:r>
              <a:rPr lang="en-GB" dirty="0"/>
              <a:t> a </a:t>
            </a:r>
            <a:r>
              <a:rPr lang="en-GB" dirty="0" err="1"/>
              <a:t>hawliau</a:t>
            </a:r>
            <a:r>
              <a:rPr lang="en-GB" dirty="0"/>
              <a:t> </a:t>
            </a:r>
            <a:r>
              <a:rPr lang="en-GB" dirty="0" err="1"/>
              <a:t>pobl</a:t>
            </a:r>
            <a:r>
              <a:rPr lang="en-GB" dirty="0"/>
              <a:t> </a:t>
            </a:r>
            <a:r>
              <a:rPr lang="en-GB" dirty="0" err="1"/>
              <a:t>eraill</a:t>
            </a:r>
            <a:r>
              <a:rPr lang="en-GB" dirty="0"/>
              <a:t>, </a:t>
            </a:r>
            <a:r>
              <a:rPr lang="en-GB" dirty="0" err="1"/>
              <a:t>fel</a:t>
            </a:r>
            <a:r>
              <a:rPr lang="en-GB" dirty="0"/>
              <a:t> </a:t>
            </a:r>
            <a:r>
              <a:rPr lang="en-GB" dirty="0" err="1"/>
              <a:t>aelod</a:t>
            </a:r>
            <a:r>
              <a:rPr lang="en-GB" dirty="0"/>
              <a:t> o </a:t>
            </a:r>
            <a:r>
              <a:rPr lang="en-GB" dirty="0" err="1"/>
              <a:t>gymdeithas</a:t>
            </a:r>
            <a:r>
              <a:rPr lang="en-GB" dirty="0"/>
              <a:t> </a:t>
            </a:r>
            <a:r>
              <a:rPr lang="en-GB" dirty="0" err="1"/>
              <a:t>amrywiol</a:t>
            </a:r>
            <a:endParaRPr lang="en-GB" dirty="0"/>
          </a:p>
          <a:p>
            <a:r>
              <a:rPr lang="en-GB" dirty="0" err="1"/>
              <a:t>yn</a:t>
            </a:r>
            <a:r>
              <a:rPr lang="en-GB" dirty="0"/>
              <a:t> </a:t>
            </a:r>
            <a:r>
              <a:rPr lang="en-GB" dirty="0" err="1"/>
              <a:t>dangos</a:t>
            </a:r>
            <a:r>
              <a:rPr lang="en-GB" dirty="0"/>
              <a:t> </a:t>
            </a:r>
            <a:r>
              <a:rPr lang="en-GB" dirty="0" err="1"/>
              <a:t>eu</a:t>
            </a:r>
            <a:r>
              <a:rPr lang="en-GB" dirty="0"/>
              <a:t> </a:t>
            </a:r>
            <a:r>
              <a:rPr lang="en-GB" dirty="0" err="1"/>
              <a:t>hymrwymiad</a:t>
            </a:r>
            <a:r>
              <a:rPr lang="en-GB" dirty="0"/>
              <a:t> </a:t>
            </a:r>
            <a:r>
              <a:rPr lang="en-GB" dirty="0" err="1"/>
              <a:t>i</a:t>
            </a:r>
            <a:r>
              <a:rPr lang="en-GB" dirty="0"/>
              <a:t> </a:t>
            </a:r>
            <a:r>
              <a:rPr lang="en-GB" dirty="0" err="1"/>
              <a:t>sicrhau</a:t>
            </a:r>
            <a:r>
              <a:rPr lang="en-GB" dirty="0"/>
              <a:t> </a:t>
            </a:r>
            <a:r>
              <a:rPr lang="en-GB" dirty="0" err="1"/>
              <a:t>cynaliadwyedd</a:t>
            </a:r>
            <a:r>
              <a:rPr lang="en-GB" dirty="0"/>
              <a:t> y </a:t>
            </a:r>
            <a:r>
              <a:rPr lang="en-GB" dirty="0" err="1"/>
              <a:t>blaned</a:t>
            </a:r>
            <a:endParaRPr lang="en-GB" dirty="0"/>
          </a:p>
          <a:p>
            <a:r>
              <a:rPr lang="en-GB" dirty="0"/>
              <a:t>ac </a:t>
            </a:r>
            <a:r>
              <a:rPr lang="en-GB" dirty="0" err="1"/>
              <a:t>yn</a:t>
            </a:r>
            <a:r>
              <a:rPr lang="en-GB" dirty="0"/>
              <a:t> </a:t>
            </a:r>
            <a:r>
              <a:rPr lang="en-GB" dirty="0" err="1"/>
              <a:t>barod</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ddinasyddion</a:t>
            </a:r>
            <a:r>
              <a:rPr lang="en-GB" dirty="0"/>
              <a:t> </a:t>
            </a:r>
            <a:r>
              <a:rPr lang="en-GB" dirty="0" err="1"/>
              <a:t>i</a:t>
            </a:r>
            <a:r>
              <a:rPr lang="en-GB" dirty="0"/>
              <a:t> </a:t>
            </a:r>
            <a:r>
              <a:rPr lang="en-GB" dirty="0" err="1"/>
              <a:t>Gymru</a:t>
            </a:r>
            <a:r>
              <a:rPr lang="en-GB" dirty="0"/>
              <a:t> </a:t>
            </a:r>
            <a:r>
              <a:rPr lang="en-GB" dirty="0" err="1"/>
              <a:t>a’r</a:t>
            </a:r>
            <a:r>
              <a:rPr lang="en-GB" dirty="0"/>
              <a:t> </a:t>
            </a:r>
            <a:r>
              <a:rPr lang="en-GB" dirty="0" err="1"/>
              <a:t>byd</a:t>
            </a:r>
            <a:endParaRPr lang="en-GB" dirty="0"/>
          </a:p>
        </p:txBody>
      </p:sp>
      <p:sp>
        <p:nvSpPr>
          <p:cNvPr id="4" name="Content Placeholder 3">
            <a:extLst>
              <a:ext uri="{FF2B5EF4-FFF2-40B4-BE49-F238E27FC236}">
                <a16:creationId xmlns:a16="http://schemas.microsoft.com/office/drawing/2014/main" id="{732D6613-C2C6-4EC3-A4F4-6FDDEB717465}"/>
              </a:ext>
            </a:extLst>
          </p:cNvPr>
          <p:cNvSpPr>
            <a:spLocks noGrp="1"/>
          </p:cNvSpPr>
          <p:nvPr>
            <p:ph sz="half" idx="2"/>
          </p:nvPr>
        </p:nvSpPr>
        <p:spPr/>
        <p:txBody>
          <a:bodyPr>
            <a:normAutofit fontScale="62500" lnSpcReduction="20000"/>
          </a:bodyPr>
          <a:lstStyle/>
          <a:p>
            <a:r>
              <a:rPr lang="en-GB" i="1" dirty="0">
                <a:solidFill>
                  <a:schemeClr val="accent1"/>
                </a:solidFill>
              </a:rPr>
              <a:t>find, evaluate and use evidence in forming views</a:t>
            </a:r>
          </a:p>
          <a:p>
            <a:r>
              <a:rPr lang="en-GB" i="1" dirty="0">
                <a:solidFill>
                  <a:schemeClr val="accent1"/>
                </a:solidFill>
              </a:rPr>
              <a:t>engage with contemporary issues based upon their knowledge and values</a:t>
            </a:r>
          </a:p>
          <a:p>
            <a:r>
              <a:rPr lang="en-GB" i="1" dirty="0">
                <a:solidFill>
                  <a:schemeClr val="accent1"/>
                </a:solidFill>
              </a:rPr>
              <a:t>understand and exercise their human and democratic responsibilities and rights#</a:t>
            </a:r>
          </a:p>
          <a:p>
            <a:r>
              <a:rPr lang="en-GB" i="1" dirty="0">
                <a:solidFill>
                  <a:schemeClr val="accent1"/>
                </a:solidFill>
              </a:rPr>
              <a:t>understand and consider the impact of their actions when making choices and acting</a:t>
            </a:r>
          </a:p>
          <a:p>
            <a:r>
              <a:rPr lang="en-GB" i="1" dirty="0">
                <a:solidFill>
                  <a:schemeClr val="accent1"/>
                </a:solidFill>
              </a:rPr>
              <a:t>are knowledgeable about their culture, community, society and the world, now and in the past</a:t>
            </a:r>
          </a:p>
          <a:p>
            <a:r>
              <a:rPr lang="en-GB" i="1" dirty="0">
                <a:solidFill>
                  <a:schemeClr val="accent1"/>
                </a:solidFill>
              </a:rPr>
              <a:t>respect the needs and rights of others, as a member of a diverse society</a:t>
            </a:r>
          </a:p>
          <a:p>
            <a:r>
              <a:rPr lang="en-GB" i="1" dirty="0">
                <a:solidFill>
                  <a:schemeClr val="accent1"/>
                </a:solidFill>
              </a:rPr>
              <a:t>show their commitment to the sustainability of the planet and are ready to be citizens of Wales and the world.</a:t>
            </a:r>
          </a:p>
        </p:txBody>
      </p:sp>
    </p:spTree>
    <p:extLst>
      <p:ext uri="{BB962C8B-B14F-4D97-AF65-F5344CB8AC3E}">
        <p14:creationId xmlns:p14="http://schemas.microsoft.com/office/powerpoint/2010/main" val="4256160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rtlCol="0">
            <a:normAutofit fontScale="90000"/>
          </a:bodyPr>
          <a:lstStyle/>
          <a:p>
            <a:pPr>
              <a:defRPr/>
            </a:pPr>
            <a:br>
              <a:rPr lang="cy-GB" sz="4000" dirty="0">
                <a:solidFill>
                  <a:srgbClr val="00B0F0"/>
                </a:solidFill>
              </a:rPr>
            </a:br>
            <a:r>
              <a:rPr lang="cy-GB" sz="4000" dirty="0"/>
              <a:t>Dysgu Sylfaen?</a:t>
            </a:r>
            <a:br>
              <a:rPr lang="cy-GB" sz="4000" dirty="0"/>
            </a:br>
            <a:r>
              <a:rPr lang="en-GB" sz="4000" i="1" dirty="0">
                <a:solidFill>
                  <a:srgbClr val="0070C0"/>
                </a:solidFill>
              </a:rPr>
              <a:t>Foundation Learning? </a:t>
            </a:r>
            <a:br>
              <a:rPr lang="en-GB" sz="4000" i="1" dirty="0">
                <a:solidFill>
                  <a:schemeClr val="accent1"/>
                </a:solidFill>
              </a:rPr>
            </a:br>
            <a:r>
              <a:rPr lang="en-GB" sz="4000" dirty="0"/>
              <a:t> </a:t>
            </a:r>
            <a:endParaRPr lang="cy-GB" sz="4000" dirty="0">
              <a:solidFill>
                <a:srgbClr val="00B0F0"/>
              </a:solidFill>
            </a:endParaRPr>
          </a:p>
        </p:txBody>
      </p:sp>
      <p:sp>
        <p:nvSpPr>
          <p:cNvPr id="12291" name="Rectangle 3"/>
          <p:cNvSpPr>
            <a:spLocks noGrp="1" noChangeArrowheads="1"/>
          </p:cNvSpPr>
          <p:nvPr>
            <p:ph sz="half" idx="1"/>
          </p:nvPr>
        </p:nvSpPr>
        <p:spPr>
          <a:xfrm>
            <a:off x="6192157" y="1690688"/>
            <a:ext cx="4712138" cy="3989040"/>
          </a:xfrm>
        </p:spPr>
        <p:txBody>
          <a:bodyPr rtlCol="0">
            <a:normAutofit fontScale="85000" lnSpcReduction="20000"/>
          </a:bodyPr>
          <a:lstStyle/>
          <a:p>
            <a:pPr>
              <a:lnSpc>
                <a:spcPct val="80000"/>
              </a:lnSpc>
              <a:buNone/>
              <a:defRPr/>
            </a:pPr>
            <a:r>
              <a:rPr lang="en-GB" altLang="en-US" sz="2400" dirty="0">
                <a:solidFill>
                  <a:srgbClr val="0070C0"/>
                </a:solidFill>
              </a:rPr>
              <a:t>Symons, 1996 (old but one of the first books to consider Education for Sustainability</a:t>
            </a:r>
          </a:p>
          <a:p>
            <a:pPr>
              <a:lnSpc>
                <a:spcPct val="80000"/>
              </a:lnSpc>
              <a:buNone/>
              <a:defRPr/>
            </a:pPr>
            <a:r>
              <a:rPr lang="en-GB" altLang="en-US" sz="2400" dirty="0">
                <a:solidFill>
                  <a:srgbClr val="0070C0"/>
                </a:solidFill>
              </a:rPr>
              <a:t>Young children?</a:t>
            </a:r>
          </a:p>
          <a:p>
            <a:pPr>
              <a:lnSpc>
                <a:spcPct val="80000"/>
              </a:lnSpc>
              <a:defRPr/>
            </a:pPr>
            <a:r>
              <a:rPr lang="en-GB" altLang="en-US" sz="2400" dirty="0">
                <a:solidFill>
                  <a:srgbClr val="0070C0"/>
                </a:solidFill>
              </a:rPr>
              <a:t>Emphasise feelings of self worth, communication and cooperation</a:t>
            </a:r>
          </a:p>
          <a:p>
            <a:pPr>
              <a:lnSpc>
                <a:spcPct val="80000"/>
              </a:lnSpc>
              <a:defRPr/>
            </a:pPr>
            <a:r>
              <a:rPr lang="en-GB" altLang="en-US" sz="2400" dirty="0">
                <a:solidFill>
                  <a:srgbClr val="0070C0"/>
                </a:solidFill>
              </a:rPr>
              <a:t>Suggestion that children with high self regard are likely to be more altruistic, generous and sharing</a:t>
            </a:r>
          </a:p>
          <a:p>
            <a:pPr>
              <a:lnSpc>
                <a:spcPct val="80000"/>
              </a:lnSpc>
              <a:defRPr/>
            </a:pPr>
            <a:r>
              <a:rPr lang="en-GB" altLang="en-US" sz="2400" dirty="0">
                <a:solidFill>
                  <a:srgbClr val="0070C0"/>
                </a:solidFill>
              </a:rPr>
              <a:t>More positive attitudes if they are able  to express their own thoughts clearly and listen to others</a:t>
            </a:r>
          </a:p>
          <a:p>
            <a:pPr>
              <a:lnSpc>
                <a:spcPct val="80000"/>
              </a:lnSpc>
              <a:defRPr/>
            </a:pPr>
            <a:endParaRPr lang="en-GB" altLang="en-US" sz="2400" dirty="0">
              <a:solidFill>
                <a:srgbClr val="0070C0"/>
              </a:solidFill>
            </a:endParaRPr>
          </a:p>
          <a:p>
            <a:pPr marL="0" indent="0">
              <a:lnSpc>
                <a:spcPct val="80000"/>
              </a:lnSpc>
              <a:buNone/>
              <a:defRPr/>
            </a:pPr>
            <a:r>
              <a:rPr lang="en-GB" altLang="en-US" sz="2400" dirty="0">
                <a:solidFill>
                  <a:srgbClr val="0070C0"/>
                </a:solidFill>
              </a:rPr>
              <a:t>In / </a:t>
            </a:r>
            <a:r>
              <a:rPr lang="en-GB" altLang="en-US" sz="2400" dirty="0" err="1">
                <a:solidFill>
                  <a:srgbClr val="0070C0"/>
                </a:solidFill>
              </a:rPr>
              <a:t>Yn</a:t>
            </a:r>
            <a:r>
              <a:rPr lang="en-GB" altLang="en-US" sz="2400" dirty="0">
                <a:solidFill>
                  <a:srgbClr val="0070C0"/>
                </a:solidFill>
              </a:rPr>
              <a:t>:-Symons, G. (1996) The Primary Years in </a:t>
            </a:r>
            <a:r>
              <a:rPr lang="en-GB" altLang="en-US" sz="2400" i="1" dirty="0">
                <a:solidFill>
                  <a:srgbClr val="0070C0"/>
                </a:solidFill>
              </a:rPr>
              <a:t>Education for Sustainability </a:t>
            </a:r>
            <a:r>
              <a:rPr lang="en-GB" altLang="en-US" sz="2400" dirty="0">
                <a:solidFill>
                  <a:srgbClr val="0070C0"/>
                </a:solidFill>
              </a:rPr>
              <a:t>London: </a:t>
            </a:r>
            <a:r>
              <a:rPr lang="en-GB" altLang="en-US" sz="2400" dirty="0" err="1">
                <a:solidFill>
                  <a:srgbClr val="0070C0"/>
                </a:solidFill>
              </a:rPr>
              <a:t>Earthscan</a:t>
            </a:r>
            <a:r>
              <a:rPr lang="en-GB" altLang="en-US" sz="2400" dirty="0">
                <a:solidFill>
                  <a:srgbClr val="0070C0"/>
                </a:solidFill>
              </a:rPr>
              <a:t> Publication Ltd.</a:t>
            </a:r>
          </a:p>
          <a:p>
            <a:pPr>
              <a:lnSpc>
                <a:spcPct val="80000"/>
              </a:lnSpc>
              <a:defRPr/>
            </a:pPr>
            <a:endParaRPr lang="en-GB" altLang="en-US" sz="2400" dirty="0">
              <a:solidFill>
                <a:srgbClr val="0070C0"/>
              </a:solidFill>
            </a:endParaRPr>
          </a:p>
          <a:p>
            <a:pPr>
              <a:lnSpc>
                <a:spcPct val="80000"/>
              </a:lnSpc>
              <a:defRPr/>
            </a:pPr>
            <a:endParaRPr lang="en-GB" altLang="en-US" sz="2400" dirty="0">
              <a:solidFill>
                <a:srgbClr val="0070C0"/>
              </a:solidFill>
            </a:endParaRPr>
          </a:p>
          <a:p>
            <a:pPr>
              <a:lnSpc>
                <a:spcPct val="80000"/>
              </a:lnSpc>
              <a:defRPr/>
            </a:pPr>
            <a:endParaRPr lang="en-US" altLang="en-US" sz="2400" dirty="0"/>
          </a:p>
        </p:txBody>
      </p:sp>
      <p:sp>
        <p:nvSpPr>
          <p:cNvPr id="12292" name="Rectangle 5"/>
          <p:cNvSpPr>
            <a:spLocks noGrp="1" noChangeArrowheads="1"/>
          </p:cNvSpPr>
          <p:nvPr>
            <p:ph sz="half" idx="2"/>
          </p:nvPr>
        </p:nvSpPr>
        <p:spPr>
          <a:xfrm>
            <a:off x="764182" y="1690688"/>
            <a:ext cx="4553114" cy="4495800"/>
          </a:xfrm>
        </p:spPr>
        <p:txBody>
          <a:bodyPr rtlCol="0">
            <a:normAutofit fontScale="85000" lnSpcReduction="20000"/>
          </a:bodyPr>
          <a:lstStyle/>
          <a:p>
            <a:pPr>
              <a:lnSpc>
                <a:spcPct val="80000"/>
              </a:lnSpc>
              <a:buNone/>
              <a:defRPr/>
            </a:pPr>
            <a:r>
              <a:rPr lang="en-GB" altLang="en-US" sz="2400" dirty="0"/>
              <a:t>Symons, 1996 (hen </a:t>
            </a:r>
            <a:r>
              <a:rPr lang="en-GB" altLang="en-US" sz="2400" dirty="0" err="1"/>
              <a:t>ond</a:t>
            </a:r>
            <a:r>
              <a:rPr lang="en-GB" altLang="en-US" sz="2400" dirty="0"/>
              <a:t> un </a:t>
            </a:r>
            <a:r>
              <a:rPr lang="en-GB" altLang="en-US" sz="2400" dirty="0" err="1"/>
              <a:t>o’r</a:t>
            </a:r>
            <a:r>
              <a:rPr lang="en-GB" altLang="en-US" sz="2400" dirty="0"/>
              <a:t> </a:t>
            </a:r>
            <a:r>
              <a:rPr lang="en-GB" altLang="en-US" sz="2400" dirty="0" err="1"/>
              <a:t>llyfrau</a:t>
            </a:r>
            <a:r>
              <a:rPr lang="en-GB" altLang="en-US" sz="2400" dirty="0"/>
              <a:t> </a:t>
            </a:r>
            <a:r>
              <a:rPr lang="en-GB" altLang="en-US" sz="2400" dirty="0" err="1"/>
              <a:t>cyntaf</a:t>
            </a:r>
            <a:r>
              <a:rPr lang="en-GB" altLang="en-US" sz="2400" dirty="0"/>
              <a:t> </a:t>
            </a:r>
            <a:r>
              <a:rPr lang="en-GB" altLang="en-US" sz="2400" dirty="0" err="1"/>
              <a:t>ar</a:t>
            </a:r>
            <a:r>
              <a:rPr lang="en-GB" altLang="en-US" sz="2400" dirty="0"/>
              <a:t> </a:t>
            </a:r>
            <a:r>
              <a:rPr lang="en-GB" altLang="en-US" sz="2400" dirty="0" err="1"/>
              <a:t>Addysg</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Cynaladwyedd</a:t>
            </a:r>
            <a:r>
              <a:rPr lang="en-GB" altLang="en-US" sz="2400" dirty="0"/>
              <a:t>)</a:t>
            </a:r>
            <a:endParaRPr lang="cy-GB" altLang="en-US" sz="2400" dirty="0"/>
          </a:p>
          <a:p>
            <a:pPr>
              <a:lnSpc>
                <a:spcPct val="80000"/>
              </a:lnSpc>
              <a:buNone/>
              <a:defRPr/>
            </a:pPr>
            <a:r>
              <a:rPr lang="en-GB" altLang="en-US" sz="2400" dirty="0"/>
              <a:t>Plant </a:t>
            </a:r>
            <a:r>
              <a:rPr lang="en-GB" altLang="en-US" sz="2400" dirty="0" err="1"/>
              <a:t>ifanc</a:t>
            </a:r>
            <a:r>
              <a:rPr lang="en-GB" altLang="en-US" sz="2400" dirty="0"/>
              <a:t>?</a:t>
            </a:r>
          </a:p>
          <a:p>
            <a:pPr>
              <a:lnSpc>
                <a:spcPct val="80000"/>
              </a:lnSpc>
              <a:defRPr/>
            </a:pPr>
            <a:r>
              <a:rPr lang="cy-GB" altLang="en-US" sz="2400" dirty="0"/>
              <a:t>Cydnabod teimladau o hunanwerth, cyfathrebu a chydweithio</a:t>
            </a:r>
          </a:p>
          <a:p>
            <a:pPr>
              <a:lnSpc>
                <a:spcPct val="80000"/>
              </a:lnSpc>
              <a:defRPr/>
            </a:pPr>
            <a:r>
              <a:rPr lang="cy-GB" altLang="en-US" sz="2400" dirty="0"/>
              <a:t>Plant gyda hunan barch uwch yn fwy tebygol o fod yn allgarol, caredig a rhannu</a:t>
            </a:r>
          </a:p>
          <a:p>
            <a:pPr>
              <a:lnSpc>
                <a:spcPct val="80000"/>
              </a:lnSpc>
              <a:defRPr/>
            </a:pPr>
            <a:r>
              <a:rPr lang="cy-GB" altLang="en-US" sz="2400" dirty="0"/>
              <a:t>Agweddau mwy positif os ydynt yn gallu esbonio teimladau a syniadau yn glir a gwrando i eraill</a:t>
            </a:r>
          </a:p>
          <a:p>
            <a:pPr>
              <a:lnSpc>
                <a:spcPct val="80000"/>
              </a:lnSpc>
              <a:defRPr/>
            </a:pPr>
            <a:endParaRPr lang="cy-GB" altLang="en-US" sz="2400" dirty="0"/>
          </a:p>
          <a:p>
            <a:pPr>
              <a:lnSpc>
                <a:spcPct val="80000"/>
              </a:lnSpc>
              <a:defRPr/>
            </a:pPr>
            <a:endParaRPr lang="cy-GB" altLang="en-US" sz="2400" dirty="0"/>
          </a:p>
        </p:txBody>
      </p:sp>
    </p:spTree>
    <p:extLst>
      <p:ext uri="{BB962C8B-B14F-4D97-AF65-F5344CB8AC3E}">
        <p14:creationId xmlns:p14="http://schemas.microsoft.com/office/powerpoint/2010/main" val="363094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276" y="-109425"/>
            <a:ext cx="11114690" cy="109425"/>
          </a:xfrm>
        </p:spPr>
        <p:txBody>
          <a:bodyPr>
            <a:normAutofit fontScale="90000"/>
          </a:bodyPr>
          <a:lstStyle/>
          <a:p>
            <a:br>
              <a:rPr lang="en-GB" sz="2700" dirty="0"/>
            </a:br>
            <a:br>
              <a:rPr lang="en-US" sz="2700" dirty="0"/>
            </a:br>
            <a:br>
              <a:rPr lang="en-US" sz="2700" dirty="0">
                <a:solidFill>
                  <a:srgbClr val="00B0F0"/>
                </a:solidFill>
              </a:rPr>
            </a:br>
            <a:r>
              <a:rPr lang="en-GB" dirty="0"/>
              <a:t> </a:t>
            </a:r>
            <a:r>
              <a:rPr lang="en-US" sz="3100" dirty="0" err="1"/>
              <a:t>Meysydd</a:t>
            </a:r>
            <a:r>
              <a:rPr lang="en-US" sz="3100" dirty="0"/>
              <a:t> </a:t>
            </a:r>
            <a:r>
              <a:rPr lang="en-US" sz="3100" dirty="0" err="1"/>
              <a:t>Dysgu</a:t>
            </a:r>
            <a:r>
              <a:rPr lang="en-US" sz="3100" dirty="0"/>
              <a:t> y </a:t>
            </a:r>
            <a:r>
              <a:rPr lang="en-US" sz="3100" dirty="0" err="1"/>
              <a:t>Cwricwlwm</a:t>
            </a:r>
            <a:r>
              <a:rPr lang="en-US" sz="3100" dirty="0"/>
              <a:t> ac ADCDF</a:t>
            </a:r>
            <a:br>
              <a:rPr lang="en-US" sz="3100" dirty="0">
                <a:solidFill>
                  <a:srgbClr val="00B0F0"/>
                </a:solidFill>
              </a:rPr>
            </a:br>
            <a:r>
              <a:rPr lang="en-GB" sz="3100" i="1" dirty="0">
                <a:solidFill>
                  <a:srgbClr val="00B0F0"/>
                </a:solidFill>
              </a:rPr>
              <a:t>Curriculum for Wales Areas of Learning and </a:t>
            </a:r>
            <a:r>
              <a:rPr lang="en-US" sz="3100" i="1" dirty="0">
                <a:solidFill>
                  <a:srgbClr val="00B0F0"/>
                </a:solidFill>
              </a:rPr>
              <a:t>ESDGC </a:t>
            </a:r>
            <a:endParaRPr lang="en-GB" sz="3100" i="1" dirty="0">
              <a:solidFill>
                <a:srgbClr val="00B0F0"/>
              </a:solidFill>
            </a:endParaRPr>
          </a:p>
        </p:txBody>
      </p:sp>
      <p:grpSp>
        <p:nvGrpSpPr>
          <p:cNvPr id="22" name="Group 21"/>
          <p:cNvGrpSpPr/>
          <p:nvPr/>
        </p:nvGrpSpPr>
        <p:grpSpPr>
          <a:xfrm>
            <a:off x="3489049" y="1039021"/>
            <a:ext cx="5442267" cy="5363504"/>
            <a:chOff x="1775863" y="912906"/>
            <a:chExt cx="5442267" cy="5516188"/>
          </a:xfrm>
        </p:grpSpPr>
        <p:sp>
          <p:nvSpPr>
            <p:cNvPr id="23" name="Freeform 22"/>
            <p:cNvSpPr/>
            <p:nvPr/>
          </p:nvSpPr>
          <p:spPr>
            <a:xfrm>
              <a:off x="3806029" y="912906"/>
              <a:ext cx="1153569" cy="1263724"/>
            </a:xfrm>
            <a:custGeom>
              <a:avLst/>
              <a:gdLst>
                <a:gd name="connsiteX0" fmla="*/ 0 w 1153569"/>
                <a:gd name="connsiteY0" fmla="*/ 192265 h 1263724"/>
                <a:gd name="connsiteX1" fmla="*/ 192265 w 1153569"/>
                <a:gd name="connsiteY1" fmla="*/ 0 h 1263724"/>
                <a:gd name="connsiteX2" fmla="*/ 961304 w 1153569"/>
                <a:gd name="connsiteY2" fmla="*/ 0 h 1263724"/>
                <a:gd name="connsiteX3" fmla="*/ 1153569 w 1153569"/>
                <a:gd name="connsiteY3" fmla="*/ 192265 h 1263724"/>
                <a:gd name="connsiteX4" fmla="*/ 1153569 w 1153569"/>
                <a:gd name="connsiteY4" fmla="*/ 1071459 h 1263724"/>
                <a:gd name="connsiteX5" fmla="*/ 961304 w 1153569"/>
                <a:gd name="connsiteY5" fmla="*/ 1263724 h 1263724"/>
                <a:gd name="connsiteX6" fmla="*/ 192265 w 1153569"/>
                <a:gd name="connsiteY6" fmla="*/ 1263724 h 1263724"/>
                <a:gd name="connsiteX7" fmla="*/ 0 w 1153569"/>
                <a:gd name="connsiteY7" fmla="*/ 1071459 h 1263724"/>
                <a:gd name="connsiteX8" fmla="*/ 0 w 1153569"/>
                <a:gd name="connsiteY8" fmla="*/ 192265 h 126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263724">
                  <a:moveTo>
                    <a:pt x="0" y="192265"/>
                  </a:moveTo>
                  <a:cubicBezTo>
                    <a:pt x="0" y="86080"/>
                    <a:pt x="86080" y="0"/>
                    <a:pt x="192265" y="0"/>
                  </a:cubicBezTo>
                  <a:lnTo>
                    <a:pt x="961304" y="0"/>
                  </a:lnTo>
                  <a:cubicBezTo>
                    <a:pt x="1067489" y="0"/>
                    <a:pt x="1153569" y="86080"/>
                    <a:pt x="1153569" y="192265"/>
                  </a:cubicBezTo>
                  <a:lnTo>
                    <a:pt x="1153569" y="1071459"/>
                  </a:lnTo>
                  <a:cubicBezTo>
                    <a:pt x="1153569" y="1177644"/>
                    <a:pt x="1067489" y="1263724"/>
                    <a:pt x="961304" y="1263724"/>
                  </a:cubicBezTo>
                  <a:lnTo>
                    <a:pt x="192265" y="1263724"/>
                  </a:lnTo>
                  <a:cubicBezTo>
                    <a:pt x="86080" y="1263724"/>
                    <a:pt x="0" y="1177644"/>
                    <a:pt x="0" y="1071459"/>
                  </a:cubicBezTo>
                  <a:lnTo>
                    <a:pt x="0" y="1922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413" tIns="94413" rIns="94413" bIns="94413" numCol="1" spcCol="1270" anchor="ctr" anchorCtr="0">
              <a:noAutofit/>
            </a:bodyPr>
            <a:lstStyle/>
            <a:p>
              <a:pPr algn="ctr" defTabSz="444500">
                <a:lnSpc>
                  <a:spcPct val="90000"/>
                </a:lnSpc>
                <a:spcBef>
                  <a:spcPct val="0"/>
                </a:spcBef>
                <a:spcAft>
                  <a:spcPct val="35000"/>
                </a:spcAft>
              </a:pPr>
              <a:r>
                <a:rPr lang="en-US" sz="1000" dirty="0">
                  <a:solidFill>
                    <a:srgbClr val="0070C0"/>
                  </a:solidFill>
                </a:rPr>
                <a:t>Health and Well-being</a:t>
              </a:r>
              <a:endParaRPr lang="en-GB" sz="1000" dirty="0">
                <a:solidFill>
                  <a:srgbClr val="0070C0"/>
                </a:solidFill>
              </a:endParaRPr>
            </a:p>
          </p:txBody>
        </p:sp>
        <p:sp>
          <p:nvSpPr>
            <p:cNvPr id="24" name="Freeform 23"/>
            <p:cNvSpPr/>
            <p:nvPr/>
          </p:nvSpPr>
          <p:spPr>
            <a:xfrm>
              <a:off x="2393911" y="1544768"/>
              <a:ext cx="4284169" cy="4284169"/>
            </a:xfrm>
            <a:custGeom>
              <a:avLst/>
              <a:gdLst/>
              <a:ahLst/>
              <a:cxnLst/>
              <a:rect l="0" t="0" r="0" b="0"/>
              <a:pathLst>
                <a:path>
                  <a:moveTo>
                    <a:pt x="2724039" y="80566"/>
                  </a:moveTo>
                  <a:arcTo wR="2142084" hR="2142084" stAng="17145843" swAng="846755"/>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5" name="Freeform 24"/>
            <p:cNvSpPr/>
            <p:nvPr/>
          </p:nvSpPr>
          <p:spPr>
            <a:xfrm>
              <a:off x="5508106" y="1832131"/>
              <a:ext cx="1405278" cy="1038306"/>
            </a:xfrm>
            <a:custGeom>
              <a:avLst/>
              <a:gdLst>
                <a:gd name="connsiteX0" fmla="*/ 0 w 1405278"/>
                <a:gd name="connsiteY0" fmla="*/ 173054 h 1038306"/>
                <a:gd name="connsiteX1" fmla="*/ 173054 w 1405278"/>
                <a:gd name="connsiteY1" fmla="*/ 0 h 1038306"/>
                <a:gd name="connsiteX2" fmla="*/ 1232224 w 1405278"/>
                <a:gd name="connsiteY2" fmla="*/ 0 h 1038306"/>
                <a:gd name="connsiteX3" fmla="*/ 1405278 w 1405278"/>
                <a:gd name="connsiteY3" fmla="*/ 173054 h 1038306"/>
                <a:gd name="connsiteX4" fmla="*/ 1405278 w 1405278"/>
                <a:gd name="connsiteY4" fmla="*/ 865252 h 1038306"/>
                <a:gd name="connsiteX5" fmla="*/ 1232224 w 1405278"/>
                <a:gd name="connsiteY5" fmla="*/ 1038306 h 1038306"/>
                <a:gd name="connsiteX6" fmla="*/ 173054 w 1405278"/>
                <a:gd name="connsiteY6" fmla="*/ 1038306 h 1038306"/>
                <a:gd name="connsiteX7" fmla="*/ 0 w 1405278"/>
                <a:gd name="connsiteY7" fmla="*/ 865252 h 1038306"/>
                <a:gd name="connsiteX8" fmla="*/ 0 w 1405278"/>
                <a:gd name="connsiteY8" fmla="*/ 173054 h 103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5278" h="1038306">
                  <a:moveTo>
                    <a:pt x="0" y="173054"/>
                  </a:moveTo>
                  <a:cubicBezTo>
                    <a:pt x="0" y="77479"/>
                    <a:pt x="77479" y="0"/>
                    <a:pt x="173054" y="0"/>
                  </a:cubicBezTo>
                  <a:lnTo>
                    <a:pt x="1232224" y="0"/>
                  </a:lnTo>
                  <a:cubicBezTo>
                    <a:pt x="1327799" y="0"/>
                    <a:pt x="1405278" y="77479"/>
                    <a:pt x="1405278" y="173054"/>
                  </a:cubicBezTo>
                  <a:lnTo>
                    <a:pt x="1405278" y="865252"/>
                  </a:lnTo>
                  <a:cubicBezTo>
                    <a:pt x="1405278" y="960827"/>
                    <a:pt x="1327799" y="1038306"/>
                    <a:pt x="1232224" y="1038306"/>
                  </a:cubicBezTo>
                  <a:lnTo>
                    <a:pt x="173054" y="1038306"/>
                  </a:lnTo>
                  <a:cubicBezTo>
                    <a:pt x="77479" y="1038306"/>
                    <a:pt x="0" y="960827"/>
                    <a:pt x="0" y="865252"/>
                  </a:cubicBezTo>
                  <a:lnTo>
                    <a:pt x="0" y="1730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786" tIns="88786" rIns="88786" bIns="88786" numCol="1" spcCol="1270" anchor="ctr" anchorCtr="0">
              <a:noAutofit/>
            </a:bodyPr>
            <a:lstStyle/>
            <a:p>
              <a:pPr algn="ctr" defTabSz="444500">
                <a:lnSpc>
                  <a:spcPct val="90000"/>
                </a:lnSpc>
                <a:spcBef>
                  <a:spcPct val="0"/>
                </a:spcBef>
                <a:spcAft>
                  <a:spcPct val="35000"/>
                </a:spcAft>
              </a:pPr>
              <a:r>
                <a:rPr lang="en-US" sz="1000" dirty="0">
                  <a:solidFill>
                    <a:srgbClr val="0070C0"/>
                  </a:solidFill>
                </a:rPr>
                <a:t>Humanities</a:t>
              </a:r>
              <a:endParaRPr lang="en-GB" sz="1000" dirty="0">
                <a:solidFill>
                  <a:srgbClr val="0070C0"/>
                </a:solidFill>
              </a:endParaRPr>
            </a:p>
          </p:txBody>
        </p:sp>
        <p:sp>
          <p:nvSpPr>
            <p:cNvPr id="26" name="Freeform 25"/>
            <p:cNvSpPr/>
            <p:nvPr/>
          </p:nvSpPr>
          <p:spPr>
            <a:xfrm>
              <a:off x="2393911" y="1544768"/>
              <a:ext cx="4284169" cy="4284169"/>
            </a:xfrm>
            <a:custGeom>
              <a:avLst/>
              <a:gdLst/>
              <a:ahLst/>
              <a:cxnLst/>
              <a:rect l="0" t="0" r="0" b="0"/>
              <a:pathLst>
                <a:path>
                  <a:moveTo>
                    <a:pt x="4125174" y="1332217"/>
                  </a:moveTo>
                  <a:arcTo wR="2142084" hR="2142084" stAng="20267132" swAng="1118328"/>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7" name="Freeform 26"/>
            <p:cNvSpPr/>
            <p:nvPr/>
          </p:nvSpPr>
          <p:spPr>
            <a:xfrm>
              <a:off x="6064561" y="3818877"/>
              <a:ext cx="1153569" cy="1206378"/>
            </a:xfrm>
            <a:custGeom>
              <a:avLst/>
              <a:gdLst>
                <a:gd name="connsiteX0" fmla="*/ 0 w 1153569"/>
                <a:gd name="connsiteY0" fmla="*/ 192265 h 1206378"/>
                <a:gd name="connsiteX1" fmla="*/ 192265 w 1153569"/>
                <a:gd name="connsiteY1" fmla="*/ 0 h 1206378"/>
                <a:gd name="connsiteX2" fmla="*/ 961304 w 1153569"/>
                <a:gd name="connsiteY2" fmla="*/ 0 h 1206378"/>
                <a:gd name="connsiteX3" fmla="*/ 1153569 w 1153569"/>
                <a:gd name="connsiteY3" fmla="*/ 192265 h 1206378"/>
                <a:gd name="connsiteX4" fmla="*/ 1153569 w 1153569"/>
                <a:gd name="connsiteY4" fmla="*/ 1014113 h 1206378"/>
                <a:gd name="connsiteX5" fmla="*/ 961304 w 1153569"/>
                <a:gd name="connsiteY5" fmla="*/ 1206378 h 1206378"/>
                <a:gd name="connsiteX6" fmla="*/ 192265 w 1153569"/>
                <a:gd name="connsiteY6" fmla="*/ 1206378 h 1206378"/>
                <a:gd name="connsiteX7" fmla="*/ 0 w 1153569"/>
                <a:gd name="connsiteY7" fmla="*/ 1014113 h 1206378"/>
                <a:gd name="connsiteX8" fmla="*/ 0 w 1153569"/>
                <a:gd name="connsiteY8" fmla="*/ 192265 h 120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206378">
                  <a:moveTo>
                    <a:pt x="0" y="192265"/>
                  </a:moveTo>
                  <a:cubicBezTo>
                    <a:pt x="0" y="86080"/>
                    <a:pt x="86080" y="0"/>
                    <a:pt x="192265" y="0"/>
                  </a:cubicBezTo>
                  <a:lnTo>
                    <a:pt x="961304" y="0"/>
                  </a:lnTo>
                  <a:cubicBezTo>
                    <a:pt x="1067489" y="0"/>
                    <a:pt x="1153569" y="86080"/>
                    <a:pt x="1153569" y="192265"/>
                  </a:cubicBezTo>
                  <a:lnTo>
                    <a:pt x="1153569" y="1014113"/>
                  </a:lnTo>
                  <a:cubicBezTo>
                    <a:pt x="1153569" y="1120298"/>
                    <a:pt x="1067489" y="1206378"/>
                    <a:pt x="961304" y="1206378"/>
                  </a:cubicBezTo>
                  <a:lnTo>
                    <a:pt x="192265" y="1206378"/>
                  </a:lnTo>
                  <a:cubicBezTo>
                    <a:pt x="86080" y="1206378"/>
                    <a:pt x="0" y="1120298"/>
                    <a:pt x="0" y="1014113"/>
                  </a:cubicBezTo>
                  <a:lnTo>
                    <a:pt x="0" y="1922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413" tIns="94413" rIns="94413" bIns="94413" numCol="1" spcCol="1270" anchor="ctr" anchorCtr="0">
              <a:noAutofit/>
            </a:bodyPr>
            <a:lstStyle/>
            <a:p>
              <a:pPr algn="ctr" defTabSz="444500">
                <a:lnSpc>
                  <a:spcPct val="90000"/>
                </a:lnSpc>
                <a:spcBef>
                  <a:spcPct val="0"/>
                </a:spcBef>
                <a:spcAft>
                  <a:spcPct val="35000"/>
                </a:spcAft>
              </a:pPr>
              <a:r>
                <a:rPr lang="en-US" sz="1000" dirty="0">
                  <a:solidFill>
                    <a:srgbClr val="0070C0"/>
                  </a:solidFill>
                </a:rPr>
                <a:t>Languages, Literacy and Communication</a:t>
              </a:r>
              <a:endParaRPr lang="en-GB" sz="1000" dirty="0">
                <a:solidFill>
                  <a:srgbClr val="0070C0"/>
                </a:solidFill>
              </a:endParaRPr>
            </a:p>
          </p:txBody>
        </p:sp>
        <p:sp>
          <p:nvSpPr>
            <p:cNvPr id="28" name="Freeform 27"/>
            <p:cNvSpPr/>
            <p:nvPr/>
          </p:nvSpPr>
          <p:spPr>
            <a:xfrm>
              <a:off x="2393911" y="1544768"/>
              <a:ext cx="4284169" cy="4284169"/>
            </a:xfrm>
            <a:custGeom>
              <a:avLst/>
              <a:gdLst/>
              <a:ahLst/>
              <a:cxnLst/>
              <a:rect l="0" t="0" r="0" b="0"/>
              <a:pathLst>
                <a:path>
                  <a:moveTo>
                    <a:pt x="3989239" y="3226773"/>
                  </a:moveTo>
                  <a:arcTo wR="2142084" hR="2142084" stAng="1825343" swAng="884852"/>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9" name="Freeform 28"/>
            <p:cNvSpPr/>
            <p:nvPr/>
          </p:nvSpPr>
          <p:spPr>
            <a:xfrm>
              <a:off x="4052420" y="5340468"/>
              <a:ext cx="1153569" cy="1088626"/>
            </a:xfrm>
            <a:custGeom>
              <a:avLst/>
              <a:gdLst>
                <a:gd name="connsiteX0" fmla="*/ 0 w 1153569"/>
                <a:gd name="connsiteY0" fmla="*/ 181441 h 1088626"/>
                <a:gd name="connsiteX1" fmla="*/ 181441 w 1153569"/>
                <a:gd name="connsiteY1" fmla="*/ 0 h 1088626"/>
                <a:gd name="connsiteX2" fmla="*/ 972128 w 1153569"/>
                <a:gd name="connsiteY2" fmla="*/ 0 h 1088626"/>
                <a:gd name="connsiteX3" fmla="*/ 1153569 w 1153569"/>
                <a:gd name="connsiteY3" fmla="*/ 181441 h 1088626"/>
                <a:gd name="connsiteX4" fmla="*/ 1153569 w 1153569"/>
                <a:gd name="connsiteY4" fmla="*/ 907185 h 1088626"/>
                <a:gd name="connsiteX5" fmla="*/ 972128 w 1153569"/>
                <a:gd name="connsiteY5" fmla="*/ 1088626 h 1088626"/>
                <a:gd name="connsiteX6" fmla="*/ 181441 w 1153569"/>
                <a:gd name="connsiteY6" fmla="*/ 1088626 h 1088626"/>
                <a:gd name="connsiteX7" fmla="*/ 0 w 1153569"/>
                <a:gd name="connsiteY7" fmla="*/ 907185 h 1088626"/>
                <a:gd name="connsiteX8" fmla="*/ 0 w 1153569"/>
                <a:gd name="connsiteY8" fmla="*/ 181441 h 1088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88626">
                  <a:moveTo>
                    <a:pt x="0" y="181441"/>
                  </a:moveTo>
                  <a:cubicBezTo>
                    <a:pt x="0" y="81234"/>
                    <a:pt x="81234" y="0"/>
                    <a:pt x="181441" y="0"/>
                  </a:cubicBezTo>
                  <a:lnTo>
                    <a:pt x="972128" y="0"/>
                  </a:lnTo>
                  <a:cubicBezTo>
                    <a:pt x="1072335" y="0"/>
                    <a:pt x="1153569" y="81234"/>
                    <a:pt x="1153569" y="181441"/>
                  </a:cubicBezTo>
                  <a:lnTo>
                    <a:pt x="1153569" y="907185"/>
                  </a:lnTo>
                  <a:cubicBezTo>
                    <a:pt x="1153569" y="1007392"/>
                    <a:pt x="1072335" y="1088626"/>
                    <a:pt x="972128" y="1088626"/>
                  </a:cubicBezTo>
                  <a:lnTo>
                    <a:pt x="181441" y="1088626"/>
                  </a:lnTo>
                  <a:cubicBezTo>
                    <a:pt x="81234" y="1088626"/>
                    <a:pt x="0" y="1007392"/>
                    <a:pt x="0" y="907185"/>
                  </a:cubicBezTo>
                  <a:lnTo>
                    <a:pt x="0" y="181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242" tIns="91242" rIns="91242" bIns="91242" numCol="1" spcCol="1270" anchor="ctr" anchorCtr="0">
              <a:noAutofit/>
            </a:bodyPr>
            <a:lstStyle/>
            <a:p>
              <a:pPr algn="ctr" defTabSz="444500">
                <a:lnSpc>
                  <a:spcPct val="90000"/>
                </a:lnSpc>
                <a:spcBef>
                  <a:spcPct val="0"/>
                </a:spcBef>
                <a:spcAft>
                  <a:spcPct val="35000"/>
                </a:spcAft>
              </a:pPr>
              <a:r>
                <a:rPr lang="en-US" sz="1000" dirty="0">
                  <a:solidFill>
                    <a:srgbClr val="0070C0"/>
                  </a:solidFill>
                </a:rPr>
                <a:t>Mathematics and Numeracy</a:t>
              </a:r>
              <a:endParaRPr lang="en-GB" sz="1000" dirty="0">
                <a:solidFill>
                  <a:srgbClr val="0070C0"/>
                </a:solidFill>
              </a:endParaRPr>
            </a:p>
          </p:txBody>
        </p:sp>
        <p:sp>
          <p:nvSpPr>
            <p:cNvPr id="30" name="Freeform 29"/>
            <p:cNvSpPr/>
            <p:nvPr/>
          </p:nvSpPr>
          <p:spPr>
            <a:xfrm>
              <a:off x="2393911" y="1544768"/>
              <a:ext cx="4284169" cy="4284169"/>
            </a:xfrm>
            <a:custGeom>
              <a:avLst/>
              <a:gdLst/>
              <a:ahLst/>
              <a:cxnLst/>
              <a:rect l="0" t="0" r="0" b="0"/>
              <a:pathLst>
                <a:path>
                  <a:moveTo>
                    <a:pt x="2487757" y="4256095"/>
                  </a:moveTo>
                  <a:arcTo wR="2142084" hR="2142084" stAng="4842807" swAng="1114386"/>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1" name="Freeform 30"/>
            <p:cNvSpPr/>
            <p:nvPr/>
          </p:nvSpPr>
          <p:spPr>
            <a:xfrm>
              <a:off x="1775863" y="3884100"/>
              <a:ext cx="1225039" cy="1075932"/>
            </a:xfrm>
            <a:custGeom>
              <a:avLst/>
              <a:gdLst>
                <a:gd name="connsiteX0" fmla="*/ 0 w 1153569"/>
                <a:gd name="connsiteY0" fmla="*/ 177210 h 1063237"/>
                <a:gd name="connsiteX1" fmla="*/ 177210 w 1153569"/>
                <a:gd name="connsiteY1" fmla="*/ 0 h 1063237"/>
                <a:gd name="connsiteX2" fmla="*/ 976359 w 1153569"/>
                <a:gd name="connsiteY2" fmla="*/ 0 h 1063237"/>
                <a:gd name="connsiteX3" fmla="*/ 1153569 w 1153569"/>
                <a:gd name="connsiteY3" fmla="*/ 177210 h 1063237"/>
                <a:gd name="connsiteX4" fmla="*/ 1153569 w 1153569"/>
                <a:gd name="connsiteY4" fmla="*/ 886027 h 1063237"/>
                <a:gd name="connsiteX5" fmla="*/ 976359 w 1153569"/>
                <a:gd name="connsiteY5" fmla="*/ 1063237 h 1063237"/>
                <a:gd name="connsiteX6" fmla="*/ 177210 w 1153569"/>
                <a:gd name="connsiteY6" fmla="*/ 1063237 h 1063237"/>
                <a:gd name="connsiteX7" fmla="*/ 0 w 1153569"/>
                <a:gd name="connsiteY7" fmla="*/ 886027 h 1063237"/>
                <a:gd name="connsiteX8" fmla="*/ 0 w 1153569"/>
                <a:gd name="connsiteY8" fmla="*/ 177210 h 1063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63237">
                  <a:moveTo>
                    <a:pt x="0" y="177210"/>
                  </a:moveTo>
                  <a:cubicBezTo>
                    <a:pt x="0" y="79340"/>
                    <a:pt x="79340" y="0"/>
                    <a:pt x="177210" y="0"/>
                  </a:cubicBezTo>
                  <a:lnTo>
                    <a:pt x="976359" y="0"/>
                  </a:lnTo>
                  <a:cubicBezTo>
                    <a:pt x="1074229" y="0"/>
                    <a:pt x="1153569" y="79340"/>
                    <a:pt x="1153569" y="177210"/>
                  </a:cubicBezTo>
                  <a:lnTo>
                    <a:pt x="1153569" y="886027"/>
                  </a:lnTo>
                  <a:cubicBezTo>
                    <a:pt x="1153569" y="983897"/>
                    <a:pt x="1074229" y="1063237"/>
                    <a:pt x="976359" y="1063237"/>
                  </a:cubicBezTo>
                  <a:lnTo>
                    <a:pt x="177210" y="1063237"/>
                  </a:lnTo>
                  <a:cubicBezTo>
                    <a:pt x="79340" y="1063237"/>
                    <a:pt x="0" y="983897"/>
                    <a:pt x="0" y="886027"/>
                  </a:cubicBezTo>
                  <a:lnTo>
                    <a:pt x="0" y="17721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03" tIns="90003" rIns="90003" bIns="90003" numCol="1" spcCol="1270" anchor="ctr" anchorCtr="0">
              <a:noAutofit/>
            </a:bodyPr>
            <a:lstStyle/>
            <a:p>
              <a:pPr algn="ctr" defTabSz="444500">
                <a:lnSpc>
                  <a:spcPct val="90000"/>
                </a:lnSpc>
                <a:spcBef>
                  <a:spcPct val="0"/>
                </a:spcBef>
                <a:spcAft>
                  <a:spcPct val="35000"/>
                </a:spcAft>
              </a:pPr>
              <a:r>
                <a:rPr lang="en-US" sz="1000" dirty="0">
                  <a:solidFill>
                    <a:srgbClr val="0070C0"/>
                  </a:solidFill>
                </a:rPr>
                <a:t>Science and Technology</a:t>
              </a:r>
              <a:endParaRPr lang="en-GB" sz="1000" dirty="0">
                <a:solidFill>
                  <a:srgbClr val="0070C0"/>
                </a:solidFill>
              </a:endParaRPr>
            </a:p>
          </p:txBody>
        </p:sp>
        <p:sp>
          <p:nvSpPr>
            <p:cNvPr id="32" name="Freeform 31"/>
            <p:cNvSpPr/>
            <p:nvPr/>
          </p:nvSpPr>
          <p:spPr>
            <a:xfrm>
              <a:off x="2393911" y="1544768"/>
              <a:ext cx="4284169" cy="4284169"/>
            </a:xfrm>
            <a:custGeom>
              <a:avLst/>
              <a:gdLst/>
              <a:ahLst/>
              <a:cxnLst/>
              <a:rect l="0" t="0" r="0" b="0"/>
              <a:pathLst>
                <a:path>
                  <a:moveTo>
                    <a:pt x="631221" y="3660577"/>
                  </a:moveTo>
                  <a:arcTo wR="2142084" hR="2142084" stAng="8091343" swAng="1037179"/>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4" name="Freeform 33"/>
            <p:cNvSpPr/>
            <p:nvPr/>
          </p:nvSpPr>
          <p:spPr>
            <a:xfrm>
              <a:off x="2393911" y="1544768"/>
              <a:ext cx="4284169" cy="4284169"/>
            </a:xfrm>
            <a:custGeom>
              <a:avLst/>
              <a:gdLst/>
              <a:ahLst/>
              <a:cxnLst/>
              <a:rect l="0" t="0" r="0" b="0"/>
              <a:pathLst>
                <a:path>
                  <a:moveTo>
                    <a:pt x="580" y="2092212"/>
                  </a:moveTo>
                  <a:arcTo wR="2142084" hR="2142084" stAng="10880045" swAng="1273332"/>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5" name="Freeform 34"/>
            <p:cNvSpPr/>
            <p:nvPr/>
          </p:nvSpPr>
          <p:spPr>
            <a:xfrm>
              <a:off x="2075902" y="1844826"/>
              <a:ext cx="1153569" cy="1012917"/>
            </a:xfrm>
            <a:custGeom>
              <a:avLst/>
              <a:gdLst>
                <a:gd name="connsiteX0" fmla="*/ 0 w 1153569"/>
                <a:gd name="connsiteY0" fmla="*/ 168823 h 1012917"/>
                <a:gd name="connsiteX1" fmla="*/ 168823 w 1153569"/>
                <a:gd name="connsiteY1" fmla="*/ 0 h 1012917"/>
                <a:gd name="connsiteX2" fmla="*/ 984746 w 1153569"/>
                <a:gd name="connsiteY2" fmla="*/ 0 h 1012917"/>
                <a:gd name="connsiteX3" fmla="*/ 1153569 w 1153569"/>
                <a:gd name="connsiteY3" fmla="*/ 168823 h 1012917"/>
                <a:gd name="connsiteX4" fmla="*/ 1153569 w 1153569"/>
                <a:gd name="connsiteY4" fmla="*/ 844094 h 1012917"/>
                <a:gd name="connsiteX5" fmla="*/ 984746 w 1153569"/>
                <a:gd name="connsiteY5" fmla="*/ 1012917 h 1012917"/>
                <a:gd name="connsiteX6" fmla="*/ 168823 w 1153569"/>
                <a:gd name="connsiteY6" fmla="*/ 1012917 h 1012917"/>
                <a:gd name="connsiteX7" fmla="*/ 0 w 1153569"/>
                <a:gd name="connsiteY7" fmla="*/ 844094 h 1012917"/>
                <a:gd name="connsiteX8" fmla="*/ 0 w 1153569"/>
                <a:gd name="connsiteY8" fmla="*/ 168823 h 101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12917">
                  <a:moveTo>
                    <a:pt x="0" y="168823"/>
                  </a:moveTo>
                  <a:cubicBezTo>
                    <a:pt x="0" y="75585"/>
                    <a:pt x="75585" y="0"/>
                    <a:pt x="168823" y="0"/>
                  </a:cubicBezTo>
                  <a:lnTo>
                    <a:pt x="984746" y="0"/>
                  </a:lnTo>
                  <a:cubicBezTo>
                    <a:pt x="1077984" y="0"/>
                    <a:pt x="1153569" y="75585"/>
                    <a:pt x="1153569" y="168823"/>
                  </a:cubicBezTo>
                  <a:lnTo>
                    <a:pt x="1153569" y="844094"/>
                  </a:lnTo>
                  <a:cubicBezTo>
                    <a:pt x="1153569" y="937332"/>
                    <a:pt x="1077984" y="1012917"/>
                    <a:pt x="984746" y="1012917"/>
                  </a:cubicBezTo>
                  <a:lnTo>
                    <a:pt x="168823" y="1012917"/>
                  </a:lnTo>
                  <a:cubicBezTo>
                    <a:pt x="75585" y="1012917"/>
                    <a:pt x="0" y="937332"/>
                    <a:pt x="0" y="844094"/>
                  </a:cubicBezTo>
                  <a:lnTo>
                    <a:pt x="0" y="1688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7547" tIns="87547" rIns="87547" bIns="87547" numCol="1" spcCol="1270" anchor="ctr" anchorCtr="0">
              <a:noAutofit/>
            </a:bodyPr>
            <a:lstStyle/>
            <a:p>
              <a:pPr algn="ctr" defTabSz="444500">
                <a:lnSpc>
                  <a:spcPct val="90000"/>
                </a:lnSpc>
                <a:spcBef>
                  <a:spcPct val="0"/>
                </a:spcBef>
                <a:spcAft>
                  <a:spcPct val="35000"/>
                </a:spcAft>
              </a:pPr>
              <a:r>
                <a:rPr lang="en-US" sz="1000" dirty="0">
                  <a:solidFill>
                    <a:srgbClr val="0070C0"/>
                  </a:solidFill>
                </a:rPr>
                <a:t>Expressive Arts</a:t>
              </a:r>
              <a:endParaRPr lang="en-GB" sz="1000" dirty="0">
                <a:solidFill>
                  <a:srgbClr val="0070C0"/>
                </a:solidFill>
              </a:endParaRPr>
            </a:p>
          </p:txBody>
        </p:sp>
        <p:sp>
          <p:nvSpPr>
            <p:cNvPr id="36" name="Freeform 35"/>
            <p:cNvSpPr/>
            <p:nvPr/>
          </p:nvSpPr>
          <p:spPr>
            <a:xfrm>
              <a:off x="2393911" y="1544768"/>
              <a:ext cx="4284169" cy="4284169"/>
            </a:xfrm>
            <a:custGeom>
              <a:avLst/>
              <a:gdLst/>
              <a:ahLst/>
              <a:cxnLst/>
              <a:rect l="0" t="0" r="0" b="0"/>
              <a:pathLst>
                <a:path>
                  <a:moveTo>
                    <a:pt x="1048993" y="299890"/>
                  </a:moveTo>
                  <a:arcTo wR="2142084" hR="2142084" stAng="14358999" swAng="894673"/>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aphicFrame>
        <p:nvGraphicFramePr>
          <p:cNvPr id="38" name="Content Placeholder 13"/>
          <p:cNvGraphicFramePr>
            <a:graphicFrameLocks noGrp="1"/>
          </p:cNvGraphicFramePr>
          <p:nvPr>
            <p:ph sz="half" idx="4294967295"/>
            <p:extLst>
              <p:ext uri="{D42A27DB-BD31-4B8C-83A1-F6EECF244321}">
                <p14:modId xmlns:p14="http://schemas.microsoft.com/office/powerpoint/2010/main" val="3912488212"/>
              </p:ext>
            </p:extLst>
          </p:nvPr>
        </p:nvGraphicFramePr>
        <p:xfrm>
          <a:off x="4624647" y="1857358"/>
          <a:ext cx="3206693" cy="3961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6625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4514" y="272596"/>
            <a:ext cx="10515600" cy="1325563"/>
          </a:xfrm>
        </p:spPr>
        <p:txBody>
          <a:bodyPr>
            <a:normAutofit fontScale="90000"/>
          </a:bodyPr>
          <a:lstStyle/>
          <a:p>
            <a:r>
              <a:rPr lang="en-GB" sz="3200" dirty="0"/>
              <a:t>ADCDF </a:t>
            </a:r>
            <a:r>
              <a:rPr lang="en-GB" sz="3200" dirty="0" err="1"/>
              <a:t>a’r</a:t>
            </a:r>
            <a:r>
              <a:rPr lang="en-GB" sz="3200" dirty="0"/>
              <a:t> </a:t>
            </a:r>
            <a:r>
              <a:rPr lang="en-GB" sz="3200" dirty="0" err="1"/>
              <a:t>Fframwaith</a:t>
            </a:r>
            <a:r>
              <a:rPr lang="en-GB" sz="3200" dirty="0"/>
              <a:t> </a:t>
            </a:r>
            <a:r>
              <a:rPr lang="en-GB" sz="3200" dirty="0" err="1"/>
              <a:t>Llythrennedd</a:t>
            </a:r>
            <a:r>
              <a:rPr lang="en-GB" sz="3200" dirty="0"/>
              <a:t> </a:t>
            </a:r>
            <a:r>
              <a:rPr lang="en-GB" sz="3200" dirty="0" err="1"/>
              <a:t>Rhifedd</a:t>
            </a:r>
            <a:br>
              <a:rPr lang="en-GB" sz="3200" dirty="0"/>
            </a:br>
            <a:r>
              <a:rPr lang="en-GB" sz="3200" i="1" dirty="0">
                <a:solidFill>
                  <a:srgbClr val="0070C0"/>
                </a:solidFill>
              </a:rPr>
              <a:t>ESDGC and the Literacy and Numeracy Framework </a:t>
            </a:r>
            <a:br>
              <a:rPr lang="en-GB" sz="3200" i="1" dirty="0">
                <a:solidFill>
                  <a:schemeClr val="accent1"/>
                </a:solidFill>
              </a:rPr>
            </a:br>
            <a:endParaRPr lang="en-GB" sz="3200" i="1" dirty="0">
              <a:solidFill>
                <a:schemeClr val="accent1"/>
              </a:solidFill>
            </a:endParaRPr>
          </a:p>
        </p:txBody>
      </p:sp>
      <p:sp>
        <p:nvSpPr>
          <p:cNvPr id="3" name="Content Placeholder 2"/>
          <p:cNvSpPr>
            <a:spLocks noGrp="1"/>
          </p:cNvSpPr>
          <p:nvPr>
            <p:ph idx="1"/>
          </p:nvPr>
        </p:nvSpPr>
        <p:spPr/>
        <p:txBody>
          <a:bodyPr/>
          <a:lstStyle/>
          <a:p>
            <a:r>
              <a:rPr lang="en-GB" dirty="0">
                <a:hlinkClick r:id="rId3"/>
              </a:rPr>
              <a:t>https://s3-eu-west-1.amazonaws.com/hwb-live-storage/ee/50/68/08/a57245aab65a06b149c24fb0/National_Literacy_and_Numeracy_Framework_year_2.pdf</a:t>
            </a:r>
            <a:endParaRPr lang="en-GB" dirty="0"/>
          </a:p>
          <a:p>
            <a:endParaRPr lang="en-GB" dirty="0"/>
          </a:p>
        </p:txBody>
      </p:sp>
    </p:spTree>
    <p:extLst>
      <p:ext uri="{BB962C8B-B14F-4D97-AF65-F5344CB8AC3E}">
        <p14:creationId xmlns:p14="http://schemas.microsoft.com/office/powerpoint/2010/main" val="632105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r>
              <a:rPr lang="en-GB" altLang="en-US" sz="3200" dirty="0" err="1"/>
              <a:t>Syniadau</a:t>
            </a:r>
            <a:r>
              <a:rPr lang="en-GB" altLang="en-US" sz="3200" dirty="0"/>
              <a:t> </a:t>
            </a:r>
            <a:r>
              <a:rPr lang="en-GB" altLang="en-US" sz="3200" dirty="0" err="1"/>
              <a:t>ar</a:t>
            </a:r>
            <a:r>
              <a:rPr lang="en-GB" altLang="en-US" sz="3200" dirty="0"/>
              <a:t> </a:t>
            </a:r>
            <a:r>
              <a:rPr lang="en-GB" altLang="en-US" sz="3200" dirty="0" err="1"/>
              <a:t>gyfer</a:t>
            </a:r>
            <a:r>
              <a:rPr lang="en-GB" altLang="en-US" sz="3200" dirty="0"/>
              <a:t> y </a:t>
            </a:r>
            <a:r>
              <a:rPr lang="en-GB" altLang="en-US" sz="3200" dirty="0" err="1"/>
              <a:t>Cwricwlwum</a:t>
            </a:r>
            <a:r>
              <a:rPr lang="en-GB" altLang="en-US" sz="3200" dirty="0"/>
              <a:t> </a:t>
            </a:r>
            <a:r>
              <a:rPr lang="en-GB" altLang="en-US" sz="3200" dirty="0" err="1"/>
              <a:t>i</a:t>
            </a:r>
            <a:r>
              <a:rPr lang="en-GB" altLang="en-US" sz="3200" dirty="0"/>
              <a:t> </a:t>
            </a:r>
            <a:r>
              <a:rPr lang="en-GB" altLang="en-US" sz="3200" dirty="0" err="1"/>
              <a:t>Gymru</a:t>
            </a:r>
            <a:r>
              <a:rPr lang="en-GB" altLang="en-US" sz="3200" dirty="0"/>
              <a:t>? </a:t>
            </a:r>
            <a:r>
              <a:rPr lang="en-GB" altLang="en-US" sz="3200" dirty="0" err="1"/>
              <a:t>Trafodwch</a:t>
            </a:r>
            <a:br>
              <a:rPr lang="en-GB" altLang="en-US" sz="3200" dirty="0">
                <a:solidFill>
                  <a:srgbClr val="00B0F0"/>
                </a:solidFill>
              </a:rPr>
            </a:br>
            <a:r>
              <a:rPr lang="en-GB" altLang="en-US" sz="3200" i="1" dirty="0">
                <a:solidFill>
                  <a:srgbClr val="0070C0"/>
                </a:solidFill>
              </a:rPr>
              <a:t>Ideas for the Curriculum for Wales? Discuss</a:t>
            </a:r>
            <a:br>
              <a:rPr lang="en-GB" altLang="en-US" sz="3200" i="1" dirty="0">
                <a:solidFill>
                  <a:schemeClr val="accent1"/>
                </a:solidFill>
              </a:rPr>
            </a:br>
            <a:endParaRPr lang="en-GB" altLang="en-US" sz="3200" i="1" dirty="0">
              <a:solidFill>
                <a:schemeClr val="accent1"/>
              </a:solidFill>
            </a:endParaRPr>
          </a:p>
        </p:txBody>
      </p:sp>
      <p:sp>
        <p:nvSpPr>
          <p:cNvPr id="16387" name="Content Placeholder 2"/>
          <p:cNvSpPr>
            <a:spLocks noGrp="1"/>
          </p:cNvSpPr>
          <p:nvPr>
            <p:ph sz="half" idx="1"/>
          </p:nvPr>
        </p:nvSpPr>
        <p:spPr>
          <a:xfrm>
            <a:off x="6807200" y="1434480"/>
            <a:ext cx="4775200" cy="3989040"/>
          </a:xfrm>
        </p:spPr>
        <p:txBody>
          <a:bodyPr>
            <a:normAutofit/>
          </a:bodyPr>
          <a:lstStyle/>
          <a:p>
            <a:r>
              <a:rPr lang="en-GB" altLang="en-US" i="1" dirty="0">
                <a:solidFill>
                  <a:srgbClr val="0070C0"/>
                </a:solidFill>
              </a:rPr>
              <a:t>Cooking</a:t>
            </a:r>
          </a:p>
          <a:p>
            <a:r>
              <a:rPr lang="en-GB" altLang="en-US" i="1" dirty="0">
                <a:solidFill>
                  <a:srgbClr val="0070C0"/>
                </a:solidFill>
              </a:rPr>
              <a:t>Gardening</a:t>
            </a:r>
          </a:p>
          <a:p>
            <a:r>
              <a:rPr lang="en-GB" altLang="en-US" i="1" dirty="0">
                <a:solidFill>
                  <a:srgbClr val="0070C0"/>
                </a:solidFill>
              </a:rPr>
              <a:t>Shopping</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
        <p:nvSpPr>
          <p:cNvPr id="16388" name="Content Placeholder 3"/>
          <p:cNvSpPr>
            <a:spLocks noGrp="1"/>
          </p:cNvSpPr>
          <p:nvPr>
            <p:ph sz="half" idx="2"/>
          </p:nvPr>
        </p:nvSpPr>
        <p:spPr>
          <a:xfrm>
            <a:off x="1121103" y="1600201"/>
            <a:ext cx="5384800" cy="3989040"/>
          </a:xfrm>
        </p:spPr>
        <p:txBody>
          <a:bodyPr>
            <a:normAutofit/>
          </a:bodyPr>
          <a:lstStyle/>
          <a:p>
            <a:r>
              <a:rPr lang="en-GB" altLang="en-US" dirty="0" err="1"/>
              <a:t>Coginio</a:t>
            </a:r>
            <a:endParaRPr lang="en-GB" altLang="en-US" dirty="0"/>
          </a:p>
          <a:p>
            <a:r>
              <a:rPr lang="en-GB" altLang="en-US" dirty="0" err="1"/>
              <a:t>Garddio</a:t>
            </a:r>
            <a:endParaRPr lang="en-GB" altLang="en-US" dirty="0"/>
          </a:p>
          <a:p>
            <a:r>
              <a:rPr lang="en-GB" altLang="en-US" dirty="0" err="1"/>
              <a:t>Siopa</a:t>
            </a:r>
            <a:endParaRPr lang="en-GB" altLang="en-US" dirty="0"/>
          </a:p>
          <a:p>
            <a:pPr eaLnBrk="1" hangingPunct="1"/>
            <a:endParaRPr lang="en-GB" altLang="en-US" dirty="0"/>
          </a:p>
        </p:txBody>
      </p:sp>
    </p:spTree>
    <p:extLst>
      <p:ext uri="{BB962C8B-B14F-4D97-AF65-F5344CB8AC3E}">
        <p14:creationId xmlns:p14="http://schemas.microsoft.com/office/powerpoint/2010/main" val="1653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38400" y="274638"/>
            <a:ext cx="7905750" cy="1143000"/>
          </a:xfrm>
        </p:spPr>
        <p:txBody>
          <a:bodyPr>
            <a:normAutofit fontScale="90000"/>
          </a:bodyPr>
          <a:lstStyle/>
          <a:p>
            <a:pPr eaLnBrk="1" hangingPunct="1"/>
            <a:r>
              <a:rPr lang="en-GB" altLang="en-US" sz="3600" dirty="0" err="1"/>
              <a:t>Trafodaeth</a:t>
            </a:r>
            <a:r>
              <a:rPr lang="en-GB" altLang="en-US" sz="3600" dirty="0"/>
              <a:t> 1</a:t>
            </a:r>
            <a:br>
              <a:rPr lang="en-GB" altLang="en-US" sz="3600" dirty="0"/>
            </a:br>
            <a:r>
              <a:rPr lang="en-GB" altLang="en-US" sz="3600" dirty="0" err="1"/>
              <a:t>Gwneud</a:t>
            </a:r>
            <a:r>
              <a:rPr lang="en-GB" altLang="en-US" sz="3600" dirty="0"/>
              <a:t> pizza  </a:t>
            </a:r>
            <a:br>
              <a:rPr lang="en-GB" altLang="en-US" sz="3600" dirty="0"/>
            </a:br>
            <a:r>
              <a:rPr lang="en-GB" altLang="en-US" sz="3600" dirty="0" err="1"/>
              <a:t>Gweithgareddau</a:t>
            </a:r>
            <a:r>
              <a:rPr lang="en-GB" altLang="en-US" sz="3600" dirty="0"/>
              <a:t> </a:t>
            </a:r>
            <a:r>
              <a:rPr lang="en-GB" altLang="en-US" sz="3600" dirty="0" err="1"/>
              <a:t>coginio</a:t>
            </a:r>
            <a:endParaRPr lang="en-GB" altLang="en-US" sz="3600" dirty="0"/>
          </a:p>
        </p:txBody>
      </p:sp>
      <p:sp>
        <p:nvSpPr>
          <p:cNvPr id="18435" name="Content Placeholder 5"/>
          <p:cNvSpPr>
            <a:spLocks noGrp="1"/>
          </p:cNvSpPr>
          <p:nvPr>
            <p:ph sz="quarter" idx="1"/>
          </p:nvPr>
        </p:nvSpPr>
        <p:spPr/>
        <p:txBody>
          <a:bodyPr>
            <a:normAutofit/>
          </a:bodyPr>
          <a:lstStyle/>
          <a:p>
            <a:pPr eaLnBrk="1" hangingPunct="1"/>
            <a:r>
              <a:rPr lang="cy-GB" altLang="en-US" dirty="0"/>
              <a:t>Dewisiadau a phenderfyniadau</a:t>
            </a:r>
          </a:p>
          <a:p>
            <a:pPr eaLnBrk="1" hangingPunct="1"/>
            <a:r>
              <a:rPr lang="cy-GB" altLang="en-US" dirty="0"/>
              <a:t>Treuliant a gwastraff</a:t>
            </a:r>
          </a:p>
          <a:p>
            <a:pPr eaLnBrk="1" hangingPunct="1"/>
            <a:r>
              <a:rPr lang="cy-GB" altLang="en-US" dirty="0"/>
              <a:t>Newid yn yr hinsawdd</a:t>
            </a:r>
          </a:p>
          <a:p>
            <a:pPr eaLnBrk="1" hangingPunct="1"/>
            <a:r>
              <a:rPr lang="cy-GB" altLang="en-US" dirty="0"/>
              <a:t>Iechyd</a:t>
            </a:r>
          </a:p>
          <a:p>
            <a:pPr eaLnBrk="1" hangingPunct="1"/>
            <a:r>
              <a:rPr lang="cy-GB" altLang="en-US" dirty="0"/>
              <a:t>Hunaniaeth a diwylliant</a:t>
            </a:r>
          </a:p>
          <a:p>
            <a:pPr eaLnBrk="1" hangingPunct="1"/>
            <a:r>
              <a:rPr lang="cy-GB" altLang="en-US" dirty="0"/>
              <a:t>Cyfoeth a thlodi</a:t>
            </a:r>
          </a:p>
          <a:p>
            <a:pPr eaLnBrk="1" hangingPunct="1"/>
            <a:r>
              <a:rPr lang="cy-GB" altLang="en-US" dirty="0"/>
              <a:t>Yr amgylchedd naturiol</a:t>
            </a:r>
          </a:p>
          <a:p>
            <a:pPr eaLnBrk="1" hangingPunct="1">
              <a:buFont typeface="Arial" pitchFamily="34" charset="0"/>
              <a:buNone/>
            </a:pPr>
            <a:endParaRPr lang="en-GB" altLang="en-US" dirty="0"/>
          </a:p>
        </p:txBody>
      </p:sp>
      <p:sp>
        <p:nvSpPr>
          <p:cNvPr id="18436" name="Rectangle 6"/>
          <p:cNvSpPr>
            <a:spLocks noChangeArrowheads="1"/>
          </p:cNvSpPr>
          <p:nvPr/>
        </p:nvSpPr>
        <p:spPr bwMode="auto">
          <a:xfrm>
            <a:off x="3810000" y="2413000"/>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cy-GB" altLang="en-US" sz="1800">
              <a:solidFill>
                <a:prstClr val="black"/>
              </a:solidFill>
              <a:latin typeface="Arial" pitchFamily="34" charset="0"/>
            </a:endParaRPr>
          </a:p>
        </p:txBody>
      </p:sp>
      <p:pic>
        <p:nvPicPr>
          <p:cNvPr id="18437" name="Picture 2" descr="http://d243395j6jqdl3.cloudfront.net/wp-content/uploads/2013/06/pizza-550x360.jpg"/>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140549" y="1800664"/>
            <a:ext cx="4706792" cy="3330357"/>
          </a:xfrm>
        </p:spPr>
      </p:pic>
    </p:spTree>
    <p:extLst>
      <p:ext uri="{BB962C8B-B14F-4D97-AF65-F5344CB8AC3E}">
        <p14:creationId xmlns:p14="http://schemas.microsoft.com/office/powerpoint/2010/main" val="2128625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cy-GB" i="1" dirty="0" err="1">
                <a:solidFill>
                  <a:srgbClr val="0070C0"/>
                </a:solidFill>
              </a:rPr>
              <a:t>Discussion</a:t>
            </a:r>
            <a:r>
              <a:rPr lang="cy-GB" i="1" dirty="0">
                <a:solidFill>
                  <a:srgbClr val="0070C0"/>
                </a:solidFill>
              </a:rPr>
              <a:t> 1</a:t>
            </a:r>
            <a:br>
              <a:rPr lang="cy-GB" i="1" dirty="0">
                <a:solidFill>
                  <a:srgbClr val="0070C0"/>
                </a:solidFill>
              </a:rPr>
            </a:br>
            <a:r>
              <a:rPr lang="cy-GB" i="1" dirty="0" err="1">
                <a:solidFill>
                  <a:srgbClr val="0070C0"/>
                </a:solidFill>
              </a:rPr>
              <a:t>Making</a:t>
            </a:r>
            <a:r>
              <a:rPr lang="cy-GB" i="1" dirty="0">
                <a:solidFill>
                  <a:srgbClr val="0070C0"/>
                </a:solidFill>
              </a:rPr>
              <a:t> </a:t>
            </a:r>
            <a:r>
              <a:rPr lang="cy-GB" i="1" dirty="0" err="1">
                <a:solidFill>
                  <a:srgbClr val="0070C0"/>
                </a:solidFill>
              </a:rPr>
              <a:t>pizza</a:t>
            </a:r>
            <a:r>
              <a:rPr lang="cy-GB" i="1" dirty="0">
                <a:solidFill>
                  <a:srgbClr val="0070C0"/>
                </a:solidFill>
              </a:rPr>
              <a:t> / </a:t>
            </a:r>
            <a:r>
              <a:rPr lang="cy-GB" i="1" dirty="0" err="1">
                <a:solidFill>
                  <a:srgbClr val="0070C0"/>
                </a:solidFill>
              </a:rPr>
              <a:t>cooking</a:t>
            </a:r>
            <a:r>
              <a:rPr lang="cy-GB" i="1" dirty="0">
                <a:solidFill>
                  <a:srgbClr val="0070C0"/>
                </a:solidFill>
              </a:rPr>
              <a:t> </a:t>
            </a:r>
            <a:r>
              <a:rPr lang="cy-GB" i="1" dirty="0" err="1">
                <a:solidFill>
                  <a:srgbClr val="0070C0"/>
                </a:solidFill>
              </a:rPr>
              <a:t>activities</a:t>
            </a:r>
            <a:endParaRPr lang="cy-GB" i="1" dirty="0">
              <a:solidFill>
                <a:srgbClr val="0070C0"/>
              </a:solidFill>
            </a:endParaRPr>
          </a:p>
        </p:txBody>
      </p:sp>
      <p:sp>
        <p:nvSpPr>
          <p:cNvPr id="17411" name="Content Placeholder 5"/>
          <p:cNvSpPr>
            <a:spLocks noGrp="1"/>
          </p:cNvSpPr>
          <p:nvPr>
            <p:ph sz="quarter" idx="1"/>
          </p:nvPr>
        </p:nvSpPr>
        <p:spPr/>
        <p:txBody>
          <a:bodyPr>
            <a:normAutofit/>
          </a:bodyPr>
          <a:lstStyle/>
          <a:p>
            <a:pPr eaLnBrk="1" hangingPunct="1"/>
            <a:r>
              <a:rPr lang="en-GB" altLang="en-US" i="1" dirty="0">
                <a:solidFill>
                  <a:srgbClr val="0070C0"/>
                </a:solidFill>
              </a:rPr>
              <a:t>Choices and decisions</a:t>
            </a:r>
          </a:p>
          <a:p>
            <a:pPr eaLnBrk="1" hangingPunct="1"/>
            <a:r>
              <a:rPr lang="en-GB" altLang="en-US" i="1" dirty="0">
                <a:solidFill>
                  <a:srgbClr val="0070C0"/>
                </a:solidFill>
              </a:rPr>
              <a:t>Consumption and waste</a:t>
            </a:r>
          </a:p>
          <a:p>
            <a:pPr eaLnBrk="1" hangingPunct="1"/>
            <a:r>
              <a:rPr lang="en-GB" altLang="en-US" i="1" dirty="0">
                <a:solidFill>
                  <a:srgbClr val="0070C0"/>
                </a:solidFill>
              </a:rPr>
              <a:t>Climate Change </a:t>
            </a:r>
          </a:p>
          <a:p>
            <a:pPr eaLnBrk="1" hangingPunct="1"/>
            <a:r>
              <a:rPr lang="en-GB" altLang="en-US" i="1" dirty="0">
                <a:solidFill>
                  <a:srgbClr val="0070C0"/>
                </a:solidFill>
              </a:rPr>
              <a:t>Health</a:t>
            </a:r>
          </a:p>
          <a:p>
            <a:pPr eaLnBrk="1" hangingPunct="1"/>
            <a:r>
              <a:rPr lang="en-GB" altLang="en-US" i="1" dirty="0">
                <a:solidFill>
                  <a:srgbClr val="0070C0"/>
                </a:solidFill>
              </a:rPr>
              <a:t>Identity and culture</a:t>
            </a:r>
          </a:p>
          <a:p>
            <a:pPr eaLnBrk="1" hangingPunct="1"/>
            <a:r>
              <a:rPr lang="en-GB" altLang="en-US" i="1" dirty="0">
                <a:solidFill>
                  <a:srgbClr val="0070C0"/>
                </a:solidFill>
              </a:rPr>
              <a:t>Wealth and poverty</a:t>
            </a:r>
          </a:p>
          <a:p>
            <a:pPr eaLnBrk="1" hangingPunct="1"/>
            <a:r>
              <a:rPr lang="en-GB" altLang="en-US" i="1" dirty="0">
                <a:solidFill>
                  <a:srgbClr val="0070C0"/>
                </a:solidFill>
              </a:rPr>
              <a:t>The natural environment</a:t>
            </a:r>
            <a:endParaRPr lang="cy-GB" altLang="en-US" i="1" dirty="0">
              <a:solidFill>
                <a:srgbClr val="0070C0"/>
              </a:solidFill>
            </a:endParaRPr>
          </a:p>
        </p:txBody>
      </p:sp>
      <p:sp>
        <p:nvSpPr>
          <p:cNvPr id="17412" name="Rectangle 6"/>
          <p:cNvSpPr>
            <a:spLocks noChangeArrowheads="1"/>
          </p:cNvSpPr>
          <p:nvPr/>
        </p:nvSpPr>
        <p:spPr bwMode="auto">
          <a:xfrm>
            <a:off x="3810000" y="2413000"/>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cy-GB" altLang="en-US" sz="1800">
              <a:solidFill>
                <a:prstClr val="black"/>
              </a:solidFill>
              <a:latin typeface="Arial" pitchFamily="34" charset="0"/>
            </a:endParaRPr>
          </a:p>
        </p:txBody>
      </p:sp>
      <p:pic>
        <p:nvPicPr>
          <p:cNvPr id="17413" name="Picture 2" descr="http://d243395j6jqdl3.cloudfront.net/wp-content/uploads/2013/06/pizza-550x360.jpg"/>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311900" y="2193925"/>
            <a:ext cx="4230688" cy="2770188"/>
          </a:xfrm>
        </p:spPr>
      </p:pic>
    </p:spTree>
    <p:extLst>
      <p:ext uri="{BB962C8B-B14F-4D97-AF65-F5344CB8AC3E}">
        <p14:creationId xmlns:p14="http://schemas.microsoft.com/office/powerpoint/2010/main" val="2330681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0" y="157655"/>
            <a:ext cx="11824137" cy="733733"/>
          </a:xfrm>
        </p:spPr>
        <p:txBody>
          <a:bodyPr>
            <a:noAutofit/>
          </a:bodyPr>
          <a:lstStyle/>
          <a:p>
            <a:br>
              <a:rPr lang="en-GB" altLang="en-US" sz="3200" dirty="0">
                <a:solidFill>
                  <a:schemeClr val="accent1"/>
                </a:solidFill>
              </a:rPr>
            </a:br>
            <a:br>
              <a:rPr lang="en-GB" altLang="en-US" sz="3200" dirty="0">
                <a:solidFill>
                  <a:schemeClr val="accent1"/>
                </a:solidFill>
              </a:rPr>
            </a:br>
            <a:r>
              <a:rPr lang="en-GB" altLang="en-US" sz="3200" dirty="0" err="1"/>
              <a:t>Gwyliwch</a:t>
            </a:r>
            <a:r>
              <a:rPr lang="en-GB" altLang="en-US" sz="3200" dirty="0"/>
              <a:t> y clip </a:t>
            </a:r>
            <a:r>
              <a:rPr lang="en-GB" altLang="en-US" sz="3200" dirty="0" err="1"/>
              <a:t>cyntaf</a:t>
            </a:r>
            <a:r>
              <a:rPr lang="en-GB" altLang="en-US" sz="3200" dirty="0"/>
              <a:t> ac ail: </a:t>
            </a:r>
            <a:r>
              <a:rPr lang="en-GB" altLang="en-US" sz="3200" dirty="0" err="1"/>
              <a:t>Trafodwch</a:t>
            </a:r>
            <a:br>
              <a:rPr lang="en-GB" altLang="en-US" sz="3200" dirty="0"/>
            </a:br>
            <a:r>
              <a:rPr lang="en-GB" altLang="en-US" sz="3200" i="1" dirty="0">
                <a:solidFill>
                  <a:srgbClr val="0070C0"/>
                </a:solidFill>
              </a:rPr>
              <a:t>Watch the first and second clip: Discuss </a:t>
            </a:r>
            <a:br>
              <a:rPr lang="en-GB" altLang="en-US" sz="3200" dirty="0">
                <a:solidFill>
                  <a:schemeClr val="accent1"/>
                </a:solidFill>
              </a:rPr>
            </a:br>
            <a:endParaRPr lang="en-GB" altLang="en-US" sz="3200" dirty="0">
              <a:solidFill>
                <a:schemeClr val="accent1"/>
              </a:solidFill>
            </a:endParaRPr>
          </a:p>
        </p:txBody>
      </p:sp>
      <p:sp>
        <p:nvSpPr>
          <p:cNvPr id="3" name="Content Placeholder 2"/>
          <p:cNvSpPr>
            <a:spLocks noGrp="1"/>
          </p:cNvSpPr>
          <p:nvPr>
            <p:ph sz="quarter" idx="1"/>
          </p:nvPr>
        </p:nvSpPr>
        <p:spPr>
          <a:xfrm>
            <a:off x="582386" y="1295401"/>
            <a:ext cx="5384800" cy="4366411"/>
          </a:xfrm>
        </p:spPr>
        <p:txBody>
          <a:bodyPr rtlCol="0">
            <a:normAutofit fontScale="92500" lnSpcReduction="20000"/>
          </a:bodyPr>
          <a:lstStyle/>
          <a:p>
            <a:pPr marL="0" indent="0">
              <a:buNone/>
              <a:defRPr/>
            </a:pPr>
            <a:endParaRPr lang="en-GB" sz="2400" dirty="0">
              <a:solidFill>
                <a:srgbClr val="8E58B6"/>
              </a:solidFill>
              <a:hlinkClick r:id="rId3">
                <a:extLst>
                  <a:ext uri="{A12FA001-AC4F-418D-AE19-62706E023703}">
                    <ahyp:hlinkClr xmlns:ahyp="http://schemas.microsoft.com/office/drawing/2018/hyperlinkcolor" val="tx"/>
                  </a:ext>
                </a:extLst>
              </a:hlinkClick>
            </a:endParaRPr>
          </a:p>
          <a:p>
            <a:pPr marL="0" indent="0">
              <a:buNone/>
              <a:defRPr/>
            </a:pPr>
            <a:r>
              <a:rPr lang="en-GB" sz="2400" b="1" dirty="0">
                <a:hlinkClick r:id="rId3">
                  <a:extLst>
                    <a:ext uri="{A12FA001-AC4F-418D-AE19-62706E023703}">
                      <ahyp:hlinkClr xmlns:ahyp="http://schemas.microsoft.com/office/drawing/2018/hyperlinkcolor" val="tx"/>
                    </a:ext>
                  </a:extLst>
                </a:hlinkClick>
              </a:rPr>
              <a:t>Clip 1</a:t>
            </a:r>
          </a:p>
          <a:p>
            <a:pPr marL="0" indent="0">
              <a:buNone/>
              <a:defRPr/>
            </a:pPr>
            <a:r>
              <a:rPr lang="en-GB" sz="2400" dirty="0">
                <a:solidFill>
                  <a:srgbClr val="8E58B6"/>
                </a:solidFill>
                <a:hlinkClick r:id="rId3">
                  <a:extLst>
                    <a:ext uri="{A12FA001-AC4F-418D-AE19-62706E023703}">
                      <ahyp:hlinkClr xmlns:ahyp="http://schemas.microsoft.com/office/drawing/2018/hyperlinkcolor" val="tx"/>
                    </a:ext>
                  </a:extLst>
                </a:hlinkClick>
              </a:rPr>
              <a:t>https://www.bing.com/videos/search?q=The+point+preschool+video+sustainability&amp;&amp;view=detail&amp;mid=F045EBBC3CFE68917FFCF045EBBC3CFE68917FFC&amp;&amp;FORM=VDRVRV</a:t>
            </a:r>
            <a:endParaRPr lang="en-GB" sz="2400" dirty="0"/>
          </a:p>
          <a:p>
            <a:pPr marL="0" indent="0">
              <a:buNone/>
              <a:defRPr/>
            </a:pPr>
            <a:endParaRPr lang="en-GB" sz="2200" dirty="0">
              <a:solidFill>
                <a:srgbClr val="8E58B6"/>
              </a:solidFill>
              <a:hlinkClick r:id="rId4">
                <a:extLst>
                  <a:ext uri="{A12FA001-AC4F-418D-AE19-62706E023703}">
                    <ahyp:hlinkClr xmlns:ahyp="http://schemas.microsoft.com/office/drawing/2018/hyperlinkcolor" val="tx"/>
                  </a:ext>
                </a:extLst>
              </a:hlinkClick>
            </a:endParaRPr>
          </a:p>
          <a:p>
            <a:pPr marL="0" indent="0">
              <a:buNone/>
              <a:defRPr/>
            </a:pPr>
            <a:r>
              <a:rPr lang="en-GB" sz="2200" b="1" dirty="0">
                <a:hlinkClick r:id="rId4">
                  <a:extLst>
                    <a:ext uri="{A12FA001-AC4F-418D-AE19-62706E023703}">
                      <ahyp:hlinkClr xmlns:ahyp="http://schemas.microsoft.com/office/drawing/2018/hyperlinkcolor" val="tx"/>
                    </a:ext>
                  </a:extLst>
                </a:hlinkClick>
              </a:rPr>
              <a:t>Clip 2</a:t>
            </a:r>
          </a:p>
          <a:p>
            <a:pPr marL="0" indent="0">
              <a:buNone/>
              <a:defRPr/>
            </a:pPr>
            <a:r>
              <a:rPr lang="en-GB" sz="2200" dirty="0">
                <a:solidFill>
                  <a:srgbClr val="8E58B6"/>
                </a:solidFill>
                <a:hlinkClick r:id="rId4">
                  <a:extLst>
                    <a:ext uri="{A12FA001-AC4F-418D-AE19-62706E023703}">
                      <ahyp:hlinkClr xmlns:ahyp="http://schemas.microsoft.com/office/drawing/2018/hyperlinkcolor" val="tx"/>
                    </a:ext>
                  </a:extLst>
                </a:hlinkClick>
              </a:rPr>
              <a:t>https://www.youtube.com/watch?v=i51jHKF1_SQ</a:t>
            </a:r>
            <a:endParaRPr lang="en-GB" sz="2200" dirty="0"/>
          </a:p>
          <a:p>
            <a:pPr marL="0" indent="0">
              <a:buNone/>
              <a:defRPr/>
            </a:pPr>
            <a:endParaRPr lang="en-GB" sz="2200" dirty="0"/>
          </a:p>
          <a:p>
            <a:pPr marL="0" indent="0">
              <a:buNone/>
              <a:defRPr/>
            </a:pPr>
            <a:r>
              <a:rPr lang="en-GB" sz="2200" dirty="0">
                <a:hlinkClick r:id="rId5"/>
              </a:rPr>
              <a:t>http://thepointpreschool.com.au/wp-content/uploads/2015/02/PDF_Information-Sheet_Sustainability.pdf</a:t>
            </a:r>
            <a:endParaRPr lang="en-GB" sz="2200" dirty="0"/>
          </a:p>
          <a:p>
            <a:pPr marL="0" indent="0">
              <a:buNone/>
              <a:defRPr/>
            </a:pPr>
            <a:endParaRPr lang="en-GB" sz="2200" dirty="0"/>
          </a:p>
          <a:p>
            <a:pPr marL="0" indent="0">
              <a:buNone/>
              <a:defRPr/>
            </a:pPr>
            <a:endParaRPr lang="en-GB" dirty="0"/>
          </a:p>
          <a:p>
            <a:pPr marL="0" indent="0">
              <a:buNone/>
              <a:defRPr/>
            </a:pPr>
            <a:endParaRPr lang="en-GB" dirty="0"/>
          </a:p>
          <a:p>
            <a:pPr marL="0" indent="0">
              <a:buNone/>
              <a:defRPr/>
            </a:pPr>
            <a:endParaRPr lang="en-GB" dirty="0">
              <a:hlinkClick r:id="rId6"/>
            </a:endParaRPr>
          </a:p>
          <a:p>
            <a:pPr>
              <a:defRPr/>
            </a:pPr>
            <a:endParaRPr lang="en-GB" dirty="0"/>
          </a:p>
          <a:p>
            <a:pPr marL="0" lvl="0" indent="0">
              <a:lnSpc>
                <a:spcPct val="115000"/>
              </a:lnSpc>
              <a:spcAft>
                <a:spcPts val="1000"/>
              </a:spcAft>
              <a:buNone/>
              <a:tabLst>
                <a:tab pos="457200" algn="l"/>
              </a:tabLst>
            </a:pPr>
            <a:endParaRPr lang="en-GB" dirty="0">
              <a:latin typeface="Arial" panose="020B0604020202020204" pitchFamily="34" charset="0"/>
              <a:ea typeface="Calibri" panose="020F0502020204030204" pitchFamily="34" charset="0"/>
              <a:cs typeface="Times New Roman" panose="02020603050405020304" pitchFamily="18" charset="0"/>
            </a:endParaRPr>
          </a:p>
          <a:p>
            <a:pPr>
              <a:defRPr/>
            </a:pPr>
            <a:endParaRPr lang="en-GB" dirty="0"/>
          </a:p>
        </p:txBody>
      </p:sp>
      <p:sp>
        <p:nvSpPr>
          <p:cNvPr id="4" name="Content Placeholder 3"/>
          <p:cNvSpPr>
            <a:spLocks noGrp="1"/>
          </p:cNvSpPr>
          <p:nvPr>
            <p:ph sz="quarter" idx="2"/>
          </p:nvPr>
        </p:nvSpPr>
        <p:spPr/>
        <p:txBody>
          <a:bodyPr rtlCol="0">
            <a:normAutofit fontScale="92500" lnSpcReduction="20000"/>
          </a:bodyPr>
          <a:lstStyle/>
          <a:p>
            <a:pPr>
              <a:defRPr/>
            </a:pPr>
            <a:r>
              <a:rPr lang="en-GB" dirty="0"/>
              <a:t>The Point Preschool, Sydney</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27346371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3F45-AE04-4776-963D-DE4BC848AB41}"/>
              </a:ext>
            </a:extLst>
          </p:cNvPr>
          <p:cNvSpPr>
            <a:spLocks noGrp="1"/>
          </p:cNvSpPr>
          <p:nvPr>
            <p:ph type="title"/>
          </p:nvPr>
        </p:nvSpPr>
        <p:spPr/>
        <p:txBody>
          <a:bodyPr>
            <a:normAutofit/>
          </a:bodyPr>
          <a:lstStyle/>
          <a:p>
            <a:r>
              <a:rPr lang="en-GB" dirty="0" err="1"/>
              <a:t>Clipiau</a:t>
            </a:r>
            <a:r>
              <a:rPr lang="en-GB" dirty="0"/>
              <a:t> </a:t>
            </a:r>
            <a:r>
              <a:rPr lang="en-GB" dirty="0" err="1"/>
              <a:t>defnyddiol</a:t>
            </a:r>
            <a:r>
              <a:rPr lang="en-GB" dirty="0"/>
              <a:t> </a:t>
            </a:r>
            <a:r>
              <a:rPr lang="en-GB" dirty="0" err="1"/>
              <a:t>eraill</a:t>
            </a:r>
            <a:r>
              <a:rPr lang="en-GB" dirty="0"/>
              <a:t> </a:t>
            </a:r>
            <a:br>
              <a:rPr lang="en-GB" dirty="0">
                <a:solidFill>
                  <a:srgbClr val="00B0F0"/>
                </a:solidFill>
              </a:rPr>
            </a:br>
            <a:r>
              <a:rPr lang="en-GB" i="1" dirty="0">
                <a:solidFill>
                  <a:srgbClr val="0070C0"/>
                </a:solidFill>
              </a:rPr>
              <a:t>Other Useful clips </a:t>
            </a:r>
          </a:p>
        </p:txBody>
      </p:sp>
      <p:sp>
        <p:nvSpPr>
          <p:cNvPr id="3" name="Content Placeholder 2">
            <a:extLst>
              <a:ext uri="{FF2B5EF4-FFF2-40B4-BE49-F238E27FC236}">
                <a16:creationId xmlns:a16="http://schemas.microsoft.com/office/drawing/2014/main" id="{8C4BBB23-475B-4F16-A9B5-4281756ABD26}"/>
              </a:ext>
            </a:extLst>
          </p:cNvPr>
          <p:cNvSpPr>
            <a:spLocks noGrp="1"/>
          </p:cNvSpPr>
          <p:nvPr>
            <p:ph sz="half" idx="1"/>
          </p:nvPr>
        </p:nvSpPr>
        <p:spPr/>
        <p:txBody>
          <a:bodyPr/>
          <a:lstStyle/>
          <a:p>
            <a:r>
              <a:rPr lang="en-GB" dirty="0">
                <a:hlinkClick r:id="rId3"/>
              </a:rPr>
              <a:t>https://www.bing.com/videos/search?q=The+point+preschool+video+sustainability&amp;&amp;view=detail&amp;mid=01DE1DCF42B91F3BFE8401DE1DCF42B91F3BFE84&amp;&amp;FORM=VDRVSR</a:t>
            </a:r>
            <a:endParaRPr lang="en-GB" dirty="0"/>
          </a:p>
        </p:txBody>
      </p:sp>
      <p:sp>
        <p:nvSpPr>
          <p:cNvPr id="4" name="Content Placeholder 3">
            <a:extLst>
              <a:ext uri="{FF2B5EF4-FFF2-40B4-BE49-F238E27FC236}">
                <a16:creationId xmlns:a16="http://schemas.microsoft.com/office/drawing/2014/main" id="{82EDCA97-AB7F-45FA-9719-D1FCC5DEDEFA}"/>
              </a:ext>
            </a:extLst>
          </p:cNvPr>
          <p:cNvSpPr>
            <a:spLocks noGrp="1"/>
          </p:cNvSpPr>
          <p:nvPr>
            <p:ph sz="half" idx="2"/>
          </p:nvPr>
        </p:nvSpPr>
        <p:spPr/>
        <p:txBody>
          <a:bodyPr/>
          <a:lstStyle/>
          <a:p>
            <a:r>
              <a:rPr lang="en-GB" dirty="0"/>
              <a:t>C and K Redlands Community Kindergarten, Brisbane</a:t>
            </a:r>
          </a:p>
        </p:txBody>
      </p:sp>
    </p:spTree>
    <p:extLst>
      <p:ext uri="{BB962C8B-B14F-4D97-AF65-F5344CB8AC3E}">
        <p14:creationId xmlns:p14="http://schemas.microsoft.com/office/powerpoint/2010/main" val="19562871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6244-723E-4E9C-9BBC-3C8889F86682}"/>
              </a:ext>
            </a:extLst>
          </p:cNvPr>
          <p:cNvSpPr>
            <a:spLocks noGrp="1"/>
          </p:cNvSpPr>
          <p:nvPr>
            <p:ph type="title"/>
          </p:nvPr>
        </p:nvSpPr>
        <p:spPr>
          <a:xfrm>
            <a:off x="42416" y="223837"/>
            <a:ext cx="13006552" cy="1143000"/>
          </a:xfrm>
        </p:spPr>
        <p:txBody>
          <a:bodyPr>
            <a:noAutofit/>
          </a:bodyPr>
          <a:lstStyle/>
          <a:p>
            <a:r>
              <a:rPr lang="en-GB" sz="3600" dirty="0" err="1"/>
              <a:t>Arwain</a:t>
            </a:r>
            <a:r>
              <a:rPr lang="en-GB" sz="3600" dirty="0"/>
              <a:t> a </a:t>
            </a:r>
            <a:r>
              <a:rPr lang="en-GB" sz="3600" dirty="0" err="1"/>
              <a:t>gwneud</a:t>
            </a:r>
            <a:r>
              <a:rPr lang="en-GB" sz="3600" dirty="0"/>
              <a:t> </a:t>
            </a:r>
            <a:r>
              <a:rPr lang="en-GB" sz="3600" dirty="0" err="1"/>
              <a:t>cynaldawyedd</a:t>
            </a:r>
            <a:r>
              <a:rPr lang="en-GB" sz="3600" dirty="0"/>
              <a:t> </a:t>
            </a:r>
            <a:r>
              <a:rPr lang="en-GB" sz="3600" dirty="0" err="1"/>
              <a:t>yn</a:t>
            </a:r>
            <a:r>
              <a:rPr lang="en-GB" sz="3600" dirty="0"/>
              <a:t> </a:t>
            </a:r>
            <a:r>
              <a:rPr lang="en-GB" sz="3600" dirty="0" err="1"/>
              <a:t>canolbwynt</a:t>
            </a:r>
            <a:r>
              <a:rPr lang="en-GB" sz="3600" dirty="0"/>
              <a:t> </a:t>
            </a:r>
            <a:r>
              <a:rPr lang="en-GB" sz="3600" dirty="0" err="1"/>
              <a:t>allweddol</a:t>
            </a:r>
            <a:br>
              <a:rPr lang="en-GB" sz="3600" dirty="0"/>
            </a:br>
            <a:r>
              <a:rPr lang="en-GB" sz="3600" i="1" dirty="0">
                <a:solidFill>
                  <a:srgbClr val="0070C0"/>
                </a:solidFill>
              </a:rPr>
              <a:t>Leading and making sustainability a key focus</a:t>
            </a:r>
          </a:p>
        </p:txBody>
      </p:sp>
      <p:sp>
        <p:nvSpPr>
          <p:cNvPr id="3" name="Content Placeholder 2">
            <a:extLst>
              <a:ext uri="{FF2B5EF4-FFF2-40B4-BE49-F238E27FC236}">
                <a16:creationId xmlns:a16="http://schemas.microsoft.com/office/drawing/2014/main" id="{F4625589-73A1-47F2-8E44-6D8550266C2E}"/>
              </a:ext>
            </a:extLst>
          </p:cNvPr>
          <p:cNvSpPr>
            <a:spLocks noGrp="1"/>
          </p:cNvSpPr>
          <p:nvPr>
            <p:ph sz="half" idx="1"/>
          </p:nvPr>
        </p:nvSpPr>
        <p:spPr/>
        <p:txBody>
          <a:bodyPr>
            <a:normAutofit/>
          </a:bodyPr>
          <a:lstStyle/>
          <a:p>
            <a:r>
              <a:rPr lang="en-GB" dirty="0">
                <a:hlinkClick r:id="rId2"/>
              </a:rPr>
              <a:t>https://gecco.org.uk/contact/</a:t>
            </a:r>
            <a:endParaRPr lang="en-GB" dirty="0"/>
          </a:p>
          <a:p>
            <a:r>
              <a:rPr lang="en-GB" dirty="0">
                <a:hlinkClick r:id="rId3"/>
              </a:rPr>
              <a:t>https://leyf.org.uk/green-leyf/</a:t>
            </a:r>
            <a:endParaRPr lang="en-GB" dirty="0"/>
          </a:p>
          <a:p>
            <a:r>
              <a:rPr lang="en-GB" dirty="0">
                <a:hlinkClick r:id="rId4"/>
              </a:rPr>
              <a:t>https://connectchildcare.com/blog/customer-success-story-leyf-launches-new-level-4-sustainability-qualification-for-early-childhood-education/</a:t>
            </a:r>
            <a:endParaRPr lang="en-GB" dirty="0"/>
          </a:p>
          <a:p>
            <a:endParaRPr lang="en-GB" dirty="0"/>
          </a:p>
        </p:txBody>
      </p:sp>
      <p:sp>
        <p:nvSpPr>
          <p:cNvPr id="4" name="Content Placeholder 3">
            <a:extLst>
              <a:ext uri="{FF2B5EF4-FFF2-40B4-BE49-F238E27FC236}">
                <a16:creationId xmlns:a16="http://schemas.microsoft.com/office/drawing/2014/main" id="{CDCD7ACD-1320-4D36-8C5A-3654EE169D68}"/>
              </a:ext>
            </a:extLst>
          </p:cNvPr>
          <p:cNvSpPr>
            <a:spLocks noGrp="1"/>
          </p:cNvSpPr>
          <p:nvPr>
            <p:ph sz="half" idx="2"/>
          </p:nvPr>
        </p:nvSpPr>
        <p:spPr>
          <a:xfrm>
            <a:off x="6172202" y="1711325"/>
            <a:ext cx="5181600" cy="4351338"/>
          </a:xfrm>
        </p:spPr>
        <p:txBody>
          <a:bodyPr>
            <a:normAutofit/>
          </a:bodyPr>
          <a:lstStyle/>
          <a:p>
            <a:r>
              <a:rPr lang="en-GB" dirty="0"/>
              <a:t>Mae </a:t>
            </a:r>
            <a:r>
              <a:rPr lang="en-GB" dirty="0" err="1"/>
              <a:t>cynaldwyedd</a:t>
            </a:r>
            <a:r>
              <a:rPr lang="en-GB" dirty="0"/>
              <a:t> </a:t>
            </a:r>
            <a:r>
              <a:rPr lang="en-GB" dirty="0" err="1"/>
              <a:t>yn</a:t>
            </a:r>
            <a:r>
              <a:rPr lang="en-GB" dirty="0"/>
              <a:t> </a:t>
            </a:r>
            <a:r>
              <a:rPr lang="en-GB" dirty="0" err="1"/>
              <a:t>dod</a:t>
            </a:r>
            <a:r>
              <a:rPr lang="en-GB" dirty="0"/>
              <a:t> </a:t>
            </a:r>
            <a:r>
              <a:rPr lang="en-GB" dirty="0" err="1"/>
              <a:t>yn</a:t>
            </a:r>
            <a:r>
              <a:rPr lang="en-GB" dirty="0"/>
              <a:t> </a:t>
            </a:r>
            <a:r>
              <a:rPr lang="en-GB" dirty="0" err="1"/>
              <a:t>ganolbwynt</a:t>
            </a:r>
            <a:r>
              <a:rPr lang="en-GB" dirty="0"/>
              <a:t> </a:t>
            </a:r>
            <a:r>
              <a:rPr lang="en-GB" dirty="0" err="1"/>
              <a:t>mewn</a:t>
            </a:r>
            <a:r>
              <a:rPr lang="en-GB" dirty="0"/>
              <a:t> </a:t>
            </a:r>
            <a:r>
              <a:rPr lang="en-GB" dirty="0" err="1"/>
              <a:t>llawer</a:t>
            </a:r>
            <a:r>
              <a:rPr lang="en-GB" dirty="0"/>
              <a:t> o </a:t>
            </a:r>
            <a:r>
              <a:rPr lang="en-GB" dirty="0" err="1"/>
              <a:t>sefydliadau</a:t>
            </a:r>
            <a:r>
              <a:rPr lang="en-GB" dirty="0"/>
              <a:t> a </a:t>
            </a:r>
            <a:r>
              <a:rPr lang="en-GB" dirty="0" err="1"/>
              <a:t>lleoliadau</a:t>
            </a:r>
            <a:r>
              <a:rPr lang="en-GB" dirty="0"/>
              <a:t> </a:t>
            </a:r>
            <a:r>
              <a:rPr lang="en-GB" dirty="0" err="1"/>
              <a:t>blynyddoedd</a:t>
            </a:r>
            <a:r>
              <a:rPr lang="en-GB" dirty="0"/>
              <a:t> </a:t>
            </a:r>
            <a:r>
              <a:rPr lang="en-GB" dirty="0" err="1"/>
              <a:t>cynnar</a:t>
            </a:r>
            <a:endParaRPr lang="en-GB" dirty="0"/>
          </a:p>
          <a:p>
            <a:r>
              <a:rPr lang="en-GB" dirty="0"/>
              <a:t>Mae </a:t>
            </a:r>
            <a:r>
              <a:rPr lang="en-GB" dirty="0" err="1"/>
              <a:t>modd</a:t>
            </a:r>
            <a:r>
              <a:rPr lang="en-GB" dirty="0"/>
              <a:t> </a:t>
            </a:r>
            <a:r>
              <a:rPr lang="en-GB" dirty="0" err="1"/>
              <a:t>meddwl</a:t>
            </a:r>
            <a:r>
              <a:rPr lang="en-GB" dirty="0"/>
              <a:t> am LEYF </a:t>
            </a:r>
            <a:r>
              <a:rPr lang="en-GB" dirty="0" err="1"/>
              <a:t>yn</a:t>
            </a:r>
            <a:r>
              <a:rPr lang="en-GB" dirty="0"/>
              <a:t> </a:t>
            </a:r>
            <a:r>
              <a:rPr lang="en-GB" dirty="0" err="1"/>
              <a:t>Llundain</a:t>
            </a:r>
            <a:r>
              <a:rPr lang="en-GB" dirty="0"/>
              <a:t> </a:t>
            </a:r>
            <a:r>
              <a:rPr lang="en-GB" dirty="0" err="1"/>
              <a:t>fel</a:t>
            </a:r>
            <a:r>
              <a:rPr lang="en-GB" dirty="0"/>
              <a:t> </a:t>
            </a:r>
            <a:r>
              <a:rPr lang="en-GB" dirty="0" err="1"/>
              <a:t>arweinwyr</a:t>
            </a:r>
            <a:r>
              <a:rPr lang="en-GB" dirty="0"/>
              <a:t> </a:t>
            </a:r>
            <a:r>
              <a:rPr lang="en-GB" dirty="0" err="1"/>
              <a:t>catalytig</a:t>
            </a:r>
            <a:r>
              <a:rPr lang="en-GB" dirty="0"/>
              <a:t> </a:t>
            </a:r>
            <a:r>
              <a:rPr lang="en-GB" dirty="0" err="1"/>
              <a:t>sy’n</a:t>
            </a:r>
            <a:r>
              <a:rPr lang="en-GB" dirty="0"/>
              <a:t> </a:t>
            </a:r>
            <a:r>
              <a:rPr lang="en-GB" dirty="0" err="1"/>
              <a:t>cyflyru</a:t>
            </a:r>
            <a:r>
              <a:rPr lang="en-GB" dirty="0"/>
              <a:t> </a:t>
            </a:r>
            <a:r>
              <a:rPr lang="en-GB" dirty="0" err="1"/>
              <a:t>newid</a:t>
            </a:r>
            <a:r>
              <a:rPr lang="en-GB" dirty="0"/>
              <a:t> </a:t>
            </a:r>
            <a:r>
              <a:rPr lang="en-GB" dirty="0" err="1"/>
              <a:t>wrth</a:t>
            </a:r>
            <a:r>
              <a:rPr lang="en-GB" dirty="0"/>
              <a:t> </a:t>
            </a:r>
            <a:r>
              <a:rPr lang="en-GB" dirty="0" err="1"/>
              <a:t>wneud</a:t>
            </a:r>
            <a:r>
              <a:rPr lang="en-GB" dirty="0"/>
              <a:t> </a:t>
            </a:r>
            <a:r>
              <a:rPr lang="en-GB" dirty="0" err="1"/>
              <a:t>cynaldawyedd</a:t>
            </a:r>
            <a:r>
              <a:rPr lang="en-GB" dirty="0"/>
              <a:t> </a:t>
            </a:r>
            <a:r>
              <a:rPr lang="en-GB" dirty="0" err="1"/>
              <a:t>yn</a:t>
            </a:r>
            <a:r>
              <a:rPr lang="en-GB" dirty="0"/>
              <a:t> </a:t>
            </a:r>
            <a:r>
              <a:rPr lang="en-GB" dirty="0" err="1"/>
              <a:t>allweddol</a:t>
            </a:r>
            <a:r>
              <a:rPr lang="en-GB" dirty="0"/>
              <a:t> ac </a:t>
            </a:r>
            <a:r>
              <a:rPr lang="en-GB" dirty="0" err="1"/>
              <a:t>yn</a:t>
            </a:r>
            <a:r>
              <a:rPr lang="en-GB" dirty="0"/>
              <a:t> </a:t>
            </a:r>
            <a:r>
              <a:rPr lang="en-GB" dirty="0" err="1"/>
              <a:t>rhan</a:t>
            </a:r>
            <a:r>
              <a:rPr lang="en-GB" dirty="0"/>
              <a:t> </a:t>
            </a:r>
            <a:r>
              <a:rPr lang="en-GB" dirty="0" err="1"/>
              <a:t>anatod</a:t>
            </a:r>
            <a:r>
              <a:rPr lang="en-GB" dirty="0"/>
              <a:t> </a:t>
            </a:r>
            <a:r>
              <a:rPr lang="en-GB" dirty="0" err="1"/>
              <a:t>o’r</a:t>
            </a:r>
            <a:r>
              <a:rPr lang="en-GB" dirty="0"/>
              <a:t> </a:t>
            </a:r>
            <a:r>
              <a:rPr lang="en-GB" dirty="0" err="1"/>
              <a:t>busnes</a:t>
            </a:r>
            <a:r>
              <a:rPr lang="en-GB" dirty="0"/>
              <a:t>.</a:t>
            </a:r>
          </a:p>
        </p:txBody>
      </p:sp>
    </p:spTree>
    <p:extLst>
      <p:ext uri="{BB962C8B-B14F-4D97-AF65-F5344CB8AC3E}">
        <p14:creationId xmlns:p14="http://schemas.microsoft.com/office/powerpoint/2010/main" val="3473288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6244-723E-4E9C-9BBC-3C8889F86682}"/>
              </a:ext>
            </a:extLst>
          </p:cNvPr>
          <p:cNvSpPr>
            <a:spLocks noGrp="1"/>
          </p:cNvSpPr>
          <p:nvPr>
            <p:ph type="title"/>
          </p:nvPr>
        </p:nvSpPr>
        <p:spPr>
          <a:xfrm>
            <a:off x="500743" y="274638"/>
            <a:ext cx="12080140" cy="1143000"/>
          </a:xfrm>
        </p:spPr>
        <p:txBody>
          <a:bodyPr>
            <a:noAutofit/>
          </a:bodyPr>
          <a:lstStyle/>
          <a:p>
            <a:r>
              <a:rPr lang="en-GB" sz="3600" dirty="0" err="1"/>
              <a:t>Arwain</a:t>
            </a:r>
            <a:r>
              <a:rPr lang="en-GB" sz="3600" dirty="0"/>
              <a:t> a </a:t>
            </a:r>
            <a:r>
              <a:rPr lang="en-GB" sz="3600" dirty="0" err="1"/>
              <a:t>gwneud</a:t>
            </a:r>
            <a:r>
              <a:rPr lang="en-GB" sz="3600" dirty="0"/>
              <a:t> </a:t>
            </a:r>
            <a:r>
              <a:rPr lang="en-GB" sz="3600" dirty="0" err="1"/>
              <a:t>cynaldawyedd</a:t>
            </a:r>
            <a:r>
              <a:rPr lang="en-GB" sz="3600" dirty="0"/>
              <a:t> </a:t>
            </a:r>
            <a:r>
              <a:rPr lang="en-GB" sz="3600" dirty="0" err="1"/>
              <a:t>yn</a:t>
            </a:r>
            <a:r>
              <a:rPr lang="en-GB" sz="3600" dirty="0"/>
              <a:t> </a:t>
            </a:r>
            <a:r>
              <a:rPr lang="en-GB" sz="3600" dirty="0" err="1"/>
              <a:t>canolbwynt</a:t>
            </a:r>
            <a:r>
              <a:rPr lang="en-GB" sz="3600" dirty="0"/>
              <a:t> </a:t>
            </a:r>
            <a:r>
              <a:rPr lang="en-GB" sz="3600" dirty="0" err="1"/>
              <a:t>allweddol</a:t>
            </a:r>
            <a:br>
              <a:rPr lang="en-GB" sz="3600" dirty="0"/>
            </a:br>
            <a:r>
              <a:rPr lang="en-GB" sz="3600" i="1" dirty="0">
                <a:solidFill>
                  <a:srgbClr val="0070C0"/>
                </a:solidFill>
              </a:rPr>
              <a:t>Leading and making sustainability a key focus</a:t>
            </a:r>
          </a:p>
        </p:txBody>
      </p:sp>
      <p:sp>
        <p:nvSpPr>
          <p:cNvPr id="3" name="Content Placeholder 2">
            <a:extLst>
              <a:ext uri="{FF2B5EF4-FFF2-40B4-BE49-F238E27FC236}">
                <a16:creationId xmlns:a16="http://schemas.microsoft.com/office/drawing/2014/main" id="{F4625589-73A1-47F2-8E44-6D8550266C2E}"/>
              </a:ext>
            </a:extLst>
          </p:cNvPr>
          <p:cNvSpPr>
            <a:spLocks noGrp="1"/>
          </p:cNvSpPr>
          <p:nvPr>
            <p:ph sz="half" idx="1"/>
          </p:nvPr>
        </p:nvSpPr>
        <p:spPr/>
        <p:txBody>
          <a:bodyPr/>
          <a:lstStyle/>
          <a:p>
            <a:r>
              <a:rPr lang="en-GB" dirty="0">
                <a:hlinkClick r:id="rId2"/>
              </a:rPr>
              <a:t>https://gecco.org.uk/contact/</a:t>
            </a:r>
            <a:endParaRPr lang="en-GB" dirty="0"/>
          </a:p>
          <a:p>
            <a:r>
              <a:rPr lang="en-GB" dirty="0">
                <a:hlinkClick r:id="rId3"/>
              </a:rPr>
              <a:t>https://leyf.org.uk/green-leyf/</a:t>
            </a:r>
            <a:endParaRPr lang="en-GB" dirty="0"/>
          </a:p>
          <a:p>
            <a:r>
              <a:rPr lang="en-GB" dirty="0">
                <a:hlinkClick r:id="rId4"/>
              </a:rPr>
              <a:t>https://connectchildcare.com/blog/customer-success-story-leyf-launches-new-level-4-sustainability-qualification-for-early-childhood-education/</a:t>
            </a:r>
            <a:endParaRPr lang="en-GB" dirty="0"/>
          </a:p>
          <a:p>
            <a:endParaRPr lang="en-GB" dirty="0"/>
          </a:p>
        </p:txBody>
      </p:sp>
      <p:sp>
        <p:nvSpPr>
          <p:cNvPr id="4" name="Content Placeholder 3">
            <a:extLst>
              <a:ext uri="{FF2B5EF4-FFF2-40B4-BE49-F238E27FC236}">
                <a16:creationId xmlns:a16="http://schemas.microsoft.com/office/drawing/2014/main" id="{CDCD7ACD-1320-4D36-8C5A-3654EE169D68}"/>
              </a:ext>
            </a:extLst>
          </p:cNvPr>
          <p:cNvSpPr>
            <a:spLocks noGrp="1"/>
          </p:cNvSpPr>
          <p:nvPr>
            <p:ph sz="half" idx="2"/>
          </p:nvPr>
        </p:nvSpPr>
        <p:spPr/>
        <p:txBody>
          <a:bodyPr/>
          <a:lstStyle/>
          <a:p>
            <a:r>
              <a:rPr lang="en-GB" i="1" dirty="0">
                <a:solidFill>
                  <a:srgbClr val="0070C0"/>
                </a:solidFill>
              </a:rPr>
              <a:t>Sustainability is becoming a focus in many early years settings  and organisations</a:t>
            </a:r>
          </a:p>
          <a:p>
            <a:r>
              <a:rPr lang="en-GB" i="1" dirty="0">
                <a:solidFill>
                  <a:srgbClr val="0070C0"/>
                </a:solidFill>
              </a:rPr>
              <a:t>LEYF in London could be considered catalytic leaders here- change agents in making sustainability a key an integral art of the business.</a:t>
            </a:r>
          </a:p>
        </p:txBody>
      </p:sp>
    </p:spTree>
    <p:extLst>
      <p:ext uri="{BB962C8B-B14F-4D97-AF65-F5344CB8AC3E}">
        <p14:creationId xmlns:p14="http://schemas.microsoft.com/office/powerpoint/2010/main" val="2176346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9695" y="179057"/>
            <a:ext cx="10972800" cy="1143000"/>
          </a:xfrm>
        </p:spPr>
        <p:txBody>
          <a:bodyPr rtlCol="0">
            <a:normAutofit fontScale="90000"/>
          </a:bodyPr>
          <a:lstStyle/>
          <a:p>
            <a:pPr>
              <a:defRPr/>
            </a:pPr>
            <a:br>
              <a:rPr lang="en-GB" sz="3200" dirty="0"/>
            </a:br>
            <a:r>
              <a:rPr lang="en-GB" sz="3200" dirty="0" err="1"/>
              <a:t>Trafodaeth</a:t>
            </a:r>
            <a:r>
              <a:rPr lang="en-GB" sz="3200" dirty="0"/>
              <a:t> 2 / </a:t>
            </a:r>
            <a:r>
              <a:rPr lang="en-GB" sz="3200" i="1" dirty="0">
                <a:solidFill>
                  <a:srgbClr val="0070C0"/>
                </a:solidFill>
              </a:rPr>
              <a:t>Discussion 2</a:t>
            </a:r>
            <a:r>
              <a:rPr lang="en-GB" sz="3200" dirty="0">
                <a:solidFill>
                  <a:srgbClr val="0070C0"/>
                </a:solidFill>
              </a:rPr>
              <a:t> </a:t>
            </a:r>
            <a:br>
              <a:rPr lang="en-GB" sz="3200" dirty="0">
                <a:solidFill>
                  <a:srgbClr val="00B0F0"/>
                </a:solidFill>
              </a:rPr>
            </a:br>
            <a:r>
              <a:rPr lang="en-GB" sz="3200" dirty="0"/>
              <a:t>Outdoor learning and sustainability</a:t>
            </a:r>
            <a:br>
              <a:rPr lang="en-GB" sz="3200" dirty="0"/>
            </a:br>
            <a:r>
              <a:rPr lang="en-GB" sz="3200" dirty="0" err="1">
                <a:solidFill>
                  <a:srgbClr val="0070C0"/>
                </a:solidFill>
              </a:rPr>
              <a:t>Dysgu</a:t>
            </a:r>
            <a:r>
              <a:rPr lang="en-GB" sz="3200" dirty="0">
                <a:solidFill>
                  <a:srgbClr val="0070C0"/>
                </a:solidFill>
              </a:rPr>
              <a:t> </a:t>
            </a:r>
            <a:r>
              <a:rPr lang="en-GB" sz="3200" dirty="0" err="1">
                <a:solidFill>
                  <a:srgbClr val="0070C0"/>
                </a:solidFill>
              </a:rPr>
              <a:t>yn</a:t>
            </a:r>
            <a:r>
              <a:rPr lang="en-GB" sz="3200" dirty="0">
                <a:solidFill>
                  <a:srgbClr val="0070C0"/>
                </a:solidFill>
              </a:rPr>
              <a:t> </a:t>
            </a:r>
            <a:r>
              <a:rPr lang="en-GB" sz="3200" dirty="0" err="1">
                <a:solidFill>
                  <a:srgbClr val="0070C0"/>
                </a:solidFill>
              </a:rPr>
              <a:t>yr</a:t>
            </a:r>
            <a:r>
              <a:rPr lang="en-GB" sz="3200" dirty="0">
                <a:solidFill>
                  <a:srgbClr val="0070C0"/>
                </a:solidFill>
              </a:rPr>
              <a:t> </a:t>
            </a:r>
            <a:r>
              <a:rPr lang="en-GB" sz="3200" dirty="0" err="1">
                <a:solidFill>
                  <a:srgbClr val="0070C0"/>
                </a:solidFill>
              </a:rPr>
              <a:t>awyr</a:t>
            </a:r>
            <a:r>
              <a:rPr lang="en-GB" sz="3200" dirty="0">
                <a:solidFill>
                  <a:srgbClr val="0070C0"/>
                </a:solidFill>
              </a:rPr>
              <a:t> </a:t>
            </a:r>
            <a:r>
              <a:rPr lang="en-GB" sz="3200" dirty="0" err="1">
                <a:solidFill>
                  <a:srgbClr val="0070C0"/>
                </a:solidFill>
              </a:rPr>
              <a:t>agored</a:t>
            </a:r>
            <a:r>
              <a:rPr lang="en-GB" sz="3200" dirty="0">
                <a:solidFill>
                  <a:srgbClr val="0070C0"/>
                </a:solidFill>
              </a:rPr>
              <a:t> a </a:t>
            </a:r>
            <a:r>
              <a:rPr lang="en-GB" sz="3200" dirty="0" err="1">
                <a:solidFill>
                  <a:srgbClr val="0070C0"/>
                </a:solidFill>
              </a:rPr>
              <a:t>chynaladwyedd</a:t>
            </a:r>
            <a:br>
              <a:rPr lang="en-GB" sz="3200" dirty="0"/>
            </a:br>
            <a:endParaRPr lang="en-GB" sz="3200" dirty="0">
              <a:solidFill>
                <a:srgbClr val="00B0F0"/>
              </a:solidFill>
            </a:endParaRPr>
          </a:p>
        </p:txBody>
      </p:sp>
      <p:sp>
        <p:nvSpPr>
          <p:cNvPr id="19459" name="Content Placeholder 7"/>
          <p:cNvSpPr>
            <a:spLocks noGrp="1"/>
          </p:cNvSpPr>
          <p:nvPr>
            <p:ph sz="quarter" idx="1"/>
          </p:nvPr>
        </p:nvSpPr>
        <p:spPr>
          <a:xfrm>
            <a:off x="991531" y="1581480"/>
            <a:ext cx="4038600" cy="4525963"/>
          </a:xfrm>
        </p:spPr>
        <p:txBody>
          <a:bodyPr>
            <a:normAutofit/>
          </a:bodyPr>
          <a:lstStyle/>
          <a:p>
            <a:pPr eaLnBrk="1" hangingPunct="1">
              <a:buClr>
                <a:srgbClr val="D34817"/>
              </a:buClr>
            </a:pPr>
            <a:r>
              <a:rPr lang="en-GB" altLang="en-US" dirty="0" err="1"/>
              <a:t>Gofod</a:t>
            </a:r>
            <a:endParaRPr lang="en-GB" altLang="en-US" dirty="0"/>
          </a:p>
          <a:p>
            <a:pPr eaLnBrk="1" hangingPunct="1">
              <a:buClr>
                <a:srgbClr val="D34817"/>
              </a:buClr>
            </a:pPr>
            <a:r>
              <a:rPr lang="en-GB" altLang="en-US" dirty="0" err="1"/>
              <a:t>Datrys</a:t>
            </a:r>
            <a:r>
              <a:rPr lang="en-GB" altLang="en-US" dirty="0"/>
              <a:t> </a:t>
            </a:r>
            <a:r>
              <a:rPr lang="en-GB" altLang="en-US" dirty="0" err="1"/>
              <a:t>Problemau</a:t>
            </a:r>
            <a:endParaRPr lang="en-GB" altLang="en-US" dirty="0"/>
          </a:p>
          <a:p>
            <a:pPr eaLnBrk="1" hangingPunct="1">
              <a:buClr>
                <a:srgbClr val="D34817"/>
              </a:buClr>
            </a:pPr>
            <a:r>
              <a:rPr lang="en-GB" altLang="en-US" dirty="0" err="1"/>
              <a:t>Edrych</a:t>
            </a:r>
            <a:r>
              <a:rPr lang="en-GB" altLang="en-US" dirty="0"/>
              <a:t> </a:t>
            </a:r>
            <a:r>
              <a:rPr lang="en-GB" altLang="en-US" dirty="0" err="1"/>
              <a:t>ar</a:t>
            </a:r>
            <a:r>
              <a:rPr lang="en-GB" altLang="en-US" dirty="0"/>
              <a:t> </a:t>
            </a:r>
            <a:r>
              <a:rPr lang="en-GB" altLang="en-US" dirty="0" err="1"/>
              <a:t>ôl</a:t>
            </a:r>
            <a:r>
              <a:rPr lang="en-GB" altLang="en-US" dirty="0"/>
              <a:t> </a:t>
            </a:r>
            <a:r>
              <a:rPr lang="en-GB" altLang="en-US" dirty="0" err="1"/>
              <a:t>natur</a:t>
            </a:r>
            <a:r>
              <a:rPr lang="en-GB" altLang="en-US" dirty="0"/>
              <a:t>?</a:t>
            </a:r>
          </a:p>
          <a:p>
            <a:pPr eaLnBrk="1" hangingPunct="1">
              <a:buClr>
                <a:srgbClr val="D34817"/>
              </a:buClr>
            </a:pPr>
            <a:r>
              <a:rPr lang="en-GB" altLang="en-US" dirty="0" err="1"/>
              <a:t>Rhan</a:t>
            </a:r>
            <a:r>
              <a:rPr lang="en-GB" altLang="en-US" dirty="0"/>
              <a:t> o </a:t>
            </a:r>
            <a:r>
              <a:rPr lang="en-GB" altLang="en-US" dirty="0" err="1"/>
              <a:t>natur</a:t>
            </a:r>
            <a:r>
              <a:rPr lang="en-GB" altLang="en-US" dirty="0"/>
              <a:t>?</a:t>
            </a:r>
          </a:p>
          <a:p>
            <a:pPr eaLnBrk="1" hangingPunct="1">
              <a:buClr>
                <a:srgbClr val="D34817"/>
              </a:buClr>
            </a:pPr>
            <a:r>
              <a:rPr lang="en-GB" altLang="en-US" dirty="0" err="1"/>
              <a:t>Meddwl</a:t>
            </a:r>
            <a:r>
              <a:rPr lang="en-GB" altLang="en-US" dirty="0"/>
              <a:t> </a:t>
            </a:r>
            <a:r>
              <a:rPr lang="en-GB" altLang="en-US" dirty="0" err="1"/>
              <a:t>yn</a:t>
            </a:r>
            <a:r>
              <a:rPr lang="en-GB" altLang="en-US" dirty="0"/>
              <a:t> </a:t>
            </a:r>
            <a:r>
              <a:rPr lang="en-GB" altLang="en-US" dirty="0" err="1"/>
              <a:t>greadigol</a:t>
            </a:r>
            <a:endParaRPr lang="en-GB" altLang="en-US" dirty="0"/>
          </a:p>
          <a:p>
            <a:pPr eaLnBrk="1" hangingPunct="1">
              <a:buClr>
                <a:srgbClr val="D34817"/>
              </a:buClr>
            </a:pPr>
            <a:r>
              <a:rPr lang="en-GB" altLang="en-US" dirty="0" err="1"/>
              <a:t>Archwilio</a:t>
            </a:r>
            <a:endParaRPr lang="en-GB" altLang="en-US" dirty="0"/>
          </a:p>
          <a:p>
            <a:pPr eaLnBrk="1" hangingPunct="1">
              <a:buClr>
                <a:srgbClr val="D34817"/>
              </a:buClr>
            </a:pPr>
            <a:r>
              <a:rPr lang="en-GB" altLang="en-US" dirty="0" err="1"/>
              <a:t>Gofyn</a:t>
            </a:r>
            <a:r>
              <a:rPr lang="en-GB" altLang="en-US" dirty="0"/>
              <a:t> </a:t>
            </a:r>
            <a:r>
              <a:rPr lang="en-GB" altLang="en-US" dirty="0" err="1"/>
              <a:t>cwestiynau</a:t>
            </a:r>
            <a:endParaRPr lang="en-GB" altLang="en-US" dirty="0"/>
          </a:p>
          <a:p>
            <a:pPr eaLnBrk="1" hangingPunct="1">
              <a:buClr>
                <a:srgbClr val="D34817"/>
              </a:buClr>
            </a:pPr>
            <a:r>
              <a:rPr lang="en-GB" altLang="en-US" dirty="0" err="1"/>
              <a:t>Teimlad</a:t>
            </a:r>
            <a:r>
              <a:rPr lang="en-GB" altLang="en-US" dirty="0"/>
              <a:t> o le?</a:t>
            </a:r>
          </a:p>
          <a:p>
            <a:pPr eaLnBrk="1" hangingPunct="1"/>
            <a:endParaRPr lang="en-GB" altLang="en-US" dirty="0"/>
          </a:p>
        </p:txBody>
      </p:sp>
      <p:sp>
        <p:nvSpPr>
          <p:cNvPr id="19460" name="Content Placeholder 8"/>
          <p:cNvSpPr>
            <a:spLocks noGrp="1"/>
          </p:cNvSpPr>
          <p:nvPr>
            <p:ph sz="quarter" idx="2"/>
          </p:nvPr>
        </p:nvSpPr>
        <p:spPr>
          <a:xfrm>
            <a:off x="6788589" y="1581480"/>
            <a:ext cx="4038600" cy="4525963"/>
          </a:xfrm>
        </p:spPr>
        <p:txBody>
          <a:bodyPr>
            <a:normAutofit/>
          </a:bodyPr>
          <a:lstStyle/>
          <a:p>
            <a:pPr eaLnBrk="1" hangingPunct="1"/>
            <a:r>
              <a:rPr lang="en-GB" altLang="en-US" i="1" dirty="0">
                <a:solidFill>
                  <a:srgbClr val="0070C0"/>
                </a:solidFill>
              </a:rPr>
              <a:t>Space</a:t>
            </a:r>
          </a:p>
          <a:p>
            <a:pPr eaLnBrk="1" hangingPunct="1"/>
            <a:r>
              <a:rPr lang="en-GB" altLang="en-US" i="1" dirty="0">
                <a:solidFill>
                  <a:srgbClr val="0070C0"/>
                </a:solidFill>
              </a:rPr>
              <a:t>Problem solving</a:t>
            </a:r>
          </a:p>
          <a:p>
            <a:pPr eaLnBrk="1" hangingPunct="1"/>
            <a:r>
              <a:rPr lang="en-GB" altLang="en-US" i="1" dirty="0">
                <a:solidFill>
                  <a:srgbClr val="0070C0"/>
                </a:solidFill>
              </a:rPr>
              <a:t>Looking after nature?</a:t>
            </a:r>
          </a:p>
          <a:p>
            <a:pPr eaLnBrk="1" hangingPunct="1"/>
            <a:r>
              <a:rPr lang="en-GB" altLang="en-US" i="1" dirty="0">
                <a:solidFill>
                  <a:srgbClr val="0070C0"/>
                </a:solidFill>
              </a:rPr>
              <a:t>Being part of nature?</a:t>
            </a:r>
          </a:p>
          <a:p>
            <a:pPr eaLnBrk="1" hangingPunct="1"/>
            <a:r>
              <a:rPr lang="en-GB" altLang="en-US" i="1" dirty="0">
                <a:solidFill>
                  <a:srgbClr val="0070C0"/>
                </a:solidFill>
              </a:rPr>
              <a:t>Creative thinking</a:t>
            </a:r>
          </a:p>
          <a:p>
            <a:pPr eaLnBrk="1" hangingPunct="1"/>
            <a:r>
              <a:rPr lang="en-GB" altLang="en-US" i="1" dirty="0">
                <a:solidFill>
                  <a:srgbClr val="0070C0"/>
                </a:solidFill>
              </a:rPr>
              <a:t>Exploration</a:t>
            </a:r>
          </a:p>
          <a:p>
            <a:pPr eaLnBrk="1" hangingPunct="1"/>
            <a:r>
              <a:rPr lang="en-GB" altLang="en-US" i="1" dirty="0">
                <a:solidFill>
                  <a:srgbClr val="0070C0"/>
                </a:solidFill>
              </a:rPr>
              <a:t>Asking questions</a:t>
            </a:r>
          </a:p>
          <a:p>
            <a:pPr eaLnBrk="1" hangingPunct="1"/>
            <a:r>
              <a:rPr lang="en-GB" altLang="en-US" i="1" dirty="0">
                <a:solidFill>
                  <a:srgbClr val="0070C0"/>
                </a:solidFill>
              </a:rPr>
              <a:t>Sense of place?</a:t>
            </a:r>
          </a:p>
          <a:p>
            <a:pPr eaLnBrk="1" hangingPunct="1"/>
            <a:endParaRPr lang="en-GB" altLang="en-US" dirty="0"/>
          </a:p>
        </p:txBody>
      </p:sp>
    </p:spTree>
    <p:extLst>
      <p:ext uri="{BB962C8B-B14F-4D97-AF65-F5344CB8AC3E}">
        <p14:creationId xmlns:p14="http://schemas.microsoft.com/office/powerpoint/2010/main" val="1827800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656" y="-22542"/>
            <a:ext cx="10972800" cy="1143000"/>
          </a:xfrm>
        </p:spPr>
        <p:txBody>
          <a:bodyPr>
            <a:normAutofit fontScale="90000"/>
          </a:bodyPr>
          <a:lstStyle/>
          <a:p>
            <a:br>
              <a:rPr lang="en-GB" sz="3200" dirty="0">
                <a:solidFill>
                  <a:srgbClr val="00B0F0"/>
                </a:solidFill>
              </a:rPr>
            </a:br>
            <a:r>
              <a:rPr lang="en-GB" sz="3200" dirty="0">
                <a:solidFill>
                  <a:schemeClr val="tx2"/>
                </a:solidFill>
              </a:rPr>
              <a:t>ADCDF- </a:t>
            </a:r>
            <a:r>
              <a:rPr lang="en-GB" sz="3200" dirty="0" err="1">
                <a:solidFill>
                  <a:schemeClr val="tx2"/>
                </a:solidFill>
              </a:rPr>
              <a:t>Themau</a:t>
            </a:r>
            <a:r>
              <a:rPr lang="en-GB" sz="3200" dirty="0">
                <a:solidFill>
                  <a:schemeClr val="tx2"/>
                </a:solidFill>
              </a:rPr>
              <a:t> ac </a:t>
            </a:r>
            <a:r>
              <a:rPr lang="en-GB" sz="3200" dirty="0" err="1">
                <a:solidFill>
                  <a:schemeClr val="tx2"/>
                </a:solidFill>
              </a:rPr>
              <a:t>addysgeg</a:t>
            </a:r>
            <a:r>
              <a:rPr lang="en-GB" sz="3200" dirty="0">
                <a:solidFill>
                  <a:schemeClr val="tx2"/>
                </a:solidFill>
              </a:rPr>
              <a:t>?</a:t>
            </a:r>
            <a:br>
              <a:rPr lang="en-GB" sz="3200" dirty="0">
                <a:solidFill>
                  <a:schemeClr val="tx2"/>
                </a:solidFill>
              </a:rPr>
            </a:br>
            <a:r>
              <a:rPr lang="en-GB" sz="3200" i="1" dirty="0">
                <a:solidFill>
                  <a:srgbClr val="0070C0"/>
                </a:solidFill>
              </a:rPr>
              <a:t>ESDGC- Themes and pedagogy?</a:t>
            </a:r>
            <a:br>
              <a:rPr lang="en-GB" sz="3200" i="1" dirty="0">
                <a:solidFill>
                  <a:srgbClr val="0070C0"/>
                </a:solidFill>
              </a:rPr>
            </a:br>
            <a:endParaRPr lang="en-GB" sz="3200" i="1" dirty="0">
              <a:solidFill>
                <a:srgbClr val="0070C0"/>
              </a:solidFill>
            </a:endParaRPr>
          </a:p>
        </p:txBody>
      </p:sp>
      <p:pic>
        <p:nvPicPr>
          <p:cNvPr id="8" name="Content Placeholder 7"/>
          <p:cNvPicPr>
            <a:picLocks noGrp="1" noChangeAspect="1"/>
          </p:cNvPicPr>
          <p:nvPr>
            <p:ph sz="half" idx="2"/>
          </p:nvPr>
        </p:nvPicPr>
        <p:blipFill>
          <a:blip r:embed="rId3"/>
          <a:stretch>
            <a:fillRect/>
          </a:stretch>
        </p:blipFill>
        <p:spPr>
          <a:xfrm>
            <a:off x="1158240" y="1000912"/>
            <a:ext cx="9624060" cy="4469614"/>
          </a:xfrm>
          <a:prstGeom prst="rect">
            <a:avLst/>
          </a:prstGeom>
        </p:spPr>
      </p:pic>
      <p:sp>
        <p:nvSpPr>
          <p:cNvPr id="6" name="AutoShape 4" descr="Image result for children playing"/>
          <p:cNvSpPr>
            <a:spLocks noGrp="1" noChangeAspect="1" noChangeArrowheads="1"/>
          </p:cNvSpPr>
          <p:nvPr>
            <p:ph sz="half" idx="1"/>
          </p:nvPr>
        </p:nvSpPr>
        <p:spPr bwMode="auto">
          <a:xfrm>
            <a:off x="609600" y="1729741"/>
            <a:ext cx="5384800" cy="398904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342900" lvl="0" indent="-342900" defTabSz="457200">
              <a:lnSpc>
                <a:spcPct val="100000"/>
              </a:lnSpc>
              <a:spcBef>
                <a:spcPct val="20000"/>
              </a:spcBef>
              <a:spcAft>
                <a:spcPts val="600"/>
              </a:spcAft>
              <a:buClr>
                <a:srgbClr val="C6E7FC"/>
              </a:buClr>
              <a:buSzTx/>
              <a:buNone/>
            </a:pPr>
            <a:endParaRPr lang="en-GB" dirty="0"/>
          </a:p>
        </p:txBody>
      </p:sp>
      <p:sp>
        <p:nvSpPr>
          <p:cNvPr id="9" name="Rectangle 8"/>
          <p:cNvSpPr/>
          <p:nvPr/>
        </p:nvSpPr>
        <p:spPr>
          <a:xfrm>
            <a:off x="4286433" y="5409988"/>
            <a:ext cx="5628785" cy="369332"/>
          </a:xfrm>
          <a:prstGeom prst="rect">
            <a:avLst/>
          </a:prstGeom>
        </p:spPr>
        <p:txBody>
          <a:bodyPr wrap="none">
            <a:spAutoFit/>
          </a:bodyPr>
          <a:lstStyle/>
          <a:p>
            <a:r>
              <a:rPr lang="en-GB" dirty="0"/>
              <a:t>From: http://www.cherubinsdaynursery.co.uk/forest-school/</a:t>
            </a:r>
          </a:p>
        </p:txBody>
      </p:sp>
    </p:spTree>
    <p:extLst>
      <p:ext uri="{BB962C8B-B14F-4D97-AF65-F5344CB8AC3E}">
        <p14:creationId xmlns:p14="http://schemas.microsoft.com/office/powerpoint/2010/main" val="1067840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364" y="421882"/>
            <a:ext cx="9720072" cy="415055"/>
          </a:xfrm>
        </p:spPr>
        <p:txBody>
          <a:bodyPr>
            <a:noAutofit/>
          </a:bodyPr>
          <a:lstStyle/>
          <a:p>
            <a:br>
              <a:rPr lang="en-GB" sz="2800" dirty="0"/>
            </a:br>
            <a:r>
              <a:rPr lang="en-GB" sz="2800" dirty="0"/>
              <a:t>ADCDF- </a:t>
            </a:r>
            <a:r>
              <a:rPr lang="en-GB" sz="2800" dirty="0" err="1"/>
              <a:t>Themau</a:t>
            </a:r>
            <a:r>
              <a:rPr lang="en-GB" sz="2800" dirty="0"/>
              <a:t> ac </a:t>
            </a:r>
            <a:r>
              <a:rPr lang="en-GB" sz="2800" dirty="0" err="1"/>
              <a:t>addysgeg</a:t>
            </a:r>
            <a:r>
              <a:rPr lang="en-GB" sz="2800" dirty="0"/>
              <a:t>?</a:t>
            </a:r>
            <a:br>
              <a:rPr lang="en-GB" sz="2800" dirty="0"/>
            </a:br>
            <a:r>
              <a:rPr lang="en-GB" sz="2800" i="1" dirty="0">
                <a:solidFill>
                  <a:srgbClr val="0070C0"/>
                </a:solidFill>
              </a:rPr>
              <a:t>ESDGC- Themes and pedagogy?</a:t>
            </a:r>
            <a:br>
              <a:rPr lang="en-GB" sz="2800" i="1" dirty="0">
                <a:solidFill>
                  <a:srgbClr val="0070C0"/>
                </a:solidFill>
              </a:rPr>
            </a:br>
            <a:endParaRPr lang="en-GB" sz="2800" i="1" dirty="0">
              <a:solidFill>
                <a:srgbClr val="0070C0"/>
              </a:solidFill>
            </a:endParaRPr>
          </a:p>
        </p:txBody>
      </p:sp>
      <p:sp>
        <p:nvSpPr>
          <p:cNvPr id="3" name="Content Placeholder 2"/>
          <p:cNvSpPr>
            <a:spLocks noGrp="1"/>
          </p:cNvSpPr>
          <p:nvPr>
            <p:ph sz="half" idx="1"/>
          </p:nvPr>
        </p:nvSpPr>
        <p:spPr/>
        <p:txBody>
          <a:bodyPr>
            <a:normAutofit/>
          </a:bodyPr>
          <a:lstStyle/>
          <a:p>
            <a:endParaRPr lang="en-GB" dirty="0"/>
          </a:p>
        </p:txBody>
      </p:sp>
      <p:sp>
        <p:nvSpPr>
          <p:cNvPr id="4" name="Content Placeholder 3"/>
          <p:cNvSpPr>
            <a:spLocks noGrp="1"/>
          </p:cNvSpPr>
          <p:nvPr>
            <p:ph sz="half" idx="2"/>
          </p:nvPr>
        </p:nvSpPr>
        <p:spPr>
          <a:xfrm>
            <a:off x="10317480" y="1744980"/>
            <a:ext cx="192206" cy="3921172"/>
          </a:xfrm>
        </p:spPr>
        <p:txBody>
          <a:bodyPr>
            <a:normAutofit/>
          </a:bodyPr>
          <a:lstStyle/>
          <a:p>
            <a:endParaRPr lang="en-GB" dirty="0"/>
          </a:p>
        </p:txBody>
      </p:sp>
      <p:pic>
        <p:nvPicPr>
          <p:cNvPr id="24578" name="Picture 2" descr="https://www.communityplaythings.com/~/media/images/cpus/resources/article-banner/2014/gardening-with-children.jpg?h=212&amp;la=en&amp;mh=260&amp;mw=480&amp;w=480"/>
          <p:cNvPicPr>
            <a:picLocks noChangeAspect="1" noChangeArrowheads="1"/>
          </p:cNvPicPr>
          <p:nvPr/>
        </p:nvPicPr>
        <p:blipFill>
          <a:blip r:embed="rId3"/>
          <a:srcRect/>
          <a:stretch>
            <a:fillRect/>
          </a:stretch>
        </p:blipFill>
        <p:spPr bwMode="auto">
          <a:xfrm>
            <a:off x="1682314" y="1099958"/>
            <a:ext cx="7581900" cy="4115664"/>
          </a:xfrm>
          <a:prstGeom prst="rect">
            <a:avLst/>
          </a:prstGeom>
          <a:noFill/>
        </p:spPr>
      </p:pic>
      <p:sp>
        <p:nvSpPr>
          <p:cNvPr id="6" name="Rectangle 5"/>
          <p:cNvSpPr/>
          <p:nvPr/>
        </p:nvSpPr>
        <p:spPr>
          <a:xfrm>
            <a:off x="2698410" y="5111711"/>
            <a:ext cx="4572000" cy="646331"/>
          </a:xfrm>
          <a:prstGeom prst="rect">
            <a:avLst/>
          </a:prstGeom>
        </p:spPr>
        <p:txBody>
          <a:bodyPr>
            <a:spAutoFit/>
          </a:bodyPr>
          <a:lstStyle/>
          <a:p>
            <a:r>
              <a:rPr lang="en-GB" sz="1200" dirty="0"/>
              <a:t>From: https://www.communityplaythings.com/resources/articles/2014/gardening-with-children</a:t>
            </a:r>
          </a:p>
        </p:txBody>
      </p:sp>
    </p:spTree>
    <p:extLst>
      <p:ext uri="{BB962C8B-B14F-4D97-AF65-F5344CB8AC3E}">
        <p14:creationId xmlns:p14="http://schemas.microsoft.com/office/powerpoint/2010/main" val="4108361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a:xfrm>
            <a:off x="609600" y="274638"/>
            <a:ext cx="10972800" cy="434811"/>
          </a:xfrm>
        </p:spPr>
        <p:txBody>
          <a:bodyPr>
            <a:normAutofit fontScale="90000"/>
          </a:bodyPr>
          <a:lstStyle/>
          <a:p>
            <a:r>
              <a:rPr lang="en-GB" altLang="en-US" sz="4000" dirty="0" err="1"/>
              <a:t>Dysgu</a:t>
            </a:r>
            <a:r>
              <a:rPr lang="en-GB" altLang="en-US" sz="4000" dirty="0"/>
              <a:t> Tu Allan? / </a:t>
            </a:r>
            <a:r>
              <a:rPr lang="en-GB" altLang="en-US" sz="4000" i="1" dirty="0">
                <a:solidFill>
                  <a:srgbClr val="0070C0"/>
                </a:solidFill>
              </a:rPr>
              <a:t>Learning Outdoors?</a:t>
            </a:r>
            <a:endParaRPr lang="en-US" altLang="en-US" sz="4000" i="1" dirty="0">
              <a:solidFill>
                <a:srgbClr val="0070C0"/>
              </a:solidFill>
            </a:endParaRPr>
          </a:p>
        </p:txBody>
      </p:sp>
      <p:sp>
        <p:nvSpPr>
          <p:cNvPr id="20483" name="Rectangle 5"/>
          <p:cNvSpPr>
            <a:spLocks noGrp="1" noChangeArrowheads="1"/>
          </p:cNvSpPr>
          <p:nvPr>
            <p:ph sz="half" idx="1"/>
          </p:nvPr>
        </p:nvSpPr>
        <p:spPr>
          <a:xfrm>
            <a:off x="6505903" y="1008994"/>
            <a:ext cx="5384800" cy="5139557"/>
          </a:xfrm>
        </p:spPr>
        <p:txBody>
          <a:bodyPr>
            <a:normAutofit fontScale="47500" lnSpcReduction="20000"/>
          </a:bodyPr>
          <a:lstStyle/>
          <a:p>
            <a:pPr eaLnBrk="1" hangingPunct="1">
              <a:lnSpc>
                <a:spcPct val="90000"/>
              </a:lnSpc>
            </a:pPr>
            <a:r>
              <a:rPr lang="en-GB" altLang="en-US" sz="3400" i="1" dirty="0">
                <a:solidFill>
                  <a:srgbClr val="0070C0"/>
                </a:solidFill>
              </a:rPr>
              <a:t>Significant life experiences</a:t>
            </a:r>
          </a:p>
          <a:p>
            <a:pPr eaLnBrk="1" hangingPunct="1">
              <a:lnSpc>
                <a:spcPct val="90000"/>
              </a:lnSpc>
              <a:buFontTx/>
              <a:buNone/>
            </a:pPr>
            <a:r>
              <a:rPr lang="en-GB" altLang="en-US" sz="3400" i="1" dirty="0">
                <a:solidFill>
                  <a:srgbClr val="0070C0"/>
                </a:solidFill>
              </a:rPr>
              <a:t>Chawla, 1998</a:t>
            </a:r>
          </a:p>
          <a:p>
            <a:pPr eaLnBrk="1" hangingPunct="1">
              <a:lnSpc>
                <a:spcPct val="90000"/>
              </a:lnSpc>
              <a:buFontTx/>
              <a:buNone/>
            </a:pPr>
            <a:endParaRPr lang="en-GB" altLang="en-US" sz="3400" i="1" dirty="0">
              <a:solidFill>
                <a:srgbClr val="0070C0"/>
              </a:solidFill>
            </a:endParaRPr>
          </a:p>
          <a:p>
            <a:pPr>
              <a:lnSpc>
                <a:spcPct val="90000"/>
              </a:lnSpc>
            </a:pPr>
            <a:r>
              <a:rPr lang="en-GB" altLang="en-US" sz="3400" i="1" dirty="0" err="1">
                <a:solidFill>
                  <a:srgbClr val="0070C0"/>
                </a:solidFill>
              </a:rPr>
              <a:t>Biophilia</a:t>
            </a:r>
            <a:endParaRPr lang="en-GB" altLang="en-US" sz="3400" i="1" dirty="0">
              <a:solidFill>
                <a:srgbClr val="0070C0"/>
              </a:solidFill>
            </a:endParaRPr>
          </a:p>
          <a:p>
            <a:pPr eaLnBrk="1" hangingPunct="1">
              <a:lnSpc>
                <a:spcPct val="90000"/>
              </a:lnSpc>
              <a:buFontTx/>
              <a:buNone/>
            </a:pPr>
            <a:r>
              <a:rPr lang="en-GB" altLang="en-US" sz="3400" i="1" dirty="0">
                <a:solidFill>
                  <a:srgbClr val="0070C0"/>
                </a:solidFill>
              </a:rPr>
              <a:t>Wilson, 1993</a:t>
            </a:r>
          </a:p>
          <a:p>
            <a:pPr marL="0" indent="0">
              <a:lnSpc>
                <a:spcPct val="90000"/>
              </a:lnSpc>
              <a:buNone/>
            </a:pPr>
            <a:endParaRPr lang="en-GB" altLang="en-US" sz="3400" i="1" dirty="0">
              <a:solidFill>
                <a:srgbClr val="0070C0"/>
              </a:solidFill>
            </a:endParaRPr>
          </a:p>
          <a:p>
            <a:pPr>
              <a:lnSpc>
                <a:spcPct val="90000"/>
              </a:lnSpc>
            </a:pPr>
            <a:r>
              <a:rPr lang="en-GB" altLang="en-US" sz="3400" i="1" dirty="0" err="1">
                <a:solidFill>
                  <a:srgbClr val="0070C0"/>
                </a:solidFill>
              </a:rPr>
              <a:t>Biophobia</a:t>
            </a:r>
            <a:endParaRPr lang="en-GB" altLang="en-US" sz="3400" i="1" dirty="0">
              <a:solidFill>
                <a:srgbClr val="0070C0"/>
              </a:solidFill>
            </a:endParaRPr>
          </a:p>
          <a:p>
            <a:pPr marL="0" indent="0">
              <a:lnSpc>
                <a:spcPct val="90000"/>
              </a:lnSpc>
              <a:buNone/>
            </a:pPr>
            <a:endParaRPr lang="en-GB" altLang="en-US" sz="3400" i="1" dirty="0">
              <a:solidFill>
                <a:srgbClr val="0070C0"/>
              </a:solidFill>
            </a:endParaRPr>
          </a:p>
          <a:p>
            <a:pPr>
              <a:lnSpc>
                <a:spcPct val="90000"/>
              </a:lnSpc>
            </a:pPr>
            <a:r>
              <a:rPr lang="en-GB" altLang="en-US" sz="3400" i="1" dirty="0">
                <a:solidFill>
                  <a:srgbClr val="0070C0"/>
                </a:solidFill>
              </a:rPr>
              <a:t>Nature deficit disorder</a:t>
            </a:r>
          </a:p>
          <a:p>
            <a:pPr marL="0" indent="0">
              <a:lnSpc>
                <a:spcPct val="90000"/>
              </a:lnSpc>
              <a:buNone/>
            </a:pPr>
            <a:r>
              <a:rPr lang="en-GB" altLang="en-US" sz="3400" i="1" dirty="0">
                <a:solidFill>
                  <a:srgbClr val="0070C0"/>
                </a:solidFill>
              </a:rPr>
              <a:t>Last Child in the Wood, </a:t>
            </a:r>
            <a:r>
              <a:rPr lang="en-GB" altLang="en-US" sz="3400" i="1" dirty="0" err="1">
                <a:solidFill>
                  <a:srgbClr val="0070C0"/>
                </a:solidFill>
              </a:rPr>
              <a:t>Louv</a:t>
            </a:r>
            <a:r>
              <a:rPr lang="en-GB" altLang="en-US" sz="3400" i="1" dirty="0">
                <a:solidFill>
                  <a:srgbClr val="0070C0"/>
                </a:solidFill>
              </a:rPr>
              <a:t>, 2008 </a:t>
            </a:r>
          </a:p>
          <a:p>
            <a:pPr>
              <a:lnSpc>
                <a:spcPct val="90000"/>
              </a:lnSpc>
            </a:pPr>
            <a:r>
              <a:rPr lang="en-GB" altLang="en-US" sz="3400" i="1" dirty="0" err="1">
                <a:solidFill>
                  <a:srgbClr val="0070C0"/>
                </a:solidFill>
              </a:rPr>
              <a:t>Ecopedagogy</a:t>
            </a:r>
            <a:r>
              <a:rPr lang="en-GB" altLang="en-US" sz="3400" i="1" dirty="0">
                <a:solidFill>
                  <a:srgbClr val="0070C0"/>
                </a:solidFill>
              </a:rPr>
              <a:t> </a:t>
            </a:r>
          </a:p>
          <a:p>
            <a:pPr marL="0" indent="0">
              <a:lnSpc>
                <a:spcPct val="90000"/>
              </a:lnSpc>
              <a:buNone/>
            </a:pPr>
            <a:r>
              <a:rPr lang="en-GB" altLang="en-US" sz="3400" i="1" dirty="0">
                <a:solidFill>
                  <a:srgbClr val="0070C0"/>
                </a:solidFill>
                <a:hlinkClick r:id="rId3">
                  <a:extLst>
                    <a:ext uri="{A12FA001-AC4F-418D-AE19-62706E023703}">
                      <ahyp:hlinkClr xmlns:ahyp="http://schemas.microsoft.com/office/drawing/2018/hyperlinkcolor" val="tx"/>
                    </a:ext>
                  </a:extLst>
                </a:hlinkClick>
              </a:rPr>
              <a:t>https://learningdiscourses.com/discourse/ecopedagogy/</a:t>
            </a:r>
            <a:endParaRPr lang="en-GB" altLang="en-US" sz="3400" i="1" dirty="0">
              <a:solidFill>
                <a:srgbClr val="0070C0"/>
              </a:solidFill>
            </a:endParaRPr>
          </a:p>
          <a:p>
            <a:pPr marL="0" indent="0">
              <a:lnSpc>
                <a:spcPct val="90000"/>
              </a:lnSpc>
              <a:buNone/>
            </a:pPr>
            <a:endParaRPr lang="en-GB" altLang="en-US" sz="3400" i="1" dirty="0">
              <a:solidFill>
                <a:srgbClr val="0070C0"/>
              </a:solidFill>
            </a:endParaRPr>
          </a:p>
          <a:p>
            <a:pPr>
              <a:lnSpc>
                <a:spcPct val="90000"/>
              </a:lnSpc>
            </a:pPr>
            <a:r>
              <a:rPr lang="en-GB" altLang="en-US" sz="3400" i="1" dirty="0" err="1">
                <a:solidFill>
                  <a:srgbClr val="0070C0"/>
                </a:solidFill>
              </a:rPr>
              <a:t>Ecoliteracy</a:t>
            </a:r>
            <a:endParaRPr lang="en-GB" altLang="en-US" sz="3400" i="1" dirty="0">
              <a:solidFill>
                <a:srgbClr val="0070C0"/>
              </a:solidFill>
            </a:endParaRPr>
          </a:p>
          <a:p>
            <a:pPr eaLnBrk="1" hangingPunct="1">
              <a:lnSpc>
                <a:spcPct val="90000"/>
              </a:lnSpc>
              <a:buFontTx/>
              <a:buNone/>
            </a:pPr>
            <a:endParaRPr lang="en-GB" altLang="en-US" dirty="0"/>
          </a:p>
          <a:p>
            <a:pPr eaLnBrk="1" hangingPunct="1">
              <a:lnSpc>
                <a:spcPct val="90000"/>
              </a:lnSpc>
            </a:pPr>
            <a:endParaRPr lang="en-GB" altLang="en-US" dirty="0"/>
          </a:p>
          <a:p>
            <a:pPr eaLnBrk="1" hangingPunct="1">
              <a:lnSpc>
                <a:spcPct val="90000"/>
              </a:lnSpc>
              <a:buFontTx/>
              <a:buNone/>
            </a:pPr>
            <a:endParaRPr lang="en-GB" altLang="en-US" dirty="0"/>
          </a:p>
          <a:p>
            <a:pPr eaLnBrk="1" hangingPunct="1">
              <a:lnSpc>
                <a:spcPct val="90000"/>
              </a:lnSpc>
            </a:pPr>
            <a:endParaRPr lang="en-GB" altLang="en-US" dirty="0"/>
          </a:p>
          <a:p>
            <a:pPr eaLnBrk="1" hangingPunct="1">
              <a:lnSpc>
                <a:spcPct val="90000"/>
              </a:lnSpc>
            </a:pPr>
            <a:endParaRPr lang="en-US" altLang="en-US" dirty="0"/>
          </a:p>
        </p:txBody>
      </p:sp>
      <p:sp>
        <p:nvSpPr>
          <p:cNvPr id="20484" name="Rectangle 6"/>
          <p:cNvSpPr>
            <a:spLocks noGrp="1" noChangeArrowheads="1"/>
          </p:cNvSpPr>
          <p:nvPr>
            <p:ph sz="half" idx="2"/>
          </p:nvPr>
        </p:nvSpPr>
        <p:spPr>
          <a:xfrm>
            <a:off x="711200" y="1008994"/>
            <a:ext cx="5384800" cy="4587765"/>
          </a:xfrm>
        </p:spPr>
        <p:txBody>
          <a:bodyPr>
            <a:normAutofit fontScale="47500" lnSpcReduction="20000"/>
          </a:bodyPr>
          <a:lstStyle/>
          <a:p>
            <a:pPr eaLnBrk="1" hangingPunct="1">
              <a:lnSpc>
                <a:spcPct val="90000"/>
              </a:lnSpc>
            </a:pPr>
            <a:r>
              <a:rPr lang="en-GB" altLang="en-US" sz="3800" dirty="0" err="1"/>
              <a:t>Profiadau</a:t>
            </a:r>
            <a:r>
              <a:rPr lang="en-GB" altLang="en-US" sz="3800" dirty="0"/>
              <a:t> </a:t>
            </a:r>
            <a:r>
              <a:rPr lang="en-GB" altLang="en-US" sz="3800" dirty="0" err="1"/>
              <a:t>bywyd</a:t>
            </a:r>
            <a:r>
              <a:rPr lang="en-GB" altLang="en-US" sz="3800" dirty="0"/>
              <a:t> </a:t>
            </a:r>
            <a:r>
              <a:rPr lang="en-GB" altLang="en-US" sz="3800" dirty="0" err="1"/>
              <a:t>arwyddocaol</a:t>
            </a:r>
            <a:r>
              <a:rPr lang="en-GB" altLang="en-US" sz="3800" dirty="0"/>
              <a:t> </a:t>
            </a:r>
          </a:p>
          <a:p>
            <a:pPr eaLnBrk="1" hangingPunct="1">
              <a:lnSpc>
                <a:spcPct val="90000"/>
              </a:lnSpc>
              <a:buFontTx/>
              <a:buNone/>
            </a:pPr>
            <a:r>
              <a:rPr lang="en-GB" altLang="en-US" sz="3800" dirty="0"/>
              <a:t>Chawla, 1998</a:t>
            </a:r>
          </a:p>
          <a:p>
            <a:pPr eaLnBrk="1" hangingPunct="1">
              <a:lnSpc>
                <a:spcPct val="90000"/>
              </a:lnSpc>
              <a:buFontTx/>
              <a:buNone/>
            </a:pPr>
            <a:endParaRPr lang="en-GB" altLang="en-US" sz="3800" dirty="0"/>
          </a:p>
          <a:p>
            <a:pPr>
              <a:lnSpc>
                <a:spcPct val="90000"/>
              </a:lnSpc>
            </a:pPr>
            <a:r>
              <a:rPr lang="en-GB" altLang="en-US" sz="3800" dirty="0" err="1"/>
              <a:t>Biophilia</a:t>
            </a:r>
            <a:endParaRPr lang="en-GB" altLang="en-US" sz="3800" dirty="0"/>
          </a:p>
          <a:p>
            <a:pPr eaLnBrk="1" hangingPunct="1">
              <a:lnSpc>
                <a:spcPct val="90000"/>
              </a:lnSpc>
              <a:buFontTx/>
              <a:buNone/>
            </a:pPr>
            <a:r>
              <a:rPr lang="en-GB" altLang="en-US" sz="3800" dirty="0"/>
              <a:t>Wilson, 1993</a:t>
            </a:r>
          </a:p>
          <a:p>
            <a:pPr marL="0" indent="0">
              <a:lnSpc>
                <a:spcPct val="90000"/>
              </a:lnSpc>
              <a:buNone/>
            </a:pPr>
            <a:r>
              <a:rPr lang="en-GB" altLang="en-US" sz="3800" dirty="0" err="1"/>
              <a:t>Biophobia</a:t>
            </a:r>
            <a:endParaRPr lang="en-GB" altLang="en-US" sz="3800" dirty="0"/>
          </a:p>
          <a:p>
            <a:pPr marL="0" indent="0">
              <a:lnSpc>
                <a:spcPct val="90000"/>
              </a:lnSpc>
              <a:buNone/>
            </a:pPr>
            <a:endParaRPr lang="en-US" altLang="en-US" sz="3800" dirty="0"/>
          </a:p>
          <a:p>
            <a:pPr>
              <a:lnSpc>
                <a:spcPct val="90000"/>
              </a:lnSpc>
            </a:pPr>
            <a:r>
              <a:rPr lang="en-US" altLang="en-US" sz="3800" dirty="0" err="1"/>
              <a:t>Anhwylder</a:t>
            </a:r>
            <a:r>
              <a:rPr lang="en-US" altLang="en-US" sz="3800" dirty="0"/>
              <a:t> </a:t>
            </a:r>
            <a:r>
              <a:rPr lang="en-US" altLang="en-US" sz="3800" dirty="0" err="1"/>
              <a:t>diffyg</a:t>
            </a:r>
            <a:r>
              <a:rPr lang="en-US" altLang="en-US" sz="3800" dirty="0"/>
              <a:t> </a:t>
            </a:r>
            <a:r>
              <a:rPr lang="en-US" altLang="en-US" sz="3800" dirty="0" err="1"/>
              <a:t>natur</a:t>
            </a:r>
            <a:endParaRPr lang="en-US" altLang="en-US" sz="3800" dirty="0"/>
          </a:p>
          <a:p>
            <a:pPr marL="0" indent="0">
              <a:lnSpc>
                <a:spcPct val="90000"/>
              </a:lnSpc>
              <a:buNone/>
            </a:pPr>
            <a:r>
              <a:rPr lang="en-US" altLang="en-US" sz="3800" dirty="0"/>
              <a:t>Last Child in the Wood, </a:t>
            </a:r>
            <a:r>
              <a:rPr lang="en-US" altLang="en-US" sz="3800" dirty="0" err="1"/>
              <a:t>Louv</a:t>
            </a:r>
            <a:r>
              <a:rPr lang="en-US" altLang="en-US" sz="3800" dirty="0"/>
              <a:t>, 2008</a:t>
            </a:r>
          </a:p>
          <a:p>
            <a:pPr>
              <a:lnSpc>
                <a:spcPct val="90000"/>
              </a:lnSpc>
            </a:pPr>
            <a:r>
              <a:rPr lang="en-US" altLang="en-US" sz="3800" dirty="0" err="1"/>
              <a:t>Ecopedagogy</a:t>
            </a:r>
            <a:endParaRPr lang="en-US" altLang="en-US" sz="3800" dirty="0"/>
          </a:p>
          <a:p>
            <a:pPr marL="0" indent="0">
              <a:lnSpc>
                <a:spcPct val="90000"/>
              </a:lnSpc>
              <a:buNone/>
            </a:pPr>
            <a:r>
              <a:rPr lang="en-US" altLang="en-US" sz="3800" dirty="0">
                <a:hlinkClick r:id="rId3">
                  <a:extLst>
                    <a:ext uri="{A12FA001-AC4F-418D-AE19-62706E023703}">
                      <ahyp:hlinkClr xmlns:ahyp="http://schemas.microsoft.com/office/drawing/2018/hyperlinkcolor" val="tx"/>
                    </a:ext>
                  </a:extLst>
                </a:hlinkClick>
              </a:rPr>
              <a:t>https://learningdiscourses.com/discourse/ecopedagogy/</a:t>
            </a:r>
            <a:endParaRPr lang="en-US" altLang="en-US" sz="3800" dirty="0"/>
          </a:p>
          <a:p>
            <a:pPr marL="0" indent="0">
              <a:lnSpc>
                <a:spcPct val="90000"/>
              </a:lnSpc>
              <a:buNone/>
            </a:pPr>
            <a:endParaRPr lang="en-US" altLang="en-US" sz="3800" dirty="0"/>
          </a:p>
          <a:p>
            <a:pPr eaLnBrk="1" hangingPunct="1">
              <a:lnSpc>
                <a:spcPct val="90000"/>
              </a:lnSpc>
            </a:pPr>
            <a:r>
              <a:rPr lang="en-US" altLang="en-US" sz="3800" dirty="0" err="1"/>
              <a:t>Ecolythrennedd</a:t>
            </a:r>
            <a:endParaRPr lang="en-US" altLang="en-US" sz="3800" dirty="0"/>
          </a:p>
          <a:p>
            <a:pPr eaLnBrk="1" hangingPunct="1">
              <a:lnSpc>
                <a:spcPct val="90000"/>
              </a:lnSpc>
            </a:pPr>
            <a:endParaRPr lang="en-US" altLang="en-US" dirty="0">
              <a:solidFill>
                <a:srgbClr val="00B0F0"/>
              </a:solidFill>
            </a:endParaRPr>
          </a:p>
        </p:txBody>
      </p:sp>
    </p:spTree>
    <p:extLst>
      <p:ext uri="{BB962C8B-B14F-4D97-AF65-F5344CB8AC3E}">
        <p14:creationId xmlns:p14="http://schemas.microsoft.com/office/powerpoint/2010/main" val="4268577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66" y="457201"/>
            <a:ext cx="10972800" cy="1143000"/>
          </a:xfrm>
        </p:spPr>
        <p:txBody>
          <a:bodyPr>
            <a:normAutofit fontScale="90000"/>
          </a:bodyPr>
          <a:lstStyle/>
          <a:p>
            <a:r>
              <a:rPr lang="en-GB" dirty="0"/>
              <a:t>Ein </a:t>
            </a:r>
            <a:r>
              <a:rPr lang="en-GB" dirty="0" err="1"/>
              <a:t>Lle</a:t>
            </a:r>
            <a:r>
              <a:rPr lang="en-GB" dirty="0"/>
              <a:t> </a:t>
            </a:r>
            <a:r>
              <a:rPr lang="en-GB" dirty="0" err="1"/>
              <a:t>yn</a:t>
            </a:r>
            <a:r>
              <a:rPr lang="en-GB" dirty="0"/>
              <a:t> y </a:t>
            </a:r>
            <a:r>
              <a:rPr lang="en-GB" dirty="0" err="1"/>
              <a:t>Byd</a:t>
            </a:r>
            <a:br>
              <a:rPr lang="en-GB" dirty="0"/>
            </a:br>
            <a:r>
              <a:rPr lang="en-GB" i="1" dirty="0">
                <a:solidFill>
                  <a:srgbClr val="0070C0"/>
                </a:solidFill>
              </a:rPr>
              <a:t>Sense of Place</a:t>
            </a:r>
            <a:br>
              <a:rPr lang="en-GB" dirty="0"/>
            </a:br>
            <a:endParaRPr lang="en-GB" dirty="0">
              <a:solidFill>
                <a:srgbClr val="00B0F0"/>
              </a:solidFill>
            </a:endParaRPr>
          </a:p>
        </p:txBody>
      </p:sp>
      <p:sp>
        <p:nvSpPr>
          <p:cNvPr id="3" name="Content Placeholder 2"/>
          <p:cNvSpPr>
            <a:spLocks noGrp="1"/>
          </p:cNvSpPr>
          <p:nvPr>
            <p:ph sz="half" idx="1"/>
          </p:nvPr>
        </p:nvSpPr>
        <p:spPr/>
        <p:txBody>
          <a:bodyPr>
            <a:normAutofit/>
          </a:bodyPr>
          <a:lstStyle/>
          <a:p>
            <a:pPr marL="0" indent="0">
              <a:buNone/>
            </a:pPr>
            <a:r>
              <a:rPr lang="en-GB" dirty="0"/>
              <a:t>‘… a ditch somewhere – or a creek, meadow, woodlot, or marsh …These are places of initiation, where the borders between ourselves and other creatures break down, where the earth gets under our nails and a sense of place gets under our skin.’</a:t>
            </a:r>
          </a:p>
          <a:p>
            <a:pPr marL="0" indent="0">
              <a:buNone/>
            </a:pPr>
            <a:r>
              <a:rPr lang="en-GB" dirty="0"/>
              <a:t>Pyle, 2011</a:t>
            </a:r>
          </a:p>
          <a:p>
            <a:endParaRPr lang="en-GB" dirty="0"/>
          </a:p>
        </p:txBody>
      </p:sp>
      <p:sp>
        <p:nvSpPr>
          <p:cNvPr id="6" name="Content Placeholder 5"/>
          <p:cNvSpPr>
            <a:spLocks noGrp="1"/>
          </p:cNvSpPr>
          <p:nvPr>
            <p:ph sz="half" idx="2"/>
          </p:nvPr>
        </p:nvSpPr>
        <p:spPr/>
        <p:txBody>
          <a:bodyPr>
            <a:normAutofit/>
          </a:bodyPr>
          <a:lstStyle/>
          <a:p>
            <a:r>
              <a:rPr lang="en-GB" dirty="0">
                <a:latin typeface="Arial" panose="020B0604020202020204" pitchFamily="34" charset="0"/>
              </a:rPr>
              <a:t>‘</a:t>
            </a:r>
            <a:r>
              <a:rPr lang="en-GB" i="1" dirty="0">
                <a:latin typeface="Arial" panose="020B0604020202020204" pitchFamily="34" charset="0"/>
              </a:rPr>
              <a:t>Some environments encourage children "to pause, play, and stay awhile" (Olds, 1989, p. 9), while others do not. Some environments foster a "sense of place" in young children; others do not’ </a:t>
            </a:r>
          </a:p>
          <a:p>
            <a:pPr marL="0" indent="0">
              <a:buNone/>
            </a:pPr>
            <a:r>
              <a:rPr lang="en-GB" dirty="0">
                <a:latin typeface="Arial" panose="020B0604020202020204" pitchFamily="34" charset="0"/>
              </a:rPr>
              <a:t>Wilson, 1997 </a:t>
            </a:r>
          </a:p>
          <a:p>
            <a:endParaRPr lang="en-GB" dirty="0"/>
          </a:p>
        </p:txBody>
      </p:sp>
    </p:spTree>
    <p:extLst>
      <p:ext uri="{BB962C8B-B14F-4D97-AF65-F5344CB8AC3E}">
        <p14:creationId xmlns:p14="http://schemas.microsoft.com/office/powerpoint/2010/main" val="37366629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E841-BD86-4D5A-AC82-8821B9BA0FB7}"/>
              </a:ext>
            </a:extLst>
          </p:cNvPr>
          <p:cNvSpPr>
            <a:spLocks noGrp="1"/>
          </p:cNvSpPr>
          <p:nvPr>
            <p:ph type="title"/>
          </p:nvPr>
        </p:nvSpPr>
        <p:spPr/>
        <p:txBody>
          <a:bodyPr/>
          <a:lstStyle/>
          <a:p>
            <a:r>
              <a:rPr lang="en-GB" dirty="0"/>
              <a:t>Harmoni / </a:t>
            </a:r>
            <a:r>
              <a:rPr lang="en-GB" i="1" dirty="0">
                <a:solidFill>
                  <a:srgbClr val="0070C0"/>
                </a:solidFill>
              </a:rPr>
              <a:t>Harmony</a:t>
            </a:r>
          </a:p>
        </p:txBody>
      </p:sp>
      <p:sp>
        <p:nvSpPr>
          <p:cNvPr id="3" name="Content Placeholder 2">
            <a:extLst>
              <a:ext uri="{FF2B5EF4-FFF2-40B4-BE49-F238E27FC236}">
                <a16:creationId xmlns:a16="http://schemas.microsoft.com/office/drawing/2014/main" id="{209B8558-DDFF-4A5E-B032-99B4E869767B}"/>
              </a:ext>
            </a:extLst>
          </p:cNvPr>
          <p:cNvSpPr>
            <a:spLocks noGrp="1"/>
          </p:cNvSpPr>
          <p:nvPr>
            <p:ph sz="half" idx="1"/>
          </p:nvPr>
        </p:nvSpPr>
        <p:spPr>
          <a:xfrm>
            <a:off x="6505906" y="1647497"/>
            <a:ext cx="5384800" cy="3989040"/>
          </a:xfrm>
        </p:spPr>
        <p:txBody>
          <a:bodyPr>
            <a:normAutofit fontScale="77500" lnSpcReduction="20000"/>
          </a:bodyPr>
          <a:lstStyle/>
          <a:p>
            <a:r>
              <a:rPr lang="en-GB" i="1" dirty="0">
                <a:solidFill>
                  <a:srgbClr val="0070C0"/>
                </a:solidFill>
              </a:rPr>
              <a:t>Watch headteacher Richard Dunne’s TED talk</a:t>
            </a:r>
          </a:p>
          <a:p>
            <a:r>
              <a:rPr lang="en-GB" dirty="0">
                <a:hlinkClick r:id="rId2"/>
              </a:rPr>
              <a:t>https://www.youtube.com/watch?v=58l3O5y2UgE</a:t>
            </a:r>
            <a:endParaRPr lang="en-GB" i="1" dirty="0">
              <a:solidFill>
                <a:schemeClr val="accent1"/>
              </a:solidFill>
            </a:endParaRPr>
          </a:p>
          <a:p>
            <a:r>
              <a:rPr lang="en-GB" i="1" dirty="0">
                <a:solidFill>
                  <a:srgbClr val="0070C0"/>
                </a:solidFill>
              </a:rPr>
              <a:t>Discuss the possibilities / challenges.</a:t>
            </a:r>
          </a:p>
          <a:p>
            <a:endParaRPr lang="en-GB" i="1" dirty="0">
              <a:solidFill>
                <a:schemeClr val="accent1"/>
              </a:solidFill>
            </a:endParaRPr>
          </a:p>
          <a:p>
            <a:pPr marL="0" indent="0">
              <a:buNone/>
            </a:pPr>
            <a:endParaRPr lang="en-GB" i="1" dirty="0">
              <a:solidFill>
                <a:schemeClr val="accent1"/>
              </a:solidFill>
            </a:endParaRPr>
          </a:p>
          <a:p>
            <a:r>
              <a:rPr lang="en-GB" i="1" dirty="0">
                <a:solidFill>
                  <a:srgbClr val="0070C0"/>
                </a:solidFill>
              </a:rPr>
              <a:t>In your own time some of the podcasts from the Harmony project may be of interest. </a:t>
            </a:r>
            <a:r>
              <a:rPr lang="en-GB" dirty="0">
                <a:hlinkClick r:id="rId3"/>
              </a:rPr>
              <a:t>https://www.theharmonyproject.org.uk/tag/podcast/</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4C3AB287-29AD-48F8-81BA-01398560A5EC}"/>
              </a:ext>
            </a:extLst>
          </p:cNvPr>
          <p:cNvSpPr>
            <a:spLocks noGrp="1"/>
          </p:cNvSpPr>
          <p:nvPr>
            <p:ph sz="half" idx="2"/>
          </p:nvPr>
        </p:nvSpPr>
        <p:spPr>
          <a:xfrm>
            <a:off x="301296" y="1647497"/>
            <a:ext cx="5384800" cy="3989040"/>
          </a:xfrm>
        </p:spPr>
        <p:txBody>
          <a:bodyPr>
            <a:normAutofit fontScale="77500" lnSpcReduction="20000"/>
          </a:bodyPr>
          <a:lstStyle/>
          <a:p>
            <a:r>
              <a:rPr lang="en-GB" dirty="0" err="1"/>
              <a:t>Gwyliwch</a:t>
            </a:r>
            <a:r>
              <a:rPr lang="en-GB" dirty="0"/>
              <a:t> </a:t>
            </a:r>
            <a:r>
              <a:rPr lang="en-GB" dirty="0" err="1"/>
              <a:t>cyflwyniad</a:t>
            </a:r>
            <a:r>
              <a:rPr lang="en-GB" dirty="0"/>
              <a:t> TED </a:t>
            </a:r>
            <a:r>
              <a:rPr lang="en-GB" dirty="0" err="1"/>
              <a:t>prifathro</a:t>
            </a:r>
            <a:r>
              <a:rPr lang="en-GB" dirty="0"/>
              <a:t> Richard Dunne</a:t>
            </a:r>
          </a:p>
          <a:p>
            <a:r>
              <a:rPr lang="en-GB" dirty="0">
                <a:hlinkClick r:id="rId2"/>
              </a:rPr>
              <a:t>https://www.youtube.com/watch?v=58l3O5y2UgE</a:t>
            </a:r>
            <a:endParaRPr lang="en-GB" dirty="0"/>
          </a:p>
          <a:p>
            <a:r>
              <a:rPr lang="en-GB" dirty="0" err="1"/>
              <a:t>Trafodwch</a:t>
            </a:r>
            <a:r>
              <a:rPr lang="en-GB" dirty="0"/>
              <a:t> y </a:t>
            </a:r>
            <a:r>
              <a:rPr lang="en-GB" dirty="0" err="1"/>
              <a:t>posibiliadau</a:t>
            </a:r>
            <a:r>
              <a:rPr lang="en-GB" dirty="0"/>
              <a:t> / </a:t>
            </a:r>
            <a:r>
              <a:rPr lang="en-GB" dirty="0" err="1"/>
              <a:t>heriau</a:t>
            </a:r>
            <a:r>
              <a:rPr lang="en-GB" dirty="0"/>
              <a:t>.</a:t>
            </a:r>
          </a:p>
          <a:p>
            <a:pPr marL="0" indent="0">
              <a:buNone/>
            </a:pPr>
            <a:endParaRPr lang="en-GB" dirty="0"/>
          </a:p>
          <a:p>
            <a:pPr marL="0" indent="0">
              <a:buNone/>
            </a:pPr>
            <a:endParaRPr lang="en-GB" dirty="0"/>
          </a:p>
          <a:p>
            <a:r>
              <a:rPr lang="en-GB" dirty="0" err="1"/>
              <a:t>Yn</a:t>
            </a:r>
            <a:r>
              <a:rPr lang="en-GB" dirty="0"/>
              <a:t> </a:t>
            </a:r>
            <a:r>
              <a:rPr lang="en-GB" dirty="0" err="1"/>
              <a:t>eich</a:t>
            </a:r>
            <a:r>
              <a:rPr lang="en-GB" dirty="0"/>
              <a:t> </a:t>
            </a:r>
            <a:r>
              <a:rPr lang="en-GB" dirty="0" err="1"/>
              <a:t>amser</a:t>
            </a:r>
            <a:r>
              <a:rPr lang="en-GB" dirty="0"/>
              <a:t> </a:t>
            </a:r>
            <a:r>
              <a:rPr lang="en-GB" dirty="0" err="1"/>
              <a:t>eich</a:t>
            </a:r>
            <a:r>
              <a:rPr lang="en-GB" dirty="0"/>
              <a:t> </a:t>
            </a:r>
            <a:r>
              <a:rPr lang="en-GB" dirty="0" err="1"/>
              <a:t>huna</a:t>
            </a:r>
            <a:r>
              <a:rPr lang="en-GB" dirty="0"/>
              <a:t> </a:t>
            </a:r>
            <a:r>
              <a:rPr lang="en-GB" dirty="0" err="1"/>
              <a:t>efallia</a:t>
            </a:r>
            <a:r>
              <a:rPr lang="en-GB" dirty="0"/>
              <a:t> </a:t>
            </a:r>
            <a:r>
              <a:rPr lang="en-GB" dirty="0" err="1"/>
              <a:t>fydd</a:t>
            </a:r>
            <a:r>
              <a:rPr lang="en-GB" dirty="0"/>
              <a:t> </a:t>
            </a:r>
            <a:r>
              <a:rPr lang="en-GB" dirty="0" err="1"/>
              <a:t>rhai</a:t>
            </a:r>
            <a:r>
              <a:rPr lang="en-GB" dirty="0"/>
              <a:t> </a:t>
            </a:r>
            <a:r>
              <a:rPr lang="en-GB" dirty="0" err="1"/>
              <a:t>o’r</a:t>
            </a:r>
            <a:r>
              <a:rPr lang="en-GB" dirty="0"/>
              <a:t> </a:t>
            </a:r>
            <a:r>
              <a:rPr lang="en-GB" dirty="0" err="1"/>
              <a:t>podlediadau</a:t>
            </a:r>
            <a:r>
              <a:rPr lang="en-GB" dirty="0"/>
              <a:t> </a:t>
            </a:r>
            <a:r>
              <a:rPr lang="en-GB" dirty="0" err="1"/>
              <a:t>o’r</a:t>
            </a:r>
            <a:r>
              <a:rPr lang="en-GB" dirty="0"/>
              <a:t> </a:t>
            </a:r>
            <a:r>
              <a:rPr lang="en-GB" dirty="0" err="1"/>
              <a:t>prosiect</a:t>
            </a:r>
            <a:r>
              <a:rPr lang="en-GB" dirty="0"/>
              <a:t> Harmony.</a:t>
            </a:r>
          </a:p>
          <a:p>
            <a:r>
              <a:rPr lang="en-GB" dirty="0">
                <a:hlinkClick r:id="rId3"/>
              </a:rPr>
              <a:t>https://www.theharmonyproject.org.uk/tag/podcast/</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991507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62367"/>
            <a:ext cx="10972800" cy="1143000"/>
          </a:xfrm>
        </p:spPr>
        <p:txBody>
          <a:bodyPr rtlCol="0">
            <a:normAutofit fontScale="90000"/>
          </a:bodyPr>
          <a:lstStyle/>
          <a:p>
            <a:pPr>
              <a:defRPr/>
            </a:pPr>
            <a:br>
              <a:rPr lang="en-GB" dirty="0">
                <a:solidFill>
                  <a:schemeClr val="accent1"/>
                </a:solidFill>
              </a:rPr>
            </a:br>
            <a:r>
              <a:rPr lang="en-GB" dirty="0" err="1"/>
              <a:t>Partneriaethau</a:t>
            </a:r>
            <a:r>
              <a:rPr lang="en-GB" dirty="0"/>
              <a:t> / </a:t>
            </a:r>
            <a:r>
              <a:rPr lang="en-GB" dirty="0" err="1"/>
              <a:t>Cymorth</a:t>
            </a:r>
            <a:br>
              <a:rPr lang="en-GB" dirty="0">
                <a:solidFill>
                  <a:schemeClr val="accent1"/>
                </a:solidFill>
              </a:rPr>
            </a:br>
            <a:r>
              <a:rPr lang="en-GB" i="1" dirty="0">
                <a:solidFill>
                  <a:srgbClr val="0070C0"/>
                </a:solidFill>
              </a:rPr>
              <a:t>Partnerships / Support </a:t>
            </a:r>
            <a:br>
              <a:rPr lang="en-GB" i="1" dirty="0">
                <a:solidFill>
                  <a:schemeClr val="accent1"/>
                </a:solidFill>
              </a:rPr>
            </a:br>
            <a:endParaRPr lang="en-GB" i="1" dirty="0">
              <a:solidFill>
                <a:schemeClr val="accent1"/>
              </a:solidFill>
            </a:endParaRPr>
          </a:p>
        </p:txBody>
      </p:sp>
      <p:sp>
        <p:nvSpPr>
          <p:cNvPr id="3" name="Content Placeholder 2"/>
          <p:cNvSpPr>
            <a:spLocks noGrp="1"/>
          </p:cNvSpPr>
          <p:nvPr>
            <p:ph sz="quarter" idx="1"/>
          </p:nvPr>
        </p:nvSpPr>
        <p:spPr>
          <a:xfrm>
            <a:off x="678543" y="1605081"/>
            <a:ext cx="5384800" cy="3989040"/>
          </a:xfrm>
        </p:spPr>
        <p:txBody>
          <a:bodyPr rtlCol="0">
            <a:normAutofit fontScale="77500" lnSpcReduction="20000"/>
          </a:bodyPr>
          <a:lstStyle/>
          <a:p>
            <a:pPr>
              <a:buClr>
                <a:srgbClr val="D34817"/>
              </a:buClr>
              <a:defRPr/>
            </a:pPr>
            <a:r>
              <a:rPr lang="en-GB" dirty="0"/>
              <a:t>Eco-</a:t>
            </a:r>
            <a:r>
              <a:rPr lang="en-GB" dirty="0" err="1"/>
              <a:t>ysgolion</a:t>
            </a:r>
            <a:endParaRPr lang="en-GB" dirty="0"/>
          </a:p>
          <a:p>
            <a:pPr>
              <a:buClr>
                <a:srgbClr val="D34817"/>
              </a:buClr>
              <a:defRPr/>
            </a:pPr>
            <a:r>
              <a:rPr lang="en-GB" dirty="0" err="1"/>
              <a:t>Ysgolion</a:t>
            </a:r>
            <a:r>
              <a:rPr lang="en-GB" dirty="0"/>
              <a:t> </a:t>
            </a:r>
            <a:r>
              <a:rPr lang="en-GB" dirty="0" err="1"/>
              <a:t>Masnach</a:t>
            </a:r>
            <a:r>
              <a:rPr lang="en-GB" dirty="0"/>
              <a:t> </a:t>
            </a:r>
            <a:r>
              <a:rPr lang="en-GB" dirty="0" err="1"/>
              <a:t>Deg</a:t>
            </a:r>
            <a:endParaRPr lang="en-GB" dirty="0"/>
          </a:p>
          <a:p>
            <a:pPr>
              <a:buClr>
                <a:srgbClr val="D34817"/>
              </a:buClr>
              <a:defRPr/>
            </a:pPr>
            <a:r>
              <a:rPr lang="en-GB" dirty="0" err="1"/>
              <a:t>Ysgolion</a:t>
            </a:r>
            <a:r>
              <a:rPr lang="en-GB" dirty="0"/>
              <a:t> </a:t>
            </a:r>
            <a:r>
              <a:rPr lang="en-GB" dirty="0" err="1"/>
              <a:t>Iach</a:t>
            </a:r>
            <a:endParaRPr lang="en-GB" dirty="0"/>
          </a:p>
          <a:p>
            <a:pPr>
              <a:buClr>
                <a:srgbClr val="D34817"/>
              </a:buClr>
              <a:defRPr/>
            </a:pPr>
            <a:r>
              <a:rPr lang="en-GB" dirty="0" err="1"/>
              <a:t>Ysgolion</a:t>
            </a:r>
            <a:r>
              <a:rPr lang="en-GB" dirty="0"/>
              <a:t> </a:t>
            </a:r>
            <a:r>
              <a:rPr lang="en-GB" dirty="0" err="1"/>
              <a:t>Gwyrdd</a:t>
            </a:r>
            <a:endParaRPr lang="en-GB" dirty="0"/>
          </a:p>
          <a:p>
            <a:pPr>
              <a:buClr>
                <a:srgbClr val="D34817"/>
              </a:buClr>
              <a:defRPr/>
            </a:pPr>
            <a:r>
              <a:rPr lang="en-GB" dirty="0"/>
              <a:t>Y </a:t>
            </a:r>
            <a:r>
              <a:rPr lang="en-GB" dirty="0" err="1"/>
              <a:t>Cyngor</a:t>
            </a:r>
            <a:r>
              <a:rPr lang="en-GB" dirty="0"/>
              <a:t> </a:t>
            </a:r>
            <a:r>
              <a:rPr lang="en-GB" dirty="0" err="1"/>
              <a:t>Prydeinig</a:t>
            </a:r>
            <a:endParaRPr lang="en-GB" dirty="0"/>
          </a:p>
          <a:p>
            <a:pPr>
              <a:buClr>
                <a:srgbClr val="D34817"/>
              </a:buClr>
              <a:defRPr/>
            </a:pPr>
            <a:endParaRPr lang="en-GB" dirty="0"/>
          </a:p>
          <a:p>
            <a:pPr>
              <a:buClr>
                <a:srgbClr val="D34817"/>
              </a:buClr>
              <a:defRPr/>
            </a:pPr>
            <a:r>
              <a:rPr lang="en-GB" dirty="0"/>
              <a:t>RSPB</a:t>
            </a:r>
          </a:p>
          <a:p>
            <a:pPr>
              <a:buClr>
                <a:srgbClr val="D34817"/>
              </a:buClr>
              <a:defRPr/>
            </a:pPr>
            <a:r>
              <a:rPr lang="en-GB" dirty="0"/>
              <a:t>Oxfam</a:t>
            </a:r>
          </a:p>
          <a:p>
            <a:pPr>
              <a:buClr>
                <a:srgbClr val="D34817"/>
              </a:buClr>
              <a:defRPr/>
            </a:pPr>
            <a:r>
              <a:rPr lang="en-GB" dirty="0" err="1"/>
              <a:t>Canolfan</a:t>
            </a:r>
            <a:r>
              <a:rPr lang="en-GB" dirty="0"/>
              <a:t> y </a:t>
            </a:r>
            <a:r>
              <a:rPr lang="en-GB" dirty="0" err="1"/>
              <a:t>Dechnoleg</a:t>
            </a:r>
            <a:r>
              <a:rPr lang="en-GB" dirty="0"/>
              <a:t> Amgen</a:t>
            </a:r>
          </a:p>
          <a:p>
            <a:pPr>
              <a:buClr>
                <a:srgbClr val="D34817"/>
              </a:buClr>
              <a:defRPr/>
            </a:pPr>
            <a:r>
              <a:rPr lang="en-GB" dirty="0" err="1"/>
              <a:t>Achub</a:t>
            </a:r>
            <a:r>
              <a:rPr lang="en-GB" dirty="0"/>
              <a:t> y Plant</a:t>
            </a:r>
          </a:p>
          <a:p>
            <a:pPr>
              <a:buClr>
                <a:srgbClr val="D34817"/>
              </a:buClr>
              <a:defRPr/>
            </a:pPr>
            <a:r>
              <a:rPr lang="en-GB" dirty="0" err="1"/>
              <a:t>Amnest</a:t>
            </a:r>
            <a:r>
              <a:rPr lang="en-GB" dirty="0"/>
              <a:t> </a:t>
            </a:r>
          </a:p>
          <a:p>
            <a:pPr>
              <a:defRPr/>
            </a:pPr>
            <a:endParaRPr lang="en-GB" dirty="0">
              <a:solidFill>
                <a:schemeClr val="accent1"/>
              </a:solidFill>
            </a:endParaRPr>
          </a:p>
          <a:p>
            <a:pPr>
              <a:defRPr/>
            </a:pPr>
            <a:endParaRPr lang="en-GB" dirty="0"/>
          </a:p>
        </p:txBody>
      </p:sp>
      <p:sp>
        <p:nvSpPr>
          <p:cNvPr id="4" name="Content Placeholder 3"/>
          <p:cNvSpPr>
            <a:spLocks noGrp="1"/>
          </p:cNvSpPr>
          <p:nvPr>
            <p:ph sz="quarter" idx="2"/>
          </p:nvPr>
        </p:nvSpPr>
        <p:spPr>
          <a:xfrm>
            <a:off x="6369519" y="1605081"/>
            <a:ext cx="5384800" cy="3989040"/>
          </a:xfrm>
        </p:spPr>
        <p:txBody>
          <a:bodyPr rtlCol="0">
            <a:normAutofit fontScale="77500" lnSpcReduction="20000"/>
          </a:bodyPr>
          <a:lstStyle/>
          <a:p>
            <a:pPr>
              <a:defRPr/>
            </a:pPr>
            <a:r>
              <a:rPr lang="en-GB" i="1" dirty="0" err="1">
                <a:solidFill>
                  <a:srgbClr val="0070C0"/>
                </a:solidFill>
              </a:rPr>
              <a:t>Ecoschools</a:t>
            </a:r>
            <a:endParaRPr lang="en-GB" i="1" dirty="0">
              <a:solidFill>
                <a:srgbClr val="0070C0"/>
              </a:solidFill>
            </a:endParaRPr>
          </a:p>
          <a:p>
            <a:pPr>
              <a:defRPr/>
            </a:pPr>
            <a:r>
              <a:rPr lang="en-GB" i="1" dirty="0">
                <a:solidFill>
                  <a:srgbClr val="0070C0"/>
                </a:solidFill>
              </a:rPr>
              <a:t>Fair Trade Schools</a:t>
            </a:r>
          </a:p>
          <a:p>
            <a:pPr>
              <a:defRPr/>
            </a:pPr>
            <a:r>
              <a:rPr lang="en-GB" i="1" dirty="0">
                <a:solidFill>
                  <a:srgbClr val="0070C0"/>
                </a:solidFill>
              </a:rPr>
              <a:t>Healthy Schools</a:t>
            </a:r>
          </a:p>
          <a:p>
            <a:pPr>
              <a:defRPr/>
            </a:pPr>
            <a:r>
              <a:rPr lang="en-GB" i="1" dirty="0">
                <a:solidFill>
                  <a:srgbClr val="0070C0"/>
                </a:solidFill>
              </a:rPr>
              <a:t>Green Schools</a:t>
            </a:r>
          </a:p>
          <a:p>
            <a:pPr>
              <a:defRPr/>
            </a:pPr>
            <a:r>
              <a:rPr lang="en-GB" i="1" dirty="0">
                <a:solidFill>
                  <a:srgbClr val="0070C0"/>
                </a:solidFill>
              </a:rPr>
              <a:t>British Council</a:t>
            </a:r>
          </a:p>
          <a:p>
            <a:pPr>
              <a:defRPr/>
            </a:pPr>
            <a:endParaRPr lang="en-GB" i="1" dirty="0">
              <a:solidFill>
                <a:srgbClr val="0070C0"/>
              </a:solidFill>
            </a:endParaRPr>
          </a:p>
          <a:p>
            <a:pPr>
              <a:defRPr/>
            </a:pPr>
            <a:r>
              <a:rPr lang="en-GB" i="1" dirty="0">
                <a:solidFill>
                  <a:srgbClr val="0070C0"/>
                </a:solidFill>
              </a:rPr>
              <a:t>RSPB</a:t>
            </a:r>
          </a:p>
          <a:p>
            <a:pPr>
              <a:defRPr/>
            </a:pPr>
            <a:r>
              <a:rPr lang="en-GB" i="1" dirty="0">
                <a:solidFill>
                  <a:srgbClr val="0070C0"/>
                </a:solidFill>
              </a:rPr>
              <a:t>Oxfam</a:t>
            </a:r>
          </a:p>
          <a:p>
            <a:pPr>
              <a:defRPr/>
            </a:pPr>
            <a:r>
              <a:rPr lang="en-GB" i="1" dirty="0">
                <a:solidFill>
                  <a:srgbClr val="0070C0"/>
                </a:solidFill>
              </a:rPr>
              <a:t>Centre for Alternative Technology</a:t>
            </a:r>
          </a:p>
          <a:p>
            <a:pPr>
              <a:defRPr/>
            </a:pPr>
            <a:r>
              <a:rPr lang="en-GB" i="1" dirty="0">
                <a:solidFill>
                  <a:srgbClr val="0070C0"/>
                </a:solidFill>
              </a:rPr>
              <a:t>Save the Children</a:t>
            </a:r>
          </a:p>
          <a:p>
            <a:pPr>
              <a:defRPr/>
            </a:pPr>
            <a:r>
              <a:rPr lang="en-GB" i="1" dirty="0">
                <a:solidFill>
                  <a:srgbClr val="0070C0"/>
                </a:solidFill>
              </a:rPr>
              <a:t>Amnesty </a:t>
            </a:r>
          </a:p>
          <a:p>
            <a:pPr>
              <a:defRPr/>
            </a:pPr>
            <a:endParaRPr lang="en-GB" dirty="0"/>
          </a:p>
        </p:txBody>
      </p:sp>
    </p:spTree>
    <p:extLst>
      <p:ext uri="{BB962C8B-B14F-4D97-AF65-F5344CB8AC3E}">
        <p14:creationId xmlns:p14="http://schemas.microsoft.com/office/powerpoint/2010/main" val="31974045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Gwerthuso</a:t>
            </a:r>
            <a:r>
              <a:rPr lang="en-GB" dirty="0"/>
              <a:t> John Muir</a:t>
            </a:r>
            <a:br>
              <a:rPr lang="en-GB" dirty="0">
                <a:solidFill>
                  <a:srgbClr val="00B0F0"/>
                </a:solidFill>
              </a:rPr>
            </a:br>
            <a:r>
              <a:rPr lang="en-GB" i="1" dirty="0">
                <a:solidFill>
                  <a:srgbClr val="0070C0"/>
                </a:solidFill>
              </a:rPr>
              <a:t>Evaluating John Muir</a:t>
            </a:r>
            <a:br>
              <a:rPr lang="en-GB" dirty="0"/>
            </a:br>
            <a:endParaRPr lang="en-GB" dirty="0">
              <a:solidFill>
                <a:srgbClr val="00B0F0"/>
              </a:solidFill>
            </a:endParaRPr>
          </a:p>
        </p:txBody>
      </p:sp>
      <p:sp>
        <p:nvSpPr>
          <p:cNvPr id="3" name="Content Placeholder 2"/>
          <p:cNvSpPr>
            <a:spLocks noGrp="1"/>
          </p:cNvSpPr>
          <p:nvPr>
            <p:ph sz="half" idx="1"/>
          </p:nvPr>
        </p:nvSpPr>
        <p:spPr>
          <a:xfrm>
            <a:off x="6197602" y="1782764"/>
            <a:ext cx="4985407" cy="3870800"/>
          </a:xfrm>
        </p:spPr>
        <p:txBody>
          <a:bodyPr/>
          <a:lstStyle/>
          <a:p>
            <a:r>
              <a:rPr lang="en-GB" dirty="0">
                <a:solidFill>
                  <a:srgbClr val="0070C0"/>
                </a:solidFill>
              </a:rPr>
              <a:t>Discuss</a:t>
            </a:r>
          </a:p>
          <a:p>
            <a:pPr marL="0" indent="0">
              <a:buNone/>
            </a:pPr>
            <a:r>
              <a:rPr lang="en-GB" dirty="0">
                <a:hlinkClick r:id="rId3"/>
              </a:rPr>
              <a:t>https://www.youtube.com/watch?v=jCulXPYPP4U</a:t>
            </a:r>
            <a:endParaRPr lang="en-GB" dirty="0"/>
          </a:p>
          <a:p>
            <a:endParaRPr lang="en-GB" dirty="0"/>
          </a:p>
        </p:txBody>
      </p:sp>
      <p:sp>
        <p:nvSpPr>
          <p:cNvPr id="4" name="Content Placeholder 3"/>
          <p:cNvSpPr>
            <a:spLocks noGrp="1"/>
          </p:cNvSpPr>
          <p:nvPr>
            <p:ph sz="half" idx="2"/>
          </p:nvPr>
        </p:nvSpPr>
        <p:spPr>
          <a:xfrm>
            <a:off x="609600" y="1782764"/>
            <a:ext cx="5384800" cy="3989040"/>
          </a:xfrm>
        </p:spPr>
        <p:txBody>
          <a:bodyPr/>
          <a:lstStyle/>
          <a:p>
            <a:r>
              <a:rPr lang="en-GB" dirty="0" err="1"/>
              <a:t>Trafodwch</a:t>
            </a:r>
            <a:endParaRPr lang="en-GB" dirty="0"/>
          </a:p>
          <a:p>
            <a:endParaRPr lang="en-GB" dirty="0">
              <a:solidFill>
                <a:srgbClr val="00B0F0"/>
              </a:solidFill>
            </a:endParaRPr>
          </a:p>
        </p:txBody>
      </p:sp>
    </p:spTree>
    <p:extLst>
      <p:ext uri="{BB962C8B-B14F-4D97-AF65-F5344CB8AC3E}">
        <p14:creationId xmlns:p14="http://schemas.microsoft.com/office/powerpoint/2010/main" val="42178196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023"/>
            <a:ext cx="10972800" cy="935184"/>
          </a:xfrm>
        </p:spPr>
        <p:txBody>
          <a:bodyPr>
            <a:normAutofit fontScale="90000"/>
          </a:bodyPr>
          <a:lstStyle/>
          <a:p>
            <a:r>
              <a:rPr lang="en-GB" dirty="0" err="1"/>
              <a:t>Llyfryddiaeth</a:t>
            </a:r>
            <a:br>
              <a:rPr lang="en-GB" dirty="0"/>
            </a:br>
            <a:r>
              <a:rPr lang="en-GB" dirty="0">
                <a:solidFill>
                  <a:srgbClr val="00B0F0"/>
                </a:solidFill>
              </a:rPr>
              <a:t>Bibliography</a:t>
            </a:r>
          </a:p>
        </p:txBody>
      </p:sp>
      <p:sp>
        <p:nvSpPr>
          <p:cNvPr id="3" name="Content Placeholder 2"/>
          <p:cNvSpPr>
            <a:spLocks noGrp="1"/>
          </p:cNvSpPr>
          <p:nvPr>
            <p:ph idx="1"/>
          </p:nvPr>
        </p:nvSpPr>
        <p:spPr>
          <a:xfrm>
            <a:off x="163285" y="1062110"/>
            <a:ext cx="11653157" cy="4733779"/>
          </a:xfrm>
        </p:spPr>
        <p:txBody>
          <a:bodyPr>
            <a:normAutofit fontScale="85000" lnSpcReduction="10000"/>
          </a:bodyPr>
          <a:lstStyle/>
          <a:p>
            <a:pPr marL="0" indent="0">
              <a:buNone/>
            </a:pPr>
            <a:r>
              <a:rPr lang="en-GB" dirty="0"/>
              <a:t>Wilson, E.O (1993) </a:t>
            </a:r>
            <a:r>
              <a:rPr lang="en-GB" i="1" dirty="0" err="1"/>
              <a:t>Biophilia</a:t>
            </a:r>
            <a:r>
              <a:rPr lang="en-GB" i="1" dirty="0"/>
              <a:t> Cambridge, Massachusetts: Harvard </a:t>
            </a:r>
            <a:r>
              <a:rPr lang="en-GB" i="1" dirty="0" err="1"/>
              <a:t>Univeresity</a:t>
            </a:r>
            <a:r>
              <a:rPr lang="en-GB" i="1" dirty="0"/>
              <a:t> Press.  </a:t>
            </a:r>
          </a:p>
          <a:p>
            <a:pPr marL="0" indent="0">
              <a:buNone/>
            </a:pPr>
            <a:r>
              <a:rPr lang="en-GB" dirty="0"/>
              <a:t>Bronfenbrenner , B. (1979). </a:t>
            </a:r>
            <a:r>
              <a:rPr lang="en-GB" i="1" dirty="0"/>
              <a:t>The Ecology of Human Development: Experiments by Nature and Design</a:t>
            </a:r>
            <a:r>
              <a:rPr lang="en-GB" dirty="0"/>
              <a:t>. Cambridge, MA: </a:t>
            </a:r>
            <a:r>
              <a:rPr lang="en-GB" dirty="0">
                <a:hlinkClick r:id="rId3" tooltip="Harvard University Press"/>
              </a:rPr>
              <a:t>Harvard University Press</a:t>
            </a:r>
            <a:endParaRPr lang="en-GB" dirty="0"/>
          </a:p>
          <a:p>
            <a:pPr marL="0" indent="0">
              <a:buNone/>
            </a:pPr>
            <a:r>
              <a:rPr lang="en-GB" dirty="0"/>
              <a:t>Bruner, J. (1990) </a:t>
            </a:r>
            <a:r>
              <a:rPr lang="en-GB" i="1" dirty="0"/>
              <a:t>Acts of Meaning. USA: Harvard University Press</a:t>
            </a:r>
          </a:p>
          <a:p>
            <a:pPr marL="0" indent="0">
              <a:buNone/>
            </a:pPr>
            <a:r>
              <a:rPr lang="en-GB" dirty="0"/>
              <a:t>Chawla, L. (1998) </a:t>
            </a:r>
            <a:r>
              <a:rPr lang="en-US" i="1" dirty="0"/>
              <a:t>Significant Life Experiences Revisited: a review of research on sources of environmental sensitivity. </a:t>
            </a:r>
            <a:r>
              <a:rPr lang="en-US" dirty="0"/>
              <a:t>Environmental Education Research, 4, 4, pp. 369-382.</a:t>
            </a:r>
            <a:endParaRPr lang="en-GB" i="1" dirty="0"/>
          </a:p>
          <a:p>
            <a:pPr marL="0" indent="0">
              <a:buNone/>
            </a:pPr>
            <a:r>
              <a:rPr lang="en-GB" dirty="0"/>
              <a:t>DCELLS (2008a)</a:t>
            </a:r>
            <a:r>
              <a:rPr lang="en-US" dirty="0"/>
              <a:t> Framework for Children’s Learning for 3 to 7-year-olds in Wales . Cardiff: Welsh Assembly Government.</a:t>
            </a:r>
            <a:endParaRPr lang="en-GB" dirty="0"/>
          </a:p>
          <a:p>
            <a:pPr marL="0" indent="0">
              <a:buNone/>
            </a:pPr>
            <a:r>
              <a:rPr lang="en-GB" dirty="0"/>
              <a:t>DCELLS (2008b) Education for Sustainable Development and Global Citizenship: A Strategy for Action (Updates) January 2008. Cardiff: Welch Assembly Government.</a:t>
            </a:r>
          </a:p>
          <a:p>
            <a:pPr marL="0" indent="0">
              <a:buNone/>
            </a:pPr>
            <a:r>
              <a:rPr lang="en-GB" dirty="0"/>
              <a:t>Dewey, J. (1998) </a:t>
            </a:r>
            <a:r>
              <a:rPr lang="en-GB" i="1" dirty="0"/>
              <a:t>Experiences and Education  The 60</a:t>
            </a:r>
            <a:r>
              <a:rPr lang="en-GB" i="1" baseline="30000" dirty="0"/>
              <a:t>th</a:t>
            </a:r>
            <a:r>
              <a:rPr lang="en-GB" i="1" dirty="0"/>
              <a:t> Anniversary Edition Indiana, </a:t>
            </a:r>
            <a:r>
              <a:rPr lang="en-GB" dirty="0"/>
              <a:t>USA: Kappa Delta Pi.</a:t>
            </a:r>
          </a:p>
          <a:p>
            <a:endParaRPr lang="en-GB" dirty="0"/>
          </a:p>
        </p:txBody>
      </p:sp>
    </p:spTree>
    <p:extLst>
      <p:ext uri="{BB962C8B-B14F-4D97-AF65-F5344CB8AC3E}">
        <p14:creationId xmlns:p14="http://schemas.microsoft.com/office/powerpoint/2010/main" val="18714867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35184"/>
          </a:xfrm>
        </p:spPr>
        <p:txBody>
          <a:bodyPr>
            <a:normAutofit fontScale="90000"/>
          </a:bodyPr>
          <a:lstStyle/>
          <a:p>
            <a:r>
              <a:rPr lang="en-GB" dirty="0" err="1"/>
              <a:t>Llyfryddiaeth</a:t>
            </a:r>
            <a:br>
              <a:rPr lang="en-GB" dirty="0"/>
            </a:br>
            <a:r>
              <a:rPr lang="en-GB" dirty="0">
                <a:solidFill>
                  <a:srgbClr val="00B0F0"/>
                </a:solidFill>
              </a:rPr>
              <a:t>Bibliography</a:t>
            </a:r>
          </a:p>
        </p:txBody>
      </p:sp>
      <p:sp>
        <p:nvSpPr>
          <p:cNvPr id="3" name="Content Placeholder 2"/>
          <p:cNvSpPr>
            <a:spLocks noGrp="1"/>
          </p:cNvSpPr>
          <p:nvPr>
            <p:ph idx="1"/>
          </p:nvPr>
        </p:nvSpPr>
        <p:spPr>
          <a:xfrm>
            <a:off x="157843" y="1209822"/>
            <a:ext cx="11424557" cy="4790049"/>
          </a:xfrm>
        </p:spPr>
        <p:txBody>
          <a:bodyPr>
            <a:normAutofit fontScale="62500" lnSpcReduction="20000"/>
          </a:bodyPr>
          <a:lstStyle/>
          <a:p>
            <a:pPr marL="0" indent="0">
              <a:buNone/>
            </a:pPr>
            <a:r>
              <a:rPr lang="en-GB" i="1" dirty="0"/>
              <a:t>Ingrid </a:t>
            </a:r>
            <a:r>
              <a:rPr lang="en-GB" i="1" dirty="0" err="1"/>
              <a:t>Engdahl</a:t>
            </a:r>
            <a:r>
              <a:rPr lang="en-GB" i="1" dirty="0"/>
              <a:t> I. and  </a:t>
            </a:r>
            <a:r>
              <a:rPr lang="en-GB" i="1" dirty="0" err="1"/>
              <a:t>Rabušicová</a:t>
            </a:r>
            <a:r>
              <a:rPr lang="en-GB" i="1" dirty="0"/>
              <a:t>  M.  (2010) </a:t>
            </a:r>
            <a:r>
              <a:rPr lang="en-GB" dirty="0"/>
              <a:t>Children’s Voices about</a:t>
            </a:r>
            <a:br>
              <a:rPr lang="en-GB" dirty="0"/>
            </a:br>
            <a:r>
              <a:rPr lang="en-GB" dirty="0"/>
              <a:t>the State of the Earth and Sustainable </a:t>
            </a:r>
            <a:r>
              <a:rPr lang="en-GB" dirty="0" err="1"/>
              <a:t>DevelopmentA</a:t>
            </a:r>
            <a:r>
              <a:rPr lang="en-GB" dirty="0"/>
              <a:t> report for the OMEP World Assembly and World Congress on the OMEP </a:t>
            </a:r>
            <a:r>
              <a:rPr lang="en-GB" i="1" dirty="0"/>
              <a:t>World Project on Education for Sustainable Development 2009-2010</a:t>
            </a:r>
            <a:endParaRPr lang="en-GB" dirty="0"/>
          </a:p>
          <a:p>
            <a:pPr marL="0" indent="0">
              <a:buNone/>
            </a:pPr>
            <a:r>
              <a:rPr lang="en-GB" dirty="0"/>
              <a:t>Elliott and Davis (2014)</a:t>
            </a:r>
            <a:r>
              <a:rPr lang="en-US" dirty="0"/>
              <a:t> Research in Early Childhood Education for Sustainability: International Perspectives and Provocations. London: Taylor and Francis Ltd.</a:t>
            </a:r>
            <a:endParaRPr lang="en-GB" dirty="0"/>
          </a:p>
          <a:p>
            <a:pPr marL="0" indent="0">
              <a:buNone/>
            </a:pPr>
            <a:r>
              <a:rPr lang="en-GB" dirty="0"/>
              <a:t>Froebel, F. (1826, 2005) </a:t>
            </a:r>
            <a:r>
              <a:rPr lang="en-GB" i="1" dirty="0"/>
              <a:t>The Education of Man</a:t>
            </a:r>
            <a:r>
              <a:rPr lang="en-GB" dirty="0"/>
              <a:t>. USA: Dover Publications Inc.</a:t>
            </a:r>
          </a:p>
          <a:p>
            <a:pPr marL="0" indent="0">
              <a:buNone/>
            </a:pPr>
            <a:r>
              <a:rPr lang="en-US" dirty="0"/>
              <a:t>Heft, H. &amp; Chawla, L. (2005). Children as agents in sustainable development: Conditions for competence. In M. Blades &amp; C. Spencer (Eds.), Children and Their Environments. Cambridge, UK: Cambridge University Press.</a:t>
            </a:r>
            <a:endParaRPr lang="en-GB" dirty="0"/>
          </a:p>
          <a:p>
            <a:pPr marL="0" indent="0">
              <a:buNone/>
            </a:pPr>
            <a:r>
              <a:rPr lang="en-GB" dirty="0" err="1"/>
              <a:t>Louv</a:t>
            </a:r>
            <a:r>
              <a:rPr lang="en-GB" dirty="0"/>
              <a:t>, R. (2008) </a:t>
            </a:r>
            <a:r>
              <a:rPr lang="en-US" i="1" dirty="0"/>
              <a:t>Last Child in the Woods: Saving Our Children from Nature-deficit Disorder. </a:t>
            </a:r>
            <a:r>
              <a:rPr lang="en-GB" dirty="0"/>
              <a:t>USA: Atlantic Books.</a:t>
            </a:r>
          </a:p>
          <a:p>
            <a:pPr marL="0" indent="0">
              <a:buNone/>
            </a:pPr>
            <a:r>
              <a:rPr lang="en-GB" dirty="0"/>
              <a:t>Mackay (2012)</a:t>
            </a:r>
            <a:r>
              <a:rPr lang="en-US" b="1" dirty="0"/>
              <a:t> </a:t>
            </a:r>
            <a:r>
              <a:rPr lang="en-US" dirty="0"/>
              <a:t>‘To know, to decide, to act: the young child’s right to participate in action for the environment</a:t>
            </a:r>
            <a:r>
              <a:rPr lang="en-US" b="1" dirty="0"/>
              <a:t>’. </a:t>
            </a:r>
            <a:r>
              <a:rPr lang="en-US" i="1" dirty="0"/>
              <a:t>Environmental Education Research</a:t>
            </a:r>
            <a:r>
              <a:rPr lang="en-US" b="1" dirty="0"/>
              <a:t>, </a:t>
            </a:r>
            <a:r>
              <a:rPr lang="en-US" dirty="0"/>
              <a:t>18, 4, pp. 473-484. </a:t>
            </a:r>
            <a:endParaRPr lang="en-GB" dirty="0"/>
          </a:p>
          <a:p>
            <a:pPr marL="0" indent="0">
              <a:buNone/>
            </a:pPr>
            <a:r>
              <a:rPr lang="en-GB" dirty="0"/>
              <a:t>Piaget, J. and </a:t>
            </a:r>
            <a:r>
              <a:rPr lang="en-GB" dirty="0" err="1"/>
              <a:t>Inhelder</a:t>
            </a:r>
            <a:r>
              <a:rPr lang="en-GB" dirty="0"/>
              <a:t>, B.  (1972) </a:t>
            </a:r>
            <a:r>
              <a:rPr lang="en-GB" i="1" dirty="0"/>
              <a:t>The Psychology of the Child</a:t>
            </a:r>
            <a:r>
              <a:rPr lang="en-GB" dirty="0"/>
              <a:t>. USA: Basic Books.</a:t>
            </a:r>
          </a:p>
          <a:p>
            <a:pPr marL="0" indent="0">
              <a:buNone/>
            </a:pPr>
            <a:r>
              <a:rPr lang="en-GB" dirty="0"/>
              <a:t>Pyle, R.M. (2011) The Thunder Tree: Lessons from an Urban Wildland. Oregon: Oregon State University Press, 2011</a:t>
            </a:r>
          </a:p>
          <a:p>
            <a:pPr marL="0" indent="0">
              <a:buNone/>
            </a:pPr>
            <a:r>
              <a:rPr lang="en-GB" dirty="0"/>
              <a:t>Vygotsky, L. (1978)</a:t>
            </a:r>
            <a:r>
              <a:rPr lang="en-US" b="1" dirty="0"/>
              <a:t> </a:t>
            </a:r>
            <a:r>
              <a:rPr lang="en-US" i="1" dirty="0"/>
              <a:t>Mind in Society: Development of Higher Psychological Processes. USA: Harvard University Press.</a:t>
            </a:r>
          </a:p>
          <a:p>
            <a:endParaRPr lang="en-GB" dirty="0"/>
          </a:p>
        </p:txBody>
      </p:sp>
    </p:spTree>
    <p:extLst>
      <p:ext uri="{BB962C8B-B14F-4D97-AF65-F5344CB8AC3E}">
        <p14:creationId xmlns:p14="http://schemas.microsoft.com/office/powerpoint/2010/main" val="278319662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TotalTime>
  <Words>4380</Words>
  <Application>Microsoft Office PowerPoint</Application>
  <PresentationFormat>Widescreen</PresentationFormat>
  <Paragraphs>551</Paragraphs>
  <Slides>39</Slides>
  <Notes>36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39</vt:i4>
      </vt:variant>
    </vt:vector>
  </HeadingPairs>
  <TitlesOfParts>
    <vt:vector size="41" baseType="lpstr">
      <vt:lpstr>Arial</vt:lpstr>
      <vt:lpstr>Office Theme</vt:lpstr>
      <vt:lpstr>ECEY6005-C  Adennill Paradwys Cynaladwyedd yn y blynyddoedd cynnar Darlith 2  ECEY6005 Regaining Paradise: Sustainability in the early years Lecture 2 </vt:lpstr>
      <vt:lpstr>Cynnwys / Content</vt:lpstr>
      <vt:lpstr>Adnoddau / Resources</vt:lpstr>
      <vt:lpstr>Damcaniaeth Blynyddoedd Cynnar ac ADCDF Early Years Theory and ESDGC </vt:lpstr>
      <vt:lpstr> Addysgeg – ffordd o ddysgu Pedagogy- a way of learning  </vt:lpstr>
      <vt:lpstr>Plant fel dinasyddion cryf Young children as empowered citizens </vt:lpstr>
      <vt:lpstr> Seiliedig ar Werthoedd Values Based  </vt:lpstr>
      <vt:lpstr>Cyd-destun Cymru Welsh Context  </vt:lpstr>
      <vt:lpstr>Polisi Addysg ar Gyfer Datblygiad Cynaladwy a Dinasyddiaeth Fyd Eang  yng Nghymru Education for Sustainable Development and Global Citizenship Policy in Wales  </vt:lpstr>
      <vt:lpstr> Beth yw ADCDF?  What is ESDGC? </vt:lpstr>
      <vt:lpstr>Meysydd Cyffredin ADCDF Common Areas of ESDGC </vt:lpstr>
      <vt:lpstr>Ysgol gyfan Whole School</vt:lpstr>
      <vt:lpstr> Themâu trawsgwricwlaidd  Cross curricular themes   </vt:lpstr>
      <vt:lpstr> Trafodwch y cysylltiad rhwng y clip yma a themau ADCDF Discuss the links between this clip and ESDGC themes </vt:lpstr>
      <vt:lpstr>Cwricwlwm i Gymru: Y pedwar diben   Curriculum for Wales: The four purposes</vt:lpstr>
      <vt:lpstr>Cysylltiadau â’r Cwricwlwm i Gymru</vt:lpstr>
      <vt:lpstr>Links to the New Curriculum for Wales</vt:lpstr>
      <vt:lpstr> Dogfen yn gwerthuso y cysylltiad rhwng ADCDF a’r Cwriwclwm i Gymru Document  evaluating the link between ESDGC and Curriculum for Wales</vt:lpstr>
      <vt:lpstr>Yn ddinasyddion egwyddorol, gwybodus sydd: Ethical, informed citizens who: </vt:lpstr>
      <vt:lpstr> Dysgu Sylfaen? Foundation Learning?   </vt:lpstr>
      <vt:lpstr>    Meysydd Dysgu y Cwricwlwm ac ADCDF Curriculum for Wales Areas of Learning and ESDGC </vt:lpstr>
      <vt:lpstr>ADCDF a’r Fframwaith Llythrennedd Rhifedd ESDGC and the Literacy and Numeracy Framework  </vt:lpstr>
      <vt:lpstr>Syniadau ar gyfer y Cwricwlwum i Gymru? Trafodwch Ideas for the Curriculum for Wales? Discuss </vt:lpstr>
      <vt:lpstr>Trafodaeth 1 Gwneud pizza   Gweithgareddau coginio</vt:lpstr>
      <vt:lpstr>Discussion 1 Making pizza / cooking activities</vt:lpstr>
      <vt:lpstr>  Gwyliwch y clip cyntaf ac ail: Trafodwch Watch the first and second clip: Discuss  </vt:lpstr>
      <vt:lpstr>Clipiau defnyddiol eraill  Other Useful clips </vt:lpstr>
      <vt:lpstr>Arwain a gwneud cynaldawyedd yn canolbwynt allweddol Leading and making sustainability a key focus</vt:lpstr>
      <vt:lpstr>Arwain a gwneud cynaldawyedd yn canolbwynt allweddol Leading and making sustainability a key focus</vt:lpstr>
      <vt:lpstr> Trafodaeth 2 / Discussion 2  Outdoor learning and sustainability Dysgu yn yr awyr agored a chynaladwyedd </vt:lpstr>
      <vt:lpstr> ADCDF- Themau ac addysgeg? ESDGC- Themes and pedagogy? </vt:lpstr>
      <vt:lpstr> ADCDF- Themau ac addysgeg? ESDGC- Themes and pedagogy? </vt:lpstr>
      <vt:lpstr>Dysgu Tu Allan? / Learning Outdoors?</vt:lpstr>
      <vt:lpstr>Ein Lle yn y Byd Sense of Place </vt:lpstr>
      <vt:lpstr>Harmoni / Harmony</vt:lpstr>
      <vt:lpstr> Partneriaethau / Cymorth Partnerships / Support  </vt:lpstr>
      <vt:lpstr>Gwerthuso John Muir Evaluating John Muir </vt:lpstr>
      <vt:lpstr>Llyfryddiaeth Bibliography</vt:lpstr>
      <vt:lpstr>Llyfryddiaeth 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4</cp:revision>
  <dcterms:created xsi:type="dcterms:W3CDTF">2022-07-11T13:19:46Z</dcterms:created>
  <dcterms:modified xsi:type="dcterms:W3CDTF">2026-04-15T08:57:25Z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