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57" r:id="rId3"/>
    <p:sldId id="263" r:id="rId4"/>
    <p:sldId id="264" r:id="rId5"/>
    <p:sldId id="265" r:id="rId6"/>
    <p:sldId id="266" r:id="rId7"/>
    <p:sldId id="267" r:id="rId8"/>
    <p:sldId id="268" r:id="rId9"/>
    <p:sldId id="269" r:id="rId10"/>
    <p:sldId id="270" r:id="rId11"/>
    <p:sldId id="271" r:id="rId12"/>
    <p:sldId id="272" r:id="rId13"/>
    <p:sldId id="261" r:id="rId14"/>
    <p:sldId id="258" r:id="rId15"/>
    <p:sldId id="259" r:id="rId16"/>
    <p:sldId id="260" r:id="rId17"/>
    <p:sldId id="273"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3"/>
  </p:normalViewPr>
  <p:slideViewPr>
    <p:cSldViewPr snapToGrid="0" snapToObjects="1">
      <p:cViewPr varScale="1">
        <p:scale>
          <a:sx n="90" d="100"/>
          <a:sy n="90"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0D192E-7EA6-1248-8EE7-B8D7F6BFC3C2}" type="datetimeFigureOut">
              <a:rPr lang="en-US" smtClean="0"/>
              <a:t>2/27/17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115A8-5614-DF45-BC21-2E64F7E6665E}" type="slidenum">
              <a:rPr lang="en-US" smtClean="0"/>
              <a:t>‹#›</a:t>
            </a:fld>
            <a:endParaRPr lang="en-US"/>
          </a:p>
        </p:txBody>
      </p:sp>
    </p:spTree>
    <p:extLst>
      <p:ext uri="{BB962C8B-B14F-4D97-AF65-F5344CB8AC3E}">
        <p14:creationId xmlns:p14="http://schemas.microsoft.com/office/powerpoint/2010/main" val="2121679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F023B5-319B-F542-8656-21B0EBE20808}" type="slidenum">
              <a:rPr lang="en-US" altLang="x-none"/>
              <a:pPr/>
              <a:t>3</a:t>
            </a:fld>
            <a:endParaRPr lang="en-US" altLang="x-none"/>
          </a:p>
        </p:txBody>
      </p:sp>
      <p:sp>
        <p:nvSpPr>
          <p:cNvPr id="66562" name="Rectangle 2"/>
          <p:cNvSpPr>
            <a:spLocks noRo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100490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7AF1D6B-E0F2-5947-940C-DC0B41C707FB}" type="slidenum">
              <a:rPr lang="en-US" altLang="x-none"/>
              <a:pPr/>
              <a:t>4</a:t>
            </a:fld>
            <a:endParaRPr lang="en-US" altLang="x-none"/>
          </a:p>
        </p:txBody>
      </p:sp>
      <p:sp>
        <p:nvSpPr>
          <p:cNvPr id="67586" name="Rectangle 2"/>
          <p:cNvSpPr>
            <a:spLocks noRot="1" noChangeArrowheads="1" noTextEdit="1"/>
          </p:cNvSpPr>
          <p:nvPr>
            <p:ph type="sldImg"/>
          </p:nvPr>
        </p:nvSpPr>
        <p:spPr>
          <a:ln/>
        </p:spPr>
      </p:sp>
      <p:sp>
        <p:nvSpPr>
          <p:cNvPr id="67587"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836250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36F99B-1164-1A4D-BEBB-78F63A632C39}" type="slidenum">
              <a:rPr lang="en-US" altLang="x-none"/>
              <a:pPr/>
              <a:t>7</a:t>
            </a:fld>
            <a:endParaRPr lang="en-US" altLang="x-none"/>
          </a:p>
        </p:txBody>
      </p:sp>
      <p:sp>
        <p:nvSpPr>
          <p:cNvPr id="75778" name="Rectangle 2"/>
          <p:cNvSpPr>
            <a:spLocks noRo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573879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0639CA-A28D-AE46-A777-AEE73813C11E}" type="slidenum">
              <a:rPr lang="en-US" altLang="x-none"/>
              <a:pPr/>
              <a:t>8</a:t>
            </a:fld>
            <a:endParaRPr lang="en-US" altLang="x-none"/>
          </a:p>
        </p:txBody>
      </p:sp>
      <p:sp>
        <p:nvSpPr>
          <p:cNvPr id="76802" name="Rectangle 2"/>
          <p:cNvSpPr>
            <a:spLocks noRo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11198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0D5F0D9-A640-EA46-96F0-A035E6072FD5}" type="slidenum">
              <a:rPr lang="en-US" altLang="x-none"/>
              <a:pPr/>
              <a:t>9</a:t>
            </a:fld>
            <a:endParaRPr lang="en-US" altLang="x-none"/>
          </a:p>
        </p:txBody>
      </p:sp>
      <p:sp>
        <p:nvSpPr>
          <p:cNvPr id="77826" name="Rectangle 2"/>
          <p:cNvSpPr>
            <a:spLocks noRo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662571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BC9B9E6-AF05-8D46-802D-7ECD255F1B81}" type="slidenum">
              <a:rPr lang="en-US" altLang="x-none"/>
              <a:pPr/>
              <a:t>10</a:t>
            </a:fld>
            <a:endParaRPr lang="en-US" altLang="x-none"/>
          </a:p>
        </p:txBody>
      </p:sp>
      <p:sp>
        <p:nvSpPr>
          <p:cNvPr id="78850" name="Rectangle 2"/>
          <p:cNvSpPr>
            <a:spLocks noRo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397030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42423E-518F-4547-AF21-5DF520871333}" type="slidenum">
              <a:rPr lang="en-US" altLang="x-none"/>
              <a:pPr/>
              <a:t>11</a:t>
            </a:fld>
            <a:endParaRPr lang="en-US" altLang="x-none"/>
          </a:p>
        </p:txBody>
      </p:sp>
      <p:sp>
        <p:nvSpPr>
          <p:cNvPr id="79874" name="Rectangle 2"/>
          <p:cNvSpPr>
            <a:spLocks noRo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480010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1C1E60-35FE-F14C-8821-437A891BF809}" type="slidenum">
              <a:rPr lang="en-US" altLang="x-none"/>
              <a:pPr/>
              <a:t>12</a:t>
            </a:fld>
            <a:endParaRPr lang="en-US" altLang="x-none"/>
          </a:p>
        </p:txBody>
      </p:sp>
      <p:sp>
        <p:nvSpPr>
          <p:cNvPr id="80898" name="Rectangle 2"/>
          <p:cNvSpPr>
            <a:spLocks noRo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x-none" altLang="x-none"/>
          </a:p>
        </p:txBody>
      </p:sp>
    </p:spTree>
    <p:extLst>
      <p:ext uri="{BB962C8B-B14F-4D97-AF65-F5344CB8AC3E}">
        <p14:creationId xmlns:p14="http://schemas.microsoft.com/office/powerpoint/2010/main" val="842338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2/27/17</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2/27/17</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tiff"/><Relationship Id="rId4" Type="http://schemas.openxmlformats.org/officeDocument/2006/relationships/image" Target="../media/image4.tiff"/><Relationship Id="rId1" Type="http://schemas.openxmlformats.org/officeDocument/2006/relationships/slideLayout" Target="../slideLayouts/slideLayout1.xml"/><Relationship Id="rId2"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1" Type="http://schemas.openxmlformats.org/officeDocument/2006/relationships/hyperlink" Target="http://www.the-numbers.com/market/genre/Black-Comedy" TargetMode="External"/><Relationship Id="rId12" Type="http://schemas.openxmlformats.org/officeDocument/2006/relationships/hyperlink" Target="http://www.the-numbers.com/market/genre/Western" TargetMode="External"/><Relationship Id="rId13" Type="http://schemas.openxmlformats.org/officeDocument/2006/relationships/hyperlink" Target="http://www.the-numbers.com/market/genre/Concert-or-Performance" TargetMode="External"/><Relationship Id="rId14" Type="http://schemas.openxmlformats.org/officeDocument/2006/relationships/hyperlink" Target="http://www.the-numbers.com/market/genre/Multiple-Genres" TargetMode="External"/><Relationship Id="rId15" Type="http://schemas.openxmlformats.org/officeDocument/2006/relationships/hyperlink" Target="http://www.the-numbers.com/market/genre/Reality" TargetMode="External"/><Relationship Id="rId16" Type="http://schemas.openxmlformats.org/officeDocument/2006/relationships/hyperlink" Target="http://www.the-numbers.com/market/genre/Educational" TargetMode="External"/><Relationship Id="rId1" Type="http://schemas.openxmlformats.org/officeDocument/2006/relationships/slideLayout" Target="../slideLayouts/slideLayout2.xml"/><Relationship Id="rId2" Type="http://schemas.openxmlformats.org/officeDocument/2006/relationships/hyperlink" Target="http://www.the-numbers.com/market/genre/Adventure" TargetMode="External"/><Relationship Id="rId3" Type="http://schemas.openxmlformats.org/officeDocument/2006/relationships/hyperlink" Target="http://www.the-numbers.com/market/genre/Comedy" TargetMode="External"/><Relationship Id="rId4" Type="http://schemas.openxmlformats.org/officeDocument/2006/relationships/hyperlink" Target="http://www.the-numbers.com/market/genre/Action" TargetMode="External"/><Relationship Id="rId5" Type="http://schemas.openxmlformats.org/officeDocument/2006/relationships/hyperlink" Target="http://www.the-numbers.com/market/genre/Drama" TargetMode="External"/><Relationship Id="rId6" Type="http://schemas.openxmlformats.org/officeDocument/2006/relationships/hyperlink" Target="http://www.the-numbers.com/market/genre/Thriller-or-Suspense" TargetMode="External"/><Relationship Id="rId7" Type="http://schemas.openxmlformats.org/officeDocument/2006/relationships/hyperlink" Target="http://www.the-numbers.com/market/genre/Romantic-Comedy" TargetMode="External"/><Relationship Id="rId8" Type="http://schemas.openxmlformats.org/officeDocument/2006/relationships/hyperlink" Target="http://www.the-numbers.com/market/genre/Horror" TargetMode="External"/><Relationship Id="rId9" Type="http://schemas.openxmlformats.org/officeDocument/2006/relationships/hyperlink" Target="http://www.the-numbers.com/market/genre/Musical" TargetMode="External"/><Relationship Id="rId10" Type="http://schemas.openxmlformats.org/officeDocument/2006/relationships/hyperlink" Target="http://www.the-numbers.com/market/genre/Documentary"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imdb.com/genr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0"/>
            <a:ext cx="8676222" cy="1134533"/>
          </a:xfrm>
        </p:spPr>
        <p:txBody>
          <a:bodyPr/>
          <a:lstStyle/>
          <a:p>
            <a:r>
              <a:rPr lang="en-US" dirty="0" smtClean="0"/>
              <a:t>Week 2</a:t>
            </a:r>
            <a:endParaRPr lang="en-US" dirty="0"/>
          </a:p>
        </p:txBody>
      </p:sp>
      <p:sp>
        <p:nvSpPr>
          <p:cNvPr id="3" name="Subtitle 2"/>
          <p:cNvSpPr>
            <a:spLocks noGrp="1"/>
          </p:cNvSpPr>
          <p:nvPr>
            <p:ph type="subTitle" idx="1"/>
          </p:nvPr>
        </p:nvSpPr>
        <p:spPr>
          <a:xfrm>
            <a:off x="1751012" y="1134533"/>
            <a:ext cx="8676222" cy="4656667"/>
          </a:xfrm>
        </p:spPr>
        <p:txBody>
          <a:bodyPr/>
          <a:lstStyle/>
          <a:p>
            <a:r>
              <a:rPr lang="en-US" dirty="0" smtClean="0"/>
              <a:t>Turn left past the Idea, sharp right past the market, via genre</a:t>
            </a:r>
            <a:endParaRPr lang="en-US" dirty="0"/>
          </a:p>
        </p:txBody>
      </p:sp>
      <p:pic>
        <p:nvPicPr>
          <p:cNvPr id="4" name="Picture 3"/>
          <p:cNvPicPr>
            <a:picLocks noChangeAspect="1"/>
          </p:cNvPicPr>
          <p:nvPr/>
        </p:nvPicPr>
        <p:blipFill>
          <a:blip r:embed="rId2"/>
          <a:stretch>
            <a:fillRect/>
          </a:stretch>
        </p:blipFill>
        <p:spPr>
          <a:xfrm>
            <a:off x="0" y="3217332"/>
            <a:ext cx="3539067" cy="3640667"/>
          </a:xfrm>
          <a:prstGeom prst="rect">
            <a:avLst/>
          </a:prstGeom>
        </p:spPr>
      </p:pic>
      <p:pic>
        <p:nvPicPr>
          <p:cNvPr id="5" name="Picture 4"/>
          <p:cNvPicPr>
            <a:picLocks noChangeAspect="1"/>
          </p:cNvPicPr>
          <p:nvPr/>
        </p:nvPicPr>
        <p:blipFill>
          <a:blip r:embed="rId3"/>
          <a:stretch>
            <a:fillRect/>
          </a:stretch>
        </p:blipFill>
        <p:spPr>
          <a:xfrm>
            <a:off x="3539067" y="3217332"/>
            <a:ext cx="3955521" cy="3615267"/>
          </a:xfrm>
          <a:prstGeom prst="rect">
            <a:avLst/>
          </a:prstGeom>
        </p:spPr>
      </p:pic>
      <p:pic>
        <p:nvPicPr>
          <p:cNvPr id="6" name="Picture 5"/>
          <p:cNvPicPr>
            <a:picLocks noChangeAspect="1"/>
          </p:cNvPicPr>
          <p:nvPr/>
        </p:nvPicPr>
        <p:blipFill>
          <a:blip r:embed="rId4"/>
          <a:stretch>
            <a:fillRect/>
          </a:stretch>
        </p:blipFill>
        <p:spPr>
          <a:xfrm>
            <a:off x="7494588" y="3217332"/>
            <a:ext cx="4697412" cy="3640668"/>
          </a:xfrm>
          <a:prstGeom prst="rect">
            <a:avLst/>
          </a:prstGeom>
        </p:spPr>
      </p:pic>
    </p:spTree>
    <p:extLst>
      <p:ext uri="{BB962C8B-B14F-4D97-AF65-F5344CB8AC3E}">
        <p14:creationId xmlns:p14="http://schemas.microsoft.com/office/powerpoint/2010/main" val="1847775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a:t>
            </a:r>
            <a:endParaRPr lang="en-US" dirty="0"/>
          </a:p>
        </p:txBody>
      </p:sp>
      <p:sp>
        <p:nvSpPr>
          <p:cNvPr id="3" name="Content Placeholder 2"/>
          <p:cNvSpPr>
            <a:spLocks noGrp="1"/>
          </p:cNvSpPr>
          <p:nvPr>
            <p:ph idx="1"/>
          </p:nvPr>
        </p:nvSpPr>
        <p:spPr/>
        <p:txBody>
          <a:bodyPr/>
          <a:lstStyle/>
          <a:p>
            <a:r>
              <a:rPr lang="en-US" dirty="0" smtClean="0"/>
              <a:t>To further discuss genre</a:t>
            </a:r>
          </a:p>
          <a:p>
            <a:r>
              <a:rPr lang="en-US" dirty="0" smtClean="0"/>
              <a:t>discuss clear ways to ensure your film hits the chosen demographic</a:t>
            </a:r>
          </a:p>
          <a:p>
            <a:r>
              <a:rPr lang="en-US" dirty="0" smtClean="0"/>
              <a:t>To explore the idea of film as data driven</a:t>
            </a:r>
          </a:p>
          <a:p>
            <a:r>
              <a:rPr lang="en-US" dirty="0" smtClean="0"/>
              <a:t>To design a presentation based on your original idea</a:t>
            </a:r>
            <a:endParaRPr lang="en-US" dirty="0"/>
          </a:p>
        </p:txBody>
      </p:sp>
    </p:spTree>
    <p:extLst>
      <p:ext uri="{BB962C8B-B14F-4D97-AF65-F5344CB8AC3E}">
        <p14:creationId xmlns:p14="http://schemas.microsoft.com/office/powerpoint/2010/main" val="928513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x-none"/>
              <a:t>Film genre</a:t>
            </a:r>
          </a:p>
        </p:txBody>
      </p:sp>
      <p:sp>
        <p:nvSpPr>
          <p:cNvPr id="2051" name="Rectangle 3"/>
          <p:cNvSpPr>
            <a:spLocks noGrp="1" noChangeArrowheads="1"/>
          </p:cNvSpPr>
          <p:nvPr>
            <p:ph type="subTitle" idx="1"/>
          </p:nvPr>
        </p:nvSpPr>
        <p:spPr/>
        <p:txBody>
          <a:bodyPr/>
          <a:lstStyle/>
          <a:p>
            <a:r>
              <a:rPr lang="en-US" altLang="x-none" dirty="0"/>
              <a:t>A recognizable type of movie, </a:t>
            </a:r>
            <a:endParaRPr lang="en-US" altLang="x-none" dirty="0" smtClean="0"/>
          </a:p>
          <a:p>
            <a:r>
              <a:rPr lang="en-US" altLang="x-none" dirty="0" smtClean="0"/>
              <a:t>characterized certain pre-established </a:t>
            </a:r>
            <a:r>
              <a:rPr lang="en-US" altLang="x-none" dirty="0"/>
              <a:t>conventions. </a:t>
            </a:r>
          </a:p>
        </p:txBody>
      </p:sp>
    </p:spTree>
    <p:extLst>
      <p:ext uri="{BB962C8B-B14F-4D97-AF65-F5344CB8AC3E}">
        <p14:creationId xmlns:p14="http://schemas.microsoft.com/office/powerpoint/2010/main" val="1263291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x-none"/>
              <a:t>Genre film categories</a:t>
            </a:r>
          </a:p>
        </p:txBody>
      </p:sp>
      <p:sp>
        <p:nvSpPr>
          <p:cNvPr id="3075" name="Rectangle 3"/>
          <p:cNvSpPr>
            <a:spLocks noGrp="1" noChangeArrowheads="1"/>
          </p:cNvSpPr>
          <p:nvPr>
            <p:ph type="body" idx="1"/>
          </p:nvPr>
        </p:nvSpPr>
        <p:spPr>
          <a:xfrm>
            <a:off x="471488" y="2000251"/>
            <a:ext cx="10915650" cy="4543424"/>
          </a:xfrm>
        </p:spPr>
        <p:txBody>
          <a:bodyPr>
            <a:normAutofit fontScale="40000" lnSpcReduction="20000"/>
          </a:bodyPr>
          <a:lstStyle/>
          <a:p>
            <a:pPr>
              <a:lnSpc>
                <a:spcPct val="80000"/>
              </a:lnSpc>
            </a:pPr>
            <a:r>
              <a:rPr lang="en-US" altLang="x-none" sz="5000" dirty="0"/>
              <a:t>Western</a:t>
            </a:r>
          </a:p>
          <a:p>
            <a:pPr>
              <a:lnSpc>
                <a:spcPct val="80000"/>
              </a:lnSpc>
            </a:pPr>
            <a:r>
              <a:rPr lang="en-US" altLang="x-none" sz="5000" dirty="0"/>
              <a:t>Sci-fi film</a:t>
            </a:r>
          </a:p>
          <a:p>
            <a:pPr>
              <a:lnSpc>
                <a:spcPct val="80000"/>
              </a:lnSpc>
            </a:pPr>
            <a:r>
              <a:rPr lang="en-US" altLang="x-none" sz="5000" dirty="0"/>
              <a:t>Thriller</a:t>
            </a:r>
          </a:p>
          <a:p>
            <a:pPr>
              <a:lnSpc>
                <a:spcPct val="80000"/>
              </a:lnSpc>
            </a:pPr>
            <a:r>
              <a:rPr lang="en-US" altLang="x-none" sz="5000" dirty="0"/>
              <a:t>Love story</a:t>
            </a:r>
          </a:p>
          <a:p>
            <a:pPr>
              <a:lnSpc>
                <a:spcPct val="80000"/>
              </a:lnSpc>
            </a:pPr>
            <a:r>
              <a:rPr lang="en-US" altLang="x-none" sz="5000" dirty="0"/>
              <a:t>Fantasy</a:t>
            </a:r>
          </a:p>
          <a:p>
            <a:pPr>
              <a:lnSpc>
                <a:spcPct val="80000"/>
              </a:lnSpc>
            </a:pPr>
            <a:r>
              <a:rPr lang="en-US" altLang="x-none" sz="5000" dirty="0"/>
              <a:t>Film noir</a:t>
            </a:r>
          </a:p>
          <a:p>
            <a:pPr>
              <a:lnSpc>
                <a:spcPct val="80000"/>
              </a:lnSpc>
            </a:pPr>
            <a:r>
              <a:rPr lang="en-US" altLang="x-none" sz="5000" dirty="0"/>
              <a:t>Coming-of age</a:t>
            </a:r>
          </a:p>
          <a:p>
            <a:pPr>
              <a:lnSpc>
                <a:spcPct val="80000"/>
              </a:lnSpc>
            </a:pPr>
            <a:r>
              <a:rPr lang="en-US" altLang="x-none" sz="5000" dirty="0"/>
              <a:t>Screwball comedy</a:t>
            </a:r>
          </a:p>
          <a:p>
            <a:pPr>
              <a:lnSpc>
                <a:spcPct val="80000"/>
              </a:lnSpc>
            </a:pPr>
            <a:r>
              <a:rPr lang="en-US" altLang="x-none" sz="5000" dirty="0"/>
              <a:t>Horror</a:t>
            </a:r>
          </a:p>
          <a:p>
            <a:pPr>
              <a:lnSpc>
                <a:spcPct val="80000"/>
              </a:lnSpc>
            </a:pPr>
            <a:r>
              <a:rPr lang="en-US" altLang="x-none" sz="5000" dirty="0"/>
              <a:t>Mad slasher</a:t>
            </a:r>
          </a:p>
          <a:p>
            <a:pPr>
              <a:lnSpc>
                <a:spcPct val="80000"/>
              </a:lnSpc>
            </a:pPr>
            <a:r>
              <a:rPr lang="en-US" altLang="x-none" sz="5000" dirty="0"/>
              <a:t>Buddy film</a:t>
            </a:r>
          </a:p>
          <a:p>
            <a:pPr>
              <a:lnSpc>
                <a:spcPct val="80000"/>
              </a:lnSpc>
            </a:pPr>
            <a:r>
              <a:rPr lang="en-US" altLang="x-none" sz="5000" dirty="0"/>
              <a:t>Woman’s film</a:t>
            </a:r>
          </a:p>
          <a:p>
            <a:pPr>
              <a:lnSpc>
                <a:spcPct val="80000"/>
              </a:lnSpc>
            </a:pPr>
            <a:r>
              <a:rPr lang="en-US" altLang="x-none" sz="5000" dirty="0"/>
              <a:t>Farce</a:t>
            </a:r>
          </a:p>
          <a:p>
            <a:pPr>
              <a:lnSpc>
                <a:spcPct val="80000"/>
              </a:lnSpc>
            </a:pPr>
            <a:endParaRPr lang="en-US" altLang="x-none" dirty="0"/>
          </a:p>
        </p:txBody>
      </p:sp>
    </p:spTree>
    <p:extLst>
      <p:ext uri="{BB962C8B-B14F-4D97-AF65-F5344CB8AC3E}">
        <p14:creationId xmlns:p14="http://schemas.microsoft.com/office/powerpoint/2010/main" val="1021468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US" altLang="x-none"/>
              <a:t>Advantages of genre story telling</a:t>
            </a:r>
          </a:p>
        </p:txBody>
      </p:sp>
      <p:sp>
        <p:nvSpPr>
          <p:cNvPr id="84995" name="Rectangle 3"/>
          <p:cNvSpPr>
            <a:spLocks noGrp="1" noChangeArrowheads="1"/>
          </p:cNvSpPr>
          <p:nvPr>
            <p:ph type="body" idx="1"/>
          </p:nvPr>
        </p:nvSpPr>
        <p:spPr/>
        <p:txBody>
          <a:bodyPr/>
          <a:lstStyle/>
          <a:p>
            <a:pPr lvl="1"/>
            <a:r>
              <a:rPr lang="en-US" altLang="x-none"/>
              <a:t>Economy of storytelling</a:t>
            </a:r>
          </a:p>
          <a:p>
            <a:pPr lvl="1"/>
            <a:r>
              <a:rPr lang="en-US" altLang="x-none"/>
              <a:t>Focus on archetypal ideas</a:t>
            </a:r>
          </a:p>
          <a:p>
            <a:pPr lvl="1"/>
            <a:r>
              <a:rPr lang="en-US" altLang="x-none"/>
              <a:t>Comfort of the familiar</a:t>
            </a:r>
          </a:p>
          <a:p>
            <a:pPr lvl="1"/>
            <a:r>
              <a:rPr lang="en-US" altLang="x-none"/>
              <a:t>Creativity within a norm</a:t>
            </a:r>
          </a:p>
          <a:p>
            <a:pPr lvl="1"/>
            <a:r>
              <a:rPr lang="en-US" altLang="x-none"/>
              <a:t>Custom fit to ideas being explored</a:t>
            </a:r>
          </a:p>
        </p:txBody>
      </p:sp>
    </p:spTree>
    <p:extLst>
      <p:ext uri="{BB962C8B-B14F-4D97-AF65-F5344CB8AC3E}">
        <p14:creationId xmlns:p14="http://schemas.microsoft.com/office/powerpoint/2010/main" val="1733386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x-none"/>
              <a:t>Disadvantages</a:t>
            </a:r>
          </a:p>
        </p:txBody>
      </p:sp>
      <p:sp>
        <p:nvSpPr>
          <p:cNvPr id="86019" name="Rectangle 3"/>
          <p:cNvSpPr>
            <a:spLocks noGrp="1" noChangeArrowheads="1"/>
          </p:cNvSpPr>
          <p:nvPr>
            <p:ph type="body" idx="1"/>
          </p:nvPr>
        </p:nvSpPr>
        <p:spPr/>
        <p:txBody>
          <a:bodyPr/>
          <a:lstStyle/>
          <a:p>
            <a:r>
              <a:rPr lang="en-US" altLang="x-none"/>
              <a:t>Trades in stereotypes and clichés</a:t>
            </a:r>
          </a:p>
          <a:p>
            <a:r>
              <a:rPr lang="en-US" altLang="x-none"/>
              <a:t>Constricts creativity within a formula</a:t>
            </a:r>
          </a:p>
          <a:p>
            <a:r>
              <a:rPr lang="en-US" altLang="x-none"/>
              <a:t>Eliminates narrative suspense or surprise</a:t>
            </a:r>
          </a:p>
          <a:p>
            <a:endParaRPr lang="en-US" altLang="x-none"/>
          </a:p>
        </p:txBody>
      </p:sp>
    </p:spTree>
    <p:extLst>
      <p:ext uri="{BB962C8B-B14F-4D97-AF65-F5344CB8AC3E}">
        <p14:creationId xmlns:p14="http://schemas.microsoft.com/office/powerpoint/2010/main" val="256842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x-none"/>
              <a:t>Life cycle of genres</a:t>
            </a:r>
          </a:p>
        </p:txBody>
      </p:sp>
      <p:sp>
        <p:nvSpPr>
          <p:cNvPr id="12291" name="Rectangle 3"/>
          <p:cNvSpPr>
            <a:spLocks noGrp="1" noChangeArrowheads="1"/>
          </p:cNvSpPr>
          <p:nvPr>
            <p:ph type="body" idx="1"/>
          </p:nvPr>
        </p:nvSpPr>
        <p:spPr/>
        <p:txBody>
          <a:bodyPr/>
          <a:lstStyle/>
          <a:p>
            <a:r>
              <a:rPr lang="en-US" altLang="x-none" dirty="0"/>
              <a:t>Primitive</a:t>
            </a:r>
          </a:p>
          <a:p>
            <a:r>
              <a:rPr lang="en-US" altLang="x-none" dirty="0"/>
              <a:t>Classical</a:t>
            </a:r>
          </a:p>
          <a:p>
            <a:r>
              <a:rPr lang="en-US" altLang="x-none" dirty="0"/>
              <a:t>Revisionist</a:t>
            </a:r>
          </a:p>
          <a:p>
            <a:r>
              <a:rPr lang="en-US" altLang="x-none" dirty="0"/>
              <a:t>Parodic</a:t>
            </a:r>
          </a:p>
          <a:p>
            <a:r>
              <a:rPr lang="en-US" altLang="x-none" dirty="0"/>
              <a:t>Homage</a:t>
            </a:r>
          </a:p>
          <a:p>
            <a:endParaRPr lang="en-US" altLang="x-none" dirty="0"/>
          </a:p>
          <a:p>
            <a:endParaRPr lang="en-US" altLang="x-none" dirty="0"/>
          </a:p>
        </p:txBody>
      </p:sp>
    </p:spTree>
    <p:extLst>
      <p:ext uri="{BB962C8B-B14F-4D97-AF65-F5344CB8AC3E}">
        <p14:creationId xmlns:p14="http://schemas.microsoft.com/office/powerpoint/2010/main" val="311800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altLang="x-none"/>
              <a:t>Primitive</a:t>
            </a:r>
          </a:p>
        </p:txBody>
      </p:sp>
      <p:sp>
        <p:nvSpPr>
          <p:cNvPr id="13315" name="Rectangle 3"/>
          <p:cNvSpPr>
            <a:spLocks noGrp="1" noChangeArrowheads="1"/>
          </p:cNvSpPr>
          <p:nvPr>
            <p:ph type="body" idx="1"/>
          </p:nvPr>
        </p:nvSpPr>
        <p:spPr/>
        <p:txBody>
          <a:bodyPr/>
          <a:lstStyle/>
          <a:p>
            <a:pPr lvl="1">
              <a:lnSpc>
                <a:spcPct val="90000"/>
              </a:lnSpc>
            </a:pPr>
            <a:r>
              <a:rPr lang="en-US" altLang="x-none"/>
              <a:t>Naïve</a:t>
            </a:r>
          </a:p>
          <a:p>
            <a:pPr lvl="1">
              <a:lnSpc>
                <a:spcPct val="90000"/>
              </a:lnSpc>
            </a:pPr>
            <a:r>
              <a:rPr lang="en-US" altLang="x-none"/>
              <a:t>Great emotional impact</a:t>
            </a:r>
          </a:p>
          <a:p>
            <a:pPr lvl="1">
              <a:lnSpc>
                <a:spcPct val="90000"/>
              </a:lnSpc>
            </a:pPr>
            <a:r>
              <a:rPr lang="en-US" altLang="x-none"/>
              <a:t>Establishes conventions</a:t>
            </a:r>
          </a:p>
          <a:p>
            <a:pPr lvl="1">
              <a:lnSpc>
                <a:spcPct val="90000"/>
              </a:lnSpc>
            </a:pPr>
            <a:endParaRPr lang="en-US" altLang="x-none"/>
          </a:p>
          <a:p>
            <a:pPr>
              <a:lnSpc>
                <a:spcPct val="90000"/>
              </a:lnSpc>
            </a:pPr>
            <a:r>
              <a:rPr lang="en-US" altLang="x-none" i="1"/>
              <a:t>The Great Train Robbery</a:t>
            </a:r>
          </a:p>
          <a:p>
            <a:pPr>
              <a:lnSpc>
                <a:spcPct val="90000"/>
              </a:lnSpc>
            </a:pPr>
            <a:r>
              <a:rPr lang="en-US" altLang="x-none" i="1"/>
              <a:t>Dr. Jeckyll and Mr. Hyde</a:t>
            </a:r>
          </a:p>
          <a:p>
            <a:pPr>
              <a:lnSpc>
                <a:spcPct val="90000"/>
              </a:lnSpc>
            </a:pPr>
            <a:r>
              <a:rPr lang="en-US" altLang="x-none" i="1"/>
              <a:t>The Cabinet of Dr. Caligari</a:t>
            </a:r>
          </a:p>
          <a:p>
            <a:pPr>
              <a:lnSpc>
                <a:spcPct val="90000"/>
              </a:lnSpc>
            </a:pPr>
            <a:r>
              <a:rPr lang="en-US" altLang="x-none" i="1"/>
              <a:t>Golddiggers of 1933</a:t>
            </a:r>
          </a:p>
        </p:txBody>
      </p:sp>
    </p:spTree>
    <p:extLst>
      <p:ext uri="{BB962C8B-B14F-4D97-AF65-F5344CB8AC3E}">
        <p14:creationId xmlns:p14="http://schemas.microsoft.com/office/powerpoint/2010/main" val="846370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idx="1"/>
          </p:nvPr>
        </p:nvSpPr>
        <p:spPr/>
        <p:txBody>
          <a:bodyPr>
            <a:normAutofit fontScale="85000" lnSpcReduction="20000"/>
          </a:bodyPr>
          <a:lstStyle/>
          <a:p>
            <a:r>
              <a:rPr lang="en-US" altLang="x-none" sz="2800"/>
              <a:t>Genre’s conventions well established</a:t>
            </a:r>
          </a:p>
          <a:p>
            <a:r>
              <a:rPr lang="en-US" altLang="x-none" sz="2800"/>
              <a:t>Balanced and rich execution of conventions</a:t>
            </a:r>
          </a:p>
          <a:p>
            <a:endParaRPr lang="en-US" altLang="x-none" sz="2800"/>
          </a:p>
          <a:p>
            <a:r>
              <a:rPr lang="en-US" altLang="x-none" sz="2800" i="1"/>
              <a:t>Stagecoach </a:t>
            </a:r>
          </a:p>
          <a:p>
            <a:r>
              <a:rPr lang="en-US" altLang="x-none" sz="2800" i="1"/>
              <a:t>Dracula</a:t>
            </a:r>
          </a:p>
          <a:p>
            <a:r>
              <a:rPr lang="en-US" altLang="x-none" sz="2800" i="1"/>
              <a:t>Frankenstein</a:t>
            </a:r>
          </a:p>
          <a:p>
            <a:r>
              <a:rPr lang="en-US" altLang="x-none" sz="2800" i="1"/>
              <a:t>The Wizard of Oz</a:t>
            </a:r>
          </a:p>
          <a:p>
            <a:endParaRPr lang="en-US" altLang="x-none" sz="2800" i="1"/>
          </a:p>
          <a:p>
            <a:endParaRPr lang="en-US" altLang="x-none" sz="2800" i="1"/>
          </a:p>
        </p:txBody>
      </p:sp>
      <p:sp>
        <p:nvSpPr>
          <p:cNvPr id="14340" name="Rectangle 4"/>
          <p:cNvSpPr>
            <a:spLocks noGrp="1" noChangeArrowheads="1"/>
          </p:cNvSpPr>
          <p:nvPr>
            <p:ph type="title"/>
          </p:nvPr>
        </p:nvSpPr>
        <p:spPr/>
        <p:txBody>
          <a:bodyPr/>
          <a:lstStyle/>
          <a:p>
            <a:r>
              <a:rPr lang="en-US" altLang="x-none"/>
              <a:t>Classical</a:t>
            </a:r>
          </a:p>
        </p:txBody>
      </p:sp>
    </p:spTree>
    <p:extLst>
      <p:ext uri="{BB962C8B-B14F-4D97-AF65-F5344CB8AC3E}">
        <p14:creationId xmlns:p14="http://schemas.microsoft.com/office/powerpoint/2010/main" val="1374112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x-none"/>
              <a:t>Revisionist</a:t>
            </a:r>
          </a:p>
        </p:txBody>
      </p:sp>
      <p:sp>
        <p:nvSpPr>
          <p:cNvPr id="15363" name="Rectangle 3"/>
          <p:cNvSpPr>
            <a:spLocks noGrp="1" noChangeArrowheads="1"/>
          </p:cNvSpPr>
          <p:nvPr>
            <p:ph type="body" idx="1"/>
          </p:nvPr>
        </p:nvSpPr>
        <p:spPr/>
        <p:txBody>
          <a:bodyPr>
            <a:normAutofit fontScale="70000" lnSpcReduction="20000"/>
          </a:bodyPr>
          <a:lstStyle/>
          <a:p>
            <a:r>
              <a:rPr lang="en-US" altLang="x-none" sz="2800"/>
              <a:t>Turn to symbolic</a:t>
            </a:r>
          </a:p>
          <a:p>
            <a:r>
              <a:rPr lang="en-US" altLang="x-none" sz="2800"/>
              <a:t>Ambiguous relationship to values</a:t>
            </a:r>
          </a:p>
          <a:p>
            <a:r>
              <a:rPr lang="en-US" altLang="x-none" sz="2800"/>
              <a:t>Complex</a:t>
            </a:r>
          </a:p>
          <a:p>
            <a:r>
              <a:rPr lang="en-US" altLang="x-none" sz="2800"/>
              <a:t>More intellectual/less emotional</a:t>
            </a:r>
          </a:p>
          <a:p>
            <a:endParaRPr lang="en-US" altLang="x-none" sz="2800"/>
          </a:p>
          <a:p>
            <a:r>
              <a:rPr lang="en-US" altLang="x-none" sz="2800" i="1"/>
              <a:t>High Noon</a:t>
            </a:r>
          </a:p>
          <a:p>
            <a:r>
              <a:rPr lang="en-US" altLang="x-none" sz="2800" i="1"/>
              <a:t>Wait Till the Sun Shines, Nelly</a:t>
            </a:r>
          </a:p>
          <a:p>
            <a:r>
              <a:rPr lang="en-US" altLang="x-none" sz="2800" i="1"/>
              <a:t>Invasion of the Body Snatchers</a:t>
            </a:r>
          </a:p>
          <a:p>
            <a:endParaRPr lang="en-US" altLang="x-none" sz="2800" i="1"/>
          </a:p>
          <a:p>
            <a:endParaRPr lang="en-US" altLang="x-none" sz="2800"/>
          </a:p>
        </p:txBody>
      </p:sp>
    </p:spTree>
    <p:extLst>
      <p:ext uri="{BB962C8B-B14F-4D97-AF65-F5344CB8AC3E}">
        <p14:creationId xmlns:p14="http://schemas.microsoft.com/office/powerpoint/2010/main" val="1143465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x-none"/>
              <a:t>Parodic</a:t>
            </a:r>
          </a:p>
        </p:txBody>
      </p:sp>
      <p:sp>
        <p:nvSpPr>
          <p:cNvPr id="16387" name="Rectangle 3"/>
          <p:cNvSpPr>
            <a:spLocks noGrp="1" noChangeArrowheads="1"/>
          </p:cNvSpPr>
          <p:nvPr>
            <p:ph type="body" idx="1"/>
          </p:nvPr>
        </p:nvSpPr>
        <p:spPr/>
        <p:txBody>
          <a:bodyPr/>
          <a:lstStyle/>
          <a:p>
            <a:r>
              <a:rPr lang="en-US" altLang="x-none"/>
              <a:t>Mocks the conventions</a:t>
            </a:r>
          </a:p>
          <a:p>
            <a:r>
              <a:rPr lang="en-US" altLang="x-none"/>
              <a:t>Exposes clichés</a:t>
            </a:r>
          </a:p>
          <a:p>
            <a:r>
              <a:rPr lang="en-US" altLang="x-none"/>
              <a:t>Produces laughter</a:t>
            </a:r>
          </a:p>
          <a:p>
            <a:endParaRPr lang="en-US" altLang="x-none"/>
          </a:p>
          <a:p>
            <a:r>
              <a:rPr lang="en-US" altLang="x-none" i="1"/>
              <a:t>Blazing Saddles</a:t>
            </a:r>
          </a:p>
          <a:p>
            <a:r>
              <a:rPr lang="en-US" altLang="x-none" i="1"/>
              <a:t>Rocky Horry Picture Show</a:t>
            </a:r>
          </a:p>
          <a:p>
            <a:r>
              <a:rPr lang="en-US" altLang="x-none" i="1"/>
              <a:t>Scary Movie</a:t>
            </a:r>
          </a:p>
          <a:p>
            <a:endParaRPr lang="en-US" altLang="x-none" i="1"/>
          </a:p>
          <a:p>
            <a:endParaRPr lang="en-US" altLang="x-none" i="1"/>
          </a:p>
          <a:p>
            <a:endParaRPr lang="en-US" altLang="x-none" i="1"/>
          </a:p>
        </p:txBody>
      </p:sp>
    </p:spTree>
    <p:extLst>
      <p:ext uri="{BB962C8B-B14F-4D97-AF65-F5344CB8AC3E}">
        <p14:creationId xmlns:p14="http://schemas.microsoft.com/office/powerpoint/2010/main" val="667771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x-none"/>
              <a:t>Homage</a:t>
            </a:r>
          </a:p>
        </p:txBody>
      </p:sp>
      <p:sp>
        <p:nvSpPr>
          <p:cNvPr id="17411" name="Rectangle 3"/>
          <p:cNvSpPr>
            <a:spLocks noGrp="1" noChangeArrowheads="1"/>
          </p:cNvSpPr>
          <p:nvPr>
            <p:ph type="body" idx="1"/>
          </p:nvPr>
        </p:nvSpPr>
        <p:spPr/>
        <p:txBody>
          <a:bodyPr/>
          <a:lstStyle/>
          <a:p>
            <a:pPr>
              <a:lnSpc>
                <a:spcPct val="90000"/>
              </a:lnSpc>
            </a:pPr>
            <a:r>
              <a:rPr lang="en-US" altLang="x-none"/>
              <a:t>Revisits the genre</a:t>
            </a:r>
          </a:p>
          <a:p>
            <a:pPr>
              <a:lnSpc>
                <a:spcPct val="90000"/>
              </a:lnSpc>
            </a:pPr>
            <a:r>
              <a:rPr lang="en-US" altLang="x-none"/>
              <a:t>References conventions without mocking them</a:t>
            </a:r>
          </a:p>
          <a:p>
            <a:pPr>
              <a:lnSpc>
                <a:spcPct val="90000"/>
              </a:lnSpc>
            </a:pPr>
            <a:r>
              <a:rPr lang="en-US" altLang="x-none"/>
              <a:t>Updates conventions</a:t>
            </a:r>
          </a:p>
          <a:p>
            <a:pPr>
              <a:lnSpc>
                <a:spcPct val="90000"/>
              </a:lnSpc>
            </a:pPr>
            <a:endParaRPr lang="en-US" altLang="x-none"/>
          </a:p>
          <a:p>
            <a:pPr>
              <a:lnSpc>
                <a:spcPct val="90000"/>
              </a:lnSpc>
            </a:pPr>
            <a:r>
              <a:rPr lang="en-US" altLang="x-none" i="1"/>
              <a:t>Open Range</a:t>
            </a:r>
          </a:p>
          <a:p>
            <a:pPr>
              <a:lnSpc>
                <a:spcPct val="90000"/>
              </a:lnSpc>
            </a:pPr>
            <a:r>
              <a:rPr lang="en-US" altLang="x-none" i="1"/>
              <a:t>Chicago</a:t>
            </a:r>
          </a:p>
          <a:p>
            <a:pPr>
              <a:lnSpc>
                <a:spcPct val="90000"/>
              </a:lnSpc>
            </a:pPr>
            <a:r>
              <a:rPr lang="en-US" altLang="x-none" i="1"/>
              <a:t>The Ring</a:t>
            </a:r>
          </a:p>
        </p:txBody>
      </p:sp>
    </p:spTree>
    <p:extLst>
      <p:ext uri="{BB962C8B-B14F-4D97-AF65-F5344CB8AC3E}">
        <p14:creationId xmlns:p14="http://schemas.microsoft.com/office/powerpoint/2010/main" val="1592231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599"/>
            <a:ext cx="9905998" cy="2162175"/>
          </a:xfrm>
        </p:spPr>
        <p:txBody>
          <a:bodyPr>
            <a:normAutofit fontScale="90000"/>
          </a:bodyPr>
          <a:lstStyle/>
          <a:p>
            <a:r>
              <a:rPr lang="en-US" dirty="0" smtClean="0"/>
              <a:t>Task 1 – IDENTIFY YOUR OWN FILM WITHIN THE CYCLE AND 4 OTHER FILMS THAT HELP US SEE YOUR FILM AS ‘BANKABLE’</a:t>
            </a:r>
            <a:br>
              <a:rPr lang="en-US" dirty="0" smtClean="0"/>
            </a:br>
            <a:r>
              <a:rPr lang="en-US" dirty="0" smtClean="0"/>
              <a:t>5 MINUTE PRESENTATION</a:t>
            </a:r>
            <a:br>
              <a:rPr lang="en-US" dirty="0" smtClean="0"/>
            </a:br>
            <a:r>
              <a:rPr lang="en-US" dirty="0" smtClean="0"/>
              <a:t>DURATION OF TASK – ONE HOUR</a:t>
            </a:r>
            <a:endParaRPr lang="en-US" dirty="0"/>
          </a:p>
        </p:txBody>
      </p:sp>
      <p:sp>
        <p:nvSpPr>
          <p:cNvPr id="3" name="Content Placeholder 2"/>
          <p:cNvSpPr>
            <a:spLocks noGrp="1"/>
          </p:cNvSpPr>
          <p:nvPr>
            <p:ph idx="1"/>
          </p:nvPr>
        </p:nvSpPr>
        <p:spPr/>
        <p:txBody>
          <a:bodyPr/>
          <a:lstStyle/>
          <a:p>
            <a:r>
              <a:rPr lang="en-US" altLang="x-none" dirty="0"/>
              <a:t>Primitive</a:t>
            </a:r>
          </a:p>
          <a:p>
            <a:r>
              <a:rPr lang="en-US" altLang="x-none" dirty="0"/>
              <a:t>Classical</a:t>
            </a:r>
          </a:p>
          <a:p>
            <a:r>
              <a:rPr lang="en-US" altLang="x-none" dirty="0"/>
              <a:t>Revisionist</a:t>
            </a:r>
          </a:p>
          <a:p>
            <a:r>
              <a:rPr lang="en-US" altLang="x-none" dirty="0"/>
              <a:t>Parodic</a:t>
            </a:r>
          </a:p>
          <a:p>
            <a:r>
              <a:rPr lang="en-US" altLang="x-none" dirty="0"/>
              <a:t>Homage</a:t>
            </a:r>
          </a:p>
          <a:p>
            <a:endParaRPr lang="en-US" dirty="0"/>
          </a:p>
        </p:txBody>
      </p:sp>
    </p:spTree>
    <p:extLst>
      <p:ext uri="{BB962C8B-B14F-4D97-AF65-F5344CB8AC3E}">
        <p14:creationId xmlns:p14="http://schemas.microsoft.com/office/powerpoint/2010/main" val="185033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258019212"/>
              </p:ext>
            </p:extLst>
          </p:nvPr>
        </p:nvGraphicFramePr>
        <p:xfrm>
          <a:off x="528637" y="928691"/>
          <a:ext cx="11430000" cy="5969165"/>
        </p:xfrm>
        <a:graphic>
          <a:graphicData uri="http://schemas.openxmlformats.org/drawingml/2006/table">
            <a:tbl>
              <a:tblPr/>
              <a:tblGrid>
                <a:gridCol w="2286000"/>
                <a:gridCol w="2286000"/>
                <a:gridCol w="2286000"/>
                <a:gridCol w="2286000"/>
                <a:gridCol w="2286000"/>
              </a:tblGrid>
              <a:tr h="143233">
                <a:tc>
                  <a:txBody>
                    <a:bodyPr/>
                    <a:lstStyle/>
                    <a:p>
                      <a:pPr algn="ctr"/>
                      <a:r>
                        <a:rPr lang="en-US" sz="300" dirty="0">
                          <a:effectLst/>
                        </a:rPr>
                        <a:t>Genre</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ctr"/>
                      <a:r>
                        <a:rPr lang="en-US" sz="300">
                          <a:effectLst/>
                        </a:rPr>
                        <a:t>Movies</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ctr"/>
                      <a:r>
                        <a:rPr lang="en-US" sz="300">
                          <a:effectLst/>
                        </a:rPr>
                        <a:t>Total Box Office</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ctr"/>
                      <a:r>
                        <a:rPr lang="en-US" sz="300">
                          <a:effectLst/>
                        </a:rPr>
                        <a:t>Tickets</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ctr"/>
                      <a:r>
                        <a:rPr lang="en-US" sz="300" dirty="0">
                          <a:effectLst/>
                        </a:rPr>
                        <a:t>Share</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dirty="0">
                          <a:solidFill>
                            <a:srgbClr val="1010D0"/>
                          </a:solidFill>
                          <a:effectLst/>
                          <a:hlinkClick r:id="rId2"/>
                        </a:rPr>
                        <a:t>Adventure</a:t>
                      </a:r>
                      <a:endParaRPr lang="en-US" sz="1600" dirty="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711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$45,413,369,465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6,670,145,551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22.66%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dirty="0">
                          <a:solidFill>
                            <a:srgbClr val="1010D0"/>
                          </a:solidFill>
                          <a:effectLst/>
                          <a:hlinkClick r:id="rId3"/>
                        </a:rPr>
                        <a:t>Comedy</a:t>
                      </a:r>
                      <a:endParaRPr lang="en-US" sz="1600" dirty="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2,302</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$42,475,684,781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6,658,459,582</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21.19%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4"/>
                        </a:rPr>
                        <a:t>Action</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819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$36,523,519,326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5,534,424,688</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18.22%</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5"/>
                        </a:rPr>
                        <a:t>Drama</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4,445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$33,376,316,270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5,292,088,976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16.65%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6"/>
                        </a:rPr>
                        <a:t>Thriller/Suspense</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896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$17,015,622,086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2,572,966,819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8.49%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94354">
                <a:tc>
                  <a:txBody>
                    <a:bodyPr/>
                    <a:lstStyle/>
                    <a:p>
                      <a:pPr fontAlgn="t"/>
                      <a:r>
                        <a:rPr lang="en-US" sz="1600" b="1" u="none" strike="noStrike">
                          <a:solidFill>
                            <a:srgbClr val="1010D0"/>
                          </a:solidFill>
                          <a:effectLst/>
                          <a:hlinkClick r:id="rId7"/>
                        </a:rPr>
                        <a:t>Romantic Comedy</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535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$9,397,375,048</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1,533,680,009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4.69%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8"/>
                        </a:rPr>
                        <a:t>Horror</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485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$9,137,829,300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1,411,283,560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4.56%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9"/>
                        </a:rPr>
                        <a:t>Musical</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146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$2,206,674,357</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325,450,853</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1.10%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10"/>
                        </a:rPr>
                        <a:t>Documentary</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1,844</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$1,999,006,786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309,780,427</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1.00%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11"/>
                        </a:rPr>
                        <a:t>Black Comedy</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153</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$1,268,102,005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188,103,395</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0.63%</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262271">
                <a:tc>
                  <a:txBody>
                    <a:bodyPr/>
                    <a:lstStyle/>
                    <a:p>
                      <a:pPr fontAlgn="t"/>
                      <a:r>
                        <a:rPr lang="en-US" sz="1600" b="1" u="none" strike="noStrike">
                          <a:solidFill>
                            <a:srgbClr val="1010D0"/>
                          </a:solidFill>
                          <a:effectLst/>
                          <a:hlinkClick r:id="rId12"/>
                        </a:rPr>
                        <a:t>Western</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61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$987,640,402</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139,589,464</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0.49%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94354">
                <a:tc>
                  <a:txBody>
                    <a:bodyPr/>
                    <a:lstStyle/>
                    <a:p>
                      <a:pPr fontAlgn="t"/>
                      <a:r>
                        <a:rPr lang="en-US" sz="1600" b="1" u="none" strike="noStrike">
                          <a:solidFill>
                            <a:srgbClr val="1010D0"/>
                          </a:solidFill>
                          <a:effectLst/>
                          <a:hlinkClick r:id="rId13"/>
                        </a:rPr>
                        <a:t>Concert/Performance</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58</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$384,328,626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52,731,767</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0.19%</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401055">
                <a:tc>
                  <a:txBody>
                    <a:bodyPr/>
                    <a:lstStyle/>
                    <a:p>
                      <a:pPr fontAlgn="t"/>
                      <a:r>
                        <a:rPr lang="en-US" sz="1600" b="1" u="none" strike="noStrike">
                          <a:solidFill>
                            <a:srgbClr val="1010D0"/>
                          </a:solidFill>
                          <a:effectLst/>
                          <a:hlinkClick r:id="rId14"/>
                        </a:rPr>
                        <a:t>Multiple Genres</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32</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$23,203,691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2,938,227</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0.01%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262271">
                <a:tc>
                  <a:txBody>
                    <a:bodyPr/>
                    <a:lstStyle/>
                    <a:p>
                      <a:pPr fontAlgn="t"/>
                      <a:r>
                        <a:rPr lang="en-US" sz="1600" b="1" u="none" strike="noStrike">
                          <a:solidFill>
                            <a:srgbClr val="1010D0"/>
                          </a:solidFill>
                          <a:effectLst/>
                          <a:hlinkClick r:id="rId15"/>
                        </a:rPr>
                        <a:t>Reality</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4</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$621,696</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a:effectLst/>
                        </a:rPr>
                        <a:t>73,810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c>
                  <a:txBody>
                    <a:bodyPr/>
                    <a:lstStyle/>
                    <a:p>
                      <a:pPr algn="r" fontAlgn="t"/>
                      <a:r>
                        <a:rPr lang="en-US" sz="1600" dirty="0">
                          <a:effectLst/>
                        </a:rPr>
                        <a:t>0.00%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D0D0D0"/>
                      </a:solidFill>
                      <a:prstDash val="solid"/>
                      <a:round/>
                      <a:headEnd type="none" w="med" len="med"/>
                      <a:tailEnd type="none" w="med" len="med"/>
                    </a:lnB>
                  </a:tcPr>
                </a:tc>
              </a:tr>
              <a:tr h="262271">
                <a:tc>
                  <a:txBody>
                    <a:bodyPr/>
                    <a:lstStyle/>
                    <a:p>
                      <a:pPr fontAlgn="t"/>
                      <a:r>
                        <a:rPr lang="en-US" sz="1600" b="1" u="none" strike="noStrike">
                          <a:solidFill>
                            <a:srgbClr val="1010D0"/>
                          </a:solidFill>
                          <a:effectLst/>
                          <a:hlinkClick r:id="rId16"/>
                        </a:rPr>
                        <a:t>Educational</a:t>
                      </a:r>
                      <a:endParaRPr lang="en-US" sz="1600">
                        <a:effectLst/>
                      </a:endParaRP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808080"/>
                      </a:solidFill>
                      <a:prstDash val="solid"/>
                      <a:round/>
                      <a:headEnd type="none" w="med" len="med"/>
                      <a:tailEnd type="none" w="med" len="med"/>
                    </a:lnB>
                  </a:tcPr>
                </a:tc>
                <a:tc>
                  <a:txBody>
                    <a:bodyPr/>
                    <a:lstStyle/>
                    <a:p>
                      <a:pPr algn="r" fontAlgn="t"/>
                      <a:r>
                        <a:rPr lang="en-US" sz="1600">
                          <a:effectLst/>
                        </a:rPr>
                        <a:t>1</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808080"/>
                      </a:solidFill>
                      <a:prstDash val="solid"/>
                      <a:round/>
                      <a:headEnd type="none" w="med" len="med"/>
                      <a:tailEnd type="none" w="med" len="med"/>
                    </a:lnB>
                  </a:tcPr>
                </a:tc>
                <a:tc>
                  <a:txBody>
                    <a:bodyPr/>
                    <a:lstStyle/>
                    <a:p>
                      <a:pPr algn="r" fontAlgn="t"/>
                      <a:r>
                        <a:rPr lang="en-US" sz="1600">
                          <a:effectLst/>
                        </a:rPr>
                        <a:t>$28,184</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808080"/>
                      </a:solidFill>
                      <a:prstDash val="solid"/>
                      <a:round/>
                      <a:headEnd type="none" w="med" len="med"/>
                      <a:tailEnd type="none" w="med" len="med"/>
                    </a:lnB>
                  </a:tcPr>
                </a:tc>
                <a:tc>
                  <a:txBody>
                    <a:bodyPr/>
                    <a:lstStyle/>
                    <a:p>
                      <a:pPr algn="r" fontAlgn="t"/>
                      <a:r>
                        <a:rPr lang="en-US" sz="1600">
                          <a:effectLst/>
                        </a:rPr>
                        <a:t>3,343</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808080"/>
                      </a:solidFill>
                      <a:prstDash val="solid"/>
                      <a:round/>
                      <a:headEnd type="none" w="med" len="med"/>
                      <a:tailEnd type="none" w="med" len="med"/>
                    </a:lnB>
                  </a:tcPr>
                </a:tc>
                <a:tc>
                  <a:txBody>
                    <a:bodyPr/>
                    <a:lstStyle/>
                    <a:p>
                      <a:pPr algn="r" fontAlgn="t"/>
                      <a:r>
                        <a:rPr lang="en-US" sz="1600" dirty="0">
                          <a:effectLst/>
                        </a:rPr>
                        <a:t>0.00%</a:t>
                      </a:r>
                    </a:p>
                  </a:txBody>
                  <a:tcPr marL="31718" marR="31718" marT="15859" marB="15859"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D0D0D0"/>
                      </a:solidFill>
                      <a:prstDash val="solid"/>
                      <a:round/>
                      <a:headEnd type="none" w="med" len="med"/>
                      <a:tailEnd type="none" w="med" len="med"/>
                    </a:lnT>
                    <a:lnB w="12700" cap="flat" cmpd="sng" algn="ctr">
                      <a:solidFill>
                        <a:srgbClr val="808080"/>
                      </a:solidFill>
                      <a:prstDash val="solid"/>
                      <a:round/>
                      <a:headEnd type="none" w="med" len="med"/>
                      <a:tailEnd type="none" w="med" len="med"/>
                    </a:lnB>
                  </a:tcPr>
                </a:tc>
              </a:tr>
            </a:tbl>
          </a:graphicData>
        </a:graphic>
      </p:graphicFrame>
      <p:sp>
        <p:nvSpPr>
          <p:cNvPr id="5" name="Rectangle 1"/>
          <p:cNvSpPr>
            <a:spLocks noChangeArrowheads="1"/>
          </p:cNvSpPr>
          <p:nvPr/>
        </p:nvSpPr>
        <p:spPr bwMode="auto">
          <a:xfrm>
            <a:off x="-10053224" y="-254815"/>
            <a:ext cx="31177516" cy="9668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0" tIns="31740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x-none" altLang="x-none" sz="1200" b="1" i="0" u="none" strike="noStrike" cap="none" normalizeH="0" baseline="0">
                <a:ln>
                  <a:noFill/>
                </a:ln>
                <a:solidFill>
                  <a:srgbClr val="000000"/>
                </a:solidFill>
                <a:effectLst/>
                <a:latin typeface="Arial" charset="0"/>
                <a:ea typeface="Verdana" charset="0"/>
              </a:rPr>
              <a:t>Market Share for Each Genre 1995-2017</a:t>
            </a:r>
          </a:p>
          <a:p>
            <a:pPr marL="0" marR="0" lvl="0" indent="0" algn="l" defTabSz="914400" rtl="0" eaLnBrk="0" fontAlgn="base" latinLnBrk="0" hangingPunct="0">
              <a:lnSpc>
                <a:spcPct val="100000"/>
              </a:lnSpc>
              <a:spcBef>
                <a:spcPct val="0"/>
              </a:spcBef>
              <a:spcAft>
                <a:spcPct val="0"/>
              </a:spcAft>
              <a:buClrTx/>
              <a:buSzTx/>
              <a:buFontTx/>
              <a:buNone/>
              <a:tabLst/>
            </a:pPr>
            <a:r>
              <a:rPr kumimoji="0" lang="x-none" altLang="x-none" sz="1200" b="1" i="0" u="none" strike="noStrike" cap="none" normalizeH="0" baseline="0">
                <a:ln>
                  <a:noFill/>
                </a:ln>
                <a:effectLst/>
                <a:latin typeface="Arial" charset="0"/>
              </a:rPr>
              <a:t/>
            </a:r>
            <a:br>
              <a:rPr kumimoji="0" lang="x-none" altLang="x-none" sz="1200" b="1" i="0" u="none" strike="noStrike" cap="none" normalizeH="0" baseline="0">
                <a:ln>
                  <a:noFill/>
                </a:ln>
                <a:effectLst/>
                <a:latin typeface="Arial" charset="0"/>
              </a:rPr>
            </a:br>
            <a:endParaRPr kumimoji="0" lang="x-none" altLang="x-none" sz="18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1905005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0" y="609600"/>
            <a:ext cx="11329988" cy="626533"/>
          </a:xfrm>
        </p:spPr>
        <p:txBody>
          <a:bodyPr>
            <a:normAutofit fontScale="90000"/>
          </a:bodyPr>
          <a:lstStyle/>
          <a:p>
            <a:r>
              <a:rPr lang="en-US" b="1">
                <a:effectLst/>
              </a:rPr>
              <a:t>Film genres ranked by box office revenue in the United Kingdom (UK) and Republic of Ireland in 2015 (in million GBP)</a:t>
            </a:r>
            <a:r>
              <a:rPr lang="en-US">
                <a:effectLst/>
              </a:rPr>
              <a:t/>
            </a:r>
            <a:br>
              <a:rPr lang="en-US">
                <a:effectLst/>
              </a:rPr>
            </a:br>
            <a:endParaRPr lang="en-US" dirty="0"/>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333" y="1388533"/>
            <a:ext cx="11430000" cy="5333999"/>
          </a:xfrm>
        </p:spPr>
      </p:pic>
    </p:spTree>
    <p:extLst>
      <p:ext uri="{BB962C8B-B14F-4D97-AF65-F5344CB8AC3E}">
        <p14:creationId xmlns:p14="http://schemas.microsoft.com/office/powerpoint/2010/main" val="589173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TASK 2- genre and audience</a:t>
            </a:r>
            <a:br>
              <a:rPr lang="en-US" dirty="0" smtClean="0"/>
            </a:br>
            <a:r>
              <a:rPr lang="en-US" dirty="0" smtClean="0"/>
              <a:t>Duration one hour</a:t>
            </a:r>
            <a:br>
              <a:rPr lang="en-US" dirty="0" smtClean="0"/>
            </a:br>
            <a:r>
              <a:rPr lang="en-US" dirty="0"/>
              <a:t>5 MINUTE PRESENTATION</a:t>
            </a:r>
            <a:br>
              <a:rPr lang="en-US" dirty="0"/>
            </a:br>
            <a:r>
              <a:rPr lang="en-US" dirty="0"/>
              <a:t>DURATION OF TASK – ONE HOUR</a:t>
            </a:r>
          </a:p>
        </p:txBody>
      </p:sp>
      <p:sp>
        <p:nvSpPr>
          <p:cNvPr id="3" name="Content Placeholder 2"/>
          <p:cNvSpPr>
            <a:spLocks noGrp="1"/>
          </p:cNvSpPr>
          <p:nvPr>
            <p:ph idx="1"/>
          </p:nvPr>
        </p:nvSpPr>
        <p:spPr/>
        <p:txBody>
          <a:bodyPr/>
          <a:lstStyle/>
          <a:p>
            <a:r>
              <a:rPr lang="en-US" dirty="0"/>
              <a:t>IN GROUPS OF THREE YOU NEED TO RESEARCH THIS LINK</a:t>
            </a:r>
            <a:r>
              <a:rPr lang="en-US" dirty="0" smtClean="0"/>
              <a:t>…</a:t>
            </a:r>
          </a:p>
          <a:p>
            <a:r>
              <a:rPr lang="en-US" dirty="0" smtClean="0">
                <a:hlinkClick r:id="rId2"/>
              </a:rPr>
              <a:t>http</a:t>
            </a:r>
            <a:r>
              <a:rPr lang="en-US" dirty="0">
                <a:hlinkClick r:id="rId2"/>
              </a:rPr>
              <a:t>://www.imdb.com/genre</a:t>
            </a:r>
            <a:r>
              <a:rPr lang="en-US" dirty="0" smtClean="0">
                <a:hlinkClick r:id="rId2"/>
              </a:rPr>
              <a:t>/</a:t>
            </a:r>
            <a:endParaRPr lang="en-US" dirty="0" smtClean="0"/>
          </a:p>
          <a:p>
            <a:r>
              <a:rPr lang="en-US" dirty="0" smtClean="0"/>
              <a:t>And determine any patterns in the film in terms of aesthetics and how they are used to pinpoint an audience</a:t>
            </a:r>
          </a:p>
          <a:p>
            <a:endParaRPr lang="en-US" dirty="0"/>
          </a:p>
        </p:txBody>
      </p:sp>
    </p:spTree>
    <p:extLst>
      <p:ext uri="{BB962C8B-B14F-4D97-AF65-F5344CB8AC3E}">
        <p14:creationId xmlns:p14="http://schemas.microsoft.com/office/powerpoint/2010/main" val="198187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pPr eaLnBrk="1" hangingPunct="1"/>
            <a:r>
              <a:rPr lang="en-US" altLang="x-none"/>
              <a:t>Basics of genre analysis</a:t>
            </a:r>
          </a:p>
        </p:txBody>
      </p:sp>
      <p:sp>
        <p:nvSpPr>
          <p:cNvPr id="3" name="Subtitle 2"/>
          <p:cNvSpPr>
            <a:spLocks noGrp="1"/>
          </p:cNvSpPr>
          <p:nvPr>
            <p:ph type="subTitle" idx="1"/>
          </p:nvPr>
        </p:nvSpPr>
        <p:spPr/>
        <p:txBody>
          <a:bodyPr rtlCol="0">
            <a:normAutofit/>
          </a:bodyPr>
          <a:lstStyle/>
          <a:p>
            <a:pPr>
              <a:spcAft>
                <a:spcPts val="0"/>
              </a:spcAft>
              <a:defRPr/>
            </a:pPr>
            <a:endParaRPr lang="en-US"/>
          </a:p>
        </p:txBody>
      </p:sp>
    </p:spTree>
    <p:extLst>
      <p:ext uri="{BB962C8B-B14F-4D97-AF65-F5344CB8AC3E}">
        <p14:creationId xmlns:p14="http://schemas.microsoft.com/office/powerpoint/2010/main" val="1040955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endParaRPr lang="x-none" altLang="x-none"/>
          </a:p>
        </p:txBody>
      </p:sp>
      <p:sp>
        <p:nvSpPr>
          <p:cNvPr id="3" name="Content Placeholder 2"/>
          <p:cNvSpPr>
            <a:spLocks noGrp="1"/>
          </p:cNvSpPr>
          <p:nvPr>
            <p:ph idx="1"/>
          </p:nvPr>
        </p:nvSpPr>
        <p:spPr/>
        <p:txBody>
          <a:bodyPr rtlCol="0">
            <a:normAutofit/>
          </a:bodyPr>
          <a:lstStyle/>
          <a:p>
            <a:pPr>
              <a:spcAft>
                <a:spcPts val="0"/>
              </a:spcAft>
              <a:buFont typeface="Arial" pitchFamily="34" charset="0"/>
              <a:buChar char="•"/>
              <a:defRPr/>
            </a:pPr>
            <a:r>
              <a:rPr lang="en-US" dirty="0" smtClean="0"/>
              <a:t>Most genre study has been based on an attempt to identify categories of literature, film, </a:t>
            </a:r>
            <a:r>
              <a:rPr lang="en-US" dirty="0" err="1" smtClean="0"/>
              <a:t>tv</a:t>
            </a:r>
            <a:r>
              <a:rPr lang="en-US" dirty="0" smtClean="0"/>
              <a:t>, etc. and then to show how particular texts fit into a given genre or extend that genre</a:t>
            </a:r>
          </a:p>
          <a:p>
            <a:pPr>
              <a:spcAft>
                <a:spcPts val="0"/>
              </a:spcAft>
              <a:buFont typeface="Arial" pitchFamily="34" charset="0"/>
              <a:buChar char="•"/>
              <a:defRPr/>
            </a:pPr>
            <a:r>
              <a:rPr lang="en-US" dirty="0" smtClean="0"/>
              <a:t>While this is useful, it is probably not as valuable as trying to identify:</a:t>
            </a:r>
          </a:p>
          <a:p>
            <a:pPr lvl="1">
              <a:spcAft>
                <a:spcPts val="0"/>
              </a:spcAft>
              <a:buFont typeface="Arial" pitchFamily="34" charset="0"/>
              <a:buChar char="–"/>
              <a:defRPr/>
            </a:pPr>
            <a:r>
              <a:rPr lang="en-US" dirty="0" smtClean="0"/>
              <a:t>What is the </a:t>
            </a:r>
            <a:r>
              <a:rPr lang="en-US" i="1" dirty="0" smtClean="0"/>
              <a:t>meaning</a:t>
            </a:r>
            <a:r>
              <a:rPr lang="en-US" dirty="0" smtClean="0"/>
              <a:t> of the basic or ideal generic text? </a:t>
            </a:r>
          </a:p>
          <a:p>
            <a:pPr lvl="1">
              <a:spcAft>
                <a:spcPts val="0"/>
              </a:spcAft>
              <a:buFont typeface="Arial" pitchFamily="34" charset="0"/>
              <a:buChar char="–"/>
              <a:defRPr/>
            </a:pPr>
            <a:r>
              <a:rPr lang="en-US" dirty="0" smtClean="0"/>
              <a:t>How are generic rules constructed, broken, and/or applied?  What is the effect?</a:t>
            </a:r>
            <a:endParaRPr lang="en-US" dirty="0"/>
          </a:p>
        </p:txBody>
      </p:sp>
    </p:spTree>
    <p:extLst>
      <p:ext uri="{BB962C8B-B14F-4D97-AF65-F5344CB8AC3E}">
        <p14:creationId xmlns:p14="http://schemas.microsoft.com/office/powerpoint/2010/main" val="471010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1981200" y="457201"/>
            <a:ext cx="8229600" cy="5668963"/>
          </a:xfrm>
        </p:spPr>
        <p:txBody>
          <a:bodyPr/>
          <a:lstStyle/>
          <a:p>
            <a:pPr eaLnBrk="1" hangingPunct="1"/>
            <a:r>
              <a:rPr lang="en-US" altLang="x-none" dirty="0"/>
              <a:t>What is the meaning of the basic or ideal generic text?</a:t>
            </a:r>
          </a:p>
          <a:p>
            <a:pPr lvl="1" eaLnBrk="1" hangingPunct="1"/>
            <a:r>
              <a:rPr lang="en-US" altLang="x-none" dirty="0"/>
              <a:t>Ideology—the underlying set of assumptions about the world, people in the world, etc.</a:t>
            </a:r>
          </a:p>
          <a:p>
            <a:pPr lvl="2" eaLnBrk="1" hangingPunct="1"/>
            <a:r>
              <a:rPr lang="en-US" altLang="x-none" dirty="0"/>
              <a:t>What visions of peoples/cultures/social structure are presented and ‘naturalized’? </a:t>
            </a:r>
          </a:p>
          <a:p>
            <a:pPr lvl="2" eaLnBrk="1" hangingPunct="1"/>
            <a:r>
              <a:rPr lang="en-US" altLang="x-none" dirty="0"/>
              <a:t>What visions are presented as problematic?</a:t>
            </a:r>
          </a:p>
          <a:p>
            <a:pPr lvl="2" eaLnBrk="1" hangingPunct="1"/>
            <a:r>
              <a:rPr lang="en-US" altLang="x-none" dirty="0"/>
              <a:t>How conservative/oppositional are generic texts?</a:t>
            </a:r>
          </a:p>
          <a:p>
            <a:pPr lvl="1" eaLnBrk="1" hangingPunct="1"/>
            <a:r>
              <a:rPr lang="en-US" altLang="x-none" dirty="0" err="1"/>
              <a:t>Narrativity</a:t>
            </a:r>
            <a:r>
              <a:rPr lang="en-US" altLang="x-none" dirty="0"/>
              <a:t>—what kinds of stories, plots, etc. make sense within the genre?</a:t>
            </a:r>
          </a:p>
          <a:p>
            <a:pPr lvl="2" eaLnBrk="1" hangingPunct="1"/>
            <a:r>
              <a:rPr lang="en-US" altLang="x-none" dirty="0"/>
              <a:t>Is a ‘heroic quest’ appropriate?  A “Cinderella story?”</a:t>
            </a:r>
          </a:p>
          <a:p>
            <a:pPr lvl="1" eaLnBrk="1" hangingPunct="1"/>
            <a:endParaRPr lang="en-US" altLang="x-none" dirty="0"/>
          </a:p>
        </p:txBody>
      </p:sp>
    </p:spTree>
    <p:extLst>
      <p:ext uri="{BB962C8B-B14F-4D97-AF65-F5344CB8AC3E}">
        <p14:creationId xmlns:p14="http://schemas.microsoft.com/office/powerpoint/2010/main" val="649826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x-none"/>
              <a:t>Values</a:t>
            </a:r>
          </a:p>
        </p:txBody>
      </p:sp>
      <p:sp>
        <p:nvSpPr>
          <p:cNvPr id="7171" name="Content Placeholder 2"/>
          <p:cNvSpPr>
            <a:spLocks noGrp="1"/>
          </p:cNvSpPr>
          <p:nvPr>
            <p:ph idx="1"/>
          </p:nvPr>
        </p:nvSpPr>
        <p:spPr/>
        <p:txBody>
          <a:bodyPr/>
          <a:lstStyle/>
          <a:p>
            <a:pPr lvl="1" eaLnBrk="1" hangingPunct="1"/>
            <a:r>
              <a:rPr lang="en-US" altLang="x-none" sz="3200"/>
              <a:t>What values are held dear and which are seen as less important or portrayed as harmful?</a:t>
            </a:r>
          </a:p>
          <a:p>
            <a:pPr lvl="2" eaLnBrk="1" hangingPunct="1"/>
            <a:r>
              <a:rPr lang="en-US" altLang="x-none" sz="2800"/>
              <a:t>When values are in conflict, which are presented as ‘better’ or more effective?</a:t>
            </a:r>
          </a:p>
          <a:p>
            <a:pPr lvl="3" eaLnBrk="1" hangingPunct="1"/>
            <a:r>
              <a:rPr lang="en-US" altLang="x-none" sz="2400"/>
              <a:t>Love v. honor</a:t>
            </a:r>
          </a:p>
          <a:p>
            <a:pPr lvl="3" eaLnBrk="1" hangingPunct="1"/>
            <a:r>
              <a:rPr lang="en-US" altLang="x-none" sz="2400"/>
              <a:t>Responsibility v. caring</a:t>
            </a:r>
          </a:p>
        </p:txBody>
      </p:sp>
    </p:spTree>
    <p:extLst>
      <p:ext uri="{BB962C8B-B14F-4D97-AF65-F5344CB8AC3E}">
        <p14:creationId xmlns:p14="http://schemas.microsoft.com/office/powerpoint/2010/main" val="1676379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US" altLang="x-none"/>
              <a:t>Enjoyment</a:t>
            </a:r>
          </a:p>
        </p:txBody>
      </p:sp>
      <p:sp>
        <p:nvSpPr>
          <p:cNvPr id="8195" name="Content Placeholder 2"/>
          <p:cNvSpPr>
            <a:spLocks noGrp="1"/>
          </p:cNvSpPr>
          <p:nvPr>
            <p:ph idx="1"/>
          </p:nvPr>
        </p:nvSpPr>
        <p:spPr/>
        <p:txBody>
          <a:bodyPr>
            <a:normAutofit fontScale="77500" lnSpcReduction="20000"/>
          </a:bodyPr>
          <a:lstStyle/>
          <a:p>
            <a:pPr eaLnBrk="1" hangingPunct="1"/>
            <a:r>
              <a:rPr lang="en-US" altLang="x-none" sz="3600"/>
              <a:t>How does the genre influence the pleasure experienced by the audience member?</a:t>
            </a:r>
          </a:p>
          <a:p>
            <a:pPr lvl="1" eaLnBrk="1" hangingPunct="1"/>
            <a:r>
              <a:rPr lang="en-US" altLang="x-none" sz="3200"/>
              <a:t>Uses and gratifications</a:t>
            </a:r>
          </a:p>
          <a:p>
            <a:pPr lvl="2" eaLnBrk="1" hangingPunct="1"/>
            <a:r>
              <a:rPr lang="en-US" altLang="x-none" sz="2200"/>
              <a:t>Fantasy/imagination</a:t>
            </a:r>
          </a:p>
          <a:p>
            <a:pPr lvl="2" eaLnBrk="1" hangingPunct="1"/>
            <a:r>
              <a:rPr lang="en-US" altLang="x-none" sz="2200"/>
              <a:t>Emotion/identification</a:t>
            </a:r>
          </a:p>
          <a:p>
            <a:pPr lvl="2" eaLnBrk="1" hangingPunct="1"/>
            <a:r>
              <a:rPr lang="en-US" altLang="x-none" sz="2200"/>
              <a:t>Knowledge/awareness</a:t>
            </a:r>
          </a:p>
          <a:p>
            <a:pPr lvl="2" eaLnBrk="1" hangingPunct="1"/>
            <a:r>
              <a:rPr lang="en-US" altLang="x-none" sz="2200"/>
              <a:t>Need for dominance</a:t>
            </a:r>
          </a:p>
          <a:p>
            <a:pPr lvl="2" eaLnBrk="1" hangingPunct="1"/>
            <a:r>
              <a:rPr lang="en-US" altLang="x-none" sz="2200"/>
              <a:t>Sadism/masochism</a:t>
            </a:r>
          </a:p>
          <a:p>
            <a:pPr lvl="2" eaLnBrk="1" hangingPunct="1"/>
            <a:endParaRPr lang="en-US" altLang="x-none"/>
          </a:p>
        </p:txBody>
      </p:sp>
    </p:spTree>
    <p:extLst>
      <p:ext uri="{BB962C8B-B14F-4D97-AF65-F5344CB8AC3E}">
        <p14:creationId xmlns:p14="http://schemas.microsoft.com/office/powerpoint/2010/main" val="20798042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US" dirty="0" smtClean="0"/>
              <a:t>What characteristics seem to determine genres?</a:t>
            </a:r>
            <a:endParaRPr lang="en-US" dirty="0"/>
          </a:p>
        </p:txBody>
      </p:sp>
      <p:sp>
        <p:nvSpPr>
          <p:cNvPr id="3" name="Content Placeholder 2"/>
          <p:cNvSpPr>
            <a:spLocks noGrp="1"/>
          </p:cNvSpPr>
          <p:nvPr>
            <p:ph idx="1"/>
          </p:nvPr>
        </p:nvSpPr>
        <p:spPr/>
        <p:txBody>
          <a:bodyPr rtlCol="0">
            <a:normAutofit/>
          </a:bodyPr>
          <a:lstStyle/>
          <a:p>
            <a:pPr>
              <a:spcAft>
                <a:spcPts val="0"/>
              </a:spcAft>
              <a:buFont typeface="Arial" pitchFamily="34" charset="0"/>
              <a:buChar char="•"/>
              <a:defRPr/>
            </a:pPr>
            <a:r>
              <a:rPr lang="en-US" i="1" dirty="0" smtClean="0"/>
              <a:t>narrative</a:t>
            </a:r>
            <a:r>
              <a:rPr lang="en-US" dirty="0" smtClean="0"/>
              <a:t> - similar (sometimes formulaic) plots and structures, predictable situations, sequences, episodes, obstacles, conflicts and resolutions; </a:t>
            </a:r>
          </a:p>
          <a:p>
            <a:pPr>
              <a:spcAft>
                <a:spcPts val="0"/>
              </a:spcAft>
              <a:buFont typeface="Arial" pitchFamily="34" charset="0"/>
              <a:buChar char="•"/>
              <a:defRPr/>
            </a:pPr>
            <a:r>
              <a:rPr lang="en-US" i="1" dirty="0" smtClean="0"/>
              <a:t>characterization</a:t>
            </a:r>
            <a:r>
              <a:rPr lang="en-US" dirty="0" smtClean="0"/>
              <a:t> - similar types of characters (sometimes stereotypes), roles, personal qualities, motivations, goals, </a:t>
            </a:r>
            <a:r>
              <a:rPr lang="en-US" dirty="0" err="1" smtClean="0"/>
              <a:t>behaviour</a:t>
            </a:r>
            <a:r>
              <a:rPr lang="en-US" dirty="0" smtClean="0"/>
              <a:t>; </a:t>
            </a:r>
          </a:p>
          <a:p>
            <a:pPr>
              <a:spcAft>
                <a:spcPts val="0"/>
              </a:spcAft>
              <a:buFont typeface="Arial" pitchFamily="34" charset="0"/>
              <a:buChar char="•"/>
              <a:defRPr/>
            </a:pPr>
            <a:r>
              <a:rPr lang="en-US" dirty="0" smtClean="0"/>
              <a:t>basic </a:t>
            </a:r>
            <a:r>
              <a:rPr lang="en-US" i="1" dirty="0" smtClean="0"/>
              <a:t>themes</a:t>
            </a:r>
            <a:r>
              <a:rPr lang="en-US" dirty="0" smtClean="0"/>
              <a:t>, topics, subject matter (social, cultural, psychological, professional, political, sexual, moral), values . . .; </a:t>
            </a:r>
          </a:p>
        </p:txBody>
      </p:sp>
    </p:spTree>
    <p:extLst>
      <p:ext uri="{BB962C8B-B14F-4D97-AF65-F5344CB8AC3E}">
        <p14:creationId xmlns:p14="http://schemas.microsoft.com/office/powerpoint/2010/main" val="678472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endParaRPr lang="x-none" altLang="x-none"/>
          </a:p>
        </p:txBody>
      </p:sp>
      <p:sp>
        <p:nvSpPr>
          <p:cNvPr id="3" name="Content Placeholder 2"/>
          <p:cNvSpPr>
            <a:spLocks noGrp="1"/>
          </p:cNvSpPr>
          <p:nvPr>
            <p:ph idx="1"/>
          </p:nvPr>
        </p:nvSpPr>
        <p:spPr/>
        <p:txBody>
          <a:bodyPr rtlCol="0">
            <a:normAutofit/>
          </a:bodyPr>
          <a:lstStyle/>
          <a:p>
            <a:pPr>
              <a:spcAft>
                <a:spcPts val="0"/>
              </a:spcAft>
              <a:buFont typeface="Arial" pitchFamily="34" charset="0"/>
              <a:buChar char="•"/>
              <a:defRPr/>
            </a:pPr>
            <a:r>
              <a:rPr lang="en-US" i="1" dirty="0" smtClean="0"/>
              <a:t>setting </a:t>
            </a:r>
            <a:r>
              <a:rPr lang="en-US" dirty="0" smtClean="0"/>
              <a:t>- geographical and historical; </a:t>
            </a:r>
          </a:p>
          <a:p>
            <a:pPr>
              <a:spcAft>
                <a:spcPts val="0"/>
              </a:spcAft>
              <a:buFont typeface="Arial" pitchFamily="34" charset="0"/>
              <a:buChar char="•"/>
              <a:defRPr/>
            </a:pPr>
            <a:r>
              <a:rPr lang="en-US" i="1" dirty="0" smtClean="0"/>
              <a:t>iconography</a:t>
            </a:r>
            <a:r>
              <a:rPr lang="en-US" dirty="0" smtClean="0"/>
              <a:t> (echoing the narrative, characterization, themes and setting) - a familiar stock of images or motifs, the connotations of which have become fixed; primarily but not necessarily visual, including décor, costume and objects, certain 'typecast' performers (some of whom may have become 'icons'), familiar patterns of dialogue, characteristic music and sounds, and appropriate physical topography;</a:t>
            </a:r>
          </a:p>
        </p:txBody>
      </p:sp>
    </p:spTree>
    <p:extLst>
      <p:ext uri="{BB962C8B-B14F-4D97-AF65-F5344CB8AC3E}">
        <p14:creationId xmlns:p14="http://schemas.microsoft.com/office/powerpoint/2010/main" val="2092138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endParaRPr lang="x-none" altLang="x-none"/>
          </a:p>
        </p:txBody>
      </p:sp>
      <p:sp>
        <p:nvSpPr>
          <p:cNvPr id="11267" name="Content Placeholder 2"/>
          <p:cNvSpPr>
            <a:spLocks noGrp="1"/>
          </p:cNvSpPr>
          <p:nvPr>
            <p:ph idx="1"/>
          </p:nvPr>
        </p:nvSpPr>
        <p:spPr/>
        <p:txBody>
          <a:bodyPr/>
          <a:lstStyle/>
          <a:p>
            <a:pPr eaLnBrk="1" hangingPunct="1"/>
            <a:r>
              <a:rPr lang="en-US" altLang="x-none"/>
              <a:t>and </a:t>
            </a:r>
            <a:r>
              <a:rPr lang="en-US" altLang="x-none" i="1"/>
              <a:t>filmic techniques </a:t>
            </a:r>
            <a:r>
              <a:rPr lang="en-US" altLang="x-none"/>
              <a:t>- stylistic or formal conventions of camerawork, lighting, sound-recording, use of colour, editing etc. (viewers are often less conscious of such conventions than of those relating to content). </a:t>
            </a:r>
          </a:p>
          <a:p>
            <a:pPr lvl="1" eaLnBrk="1" hangingPunct="1"/>
            <a:r>
              <a:rPr lang="en-US" altLang="x-none" sz="2000"/>
              <a:t>Daniel Chandler “Introduction to Genre Theory” at: http://www.aber.ac.uk/media/Documents/intgenre/intgenre.html</a:t>
            </a:r>
          </a:p>
        </p:txBody>
      </p:sp>
    </p:spTree>
    <p:extLst>
      <p:ext uri="{BB962C8B-B14F-4D97-AF65-F5344CB8AC3E}">
        <p14:creationId xmlns:p14="http://schemas.microsoft.com/office/powerpoint/2010/main" val="18154288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endParaRPr lang="x-none" altLang="x-none"/>
          </a:p>
        </p:txBody>
      </p:sp>
      <p:sp>
        <p:nvSpPr>
          <p:cNvPr id="12291" name="Content Placeholder 2"/>
          <p:cNvSpPr>
            <a:spLocks noGrp="1"/>
          </p:cNvSpPr>
          <p:nvPr>
            <p:ph idx="1"/>
          </p:nvPr>
        </p:nvSpPr>
        <p:spPr/>
        <p:txBody>
          <a:bodyPr/>
          <a:lstStyle/>
          <a:p>
            <a:pPr eaLnBrk="1" hangingPunct="1"/>
            <a:r>
              <a:rPr lang="en-US" altLang="x-none"/>
              <a:t>“Less easy to place in one of the traditional categories are </a:t>
            </a:r>
            <a:r>
              <a:rPr lang="en-US" altLang="x-none" i="1"/>
              <a:t>mood</a:t>
            </a:r>
            <a:r>
              <a:rPr lang="en-US" altLang="x-none"/>
              <a:t> and </a:t>
            </a:r>
            <a:r>
              <a:rPr lang="en-US" altLang="x-none" i="1"/>
              <a:t>tone</a:t>
            </a:r>
            <a:r>
              <a:rPr lang="en-US" altLang="x-none"/>
              <a:t> (which are key features of the </a:t>
            </a:r>
            <a:r>
              <a:rPr lang="en-US" altLang="x-none" i="1"/>
              <a:t>film noir</a:t>
            </a:r>
            <a:r>
              <a:rPr lang="en-US" altLang="x-none"/>
              <a:t>).</a:t>
            </a:r>
          </a:p>
          <a:p>
            <a:pPr eaLnBrk="1" hangingPunct="1"/>
            <a:r>
              <a:rPr lang="en-US" altLang="x-none" i="1"/>
              <a:t>“mode of address</a:t>
            </a:r>
            <a:r>
              <a:rPr lang="en-US" altLang="x-none"/>
              <a:t>, which involves inbuilt assumptions about the audience, such as that the 'ideal' viewer is male (the usual categories here are class, age, gender and ethnicity);” </a:t>
            </a:r>
          </a:p>
        </p:txBody>
      </p:sp>
    </p:spTree>
    <p:extLst>
      <p:ext uri="{BB962C8B-B14F-4D97-AF65-F5344CB8AC3E}">
        <p14:creationId xmlns:p14="http://schemas.microsoft.com/office/powerpoint/2010/main" val="4646051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endParaRPr lang="x-none" altLang="x-none"/>
          </a:p>
        </p:txBody>
      </p:sp>
      <p:sp>
        <p:nvSpPr>
          <p:cNvPr id="13315" name="Content Placeholder 2"/>
          <p:cNvSpPr>
            <a:spLocks noGrp="1"/>
          </p:cNvSpPr>
          <p:nvPr>
            <p:ph idx="1"/>
          </p:nvPr>
        </p:nvSpPr>
        <p:spPr/>
        <p:txBody>
          <a:bodyPr/>
          <a:lstStyle/>
          <a:p>
            <a:pPr eaLnBrk="1" hangingPunct="1"/>
            <a:r>
              <a:rPr lang="en-US" altLang="x-none"/>
              <a:t>“As already noted, in addition to </a:t>
            </a:r>
            <a:r>
              <a:rPr lang="en-US" altLang="x-none" i="1"/>
              <a:t>textual</a:t>
            </a:r>
            <a:r>
              <a:rPr lang="en-US" altLang="x-none"/>
              <a:t> features, different genres also involve different purposes, pleasures, audiences, modes of involvement, styles of interpretation and text-reader relationships.“</a:t>
            </a:r>
          </a:p>
          <a:p>
            <a:pPr lvl="1" eaLnBrk="1" hangingPunct="1">
              <a:buFont typeface="Arial" charset="0"/>
              <a:buChar char="•"/>
            </a:pPr>
            <a:r>
              <a:rPr lang="en-US" altLang="x-none"/>
              <a:t>Chandler</a:t>
            </a:r>
          </a:p>
        </p:txBody>
      </p:sp>
    </p:spTree>
    <p:extLst>
      <p:ext uri="{BB962C8B-B14F-4D97-AF65-F5344CB8AC3E}">
        <p14:creationId xmlns:p14="http://schemas.microsoft.com/office/powerpoint/2010/main" val="369039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altLang="x-none"/>
              <a:t>What do genres </a:t>
            </a:r>
            <a:r>
              <a:rPr lang="en-US" altLang="x-none" i="1"/>
              <a:t>do</a:t>
            </a:r>
            <a:r>
              <a:rPr lang="en-US" altLang="x-none"/>
              <a:t>?</a:t>
            </a:r>
          </a:p>
        </p:txBody>
      </p:sp>
      <p:sp>
        <p:nvSpPr>
          <p:cNvPr id="3" name="Content Placeholder 2"/>
          <p:cNvSpPr>
            <a:spLocks noGrp="1"/>
          </p:cNvSpPr>
          <p:nvPr>
            <p:ph idx="1"/>
          </p:nvPr>
        </p:nvSpPr>
        <p:spPr/>
        <p:txBody>
          <a:bodyPr rtlCol="0">
            <a:normAutofit/>
          </a:bodyPr>
          <a:lstStyle/>
          <a:p>
            <a:pPr>
              <a:spcAft>
                <a:spcPts val="0"/>
              </a:spcAft>
              <a:buFont typeface="Arial" pitchFamily="34" charset="0"/>
              <a:buChar char="•"/>
              <a:defRPr/>
            </a:pPr>
            <a:r>
              <a:rPr lang="en-US" dirty="0" smtClean="0"/>
              <a:t>Genres provide a form of implied contract between the producer of content and the audience</a:t>
            </a:r>
          </a:p>
          <a:p>
            <a:pPr lvl="1">
              <a:spcAft>
                <a:spcPts val="0"/>
              </a:spcAft>
              <a:buFont typeface="Arial" pitchFamily="34" charset="0"/>
              <a:buChar char="–"/>
              <a:defRPr/>
            </a:pPr>
            <a:r>
              <a:rPr lang="en-US" dirty="0" smtClean="0"/>
              <a:t>An audience member that goes to see a </a:t>
            </a:r>
            <a:r>
              <a:rPr lang="en-US" dirty="0" err="1" smtClean="0"/>
              <a:t>slasher</a:t>
            </a:r>
            <a:r>
              <a:rPr lang="en-US" dirty="0" smtClean="0"/>
              <a:t> film does not want to sit through lots of dialogue about problems in school or worry about the detail of forensic evidence in the case</a:t>
            </a:r>
          </a:p>
          <a:p>
            <a:pPr lvl="1">
              <a:spcAft>
                <a:spcPts val="0"/>
              </a:spcAft>
              <a:buFont typeface="Arial" pitchFamily="34" charset="0"/>
              <a:buChar char="•"/>
              <a:defRPr/>
            </a:pPr>
            <a:r>
              <a:rPr lang="en-US" dirty="0" smtClean="0"/>
              <a:t>The audience member expects to see lots of brutal sadism and bodies chopped up</a:t>
            </a:r>
          </a:p>
          <a:p>
            <a:pPr lvl="2">
              <a:spcAft>
                <a:spcPts val="0"/>
              </a:spcAft>
              <a:buFont typeface="Arial" pitchFamily="34" charset="0"/>
              <a:buChar char="–"/>
              <a:defRPr/>
            </a:pPr>
            <a:r>
              <a:rPr lang="en-US" dirty="0" smtClean="0"/>
              <a:t>When producers provide a film with these features they can expect members of this audience to show up</a:t>
            </a:r>
          </a:p>
        </p:txBody>
      </p:sp>
    </p:spTree>
    <p:extLst>
      <p:ext uri="{BB962C8B-B14F-4D97-AF65-F5344CB8AC3E}">
        <p14:creationId xmlns:p14="http://schemas.microsoft.com/office/powerpoint/2010/main" val="5073979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US" altLang="x-none"/>
              <a:t>Guide for production</a:t>
            </a:r>
          </a:p>
        </p:txBody>
      </p:sp>
      <p:sp>
        <p:nvSpPr>
          <p:cNvPr id="15363" name="Content Placeholder 2"/>
          <p:cNvSpPr>
            <a:spLocks noGrp="1"/>
          </p:cNvSpPr>
          <p:nvPr>
            <p:ph idx="1"/>
          </p:nvPr>
        </p:nvSpPr>
        <p:spPr/>
        <p:txBody>
          <a:bodyPr>
            <a:normAutofit fontScale="92500" lnSpcReduction="20000"/>
          </a:bodyPr>
          <a:lstStyle/>
          <a:p>
            <a:pPr marL="342900" lvl="1" indent="-342900">
              <a:buFont typeface="Arial" charset="0"/>
              <a:buChar char="•"/>
            </a:pPr>
            <a:r>
              <a:rPr lang="en-US" altLang="x-none" sz="3200"/>
              <a:t>Audience expectations and existing genre texts provide a guide for the production of new narratives within the genre</a:t>
            </a:r>
          </a:p>
          <a:p>
            <a:pPr marL="742950" lvl="2" indent="-342900"/>
            <a:r>
              <a:rPr lang="en-US" altLang="x-none" sz="2800"/>
              <a:t>New texts within a genre always play off of and against existing characteristics of the genre</a:t>
            </a:r>
          </a:p>
          <a:p>
            <a:pPr marL="742950" lvl="2" indent="-342900"/>
            <a:r>
              <a:rPr lang="en-US" altLang="x-none" sz="2800"/>
              <a:t>While adhering strictly to the rules of the genre tends to generate boring content, breaking all the rules leads to confusion and a negative viewing experience</a:t>
            </a:r>
          </a:p>
        </p:txBody>
      </p:sp>
    </p:spTree>
    <p:extLst>
      <p:ext uri="{BB962C8B-B14F-4D97-AF65-F5344CB8AC3E}">
        <p14:creationId xmlns:p14="http://schemas.microsoft.com/office/powerpoint/2010/main" val="180136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762001"/>
            <a:ext cx="8229600" cy="5364163"/>
          </a:xfrm>
        </p:spPr>
        <p:txBody>
          <a:bodyPr rtlCol="0">
            <a:normAutofit/>
          </a:bodyPr>
          <a:lstStyle/>
          <a:p>
            <a:pPr>
              <a:spcAft>
                <a:spcPts val="0"/>
              </a:spcAft>
              <a:buFont typeface="Arial" pitchFamily="34" charset="0"/>
              <a:buChar char="•"/>
              <a:defRPr/>
            </a:pPr>
            <a:r>
              <a:rPr lang="en-US" dirty="0" smtClean="0"/>
              <a:t>Shared genre knowledge allows producers to draw on content from related texts without extensive exposition.  </a:t>
            </a:r>
          </a:p>
          <a:p>
            <a:pPr lvl="1">
              <a:spcAft>
                <a:spcPts val="0"/>
              </a:spcAft>
              <a:buFont typeface="Arial" pitchFamily="34" charset="0"/>
              <a:buChar char="–"/>
              <a:defRPr/>
            </a:pPr>
            <a:r>
              <a:rPr lang="en-US" dirty="0" smtClean="0"/>
              <a:t>Efficiency of presentation</a:t>
            </a:r>
          </a:p>
          <a:p>
            <a:pPr>
              <a:spcAft>
                <a:spcPts val="0"/>
              </a:spcAft>
              <a:buFont typeface="Arial" pitchFamily="34" charset="0"/>
              <a:buChar char="•"/>
              <a:defRPr/>
            </a:pPr>
            <a:r>
              <a:rPr lang="en-US" dirty="0" smtClean="0"/>
              <a:t>Audience members can enhance their experience by supplementing the immediate viewing experience by recalling content they found enjoyable in the past.  The interrelations of the prior and current content may generate even further enjoyable experience through imaginative recombination.</a:t>
            </a:r>
          </a:p>
          <a:p>
            <a:pPr lvl="1">
              <a:spcAft>
                <a:spcPts val="0"/>
              </a:spcAft>
              <a:buFont typeface="Arial" pitchFamily="34" charset="0"/>
              <a:buChar char="–"/>
              <a:defRPr/>
            </a:pPr>
            <a:r>
              <a:rPr lang="en-US" dirty="0" err="1" smtClean="0"/>
              <a:t>Intertextuality</a:t>
            </a:r>
            <a:endParaRPr lang="en-US" dirty="0"/>
          </a:p>
        </p:txBody>
      </p:sp>
    </p:spTree>
    <p:extLst>
      <p:ext uri="{BB962C8B-B14F-4D97-AF65-F5344CB8AC3E}">
        <p14:creationId xmlns:p14="http://schemas.microsoft.com/office/powerpoint/2010/main" val="17473438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tLang="x-none"/>
              <a:t>Genre and culture</a:t>
            </a:r>
          </a:p>
        </p:txBody>
      </p:sp>
      <p:sp>
        <p:nvSpPr>
          <p:cNvPr id="17411" name="Content Placeholder 2"/>
          <p:cNvSpPr>
            <a:spLocks noGrp="1"/>
          </p:cNvSpPr>
          <p:nvPr>
            <p:ph idx="1"/>
          </p:nvPr>
        </p:nvSpPr>
        <p:spPr/>
        <p:txBody>
          <a:bodyPr/>
          <a:lstStyle/>
          <a:p>
            <a:pPr eaLnBrk="1" hangingPunct="1"/>
            <a:r>
              <a:rPr lang="en-US" altLang="x-none"/>
              <a:t>Genres may rise and fall with change in cultures</a:t>
            </a:r>
          </a:p>
          <a:p>
            <a:pPr eaLnBrk="1" hangingPunct="1"/>
            <a:r>
              <a:rPr lang="en-US" altLang="x-none"/>
              <a:t>Others may live on, but in a changed form</a:t>
            </a:r>
          </a:p>
          <a:p>
            <a:pPr eaLnBrk="1" hangingPunct="1"/>
            <a:r>
              <a:rPr lang="en-US" altLang="x-none"/>
              <a:t>Some scholars would say that the production of every new artifact (book, film, painting, etc.) changes the genre it is said to fit into in some way—perhaps minute or imperceptible but nevertheless real</a:t>
            </a:r>
          </a:p>
        </p:txBody>
      </p:sp>
    </p:spTree>
    <p:extLst>
      <p:ext uri="{BB962C8B-B14F-4D97-AF65-F5344CB8AC3E}">
        <p14:creationId xmlns:p14="http://schemas.microsoft.com/office/powerpoint/2010/main" val="770004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585789"/>
            <a:ext cx="9905998" cy="5205412"/>
          </a:xfrm>
        </p:spPr>
        <p:txBody>
          <a:bodyPr/>
          <a:lstStyle/>
          <a:p>
            <a:r>
              <a:rPr lang="en-US" dirty="0"/>
              <a:t>Task </a:t>
            </a:r>
            <a:r>
              <a:rPr lang="en-US" dirty="0" smtClean="0"/>
              <a:t>3 </a:t>
            </a:r>
            <a:r>
              <a:rPr lang="en-US" dirty="0"/>
              <a:t>– IDENTIFY YOUR OWN </a:t>
            </a:r>
            <a:r>
              <a:rPr lang="en-US" dirty="0" smtClean="0"/>
              <a:t>FILM‘s aesthetic values and ‘prove’ that your style has clear and identifiable links to other films within your genre </a:t>
            </a:r>
            <a:r>
              <a:rPr lang="en-US" dirty="0"/>
              <a:t/>
            </a:r>
            <a:br>
              <a:rPr lang="en-US" dirty="0"/>
            </a:br>
            <a:r>
              <a:rPr lang="en-US" dirty="0"/>
              <a:t>5 MINUTE PRESENTATION</a:t>
            </a:r>
            <a:br>
              <a:rPr lang="en-US" dirty="0"/>
            </a:br>
            <a:r>
              <a:rPr lang="en-US" dirty="0"/>
              <a:t>DURATION OF TASK – ONE HOUR</a:t>
            </a:r>
          </a:p>
        </p:txBody>
      </p:sp>
    </p:spTree>
    <p:extLst>
      <p:ext uri="{BB962C8B-B14F-4D97-AF65-F5344CB8AC3E}">
        <p14:creationId xmlns:p14="http://schemas.microsoft.com/office/powerpoint/2010/main" val="20378516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 NEXT WEEK….</a:t>
            </a:r>
            <a:endParaRPr lang="en-US" dirty="0"/>
          </a:p>
        </p:txBody>
      </p:sp>
      <p:sp>
        <p:nvSpPr>
          <p:cNvPr id="3" name="Content Placeholder 2"/>
          <p:cNvSpPr>
            <a:spLocks noGrp="1"/>
          </p:cNvSpPr>
          <p:nvPr>
            <p:ph idx="1"/>
          </p:nvPr>
        </p:nvSpPr>
        <p:spPr/>
        <p:txBody>
          <a:bodyPr/>
          <a:lstStyle/>
          <a:p>
            <a:r>
              <a:rPr lang="en-US" smtClean="0"/>
              <a:t>THE BUXTON TEST!</a:t>
            </a:r>
            <a:endParaRPr lang="en-US"/>
          </a:p>
        </p:txBody>
      </p:sp>
    </p:spTree>
    <p:extLst>
      <p:ext uri="{BB962C8B-B14F-4D97-AF65-F5344CB8AC3E}">
        <p14:creationId xmlns:p14="http://schemas.microsoft.com/office/powerpoint/2010/main" val="860474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78</TotalTime>
  <Words>1301</Words>
  <Application>Microsoft Macintosh PowerPoint</Application>
  <PresentationFormat>Widescreen</PresentationFormat>
  <Paragraphs>241</Paragraphs>
  <Slides>32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Century Gothic</vt:lpstr>
      <vt:lpstr>Arial</vt:lpstr>
      <vt:lpstr>Calibri</vt:lpstr>
      <vt:lpstr>Verdana</vt:lpstr>
      <vt:lpstr>Mesh</vt:lpstr>
      <vt:lpstr>Week 2</vt:lpstr>
      <vt:lpstr>aims</vt:lpstr>
      <vt:lpstr>Film genre</vt:lpstr>
      <vt:lpstr>Genre film categories</vt:lpstr>
      <vt:lpstr>Advantages of genre story telling</vt:lpstr>
      <vt:lpstr>Disadvantages</vt:lpstr>
      <vt:lpstr>Life cycle of genres</vt:lpstr>
      <vt:lpstr>Primitive</vt:lpstr>
      <vt:lpstr>Classical</vt:lpstr>
      <vt:lpstr>Revisionist</vt:lpstr>
      <vt:lpstr>Parodic</vt:lpstr>
      <vt:lpstr>Homage</vt:lpstr>
      <vt:lpstr>Task 1 – IDENTIFY YOUR OWN FILM WITHIN THE CYCLE AND 4 OTHER FILMS THAT HELP US SEE YOUR FILM AS ‘BANKABLE’ 5 MINUTE PRESENTATION DURATION OF TASK – ONE HOUR</vt:lpstr>
      <vt:lpstr>PowerPoint Presentation</vt:lpstr>
      <vt:lpstr>Film genres ranked by box office revenue in the United Kingdom (UK) and Republic of Ireland in 2015 (in million GBP) </vt:lpstr>
      <vt:lpstr>TASK 2- genre and audience Duration one hour 5 MINUTE PRESENTATION DURATION OF TASK – ONE HOUR</vt:lpstr>
      <vt:lpstr>Basics of genre analysis</vt:lpstr>
      <vt:lpstr>PowerPoint Presentation</vt:lpstr>
      <vt:lpstr>PowerPoint Presentation</vt:lpstr>
      <vt:lpstr>Values</vt:lpstr>
      <vt:lpstr>Enjoyment</vt:lpstr>
      <vt:lpstr>What characteristics seem to determine genres?</vt:lpstr>
      <vt:lpstr>PowerPoint Presentation</vt:lpstr>
      <vt:lpstr>PowerPoint Presentation</vt:lpstr>
      <vt:lpstr>PowerPoint Presentation</vt:lpstr>
      <vt:lpstr>PowerPoint Presentation</vt:lpstr>
      <vt:lpstr>What do genres do?</vt:lpstr>
      <vt:lpstr>Guide for production</vt:lpstr>
      <vt:lpstr>PowerPoint Presentation</vt:lpstr>
      <vt:lpstr>Genre and culture</vt:lpstr>
      <vt:lpstr>PowerPoint Presentation</vt:lpstr>
      <vt:lpstr>FOR NEXT WEEK….</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Timi O'neill</dc:creator>
  <cp:lastModifiedBy>Timi O'neill</cp:lastModifiedBy>
  <cp:revision>13</cp:revision>
  <dcterms:created xsi:type="dcterms:W3CDTF">2017-02-27T22:53:21Z</dcterms:created>
  <dcterms:modified xsi:type="dcterms:W3CDTF">2017-02-28T00:12:12Z</dcterms:modified>
</cp:coreProperties>
</file>