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notesMasterIdLst>
    <p:notesMasterId r:id="rId3"/>
  </p:notesMasterIdLst>
  <p:sldSz cx="7562088" cy="10689336"/>
  <p:notesSz cx="10689336" cy="7562088"/>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notesMaster" Target="notesMasters/notesMaster1.xml"/><Relationship Id="rId4" Type="http://schemas.openxmlformats.org/officeDocument/2006/relationships/presProps" Target="presProps.xml"/><Relationship Id="rId5" Type="http://schemas.openxmlformats.org/officeDocument/2006/relationships/viewProps" Target="viewProps.xml"/><Relationship Id="rId6" Type="http://schemas.openxmlformats.org/officeDocument/2006/relationships/theme" Target="theme/theme1.xml"/><Relationship Id="rId7"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Timing guide (10 min): intro and method 1 min; Q1 2-3 min; Q2 2-3 min; personal reflection 2 min; conclusion 1 min. Replace highlighted placeholders before presenting.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5F7FA"/>
        </a:solidFill>
      </p:bgPr>
    </p:bg>
    <p:spTree>
      <p:nvGrpSpPr>
        <p:cNvPr id="1" name=""/>
        <p:cNvGrpSpPr/>
        <p:nvPr/>
      </p:nvGrpSpPr>
      <p:grpSpPr>
        <a:xfrm>
          <a:off x="0" y="0"/>
          <a:ext cx="0" cy="0"/>
          <a:chOff x="0" y="0"/>
          <a:chExt cx="0" cy="0"/>
        </a:xfrm>
      </p:grpSpPr>
      <p:sp>
        <p:nvSpPr>
          <p:cNvPr id="2" name="Header band"/>
          <p:cNvSpPr/>
          <p:nvPr/>
        </p:nvSpPr>
        <p:spPr>
          <a:xfrm>
            <a:off x="0" y="0"/>
            <a:ext cx="7562088" cy="1463040"/>
          </a:xfrm>
          <a:prstGeom prst="rect">
            <a:avLst/>
          </a:prstGeom>
          <a:solidFill>
            <a:srgbClr val="0F766E"/>
          </a:solidFill>
          <a:ln w="12700">
            <a:solidFill>
              <a:srgbClr val="0F766E"/>
            </a:solidFill>
            <a:prstDash val="solid"/>
          </a:ln>
        </p:spPr>
      </p:sp>
      <p:sp>
        <p:nvSpPr>
          <p:cNvPr id="3" name="Text 1"/>
          <p:cNvSpPr txBox="1"/>
          <p:nvPr/>
        </p:nvSpPr>
        <p:spPr>
          <a:xfrm>
            <a:off x="274320" y="91440"/>
            <a:ext cx="7013448" cy="640080"/>
          </a:xfrm>
          <a:prstGeom prst="rect">
            <a:avLst/>
          </a:prstGeom>
          <a:noFill/>
          <a:ln/>
        </p:spPr>
        <p:txBody>
          <a:bodyPr wrap="square" lIns="0" tIns="0" rIns="0" bIns="0" rtlCol="0" anchor="ctr"/>
          <a:lstStyle/>
          <a:p>
            <a:pPr indent="0" marL="0">
              <a:buNone/>
            </a:pPr>
            <a:r>
              <a:rPr lang="en-US" sz="2200" b="1" dirty="0">
                <a:solidFill>
                  <a:srgbClr val="FFFFFF"/>
                </a:solidFill>
                <a:latin typeface="Calibri" pitchFamily="34" charset="0"/>
                <a:ea typeface="Calibri" pitchFamily="34" charset="-122"/>
                <a:cs typeface="Calibri" pitchFamily="34" charset="-120"/>
              </a:rPr>
              <a:t>Emotional Intelligence and Academic Success: Using Emotions to Guide Thinking</a:t>
            </a:r>
            <a:endParaRPr lang="en-US" sz="2200" dirty="0"/>
          </a:p>
        </p:txBody>
      </p:sp>
      <p:sp>
        <p:nvSpPr>
          <p:cNvPr id="4" name="Text 2"/>
          <p:cNvSpPr txBox="1"/>
          <p:nvPr/>
        </p:nvSpPr>
        <p:spPr>
          <a:xfrm>
            <a:off x="274320" y="749808"/>
            <a:ext cx="7013448" cy="228600"/>
          </a:xfrm>
          <a:prstGeom prst="rect">
            <a:avLst/>
          </a:prstGeom>
          <a:noFill/>
          <a:ln/>
        </p:spPr>
        <p:txBody>
          <a:bodyPr wrap="square" lIns="0" tIns="0" rIns="0" bIns="0" rtlCol="0" anchor="ctr"/>
          <a:lstStyle/>
          <a:p>
            <a:pPr indent="0" marL="0">
              <a:buNone/>
            </a:pPr>
            <a:r>
              <a:rPr lang="en-US" sz="900" i="1" dirty="0">
                <a:solidFill>
                  <a:srgbClr val="FFFFFF"/>
                </a:solidFill>
                <a:latin typeface="Calibri" pitchFamily="34" charset="0"/>
                <a:ea typeface="Calibri" pitchFamily="34" charset="-122"/>
                <a:cs typeface="Calibri" pitchFamily="34" charset="-120"/>
              </a:rPr>
              <a:t>“Emotional intelligence involves monitoring one’s emotions and using them to guide thinking and decision-making” (Salovey and Mayer, 1997)</a:t>
            </a:r>
            <a:endParaRPr lang="en-US" sz="900" dirty="0"/>
          </a:p>
        </p:txBody>
      </p:sp>
      <p:sp>
        <p:nvSpPr>
          <p:cNvPr id="5" name="Text 3"/>
          <p:cNvSpPr txBox="1"/>
          <p:nvPr/>
        </p:nvSpPr>
        <p:spPr>
          <a:xfrm>
            <a:off x="274320" y="1097280"/>
            <a:ext cx="7013448" cy="274320"/>
          </a:xfrm>
          <a:prstGeom prst="rect">
            <a:avLst/>
          </a:prstGeom>
          <a:noFill/>
          <a:ln/>
        </p:spPr>
        <p:txBody>
          <a:bodyPr wrap="square" lIns="0" tIns="0" rIns="0" bIns="0" rtlCol="0" anchor="ctr"/>
          <a:lstStyle/>
          <a:p>
            <a:pPr indent="0" marL="0">
              <a:buNone/>
            </a:pPr>
            <a:r>
              <a:rPr lang="en-US" sz="900" b="1" dirty="0">
                <a:solidFill>
                  <a:srgbClr val="FFFFFF"/>
                </a:solidFill>
                <a:latin typeface="Calibri" pitchFamily="34" charset="0"/>
                <a:ea typeface="Calibri" pitchFamily="34" charset="-122"/>
                <a:cs typeface="Calibri" pitchFamily="34" charset="-120"/>
              </a:rPr>
              <a:t>Name: </a:t>
            </a:r>
            <a:pPr indent="0" marL="0">
              <a:buNone/>
            </a:pPr>
            <a:r>
              <a:rPr lang="en-US" sz="900" dirty="0">
                <a:solidFill>
                  <a:srgbClr val="FFFFFF"/>
                </a:solidFill>
                <a:latin typeface="Calibri" pitchFamily="34" charset="0"/>
                <a:ea typeface="Calibri" pitchFamily="34" charset="-122"/>
                <a:cs typeface="Calibri" pitchFamily="34" charset="-120"/>
              </a:rPr>
              <a:t>Florin Lefter    </a:t>
            </a:r>
            <a:pPr indent="0" marL="0">
              <a:buNone/>
            </a:pPr>
            <a:r>
              <a:rPr lang="en-US" sz="900" b="1" dirty="0">
                <a:solidFill>
                  <a:srgbClr val="FFFFFF"/>
                </a:solidFill>
                <a:latin typeface="Calibri" pitchFamily="34" charset="0"/>
                <a:ea typeface="Calibri" pitchFamily="34" charset="-122"/>
                <a:cs typeface="Calibri" pitchFamily="34" charset="-120"/>
              </a:rPr>
              <a:t>Student no.: </a:t>
            </a:r>
            <a:pPr indent="0" marL="0">
              <a:buNone/>
            </a:pPr>
            <a:r>
              <a:rPr lang="en-US" sz="900" dirty="0">
                <a:solidFill>
                  <a:srgbClr val="1F2937"/>
                </a:solidFill>
                <a:highlight>
                  <a:srgbClr val="FFF3B0"/>
                </a:highlight>
                <a:latin typeface="Calibri" pitchFamily="34" charset="0"/>
                <a:ea typeface="Calibri" pitchFamily="34" charset="-122"/>
                <a:cs typeface="Calibri" pitchFamily="34" charset="-120"/>
              </a:rPr>
              <a:t>[your number]</a:t>
            </a:r>
            <a:pPr indent="0" marL="0">
              <a:buNone/>
            </a:pPr>
            <a:r>
              <a:rPr lang="en-US" sz="900" dirty="0">
                <a:solidFill>
                  <a:srgbClr val="FFFFFF"/>
                </a:solidFill>
                <a:latin typeface="Calibri" pitchFamily="34" charset="0"/>
                <a:ea typeface="Calibri" pitchFamily="34" charset="-122"/>
                <a:cs typeface="Calibri" pitchFamily="34" charset="-120"/>
              </a:rPr>
              <a:t>    </a:t>
            </a:r>
            <a:pPr indent="0" marL="0">
              <a:buNone/>
            </a:pPr>
            <a:r>
              <a:rPr lang="en-US" sz="900" b="1" dirty="0">
                <a:solidFill>
                  <a:srgbClr val="FFFFFF"/>
                </a:solidFill>
                <a:latin typeface="Calibri" pitchFamily="34" charset="0"/>
                <a:ea typeface="Calibri" pitchFamily="34" charset="-122"/>
                <a:cs typeface="Calibri" pitchFamily="34" charset="-120"/>
              </a:rPr>
              <a:t>Module: </a:t>
            </a:r>
            <a:pPr indent="0" marL="0">
              <a:buNone/>
            </a:pPr>
            <a:r>
              <a:rPr lang="en-US" sz="900" dirty="0">
                <a:solidFill>
                  <a:srgbClr val="1F2937"/>
                </a:solidFill>
                <a:highlight>
                  <a:srgbClr val="FFF3B0"/>
                </a:highlight>
                <a:latin typeface="Calibri" pitchFamily="34" charset="0"/>
                <a:ea typeface="Calibri" pitchFamily="34" charset="-122"/>
                <a:cs typeface="Calibri" pitchFamily="34" charset="-120"/>
              </a:rPr>
              <a:t>[CODE]</a:t>
            </a:r>
            <a:pPr indent="0" marL="0">
              <a:buNone/>
            </a:pPr>
            <a:r>
              <a:rPr lang="en-US" sz="900" dirty="0">
                <a:solidFill>
                  <a:srgbClr val="FFFFFF"/>
                </a:solidFill>
                <a:latin typeface="Calibri" pitchFamily="34" charset="0"/>
                <a:ea typeface="Calibri" pitchFamily="34" charset="-122"/>
                <a:cs typeface="Calibri" pitchFamily="34" charset="-120"/>
              </a:rPr>
              <a:t> Developing Emotional Intelligence Skills    </a:t>
            </a:r>
            <a:pPr indent="0" marL="0">
              <a:buNone/>
            </a:pPr>
            <a:r>
              <a:rPr lang="en-US" sz="900" b="1" dirty="0">
                <a:solidFill>
                  <a:srgbClr val="FFFFFF"/>
                </a:solidFill>
                <a:latin typeface="Calibri" pitchFamily="34" charset="0"/>
                <a:ea typeface="Calibri" pitchFamily="34" charset="-122"/>
                <a:cs typeface="Calibri" pitchFamily="34" charset="-120"/>
              </a:rPr>
              <a:t>Lecturer: </a:t>
            </a:r>
            <a:pPr indent="0" marL="0">
              <a:buNone/>
            </a:pPr>
            <a:r>
              <a:rPr lang="en-US" sz="900" dirty="0">
                <a:solidFill>
                  <a:srgbClr val="1F2937"/>
                </a:solidFill>
                <a:highlight>
                  <a:srgbClr val="FFF3B0"/>
                </a:highlight>
                <a:latin typeface="Calibri" pitchFamily="34" charset="0"/>
                <a:ea typeface="Calibri" pitchFamily="34" charset="-122"/>
                <a:cs typeface="Calibri" pitchFamily="34" charset="-120"/>
              </a:rPr>
              <a:t>[lecturer name]</a:t>
            </a:r>
            <a:endParaRPr lang="en-US" sz="900" dirty="0"/>
          </a:p>
        </p:txBody>
      </p:sp>
      <p:sp>
        <p:nvSpPr>
          <p:cNvPr id="6" name="Intro card"/>
          <p:cNvSpPr/>
          <p:nvPr/>
        </p:nvSpPr>
        <p:spPr>
          <a:xfrm>
            <a:off x="182880" y="1572768"/>
            <a:ext cx="3543300" cy="1463040"/>
          </a:xfrm>
          <a:prstGeom prst="rect">
            <a:avLst/>
          </a:prstGeom>
          <a:solidFill>
            <a:srgbClr val="FFFFFF"/>
          </a:solidFill>
          <a:ln w="6350">
            <a:solidFill>
              <a:srgbClr val="E5E7EB"/>
            </a:solidFill>
            <a:prstDash val="solid"/>
          </a:ln>
        </p:spPr>
      </p:sp>
      <p:sp>
        <p:nvSpPr>
          <p:cNvPr id="7" name="Intro accent"/>
          <p:cNvSpPr/>
          <p:nvPr/>
        </p:nvSpPr>
        <p:spPr>
          <a:xfrm>
            <a:off x="182880" y="1572768"/>
            <a:ext cx="3543300" cy="54864"/>
          </a:xfrm>
          <a:prstGeom prst="rect">
            <a:avLst/>
          </a:prstGeom>
          <a:solidFill>
            <a:srgbClr val="0F766E"/>
          </a:solidFill>
          <a:ln w="12700">
            <a:solidFill>
              <a:srgbClr val="0F766E"/>
            </a:solidFill>
            <a:prstDash val="solid"/>
          </a:ln>
        </p:spPr>
      </p:sp>
      <p:sp>
        <p:nvSpPr>
          <p:cNvPr id="8" name="Intro title"/>
          <p:cNvSpPr txBox="1"/>
          <p:nvPr/>
        </p:nvSpPr>
        <p:spPr>
          <a:xfrm>
            <a:off x="292608" y="1664208"/>
            <a:ext cx="3323844" cy="256032"/>
          </a:xfrm>
          <a:prstGeom prst="rect">
            <a:avLst/>
          </a:prstGeom>
          <a:noFill/>
          <a:ln/>
        </p:spPr>
        <p:txBody>
          <a:bodyPr wrap="square" lIns="0" tIns="0" rIns="0" bIns="0" rtlCol="0" anchor="ctr"/>
          <a:lstStyle/>
          <a:p>
            <a:pPr indent="0" marL="0">
              <a:buNone/>
            </a:pPr>
            <a:r>
              <a:rPr lang="en-US" sz="1200" b="1" dirty="0">
                <a:solidFill>
                  <a:srgbClr val="0F766E"/>
                </a:solidFill>
                <a:latin typeface="Calibri" pitchFamily="34" charset="0"/>
                <a:ea typeface="Calibri" pitchFamily="34" charset="-122"/>
                <a:cs typeface="Calibri" pitchFamily="34" charset="-120"/>
              </a:rPr>
              <a:t>Introduction</a:t>
            </a:r>
            <a:endParaRPr lang="en-US" sz="1200" dirty="0"/>
          </a:p>
        </p:txBody>
      </p:sp>
      <p:sp>
        <p:nvSpPr>
          <p:cNvPr id="9" name="Intro text"/>
          <p:cNvSpPr txBox="1"/>
          <p:nvPr/>
        </p:nvSpPr>
        <p:spPr>
          <a:xfrm>
            <a:off x="292608" y="1938528"/>
            <a:ext cx="3323844" cy="1051560"/>
          </a:xfrm>
          <a:prstGeom prst="rect">
            <a:avLst/>
          </a:prstGeom>
          <a:noFill/>
          <a:ln/>
        </p:spPr>
        <p:txBody>
          <a:bodyPr wrap="square" lIns="0" tIns="0" rIns="0" bIns="0" rtlCol="0" anchor="t"/>
          <a:lstStyle/>
          <a:p>
            <a:pPr indent="0" marL="0">
              <a:spcAft>
                <a:spcPts val="200"/>
              </a:spcAft>
              <a:buNone/>
            </a:pPr>
            <a:r>
              <a:rPr lang="en-US" sz="850" dirty="0">
                <a:solidFill>
                  <a:srgbClr val="1F2937"/>
                </a:solidFill>
                <a:latin typeface="Calibri" pitchFamily="34" charset="0"/>
                <a:ea typeface="Calibri" pitchFamily="34" charset="-122"/>
                <a:cs typeface="Calibri" pitchFamily="34" charset="-120"/>
              </a:rPr>
              <a:t>Emotional intelligence (EI) is the ability to perceive, understand, manage and use emotions (Salovey and Mayer, 1990). Goleman (1995) popularised the idea, arguing that self-awareness and self-regulation matter as much as ability for success.</a:t>
            </a:r>
            <a:endParaRPr lang="en-US" sz="850" dirty="0"/>
          </a:p>
          <a:p>
            <a:pPr indent="0" marL="0">
              <a:spcAft>
                <a:spcPts val="200"/>
              </a:spcAft>
              <a:buNone/>
            </a:pPr>
            <a:r>
              <a:rPr lang="en-US" sz="850" dirty="0">
                <a:solidFill>
                  <a:srgbClr val="1F2937"/>
                </a:solidFill>
                <a:latin typeface="Calibri" pitchFamily="34" charset="0"/>
                <a:ea typeface="Calibri" pitchFamily="34" charset="-122"/>
                <a:cs typeface="Calibri" pitchFamily="34" charset="-120"/>
              </a:rPr>
              <a:t>This poster asks how emotions shape my thinking, which emotional factors drive academic success, and whether mindfulness improves my own learning.</a:t>
            </a:r>
            <a:endParaRPr lang="en-US" sz="850" dirty="0"/>
          </a:p>
        </p:txBody>
      </p:sp>
      <p:sp>
        <p:nvSpPr>
          <p:cNvPr id="10" name="Method card"/>
          <p:cNvSpPr/>
          <p:nvPr/>
        </p:nvSpPr>
        <p:spPr>
          <a:xfrm>
            <a:off x="3835908" y="1572768"/>
            <a:ext cx="3543300" cy="1463040"/>
          </a:xfrm>
          <a:prstGeom prst="rect">
            <a:avLst/>
          </a:prstGeom>
          <a:solidFill>
            <a:srgbClr val="FFFFFF"/>
          </a:solidFill>
          <a:ln w="6350">
            <a:solidFill>
              <a:srgbClr val="E5E7EB"/>
            </a:solidFill>
            <a:prstDash val="solid"/>
          </a:ln>
        </p:spPr>
      </p:sp>
      <p:sp>
        <p:nvSpPr>
          <p:cNvPr id="11" name="Method accent"/>
          <p:cNvSpPr/>
          <p:nvPr/>
        </p:nvSpPr>
        <p:spPr>
          <a:xfrm>
            <a:off x="3835908" y="1572768"/>
            <a:ext cx="3543300" cy="54864"/>
          </a:xfrm>
          <a:prstGeom prst="rect">
            <a:avLst/>
          </a:prstGeom>
          <a:solidFill>
            <a:srgbClr val="1D4ED8"/>
          </a:solidFill>
          <a:ln w="12700">
            <a:solidFill>
              <a:srgbClr val="1D4ED8"/>
            </a:solidFill>
            <a:prstDash val="solid"/>
          </a:ln>
        </p:spPr>
      </p:sp>
      <p:sp>
        <p:nvSpPr>
          <p:cNvPr id="12" name="Method title"/>
          <p:cNvSpPr txBox="1"/>
          <p:nvPr/>
        </p:nvSpPr>
        <p:spPr>
          <a:xfrm>
            <a:off x="3945636" y="1664208"/>
            <a:ext cx="3323844" cy="256032"/>
          </a:xfrm>
          <a:prstGeom prst="rect">
            <a:avLst/>
          </a:prstGeom>
          <a:noFill/>
          <a:ln/>
        </p:spPr>
        <p:txBody>
          <a:bodyPr wrap="square" lIns="0" tIns="0" rIns="0" bIns="0" rtlCol="0" anchor="ctr"/>
          <a:lstStyle/>
          <a:p>
            <a:pPr indent="0" marL="0">
              <a:buNone/>
            </a:pPr>
            <a:r>
              <a:rPr lang="en-US" sz="1200" b="1" dirty="0">
                <a:solidFill>
                  <a:srgbClr val="1D4ED8"/>
                </a:solidFill>
                <a:latin typeface="Calibri" pitchFamily="34" charset="0"/>
                <a:ea typeface="Calibri" pitchFamily="34" charset="-122"/>
                <a:cs typeface="Calibri" pitchFamily="34" charset="-120"/>
              </a:rPr>
              <a:t>Method</a:t>
            </a:r>
            <a:endParaRPr lang="en-US" sz="1200" dirty="0"/>
          </a:p>
        </p:txBody>
      </p:sp>
      <p:sp>
        <p:nvSpPr>
          <p:cNvPr id="13" name="Method text"/>
          <p:cNvSpPr txBox="1"/>
          <p:nvPr/>
        </p:nvSpPr>
        <p:spPr>
          <a:xfrm>
            <a:off x="3945636" y="1938528"/>
            <a:ext cx="3323844" cy="1051560"/>
          </a:xfrm>
          <a:prstGeom prst="rect">
            <a:avLst/>
          </a:prstGeom>
          <a:noFill/>
          <a:ln/>
        </p:spPr>
        <p:txBody>
          <a:bodyPr wrap="square" lIns="0" tIns="0" rIns="0" bIns="0" rtlCol="0" anchor="t"/>
          <a:lstStyle/>
          <a:p>
            <a:pPr marL="127000" indent="-127000">
              <a:spcAft>
                <a:spcPts val="200"/>
              </a:spcAft>
              <a:buSzPct val="100000"/>
              <a:buChar char="•"/>
            </a:pPr>
            <a:r>
              <a:rPr lang="en-US" sz="850" dirty="0">
                <a:solidFill>
                  <a:srgbClr val="1F2937"/>
                </a:solidFill>
                <a:latin typeface="Calibri" pitchFamily="34" charset="0"/>
                <a:ea typeface="Calibri" pitchFamily="34" charset="-122"/>
                <a:cs typeface="Calibri" pitchFamily="34" charset="-120"/>
              </a:rPr>
              <a:t>Searched Google Scholar and the library using: emotional intelligence, academic performance, self-regulation, mindfulness, procrastination</a:t>
            </a:r>
            <a:endParaRPr lang="en-US" sz="850" dirty="0"/>
          </a:p>
          <a:p>
            <a:pPr marL="127000" indent="-127000">
              <a:spcAft>
                <a:spcPts val="200"/>
              </a:spcAft>
              <a:buSzPct val="100000"/>
              <a:buChar char="•"/>
            </a:pPr>
            <a:r>
              <a:rPr lang="en-US" sz="850" dirty="0">
                <a:solidFill>
                  <a:srgbClr val="1F2937"/>
                </a:solidFill>
                <a:latin typeface="Calibri" pitchFamily="34" charset="0"/>
                <a:ea typeface="Calibri" pitchFamily="34" charset="-122"/>
                <a:cs typeface="Calibri" pitchFamily="34" charset="-120"/>
              </a:rPr>
              <a:t>Selected peer-reviewed articles and meta-analyses (2002 to 2020) plus foundational texts</a:t>
            </a:r>
            <a:endParaRPr lang="en-US" sz="850" dirty="0"/>
          </a:p>
          <a:p>
            <a:pPr marL="127000" indent="-127000">
              <a:spcAft>
                <a:spcPts val="200"/>
              </a:spcAft>
              <a:buSzPct val="100000"/>
              <a:buChar char="•"/>
            </a:pPr>
            <a:r>
              <a:rPr lang="en-US" sz="850" dirty="0">
                <a:solidFill>
                  <a:srgbClr val="1F2937"/>
                </a:solidFill>
                <a:latin typeface="Calibri" pitchFamily="34" charset="0"/>
                <a:ea typeface="Calibri" pitchFamily="34" charset="-122"/>
                <a:cs typeface="Calibri" pitchFamily="34" charset="-120"/>
              </a:rPr>
              <a:t>Compared findings across the three questions</a:t>
            </a:r>
            <a:endParaRPr lang="en-US" sz="850" dirty="0"/>
          </a:p>
          <a:p>
            <a:pPr marL="127000" indent="-127000">
              <a:spcAft>
                <a:spcPts val="200"/>
              </a:spcAft>
              <a:buSzPct val="100000"/>
              <a:buChar char="•"/>
            </a:pPr>
            <a:r>
              <a:rPr lang="en-US" sz="850" dirty="0">
                <a:solidFill>
                  <a:srgbClr val="1F2937"/>
                </a:solidFill>
                <a:highlight>
                  <a:srgbClr val="FFF3B0"/>
                </a:highlight>
                <a:latin typeface="Calibri" pitchFamily="34" charset="0"/>
                <a:ea typeface="Calibri" pitchFamily="34" charset="-122"/>
                <a:cs typeface="Calibri" pitchFamily="34" charset="-120"/>
              </a:rPr>
              <a:t>Kept a reflective journal on emotions, decisions and study habits [add dates]</a:t>
            </a:r>
            <a:endParaRPr lang="en-US" sz="850" dirty="0"/>
          </a:p>
        </p:txBody>
      </p:sp>
      <p:sp>
        <p:nvSpPr>
          <p:cNvPr id="14" name="Q1 card"/>
          <p:cNvSpPr/>
          <p:nvPr/>
        </p:nvSpPr>
        <p:spPr>
          <a:xfrm>
            <a:off x="182880" y="3145536"/>
            <a:ext cx="3543300" cy="2514600"/>
          </a:xfrm>
          <a:prstGeom prst="rect">
            <a:avLst/>
          </a:prstGeom>
          <a:solidFill>
            <a:srgbClr val="FFFFFF"/>
          </a:solidFill>
          <a:ln w="6350">
            <a:solidFill>
              <a:srgbClr val="E5E7EB"/>
            </a:solidFill>
            <a:prstDash val="solid"/>
          </a:ln>
        </p:spPr>
      </p:sp>
      <p:sp>
        <p:nvSpPr>
          <p:cNvPr id="15" name="Q1 accent"/>
          <p:cNvSpPr/>
          <p:nvPr/>
        </p:nvSpPr>
        <p:spPr>
          <a:xfrm>
            <a:off x="182880" y="3145536"/>
            <a:ext cx="3543300" cy="54864"/>
          </a:xfrm>
          <a:prstGeom prst="rect">
            <a:avLst/>
          </a:prstGeom>
          <a:solidFill>
            <a:srgbClr val="0F766E"/>
          </a:solidFill>
          <a:ln w="12700">
            <a:solidFill>
              <a:srgbClr val="0F766E"/>
            </a:solidFill>
            <a:prstDash val="solid"/>
          </a:ln>
        </p:spPr>
      </p:sp>
      <p:sp>
        <p:nvSpPr>
          <p:cNvPr id="16" name="Q1 title"/>
          <p:cNvSpPr txBox="1"/>
          <p:nvPr/>
        </p:nvSpPr>
        <p:spPr>
          <a:xfrm>
            <a:off x="292608" y="3236976"/>
            <a:ext cx="3323844" cy="256032"/>
          </a:xfrm>
          <a:prstGeom prst="rect">
            <a:avLst/>
          </a:prstGeom>
          <a:noFill/>
          <a:ln/>
        </p:spPr>
        <p:txBody>
          <a:bodyPr wrap="square" lIns="0" tIns="0" rIns="0" bIns="0" rtlCol="0" anchor="ctr"/>
          <a:lstStyle/>
          <a:p>
            <a:pPr indent="0" marL="0">
              <a:buNone/>
            </a:pPr>
            <a:r>
              <a:rPr lang="en-US" sz="1200" b="1" dirty="0">
                <a:solidFill>
                  <a:srgbClr val="0F766E"/>
                </a:solidFill>
                <a:latin typeface="Calibri" pitchFamily="34" charset="0"/>
                <a:ea typeface="Calibri" pitchFamily="34" charset="-122"/>
                <a:cs typeface="Calibri" pitchFamily="34" charset="-120"/>
              </a:rPr>
              <a:t>1. Emotional Awareness</a:t>
            </a:r>
            <a:endParaRPr lang="en-US" sz="1200" dirty="0"/>
          </a:p>
        </p:txBody>
      </p:sp>
      <p:sp>
        <p:nvSpPr>
          <p:cNvPr id="17" name="Q1 text"/>
          <p:cNvSpPr txBox="1"/>
          <p:nvPr/>
        </p:nvSpPr>
        <p:spPr>
          <a:xfrm>
            <a:off x="292608" y="3511296"/>
            <a:ext cx="3323844" cy="1645920"/>
          </a:xfrm>
          <a:prstGeom prst="rect">
            <a:avLst/>
          </a:prstGeom>
          <a:noFill/>
          <a:ln/>
        </p:spPr>
        <p:txBody>
          <a:bodyPr wrap="square" lIns="0" tIns="0" rIns="0" bIns="0" rtlCol="0" anchor="t"/>
          <a:lstStyle/>
          <a:p>
            <a:pPr indent="0" marL="0">
              <a:spcAft>
                <a:spcPts val="200"/>
              </a:spcAft>
              <a:buNone/>
            </a:pPr>
            <a:r>
              <a:rPr lang="en-US" sz="850" b="1" dirty="0">
                <a:solidFill>
                  <a:srgbClr val="1F2937"/>
                </a:solidFill>
                <a:latin typeface="Calibri" pitchFamily="34" charset="0"/>
                <a:ea typeface="Calibri" pitchFamily="34" charset="-122"/>
                <a:cs typeface="Calibri" pitchFamily="34" charset="-120"/>
              </a:rPr>
              <a:t>How far do emotions influence my thinking?</a:t>
            </a:r>
            <a:endParaRPr lang="en-US" sz="850" dirty="0"/>
          </a:p>
          <a:p>
            <a:pPr indent="0" marL="0">
              <a:spcAft>
                <a:spcPts val="200"/>
              </a:spcAft>
              <a:buNone/>
            </a:pPr>
            <a:r>
              <a:rPr lang="en-US" sz="850" dirty="0">
                <a:solidFill>
                  <a:srgbClr val="1F2937"/>
                </a:solidFill>
                <a:latin typeface="Calibri" pitchFamily="34" charset="0"/>
                <a:ea typeface="Calibri" pitchFamily="34" charset="-122"/>
                <a:cs typeface="Calibri" pitchFamily="34" charset="-120"/>
              </a:rPr>
              <a:t>Emotions act as information. Stress narrows attention and favours quick, risk-averse choices; calm, positive states support broader, more creative thinking. Pekrun et al. (2002) show academic emotions affect attention, effort and strategy use.</a:t>
            </a:r>
            <a:endParaRPr lang="en-US" sz="850" dirty="0"/>
          </a:p>
          <a:p>
            <a:pPr indent="0" marL="0">
              <a:spcAft>
                <a:spcPts val="200"/>
              </a:spcAft>
              <a:buNone/>
            </a:pPr>
            <a:r>
              <a:rPr lang="en-US" sz="850" b="1" dirty="0">
                <a:solidFill>
                  <a:srgbClr val="1F2937"/>
                </a:solidFill>
                <a:latin typeface="Calibri" pitchFamily="34" charset="0"/>
                <a:ea typeface="Calibri" pitchFamily="34" charset="-122"/>
                <a:cs typeface="Calibri" pitchFamily="34" charset="-120"/>
              </a:rPr>
              <a:t>Developing awareness</a:t>
            </a:r>
            <a:endParaRPr lang="en-US" sz="850" dirty="0"/>
          </a:p>
          <a:p>
            <a:pPr marL="127000" indent="-127000">
              <a:spcAft>
                <a:spcPts val="200"/>
              </a:spcAft>
              <a:buSzPct val="100000"/>
              <a:buChar char="•"/>
            </a:pPr>
            <a:r>
              <a:rPr lang="en-US" sz="850" dirty="0">
                <a:solidFill>
                  <a:srgbClr val="1F2937"/>
                </a:solidFill>
                <a:latin typeface="Calibri" pitchFamily="34" charset="0"/>
                <a:ea typeface="Calibri" pitchFamily="34" charset="-122"/>
                <a:cs typeface="Calibri" pitchFamily="34" charset="-120"/>
              </a:rPr>
              <a:t>Name it: label feelings precisely ("anxious", not "bad")</a:t>
            </a:r>
            <a:endParaRPr lang="en-US" sz="850" dirty="0"/>
          </a:p>
          <a:p>
            <a:pPr marL="127000" indent="-127000">
              <a:spcAft>
                <a:spcPts val="200"/>
              </a:spcAft>
              <a:buSzPct val="100000"/>
              <a:buChar char="•"/>
            </a:pPr>
            <a:r>
              <a:rPr lang="en-US" sz="850" dirty="0">
                <a:solidFill>
                  <a:srgbClr val="1F2937"/>
                </a:solidFill>
                <a:latin typeface="Calibri" pitchFamily="34" charset="0"/>
                <a:ea typeface="Calibri" pitchFamily="34" charset="-122"/>
                <a:cs typeface="Calibri" pitchFamily="34" charset="-120"/>
              </a:rPr>
              <a:t>Pause before big decisions</a:t>
            </a:r>
            <a:endParaRPr lang="en-US" sz="850" dirty="0"/>
          </a:p>
          <a:p>
            <a:pPr marL="127000" indent="-127000">
              <a:spcAft>
                <a:spcPts val="200"/>
              </a:spcAft>
              <a:buSzPct val="100000"/>
              <a:buChar char="•"/>
            </a:pPr>
            <a:r>
              <a:rPr lang="en-US" sz="850" dirty="0">
                <a:solidFill>
                  <a:srgbClr val="1F2937"/>
                </a:solidFill>
                <a:latin typeface="Calibri" pitchFamily="34" charset="0"/>
                <a:ea typeface="Calibri" pitchFamily="34" charset="-122"/>
                <a:cs typeface="Calibri" pitchFamily="34" charset="-120"/>
              </a:rPr>
              <a:t>Journal triggers and reactions</a:t>
            </a:r>
            <a:endParaRPr lang="en-US" sz="850" dirty="0"/>
          </a:p>
          <a:p>
            <a:pPr marL="127000" indent="-127000">
              <a:spcAft>
                <a:spcPts val="200"/>
              </a:spcAft>
              <a:buSzPct val="100000"/>
              <a:buChar char="•"/>
            </a:pPr>
            <a:r>
              <a:rPr lang="en-US" sz="850" dirty="0">
                <a:solidFill>
                  <a:srgbClr val="1F2937"/>
                </a:solidFill>
                <a:latin typeface="Calibri" pitchFamily="34" charset="0"/>
                <a:ea typeface="Calibri" pitchFamily="34" charset="-122"/>
                <a:cs typeface="Calibri" pitchFamily="34" charset="-120"/>
              </a:rPr>
              <a:t>Reappraise the situation (Gross, 1998)</a:t>
            </a:r>
            <a:endParaRPr lang="en-US" sz="850" dirty="0"/>
          </a:p>
        </p:txBody>
      </p:sp>
      <p:sp>
        <p:nvSpPr>
          <p:cNvPr id="18" name="Flow Awareness"/>
          <p:cNvSpPr/>
          <p:nvPr/>
        </p:nvSpPr>
        <p:spPr>
          <a:xfrm>
            <a:off x="292608" y="5202936"/>
            <a:ext cx="1005840" cy="292608"/>
          </a:xfrm>
          <a:prstGeom prst="roundRect">
            <a:avLst>
              <a:gd name="adj" fmla="val 18750"/>
            </a:avLst>
          </a:prstGeom>
          <a:solidFill>
            <a:srgbClr val="0F766E"/>
          </a:solidFill>
          <a:ln w="12700">
            <a:solidFill>
              <a:srgbClr val="0F766E"/>
            </a:solidFill>
            <a:prstDash val="solid"/>
          </a:ln>
        </p:spPr>
      </p:sp>
      <p:sp>
        <p:nvSpPr>
          <p:cNvPr id="19" name="Text 17"/>
          <p:cNvSpPr txBox="1"/>
          <p:nvPr/>
        </p:nvSpPr>
        <p:spPr>
          <a:xfrm>
            <a:off x="292608" y="5202936"/>
            <a:ext cx="1005840" cy="292608"/>
          </a:xfrm>
          <a:prstGeom prst="rect">
            <a:avLst/>
          </a:prstGeom>
          <a:noFill/>
          <a:ln/>
        </p:spPr>
        <p:txBody>
          <a:bodyPr wrap="square" lIns="0" tIns="0" rIns="0" bIns="0" rtlCol="0" anchor="ctr"/>
          <a:lstStyle/>
          <a:p>
            <a:pPr algn="ctr" indent="0" marL="0">
              <a:buNone/>
            </a:pPr>
            <a:r>
              <a:rPr lang="en-US" sz="900" b="1" dirty="0">
                <a:solidFill>
                  <a:srgbClr val="FFFFFF"/>
                </a:solidFill>
                <a:latin typeface="Calibri" pitchFamily="34" charset="0"/>
                <a:ea typeface="Calibri" pitchFamily="34" charset="-122"/>
                <a:cs typeface="Calibri" pitchFamily="34" charset="-120"/>
              </a:rPr>
              <a:t>Awareness</a:t>
            </a:r>
            <a:endParaRPr lang="en-US" sz="900" dirty="0"/>
          </a:p>
        </p:txBody>
      </p:sp>
      <p:sp>
        <p:nvSpPr>
          <p:cNvPr id="20" name="Text 18"/>
          <p:cNvSpPr txBox="1"/>
          <p:nvPr/>
        </p:nvSpPr>
        <p:spPr>
          <a:xfrm>
            <a:off x="1298448" y="5202936"/>
            <a:ext cx="164592" cy="292608"/>
          </a:xfrm>
          <a:prstGeom prst="rect">
            <a:avLst/>
          </a:prstGeom>
          <a:noFill/>
          <a:ln/>
        </p:spPr>
        <p:txBody>
          <a:bodyPr wrap="square" lIns="0" tIns="0" rIns="0" bIns="0" rtlCol="0" anchor="ctr"/>
          <a:lstStyle/>
          <a:p>
            <a:pPr algn="ctr" indent="0" marL="0">
              <a:buNone/>
            </a:pPr>
            <a:r>
              <a:rPr lang="en-US" sz="1200" b="1" dirty="0">
                <a:solidFill>
                  <a:srgbClr val="1F2937"/>
                </a:solidFill>
                <a:latin typeface="Calibri" pitchFamily="34" charset="0"/>
                <a:ea typeface="Calibri" pitchFamily="34" charset="-122"/>
                <a:cs typeface="Calibri" pitchFamily="34" charset="-120"/>
              </a:rPr>
              <a:t>→</a:t>
            </a:r>
            <a:endParaRPr lang="en-US" sz="1200" dirty="0"/>
          </a:p>
        </p:txBody>
      </p:sp>
      <p:sp>
        <p:nvSpPr>
          <p:cNvPr id="21" name="Flow Regulation"/>
          <p:cNvSpPr/>
          <p:nvPr/>
        </p:nvSpPr>
        <p:spPr>
          <a:xfrm>
            <a:off x="1463040" y="5202936"/>
            <a:ext cx="1005840" cy="292608"/>
          </a:xfrm>
          <a:prstGeom prst="roundRect">
            <a:avLst>
              <a:gd name="adj" fmla="val 18750"/>
            </a:avLst>
          </a:prstGeom>
          <a:solidFill>
            <a:srgbClr val="1D4ED8"/>
          </a:solidFill>
          <a:ln w="12700">
            <a:solidFill>
              <a:srgbClr val="1D4ED8"/>
            </a:solidFill>
            <a:prstDash val="solid"/>
          </a:ln>
        </p:spPr>
      </p:sp>
      <p:sp>
        <p:nvSpPr>
          <p:cNvPr id="22" name="Text 20"/>
          <p:cNvSpPr txBox="1"/>
          <p:nvPr/>
        </p:nvSpPr>
        <p:spPr>
          <a:xfrm>
            <a:off x="1463040" y="5202936"/>
            <a:ext cx="1005840" cy="292608"/>
          </a:xfrm>
          <a:prstGeom prst="rect">
            <a:avLst/>
          </a:prstGeom>
          <a:noFill/>
          <a:ln/>
        </p:spPr>
        <p:txBody>
          <a:bodyPr wrap="square" lIns="0" tIns="0" rIns="0" bIns="0" rtlCol="0" anchor="ctr"/>
          <a:lstStyle/>
          <a:p>
            <a:pPr algn="ctr" indent="0" marL="0">
              <a:buNone/>
            </a:pPr>
            <a:r>
              <a:rPr lang="en-US" sz="900" b="1" dirty="0">
                <a:solidFill>
                  <a:srgbClr val="FFFFFF"/>
                </a:solidFill>
                <a:latin typeface="Calibri" pitchFamily="34" charset="0"/>
                <a:ea typeface="Calibri" pitchFamily="34" charset="-122"/>
                <a:cs typeface="Calibri" pitchFamily="34" charset="-120"/>
              </a:rPr>
              <a:t>Regulation</a:t>
            </a:r>
            <a:endParaRPr lang="en-US" sz="900" dirty="0"/>
          </a:p>
        </p:txBody>
      </p:sp>
      <p:sp>
        <p:nvSpPr>
          <p:cNvPr id="23" name="Text 21"/>
          <p:cNvSpPr txBox="1"/>
          <p:nvPr/>
        </p:nvSpPr>
        <p:spPr>
          <a:xfrm>
            <a:off x="2468880" y="5202936"/>
            <a:ext cx="164592" cy="292608"/>
          </a:xfrm>
          <a:prstGeom prst="rect">
            <a:avLst/>
          </a:prstGeom>
          <a:noFill/>
          <a:ln/>
        </p:spPr>
        <p:txBody>
          <a:bodyPr wrap="square" lIns="0" tIns="0" rIns="0" bIns="0" rtlCol="0" anchor="ctr"/>
          <a:lstStyle/>
          <a:p>
            <a:pPr algn="ctr" indent="0" marL="0">
              <a:buNone/>
            </a:pPr>
            <a:r>
              <a:rPr lang="en-US" sz="1200" b="1" dirty="0">
                <a:solidFill>
                  <a:srgbClr val="1F2937"/>
                </a:solidFill>
                <a:latin typeface="Calibri" pitchFamily="34" charset="0"/>
                <a:ea typeface="Calibri" pitchFamily="34" charset="-122"/>
                <a:cs typeface="Calibri" pitchFamily="34" charset="-120"/>
              </a:rPr>
              <a:t>→</a:t>
            </a:r>
            <a:endParaRPr lang="en-US" sz="1200" dirty="0"/>
          </a:p>
        </p:txBody>
      </p:sp>
      <p:sp>
        <p:nvSpPr>
          <p:cNvPr id="24" name="Flow Judgement"/>
          <p:cNvSpPr/>
          <p:nvPr/>
        </p:nvSpPr>
        <p:spPr>
          <a:xfrm>
            <a:off x="2633472" y="5202936"/>
            <a:ext cx="1005840" cy="292608"/>
          </a:xfrm>
          <a:prstGeom prst="roundRect">
            <a:avLst>
              <a:gd name="adj" fmla="val 18750"/>
            </a:avLst>
          </a:prstGeom>
          <a:solidFill>
            <a:srgbClr val="D97706"/>
          </a:solidFill>
          <a:ln w="12700">
            <a:solidFill>
              <a:srgbClr val="D97706"/>
            </a:solidFill>
            <a:prstDash val="solid"/>
          </a:ln>
        </p:spPr>
      </p:sp>
      <p:sp>
        <p:nvSpPr>
          <p:cNvPr id="25" name="Text 23"/>
          <p:cNvSpPr txBox="1"/>
          <p:nvPr/>
        </p:nvSpPr>
        <p:spPr>
          <a:xfrm>
            <a:off x="2633472" y="5202936"/>
            <a:ext cx="1005840" cy="292608"/>
          </a:xfrm>
          <a:prstGeom prst="rect">
            <a:avLst/>
          </a:prstGeom>
          <a:noFill/>
          <a:ln/>
        </p:spPr>
        <p:txBody>
          <a:bodyPr wrap="square" lIns="0" tIns="0" rIns="0" bIns="0" rtlCol="0" anchor="ctr"/>
          <a:lstStyle/>
          <a:p>
            <a:pPr algn="ctr" indent="0" marL="0">
              <a:buNone/>
            </a:pPr>
            <a:r>
              <a:rPr lang="en-US" sz="900" b="1" dirty="0">
                <a:solidFill>
                  <a:srgbClr val="FFFFFF"/>
                </a:solidFill>
                <a:latin typeface="Calibri" pitchFamily="34" charset="0"/>
                <a:ea typeface="Calibri" pitchFamily="34" charset="-122"/>
                <a:cs typeface="Calibri" pitchFamily="34" charset="-120"/>
              </a:rPr>
              <a:t>Judgement</a:t>
            </a:r>
            <a:endParaRPr lang="en-US" sz="900" dirty="0"/>
          </a:p>
        </p:txBody>
      </p:sp>
      <p:sp>
        <p:nvSpPr>
          <p:cNvPr id="26" name="Q2 card"/>
          <p:cNvSpPr/>
          <p:nvPr/>
        </p:nvSpPr>
        <p:spPr>
          <a:xfrm>
            <a:off x="3835908" y="3145536"/>
            <a:ext cx="3543300" cy="2514600"/>
          </a:xfrm>
          <a:prstGeom prst="rect">
            <a:avLst/>
          </a:prstGeom>
          <a:solidFill>
            <a:srgbClr val="FFFFFF"/>
          </a:solidFill>
          <a:ln w="6350">
            <a:solidFill>
              <a:srgbClr val="E5E7EB"/>
            </a:solidFill>
            <a:prstDash val="solid"/>
          </a:ln>
        </p:spPr>
      </p:sp>
      <p:sp>
        <p:nvSpPr>
          <p:cNvPr id="27" name="Q2 accent"/>
          <p:cNvSpPr/>
          <p:nvPr/>
        </p:nvSpPr>
        <p:spPr>
          <a:xfrm>
            <a:off x="3835908" y="3145536"/>
            <a:ext cx="3543300" cy="54864"/>
          </a:xfrm>
          <a:prstGeom prst="rect">
            <a:avLst/>
          </a:prstGeom>
          <a:solidFill>
            <a:srgbClr val="D97706"/>
          </a:solidFill>
          <a:ln w="12700">
            <a:solidFill>
              <a:srgbClr val="D97706"/>
            </a:solidFill>
            <a:prstDash val="solid"/>
          </a:ln>
        </p:spPr>
      </p:sp>
      <p:sp>
        <p:nvSpPr>
          <p:cNvPr id="28" name="Q2 title"/>
          <p:cNvSpPr txBox="1"/>
          <p:nvPr/>
        </p:nvSpPr>
        <p:spPr>
          <a:xfrm>
            <a:off x="3945636" y="3236976"/>
            <a:ext cx="3323844" cy="256032"/>
          </a:xfrm>
          <a:prstGeom prst="rect">
            <a:avLst/>
          </a:prstGeom>
          <a:noFill/>
          <a:ln/>
        </p:spPr>
        <p:txBody>
          <a:bodyPr wrap="square" lIns="0" tIns="0" rIns="0" bIns="0" rtlCol="0" anchor="ctr"/>
          <a:lstStyle/>
          <a:p>
            <a:pPr indent="0" marL="0">
              <a:buNone/>
            </a:pPr>
            <a:r>
              <a:rPr lang="en-US" sz="1200" b="1" dirty="0">
                <a:solidFill>
                  <a:srgbClr val="D97706"/>
                </a:solidFill>
                <a:latin typeface="Calibri" pitchFamily="34" charset="0"/>
                <a:ea typeface="Calibri" pitchFamily="34" charset="-122"/>
                <a:cs typeface="Calibri" pitchFamily="34" charset="-120"/>
              </a:rPr>
              <a:t>2. EI in Academic Success</a:t>
            </a:r>
            <a:endParaRPr lang="en-US" sz="1200" dirty="0"/>
          </a:p>
        </p:txBody>
      </p:sp>
      <p:sp>
        <p:nvSpPr>
          <p:cNvPr id="29" name="Text 27"/>
          <p:cNvSpPr txBox="1"/>
          <p:nvPr/>
        </p:nvSpPr>
        <p:spPr>
          <a:xfrm>
            <a:off x="3945636" y="3236976"/>
            <a:ext cx="3323844" cy="256032"/>
          </a:xfrm>
          <a:prstGeom prst="rect">
            <a:avLst/>
          </a:prstGeom>
          <a:noFill/>
          <a:ln/>
        </p:spPr>
        <p:txBody>
          <a:bodyPr wrap="square" lIns="0" tIns="0" rIns="0" bIns="0" rtlCol="0" anchor="ctr"/>
          <a:lstStyle/>
          <a:p>
            <a:pPr indent="0" marL="0">
              <a:buNone/>
            </a:pPr>
            <a:r>
              <a:rPr lang="en-US" sz="1200" b="1" dirty="0">
                <a:solidFill>
                  <a:srgbClr val="B45309"/>
                </a:solidFill>
                <a:latin typeface="Calibri" pitchFamily="34" charset="0"/>
                <a:ea typeface="Calibri" pitchFamily="34" charset="-122"/>
                <a:cs typeface="Calibri" pitchFamily="34" charset="-120"/>
              </a:rPr>
              <a:t>2. EI in Academic Success</a:t>
            </a:r>
            <a:endParaRPr lang="en-US" sz="1200" dirty="0"/>
          </a:p>
        </p:txBody>
      </p:sp>
      <p:sp>
        <p:nvSpPr>
          <p:cNvPr id="30" name="Q2 text a"/>
          <p:cNvSpPr txBox="1"/>
          <p:nvPr/>
        </p:nvSpPr>
        <p:spPr>
          <a:xfrm>
            <a:off x="3945636" y="3511296"/>
            <a:ext cx="3323844" cy="457200"/>
          </a:xfrm>
          <a:prstGeom prst="rect">
            <a:avLst/>
          </a:prstGeom>
          <a:noFill/>
          <a:ln/>
        </p:spPr>
        <p:txBody>
          <a:bodyPr wrap="square" lIns="0" tIns="0" rIns="0" bIns="0" rtlCol="0" anchor="t"/>
          <a:lstStyle/>
          <a:p>
            <a:pPr indent="0" marL="0">
              <a:spcAft>
                <a:spcPts val="200"/>
              </a:spcAft>
              <a:buNone/>
            </a:pPr>
            <a:r>
              <a:rPr lang="en-US" sz="850" b="1" dirty="0">
                <a:solidFill>
                  <a:srgbClr val="1F2937"/>
                </a:solidFill>
                <a:latin typeface="Calibri" pitchFamily="34" charset="0"/>
                <a:ea typeface="Calibri" pitchFamily="34" charset="-122"/>
                <a:cs typeface="Calibri" pitchFamily="34" charset="-120"/>
              </a:rPr>
              <a:t>Key emotional factors</a:t>
            </a:r>
            <a:endParaRPr lang="en-US" sz="850" dirty="0"/>
          </a:p>
          <a:p>
            <a:pPr indent="0" marL="0">
              <a:spcAft>
                <a:spcPts val="200"/>
              </a:spcAft>
              <a:buNone/>
            </a:pPr>
            <a:r>
              <a:rPr lang="en-US" sz="850" dirty="0">
                <a:solidFill>
                  <a:srgbClr val="1F2937"/>
                </a:solidFill>
                <a:latin typeface="Calibri" pitchFamily="34" charset="0"/>
                <a:ea typeface="Calibri" pitchFamily="34" charset="-122"/>
                <a:cs typeface="Calibri" pitchFamily="34" charset="-120"/>
              </a:rPr>
              <a:t>Stress management, motivation and resilience. A meta-analysis of 158 studies found EI positively predicts academic performance, beyond intelligence and personality (MacCann et al., 2020).</a:t>
            </a:r>
            <a:endParaRPr lang="en-US" sz="850" dirty="0"/>
          </a:p>
        </p:txBody>
      </p:sp>
      <p:sp>
        <p:nvSpPr>
          <p:cNvPr id="31" name="Stat 158"/>
          <p:cNvSpPr/>
          <p:nvPr/>
        </p:nvSpPr>
        <p:spPr>
          <a:xfrm>
            <a:off x="3945636" y="4242816"/>
            <a:ext cx="1607058" cy="502920"/>
          </a:xfrm>
          <a:prstGeom prst="roundRect">
            <a:avLst>
              <a:gd name="adj" fmla="val 10909"/>
            </a:avLst>
          </a:prstGeom>
          <a:solidFill>
            <a:srgbClr val="FEF3C7"/>
          </a:solidFill>
          <a:ln w="12700">
            <a:solidFill>
              <a:srgbClr val="FEF3C7"/>
            </a:solidFill>
            <a:prstDash val="solid"/>
          </a:ln>
        </p:spPr>
      </p:sp>
      <p:sp>
        <p:nvSpPr>
          <p:cNvPr id="32" name="Text 30"/>
          <p:cNvSpPr txBox="1"/>
          <p:nvPr/>
        </p:nvSpPr>
        <p:spPr>
          <a:xfrm>
            <a:off x="3945636" y="4242816"/>
            <a:ext cx="1607058" cy="502920"/>
          </a:xfrm>
          <a:prstGeom prst="rect">
            <a:avLst/>
          </a:prstGeom>
          <a:noFill/>
          <a:ln/>
        </p:spPr>
        <p:txBody>
          <a:bodyPr wrap="square" lIns="0" tIns="0" rIns="0" bIns="0" rtlCol="0" anchor="ctr"/>
          <a:lstStyle/>
          <a:p>
            <a:pPr algn="ctr" indent="0" marL="0">
              <a:buNone/>
            </a:pPr>
            <a:r>
              <a:rPr lang="en-US" sz="1500" b="1" dirty="0">
                <a:solidFill>
                  <a:srgbClr val="B45309"/>
                </a:solidFill>
                <a:latin typeface="Calibri" pitchFamily="34" charset="0"/>
                <a:ea typeface="Calibri" pitchFamily="34" charset="-122"/>
                <a:cs typeface="Calibri" pitchFamily="34" charset="-120"/>
              </a:rPr>
              <a:t>158</a:t>
            </a:r>
            <a:endParaRPr lang="en-US" sz="1500" dirty="0"/>
          </a:p>
          <a:p>
            <a:pPr algn="ctr" indent="0" marL="0">
              <a:buNone/>
            </a:pPr>
            <a:r>
              <a:rPr lang="en-US" sz="800" dirty="0">
                <a:solidFill>
                  <a:srgbClr val="1F2937"/>
                </a:solidFill>
                <a:latin typeface="Calibri" pitchFamily="34" charset="0"/>
                <a:ea typeface="Calibri" pitchFamily="34" charset="-122"/>
                <a:cs typeface="Calibri" pitchFamily="34" charset="-120"/>
              </a:rPr>
              <a:t>studies analysed</a:t>
            </a:r>
            <a:endParaRPr lang="en-US" sz="1500" dirty="0"/>
          </a:p>
        </p:txBody>
      </p:sp>
      <p:sp>
        <p:nvSpPr>
          <p:cNvPr id="33" name="Stat ρ ≈ .20"/>
          <p:cNvSpPr/>
          <p:nvPr/>
        </p:nvSpPr>
        <p:spPr>
          <a:xfrm>
            <a:off x="5662422" y="4242816"/>
            <a:ext cx="1607058" cy="502920"/>
          </a:xfrm>
          <a:prstGeom prst="roundRect">
            <a:avLst>
              <a:gd name="adj" fmla="val 10909"/>
            </a:avLst>
          </a:prstGeom>
          <a:solidFill>
            <a:srgbClr val="FEF3C7"/>
          </a:solidFill>
          <a:ln w="12700">
            <a:solidFill>
              <a:srgbClr val="FEF3C7"/>
            </a:solidFill>
            <a:prstDash val="solid"/>
          </a:ln>
        </p:spPr>
      </p:sp>
      <p:sp>
        <p:nvSpPr>
          <p:cNvPr id="34" name="Text 32"/>
          <p:cNvSpPr txBox="1"/>
          <p:nvPr/>
        </p:nvSpPr>
        <p:spPr>
          <a:xfrm>
            <a:off x="5662422" y="4242816"/>
            <a:ext cx="1607058" cy="502920"/>
          </a:xfrm>
          <a:prstGeom prst="rect">
            <a:avLst/>
          </a:prstGeom>
          <a:noFill/>
          <a:ln/>
        </p:spPr>
        <p:txBody>
          <a:bodyPr wrap="square" lIns="0" tIns="0" rIns="0" bIns="0" rtlCol="0" anchor="ctr"/>
          <a:lstStyle/>
          <a:p>
            <a:pPr algn="ctr" indent="0" marL="0">
              <a:buNone/>
            </a:pPr>
            <a:r>
              <a:rPr lang="en-US" sz="1500" b="1" dirty="0">
                <a:solidFill>
                  <a:srgbClr val="B45309"/>
                </a:solidFill>
                <a:latin typeface="Calibri" pitchFamily="34" charset="0"/>
                <a:ea typeface="Calibri" pitchFamily="34" charset="-122"/>
                <a:cs typeface="Calibri" pitchFamily="34" charset="-120"/>
              </a:rPr>
              <a:t>ρ ≈ .20</a:t>
            </a:r>
            <a:endParaRPr lang="en-US" sz="1500" dirty="0"/>
          </a:p>
          <a:p>
            <a:pPr algn="ctr" indent="0" marL="0">
              <a:buNone/>
            </a:pPr>
            <a:r>
              <a:rPr lang="en-US" sz="800" dirty="0">
                <a:solidFill>
                  <a:srgbClr val="1F2937"/>
                </a:solidFill>
                <a:latin typeface="Calibri" pitchFamily="34" charset="0"/>
                <a:ea typeface="Calibri" pitchFamily="34" charset="-122"/>
                <a:cs typeface="Calibri" pitchFamily="34" charset="-120"/>
              </a:rPr>
              <a:t>EI and grades</a:t>
            </a:r>
            <a:endParaRPr lang="en-US" sz="1500" dirty="0"/>
          </a:p>
        </p:txBody>
      </p:sp>
      <p:sp>
        <p:nvSpPr>
          <p:cNvPr id="35" name="Q2 text b"/>
          <p:cNvSpPr txBox="1"/>
          <p:nvPr/>
        </p:nvSpPr>
        <p:spPr>
          <a:xfrm>
            <a:off x="3945636" y="4837176"/>
            <a:ext cx="3323844" cy="777240"/>
          </a:xfrm>
          <a:prstGeom prst="rect">
            <a:avLst/>
          </a:prstGeom>
          <a:noFill/>
          <a:ln/>
        </p:spPr>
        <p:txBody>
          <a:bodyPr wrap="square" lIns="0" tIns="0" rIns="0" bIns="0" rtlCol="0" anchor="t"/>
          <a:lstStyle/>
          <a:p>
            <a:pPr indent="0" marL="0">
              <a:spcAft>
                <a:spcPts val="200"/>
              </a:spcAft>
              <a:buNone/>
            </a:pPr>
            <a:r>
              <a:rPr lang="en-US" sz="850" b="1" dirty="0">
                <a:solidFill>
                  <a:srgbClr val="1F2937"/>
                </a:solidFill>
                <a:latin typeface="Calibri" pitchFamily="34" charset="0"/>
                <a:ea typeface="Calibri" pitchFamily="34" charset="-122"/>
                <a:cs typeface="Calibri" pitchFamily="34" charset="-120"/>
              </a:rPr>
              <a:t>Managing challenges</a:t>
            </a:r>
            <a:endParaRPr lang="en-US" sz="850" dirty="0"/>
          </a:p>
          <a:p>
            <a:pPr marL="127000" indent="-127000">
              <a:spcAft>
                <a:spcPts val="200"/>
              </a:spcAft>
              <a:buSzPct val="100000"/>
              <a:buChar char="•"/>
            </a:pPr>
            <a:r>
              <a:rPr lang="en-US" sz="850" dirty="0">
                <a:solidFill>
                  <a:srgbClr val="1F2937"/>
                </a:solidFill>
                <a:latin typeface="Calibri" pitchFamily="34" charset="0"/>
                <a:ea typeface="Calibri" pitchFamily="34" charset="-122"/>
                <a:cs typeface="Calibri" pitchFamily="34" charset="-120"/>
              </a:rPr>
              <a:t>Procrastination is largely short-term mood repair (Sirois and Pychyl, 2013): notice the avoided feeling, start with 5 minutes</a:t>
            </a:r>
            <a:endParaRPr lang="en-US" sz="850" dirty="0"/>
          </a:p>
          <a:p>
            <a:pPr marL="127000" indent="-127000">
              <a:spcAft>
                <a:spcPts val="200"/>
              </a:spcAft>
              <a:buSzPct val="100000"/>
              <a:buChar char="•"/>
            </a:pPr>
            <a:r>
              <a:rPr lang="en-US" sz="850" dirty="0">
                <a:solidFill>
                  <a:srgbClr val="1F2937"/>
                </a:solidFill>
                <a:latin typeface="Calibri" pitchFamily="34" charset="0"/>
                <a:ea typeface="Calibri" pitchFamily="34" charset="-122"/>
                <a:cs typeface="Calibri" pitchFamily="34" charset="-120"/>
              </a:rPr>
              <a:t>Anxiety: breathing, reframing, planning</a:t>
            </a:r>
            <a:endParaRPr lang="en-US" sz="850" dirty="0"/>
          </a:p>
          <a:p>
            <a:pPr marL="127000" indent="-127000">
              <a:spcAft>
                <a:spcPts val="200"/>
              </a:spcAft>
              <a:buSzPct val="100000"/>
              <a:buChar char="•"/>
            </a:pPr>
            <a:r>
              <a:rPr lang="en-US" sz="850" dirty="0">
                <a:solidFill>
                  <a:srgbClr val="1F2937"/>
                </a:solidFill>
                <a:latin typeface="Calibri" pitchFamily="34" charset="0"/>
                <a:ea typeface="Calibri" pitchFamily="34" charset="-122"/>
                <a:cs typeface="Calibri" pitchFamily="34" charset="-120"/>
              </a:rPr>
              <a:t>Low motivation: small goals, link tasks to values</a:t>
            </a:r>
            <a:endParaRPr lang="en-US" sz="850" dirty="0"/>
          </a:p>
        </p:txBody>
      </p:sp>
      <p:sp>
        <p:nvSpPr>
          <p:cNvPr id="36" name="Q3 card"/>
          <p:cNvSpPr/>
          <p:nvPr/>
        </p:nvSpPr>
        <p:spPr>
          <a:xfrm>
            <a:off x="182880" y="5769864"/>
            <a:ext cx="3543300" cy="2011680"/>
          </a:xfrm>
          <a:prstGeom prst="rect">
            <a:avLst/>
          </a:prstGeom>
          <a:solidFill>
            <a:srgbClr val="FFFFFF"/>
          </a:solidFill>
          <a:ln w="6350">
            <a:solidFill>
              <a:srgbClr val="E5E7EB"/>
            </a:solidFill>
            <a:prstDash val="solid"/>
          </a:ln>
        </p:spPr>
      </p:sp>
      <p:sp>
        <p:nvSpPr>
          <p:cNvPr id="37" name="Q3 accent"/>
          <p:cNvSpPr/>
          <p:nvPr/>
        </p:nvSpPr>
        <p:spPr>
          <a:xfrm>
            <a:off x="182880" y="5769864"/>
            <a:ext cx="3543300" cy="54864"/>
          </a:xfrm>
          <a:prstGeom prst="rect">
            <a:avLst/>
          </a:prstGeom>
          <a:solidFill>
            <a:srgbClr val="6D28D9"/>
          </a:solidFill>
          <a:ln w="12700">
            <a:solidFill>
              <a:srgbClr val="6D28D9"/>
            </a:solidFill>
            <a:prstDash val="solid"/>
          </a:ln>
        </p:spPr>
      </p:sp>
      <p:sp>
        <p:nvSpPr>
          <p:cNvPr id="38" name="Q3 title"/>
          <p:cNvSpPr txBox="1"/>
          <p:nvPr/>
        </p:nvSpPr>
        <p:spPr>
          <a:xfrm>
            <a:off x="292608" y="5861304"/>
            <a:ext cx="3323844" cy="256032"/>
          </a:xfrm>
          <a:prstGeom prst="rect">
            <a:avLst/>
          </a:prstGeom>
          <a:noFill/>
          <a:ln/>
        </p:spPr>
        <p:txBody>
          <a:bodyPr wrap="square" lIns="0" tIns="0" rIns="0" bIns="0" rtlCol="0" anchor="ctr"/>
          <a:lstStyle/>
          <a:p>
            <a:pPr indent="0" marL="0">
              <a:buNone/>
            </a:pPr>
            <a:r>
              <a:rPr lang="en-US" sz="1200" b="1" dirty="0">
                <a:solidFill>
                  <a:srgbClr val="6D28D9"/>
                </a:solidFill>
                <a:latin typeface="Calibri" pitchFamily="34" charset="0"/>
                <a:ea typeface="Calibri" pitchFamily="34" charset="-122"/>
                <a:cs typeface="Calibri" pitchFamily="34" charset="-120"/>
              </a:rPr>
              <a:t>3. Personal Reflection</a:t>
            </a:r>
            <a:endParaRPr lang="en-US" sz="1200" dirty="0"/>
          </a:p>
        </p:txBody>
      </p:sp>
      <p:sp>
        <p:nvSpPr>
          <p:cNvPr id="39" name="Q3 text"/>
          <p:cNvSpPr txBox="1"/>
          <p:nvPr/>
        </p:nvSpPr>
        <p:spPr>
          <a:xfrm>
            <a:off x="292608" y="6135624"/>
            <a:ext cx="3323844" cy="1143000"/>
          </a:xfrm>
          <a:prstGeom prst="rect">
            <a:avLst/>
          </a:prstGeom>
          <a:noFill/>
          <a:ln/>
        </p:spPr>
        <p:txBody>
          <a:bodyPr wrap="square" lIns="0" tIns="0" rIns="0" bIns="0" rtlCol="0" anchor="t"/>
          <a:lstStyle/>
          <a:p>
            <a:pPr indent="0" marL="0">
              <a:spcAft>
                <a:spcPts val="200"/>
              </a:spcAft>
              <a:buNone/>
            </a:pPr>
            <a:r>
              <a:rPr lang="en-US" sz="850" dirty="0">
                <a:solidFill>
                  <a:srgbClr val="1F2937"/>
                </a:solidFill>
                <a:latin typeface="Calibri" pitchFamily="34" charset="0"/>
                <a:ea typeface="Calibri" pitchFamily="34" charset="-122"/>
                <a:cs typeface="Calibri" pitchFamily="34" charset="-120"/>
              </a:rPr>
              <a:t>Mindfulness means paying attention to the present moment without judgement (Kabat-Zinn, 2003). It supports regulation by creating a gap between feeling and reaction.</a:t>
            </a:r>
            <a:endParaRPr lang="en-US" sz="850" dirty="0"/>
          </a:p>
          <a:p>
            <a:pPr indent="0" marL="0">
              <a:spcAft>
                <a:spcPts val="200"/>
              </a:spcAft>
              <a:buNone/>
            </a:pPr>
            <a:r>
              <a:rPr lang="en-US" sz="850" b="1" dirty="0">
                <a:solidFill>
                  <a:srgbClr val="1F2937"/>
                </a:solidFill>
                <a:latin typeface="Calibri" pitchFamily="34" charset="0"/>
                <a:ea typeface="Calibri" pitchFamily="34" charset="-122"/>
                <a:cs typeface="Calibri" pitchFamily="34" charset="-120"/>
              </a:rPr>
              <a:t>My experience</a:t>
            </a:r>
            <a:endParaRPr lang="en-US" sz="850" dirty="0"/>
          </a:p>
          <a:p>
            <a:pPr marL="127000" indent="-127000">
              <a:spcAft>
                <a:spcPts val="200"/>
              </a:spcAft>
              <a:buSzPct val="100000"/>
              <a:buChar char="•"/>
            </a:pPr>
            <a:r>
              <a:rPr lang="en-US" sz="850" dirty="0">
                <a:solidFill>
                  <a:srgbClr val="1F2937"/>
                </a:solidFill>
                <a:highlight>
                  <a:srgbClr val="FFF3B0"/>
                </a:highlight>
                <a:latin typeface="Calibri" pitchFamily="34" charset="0"/>
                <a:ea typeface="Calibri" pitchFamily="34" charset="-122"/>
                <a:cs typeface="Calibri" pitchFamily="34" charset="-120"/>
              </a:rPr>
              <a:t>Strategy tried: [e.g. 5-minute breathing before study]</a:t>
            </a:r>
            <a:endParaRPr lang="en-US" sz="850" dirty="0"/>
          </a:p>
          <a:p>
            <a:pPr marL="127000" indent="-127000">
              <a:spcAft>
                <a:spcPts val="200"/>
              </a:spcAft>
              <a:buSzPct val="100000"/>
              <a:buChar char="•"/>
            </a:pPr>
            <a:r>
              <a:rPr lang="en-US" sz="850" dirty="0">
                <a:solidFill>
                  <a:srgbClr val="1F2937"/>
                </a:solidFill>
                <a:highlight>
                  <a:srgbClr val="FFF3B0"/>
                </a:highlight>
                <a:latin typeface="Calibri" pitchFamily="34" charset="0"/>
                <a:ea typeface="Calibri" pitchFamily="34" charset="-122"/>
                <a:cs typeface="Calibri" pitchFamily="34" charset="-120"/>
              </a:rPr>
              <a:t>Effect on focus / stress: [your observations]</a:t>
            </a:r>
            <a:endParaRPr lang="en-US" sz="850" dirty="0"/>
          </a:p>
          <a:p>
            <a:pPr marL="127000" indent="-127000">
              <a:spcAft>
                <a:spcPts val="200"/>
              </a:spcAft>
              <a:buSzPct val="100000"/>
              <a:buChar char="•"/>
            </a:pPr>
            <a:r>
              <a:rPr lang="en-US" sz="850" dirty="0">
                <a:solidFill>
                  <a:srgbClr val="1F2937"/>
                </a:solidFill>
                <a:highlight>
                  <a:srgbClr val="FFF3B0"/>
                </a:highlight>
                <a:latin typeface="Calibri" pitchFamily="34" charset="0"/>
                <a:ea typeface="Calibri" pitchFamily="34" charset="-122"/>
                <a:cs typeface="Calibri" pitchFamily="34" charset="-120"/>
              </a:rPr>
              <a:t>What I would change: [your reflection]</a:t>
            </a:r>
            <a:endParaRPr lang="en-US" sz="850" dirty="0"/>
          </a:p>
        </p:txBody>
      </p:sp>
      <p:sp>
        <p:nvSpPr>
          <p:cNvPr id="40" name="Data placeholder"/>
          <p:cNvSpPr/>
          <p:nvPr/>
        </p:nvSpPr>
        <p:spPr>
          <a:xfrm>
            <a:off x="292608" y="7324344"/>
            <a:ext cx="3323844" cy="365760"/>
          </a:xfrm>
          <a:prstGeom prst="rect">
            <a:avLst/>
          </a:prstGeom>
          <a:solidFill>
            <a:srgbClr val="FFFFFF"/>
          </a:solidFill>
          <a:ln w="9525">
            <a:solidFill>
              <a:srgbClr val="9CA3AF"/>
            </a:solidFill>
            <a:prstDash val="dash"/>
          </a:ln>
        </p:spPr>
      </p:sp>
      <p:sp>
        <p:nvSpPr>
          <p:cNvPr id="41" name="Text 39"/>
          <p:cNvSpPr txBox="1"/>
          <p:nvPr/>
        </p:nvSpPr>
        <p:spPr>
          <a:xfrm>
            <a:off x="292608" y="7324344"/>
            <a:ext cx="3323844" cy="365760"/>
          </a:xfrm>
          <a:prstGeom prst="rect">
            <a:avLst/>
          </a:prstGeom>
          <a:noFill/>
          <a:ln/>
        </p:spPr>
        <p:txBody>
          <a:bodyPr wrap="square" lIns="0" tIns="0" rIns="0" bIns="0" rtlCol="0" anchor="ctr"/>
          <a:lstStyle/>
          <a:p>
            <a:pPr algn="ctr" indent="0" marL="0">
              <a:buNone/>
            </a:pPr>
            <a:r>
              <a:rPr lang="en-US" sz="800" dirty="0">
                <a:solidFill>
                  <a:srgbClr val="6B7280"/>
                </a:solidFill>
                <a:latin typeface="Calibri" pitchFamily="34" charset="0"/>
                <a:ea typeface="Calibri" pitchFamily="34" charset="-122"/>
                <a:cs typeface="Calibri" pitchFamily="34" charset="-120"/>
              </a:rPr>
              <a:t>Add your own journal data or chart here (e.g. stress rating 1 to 10 over 2 weeks)</a:t>
            </a:r>
            <a:endParaRPr lang="en-US" sz="800" dirty="0"/>
          </a:p>
        </p:txBody>
      </p:sp>
      <p:sp>
        <p:nvSpPr>
          <p:cNvPr id="42" name="Toolkit card"/>
          <p:cNvSpPr/>
          <p:nvPr/>
        </p:nvSpPr>
        <p:spPr>
          <a:xfrm>
            <a:off x="3835908" y="5769864"/>
            <a:ext cx="3543300" cy="2011680"/>
          </a:xfrm>
          <a:prstGeom prst="rect">
            <a:avLst/>
          </a:prstGeom>
          <a:solidFill>
            <a:srgbClr val="FFFFFF"/>
          </a:solidFill>
          <a:ln w="6350">
            <a:solidFill>
              <a:srgbClr val="E5E7EB"/>
            </a:solidFill>
            <a:prstDash val="solid"/>
          </a:ln>
        </p:spPr>
      </p:sp>
      <p:sp>
        <p:nvSpPr>
          <p:cNvPr id="43" name="Toolkit accent"/>
          <p:cNvSpPr/>
          <p:nvPr/>
        </p:nvSpPr>
        <p:spPr>
          <a:xfrm>
            <a:off x="3835908" y="5769864"/>
            <a:ext cx="3543300" cy="54864"/>
          </a:xfrm>
          <a:prstGeom prst="rect">
            <a:avLst/>
          </a:prstGeom>
          <a:solidFill>
            <a:srgbClr val="1D4ED8"/>
          </a:solidFill>
          <a:ln w="12700">
            <a:solidFill>
              <a:srgbClr val="1D4ED8"/>
            </a:solidFill>
            <a:prstDash val="solid"/>
          </a:ln>
        </p:spPr>
      </p:sp>
      <p:sp>
        <p:nvSpPr>
          <p:cNvPr id="44" name="Toolkit title"/>
          <p:cNvSpPr txBox="1"/>
          <p:nvPr/>
        </p:nvSpPr>
        <p:spPr>
          <a:xfrm>
            <a:off x="3945636" y="5861304"/>
            <a:ext cx="3323844" cy="256032"/>
          </a:xfrm>
          <a:prstGeom prst="rect">
            <a:avLst/>
          </a:prstGeom>
          <a:noFill/>
          <a:ln/>
        </p:spPr>
        <p:txBody>
          <a:bodyPr wrap="square" lIns="0" tIns="0" rIns="0" bIns="0" rtlCol="0" anchor="ctr"/>
          <a:lstStyle/>
          <a:p>
            <a:pPr indent="0" marL="0">
              <a:buNone/>
            </a:pPr>
            <a:r>
              <a:rPr lang="en-US" sz="1200" b="1" dirty="0">
                <a:solidFill>
                  <a:srgbClr val="1D4ED8"/>
                </a:solidFill>
                <a:latin typeface="Calibri" pitchFamily="34" charset="0"/>
                <a:ea typeface="Calibri" pitchFamily="34" charset="-122"/>
                <a:cs typeface="Calibri" pitchFamily="34" charset="-120"/>
              </a:rPr>
              <a:t>Strategy Toolkit</a:t>
            </a:r>
            <a:endParaRPr lang="en-US" sz="1200" dirty="0"/>
          </a:p>
        </p:txBody>
      </p:sp>
      <p:sp>
        <p:nvSpPr>
          <p:cNvPr id="45" name="Toolkit text"/>
          <p:cNvSpPr txBox="1"/>
          <p:nvPr/>
        </p:nvSpPr>
        <p:spPr>
          <a:xfrm>
            <a:off x="3945636" y="6135624"/>
            <a:ext cx="3323844" cy="1600200"/>
          </a:xfrm>
          <a:prstGeom prst="rect">
            <a:avLst/>
          </a:prstGeom>
          <a:noFill/>
          <a:ln/>
        </p:spPr>
        <p:txBody>
          <a:bodyPr wrap="square" lIns="0" tIns="0" rIns="0" bIns="0" rtlCol="0" anchor="t"/>
          <a:lstStyle/>
          <a:p>
            <a:pPr marL="127000" indent="-127000">
              <a:spcAft>
                <a:spcPts val="200"/>
              </a:spcAft>
              <a:buSzPct val="100000"/>
              <a:buChar char="•"/>
            </a:pPr>
            <a:r>
              <a:rPr lang="en-US" sz="1050" dirty="0">
                <a:solidFill>
                  <a:srgbClr val="1F2937"/>
                </a:solidFill>
                <a:latin typeface="Calibri" pitchFamily="34" charset="0"/>
                <a:ea typeface="Calibri" pitchFamily="34" charset="-122"/>
                <a:cs typeface="Calibri" pitchFamily="34" charset="-120"/>
              </a:rPr>
              <a:t>Daily 5-minute mindful breathing</a:t>
            </a:r>
            <a:endParaRPr lang="en-US" sz="1050" dirty="0"/>
          </a:p>
          <a:p>
            <a:pPr marL="127000" indent="-127000">
              <a:spcAft>
                <a:spcPts val="200"/>
              </a:spcAft>
              <a:buSzPct val="100000"/>
              <a:buChar char="•"/>
            </a:pPr>
            <a:r>
              <a:rPr lang="en-US" sz="1050" dirty="0">
                <a:solidFill>
                  <a:srgbClr val="1F2937"/>
                </a:solidFill>
                <a:latin typeface="Calibri" pitchFamily="34" charset="0"/>
                <a:ea typeface="Calibri" pitchFamily="34" charset="-122"/>
                <a:cs typeface="Calibri" pitchFamily="34" charset="-120"/>
              </a:rPr>
              <a:t>Emotion journal (trigger, feeling, response)</a:t>
            </a:r>
            <a:endParaRPr lang="en-US" sz="1050" dirty="0"/>
          </a:p>
          <a:p>
            <a:pPr marL="127000" indent="-127000">
              <a:spcAft>
                <a:spcPts val="200"/>
              </a:spcAft>
              <a:buSzPct val="100000"/>
              <a:buChar char="•"/>
            </a:pPr>
            <a:r>
              <a:rPr lang="en-US" sz="1050" dirty="0">
                <a:solidFill>
                  <a:srgbClr val="1F2937"/>
                </a:solidFill>
                <a:latin typeface="Calibri" pitchFamily="34" charset="0"/>
                <a:ea typeface="Calibri" pitchFamily="34" charset="-122"/>
                <a:cs typeface="Calibri" pitchFamily="34" charset="-120"/>
              </a:rPr>
              <a:t>Pomodoro blocks to beat procrastination</a:t>
            </a:r>
            <a:endParaRPr lang="en-US" sz="1050" dirty="0"/>
          </a:p>
          <a:p>
            <a:pPr marL="127000" indent="-127000">
              <a:spcAft>
                <a:spcPts val="200"/>
              </a:spcAft>
              <a:buSzPct val="100000"/>
              <a:buChar char="•"/>
            </a:pPr>
            <a:r>
              <a:rPr lang="en-US" sz="1050" dirty="0">
                <a:solidFill>
                  <a:srgbClr val="1F2937"/>
                </a:solidFill>
                <a:latin typeface="Calibri" pitchFamily="34" charset="0"/>
                <a:ea typeface="Calibri" pitchFamily="34" charset="-122"/>
                <a:cs typeface="Calibri" pitchFamily="34" charset="-120"/>
              </a:rPr>
              <a:t>Reframing negative self-talk</a:t>
            </a:r>
            <a:endParaRPr lang="en-US" sz="1050" dirty="0"/>
          </a:p>
          <a:p>
            <a:pPr marL="127000" indent="-127000">
              <a:spcAft>
                <a:spcPts val="200"/>
              </a:spcAft>
              <a:buSzPct val="100000"/>
              <a:buChar char="•"/>
            </a:pPr>
            <a:r>
              <a:rPr lang="en-US" sz="1050" dirty="0">
                <a:solidFill>
                  <a:srgbClr val="1F2937"/>
                </a:solidFill>
                <a:latin typeface="Calibri" pitchFamily="34" charset="0"/>
                <a:ea typeface="Calibri" pitchFamily="34" charset="-122"/>
                <a:cs typeface="Calibri" pitchFamily="34" charset="-120"/>
              </a:rPr>
              <a:t>Asking peers and tutors for support</a:t>
            </a:r>
            <a:endParaRPr lang="en-US" sz="1050" dirty="0"/>
          </a:p>
        </p:txBody>
      </p:sp>
      <p:sp>
        <p:nvSpPr>
          <p:cNvPr id="46" name="Conclusion card"/>
          <p:cNvSpPr/>
          <p:nvPr/>
        </p:nvSpPr>
        <p:spPr>
          <a:xfrm>
            <a:off x="182880" y="7891272"/>
            <a:ext cx="7196328" cy="777240"/>
          </a:xfrm>
          <a:prstGeom prst="rect">
            <a:avLst/>
          </a:prstGeom>
          <a:solidFill>
            <a:srgbClr val="FFFFFF"/>
          </a:solidFill>
          <a:ln w="6350">
            <a:solidFill>
              <a:srgbClr val="E5E7EB"/>
            </a:solidFill>
            <a:prstDash val="solid"/>
          </a:ln>
        </p:spPr>
      </p:sp>
      <p:sp>
        <p:nvSpPr>
          <p:cNvPr id="47" name="Conclusion accent"/>
          <p:cNvSpPr/>
          <p:nvPr/>
        </p:nvSpPr>
        <p:spPr>
          <a:xfrm>
            <a:off x="182880" y="7891272"/>
            <a:ext cx="7196328" cy="54864"/>
          </a:xfrm>
          <a:prstGeom prst="rect">
            <a:avLst/>
          </a:prstGeom>
          <a:solidFill>
            <a:srgbClr val="1D4ED8"/>
          </a:solidFill>
          <a:ln w="12700">
            <a:solidFill>
              <a:srgbClr val="1D4ED8"/>
            </a:solidFill>
            <a:prstDash val="solid"/>
          </a:ln>
        </p:spPr>
      </p:sp>
      <p:sp>
        <p:nvSpPr>
          <p:cNvPr id="48" name="Text 46"/>
          <p:cNvSpPr txBox="1"/>
          <p:nvPr/>
        </p:nvSpPr>
        <p:spPr>
          <a:xfrm>
            <a:off x="292608" y="7982712"/>
            <a:ext cx="2743200" cy="228600"/>
          </a:xfrm>
          <a:prstGeom prst="rect">
            <a:avLst/>
          </a:prstGeom>
          <a:noFill/>
          <a:ln/>
        </p:spPr>
        <p:txBody>
          <a:bodyPr wrap="square" lIns="0" tIns="0" rIns="0" bIns="0" rtlCol="0" anchor="ctr"/>
          <a:lstStyle/>
          <a:p>
            <a:pPr indent="0" marL="0">
              <a:buNone/>
            </a:pPr>
            <a:r>
              <a:rPr lang="en-US" sz="1200" b="1" dirty="0">
                <a:solidFill>
                  <a:srgbClr val="1D4ED8"/>
                </a:solidFill>
                <a:latin typeface="Calibri" pitchFamily="34" charset="0"/>
                <a:ea typeface="Calibri" pitchFamily="34" charset="-122"/>
                <a:cs typeface="Calibri" pitchFamily="34" charset="-120"/>
              </a:rPr>
              <a:t>Conclusion</a:t>
            </a:r>
            <a:endParaRPr lang="en-US" sz="1200" dirty="0"/>
          </a:p>
        </p:txBody>
      </p:sp>
      <p:sp>
        <p:nvSpPr>
          <p:cNvPr id="49" name="Text 47"/>
          <p:cNvSpPr txBox="1"/>
          <p:nvPr/>
        </p:nvSpPr>
        <p:spPr>
          <a:xfrm>
            <a:off x="292608" y="8238744"/>
            <a:ext cx="6976872" cy="393192"/>
          </a:xfrm>
          <a:prstGeom prst="rect">
            <a:avLst/>
          </a:prstGeom>
          <a:noFill/>
          <a:ln/>
        </p:spPr>
        <p:txBody>
          <a:bodyPr wrap="square" lIns="0" tIns="0" rIns="0" bIns="0" rtlCol="0" anchor="t"/>
          <a:lstStyle/>
          <a:p>
            <a:pPr indent="0" marL="0">
              <a:buNone/>
            </a:pPr>
            <a:r>
              <a:rPr lang="en-US" sz="850" dirty="0">
                <a:solidFill>
                  <a:srgbClr val="1F2937"/>
                </a:solidFill>
                <a:latin typeface="Calibri" pitchFamily="34" charset="0"/>
                <a:ea typeface="Calibri" pitchFamily="34" charset="-122"/>
                <a:cs typeface="Calibri" pitchFamily="34" charset="-120"/>
              </a:rPr>
              <a:t>Emotions strongly shape judgement, and awareness is the first step to regulating them. EI links to better academic outcomes through stress management, motivation and resilience. Mindfulness and reappraisal are practical, low-cost strategies I can keep using to learn more effectively.</a:t>
            </a:r>
            <a:endParaRPr lang="en-US" sz="850" dirty="0"/>
          </a:p>
        </p:txBody>
      </p:sp>
      <p:sp>
        <p:nvSpPr>
          <p:cNvPr id="50" name="References card"/>
          <p:cNvSpPr/>
          <p:nvPr/>
        </p:nvSpPr>
        <p:spPr>
          <a:xfrm>
            <a:off x="182880" y="8778240"/>
            <a:ext cx="7196328" cy="1783080"/>
          </a:xfrm>
          <a:prstGeom prst="rect">
            <a:avLst/>
          </a:prstGeom>
          <a:solidFill>
            <a:srgbClr val="FFFFFF"/>
          </a:solidFill>
          <a:ln w="6350">
            <a:solidFill>
              <a:srgbClr val="E5E7EB"/>
            </a:solidFill>
            <a:prstDash val="solid"/>
          </a:ln>
        </p:spPr>
      </p:sp>
      <p:sp>
        <p:nvSpPr>
          <p:cNvPr id="51" name="References accent"/>
          <p:cNvSpPr/>
          <p:nvPr/>
        </p:nvSpPr>
        <p:spPr>
          <a:xfrm>
            <a:off x="182880" y="8778240"/>
            <a:ext cx="7196328" cy="54864"/>
          </a:xfrm>
          <a:prstGeom prst="rect">
            <a:avLst/>
          </a:prstGeom>
          <a:solidFill>
            <a:srgbClr val="0F766E"/>
          </a:solidFill>
          <a:ln w="12700">
            <a:solidFill>
              <a:srgbClr val="0F766E"/>
            </a:solidFill>
            <a:prstDash val="solid"/>
          </a:ln>
        </p:spPr>
      </p:sp>
      <p:sp>
        <p:nvSpPr>
          <p:cNvPr id="52" name="Text 50"/>
          <p:cNvSpPr txBox="1"/>
          <p:nvPr/>
        </p:nvSpPr>
        <p:spPr>
          <a:xfrm>
            <a:off x="292608" y="8869680"/>
            <a:ext cx="2743200" cy="228600"/>
          </a:xfrm>
          <a:prstGeom prst="rect">
            <a:avLst/>
          </a:prstGeom>
          <a:noFill/>
          <a:ln/>
        </p:spPr>
        <p:txBody>
          <a:bodyPr wrap="square" lIns="0" tIns="0" rIns="0" bIns="0" rtlCol="0" anchor="ctr"/>
          <a:lstStyle/>
          <a:p>
            <a:pPr indent="0" marL="0">
              <a:buNone/>
            </a:pPr>
            <a:r>
              <a:rPr lang="en-US" sz="1200" b="1" dirty="0">
                <a:solidFill>
                  <a:srgbClr val="0F766E"/>
                </a:solidFill>
                <a:latin typeface="Calibri" pitchFamily="34" charset="0"/>
                <a:ea typeface="Calibri" pitchFamily="34" charset="-122"/>
                <a:cs typeface="Calibri" pitchFamily="34" charset="-120"/>
              </a:rPr>
              <a:t>References</a:t>
            </a:r>
            <a:endParaRPr lang="en-US" sz="1200" dirty="0"/>
          </a:p>
        </p:txBody>
      </p:sp>
      <p:sp>
        <p:nvSpPr>
          <p:cNvPr id="53" name="Reference list"/>
          <p:cNvSpPr txBox="1"/>
          <p:nvPr/>
        </p:nvSpPr>
        <p:spPr>
          <a:xfrm>
            <a:off x="292608" y="9125712"/>
            <a:ext cx="6976872" cy="1399032"/>
          </a:xfrm>
          <a:prstGeom prst="rect">
            <a:avLst/>
          </a:prstGeom>
          <a:noFill/>
          <a:ln/>
        </p:spPr>
        <p:txBody>
          <a:bodyPr wrap="square" lIns="0" tIns="0" rIns="0" bIns="0" rtlCol="0" anchor="t"/>
          <a:lstStyle/>
          <a:p>
            <a:pPr indent="0" marL="0">
              <a:spcAft>
                <a:spcPts val="150"/>
              </a:spcAft>
              <a:buNone/>
            </a:pPr>
            <a:r>
              <a:rPr lang="en-US" sz="700" dirty="0">
                <a:solidFill>
                  <a:srgbClr val="1F2937"/>
                </a:solidFill>
                <a:latin typeface="Calibri" pitchFamily="34" charset="0"/>
                <a:ea typeface="Calibri" pitchFamily="34" charset="-122"/>
                <a:cs typeface="Calibri" pitchFamily="34" charset="-120"/>
              </a:rPr>
              <a:t>Goleman, D. (1995) </a:t>
            </a:r>
            <a:pPr indent="0" marL="0">
              <a:spcAft>
                <a:spcPts val="150"/>
              </a:spcAft>
              <a:buNone/>
            </a:pPr>
            <a:r>
              <a:rPr lang="en-US" sz="700" i="1" dirty="0">
                <a:solidFill>
                  <a:srgbClr val="1F2937"/>
                </a:solidFill>
                <a:latin typeface="Calibri" pitchFamily="34" charset="0"/>
                <a:ea typeface="Calibri" pitchFamily="34" charset="-122"/>
                <a:cs typeface="Calibri" pitchFamily="34" charset="-120"/>
              </a:rPr>
              <a:t>Emotional intelligence: why it can matter more than IQ</a:t>
            </a:r>
            <a:pPr indent="0" marL="0">
              <a:spcAft>
                <a:spcPts val="150"/>
              </a:spcAft>
              <a:buNone/>
            </a:pPr>
            <a:r>
              <a:rPr lang="en-US" sz="700" dirty="0">
                <a:solidFill>
                  <a:srgbClr val="1F2937"/>
                </a:solidFill>
                <a:latin typeface="Calibri" pitchFamily="34" charset="0"/>
                <a:ea typeface="Calibri" pitchFamily="34" charset="-122"/>
                <a:cs typeface="Calibri" pitchFamily="34" charset="-120"/>
              </a:rPr>
              <a:t>. New York: Bantam Books.</a:t>
            </a:r>
            <a:endParaRPr lang="en-US" sz="700" dirty="0"/>
          </a:p>
          <a:p>
            <a:pPr indent="0" marL="0">
              <a:spcAft>
                <a:spcPts val="150"/>
              </a:spcAft>
              <a:buNone/>
            </a:pPr>
            <a:r>
              <a:rPr lang="en-US" sz="700" dirty="0">
                <a:solidFill>
                  <a:srgbClr val="1F2937"/>
                </a:solidFill>
                <a:latin typeface="Calibri" pitchFamily="34" charset="0"/>
                <a:ea typeface="Calibri" pitchFamily="34" charset="-122"/>
                <a:cs typeface="Calibri" pitchFamily="34" charset="-120"/>
              </a:rPr>
              <a:t>Gross, J.J. (1998) ‘The emerging field of emotion regulation: an integrative review’, </a:t>
            </a:r>
            <a:pPr indent="0" marL="0">
              <a:spcAft>
                <a:spcPts val="150"/>
              </a:spcAft>
              <a:buNone/>
            </a:pPr>
            <a:r>
              <a:rPr lang="en-US" sz="700" i="1" dirty="0">
                <a:solidFill>
                  <a:srgbClr val="1F2937"/>
                </a:solidFill>
                <a:latin typeface="Calibri" pitchFamily="34" charset="0"/>
                <a:ea typeface="Calibri" pitchFamily="34" charset="-122"/>
                <a:cs typeface="Calibri" pitchFamily="34" charset="-120"/>
              </a:rPr>
              <a:t>Review of General Psychology</a:t>
            </a:r>
            <a:pPr indent="0" marL="0">
              <a:spcAft>
                <a:spcPts val="150"/>
              </a:spcAft>
              <a:buNone/>
            </a:pPr>
            <a:r>
              <a:rPr lang="en-US" sz="700" dirty="0">
                <a:solidFill>
                  <a:srgbClr val="1F2937"/>
                </a:solidFill>
                <a:latin typeface="Calibri" pitchFamily="34" charset="0"/>
                <a:ea typeface="Calibri" pitchFamily="34" charset="-122"/>
                <a:cs typeface="Calibri" pitchFamily="34" charset="-120"/>
              </a:rPr>
              <a:t>, 2(3), pp. 271-299.</a:t>
            </a:r>
            <a:endParaRPr lang="en-US" sz="700" dirty="0"/>
          </a:p>
          <a:p>
            <a:pPr indent="0" marL="0">
              <a:spcAft>
                <a:spcPts val="150"/>
              </a:spcAft>
              <a:buNone/>
            </a:pPr>
            <a:r>
              <a:rPr lang="en-US" sz="700" dirty="0">
                <a:solidFill>
                  <a:srgbClr val="1F2937"/>
                </a:solidFill>
                <a:latin typeface="Calibri" pitchFamily="34" charset="0"/>
                <a:ea typeface="Calibri" pitchFamily="34" charset="-122"/>
                <a:cs typeface="Calibri" pitchFamily="34" charset="-120"/>
              </a:rPr>
              <a:t>Kabat-Zinn, J. (2003) ‘Mindfulness-based interventions in context: past, present, and future’, </a:t>
            </a:r>
            <a:pPr indent="0" marL="0">
              <a:spcAft>
                <a:spcPts val="150"/>
              </a:spcAft>
              <a:buNone/>
            </a:pPr>
            <a:r>
              <a:rPr lang="en-US" sz="700" i="1" dirty="0">
                <a:solidFill>
                  <a:srgbClr val="1F2937"/>
                </a:solidFill>
                <a:latin typeface="Calibri" pitchFamily="34" charset="0"/>
                <a:ea typeface="Calibri" pitchFamily="34" charset="-122"/>
                <a:cs typeface="Calibri" pitchFamily="34" charset="-120"/>
              </a:rPr>
              <a:t>Clinical Psychology: Science and Practice</a:t>
            </a:r>
            <a:pPr indent="0" marL="0">
              <a:spcAft>
                <a:spcPts val="150"/>
              </a:spcAft>
              <a:buNone/>
            </a:pPr>
            <a:r>
              <a:rPr lang="en-US" sz="700" dirty="0">
                <a:solidFill>
                  <a:srgbClr val="1F2937"/>
                </a:solidFill>
                <a:latin typeface="Calibri" pitchFamily="34" charset="0"/>
                <a:ea typeface="Calibri" pitchFamily="34" charset="-122"/>
                <a:cs typeface="Calibri" pitchFamily="34" charset="-120"/>
              </a:rPr>
              <a:t>, 10(2), pp. 144-156.</a:t>
            </a:r>
            <a:endParaRPr lang="en-US" sz="700" dirty="0"/>
          </a:p>
          <a:p>
            <a:pPr indent="0" marL="0">
              <a:spcAft>
                <a:spcPts val="150"/>
              </a:spcAft>
              <a:buNone/>
            </a:pPr>
            <a:r>
              <a:rPr lang="en-US" sz="700" dirty="0">
                <a:solidFill>
                  <a:srgbClr val="1F2937"/>
                </a:solidFill>
                <a:latin typeface="Calibri" pitchFamily="34" charset="0"/>
                <a:ea typeface="Calibri" pitchFamily="34" charset="-122"/>
                <a:cs typeface="Calibri" pitchFamily="34" charset="-120"/>
              </a:rPr>
              <a:t>MacCann, C., Jiang, Y., Brown, L.E.R., Double, K.S., Bucich, M. and Minbashian, A. (2020) ‘Emotional intelligence predicts academic performance: a meta-analysis’, </a:t>
            </a:r>
            <a:pPr indent="0" marL="0">
              <a:spcAft>
                <a:spcPts val="150"/>
              </a:spcAft>
              <a:buNone/>
            </a:pPr>
            <a:r>
              <a:rPr lang="en-US" sz="700" i="1" dirty="0">
                <a:solidFill>
                  <a:srgbClr val="1F2937"/>
                </a:solidFill>
                <a:latin typeface="Calibri" pitchFamily="34" charset="0"/>
                <a:ea typeface="Calibri" pitchFamily="34" charset="-122"/>
                <a:cs typeface="Calibri" pitchFamily="34" charset="-120"/>
              </a:rPr>
              <a:t>Psychological Bulletin</a:t>
            </a:r>
            <a:pPr indent="0" marL="0">
              <a:spcAft>
                <a:spcPts val="150"/>
              </a:spcAft>
              <a:buNone/>
            </a:pPr>
            <a:r>
              <a:rPr lang="en-US" sz="700" dirty="0">
                <a:solidFill>
                  <a:srgbClr val="1F2937"/>
                </a:solidFill>
                <a:latin typeface="Calibri" pitchFamily="34" charset="0"/>
                <a:ea typeface="Calibri" pitchFamily="34" charset="-122"/>
                <a:cs typeface="Calibri" pitchFamily="34" charset="-120"/>
              </a:rPr>
              <a:t>, 146(2), pp. 150-186.</a:t>
            </a:r>
            <a:endParaRPr lang="en-US" sz="700" dirty="0"/>
          </a:p>
          <a:p>
            <a:pPr indent="0" marL="0">
              <a:spcAft>
                <a:spcPts val="150"/>
              </a:spcAft>
              <a:buNone/>
            </a:pPr>
            <a:r>
              <a:rPr lang="en-US" sz="700" dirty="0">
                <a:solidFill>
                  <a:srgbClr val="1F2937"/>
                </a:solidFill>
                <a:latin typeface="Calibri" pitchFamily="34" charset="0"/>
                <a:ea typeface="Calibri" pitchFamily="34" charset="-122"/>
                <a:cs typeface="Calibri" pitchFamily="34" charset="-120"/>
              </a:rPr>
              <a:t>Pekrun, R., Goetz, T., Titz, W. and Perry, R.P. (2002) ‘Academic emotions in students’ self-regulated learning and achievement’, </a:t>
            </a:r>
            <a:pPr indent="0" marL="0">
              <a:spcAft>
                <a:spcPts val="150"/>
              </a:spcAft>
              <a:buNone/>
            </a:pPr>
            <a:r>
              <a:rPr lang="en-US" sz="700" i="1" dirty="0">
                <a:solidFill>
                  <a:srgbClr val="1F2937"/>
                </a:solidFill>
                <a:latin typeface="Calibri" pitchFamily="34" charset="0"/>
                <a:ea typeface="Calibri" pitchFamily="34" charset="-122"/>
                <a:cs typeface="Calibri" pitchFamily="34" charset="-120"/>
              </a:rPr>
              <a:t>Educational Psychologist</a:t>
            </a:r>
            <a:pPr indent="0" marL="0">
              <a:spcAft>
                <a:spcPts val="150"/>
              </a:spcAft>
              <a:buNone/>
            </a:pPr>
            <a:r>
              <a:rPr lang="en-US" sz="700" dirty="0">
                <a:solidFill>
                  <a:srgbClr val="1F2937"/>
                </a:solidFill>
                <a:latin typeface="Calibri" pitchFamily="34" charset="0"/>
                <a:ea typeface="Calibri" pitchFamily="34" charset="-122"/>
                <a:cs typeface="Calibri" pitchFamily="34" charset="-120"/>
              </a:rPr>
              <a:t>, 37(2), pp. 91-105.</a:t>
            </a:r>
            <a:endParaRPr lang="en-US" sz="700" dirty="0"/>
          </a:p>
          <a:p>
            <a:pPr indent="0" marL="0">
              <a:spcAft>
                <a:spcPts val="150"/>
              </a:spcAft>
              <a:buNone/>
            </a:pPr>
            <a:r>
              <a:rPr lang="en-US" sz="700" dirty="0">
                <a:solidFill>
                  <a:srgbClr val="1F2937"/>
                </a:solidFill>
                <a:latin typeface="Calibri" pitchFamily="34" charset="0"/>
                <a:ea typeface="Calibri" pitchFamily="34" charset="-122"/>
                <a:cs typeface="Calibri" pitchFamily="34" charset="-120"/>
              </a:rPr>
              <a:t>Salovey, P. and Mayer, J.D. (1990) ‘Emotional intelligence’, </a:t>
            </a:r>
            <a:pPr indent="0" marL="0">
              <a:spcAft>
                <a:spcPts val="150"/>
              </a:spcAft>
              <a:buNone/>
            </a:pPr>
            <a:r>
              <a:rPr lang="en-US" sz="700" i="1" dirty="0">
                <a:solidFill>
                  <a:srgbClr val="1F2937"/>
                </a:solidFill>
                <a:latin typeface="Calibri" pitchFamily="34" charset="0"/>
                <a:ea typeface="Calibri" pitchFamily="34" charset="-122"/>
                <a:cs typeface="Calibri" pitchFamily="34" charset="-120"/>
              </a:rPr>
              <a:t>Imagination, Cognition and Personality</a:t>
            </a:r>
            <a:pPr indent="0" marL="0">
              <a:spcAft>
                <a:spcPts val="150"/>
              </a:spcAft>
              <a:buNone/>
            </a:pPr>
            <a:r>
              <a:rPr lang="en-US" sz="700" dirty="0">
                <a:solidFill>
                  <a:srgbClr val="1F2937"/>
                </a:solidFill>
                <a:latin typeface="Calibri" pitchFamily="34" charset="0"/>
                <a:ea typeface="Calibri" pitchFamily="34" charset="-122"/>
                <a:cs typeface="Calibri" pitchFamily="34" charset="-120"/>
              </a:rPr>
              <a:t>, 9(3), pp. 185-211.</a:t>
            </a:r>
            <a:endParaRPr lang="en-US" sz="700" dirty="0"/>
          </a:p>
          <a:p>
            <a:pPr indent="0" marL="0">
              <a:spcAft>
                <a:spcPts val="150"/>
              </a:spcAft>
              <a:buNone/>
            </a:pPr>
            <a:r>
              <a:rPr lang="en-US" sz="700" dirty="0">
                <a:solidFill>
                  <a:srgbClr val="1F2937"/>
                </a:solidFill>
                <a:latin typeface="Calibri" pitchFamily="34" charset="0"/>
                <a:ea typeface="Calibri" pitchFamily="34" charset="-122"/>
                <a:cs typeface="Calibri" pitchFamily="34" charset="-120"/>
              </a:rPr>
              <a:t>Salovey, P. and Mayer, J.D. (1997) ‘What is emotional intelligence?’, in Salovey, P. and Sluyter, D. (eds.) </a:t>
            </a:r>
            <a:pPr indent="0" marL="0">
              <a:spcAft>
                <a:spcPts val="150"/>
              </a:spcAft>
              <a:buNone/>
            </a:pPr>
            <a:r>
              <a:rPr lang="en-US" sz="700" i="1" dirty="0">
                <a:solidFill>
                  <a:srgbClr val="1F2937"/>
                </a:solidFill>
                <a:latin typeface="Calibri" pitchFamily="34" charset="0"/>
                <a:ea typeface="Calibri" pitchFamily="34" charset="-122"/>
                <a:cs typeface="Calibri" pitchFamily="34" charset="-120"/>
              </a:rPr>
              <a:t>Emotional development and emotional intelligence</a:t>
            </a:r>
            <a:pPr indent="0" marL="0">
              <a:spcAft>
                <a:spcPts val="150"/>
              </a:spcAft>
              <a:buNone/>
            </a:pPr>
            <a:r>
              <a:rPr lang="en-US" sz="700" dirty="0">
                <a:solidFill>
                  <a:srgbClr val="1F2937"/>
                </a:solidFill>
                <a:latin typeface="Calibri" pitchFamily="34" charset="0"/>
                <a:ea typeface="Calibri" pitchFamily="34" charset="-122"/>
                <a:cs typeface="Calibri" pitchFamily="34" charset="-120"/>
              </a:rPr>
              <a:t>. New York: Basic Books, pp. 3-31.</a:t>
            </a:r>
            <a:endParaRPr lang="en-US" sz="700" dirty="0"/>
          </a:p>
          <a:p>
            <a:pPr indent="0" marL="0">
              <a:spcAft>
                <a:spcPts val="150"/>
              </a:spcAft>
              <a:buNone/>
            </a:pPr>
            <a:r>
              <a:rPr lang="en-US" sz="700" dirty="0">
                <a:solidFill>
                  <a:srgbClr val="1F2937"/>
                </a:solidFill>
                <a:latin typeface="Calibri" pitchFamily="34" charset="0"/>
                <a:ea typeface="Calibri" pitchFamily="34" charset="-122"/>
                <a:cs typeface="Calibri" pitchFamily="34" charset="-120"/>
              </a:rPr>
              <a:t>Sirois, F. and Pychyl, T. (2013) ‘Procrastination and the priority of short-term mood regulation’, </a:t>
            </a:r>
            <a:pPr indent="0" marL="0">
              <a:spcAft>
                <a:spcPts val="150"/>
              </a:spcAft>
              <a:buNone/>
            </a:pPr>
            <a:r>
              <a:rPr lang="en-US" sz="700" i="1" dirty="0">
                <a:solidFill>
                  <a:srgbClr val="1F2937"/>
                </a:solidFill>
                <a:latin typeface="Calibri" pitchFamily="34" charset="0"/>
                <a:ea typeface="Calibri" pitchFamily="34" charset="-122"/>
                <a:cs typeface="Calibri" pitchFamily="34" charset="-120"/>
              </a:rPr>
              <a:t>Social and Personality Psychology Compass</a:t>
            </a:r>
            <a:pPr indent="0" marL="0">
              <a:spcAft>
                <a:spcPts val="150"/>
              </a:spcAft>
              <a:buNone/>
            </a:pPr>
            <a:r>
              <a:rPr lang="en-US" sz="700" dirty="0">
                <a:solidFill>
                  <a:srgbClr val="1F2937"/>
                </a:solidFill>
                <a:latin typeface="Calibri" pitchFamily="34" charset="0"/>
                <a:ea typeface="Calibri" pitchFamily="34" charset="-122"/>
                <a:cs typeface="Calibri" pitchFamily="34" charset="-120"/>
              </a:rPr>
              <a:t>, 7(2), pp. 115-127.</a:t>
            </a:r>
            <a:endParaRPr lang="en-US" sz="7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Slide 1</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Emotional Intelligence and Academic Success - Florin Lefter</dc:title>
  <dc:subject>PptxGenJS Presentation</dc:subject>
  <dc:creator>Florin Lefter</dc:creator>
  <cp:lastModifiedBy>Florin Lefter</cp:lastModifiedBy>
  <cp:revision>1</cp:revision>
  <dcterms:created xsi:type="dcterms:W3CDTF">2026-10-04T09:43:28Z</dcterms:created>
  <dcterms:modified xsi:type="dcterms:W3CDTF">2026-10-04T09:43:28Z</dcterms:modified>
</cp:coreProperties>
</file>