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8" r:id="rId3"/>
    <p:sldId id="279" r:id="rId4"/>
    <p:sldId id="260" r:id="rId5"/>
    <p:sldId id="261" r:id="rId6"/>
    <p:sldId id="262" r:id="rId7"/>
    <p:sldId id="263" r:id="rId8"/>
    <p:sldId id="264" r:id="rId9"/>
    <p:sldId id="265"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142" autoAdjust="0"/>
  </p:normalViewPr>
  <p:slideViewPr>
    <p:cSldViewPr snapToGrid="0">
      <p:cViewPr varScale="1">
        <p:scale>
          <a:sx n="73" d="100"/>
          <a:sy n="73" d="100"/>
        </p:scale>
        <p:origin x="10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07BA33-4C58-45FC-B2A0-2629C6DA91D6}"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4D56683-0007-40EF-AE24-23AB0FF686A9}">
      <dgm:prSet phldrT="[Text]"/>
      <dgm:spPr/>
      <dgm:t>
        <a:bodyPr/>
        <a:lstStyle/>
        <a:p>
          <a:r>
            <a:rPr lang="en-GB" dirty="0" smtClean="0"/>
            <a:t>Reward Systems</a:t>
          </a:r>
          <a:endParaRPr lang="en-GB" dirty="0"/>
        </a:p>
      </dgm:t>
    </dgm:pt>
    <dgm:pt modelId="{F97B2111-DE8C-4875-A0CC-A6AD1F56CC41}" type="parTrans" cxnId="{7B073414-AB49-4D71-BE4A-88D2D1D857CB}">
      <dgm:prSet/>
      <dgm:spPr/>
      <dgm:t>
        <a:bodyPr/>
        <a:lstStyle/>
        <a:p>
          <a:endParaRPr lang="en-GB"/>
        </a:p>
      </dgm:t>
    </dgm:pt>
    <dgm:pt modelId="{15A33A51-D5A2-494C-8138-C31A3EF40E95}" type="sibTrans" cxnId="{7B073414-AB49-4D71-BE4A-88D2D1D857CB}">
      <dgm:prSet/>
      <dgm:spPr/>
      <dgm:t>
        <a:bodyPr/>
        <a:lstStyle/>
        <a:p>
          <a:endParaRPr lang="en-GB" dirty="0"/>
        </a:p>
      </dgm:t>
    </dgm:pt>
    <dgm:pt modelId="{B4B79855-CEC0-4738-95F5-330436D3678D}">
      <dgm:prSet phldrT="[Text]"/>
      <dgm:spPr/>
      <dgm:t>
        <a:bodyPr/>
        <a:lstStyle/>
        <a:p>
          <a:r>
            <a:rPr lang="en-GB" dirty="0" smtClean="0"/>
            <a:t>Performance Management</a:t>
          </a:r>
          <a:endParaRPr lang="en-GB" dirty="0"/>
        </a:p>
      </dgm:t>
    </dgm:pt>
    <dgm:pt modelId="{83BD8833-224A-4253-BC6A-F5C67AB0853D}" type="parTrans" cxnId="{3B430965-5D6F-433F-B313-B5A1DB329156}">
      <dgm:prSet/>
      <dgm:spPr/>
      <dgm:t>
        <a:bodyPr/>
        <a:lstStyle/>
        <a:p>
          <a:endParaRPr lang="en-GB"/>
        </a:p>
      </dgm:t>
    </dgm:pt>
    <dgm:pt modelId="{54EA5A67-6C02-47BB-B6CA-8A9FE7EA593A}" type="sibTrans" cxnId="{3B430965-5D6F-433F-B313-B5A1DB329156}">
      <dgm:prSet/>
      <dgm:spPr/>
      <dgm:t>
        <a:bodyPr/>
        <a:lstStyle/>
        <a:p>
          <a:endParaRPr lang="en-GB" dirty="0"/>
        </a:p>
      </dgm:t>
    </dgm:pt>
    <dgm:pt modelId="{44771670-DCAE-45D6-8814-8073187A036A}">
      <dgm:prSet phldrT="[Text]"/>
      <dgm:spPr/>
      <dgm:t>
        <a:bodyPr/>
        <a:lstStyle/>
        <a:p>
          <a:r>
            <a:rPr lang="en-GB" dirty="0" smtClean="0"/>
            <a:t>Learning and Development</a:t>
          </a:r>
          <a:endParaRPr lang="en-GB" dirty="0"/>
        </a:p>
      </dgm:t>
    </dgm:pt>
    <dgm:pt modelId="{475671B8-CC23-42B8-9A7E-D4E1253B717C}" type="parTrans" cxnId="{29944C62-E435-4BA1-91B1-137B4E9EF8AE}">
      <dgm:prSet/>
      <dgm:spPr/>
      <dgm:t>
        <a:bodyPr/>
        <a:lstStyle/>
        <a:p>
          <a:endParaRPr lang="en-GB"/>
        </a:p>
      </dgm:t>
    </dgm:pt>
    <dgm:pt modelId="{9CED38BD-824D-433E-BAF8-51B6F42F1AD9}" type="sibTrans" cxnId="{29944C62-E435-4BA1-91B1-137B4E9EF8AE}">
      <dgm:prSet/>
      <dgm:spPr/>
      <dgm:t>
        <a:bodyPr/>
        <a:lstStyle/>
        <a:p>
          <a:endParaRPr lang="en-GB" dirty="0"/>
        </a:p>
      </dgm:t>
    </dgm:pt>
    <dgm:pt modelId="{0B5FFC33-413E-49AF-8B4E-9EF64C252030}">
      <dgm:prSet phldrT="[Text]"/>
      <dgm:spPr/>
      <dgm:t>
        <a:bodyPr/>
        <a:lstStyle/>
        <a:p>
          <a:r>
            <a:rPr lang="en-GB" dirty="0" smtClean="0"/>
            <a:t>Employment</a:t>
          </a:r>
          <a:endParaRPr lang="en-GB" dirty="0"/>
        </a:p>
      </dgm:t>
    </dgm:pt>
    <dgm:pt modelId="{41ABE7CE-CE55-404B-B8B9-CE6FDFCA3BC9}" type="parTrans" cxnId="{F0AD9663-CB2B-42D3-9956-0394561F74B0}">
      <dgm:prSet/>
      <dgm:spPr/>
      <dgm:t>
        <a:bodyPr/>
        <a:lstStyle/>
        <a:p>
          <a:endParaRPr lang="en-GB"/>
        </a:p>
      </dgm:t>
    </dgm:pt>
    <dgm:pt modelId="{AA268E66-AF0E-41AF-ACBD-B3437A9EC61A}" type="sibTrans" cxnId="{F0AD9663-CB2B-42D3-9956-0394561F74B0}">
      <dgm:prSet/>
      <dgm:spPr/>
      <dgm:t>
        <a:bodyPr/>
        <a:lstStyle/>
        <a:p>
          <a:endParaRPr lang="en-GB" dirty="0"/>
        </a:p>
      </dgm:t>
    </dgm:pt>
    <dgm:pt modelId="{FF95EED1-95E5-4DC0-882B-03313310F0B1}">
      <dgm:prSet/>
      <dgm:spPr/>
      <dgm:t>
        <a:bodyPr/>
        <a:lstStyle/>
        <a:p>
          <a:r>
            <a:rPr lang="en-GB" dirty="0" smtClean="0"/>
            <a:t>Employee Relations</a:t>
          </a:r>
          <a:endParaRPr lang="en-GB" dirty="0"/>
        </a:p>
      </dgm:t>
    </dgm:pt>
    <dgm:pt modelId="{6A2E1AA9-FEA0-45CA-BBAC-EA8E2C379CE6}" type="parTrans" cxnId="{4FD08DBF-CC4E-471F-B654-4E2D9A49A43D}">
      <dgm:prSet/>
      <dgm:spPr/>
      <dgm:t>
        <a:bodyPr/>
        <a:lstStyle/>
        <a:p>
          <a:endParaRPr lang="en-GB"/>
        </a:p>
      </dgm:t>
    </dgm:pt>
    <dgm:pt modelId="{A834EEBF-9572-443C-9712-1884B6E767C6}" type="sibTrans" cxnId="{4FD08DBF-CC4E-471F-B654-4E2D9A49A43D}">
      <dgm:prSet/>
      <dgm:spPr/>
      <dgm:t>
        <a:bodyPr/>
        <a:lstStyle/>
        <a:p>
          <a:endParaRPr lang="en-GB" dirty="0"/>
        </a:p>
      </dgm:t>
    </dgm:pt>
    <dgm:pt modelId="{BB60051D-273B-4DDB-A9DC-161ED125651B}" type="pres">
      <dgm:prSet presAssocID="{EB07BA33-4C58-45FC-B2A0-2629C6DA91D6}" presName="cycle" presStyleCnt="0">
        <dgm:presLayoutVars>
          <dgm:dir/>
          <dgm:resizeHandles val="exact"/>
        </dgm:presLayoutVars>
      </dgm:prSet>
      <dgm:spPr/>
      <dgm:t>
        <a:bodyPr/>
        <a:lstStyle/>
        <a:p>
          <a:endParaRPr lang="en-GB"/>
        </a:p>
      </dgm:t>
    </dgm:pt>
    <dgm:pt modelId="{3EBF763D-0049-46EA-9BCE-01E7A04A5FDB}" type="pres">
      <dgm:prSet presAssocID="{FF95EED1-95E5-4DC0-882B-03313310F0B1}" presName="node" presStyleLbl="node1" presStyleIdx="0" presStyleCnt="5">
        <dgm:presLayoutVars>
          <dgm:bulletEnabled val="1"/>
        </dgm:presLayoutVars>
      </dgm:prSet>
      <dgm:spPr/>
      <dgm:t>
        <a:bodyPr/>
        <a:lstStyle/>
        <a:p>
          <a:endParaRPr lang="en-GB"/>
        </a:p>
      </dgm:t>
    </dgm:pt>
    <dgm:pt modelId="{AB3DDC0F-6F91-437D-8ADE-73EAC359707F}" type="pres">
      <dgm:prSet presAssocID="{FF95EED1-95E5-4DC0-882B-03313310F0B1}" presName="spNode" presStyleCnt="0"/>
      <dgm:spPr/>
    </dgm:pt>
    <dgm:pt modelId="{941ACB9F-AB42-496E-91A3-E8332C873E3D}" type="pres">
      <dgm:prSet presAssocID="{A834EEBF-9572-443C-9712-1884B6E767C6}" presName="sibTrans" presStyleLbl="sibTrans1D1" presStyleIdx="0" presStyleCnt="5"/>
      <dgm:spPr/>
      <dgm:t>
        <a:bodyPr/>
        <a:lstStyle/>
        <a:p>
          <a:endParaRPr lang="en-GB"/>
        </a:p>
      </dgm:t>
    </dgm:pt>
    <dgm:pt modelId="{534784EE-9763-4C0B-9D98-99EAD82BBACA}" type="pres">
      <dgm:prSet presAssocID="{B4D56683-0007-40EF-AE24-23AB0FF686A9}" presName="node" presStyleLbl="node1" presStyleIdx="1" presStyleCnt="5">
        <dgm:presLayoutVars>
          <dgm:bulletEnabled val="1"/>
        </dgm:presLayoutVars>
      </dgm:prSet>
      <dgm:spPr/>
      <dgm:t>
        <a:bodyPr/>
        <a:lstStyle/>
        <a:p>
          <a:endParaRPr lang="en-GB"/>
        </a:p>
      </dgm:t>
    </dgm:pt>
    <dgm:pt modelId="{28B196EF-2CE6-4F1D-93B4-F39E33CCE386}" type="pres">
      <dgm:prSet presAssocID="{B4D56683-0007-40EF-AE24-23AB0FF686A9}" presName="spNode" presStyleCnt="0"/>
      <dgm:spPr/>
    </dgm:pt>
    <dgm:pt modelId="{4A16D0A0-FA42-4A6D-A67E-14DB2EA2D4A1}" type="pres">
      <dgm:prSet presAssocID="{15A33A51-D5A2-494C-8138-C31A3EF40E95}" presName="sibTrans" presStyleLbl="sibTrans1D1" presStyleIdx="1" presStyleCnt="5"/>
      <dgm:spPr/>
      <dgm:t>
        <a:bodyPr/>
        <a:lstStyle/>
        <a:p>
          <a:endParaRPr lang="en-GB"/>
        </a:p>
      </dgm:t>
    </dgm:pt>
    <dgm:pt modelId="{FF6DD3FC-B609-4A2F-8DF4-66632A8843CE}" type="pres">
      <dgm:prSet presAssocID="{B4B79855-CEC0-4738-95F5-330436D3678D}" presName="node" presStyleLbl="node1" presStyleIdx="2" presStyleCnt="5">
        <dgm:presLayoutVars>
          <dgm:bulletEnabled val="1"/>
        </dgm:presLayoutVars>
      </dgm:prSet>
      <dgm:spPr/>
      <dgm:t>
        <a:bodyPr/>
        <a:lstStyle/>
        <a:p>
          <a:endParaRPr lang="en-GB"/>
        </a:p>
      </dgm:t>
    </dgm:pt>
    <dgm:pt modelId="{9716D67D-C8EB-451A-8533-2774226FA8C0}" type="pres">
      <dgm:prSet presAssocID="{B4B79855-CEC0-4738-95F5-330436D3678D}" presName="spNode" presStyleCnt="0"/>
      <dgm:spPr/>
    </dgm:pt>
    <dgm:pt modelId="{BE467825-23D4-4DFE-872A-FD414FC6B01A}" type="pres">
      <dgm:prSet presAssocID="{54EA5A67-6C02-47BB-B6CA-8A9FE7EA593A}" presName="sibTrans" presStyleLbl="sibTrans1D1" presStyleIdx="2" presStyleCnt="5"/>
      <dgm:spPr/>
      <dgm:t>
        <a:bodyPr/>
        <a:lstStyle/>
        <a:p>
          <a:endParaRPr lang="en-GB"/>
        </a:p>
      </dgm:t>
    </dgm:pt>
    <dgm:pt modelId="{DE57BCE7-C129-4EA9-AF8F-03991C2C32FB}" type="pres">
      <dgm:prSet presAssocID="{44771670-DCAE-45D6-8814-8073187A036A}" presName="node" presStyleLbl="node1" presStyleIdx="3" presStyleCnt="5">
        <dgm:presLayoutVars>
          <dgm:bulletEnabled val="1"/>
        </dgm:presLayoutVars>
      </dgm:prSet>
      <dgm:spPr/>
      <dgm:t>
        <a:bodyPr/>
        <a:lstStyle/>
        <a:p>
          <a:endParaRPr lang="en-GB"/>
        </a:p>
      </dgm:t>
    </dgm:pt>
    <dgm:pt modelId="{CD5C2444-5754-4906-88C0-74BE95F6B7C5}" type="pres">
      <dgm:prSet presAssocID="{44771670-DCAE-45D6-8814-8073187A036A}" presName="spNode" presStyleCnt="0"/>
      <dgm:spPr/>
    </dgm:pt>
    <dgm:pt modelId="{086A2FF3-4B81-4616-8A76-8A8076D07B86}" type="pres">
      <dgm:prSet presAssocID="{9CED38BD-824D-433E-BAF8-51B6F42F1AD9}" presName="sibTrans" presStyleLbl="sibTrans1D1" presStyleIdx="3" presStyleCnt="5"/>
      <dgm:spPr/>
      <dgm:t>
        <a:bodyPr/>
        <a:lstStyle/>
        <a:p>
          <a:endParaRPr lang="en-GB"/>
        </a:p>
      </dgm:t>
    </dgm:pt>
    <dgm:pt modelId="{F84B55F3-F258-4059-80CF-5CE5AE5C3E6F}" type="pres">
      <dgm:prSet presAssocID="{0B5FFC33-413E-49AF-8B4E-9EF64C252030}" presName="node" presStyleLbl="node1" presStyleIdx="4" presStyleCnt="5">
        <dgm:presLayoutVars>
          <dgm:bulletEnabled val="1"/>
        </dgm:presLayoutVars>
      </dgm:prSet>
      <dgm:spPr/>
      <dgm:t>
        <a:bodyPr/>
        <a:lstStyle/>
        <a:p>
          <a:endParaRPr lang="en-GB"/>
        </a:p>
      </dgm:t>
    </dgm:pt>
    <dgm:pt modelId="{3E9B088F-5A1F-42CD-AD79-9419CF51B452}" type="pres">
      <dgm:prSet presAssocID="{0B5FFC33-413E-49AF-8B4E-9EF64C252030}" presName="spNode" presStyleCnt="0"/>
      <dgm:spPr/>
    </dgm:pt>
    <dgm:pt modelId="{A2FF3BB5-082F-4F5B-AB0E-D8FB71D93D68}" type="pres">
      <dgm:prSet presAssocID="{AA268E66-AF0E-41AF-ACBD-B3437A9EC61A}" presName="sibTrans" presStyleLbl="sibTrans1D1" presStyleIdx="4" presStyleCnt="5"/>
      <dgm:spPr/>
      <dgm:t>
        <a:bodyPr/>
        <a:lstStyle/>
        <a:p>
          <a:endParaRPr lang="en-GB"/>
        </a:p>
      </dgm:t>
    </dgm:pt>
  </dgm:ptLst>
  <dgm:cxnLst>
    <dgm:cxn modelId="{47A5480A-8E81-4685-BDF4-62E8E39564D3}" type="presOf" srcId="{B4D56683-0007-40EF-AE24-23AB0FF686A9}" destId="{534784EE-9763-4C0B-9D98-99EAD82BBACA}" srcOrd="0" destOrd="0" presId="urn:microsoft.com/office/officeart/2005/8/layout/cycle6"/>
    <dgm:cxn modelId="{FAEFB26F-D3D8-48D3-8A39-C8D8EC744B96}" type="presOf" srcId="{15A33A51-D5A2-494C-8138-C31A3EF40E95}" destId="{4A16D0A0-FA42-4A6D-A67E-14DB2EA2D4A1}" srcOrd="0" destOrd="0" presId="urn:microsoft.com/office/officeart/2005/8/layout/cycle6"/>
    <dgm:cxn modelId="{0ED1FB50-E24D-45EE-9C2B-79AFF4EE2A25}" type="presOf" srcId="{44771670-DCAE-45D6-8814-8073187A036A}" destId="{DE57BCE7-C129-4EA9-AF8F-03991C2C32FB}" srcOrd="0" destOrd="0" presId="urn:microsoft.com/office/officeart/2005/8/layout/cycle6"/>
    <dgm:cxn modelId="{6BE3C8B4-18C9-48D7-AB19-7055901D1D88}" type="presOf" srcId="{A834EEBF-9572-443C-9712-1884B6E767C6}" destId="{941ACB9F-AB42-496E-91A3-E8332C873E3D}" srcOrd="0" destOrd="0" presId="urn:microsoft.com/office/officeart/2005/8/layout/cycle6"/>
    <dgm:cxn modelId="{37770EFE-88C3-425F-B359-3BE8C300D948}" type="presOf" srcId="{AA268E66-AF0E-41AF-ACBD-B3437A9EC61A}" destId="{A2FF3BB5-082F-4F5B-AB0E-D8FB71D93D68}" srcOrd="0" destOrd="0" presId="urn:microsoft.com/office/officeart/2005/8/layout/cycle6"/>
    <dgm:cxn modelId="{89705FC8-13AB-4CE7-BD9F-AB1A9A214083}" type="presOf" srcId="{FF95EED1-95E5-4DC0-882B-03313310F0B1}" destId="{3EBF763D-0049-46EA-9BCE-01E7A04A5FDB}" srcOrd="0" destOrd="0" presId="urn:microsoft.com/office/officeart/2005/8/layout/cycle6"/>
    <dgm:cxn modelId="{3B430965-5D6F-433F-B313-B5A1DB329156}" srcId="{EB07BA33-4C58-45FC-B2A0-2629C6DA91D6}" destId="{B4B79855-CEC0-4738-95F5-330436D3678D}" srcOrd="2" destOrd="0" parTransId="{83BD8833-224A-4253-BC6A-F5C67AB0853D}" sibTransId="{54EA5A67-6C02-47BB-B6CA-8A9FE7EA593A}"/>
    <dgm:cxn modelId="{27F9237D-D3E5-498F-AA04-E1EC5A1E9DD1}" type="presOf" srcId="{0B5FFC33-413E-49AF-8B4E-9EF64C252030}" destId="{F84B55F3-F258-4059-80CF-5CE5AE5C3E6F}" srcOrd="0" destOrd="0" presId="urn:microsoft.com/office/officeart/2005/8/layout/cycle6"/>
    <dgm:cxn modelId="{5962732A-E97C-40F6-8411-4DC49756927A}" type="presOf" srcId="{EB07BA33-4C58-45FC-B2A0-2629C6DA91D6}" destId="{BB60051D-273B-4DDB-A9DC-161ED125651B}" srcOrd="0" destOrd="0" presId="urn:microsoft.com/office/officeart/2005/8/layout/cycle6"/>
    <dgm:cxn modelId="{92E6C86C-B5BD-412A-9574-1A587DA21D1B}" type="presOf" srcId="{9CED38BD-824D-433E-BAF8-51B6F42F1AD9}" destId="{086A2FF3-4B81-4616-8A76-8A8076D07B86}" srcOrd="0" destOrd="0" presId="urn:microsoft.com/office/officeart/2005/8/layout/cycle6"/>
    <dgm:cxn modelId="{4FD08DBF-CC4E-471F-B654-4E2D9A49A43D}" srcId="{EB07BA33-4C58-45FC-B2A0-2629C6DA91D6}" destId="{FF95EED1-95E5-4DC0-882B-03313310F0B1}" srcOrd="0" destOrd="0" parTransId="{6A2E1AA9-FEA0-45CA-BBAC-EA8E2C379CE6}" sibTransId="{A834EEBF-9572-443C-9712-1884B6E767C6}"/>
    <dgm:cxn modelId="{F0AD9663-CB2B-42D3-9956-0394561F74B0}" srcId="{EB07BA33-4C58-45FC-B2A0-2629C6DA91D6}" destId="{0B5FFC33-413E-49AF-8B4E-9EF64C252030}" srcOrd="4" destOrd="0" parTransId="{41ABE7CE-CE55-404B-B8B9-CE6FDFCA3BC9}" sibTransId="{AA268E66-AF0E-41AF-ACBD-B3437A9EC61A}"/>
    <dgm:cxn modelId="{7B073414-AB49-4D71-BE4A-88D2D1D857CB}" srcId="{EB07BA33-4C58-45FC-B2A0-2629C6DA91D6}" destId="{B4D56683-0007-40EF-AE24-23AB0FF686A9}" srcOrd="1" destOrd="0" parTransId="{F97B2111-DE8C-4875-A0CC-A6AD1F56CC41}" sibTransId="{15A33A51-D5A2-494C-8138-C31A3EF40E95}"/>
    <dgm:cxn modelId="{B3C579BF-487B-4FC0-A103-51B365D8DC89}" type="presOf" srcId="{54EA5A67-6C02-47BB-B6CA-8A9FE7EA593A}" destId="{BE467825-23D4-4DFE-872A-FD414FC6B01A}" srcOrd="0" destOrd="0" presId="urn:microsoft.com/office/officeart/2005/8/layout/cycle6"/>
    <dgm:cxn modelId="{29944C62-E435-4BA1-91B1-137B4E9EF8AE}" srcId="{EB07BA33-4C58-45FC-B2A0-2629C6DA91D6}" destId="{44771670-DCAE-45D6-8814-8073187A036A}" srcOrd="3" destOrd="0" parTransId="{475671B8-CC23-42B8-9A7E-D4E1253B717C}" sibTransId="{9CED38BD-824D-433E-BAF8-51B6F42F1AD9}"/>
    <dgm:cxn modelId="{1F3AA82F-F1A3-43B1-9BE8-78CD49401A7B}" type="presOf" srcId="{B4B79855-CEC0-4738-95F5-330436D3678D}" destId="{FF6DD3FC-B609-4A2F-8DF4-66632A8843CE}" srcOrd="0" destOrd="0" presId="urn:microsoft.com/office/officeart/2005/8/layout/cycle6"/>
    <dgm:cxn modelId="{87CE443D-7A32-44E8-B709-B603C13D0C5D}" type="presParOf" srcId="{BB60051D-273B-4DDB-A9DC-161ED125651B}" destId="{3EBF763D-0049-46EA-9BCE-01E7A04A5FDB}" srcOrd="0" destOrd="0" presId="urn:microsoft.com/office/officeart/2005/8/layout/cycle6"/>
    <dgm:cxn modelId="{8116EA8C-AB64-4B7B-A6D8-0CED19636C00}" type="presParOf" srcId="{BB60051D-273B-4DDB-A9DC-161ED125651B}" destId="{AB3DDC0F-6F91-437D-8ADE-73EAC359707F}" srcOrd="1" destOrd="0" presId="urn:microsoft.com/office/officeart/2005/8/layout/cycle6"/>
    <dgm:cxn modelId="{CF1EA8EF-E793-4B01-8CC4-8F902ADE58C1}" type="presParOf" srcId="{BB60051D-273B-4DDB-A9DC-161ED125651B}" destId="{941ACB9F-AB42-496E-91A3-E8332C873E3D}" srcOrd="2" destOrd="0" presId="urn:microsoft.com/office/officeart/2005/8/layout/cycle6"/>
    <dgm:cxn modelId="{649A8813-87E5-4F97-BFE2-2EF545EF6651}" type="presParOf" srcId="{BB60051D-273B-4DDB-A9DC-161ED125651B}" destId="{534784EE-9763-4C0B-9D98-99EAD82BBACA}" srcOrd="3" destOrd="0" presId="urn:microsoft.com/office/officeart/2005/8/layout/cycle6"/>
    <dgm:cxn modelId="{E7584F1E-BBFF-45D8-9841-6379E0FAF2B2}" type="presParOf" srcId="{BB60051D-273B-4DDB-A9DC-161ED125651B}" destId="{28B196EF-2CE6-4F1D-93B4-F39E33CCE386}" srcOrd="4" destOrd="0" presId="urn:microsoft.com/office/officeart/2005/8/layout/cycle6"/>
    <dgm:cxn modelId="{D555C3BF-D52C-4363-A16C-D0AF1F9DFE17}" type="presParOf" srcId="{BB60051D-273B-4DDB-A9DC-161ED125651B}" destId="{4A16D0A0-FA42-4A6D-A67E-14DB2EA2D4A1}" srcOrd="5" destOrd="0" presId="urn:microsoft.com/office/officeart/2005/8/layout/cycle6"/>
    <dgm:cxn modelId="{138A30B5-66A4-4E79-A307-D6FA79FC96DB}" type="presParOf" srcId="{BB60051D-273B-4DDB-A9DC-161ED125651B}" destId="{FF6DD3FC-B609-4A2F-8DF4-66632A8843CE}" srcOrd="6" destOrd="0" presId="urn:microsoft.com/office/officeart/2005/8/layout/cycle6"/>
    <dgm:cxn modelId="{E1611302-E519-40DF-9E14-27A514FF93AF}" type="presParOf" srcId="{BB60051D-273B-4DDB-A9DC-161ED125651B}" destId="{9716D67D-C8EB-451A-8533-2774226FA8C0}" srcOrd="7" destOrd="0" presId="urn:microsoft.com/office/officeart/2005/8/layout/cycle6"/>
    <dgm:cxn modelId="{997353E9-207C-4027-9FE8-C00873FA44B1}" type="presParOf" srcId="{BB60051D-273B-4DDB-A9DC-161ED125651B}" destId="{BE467825-23D4-4DFE-872A-FD414FC6B01A}" srcOrd="8" destOrd="0" presId="urn:microsoft.com/office/officeart/2005/8/layout/cycle6"/>
    <dgm:cxn modelId="{506B1A35-D248-482E-AC45-9C73079C7169}" type="presParOf" srcId="{BB60051D-273B-4DDB-A9DC-161ED125651B}" destId="{DE57BCE7-C129-4EA9-AF8F-03991C2C32FB}" srcOrd="9" destOrd="0" presId="urn:microsoft.com/office/officeart/2005/8/layout/cycle6"/>
    <dgm:cxn modelId="{6348F4B4-E571-4CDC-92DF-684E99942334}" type="presParOf" srcId="{BB60051D-273B-4DDB-A9DC-161ED125651B}" destId="{CD5C2444-5754-4906-88C0-74BE95F6B7C5}" srcOrd="10" destOrd="0" presId="urn:microsoft.com/office/officeart/2005/8/layout/cycle6"/>
    <dgm:cxn modelId="{46BC2069-B295-41F1-9274-412985BABF30}" type="presParOf" srcId="{BB60051D-273B-4DDB-A9DC-161ED125651B}" destId="{086A2FF3-4B81-4616-8A76-8A8076D07B86}" srcOrd="11" destOrd="0" presId="urn:microsoft.com/office/officeart/2005/8/layout/cycle6"/>
    <dgm:cxn modelId="{9FBF8C60-1D2C-4801-88FE-E0E40467B99E}" type="presParOf" srcId="{BB60051D-273B-4DDB-A9DC-161ED125651B}" destId="{F84B55F3-F258-4059-80CF-5CE5AE5C3E6F}" srcOrd="12" destOrd="0" presId="urn:microsoft.com/office/officeart/2005/8/layout/cycle6"/>
    <dgm:cxn modelId="{8E37195D-0AA1-4D01-A893-C764CBF28B47}" type="presParOf" srcId="{BB60051D-273B-4DDB-A9DC-161ED125651B}" destId="{3E9B088F-5A1F-42CD-AD79-9419CF51B452}" srcOrd="13" destOrd="0" presId="urn:microsoft.com/office/officeart/2005/8/layout/cycle6"/>
    <dgm:cxn modelId="{66D26128-CADE-4A45-B32E-BEBBB1B3D6B9}" type="presParOf" srcId="{BB60051D-273B-4DDB-A9DC-161ED125651B}" destId="{A2FF3BB5-082F-4F5B-AB0E-D8FB71D93D68}"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F763D-0049-46EA-9BCE-01E7A04A5FDB}">
      <dsp:nvSpPr>
        <dsp:cNvPr id="0" name=""/>
        <dsp:cNvSpPr/>
      </dsp:nvSpPr>
      <dsp:spPr>
        <a:xfrm>
          <a:off x="3371403" y="736"/>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Employee Relations</a:t>
          </a:r>
          <a:endParaRPr lang="en-GB" sz="1600" kern="1200" dirty="0"/>
        </a:p>
      </dsp:txBody>
      <dsp:txXfrm>
        <a:off x="3418579" y="47912"/>
        <a:ext cx="1392440" cy="872063"/>
      </dsp:txXfrm>
    </dsp:sp>
    <dsp:sp modelId="{941ACB9F-AB42-496E-91A3-E8332C873E3D}">
      <dsp:nvSpPr>
        <dsp:cNvPr id="0" name=""/>
        <dsp:cNvSpPr/>
      </dsp:nvSpPr>
      <dsp:spPr>
        <a:xfrm>
          <a:off x="2183365" y="483943"/>
          <a:ext cx="3862868" cy="3862868"/>
        </a:xfrm>
        <a:custGeom>
          <a:avLst/>
          <a:gdLst/>
          <a:ahLst/>
          <a:cxnLst/>
          <a:rect l="0" t="0" r="0" b="0"/>
          <a:pathLst>
            <a:path>
              <a:moveTo>
                <a:pt x="2685052" y="153092"/>
              </a:moveTo>
              <a:arcTo wR="1931434" hR="1931434" stAng="17577964" swAng="1962280"/>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34784EE-9763-4C0B-9D98-99EAD82BBACA}">
      <dsp:nvSpPr>
        <dsp:cNvPr id="0" name=""/>
        <dsp:cNvSpPr/>
      </dsp:nvSpPr>
      <dsp:spPr>
        <a:xfrm>
          <a:off x="5208306" y="1335324"/>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Reward Systems</a:t>
          </a:r>
          <a:endParaRPr lang="en-GB" sz="1600" kern="1200" dirty="0"/>
        </a:p>
      </dsp:txBody>
      <dsp:txXfrm>
        <a:off x="5255482" y="1382500"/>
        <a:ext cx="1392440" cy="872063"/>
      </dsp:txXfrm>
    </dsp:sp>
    <dsp:sp modelId="{4A16D0A0-FA42-4A6D-A67E-14DB2EA2D4A1}">
      <dsp:nvSpPr>
        <dsp:cNvPr id="0" name=""/>
        <dsp:cNvSpPr/>
      </dsp:nvSpPr>
      <dsp:spPr>
        <a:xfrm>
          <a:off x="2183365" y="483943"/>
          <a:ext cx="3862868" cy="3862868"/>
        </a:xfrm>
        <a:custGeom>
          <a:avLst/>
          <a:gdLst/>
          <a:ahLst/>
          <a:cxnLst/>
          <a:rect l="0" t="0" r="0" b="0"/>
          <a:pathLst>
            <a:path>
              <a:moveTo>
                <a:pt x="3860210" y="1830145"/>
              </a:moveTo>
              <a:arcTo wR="1931434" hR="1931434" stAng="21419634" swAng="219687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F6DD3FC-B609-4A2F-8DF4-66632A8843CE}">
      <dsp:nvSpPr>
        <dsp:cNvPr id="0" name=""/>
        <dsp:cNvSpPr/>
      </dsp:nvSpPr>
      <dsp:spPr>
        <a:xfrm>
          <a:off x="4506671" y="3494733"/>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Performance Management</a:t>
          </a:r>
          <a:endParaRPr lang="en-GB" sz="1600" kern="1200" dirty="0"/>
        </a:p>
      </dsp:txBody>
      <dsp:txXfrm>
        <a:off x="4553847" y="3541909"/>
        <a:ext cx="1392440" cy="872063"/>
      </dsp:txXfrm>
    </dsp:sp>
    <dsp:sp modelId="{BE467825-23D4-4DFE-872A-FD414FC6B01A}">
      <dsp:nvSpPr>
        <dsp:cNvPr id="0" name=""/>
        <dsp:cNvSpPr/>
      </dsp:nvSpPr>
      <dsp:spPr>
        <a:xfrm>
          <a:off x="2183365" y="483943"/>
          <a:ext cx="3862868" cy="3862868"/>
        </a:xfrm>
        <a:custGeom>
          <a:avLst/>
          <a:gdLst/>
          <a:ahLst/>
          <a:cxnLst/>
          <a:rect l="0" t="0" r="0" b="0"/>
          <a:pathLst>
            <a:path>
              <a:moveTo>
                <a:pt x="2315628" y="3824271"/>
              </a:moveTo>
              <a:arcTo wR="1931434" hR="1931434" stAng="4711583" swAng="137683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E57BCE7-C129-4EA9-AF8F-03991C2C32FB}">
      <dsp:nvSpPr>
        <dsp:cNvPr id="0" name=""/>
        <dsp:cNvSpPr/>
      </dsp:nvSpPr>
      <dsp:spPr>
        <a:xfrm>
          <a:off x="2236135" y="3494733"/>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Learning and Development</a:t>
          </a:r>
          <a:endParaRPr lang="en-GB" sz="1600" kern="1200" dirty="0"/>
        </a:p>
      </dsp:txBody>
      <dsp:txXfrm>
        <a:off x="2283311" y="3541909"/>
        <a:ext cx="1392440" cy="872063"/>
      </dsp:txXfrm>
    </dsp:sp>
    <dsp:sp modelId="{086A2FF3-4B81-4616-8A76-8A8076D07B86}">
      <dsp:nvSpPr>
        <dsp:cNvPr id="0" name=""/>
        <dsp:cNvSpPr/>
      </dsp:nvSpPr>
      <dsp:spPr>
        <a:xfrm>
          <a:off x="2183365" y="483943"/>
          <a:ext cx="3862868" cy="3862868"/>
        </a:xfrm>
        <a:custGeom>
          <a:avLst/>
          <a:gdLst/>
          <a:ahLst/>
          <a:cxnLst/>
          <a:rect l="0" t="0" r="0" b="0"/>
          <a:pathLst>
            <a:path>
              <a:moveTo>
                <a:pt x="322859" y="3000510"/>
              </a:moveTo>
              <a:arcTo wR="1931434" hR="1931434" stAng="8783493" swAng="219687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84B55F3-F258-4059-80CF-5CE5AE5C3E6F}">
      <dsp:nvSpPr>
        <dsp:cNvPr id="0" name=""/>
        <dsp:cNvSpPr/>
      </dsp:nvSpPr>
      <dsp:spPr>
        <a:xfrm>
          <a:off x="1534500" y="1335324"/>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Employment</a:t>
          </a:r>
          <a:endParaRPr lang="en-GB" sz="1600" kern="1200" dirty="0"/>
        </a:p>
      </dsp:txBody>
      <dsp:txXfrm>
        <a:off x="1581676" y="1382500"/>
        <a:ext cx="1392440" cy="872063"/>
      </dsp:txXfrm>
    </dsp:sp>
    <dsp:sp modelId="{A2FF3BB5-082F-4F5B-AB0E-D8FB71D93D68}">
      <dsp:nvSpPr>
        <dsp:cNvPr id="0" name=""/>
        <dsp:cNvSpPr/>
      </dsp:nvSpPr>
      <dsp:spPr>
        <a:xfrm>
          <a:off x="2183365" y="483943"/>
          <a:ext cx="3862868" cy="3862868"/>
        </a:xfrm>
        <a:custGeom>
          <a:avLst/>
          <a:gdLst/>
          <a:ahLst/>
          <a:cxnLst/>
          <a:rect l="0" t="0" r="0" b="0"/>
          <a:pathLst>
            <a:path>
              <a:moveTo>
                <a:pt x="336435" y="842205"/>
              </a:moveTo>
              <a:arcTo wR="1931434" hR="1931434" stAng="12859756" swAng="1962280"/>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5206F4-3FAA-4750-9CA2-15AAD9F7FA3D}" type="datetimeFigureOut">
              <a:rPr lang="en-GB" smtClean="0"/>
              <a:t>04/02/2019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7EBEDF-F5F5-4784-8B4C-F764020A15E4}" type="slidenum">
              <a:rPr lang="en-GB" smtClean="0"/>
              <a:t>‹#›</a:t>
            </a:fld>
            <a:endParaRPr lang="en-GB"/>
          </a:p>
        </p:txBody>
      </p:sp>
    </p:spTree>
    <p:extLst>
      <p:ext uri="{BB962C8B-B14F-4D97-AF65-F5344CB8AC3E}">
        <p14:creationId xmlns:p14="http://schemas.microsoft.com/office/powerpoint/2010/main" val="1777753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83939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148766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3</a:t>
            </a:fld>
            <a:endParaRPr lang="en-GB" dirty="0"/>
          </a:p>
        </p:txBody>
      </p:sp>
    </p:spTree>
    <p:extLst>
      <p:ext uri="{BB962C8B-B14F-4D97-AF65-F5344CB8AC3E}">
        <p14:creationId xmlns:p14="http://schemas.microsoft.com/office/powerpoint/2010/main" val="1129837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ct val="0"/>
              </a:spcBef>
            </a:pPr>
            <a:r>
              <a:rPr lang="en-GB" altLang="en-US" dirty="0" smtClean="0"/>
              <a:t>Because of the possible negative effects that occur after downsizing, managers may have to implement measures to counteract employee apathy, improve customer service, and restore employee trust. </a:t>
            </a:r>
          </a:p>
          <a:p>
            <a:pPr eaLnBrk="1" hangingPunct="1">
              <a:spcBef>
                <a:spcPct val="0"/>
              </a:spcBef>
            </a:pPr>
            <a:endParaRPr lang="en-GB" altLang="en-US" dirty="0" smtClean="0"/>
          </a:p>
          <a:p>
            <a:pPr eaLnBrk="1" hangingPunct="1">
              <a:spcBef>
                <a:spcPct val="0"/>
              </a:spcBef>
            </a:pPr>
            <a:r>
              <a:rPr lang="en-GB" altLang="en-US" dirty="0" smtClean="0"/>
              <a:t>Analysts of downsized companies argue that managers should take steps immediately after workforce reductions to provide the remaining workers with the support and guidance they need. This involves providing employees with clear indications of what is expected of them and how they can meet increased productivity goals. Managers should confer with employees regularly to discuss performance and strategies for meeting the goals. </a:t>
            </a:r>
          </a:p>
          <a:p>
            <a:pPr eaLnBrk="1" hangingPunct="1">
              <a:spcBef>
                <a:spcPct val="0"/>
              </a:spcBef>
            </a:pPr>
            <a:endParaRPr lang="en-GB" altLang="en-US" dirty="0" smtClean="0"/>
          </a:p>
          <a:p>
            <a:pPr eaLnBrk="1" hangingPunct="1">
              <a:spcBef>
                <a:spcPct val="0"/>
              </a:spcBef>
            </a:pPr>
            <a:r>
              <a:rPr lang="en-GB" altLang="en-US" dirty="0" smtClean="0"/>
              <a:t>In addition, managers should encourage employee initiative and communication and provide employees with rewards for excellent work. By promoting employee initiative and even employee involvement in decision-making, managers can help restore employee trust and commitment and help increase employee motivation.</a:t>
            </a:r>
          </a:p>
          <a:p>
            <a:pPr eaLnBrk="1" hangingPunct="1">
              <a:spcBef>
                <a:spcPct val="0"/>
              </a:spcBef>
            </a:pPr>
            <a:endParaRPr lang="en-GB" altLang="en-US" dirty="0" smtClean="0"/>
          </a:p>
          <a:p>
            <a:pPr eaLnBrk="1" hangingPunct="1">
              <a:spcBef>
                <a:spcPct val="0"/>
              </a:spcBef>
            </a:pPr>
            <a:r>
              <a:rPr lang="en-GB" altLang="en-US" dirty="0" smtClean="0"/>
              <a:t>The aftermath of downsizing also places greater demands on managers to make do with less. In other words, managers must strive to maintain or increase productivity and quality levels despite having a smaller workforce. Since downsizing often brings about a flatter corporate structure, the flow of information and communication no longer requires the effort needed prior to restructuring. Therefore, reports used for communication between layers of the old corporate hierarchy, for example, can be eliminated. If redundant but nonessential work cannot be completely eliminated, it perhaps can be reduced. By studying particular tasks and determining their essential components, managers can get rid of unnecessary tasks and eliminate unnecessary jobs altogether.</a:t>
            </a:r>
          </a:p>
          <a:p>
            <a:pPr eaLnBrk="1" hangingPunct="1">
              <a:spcBef>
                <a:spcPct val="0"/>
              </a:spcBef>
            </a:pPr>
            <a:r>
              <a:rPr lang="en-GB" altLang="en-US" dirty="0" smtClean="0"/>
              <a:t/>
            </a:r>
            <a:br>
              <a:rPr lang="en-GB" altLang="en-US" dirty="0" smtClean="0"/>
            </a:br>
            <a:endParaRPr lang="en-GB" altLang="en-US"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4</a:t>
            </a:fld>
            <a:endParaRPr lang="en-GB" dirty="0"/>
          </a:p>
        </p:txBody>
      </p:sp>
    </p:spTree>
    <p:extLst>
      <p:ext uri="{BB962C8B-B14F-4D97-AF65-F5344CB8AC3E}">
        <p14:creationId xmlns:p14="http://schemas.microsoft.com/office/powerpoint/2010/main" val="3405838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ct val="0"/>
              </a:spcBef>
            </a:pPr>
            <a:r>
              <a:rPr lang="en-GB" altLang="en-US" dirty="0" smtClean="0"/>
              <a:t>Learning and Development - </a:t>
            </a:r>
            <a:r>
              <a:rPr lang="en-US" altLang="en-US" dirty="0" smtClean="0"/>
              <a:t>Loss of training investment from turnover</a:t>
            </a:r>
          </a:p>
          <a:p>
            <a:pPr eaLnBrk="1" hangingPunct="1">
              <a:spcBef>
                <a:spcPct val="0"/>
              </a:spcBef>
            </a:pPr>
            <a:endParaRPr lang="en-US" altLang="en-US" dirty="0" smtClean="0"/>
          </a:p>
          <a:p>
            <a:pPr eaLnBrk="1" hangingPunct="1">
              <a:spcBef>
                <a:spcPct val="0"/>
              </a:spcBef>
            </a:pPr>
            <a:r>
              <a:rPr lang="en-US" altLang="en-US" dirty="0" smtClean="0"/>
              <a:t>Employee Relations - Morale of survivors</a:t>
            </a:r>
          </a:p>
          <a:p>
            <a:pPr eaLnBrk="1" hangingPunct="1">
              <a:spcBef>
                <a:spcPct val="0"/>
              </a:spcBef>
            </a:pPr>
            <a:endParaRPr lang="en-US" altLang="en-US" dirty="0" smtClean="0"/>
          </a:p>
          <a:p>
            <a:pPr eaLnBrk="1" hangingPunct="1">
              <a:spcBef>
                <a:spcPct val="0"/>
              </a:spcBef>
            </a:pPr>
            <a:r>
              <a:rPr lang="en-US" altLang="en-US" dirty="0" smtClean="0"/>
              <a:t>Reward systems - Severance pay &amp; benefits, survivors poorer in short term, jealousies with ex colleagues </a:t>
            </a:r>
          </a:p>
          <a:p>
            <a:pPr eaLnBrk="1" hangingPunct="1">
              <a:spcBef>
                <a:spcPct val="0"/>
              </a:spcBef>
            </a:pPr>
            <a:endParaRPr lang="en-US" altLang="en-US" dirty="0" smtClean="0"/>
          </a:p>
          <a:p>
            <a:pPr eaLnBrk="1" hangingPunct="1">
              <a:spcBef>
                <a:spcPct val="0"/>
              </a:spcBef>
            </a:pPr>
            <a:r>
              <a:rPr lang="en-US" altLang="en-US" dirty="0" smtClean="0"/>
              <a:t>Employment - Reputation effects on recruitment, impact on brand e.g. IBM in 90s</a:t>
            </a:r>
          </a:p>
          <a:p>
            <a:pPr eaLnBrk="1" hangingPunct="1">
              <a:spcBef>
                <a:spcPct val="0"/>
              </a:spcBef>
            </a:pPr>
            <a:endParaRPr lang="en-US" altLang="en-US" dirty="0" smtClean="0"/>
          </a:p>
          <a:p>
            <a:pPr eaLnBrk="1" hangingPunct="1">
              <a:spcBef>
                <a:spcPct val="0"/>
              </a:spcBef>
            </a:pPr>
            <a:r>
              <a:rPr lang="en-US" altLang="en-US" dirty="0" smtClean="0"/>
              <a:t>Performance management - Performance evaluation as layoff criteria, potential source of conflict</a:t>
            </a:r>
          </a:p>
          <a:p>
            <a:pPr eaLnBrk="1" hangingPunct="1">
              <a:spcBef>
                <a:spcPct val="0"/>
              </a:spcBef>
            </a:pPr>
            <a:endParaRPr lang="en-US" altLang="en-US" dirty="0" smtClean="0"/>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5</a:t>
            </a:fld>
            <a:endParaRPr lang="en-GB" dirty="0"/>
          </a:p>
        </p:txBody>
      </p:sp>
    </p:spTree>
    <p:extLst>
      <p:ext uri="{BB962C8B-B14F-4D97-AF65-F5344CB8AC3E}">
        <p14:creationId xmlns:p14="http://schemas.microsoft.com/office/powerpoint/2010/main" val="4199081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eaLnBrk="1" hangingPunct="1">
              <a:spcBef>
                <a:spcPct val="0"/>
              </a:spcBef>
            </a:pPr>
            <a:r>
              <a:rPr lang="en-GB" altLang="en-US" b="1" dirty="0" smtClean="0"/>
              <a:t>How to... avoid redundancies when recession bites</a:t>
            </a:r>
          </a:p>
          <a:p>
            <a:pPr eaLnBrk="1" hangingPunct="1">
              <a:spcBef>
                <a:spcPct val="0"/>
              </a:spcBef>
            </a:pPr>
            <a:r>
              <a:rPr lang="en-GB" altLang="en-US" dirty="0" smtClean="0"/>
              <a:t>Redundancies seem an obvious choice as organisations are forced to look for cutbacks, but they create insecurity and stress throughout the workforce. Moreover, the statutory framework can be rigid, expensive and time-consuming and requires employers to consider ways to avoid redundancies. </a:t>
            </a:r>
            <a:br>
              <a:rPr lang="en-GB" altLang="en-US" dirty="0" smtClean="0"/>
            </a:br>
            <a:r>
              <a:rPr lang="en-GB" altLang="en-US" dirty="0" smtClean="0"/>
              <a:t/>
            </a:r>
            <a:br>
              <a:rPr lang="en-GB" altLang="en-US" dirty="0" smtClean="0"/>
            </a:br>
            <a:r>
              <a:rPr lang="en-GB" altLang="en-US" dirty="0" smtClean="0"/>
              <a:t>So how can companies avoid hitting the redundancy panic button? There is no one-size-fits-all answer, but this five-point plan of options, with their pros and cons, should help employers maintain a diverse, flexible workforce.</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r>
              <a:rPr lang="en-GB" altLang="en-US" b="1" dirty="0" smtClean="0"/>
              <a:t>1. Seek volunteers</a:t>
            </a:r>
            <a:br>
              <a:rPr lang="en-GB" altLang="en-US" b="1" dirty="0" smtClean="0"/>
            </a:br>
            <a:r>
              <a:rPr lang="en-GB" altLang="en-US" b="1" dirty="0" smtClean="0"/>
              <a:t>Pro</a:t>
            </a:r>
            <a:r>
              <a:rPr lang="en-GB" altLang="en-US" dirty="0" smtClean="0"/>
              <a:t> Asking for volunteers for redundancy or maybe early retirement can help avoid the unpleasant option of selecting and dismissing employees. </a:t>
            </a:r>
            <a:br>
              <a:rPr lang="en-GB" altLang="en-US" dirty="0" smtClean="0"/>
            </a:br>
            <a:r>
              <a:rPr lang="en-GB" altLang="en-US" dirty="0" smtClean="0"/>
              <a:t/>
            </a:r>
            <a:br>
              <a:rPr lang="en-GB" altLang="en-US" dirty="0" smtClean="0"/>
            </a:br>
            <a:r>
              <a:rPr lang="en-GB" altLang="en-US" b="1" dirty="0" smtClean="0"/>
              <a:t>Con</a:t>
            </a:r>
            <a:r>
              <a:rPr lang="en-GB" altLang="en-US" dirty="0" smtClean="0"/>
              <a:t> The employer may be left with an imbalance of skills and experience if the “wrong” staff volunteer. These options often attract experienced staff, who are likely to receive enhanced redundancy or pension arrangements, which would add to costs. </a:t>
            </a:r>
            <a:br>
              <a:rPr lang="en-GB" altLang="en-US" dirty="0" smtClean="0"/>
            </a:br>
            <a:r>
              <a:rPr lang="en-GB" altLang="en-US" dirty="0" smtClean="0"/>
              <a:t/>
            </a:r>
            <a:br>
              <a:rPr lang="en-GB" altLang="en-US" dirty="0" smtClean="0"/>
            </a:br>
            <a:r>
              <a:rPr lang="en-GB" altLang="en-US" b="1" dirty="0" smtClean="0"/>
              <a:t>Tip</a:t>
            </a:r>
            <a:r>
              <a:rPr lang="en-GB" altLang="en-US" dirty="0" smtClean="0"/>
              <a:t> Retain the right to reject applications to maintain essential skills and meet business needs. The employer should specify as part of the redundancy consultation that it “reserves the right not to accept all or any applications for voluntary redundancy, particularly if it considers that it is in the best interests of the organisation to retain certain staff”.</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r>
              <a:rPr lang="en-GB" altLang="en-US" b="1" dirty="0" smtClean="0"/>
              <a:t>2. Trim hours, not jobs</a:t>
            </a:r>
            <a:br>
              <a:rPr lang="en-GB" altLang="en-US" b="1" dirty="0" smtClean="0"/>
            </a:br>
            <a:r>
              <a:rPr lang="en-GB" altLang="en-US" b="1" dirty="0" smtClean="0"/>
              <a:t>Pro</a:t>
            </a:r>
            <a:r>
              <a:rPr lang="en-GB" altLang="en-US" dirty="0" smtClean="0"/>
              <a:t> Employees might prefer to work fewer hours rather than have no job at all. Alternatively, flexible working could reduce the wage bill.</a:t>
            </a:r>
            <a:br>
              <a:rPr lang="en-GB" altLang="en-US" dirty="0" smtClean="0"/>
            </a:br>
            <a:r>
              <a:rPr lang="en-GB" altLang="en-US" dirty="0" smtClean="0"/>
              <a:t/>
            </a:r>
            <a:br>
              <a:rPr lang="en-GB" altLang="en-US" dirty="0" smtClean="0"/>
            </a:br>
            <a:r>
              <a:rPr lang="en-GB" altLang="en-US" b="1" dirty="0" smtClean="0"/>
              <a:t>Con</a:t>
            </a:r>
            <a:r>
              <a:rPr lang="en-GB" altLang="en-US" dirty="0" smtClean="0"/>
              <a:t> Many staff will be unable to afford a wage cut. Also, implementing changes to hours or wages for more than 20 staff will require expensive and time-consuming collective consultation. If any of the employees dissents, the employer must either accept the disparity between employees’ terms of employment (which could create resentment and lead to equal pay claims) or terminate and re-engage the employees (risking liability for unfair and/or wrongful dismissal).</a:t>
            </a:r>
            <a:br>
              <a:rPr lang="en-GB" altLang="en-US" dirty="0" smtClean="0"/>
            </a:br>
            <a:r>
              <a:rPr lang="en-GB" altLang="en-US" dirty="0" smtClean="0"/>
              <a:t/>
            </a:r>
            <a:br>
              <a:rPr lang="en-GB" altLang="en-US" dirty="0" smtClean="0"/>
            </a:br>
            <a:r>
              <a:rPr lang="en-GB" altLang="en-US" b="1" dirty="0" smtClean="0"/>
              <a:t>Con</a:t>
            </a:r>
            <a:r>
              <a:rPr lang="en-GB" altLang="en-US" dirty="0" smtClean="0"/>
              <a:t> Introducing flexible working can affect efficiency unless well planned. If managed inconsistently, companies could be exposed to sex and disability discrimination claims. </a:t>
            </a:r>
            <a:br>
              <a:rPr lang="en-GB" altLang="en-US" dirty="0" smtClean="0"/>
            </a:br>
            <a:r>
              <a:rPr lang="en-GB" altLang="en-US" dirty="0" smtClean="0"/>
              <a:t/>
            </a:r>
            <a:br>
              <a:rPr lang="en-GB" altLang="en-US" dirty="0" smtClean="0"/>
            </a:br>
            <a:r>
              <a:rPr lang="en-GB" altLang="en-US" b="1" dirty="0" smtClean="0"/>
              <a:t>Tip</a:t>
            </a:r>
            <a:r>
              <a:rPr lang="en-GB" altLang="en-US" dirty="0" smtClean="0"/>
              <a:t> Don’t rely on the UK’s opt-out from the maximum 48-hour working week being revoked. This will not provide a shortcut to reducing hours as any amendments adopted will take at least three years to implement.</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r>
              <a:rPr lang="en-GB" altLang="en-US" b="1" dirty="0" smtClean="0"/>
              <a:t>3. Share the wealth</a:t>
            </a:r>
            <a:br>
              <a:rPr lang="en-GB" altLang="en-US" b="1" dirty="0" smtClean="0"/>
            </a:br>
            <a:r>
              <a:rPr lang="en-GB" altLang="en-US" b="1" dirty="0" smtClean="0"/>
              <a:t>Pro</a:t>
            </a:r>
            <a:r>
              <a:rPr lang="en-GB" altLang="en-US" dirty="0" smtClean="0"/>
              <a:t> Secondments can be an opportunity to redeploy employees to other organisations that have not been so hard hit. It allows staff to continue to develop and diversify, and they can be recalled when the business picks up, saving on recruitment costs.</a:t>
            </a:r>
            <a:br>
              <a:rPr lang="en-GB" altLang="en-US" dirty="0" smtClean="0"/>
            </a:br>
            <a:r>
              <a:rPr lang="en-GB" altLang="en-US" dirty="0" smtClean="0"/>
              <a:t/>
            </a:r>
            <a:br>
              <a:rPr lang="en-GB" altLang="en-US" dirty="0" smtClean="0"/>
            </a:br>
            <a:r>
              <a:rPr lang="en-GB" altLang="en-US" b="1" dirty="0" smtClean="0"/>
              <a:t>Con</a:t>
            </a:r>
            <a:r>
              <a:rPr lang="en-GB" altLang="en-US" dirty="0" smtClean="0"/>
              <a:t> The employer loses skills just when it might need them most. The loss may be permanent, as many secondees ultimately transfer. </a:t>
            </a:r>
            <a:br>
              <a:rPr lang="en-GB" altLang="en-US" dirty="0" smtClean="0"/>
            </a:br>
            <a:r>
              <a:rPr lang="en-GB" altLang="en-US" dirty="0" smtClean="0"/>
              <a:t/>
            </a:r>
            <a:br>
              <a:rPr lang="en-GB" altLang="en-US" dirty="0" smtClean="0"/>
            </a:br>
            <a:r>
              <a:rPr lang="en-GB" altLang="en-US" b="1" dirty="0" smtClean="0"/>
              <a:t>Tip</a:t>
            </a:r>
            <a:r>
              <a:rPr lang="en-GB" altLang="en-US" dirty="0" smtClean="0"/>
              <a:t> Secondments may not be cost-effective where the employer fails, for commercial reasons, to charge the host company a fee that covers the employee’s salary. Partial secondment and sharing the salary may work.</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r>
              <a:rPr lang="en-GB" altLang="en-US" b="1" dirty="0" smtClean="0"/>
              <a:t>4. Use temps</a:t>
            </a:r>
            <a:br>
              <a:rPr lang="en-GB" altLang="en-US" b="1" dirty="0" smtClean="0"/>
            </a:br>
            <a:r>
              <a:rPr lang="en-GB" altLang="en-US" b="1" dirty="0" smtClean="0"/>
              <a:t>Pro</a:t>
            </a:r>
            <a:r>
              <a:rPr lang="en-GB" altLang="en-US" dirty="0" smtClean="0"/>
              <a:t> Temporary workers’ contracts can be ended when no longer needed, giving permanent staff stability.</a:t>
            </a:r>
            <a:br>
              <a:rPr lang="en-GB" altLang="en-US" dirty="0" smtClean="0"/>
            </a:br>
            <a:r>
              <a:rPr lang="en-GB" altLang="en-US" dirty="0" smtClean="0"/>
              <a:t/>
            </a:r>
            <a:br>
              <a:rPr lang="en-GB" altLang="en-US" dirty="0" smtClean="0"/>
            </a:br>
            <a:r>
              <a:rPr lang="en-GB" altLang="en-US" b="1" dirty="0" smtClean="0"/>
              <a:t>Con</a:t>
            </a:r>
            <a:r>
              <a:rPr lang="en-GB" altLang="en-US" dirty="0" smtClean="0"/>
              <a:t> High agency fees. These are set to increase </a:t>
            </a:r>
            <a:r>
              <a:rPr lang="en-GB" altLang="en-US" dirty="0" err="1" smtClean="0"/>
              <a:t>underEU</a:t>
            </a:r>
            <a:r>
              <a:rPr lang="en-GB" altLang="en-US" dirty="0" smtClean="0"/>
              <a:t> temporary agency workers directive, which will give agency workers the right to employment conditions equal to those of permanent staff in the organisation after 12 weeks.</a:t>
            </a:r>
            <a:br>
              <a:rPr lang="en-GB" altLang="en-US" dirty="0" smtClean="0"/>
            </a:br>
            <a:r>
              <a:rPr lang="en-GB" altLang="en-US" dirty="0" smtClean="0"/>
              <a:t/>
            </a:r>
            <a:br>
              <a:rPr lang="en-GB" altLang="en-US" dirty="0" smtClean="0"/>
            </a:br>
            <a:r>
              <a:rPr lang="en-GB" altLang="en-US" b="1" dirty="0" smtClean="0"/>
              <a:t>Tip</a:t>
            </a:r>
            <a:r>
              <a:rPr lang="en-GB" altLang="en-US" dirty="0" smtClean="0"/>
              <a:t> The new right will only apply to agency employees and, in the UK, after 12 weeks on an assignment. </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endParaRPr lang="en-GB" altLang="en-US" dirty="0" smtClean="0"/>
          </a:p>
          <a:p>
            <a:pPr eaLnBrk="1" hangingPunct="1">
              <a:spcBef>
                <a:spcPct val="0"/>
              </a:spcBef>
            </a:pPr>
            <a:endParaRPr lang="en-GB" altLang="en-US"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6</a:t>
            </a:fld>
            <a:endParaRPr lang="en-GB" dirty="0"/>
          </a:p>
        </p:txBody>
      </p:sp>
    </p:spTree>
    <p:extLst>
      <p:ext uri="{BB962C8B-B14F-4D97-AF65-F5344CB8AC3E}">
        <p14:creationId xmlns:p14="http://schemas.microsoft.com/office/powerpoint/2010/main" val="466763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altLang="en-US" dirty="0" smtClean="0"/>
              <a:t> </a:t>
            </a:r>
            <a:r>
              <a:rPr lang="en-GB" altLang="en-US" b="1" dirty="0" smtClean="0"/>
              <a:t>Document ‘fair’ reason</a:t>
            </a:r>
            <a:r>
              <a:rPr lang="en-GB" altLang="en-US" dirty="0" smtClean="0"/>
              <a:t/>
            </a:r>
            <a:br>
              <a:rPr lang="en-GB" altLang="en-US" dirty="0" smtClean="0"/>
            </a:br>
            <a:r>
              <a:rPr lang="en-GB" altLang="en-US" dirty="0" smtClean="0"/>
              <a:t>In any dismissal, the employer must show there was a “fair” reason for it – redundancy is, of course, a fair reason. Make sure that you have evidence to prove to a tribunal that a redundancy situation really did exist, and that the employee in question’s job really disappeared as a result. </a:t>
            </a:r>
            <a:br>
              <a:rPr lang="en-GB" altLang="en-US" dirty="0" smtClean="0"/>
            </a:br>
            <a:r>
              <a:rPr lang="en-GB" altLang="en-US" dirty="0" smtClean="0"/>
              <a:t/>
            </a:r>
            <a:br>
              <a:rPr lang="en-GB" altLang="en-US" dirty="0" smtClean="0"/>
            </a:br>
            <a:r>
              <a:rPr lang="en-GB" altLang="en-US" b="1" dirty="0" smtClean="0"/>
              <a:t>2.</a:t>
            </a:r>
            <a:r>
              <a:rPr lang="en-GB" altLang="en-US" dirty="0" smtClean="0"/>
              <a:t> </a:t>
            </a:r>
            <a:r>
              <a:rPr lang="en-GB" altLang="en-US" b="1" dirty="0" smtClean="0"/>
              <a:t>Justify selection criteria</a:t>
            </a:r>
            <a:br>
              <a:rPr lang="en-GB" altLang="en-US" b="1" dirty="0" smtClean="0"/>
            </a:br>
            <a:r>
              <a:rPr lang="en-GB" altLang="en-US" dirty="0" smtClean="0"/>
              <a:t>One of the key battlegrounds in any redundancy situation is selection. Make sure your selection criteria are capable of being objectively justified. Reasons such as being a “good team player” and “popular with clients” are too subjective to stand up in a tribunal as they are often based simply on the personal views of line managers. </a:t>
            </a:r>
            <a:br>
              <a:rPr lang="en-GB" altLang="en-US" dirty="0" smtClean="0"/>
            </a:br>
            <a:r>
              <a:rPr lang="en-GB" altLang="en-US" dirty="0" smtClean="0"/>
              <a:t/>
            </a:r>
            <a:br>
              <a:rPr lang="en-GB" altLang="en-US" dirty="0" smtClean="0"/>
            </a:br>
            <a:r>
              <a:rPr lang="en-GB" altLang="en-US" b="1" dirty="0" smtClean="0"/>
              <a:t>3.</a:t>
            </a:r>
            <a:r>
              <a:rPr lang="en-GB" altLang="en-US" dirty="0" smtClean="0"/>
              <a:t> </a:t>
            </a:r>
            <a:r>
              <a:rPr lang="en-GB" altLang="en-US" b="1" dirty="0" smtClean="0"/>
              <a:t>Don’t discriminate</a:t>
            </a:r>
            <a:r>
              <a:rPr lang="en-GB" altLang="en-US" dirty="0" smtClean="0"/>
              <a:t/>
            </a:r>
            <a:br>
              <a:rPr lang="en-GB" altLang="en-US" dirty="0" smtClean="0"/>
            </a:br>
            <a:r>
              <a:rPr lang="en-GB" altLang="en-US" dirty="0" smtClean="0"/>
              <a:t>Ensure that redundancy selection criteria are non-discriminatory – in other words, they don’t make it harder for any particular groups of employees to score highly. For example, if attendance is a criterion, make sure you exclude maternity-related absence.</a:t>
            </a:r>
            <a:br>
              <a:rPr lang="en-GB" altLang="en-US" dirty="0" smtClean="0"/>
            </a:br>
            <a:r>
              <a:rPr lang="en-GB" altLang="en-US" dirty="0" smtClean="0"/>
              <a:t/>
            </a:r>
            <a:br>
              <a:rPr lang="en-GB" altLang="en-US" dirty="0" smtClean="0"/>
            </a:br>
            <a:r>
              <a:rPr lang="en-GB" altLang="en-US" b="1" dirty="0" smtClean="0"/>
              <a:t>4.</a:t>
            </a:r>
            <a:r>
              <a:rPr lang="en-GB" altLang="en-US" dirty="0" smtClean="0"/>
              <a:t> </a:t>
            </a:r>
            <a:r>
              <a:rPr lang="en-GB" altLang="en-US" b="1" dirty="0" smtClean="0"/>
              <a:t>Consult employees</a:t>
            </a:r>
            <a:br>
              <a:rPr lang="en-GB" altLang="en-US" b="1" dirty="0" smtClean="0"/>
            </a:br>
            <a:r>
              <a:rPr lang="en-GB" altLang="en-US" dirty="0" smtClean="0"/>
              <a:t>A fair procedure is all about consultation. Make sure you build in sufficient opportunities to consult employees in one-to-one meetings so that you can explore reasons for their selection and the possibilities for avoiding dismissals properly.</a:t>
            </a:r>
            <a:br>
              <a:rPr lang="en-GB" altLang="en-US" dirty="0" smtClean="0"/>
            </a:br>
            <a:r>
              <a:rPr lang="en-GB" altLang="en-US" dirty="0" smtClean="0"/>
              <a:t/>
            </a:r>
            <a:br>
              <a:rPr lang="en-GB" altLang="en-US" dirty="0" smtClean="0"/>
            </a:br>
            <a:r>
              <a:rPr lang="en-GB" altLang="en-US" b="1" dirty="0" smtClean="0"/>
              <a:t>5.</a:t>
            </a:r>
            <a:r>
              <a:rPr lang="en-GB" altLang="en-US" dirty="0" smtClean="0"/>
              <a:t> </a:t>
            </a:r>
            <a:r>
              <a:rPr lang="en-GB" altLang="en-US" b="1" dirty="0" smtClean="0"/>
              <a:t>Build a flexible timetable</a:t>
            </a:r>
            <a:br>
              <a:rPr lang="en-GB" altLang="en-US" b="1" dirty="0" smtClean="0"/>
            </a:br>
            <a:r>
              <a:rPr lang="en-GB" altLang="en-US" dirty="0" smtClean="0"/>
              <a:t>A sensible timetable is an important part of a redundancy process – but make sure you build in enough flexibility to allow employees to come back for more meetings where there are issues to discuss, or where extra information is needed. These are bound to make the process longer. Failure to allow enough time can lead to allegations that the process was a sham, and that decisions had been made in advance.</a:t>
            </a:r>
            <a:br>
              <a:rPr lang="en-GB" altLang="en-US" dirty="0" smtClean="0"/>
            </a:br>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7</a:t>
            </a:fld>
            <a:endParaRPr lang="en-GB" dirty="0"/>
          </a:p>
        </p:txBody>
      </p:sp>
    </p:spTree>
    <p:extLst>
      <p:ext uri="{BB962C8B-B14F-4D97-AF65-F5344CB8AC3E}">
        <p14:creationId xmlns:p14="http://schemas.microsoft.com/office/powerpoint/2010/main" val="3143502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ct val="50000"/>
              </a:spcBef>
            </a:pPr>
            <a:r>
              <a:rPr lang="en-GB" altLang="en-US" dirty="0" smtClean="0">
                <a:latin typeface="Arial Unicode MS" pitchFamily="34" charset="-128"/>
              </a:rPr>
              <a:t>A different approach is to start by developing a new organisation structure. Job descriptions and person specifications, or competency frameworks, are then developed for the jobs that remain.</a:t>
            </a:r>
          </a:p>
          <a:p>
            <a:pPr eaLnBrk="1" hangingPunct="1">
              <a:spcBef>
                <a:spcPct val="50000"/>
              </a:spcBef>
            </a:pPr>
            <a:r>
              <a:rPr lang="en-GB" altLang="en-US" dirty="0" smtClean="0">
                <a:latin typeface="Arial Unicode MS" pitchFamily="34" charset="-128"/>
              </a:rPr>
              <a:t>Where a job remains essentially unchanged and is currently undertaken by a single person, that person is then ‘slotted in’.</a:t>
            </a:r>
          </a:p>
          <a:p>
            <a:pPr eaLnBrk="1" hangingPunct="1">
              <a:spcBef>
                <a:spcPct val="50000"/>
              </a:spcBef>
            </a:pPr>
            <a:r>
              <a:rPr lang="en-GB" altLang="en-US" dirty="0" smtClean="0">
                <a:latin typeface="Arial Unicode MS" pitchFamily="34" charset="-128"/>
              </a:rPr>
              <a:t>Others then apply for the jobs in the new structure and, if necessary, undergo a competitive selection process.</a:t>
            </a:r>
          </a:p>
          <a:p>
            <a:pPr eaLnBrk="1" hangingPunct="1">
              <a:spcBef>
                <a:spcPct val="50000"/>
              </a:spcBef>
            </a:pPr>
            <a:r>
              <a:rPr lang="en-GB" altLang="en-US" dirty="0" smtClean="0">
                <a:latin typeface="Arial Unicode MS" pitchFamily="34" charset="-128"/>
              </a:rPr>
              <a:t>The main disadvantage of the approach is the effect on morale and teamworking, as employees compete with one another for positions in their own organisation.</a:t>
            </a:r>
          </a:p>
          <a:p>
            <a:pPr eaLnBrk="1" hangingPunct="1">
              <a:spcBef>
                <a:spcPct val="0"/>
              </a:spcBef>
            </a:pPr>
            <a:endParaRPr lang="en-GB" altLang="en-US"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8</a:t>
            </a:fld>
            <a:endParaRPr lang="en-GB" dirty="0"/>
          </a:p>
        </p:txBody>
      </p:sp>
    </p:spTree>
    <p:extLst>
      <p:ext uri="{BB962C8B-B14F-4D97-AF65-F5344CB8AC3E}">
        <p14:creationId xmlns:p14="http://schemas.microsoft.com/office/powerpoint/2010/main" val="4216593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1302CF7C-8F51-4AFC-B6AE-0B9552135877}" type="slidenum">
              <a:rPr lang="en-GB" altLang="en-US">
                <a:cs typeface="Times New Roman" pitchFamily="18" charset="0"/>
              </a:rPr>
              <a:pPr/>
              <a:t>9</a:t>
            </a:fld>
            <a:endParaRPr lang="en-GB" altLang="en-US" dirty="0">
              <a:cs typeface="Times New Roman" pitchFamily="18" charset="0"/>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altLang="en-US" dirty="0" smtClean="0"/>
          </a:p>
        </p:txBody>
      </p:sp>
    </p:spTree>
    <p:extLst>
      <p:ext uri="{BB962C8B-B14F-4D97-AF65-F5344CB8AC3E}">
        <p14:creationId xmlns:p14="http://schemas.microsoft.com/office/powerpoint/2010/main" val="4012756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BF090E8-15B0-45B6-86ED-C3AD9AAC30F8}" type="slidenum">
              <a:rPr lang="en-GB" smtClean="0"/>
              <a:pPr/>
              <a:t>10</a:t>
            </a:fld>
            <a:endParaRPr lang="en-GB" dirty="0"/>
          </a:p>
        </p:txBody>
      </p:sp>
    </p:spTree>
    <p:extLst>
      <p:ext uri="{BB962C8B-B14F-4D97-AF65-F5344CB8AC3E}">
        <p14:creationId xmlns:p14="http://schemas.microsoft.com/office/powerpoint/2010/main" val="1064538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11</a:t>
            </a:fld>
            <a:endParaRPr lang="en-GB" dirty="0"/>
          </a:p>
        </p:txBody>
      </p:sp>
    </p:spTree>
    <p:extLst>
      <p:ext uri="{BB962C8B-B14F-4D97-AF65-F5344CB8AC3E}">
        <p14:creationId xmlns:p14="http://schemas.microsoft.com/office/powerpoint/2010/main" val="885539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12</a:t>
            </a:fld>
            <a:endParaRPr lang="en-GB" dirty="0"/>
          </a:p>
        </p:txBody>
      </p:sp>
    </p:spTree>
    <p:extLst>
      <p:ext uri="{BB962C8B-B14F-4D97-AF65-F5344CB8AC3E}">
        <p14:creationId xmlns:p14="http://schemas.microsoft.com/office/powerpoint/2010/main" val="812923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Advantages and disadvantages</a:t>
            </a:r>
            <a:r>
              <a:rPr lang="en-GB" baseline="0" dirty="0" smtClean="0"/>
              <a:t> of employing older workers</a:t>
            </a:r>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13</a:t>
            </a:fld>
            <a:endParaRPr lang="en-GB" dirty="0"/>
          </a:p>
        </p:txBody>
      </p:sp>
    </p:spTree>
    <p:extLst>
      <p:ext uri="{BB962C8B-B14F-4D97-AF65-F5344CB8AC3E}">
        <p14:creationId xmlns:p14="http://schemas.microsoft.com/office/powerpoint/2010/main" val="269940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07A556A2-CE53-4D95-B996-4A9AE10015F6}" type="slidenum">
              <a:rPr lang="en-GB" altLang="en-US">
                <a:cs typeface="Times New Roman" pitchFamily="18" charset="0"/>
              </a:rPr>
              <a:pPr/>
              <a:t>14</a:t>
            </a:fld>
            <a:endParaRPr lang="en-GB" altLang="en-US" dirty="0">
              <a:cs typeface="Times New Roman" pitchFamily="18" charset="0"/>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pPr eaLnBrk="1" hangingPunct="1"/>
            <a:endParaRPr lang="en-US" altLang="en-US" dirty="0" smtClean="0"/>
          </a:p>
        </p:txBody>
      </p:sp>
    </p:spTree>
    <p:extLst>
      <p:ext uri="{BB962C8B-B14F-4D97-AF65-F5344CB8AC3E}">
        <p14:creationId xmlns:p14="http://schemas.microsoft.com/office/powerpoint/2010/main" val="188302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15</a:t>
            </a:fld>
            <a:endParaRPr lang="en-GB" dirty="0"/>
          </a:p>
        </p:txBody>
      </p:sp>
    </p:spTree>
    <p:extLst>
      <p:ext uri="{BB962C8B-B14F-4D97-AF65-F5344CB8AC3E}">
        <p14:creationId xmlns:p14="http://schemas.microsoft.com/office/powerpoint/2010/main" val="661933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Should older employees be allowed to request to work flexibly? This might help to meet the needs of both the employer and the employee.</a:t>
            </a:r>
          </a:p>
          <a:p>
            <a:pPr eaLnBrk="1" hangingPunct="1">
              <a:spcBef>
                <a:spcPct val="0"/>
              </a:spcBef>
            </a:pPr>
            <a:endParaRPr lang="en-GB" altLang="en-US" dirty="0" smtClean="0"/>
          </a:p>
          <a:p>
            <a:pPr eaLnBrk="1" hangingPunct="1">
              <a:spcBef>
                <a:spcPct val="0"/>
              </a:spcBef>
            </a:pPr>
            <a:r>
              <a:rPr lang="en-GB" altLang="en-US" dirty="0" smtClean="0"/>
              <a:t>What role do older employees want to play in the organisation? Would an employee like to continue working, but in a less senior role? Can an older employee work effectively as a mentor to younger and less experienced colleagues?</a:t>
            </a:r>
          </a:p>
          <a:p>
            <a:pPr eaLnBrk="1" hangingPunct="1">
              <a:spcBef>
                <a:spcPct val="0"/>
              </a:spcBef>
            </a:pPr>
            <a:endParaRPr lang="en-GB" altLang="en-US" dirty="0" smtClean="0"/>
          </a:p>
          <a:p>
            <a:pPr eaLnBrk="1" hangingPunct="1">
              <a:spcBef>
                <a:spcPct val="0"/>
              </a:spcBef>
            </a:pPr>
            <a:r>
              <a:rPr lang="en-GB" altLang="en-US" dirty="0" smtClean="0"/>
              <a:t>Performance management systems should be in place and properly applied. As with all employees, if there are concerns about capability or performance these should be addressed.</a:t>
            </a:r>
          </a:p>
          <a:p>
            <a:pPr eaLnBrk="1" hangingPunct="1">
              <a:spcBef>
                <a:spcPct val="0"/>
              </a:spcBef>
            </a:pPr>
            <a:endParaRPr lang="en-GB" altLang="en-US" dirty="0" smtClean="0"/>
          </a:p>
        </p:txBody>
      </p:sp>
      <p:sp>
        <p:nvSpPr>
          <p:cNvPr id="4608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eaLnBrk="1" hangingPunct="1">
              <a:defRPr/>
            </a:pPr>
            <a:fld id="{AF4C4E0D-5176-40B3-9C6A-A7CE30E543A0}" type="slidenum">
              <a:rPr lang="en-GB" sz="1200" smtClean="0">
                <a:latin typeface="Calibri" pitchFamily="34" charset="0"/>
              </a:rPr>
              <a:pPr eaLnBrk="1" hangingPunct="1">
                <a:defRPr/>
              </a:pPr>
              <a:t>16</a:t>
            </a:fld>
            <a:endParaRPr lang="en-GB" sz="1200" dirty="0" smtClean="0">
              <a:latin typeface="Calibri" pitchFamily="34" charset="0"/>
            </a:endParaRPr>
          </a:p>
        </p:txBody>
      </p:sp>
    </p:spTree>
    <p:extLst>
      <p:ext uri="{BB962C8B-B14F-4D97-AF65-F5344CB8AC3E}">
        <p14:creationId xmlns:p14="http://schemas.microsoft.com/office/powerpoint/2010/main" val="1539535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smtClean="0"/>
              <a:t>Review current retirement procedures</a:t>
            </a:r>
            <a:endParaRPr lang="en-GB" altLang="en-US" dirty="0" smtClean="0"/>
          </a:p>
          <a:p>
            <a:pPr eaLnBrk="1" hangingPunct="1">
              <a:spcBef>
                <a:spcPct val="0"/>
              </a:spcBef>
            </a:pPr>
            <a:r>
              <a:rPr lang="en-GB" altLang="en-US" dirty="0" smtClean="0"/>
              <a:t>No</a:t>
            </a:r>
            <a:r>
              <a:rPr lang="en-GB" altLang="en-US" baseline="0" dirty="0" smtClean="0"/>
              <a:t> DRA, e</a:t>
            </a:r>
            <a:r>
              <a:rPr lang="en-GB" altLang="en-US" dirty="0" smtClean="0"/>
              <a:t>mployers need to think how they will manage retirements in the workplace and help employees who want to retire to prepare for this significant change in their life. It is recommended that employers review any pre-retirement training events that they have, and the process that is in place for inviting employees to those events. It is also recommended that the process for starting discussions with employees about their forthcoming retirement is reviewed.</a:t>
            </a:r>
          </a:p>
          <a:p>
            <a:pPr eaLnBrk="1" hangingPunct="1">
              <a:spcBef>
                <a:spcPct val="0"/>
              </a:spcBef>
            </a:pPr>
            <a:r>
              <a:rPr lang="en-GB" altLang="en-US" b="1" dirty="0" smtClean="0"/>
              <a:t>Review any benefits related to age</a:t>
            </a:r>
            <a:endParaRPr lang="en-GB" altLang="en-US" dirty="0" smtClean="0"/>
          </a:p>
          <a:p>
            <a:pPr eaLnBrk="1" hangingPunct="1">
              <a:spcBef>
                <a:spcPct val="0"/>
              </a:spcBef>
            </a:pPr>
            <a:r>
              <a:rPr lang="en-GB" altLang="en-US" dirty="0" smtClean="0"/>
              <a:t>Some employers provide group risk insured benefits such as income protection, sickness and accident insurance and private medical insurance for their employees. These benefits will not be included in the principle of equal treatment on the grounds of age, so it will be possible for these benefits to be withdrawn once an employee reaches the age of 65 years. The age at which group risk insured benefits can be withdrawn will increase in line with increases to state pension age.</a:t>
            </a:r>
          </a:p>
          <a:p>
            <a:pPr eaLnBrk="1" hangingPunct="1">
              <a:spcBef>
                <a:spcPct val="0"/>
              </a:spcBef>
            </a:pPr>
            <a:r>
              <a:rPr lang="en-GB" altLang="en-US" dirty="0" smtClean="0"/>
              <a:t>Employers should make sure that employees are aware of this. Employers should also review any other benefits that relate to age, which will not be exempt from the principle of equal treatment.</a:t>
            </a:r>
          </a:p>
          <a:p>
            <a:pPr eaLnBrk="1" hangingPunct="1">
              <a:spcBef>
                <a:spcPct val="0"/>
              </a:spcBef>
            </a:pPr>
            <a:r>
              <a:rPr lang="en-GB" altLang="en-US" b="1" dirty="0" smtClean="0"/>
              <a:t>Educate line managers about the changes</a:t>
            </a:r>
            <a:endParaRPr lang="en-GB" altLang="en-US" dirty="0" smtClean="0"/>
          </a:p>
          <a:p>
            <a:pPr eaLnBrk="1" hangingPunct="1">
              <a:spcBef>
                <a:spcPct val="0"/>
              </a:spcBef>
            </a:pPr>
            <a:r>
              <a:rPr lang="en-GB" altLang="en-US" dirty="0" smtClean="0"/>
              <a:t>It is very important that line managers understand the changes so that they can plan their manpower effectively. It is also important that line managers understand how they should manage someone who is approaching the current retirement age, and is aware of actions that could be interpreted as discriminatory.</a:t>
            </a:r>
          </a:p>
          <a:p>
            <a:pPr eaLnBrk="1" hangingPunct="1">
              <a:spcBef>
                <a:spcPct val="0"/>
              </a:spcBef>
            </a:pPr>
            <a:r>
              <a:rPr lang="en-GB" altLang="en-US" b="1" dirty="0" smtClean="0"/>
              <a:t>Ensure that there are good practice procedures in place</a:t>
            </a:r>
            <a:endParaRPr lang="en-GB" altLang="en-US" dirty="0" smtClean="0"/>
          </a:p>
          <a:p>
            <a:pPr eaLnBrk="1" hangingPunct="1">
              <a:spcBef>
                <a:spcPct val="0"/>
              </a:spcBef>
            </a:pPr>
            <a:r>
              <a:rPr lang="en-GB" altLang="en-US" dirty="0" smtClean="0"/>
              <a:t>Older employees bring a lot of benefits to the workplace and often have a large amount of experience that can be valuable to the organisation. Good practice procedures for gaining benefit from this experience could involve the inclusion of older employees in mentoring and coaching schemes. It might also be appropriate to have older employees involved in training and educating younger and less experienced employees.</a:t>
            </a:r>
          </a:p>
          <a:p>
            <a:pPr eaLnBrk="1" hangingPunct="1">
              <a:spcBef>
                <a:spcPct val="0"/>
              </a:spcBef>
            </a:pPr>
            <a:endParaRPr lang="en-GB" altLang="en-US" dirty="0" smtClean="0"/>
          </a:p>
          <a:p>
            <a:pPr eaLnBrk="1" hangingPunct="1">
              <a:spcBef>
                <a:spcPct val="0"/>
              </a:spcBef>
            </a:pPr>
            <a:endParaRPr lang="en-GB" altLang="en-US" dirty="0" smtClean="0"/>
          </a:p>
          <a:p>
            <a:pPr eaLnBrk="1" hangingPunct="1">
              <a:spcBef>
                <a:spcPct val="0"/>
              </a:spcBef>
            </a:pPr>
            <a:endParaRPr lang="en-GB" altLang="en-US" dirty="0" smtClean="0"/>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17</a:t>
            </a:fld>
            <a:endParaRPr lang="en-GB" dirty="0"/>
          </a:p>
        </p:txBody>
      </p:sp>
    </p:spTree>
    <p:extLst>
      <p:ext uri="{BB962C8B-B14F-4D97-AF65-F5344CB8AC3E}">
        <p14:creationId xmlns:p14="http://schemas.microsoft.com/office/powerpoint/2010/main" val="12122797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BF090E8-15B0-45B6-86ED-C3AD9AAC30F8}" type="slidenum">
              <a:rPr lang="en-GB" smtClean="0"/>
              <a:pPr/>
              <a:t>18</a:t>
            </a:fld>
            <a:endParaRPr lang="en-GB" dirty="0"/>
          </a:p>
        </p:txBody>
      </p:sp>
    </p:spTree>
    <p:extLst>
      <p:ext uri="{BB962C8B-B14F-4D97-AF65-F5344CB8AC3E}">
        <p14:creationId xmlns:p14="http://schemas.microsoft.com/office/powerpoint/2010/main" val="38952053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BF090E8-15B0-45B6-86ED-C3AD9AAC30F8}" type="slidenum">
              <a:rPr lang="en-GB" smtClean="0"/>
              <a:pPr/>
              <a:t>19</a:t>
            </a:fld>
            <a:endParaRPr lang="en-GB" dirty="0"/>
          </a:p>
        </p:txBody>
      </p:sp>
    </p:spTree>
    <p:extLst>
      <p:ext uri="{BB962C8B-B14F-4D97-AF65-F5344CB8AC3E}">
        <p14:creationId xmlns:p14="http://schemas.microsoft.com/office/powerpoint/2010/main" val="4205218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BF090E8-15B0-45B6-86ED-C3AD9AAC30F8}" type="slidenum">
              <a:rPr lang="en-GB" smtClean="0"/>
              <a:pPr/>
              <a:t>20</a:t>
            </a:fld>
            <a:endParaRPr lang="en-GB" dirty="0"/>
          </a:p>
        </p:txBody>
      </p:sp>
    </p:spTree>
    <p:extLst>
      <p:ext uri="{BB962C8B-B14F-4D97-AF65-F5344CB8AC3E}">
        <p14:creationId xmlns:p14="http://schemas.microsoft.com/office/powerpoint/2010/main" val="40775547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1144F1FC-3E96-4C29-B6AF-F9DD3C05CED2}" type="slidenum">
              <a:rPr lang="en-GB" altLang="en-US">
                <a:cs typeface="Times New Roman" pitchFamily="18" charset="0"/>
              </a:rPr>
              <a:pPr/>
              <a:t>21</a:t>
            </a:fld>
            <a:endParaRPr lang="en-GB" altLang="en-US" dirty="0">
              <a:cs typeface="Times New Roman"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ltLang="en-US" dirty="0" smtClean="0"/>
          </a:p>
        </p:txBody>
      </p:sp>
    </p:spTree>
    <p:extLst>
      <p:ext uri="{BB962C8B-B14F-4D97-AF65-F5344CB8AC3E}">
        <p14:creationId xmlns:p14="http://schemas.microsoft.com/office/powerpoint/2010/main" val="39111818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7354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93476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1065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8717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48873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2854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3567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114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8140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440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5349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a:defRPr/>
            </a:pPr>
            <a:r>
              <a:rPr lang="en-GB" sz="1000" dirty="0" smtClean="0">
                <a:solidFill>
                  <a:srgbClr val="3D7EDB"/>
                </a:solidFill>
                <a:latin typeface="Arial"/>
              </a:rPr>
              <a:t>Index slide</a:t>
            </a:r>
            <a:endParaRPr lang="en-GB" sz="1000" dirty="0">
              <a:solidFill>
                <a:srgbClr val="3D7EDB"/>
              </a:solidFill>
              <a:latin typeface="Arial"/>
            </a:endParaRPr>
          </a:p>
        </p:txBody>
      </p:sp>
      <p:grpSp>
        <p:nvGrpSpPr>
          <p:cNvPr id="5" name="Groep 56" hidden="1"/>
          <p:cNvGrpSpPr>
            <a:grpSpLocks/>
          </p:cNvGrpSpPr>
          <p:nvPr userDrawn="1"/>
        </p:nvGrpSpPr>
        <p:grpSpPr bwMode="auto">
          <a:xfrm>
            <a:off x="12492567" y="106363"/>
            <a:ext cx="3972984" cy="5918200"/>
            <a:chOff x="9234062" y="-92622"/>
            <a:chExt cx="2979308" cy="5917970"/>
          </a:xfrm>
        </p:grpSpPr>
        <p:sp>
          <p:nvSpPr>
            <p:cNvPr id="6" name="Tekstvak 33"/>
            <p:cNvSpPr txBox="1">
              <a:spLocks noChangeArrowheads="1"/>
            </p:cNvSpPr>
            <p:nvPr userDrawn="1"/>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64257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pply logo after">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a:xfrm>
            <a:off x="4165600" y="6356351"/>
            <a:ext cx="3860800" cy="365125"/>
          </a:xfrm>
          <a:prstGeom prst="rect">
            <a:avLst/>
          </a:prstGeom>
        </p:spPr>
        <p:txBody>
          <a:bodyPr/>
          <a:lstStyle>
            <a:lvl1pPr>
              <a:defRPr/>
            </a:lvl1pPr>
          </a:lstStyle>
          <a:p>
            <a:pPr>
              <a:defRPr/>
            </a:pPr>
            <a:r>
              <a:rPr lang="en-US" dirty="0"/>
              <a:t>Delivering excellence in flexible learning</a:t>
            </a:r>
          </a:p>
        </p:txBody>
      </p:sp>
      <p:sp>
        <p:nvSpPr>
          <p:cNvPr id="3" name="Rectangle 9"/>
          <p:cNvSpPr>
            <a:spLocks noGrp="1" noChangeArrowheads="1"/>
          </p:cNvSpPr>
          <p:nvPr>
            <p:ph type="sldNum" sz="quarter" idx="11"/>
          </p:nvPr>
        </p:nvSpPr>
        <p:spPr/>
        <p:txBody>
          <a:bodyPr/>
          <a:lstStyle>
            <a:lvl1pPr>
              <a:defRPr/>
            </a:lvl1pPr>
          </a:lstStyle>
          <a:p>
            <a:pPr>
              <a:defRPr/>
            </a:pPr>
            <a:fld id="{191193EB-53A5-4CCB-8576-D4963A9B5C36}" type="slidenum">
              <a:rPr lang="en-GB"/>
              <a:pPr>
                <a:defRPr/>
              </a:pPr>
              <a:t>‹#›</a:t>
            </a:fld>
            <a:endParaRPr lang="en-GB" dirty="0"/>
          </a:p>
        </p:txBody>
      </p:sp>
    </p:spTree>
    <p:extLst>
      <p:ext uri="{BB962C8B-B14F-4D97-AF65-F5344CB8AC3E}">
        <p14:creationId xmlns:p14="http://schemas.microsoft.com/office/powerpoint/2010/main" val="1619706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Normal">
    <p:spTree>
      <p:nvGrpSpPr>
        <p:cNvPr id="1" name=""/>
        <p:cNvGrpSpPr/>
        <p:nvPr/>
      </p:nvGrpSpPr>
      <p:grpSpPr>
        <a:xfrm>
          <a:off x="0" y="0"/>
          <a:ext cx="0" cy="0"/>
          <a:chOff x="0" y="0"/>
          <a:chExt cx="0" cy="0"/>
        </a:xfrm>
      </p:grpSpPr>
      <p:pic>
        <p:nvPicPr>
          <p:cNvPr id="3" name="Picture 6" descr="MOL 4 col rgb Logo.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033001" y="5221288"/>
            <a:ext cx="1909233" cy="72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p:cNvSpPr>
            <a:spLocks noGrp="1"/>
          </p:cNvSpPr>
          <p:nvPr>
            <p:ph type="title"/>
          </p:nvPr>
        </p:nvSpPr>
        <p:spPr>
          <a:xfrm>
            <a:off x="609600" y="274638"/>
            <a:ext cx="10972800" cy="850106"/>
          </a:xfrm>
          <a:prstGeom prst="rect">
            <a:avLst/>
          </a:prstGeom>
        </p:spPr>
        <p:txBody>
          <a:bodyPr/>
          <a:lstStyle>
            <a:lvl1pPr algn="ctr">
              <a:defRPr/>
            </a:lvl1pPr>
          </a:lstStyle>
          <a:p>
            <a:r>
              <a:rPr lang="en-US" dirty="0" smtClean="0"/>
              <a:t>Click to edit Master title style</a:t>
            </a:r>
            <a:endParaRPr lang="en-GB" dirty="0"/>
          </a:p>
        </p:txBody>
      </p:sp>
      <p:sp>
        <p:nvSpPr>
          <p:cNvPr id="4" name="Footer Placeholder 1"/>
          <p:cNvSpPr>
            <a:spLocks noGrp="1"/>
          </p:cNvSpPr>
          <p:nvPr>
            <p:ph type="ftr" sz="quarter" idx="10"/>
          </p:nvPr>
        </p:nvSpPr>
        <p:spPr>
          <a:xfrm>
            <a:off x="4165600" y="6356351"/>
            <a:ext cx="3860800" cy="365125"/>
          </a:xfrm>
          <a:prstGeom prst="rect">
            <a:avLst/>
          </a:prstGeom>
        </p:spPr>
        <p:txBody>
          <a:bodyPr/>
          <a:lstStyle>
            <a:lvl1pPr>
              <a:defRPr/>
            </a:lvl1pPr>
          </a:lstStyle>
          <a:p>
            <a:pPr>
              <a:defRPr/>
            </a:pPr>
            <a:r>
              <a:rPr lang="en-US" dirty="0"/>
              <a:t>Delivering excellence in flexible learning</a:t>
            </a:r>
          </a:p>
        </p:txBody>
      </p:sp>
      <p:sp>
        <p:nvSpPr>
          <p:cNvPr id="6" name="Slide Number Placeholder 2"/>
          <p:cNvSpPr>
            <a:spLocks noGrp="1"/>
          </p:cNvSpPr>
          <p:nvPr>
            <p:ph type="sldNum" sz="quarter" idx="11"/>
          </p:nvPr>
        </p:nvSpPr>
        <p:spPr/>
        <p:txBody>
          <a:bodyPr/>
          <a:lstStyle>
            <a:lvl1pPr>
              <a:defRPr/>
            </a:lvl1pPr>
          </a:lstStyle>
          <a:p>
            <a:pPr>
              <a:defRPr/>
            </a:pPr>
            <a:fld id="{BCBE973C-1284-45BD-A800-4CACAFC68405}" type="slidenum">
              <a:rPr lang="en-GB"/>
              <a:pPr>
                <a:defRPr/>
              </a:pPr>
              <a:t>‹#›</a:t>
            </a:fld>
            <a:endParaRPr lang="en-GB" dirty="0"/>
          </a:p>
        </p:txBody>
      </p:sp>
    </p:spTree>
    <p:extLst>
      <p:ext uri="{BB962C8B-B14F-4D97-AF65-F5344CB8AC3E}">
        <p14:creationId xmlns:p14="http://schemas.microsoft.com/office/powerpoint/2010/main" val="375823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089022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 id="2147483675"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9.wmf"/></Relationships>
</file>

<file path=ppt/slides/_rels/slide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2279576" y="2564904"/>
            <a:ext cx="7772400" cy="2123658"/>
          </a:xfrm>
        </p:spPr>
        <p:txBody>
          <a:bodyPr>
            <a:normAutofit/>
          </a:bodyPr>
          <a:lstStyle/>
          <a:p>
            <a:r>
              <a:rPr lang="en-GB" dirty="0" smtClean="0">
                <a:solidFill>
                  <a:schemeClr val="accent4"/>
                </a:solidFill>
              </a:rPr>
              <a:t>Resourcing and Talent Planning: </a:t>
            </a:r>
            <a:br>
              <a:rPr lang="en-GB" dirty="0" smtClean="0">
                <a:solidFill>
                  <a:schemeClr val="accent4"/>
                </a:solidFill>
              </a:rPr>
            </a:br>
            <a:r>
              <a:rPr lang="en-GB" dirty="0" smtClean="0">
                <a:solidFill>
                  <a:schemeClr val="bg1"/>
                </a:solidFill>
              </a:rPr>
              <a:t>Exiting the Organisation</a:t>
            </a:r>
            <a:endParaRPr lang="en-GB" dirty="0">
              <a:solidFill>
                <a:schemeClr val="bg1"/>
              </a:solidFill>
            </a:endParaRPr>
          </a:p>
        </p:txBody>
      </p:sp>
    </p:spTree>
    <p:extLst>
      <p:ext uri="{BB962C8B-B14F-4D97-AF65-F5344CB8AC3E}">
        <p14:creationId xmlns:p14="http://schemas.microsoft.com/office/powerpoint/2010/main" val="154465664"/>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1919694" y="548681"/>
            <a:ext cx="8328025" cy="219075"/>
          </a:xfrm>
        </p:spPr>
        <p:txBody>
          <a:bodyPr>
            <a:noAutofit/>
          </a:bodyPr>
          <a:lstStyle/>
          <a:p>
            <a:pPr algn="l" eaLnBrk="1" hangingPunct="1"/>
            <a:r>
              <a:rPr lang="en-US" altLang="en-US" sz="3200" dirty="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533877923"/>
              </p:ext>
            </p:extLst>
          </p:nvPr>
        </p:nvGraphicFramePr>
        <p:xfrm>
          <a:off x="815248" y="2636912"/>
          <a:ext cx="9405201" cy="2614614"/>
        </p:xfrm>
        <a:graphic>
          <a:graphicData uri="http://schemas.openxmlformats.org/drawingml/2006/table">
            <a:tbl>
              <a:tblPr firstRow="1" bandRow="1">
                <a:tableStyleId>{2D5ABB26-0587-4C30-8999-92F81FD0307C}</a:tableStyleId>
              </a:tblPr>
              <a:tblGrid>
                <a:gridCol w="1026615">
                  <a:extLst>
                    <a:ext uri="{9D8B030D-6E8A-4147-A177-3AD203B41FA5}">
                      <a16:colId xmlns:a16="http://schemas.microsoft.com/office/drawing/2014/main" val="20000"/>
                    </a:ext>
                  </a:extLst>
                </a:gridCol>
                <a:gridCol w="8378586">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Advise</a:t>
                      </a:r>
                      <a:r>
                        <a:rPr lang="en-US" sz="1700" b="0" baseline="0" dirty="0" smtClean="0">
                          <a:solidFill>
                            <a:schemeClr val="tx1"/>
                          </a:solidFill>
                        </a:rPr>
                        <a:t> organisations on good practice in the management of dismissals.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a:t>
                      </a:r>
                      <a:r>
                        <a:rPr lang="en-US" sz="1700" b="0" baseline="0" dirty="0" smtClean="0">
                          <a:solidFill>
                            <a:schemeClr val="tx1"/>
                          </a:solidFill>
                        </a:rPr>
                        <a:t> the legislation underpinning the employment process.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Ensure that any</a:t>
                      </a:r>
                      <a:r>
                        <a:rPr lang="en-US" sz="1700" baseline="0" dirty="0" smtClean="0"/>
                        <a:t> dismissals undertaken comply with current legislation.</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solidFill>
                  <a:prstClr val="black">
                    <a:tint val="75000"/>
                  </a:prstClr>
                </a:solidFill>
              </a:rPr>
              <a:pPr>
                <a:defRPr/>
              </a:pPr>
              <a:t>2</a:t>
            </a:fld>
            <a:endParaRPr lang="en-US" dirty="0">
              <a:solidFill>
                <a:prstClr val="black">
                  <a:tint val="75000"/>
                </a:prstClr>
              </a:solidFill>
            </a:endParaRPr>
          </a:p>
        </p:txBody>
      </p:sp>
      <p:sp>
        <p:nvSpPr>
          <p:cNvPr id="3" name="TextBox 2"/>
          <p:cNvSpPr txBox="1"/>
          <p:nvPr/>
        </p:nvSpPr>
        <p:spPr>
          <a:xfrm>
            <a:off x="918416" y="1052737"/>
            <a:ext cx="9220376" cy="1200329"/>
          </a:xfrm>
          <a:prstGeom prst="rect">
            <a:avLst/>
          </a:prstGeom>
          <a:noFill/>
        </p:spPr>
        <p:txBody>
          <a:bodyPr wrap="square" rtlCol="0">
            <a:spAutoFit/>
          </a:bodyPr>
          <a:lstStyle/>
          <a:p>
            <a:r>
              <a:rPr lang="en-GB" dirty="0">
                <a:solidFill>
                  <a:prstClr val="black"/>
                </a:solidFill>
              </a:rPr>
              <a:t>The aim of this session is know how to manage dismissal, redundancy and retirement effectively and lawfully</a:t>
            </a:r>
          </a:p>
          <a:p>
            <a:endParaRPr lang="en-GB" dirty="0">
              <a:solidFill>
                <a:prstClr val="black"/>
              </a:solidFill>
            </a:endParaRPr>
          </a:p>
          <a:p>
            <a:r>
              <a:rPr lang="en-GB" dirty="0">
                <a:solidFill>
                  <a:prstClr val="black"/>
                </a:solidFill>
              </a:rPr>
              <a:t>At the end of the session you will be able to:</a:t>
            </a:r>
          </a:p>
        </p:txBody>
      </p:sp>
    </p:spTree>
    <p:extLst>
      <p:ext uri="{BB962C8B-B14F-4D97-AF65-F5344CB8AC3E}">
        <p14:creationId xmlns:p14="http://schemas.microsoft.com/office/powerpoint/2010/main" val="262475506"/>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HR’s role in……</a:t>
            </a:r>
            <a:endParaRPr lang="en-GB" dirty="0"/>
          </a:p>
        </p:txBody>
      </p:sp>
      <p:sp>
        <p:nvSpPr>
          <p:cNvPr id="3" name="Content Placeholder 2"/>
          <p:cNvSpPr>
            <a:spLocks noGrp="1"/>
          </p:cNvSpPr>
          <p:nvPr>
            <p:ph idx="1"/>
          </p:nvPr>
        </p:nvSpPr>
        <p:spPr/>
        <p:txBody>
          <a:bodyPr/>
          <a:lstStyle/>
          <a:p>
            <a:pPr>
              <a:defRPr/>
            </a:pPr>
            <a:r>
              <a:rPr lang="en-GB" dirty="0" smtClean="0"/>
              <a:t>Downsizing/restructuring</a:t>
            </a:r>
          </a:p>
          <a:p>
            <a:pPr>
              <a:defRPr/>
            </a:pPr>
            <a:r>
              <a:rPr lang="en-GB" dirty="0" smtClean="0"/>
              <a:t>Redundancy</a:t>
            </a:r>
          </a:p>
          <a:p>
            <a:pPr>
              <a:defRPr/>
            </a:pPr>
            <a:r>
              <a:rPr lang="en-GB" dirty="0" smtClean="0"/>
              <a:t>Retirement</a:t>
            </a:r>
          </a:p>
          <a:p>
            <a:pPr>
              <a:defRPr/>
            </a:pPr>
            <a:r>
              <a:rPr lang="en-GB" dirty="0" smtClean="0"/>
              <a:t>Dismissal</a:t>
            </a:r>
          </a:p>
        </p:txBody>
      </p:sp>
      <p:pic>
        <p:nvPicPr>
          <p:cNvPr id="1026" name="Picture 2" descr="Image result for downsizing organis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3657" y="2402996"/>
            <a:ext cx="4000500" cy="2733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17101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Downsize?</a:t>
            </a:r>
            <a:endParaRPr lang="en-GB" dirty="0"/>
          </a:p>
        </p:txBody>
      </p:sp>
      <p:sp>
        <p:nvSpPr>
          <p:cNvPr id="3" name="Content Placeholder 2"/>
          <p:cNvSpPr>
            <a:spLocks noGrp="1"/>
          </p:cNvSpPr>
          <p:nvPr>
            <p:ph idx="1"/>
          </p:nvPr>
        </p:nvSpPr>
        <p:spPr/>
        <p:txBody>
          <a:bodyPr/>
          <a:lstStyle/>
          <a:p>
            <a:pPr>
              <a:lnSpc>
                <a:spcPts val="2700"/>
              </a:lnSpc>
              <a:spcBef>
                <a:spcPct val="50000"/>
              </a:spcBef>
              <a:buFont typeface="Arial" charset="0"/>
              <a:buChar char="•"/>
            </a:pPr>
            <a:r>
              <a:rPr lang="en-US" altLang="en-US" dirty="0" smtClean="0">
                <a:ea typeface="ＭＳ Ｐゴシック" pitchFamily="34" charset="-128"/>
              </a:rPr>
              <a:t>Reduce costs</a:t>
            </a:r>
          </a:p>
          <a:p>
            <a:pPr>
              <a:lnSpc>
                <a:spcPts val="2700"/>
              </a:lnSpc>
              <a:spcBef>
                <a:spcPct val="50000"/>
              </a:spcBef>
              <a:buFont typeface="Arial" charset="0"/>
              <a:buChar char="•"/>
            </a:pPr>
            <a:r>
              <a:rPr lang="en-US" altLang="en-US" dirty="0" smtClean="0">
                <a:ea typeface="ＭＳ Ｐゴシック" pitchFamily="34" charset="-128"/>
              </a:rPr>
              <a:t>Reduce layers of management to increase decision making speed and get closer to the customer</a:t>
            </a:r>
          </a:p>
          <a:p>
            <a:pPr>
              <a:lnSpc>
                <a:spcPts val="2700"/>
              </a:lnSpc>
              <a:spcBef>
                <a:spcPct val="50000"/>
              </a:spcBef>
              <a:buFont typeface="Arial" charset="0"/>
              <a:buChar char="•"/>
            </a:pPr>
            <a:r>
              <a:rPr lang="en-US" altLang="en-US" dirty="0" smtClean="0">
                <a:ea typeface="ＭＳ Ｐゴシック" pitchFamily="34" charset="-128"/>
              </a:rPr>
              <a:t>Sharpen focus on core competencies of the firm, and outsource peripheral activities</a:t>
            </a:r>
          </a:p>
          <a:p>
            <a:pPr>
              <a:lnSpc>
                <a:spcPts val="2700"/>
              </a:lnSpc>
              <a:spcBef>
                <a:spcPct val="50000"/>
              </a:spcBef>
              <a:buFont typeface="Arial" charset="0"/>
              <a:buChar char="•"/>
            </a:pPr>
            <a:r>
              <a:rPr lang="en-US" altLang="en-US" dirty="0" smtClean="0">
                <a:ea typeface="ＭＳ Ｐゴシック" pitchFamily="34" charset="-128"/>
              </a:rPr>
              <a:t>Generate positive reactions from shareholders in order to improve valuation of stock price</a:t>
            </a:r>
          </a:p>
          <a:p>
            <a:pPr>
              <a:lnSpc>
                <a:spcPts val="2700"/>
              </a:lnSpc>
              <a:spcBef>
                <a:spcPct val="50000"/>
              </a:spcBef>
              <a:buFont typeface="Arial" charset="0"/>
              <a:buChar char="•"/>
            </a:pPr>
            <a:r>
              <a:rPr lang="en-US" altLang="en-US" dirty="0" smtClean="0">
                <a:ea typeface="ＭＳ Ｐゴシック" pitchFamily="34" charset="-128"/>
              </a:rPr>
              <a:t>Increase productivity</a:t>
            </a:r>
          </a:p>
          <a:p>
            <a:endParaRPr lang="en-GB" dirty="0"/>
          </a:p>
        </p:txBody>
      </p:sp>
    </p:spTree>
    <p:extLst>
      <p:ext uri="{BB962C8B-B14F-4D97-AF65-F5344CB8AC3E}">
        <p14:creationId xmlns:p14="http://schemas.microsoft.com/office/powerpoint/2010/main" val="7992579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59251"/>
          </a:xfrm>
        </p:spPr>
        <p:txBody>
          <a:bodyPr/>
          <a:lstStyle/>
          <a:p>
            <a:r>
              <a:rPr lang="en-GB" dirty="0" smtClean="0"/>
              <a:t>Downsizing and the Impact on HR</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1544039"/>
              </p:ext>
            </p:extLst>
          </p:nvPr>
        </p:nvGraphicFramePr>
        <p:xfrm>
          <a:off x="1981200" y="1233889"/>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00256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17638"/>
            <a:ext cx="10972800" cy="4099595"/>
          </a:xfrm>
        </p:spPr>
        <p:txBody>
          <a:bodyPr>
            <a:normAutofit fontScale="85000" lnSpcReduction="10000"/>
          </a:bodyPr>
          <a:lstStyle/>
          <a:p>
            <a:pPr>
              <a:buNone/>
            </a:pPr>
            <a:r>
              <a:rPr lang="en-GB" altLang="en-US" dirty="0"/>
              <a:t>Redundancies seem an obvious choice as organisations are</a:t>
            </a:r>
          </a:p>
          <a:p>
            <a:pPr>
              <a:buNone/>
            </a:pPr>
            <a:r>
              <a:rPr lang="en-GB" altLang="en-US" dirty="0"/>
              <a:t>forced to look for cutbacks, but they create insecurity and </a:t>
            </a:r>
            <a:r>
              <a:rPr lang="en-GB" altLang="en-US" dirty="0" smtClean="0"/>
              <a:t>stress</a:t>
            </a:r>
          </a:p>
          <a:p>
            <a:pPr>
              <a:buNone/>
            </a:pPr>
            <a:r>
              <a:rPr lang="en-GB" altLang="en-US" dirty="0" smtClean="0"/>
              <a:t>throughout </a:t>
            </a:r>
            <a:r>
              <a:rPr lang="en-GB" altLang="en-US" dirty="0"/>
              <a:t>the workforce.  Moreover, the statutory framework can </a:t>
            </a:r>
            <a:r>
              <a:rPr lang="en-GB" altLang="en-US" dirty="0" smtClean="0"/>
              <a:t>be</a:t>
            </a:r>
          </a:p>
          <a:p>
            <a:pPr>
              <a:buNone/>
            </a:pPr>
            <a:r>
              <a:rPr lang="en-GB" altLang="en-US" dirty="0" smtClean="0"/>
              <a:t>rigid</a:t>
            </a:r>
            <a:r>
              <a:rPr lang="en-GB" altLang="en-US" dirty="0"/>
              <a:t>, expensive and time-consuming and requires employers </a:t>
            </a:r>
            <a:r>
              <a:rPr lang="en-GB" altLang="en-US" dirty="0" smtClean="0"/>
              <a:t>to</a:t>
            </a:r>
          </a:p>
          <a:p>
            <a:pPr>
              <a:buNone/>
            </a:pPr>
            <a:r>
              <a:rPr lang="en-GB" altLang="en-US" dirty="0" smtClean="0"/>
              <a:t>consider </a:t>
            </a:r>
            <a:r>
              <a:rPr lang="en-GB" altLang="en-US" dirty="0"/>
              <a:t>ways to avoid redundancies</a:t>
            </a:r>
          </a:p>
          <a:p>
            <a:r>
              <a:rPr lang="en-GB" altLang="en-US" b="1" dirty="0" smtClean="0">
                <a:solidFill>
                  <a:srgbClr val="0070C0"/>
                </a:solidFill>
                <a:ea typeface="ＭＳ Ｐゴシック" pitchFamily="34" charset="-128"/>
              </a:rPr>
              <a:t>Seek volunteers</a:t>
            </a:r>
          </a:p>
          <a:p>
            <a:r>
              <a:rPr lang="en-GB" altLang="en-US" b="1" dirty="0" smtClean="0">
                <a:solidFill>
                  <a:srgbClr val="0070C0"/>
                </a:solidFill>
                <a:ea typeface="ＭＳ Ｐゴシック" pitchFamily="34" charset="-128"/>
              </a:rPr>
              <a:t>Trim hours, not jobs</a:t>
            </a:r>
          </a:p>
          <a:p>
            <a:r>
              <a:rPr lang="en-GB" altLang="en-US" b="1" dirty="0" smtClean="0">
                <a:solidFill>
                  <a:srgbClr val="0070C0"/>
                </a:solidFill>
                <a:ea typeface="ＭＳ Ｐゴシック" pitchFamily="34" charset="-128"/>
              </a:rPr>
              <a:t>Share the wealth</a:t>
            </a:r>
          </a:p>
          <a:p>
            <a:r>
              <a:rPr lang="en-GB" altLang="en-US" b="1" dirty="0">
                <a:solidFill>
                  <a:srgbClr val="0070C0"/>
                </a:solidFill>
                <a:ea typeface="ＭＳ Ｐゴシック" pitchFamily="34" charset="-128"/>
              </a:rPr>
              <a:t>E</a:t>
            </a:r>
            <a:r>
              <a:rPr lang="en-GB" altLang="en-US" b="1" dirty="0" smtClean="0">
                <a:solidFill>
                  <a:srgbClr val="0070C0"/>
                </a:solidFill>
                <a:ea typeface="ＭＳ Ｐゴシック" pitchFamily="34" charset="-128"/>
              </a:rPr>
              <a:t>nd temp contracts</a:t>
            </a:r>
          </a:p>
          <a:p>
            <a:endParaRPr lang="en-GB" altLang="en-US" b="1" dirty="0" smtClean="0">
              <a:solidFill>
                <a:srgbClr val="0070C0"/>
              </a:solidFill>
              <a:ea typeface="ＭＳ Ｐゴシック" pitchFamily="34" charset="-128"/>
            </a:endParaRPr>
          </a:p>
          <a:p>
            <a:endParaRPr lang="en-GB" altLang="en-US" dirty="0" smtClean="0">
              <a:ea typeface="ＭＳ Ｐゴシック" pitchFamily="34" charset="-128"/>
            </a:endParaRPr>
          </a:p>
          <a:p>
            <a:endParaRPr lang="en-GB" dirty="0"/>
          </a:p>
        </p:txBody>
      </p:sp>
      <p:sp>
        <p:nvSpPr>
          <p:cNvPr id="5" name="Title 4"/>
          <p:cNvSpPr>
            <a:spLocks noGrp="1"/>
          </p:cNvSpPr>
          <p:nvPr>
            <p:ph type="title"/>
          </p:nvPr>
        </p:nvSpPr>
        <p:spPr/>
        <p:txBody>
          <a:bodyPr>
            <a:normAutofit/>
          </a:bodyPr>
          <a:lstStyle/>
          <a:p>
            <a:r>
              <a:rPr lang="en-GB" dirty="0" smtClean="0"/>
              <a:t>Avoiding redundancies in a recession</a:t>
            </a:r>
            <a:endParaRPr lang="en-GB" dirty="0"/>
          </a:p>
        </p:txBody>
      </p:sp>
    </p:spTree>
    <p:extLst>
      <p:ext uri="{BB962C8B-B14F-4D97-AF65-F5344CB8AC3E}">
        <p14:creationId xmlns:p14="http://schemas.microsoft.com/office/powerpoint/2010/main" val="630772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smtClean="0">
                <a:ea typeface="ＭＳ Ｐゴシック" pitchFamily="34" charset="-128"/>
              </a:rPr>
              <a:t/>
            </a:r>
            <a:br>
              <a:rPr lang="en-GB" altLang="en-US" dirty="0" smtClean="0">
                <a:ea typeface="ＭＳ Ｐゴシック" pitchFamily="34" charset="-128"/>
              </a:rPr>
            </a:br>
            <a:r>
              <a:rPr lang="en-GB" altLang="en-US" dirty="0" smtClean="0">
                <a:ea typeface="ＭＳ Ｐゴシック" pitchFamily="34" charset="-128"/>
              </a:rPr>
              <a:t>Tips for handling </a:t>
            </a:r>
            <a:br>
              <a:rPr lang="en-GB" altLang="en-US" dirty="0" smtClean="0">
                <a:ea typeface="ＭＳ Ｐゴシック" pitchFamily="34" charset="-128"/>
              </a:rPr>
            </a:br>
            <a:r>
              <a:rPr lang="en-GB" altLang="en-US" dirty="0" smtClean="0">
                <a:ea typeface="ＭＳ Ｐゴシック" pitchFamily="34" charset="-128"/>
              </a:rPr>
              <a:t>the redundancy process</a:t>
            </a:r>
            <a:r>
              <a:rPr lang="en-GB" altLang="en-US" b="1" dirty="0" smtClean="0">
                <a:ea typeface="ＭＳ Ｐゴシック" pitchFamily="34" charset="-128"/>
              </a:rPr>
              <a:t/>
            </a:r>
            <a:br>
              <a:rPr lang="en-GB" altLang="en-US" b="1" dirty="0" smtClean="0">
                <a:ea typeface="ＭＳ Ｐゴシック" pitchFamily="34" charset="-128"/>
              </a:rPr>
            </a:br>
            <a:endParaRPr lang="en-GB" dirty="0"/>
          </a:p>
        </p:txBody>
      </p:sp>
      <p:sp>
        <p:nvSpPr>
          <p:cNvPr id="4" name="Content Placeholder 3"/>
          <p:cNvSpPr>
            <a:spLocks noGrp="1"/>
          </p:cNvSpPr>
          <p:nvPr>
            <p:ph sz="half" idx="1"/>
          </p:nvPr>
        </p:nvSpPr>
        <p:spPr>
          <a:xfrm>
            <a:off x="609600" y="1417638"/>
            <a:ext cx="5384800" cy="4171603"/>
          </a:xfrm>
        </p:spPr>
        <p:txBody>
          <a:bodyPr>
            <a:normAutofit fontScale="85000" lnSpcReduction="20000"/>
          </a:bodyPr>
          <a:lstStyle/>
          <a:p>
            <a:pPr marL="514350" indent="-514350">
              <a:lnSpc>
                <a:spcPct val="110000"/>
              </a:lnSpc>
              <a:buFont typeface="+mj-lt"/>
              <a:buAutoNum type="arabicPeriod"/>
            </a:pPr>
            <a:r>
              <a:rPr lang="en-GB" altLang="en-US" b="1" dirty="0" smtClean="0"/>
              <a:t>Document ‘fair’ reason</a:t>
            </a:r>
            <a:endParaRPr lang="en-GB" altLang="en-US" dirty="0"/>
          </a:p>
          <a:p>
            <a:pPr marL="514350" indent="-514350">
              <a:lnSpc>
                <a:spcPct val="110000"/>
              </a:lnSpc>
              <a:buFont typeface="+mj-lt"/>
              <a:buAutoNum type="arabicPeriod"/>
            </a:pPr>
            <a:r>
              <a:rPr lang="en-GB" altLang="en-US" b="1" dirty="0" smtClean="0"/>
              <a:t>Justify selection criteria</a:t>
            </a:r>
            <a:r>
              <a:rPr lang="en-GB" altLang="en-US" dirty="0" smtClean="0"/>
              <a:t> </a:t>
            </a:r>
            <a:endParaRPr lang="en-GB" altLang="en-US" dirty="0"/>
          </a:p>
          <a:p>
            <a:pPr marL="514350" indent="-514350">
              <a:lnSpc>
                <a:spcPct val="110000"/>
              </a:lnSpc>
              <a:buFont typeface="+mj-lt"/>
              <a:buAutoNum type="arabicPeriod"/>
            </a:pPr>
            <a:r>
              <a:rPr lang="en-GB" altLang="en-US" b="1" dirty="0" smtClean="0"/>
              <a:t>Don’t discriminate</a:t>
            </a:r>
            <a:endParaRPr lang="en-GB" altLang="en-US" dirty="0"/>
          </a:p>
          <a:p>
            <a:pPr marL="514350" indent="-514350">
              <a:lnSpc>
                <a:spcPct val="110000"/>
              </a:lnSpc>
              <a:buFont typeface="+mj-lt"/>
              <a:buAutoNum type="arabicPeriod"/>
            </a:pPr>
            <a:r>
              <a:rPr lang="en-GB" altLang="en-US" b="1" dirty="0" smtClean="0"/>
              <a:t>Consult employees</a:t>
            </a:r>
            <a:endParaRPr lang="en-GB" altLang="en-US" dirty="0"/>
          </a:p>
          <a:p>
            <a:pPr marL="514350" indent="-514350">
              <a:lnSpc>
                <a:spcPct val="110000"/>
              </a:lnSpc>
              <a:buFont typeface="+mj-lt"/>
              <a:buAutoNum type="arabicPeriod"/>
            </a:pPr>
            <a:r>
              <a:rPr lang="en-GB" altLang="en-US" b="1" dirty="0" smtClean="0"/>
              <a:t>Build a flexible timetable</a:t>
            </a:r>
          </a:p>
          <a:p>
            <a:pPr marL="514350" indent="-514350">
              <a:lnSpc>
                <a:spcPct val="110000"/>
              </a:lnSpc>
              <a:buFont typeface="+mj-lt"/>
              <a:buAutoNum type="arabicPeriod"/>
            </a:pPr>
            <a:r>
              <a:rPr lang="en-GB" altLang="en-US" b="1" dirty="0" smtClean="0"/>
              <a:t>Gather ideas</a:t>
            </a:r>
            <a:endParaRPr lang="en-GB" altLang="en-US" dirty="0"/>
          </a:p>
          <a:p>
            <a:pPr marL="514350" indent="-514350">
              <a:lnSpc>
                <a:spcPct val="110000"/>
              </a:lnSpc>
              <a:buFont typeface="+mj-lt"/>
              <a:buAutoNum type="arabicPeriod"/>
            </a:pPr>
            <a:r>
              <a:rPr lang="en-GB" altLang="en-US" b="1" dirty="0" smtClean="0"/>
              <a:t>Adhere to procedures</a:t>
            </a:r>
            <a:endParaRPr lang="en-GB" altLang="en-US" dirty="0"/>
          </a:p>
          <a:p>
            <a:pPr marL="514350" indent="-514350">
              <a:lnSpc>
                <a:spcPct val="110000"/>
              </a:lnSpc>
              <a:buFont typeface="+mj-lt"/>
              <a:buAutoNum type="arabicPeriod"/>
            </a:pPr>
            <a:r>
              <a:rPr lang="en-GB" altLang="en-US" b="1" dirty="0" smtClean="0"/>
              <a:t>Look at employment options</a:t>
            </a:r>
            <a:endParaRPr lang="en-GB" altLang="en-US" dirty="0"/>
          </a:p>
          <a:p>
            <a:pPr marL="514350" indent="-514350">
              <a:lnSpc>
                <a:spcPct val="110000"/>
              </a:lnSpc>
              <a:buFont typeface="+mj-lt"/>
              <a:buAutoNum type="arabicPeriod"/>
            </a:pPr>
            <a:r>
              <a:rPr lang="en-GB" altLang="en-US" b="1" dirty="0" smtClean="0"/>
              <a:t>Air any grievances early</a:t>
            </a:r>
            <a:endParaRPr lang="en-GB" altLang="en-US" dirty="0"/>
          </a:p>
          <a:p>
            <a:pPr marL="514350" indent="-514350">
              <a:lnSpc>
                <a:spcPct val="110000"/>
              </a:lnSpc>
              <a:buFont typeface="+mj-lt"/>
              <a:buAutoNum type="arabicPeriod"/>
            </a:pPr>
            <a:r>
              <a:rPr lang="en-GB" altLang="en-US" b="1" dirty="0" smtClean="0"/>
              <a:t>Check contracts</a:t>
            </a:r>
            <a:endParaRPr lang="en-GB" altLang="en-US" dirty="0" smtClean="0"/>
          </a:p>
          <a:p>
            <a:pPr marL="0" indent="0">
              <a:buNone/>
            </a:pPr>
            <a:endParaRPr lang="en-GB" dirty="0"/>
          </a:p>
        </p:txBody>
      </p:sp>
      <p:grpSp>
        <p:nvGrpSpPr>
          <p:cNvPr id="6" name="Group 25"/>
          <p:cNvGrpSpPr>
            <a:grpSpLocks noGrp="1"/>
          </p:cNvGrpSpPr>
          <p:nvPr/>
        </p:nvGrpSpPr>
        <p:grpSpPr bwMode="auto">
          <a:xfrm>
            <a:off x="7315200" y="1559356"/>
            <a:ext cx="3457460" cy="3536550"/>
            <a:chOff x="1655" y="0"/>
            <a:chExt cx="2001" cy="1859"/>
          </a:xfrm>
        </p:grpSpPr>
        <p:pic>
          <p:nvPicPr>
            <p:cNvPr id="7" name="Picture 3" descr="U:\users\mwf\AppData\Local\Microsoft\Windows\Temporary Internet Files\Content.IE5\H8SGWDZR\MC9004419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55" y="0"/>
              <a:ext cx="2001" cy="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U:\users\mwf\AppData\Local\Microsoft\Windows\Temporary Internet Files\Content.IE5\5FCVI1VA\MC90044194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64" y="935"/>
              <a:ext cx="1116" cy="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Rectangle 15"/>
          <p:cNvSpPr>
            <a:spLocks noChangeArrowheads="1"/>
          </p:cNvSpPr>
          <p:nvPr/>
        </p:nvSpPr>
        <p:spPr bwMode="auto">
          <a:xfrm>
            <a:off x="6096000" y="5222529"/>
            <a:ext cx="58324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i="1" dirty="0">
                <a:solidFill>
                  <a:srgbClr val="000066"/>
                </a:solidFill>
              </a:rPr>
              <a:t>James Baker  29 May 2008; People Management </a:t>
            </a:r>
          </a:p>
        </p:txBody>
      </p:sp>
    </p:spTree>
    <p:extLst>
      <p:ext uri="{BB962C8B-B14F-4D97-AF65-F5344CB8AC3E}">
        <p14:creationId xmlns:p14="http://schemas.microsoft.com/office/powerpoint/2010/main" val="7911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par>
                                <p:cTn id="8" presetID="1"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Traditional selection criteria was LIFO</a:t>
            </a:r>
            <a:endParaRPr lang="en-GB" dirty="0"/>
          </a:p>
        </p:txBody>
      </p:sp>
      <p:sp>
        <p:nvSpPr>
          <p:cNvPr id="3" name="Content Placeholder 2"/>
          <p:cNvSpPr>
            <a:spLocks noGrp="1"/>
          </p:cNvSpPr>
          <p:nvPr>
            <p:ph sz="half" idx="1"/>
          </p:nvPr>
        </p:nvSpPr>
        <p:spPr/>
        <p:txBody>
          <a:bodyPr>
            <a:normAutofit fontScale="77500" lnSpcReduction="20000"/>
          </a:bodyPr>
          <a:lstStyle/>
          <a:p>
            <a:r>
              <a:rPr lang="en-GB" altLang="en-US" dirty="0" smtClean="0"/>
              <a:t>LIFO is becoming less common as managers seek to use criteria that better distinguish staff with ability and potential</a:t>
            </a:r>
            <a:endParaRPr lang="en-GB" dirty="0"/>
          </a:p>
        </p:txBody>
      </p:sp>
      <p:sp>
        <p:nvSpPr>
          <p:cNvPr id="4" name="Content Placeholder 3"/>
          <p:cNvSpPr>
            <a:spLocks noGrp="1"/>
          </p:cNvSpPr>
          <p:nvPr>
            <p:ph sz="half" idx="2"/>
          </p:nvPr>
        </p:nvSpPr>
        <p:spPr/>
        <p:txBody>
          <a:bodyPr>
            <a:normAutofit fontScale="77500" lnSpcReduction="20000"/>
          </a:bodyPr>
          <a:lstStyle/>
          <a:p>
            <a:pPr>
              <a:spcBef>
                <a:spcPct val="50000"/>
              </a:spcBef>
            </a:pPr>
            <a:r>
              <a:rPr lang="en-GB" altLang="en-US" dirty="0" smtClean="0"/>
              <a:t>Tribunals are increasingly looking with favour on a ‘matrix approach’ –  a points system that uses several weighted criteria, such as:</a:t>
            </a:r>
          </a:p>
          <a:p>
            <a:pPr>
              <a:spcBef>
                <a:spcPct val="50000"/>
              </a:spcBef>
              <a:buFontTx/>
              <a:buChar char="•"/>
            </a:pPr>
            <a:r>
              <a:rPr lang="en-GB" altLang="en-US" dirty="0" smtClean="0"/>
              <a:t>qualifications/skills/</a:t>
            </a:r>
          </a:p>
          <a:p>
            <a:pPr marL="0" indent="0">
              <a:spcBef>
                <a:spcPct val="50000"/>
              </a:spcBef>
              <a:buNone/>
            </a:pPr>
            <a:r>
              <a:rPr lang="en-GB" altLang="en-US" dirty="0" smtClean="0"/>
              <a:t>competence</a:t>
            </a:r>
          </a:p>
          <a:p>
            <a:pPr>
              <a:spcBef>
                <a:spcPct val="50000"/>
              </a:spcBef>
              <a:buFontTx/>
              <a:buChar char="•"/>
            </a:pPr>
            <a:r>
              <a:rPr lang="en-GB" altLang="en-US" dirty="0" smtClean="0"/>
              <a:t> performance record</a:t>
            </a:r>
          </a:p>
          <a:p>
            <a:pPr>
              <a:spcBef>
                <a:spcPct val="50000"/>
              </a:spcBef>
              <a:buFontTx/>
              <a:buChar char="•"/>
            </a:pPr>
            <a:r>
              <a:rPr lang="en-GB" altLang="en-US" dirty="0" smtClean="0"/>
              <a:t> conduct record</a:t>
            </a:r>
          </a:p>
          <a:p>
            <a:pPr>
              <a:spcBef>
                <a:spcPct val="50000"/>
              </a:spcBef>
              <a:buFontTx/>
              <a:buChar char="•"/>
            </a:pPr>
            <a:r>
              <a:rPr lang="en-GB" altLang="en-US" dirty="0" smtClean="0"/>
              <a:t> attendance</a:t>
            </a:r>
          </a:p>
          <a:p>
            <a:pPr>
              <a:spcBef>
                <a:spcPct val="50000"/>
              </a:spcBef>
              <a:buFontTx/>
              <a:buChar char="•"/>
            </a:pPr>
            <a:r>
              <a:rPr lang="en-GB" altLang="en-US" dirty="0" smtClean="0"/>
              <a:t> attitude</a:t>
            </a:r>
          </a:p>
          <a:p>
            <a:endParaRPr lang="en-GB" dirty="0"/>
          </a:p>
        </p:txBody>
      </p:sp>
      <p:pic>
        <p:nvPicPr>
          <p:cNvPr id="5" name="Picture 19" descr="MC900324352[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3681" y="2850613"/>
            <a:ext cx="2382838"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1753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
                                        </p:tgtEl>
                                      </p:cBhvr>
                                      <p:by x="50000" y="50000"/>
                                    </p:animScale>
                                  </p:childTnLst>
                                </p:cTn>
                              </p:par>
                              <p:par>
                                <p:cTn id="7" presetID="42" presetClass="path" presetSubtype="0" accel="50000" decel="50000" fill="hold" nodeType="withEffect">
                                  <p:stCondLst>
                                    <p:cond delay="0"/>
                                  </p:stCondLst>
                                  <p:childTnLst>
                                    <p:animMotion origin="layout" path="M 2.5E-6 2.94798E-6 L -0.00174 0.20971 " pathEditMode="relative" rAng="0" ptsTypes="AA">
                                      <p:cBhvr>
                                        <p:cTn id="8" dur="2000" fill="hold"/>
                                        <p:tgtEl>
                                          <p:spTgt spid="5"/>
                                        </p:tgtEl>
                                        <p:attrNameLst>
                                          <p:attrName>ppt_x</p:attrName>
                                          <p:attrName>ppt_y</p:attrName>
                                        </p:attrNameLst>
                                      </p:cBhvr>
                                      <p:rCtr x="-87" y="1047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2209800" y="914400"/>
            <a:ext cx="7543800" cy="369332"/>
          </a:xfrm>
          <a:prstGeom prst="rect">
            <a:avLst/>
          </a:prstGeom>
          <a:noFill/>
          <a:ln w="9525">
            <a:noFill/>
            <a:miter lim="800000"/>
            <a:headEnd/>
            <a:tailEnd/>
          </a:ln>
        </p:spPr>
        <p:txBody>
          <a:bodyPr>
            <a:spAutoFit/>
          </a:bodyPr>
          <a:lstStyle/>
          <a:p>
            <a:pPr>
              <a:spcBef>
                <a:spcPct val="50000"/>
              </a:spcBef>
            </a:pPr>
            <a:endParaRPr lang="en-US" altLang="en-US" dirty="0"/>
          </a:p>
        </p:txBody>
      </p:sp>
      <p:sp>
        <p:nvSpPr>
          <p:cNvPr id="13315" name="Text Box 3"/>
          <p:cNvSpPr txBox="1">
            <a:spLocks noChangeArrowheads="1"/>
          </p:cNvSpPr>
          <p:nvPr/>
        </p:nvSpPr>
        <p:spPr bwMode="auto">
          <a:xfrm>
            <a:off x="804230" y="344277"/>
            <a:ext cx="10851615" cy="5232202"/>
          </a:xfrm>
          <a:prstGeom prst="rect">
            <a:avLst/>
          </a:prstGeom>
          <a:noFill/>
          <a:ln w="9525">
            <a:noFill/>
            <a:miter lim="800000"/>
            <a:headEnd/>
            <a:tailEnd/>
          </a:ln>
        </p:spPr>
        <p:txBody>
          <a:bodyPr wrap="square">
            <a:spAutoFit/>
          </a:bodyPr>
          <a:lstStyle/>
          <a:p>
            <a:pPr algn="ctr">
              <a:spcBef>
                <a:spcPct val="50000"/>
              </a:spcBef>
            </a:pPr>
            <a:r>
              <a:rPr lang="en-GB" altLang="en-US" sz="4000" b="1" dirty="0">
                <a:cs typeface="Arial" charset="0"/>
              </a:rPr>
              <a:t>Providing help for redundant employees </a:t>
            </a:r>
          </a:p>
          <a:p>
            <a:pPr>
              <a:spcBef>
                <a:spcPct val="50000"/>
              </a:spcBef>
            </a:pPr>
            <a:r>
              <a:rPr lang="en-GB" altLang="en-US" sz="2800" dirty="0">
                <a:cs typeface="Arial" charset="0"/>
              </a:rPr>
              <a:t>Initiatives include:</a:t>
            </a:r>
          </a:p>
          <a:p>
            <a:pPr>
              <a:spcBef>
                <a:spcPct val="50000"/>
              </a:spcBef>
              <a:buFontTx/>
              <a:buChar char="•"/>
            </a:pPr>
            <a:r>
              <a:rPr lang="en-GB" altLang="en-US" sz="2800" dirty="0">
                <a:cs typeface="Arial" charset="0"/>
              </a:rPr>
              <a:t>counselling – to help employees come to terms with their fate, and to contemplate their future options</a:t>
            </a:r>
          </a:p>
          <a:p>
            <a:pPr>
              <a:spcBef>
                <a:spcPct val="50000"/>
              </a:spcBef>
              <a:buFontTx/>
              <a:buChar char="•"/>
            </a:pPr>
            <a:r>
              <a:rPr lang="en-GB" altLang="en-US" sz="2800" dirty="0">
                <a:cs typeface="Arial" charset="0"/>
              </a:rPr>
              <a:t>time off work to look for new employment</a:t>
            </a:r>
          </a:p>
          <a:p>
            <a:pPr>
              <a:spcBef>
                <a:spcPct val="50000"/>
              </a:spcBef>
              <a:buFontTx/>
              <a:buChar char="•"/>
            </a:pPr>
            <a:r>
              <a:rPr lang="en-GB" altLang="en-US" sz="2800" dirty="0">
                <a:cs typeface="Arial" charset="0"/>
              </a:rPr>
              <a:t>outplacement or career consultants – individual advice and job-search workshops</a:t>
            </a:r>
          </a:p>
          <a:p>
            <a:pPr>
              <a:spcBef>
                <a:spcPct val="50000"/>
              </a:spcBef>
              <a:buFontTx/>
              <a:buChar char="•"/>
            </a:pPr>
            <a:r>
              <a:rPr lang="en-GB" altLang="en-US" sz="2800" dirty="0">
                <a:cs typeface="Arial" charset="0"/>
              </a:rPr>
              <a:t>negotiating re-hire agreements – ex-employees are employed as subcontractors or consultants.</a:t>
            </a:r>
          </a:p>
        </p:txBody>
      </p:sp>
    </p:spTree>
    <p:extLst>
      <p:ext uri="{BB962C8B-B14F-4D97-AF65-F5344CB8AC3E}">
        <p14:creationId xmlns:p14="http://schemas.microsoft.com/office/powerpoint/2010/main" val="6387869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0501" y="620713"/>
            <a:ext cx="10466024" cy="4678204"/>
          </a:xfrm>
          <a:prstGeom prst="rect">
            <a:avLst/>
          </a:prstGeom>
          <a:noFill/>
        </p:spPr>
        <p:txBody>
          <a:bodyPr wrap="square">
            <a:spAutoFit/>
          </a:bodyPr>
          <a:lstStyle/>
          <a:p>
            <a:pPr algn="ctr">
              <a:spcBef>
                <a:spcPct val="50000"/>
              </a:spcBef>
              <a:defRPr/>
            </a:pPr>
            <a:r>
              <a:rPr lang="en-GB" sz="4000" b="1" dirty="0">
                <a:ea typeface="ＭＳ Ｐゴシック" charset="0"/>
                <a:cs typeface="Arial"/>
              </a:rPr>
              <a:t>Managing the survivors </a:t>
            </a:r>
          </a:p>
          <a:p>
            <a:pPr>
              <a:spcBef>
                <a:spcPct val="50000"/>
              </a:spcBef>
            </a:pPr>
            <a:r>
              <a:rPr lang="en-GB" altLang="en-US" sz="2000" dirty="0">
                <a:cs typeface="Arial" charset="0"/>
              </a:rPr>
              <a:t>The long-term success or failure of the redundancy programme depends on the ability of the remaining employees to come to terms with new structures and working practices.</a:t>
            </a:r>
          </a:p>
          <a:p>
            <a:pPr>
              <a:spcBef>
                <a:spcPct val="50000"/>
              </a:spcBef>
            </a:pPr>
            <a:r>
              <a:rPr lang="en-GB" altLang="en-US" sz="2000" dirty="0">
                <a:cs typeface="Arial" charset="0"/>
              </a:rPr>
              <a:t>Often these employees have strong feelings of shock, guilt and fear.</a:t>
            </a:r>
          </a:p>
          <a:p>
            <a:pPr>
              <a:spcBef>
                <a:spcPct val="50000"/>
              </a:spcBef>
              <a:defRPr/>
            </a:pPr>
            <a:r>
              <a:rPr lang="en-GB" sz="2000" dirty="0">
                <a:ea typeface="ＭＳ Ｐゴシック" charset="0"/>
                <a:cs typeface="Arial"/>
              </a:rPr>
              <a:t>Managers can help to minimise these feelings by:</a:t>
            </a:r>
          </a:p>
          <a:p>
            <a:pPr marL="342900" indent="-342900">
              <a:spcBef>
                <a:spcPct val="50000"/>
              </a:spcBef>
              <a:buFont typeface="Arial"/>
              <a:buChar char="•"/>
              <a:defRPr/>
            </a:pPr>
            <a:r>
              <a:rPr lang="en-GB" sz="2000" dirty="0">
                <a:ea typeface="ＭＳ Ｐゴシック" charset="0"/>
                <a:cs typeface="Arial"/>
              </a:rPr>
              <a:t>managing the process in a fair and open way</a:t>
            </a:r>
          </a:p>
          <a:p>
            <a:pPr marL="342900" indent="-342900">
              <a:spcBef>
                <a:spcPct val="50000"/>
              </a:spcBef>
              <a:buFont typeface="Arial"/>
              <a:buChar char="•"/>
              <a:defRPr/>
            </a:pPr>
            <a:r>
              <a:rPr lang="en-GB" sz="2000" dirty="0">
                <a:ea typeface="ＭＳ Ｐゴシック" charset="0"/>
                <a:cs typeface="Arial"/>
              </a:rPr>
              <a:t>maintaining two-way communication, and responding to employee suggestions and criticisms at the different stages of the process</a:t>
            </a:r>
          </a:p>
          <a:p>
            <a:pPr marL="342900" indent="-342900">
              <a:spcBef>
                <a:spcPct val="50000"/>
              </a:spcBef>
              <a:buFont typeface="Arial"/>
              <a:buChar char="•"/>
              <a:defRPr/>
            </a:pPr>
            <a:r>
              <a:rPr lang="en-GB" sz="2000" dirty="0">
                <a:ea typeface="ＭＳ Ｐゴシック" charset="0"/>
                <a:cs typeface="Arial"/>
              </a:rPr>
              <a:t>reassuring the remaining employees of their value and continued employment prospects.</a:t>
            </a:r>
          </a:p>
          <a:p>
            <a:pPr>
              <a:defRPr/>
            </a:pPr>
            <a:endParaRPr lang="en-US" dirty="0">
              <a:ea typeface="ＭＳ Ｐゴシック" charset="0"/>
            </a:endParaRPr>
          </a:p>
        </p:txBody>
      </p:sp>
    </p:spTree>
    <p:extLst>
      <p:ext uri="{BB962C8B-B14F-4D97-AF65-F5344CB8AC3E}">
        <p14:creationId xmlns:p14="http://schemas.microsoft.com/office/powerpoint/2010/main" val="9770932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smtClean="0"/>
              <a:t>Planning retirement</a:t>
            </a:r>
            <a:endParaRPr lang="en-GB" dirty="0"/>
          </a:p>
        </p:txBody>
      </p:sp>
      <p:sp>
        <p:nvSpPr>
          <p:cNvPr id="4" name="Content Placeholder 3"/>
          <p:cNvSpPr>
            <a:spLocks noGrp="1"/>
          </p:cNvSpPr>
          <p:nvPr>
            <p:ph idx="1"/>
          </p:nvPr>
        </p:nvSpPr>
        <p:spPr/>
        <p:txBody>
          <a:bodyPr/>
          <a:lstStyle/>
          <a:p>
            <a:pPr>
              <a:defRPr/>
            </a:pPr>
            <a:r>
              <a:rPr lang="en-GB" dirty="0" smtClean="0"/>
              <a:t>What plans and policies are in place to manage retirement in your organisations?</a:t>
            </a:r>
          </a:p>
          <a:p>
            <a:pPr>
              <a:defRPr/>
            </a:pPr>
            <a:r>
              <a:rPr lang="en-GB" dirty="0" smtClean="0"/>
              <a:t>How is early retirement managed?</a:t>
            </a:r>
          </a:p>
          <a:p>
            <a:pPr>
              <a:buNone/>
              <a:defRPr/>
            </a:pPr>
            <a:endParaRPr lang="en-GB" dirty="0"/>
          </a:p>
        </p:txBody>
      </p:sp>
      <p:pic>
        <p:nvPicPr>
          <p:cNvPr id="6" name="Picture 5" descr="retirement 1.jpg"/>
          <p:cNvPicPr>
            <a:picLocks noChangeAspect="1"/>
          </p:cNvPicPr>
          <p:nvPr/>
        </p:nvPicPr>
        <p:blipFill>
          <a:blip r:embed="rId3" cstate="print"/>
          <a:stretch>
            <a:fillRect/>
          </a:stretch>
        </p:blipFill>
        <p:spPr>
          <a:xfrm>
            <a:off x="4343400" y="3505200"/>
            <a:ext cx="3429000" cy="1969358"/>
          </a:xfrm>
          <a:prstGeom prst="rect">
            <a:avLst/>
          </a:prstGeom>
        </p:spPr>
      </p:pic>
    </p:spTree>
    <p:extLst>
      <p:ext uri="{BB962C8B-B14F-4D97-AF65-F5344CB8AC3E}">
        <p14:creationId xmlns:p14="http://schemas.microsoft.com/office/powerpoint/2010/main" val="2491457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Preparing Employees for Retirement</a:t>
            </a:r>
            <a:endParaRPr lang="en-GB" dirty="0"/>
          </a:p>
        </p:txBody>
      </p:sp>
      <p:pic>
        <p:nvPicPr>
          <p:cNvPr id="4" name="Content Placeholder 3" descr="200x100_two-happy-ladies.gif"/>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391400" y="3419803"/>
            <a:ext cx="2725782" cy="1362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134737" y="1384455"/>
            <a:ext cx="6466901" cy="3970318"/>
          </a:xfrm>
          <a:prstGeom prst="rect">
            <a:avLst/>
          </a:prstGeom>
        </p:spPr>
        <p:txBody>
          <a:bodyPr wrap="square">
            <a:spAutoFit/>
          </a:bodyPr>
          <a:lstStyle/>
          <a:p>
            <a:pPr>
              <a:spcBef>
                <a:spcPct val="50000"/>
              </a:spcBef>
            </a:pPr>
            <a:r>
              <a:rPr lang="en-GB" altLang="en-US" sz="2800" dirty="0">
                <a:cs typeface="Arial" charset="0"/>
              </a:rPr>
              <a:t>Employers can provide pre-retirement training, covering:</a:t>
            </a:r>
          </a:p>
          <a:p>
            <a:pPr>
              <a:spcBef>
                <a:spcPct val="50000"/>
              </a:spcBef>
              <a:buFontTx/>
              <a:buChar char="•"/>
            </a:pPr>
            <a:r>
              <a:rPr lang="en-GB" altLang="en-US" sz="2800" dirty="0">
                <a:cs typeface="Arial" charset="0"/>
              </a:rPr>
              <a:t> financial concerns (pensions, taxation of savings, etc.)</a:t>
            </a:r>
          </a:p>
          <a:p>
            <a:pPr>
              <a:spcBef>
                <a:spcPct val="50000"/>
              </a:spcBef>
              <a:buFontTx/>
              <a:buChar char="•"/>
            </a:pPr>
            <a:r>
              <a:rPr lang="en-GB" altLang="en-US" sz="2800" dirty="0">
                <a:cs typeface="Arial" charset="0"/>
              </a:rPr>
              <a:t> developing leisure activities</a:t>
            </a:r>
          </a:p>
          <a:p>
            <a:pPr>
              <a:spcBef>
                <a:spcPct val="50000"/>
              </a:spcBef>
              <a:buFontTx/>
              <a:buChar char="•"/>
            </a:pPr>
            <a:r>
              <a:rPr lang="en-GB" altLang="en-US" sz="2800" dirty="0">
                <a:cs typeface="Arial" charset="0"/>
              </a:rPr>
              <a:t> health and nutrition</a:t>
            </a:r>
          </a:p>
          <a:p>
            <a:pPr>
              <a:spcBef>
                <a:spcPct val="50000"/>
              </a:spcBef>
              <a:buFontTx/>
              <a:buChar char="•"/>
            </a:pPr>
            <a:r>
              <a:rPr lang="en-GB" altLang="en-US" sz="2800" dirty="0">
                <a:cs typeface="Arial" charset="0"/>
              </a:rPr>
              <a:t> re-employment and part-time working</a:t>
            </a:r>
            <a:r>
              <a:rPr lang="en-GB" altLang="en-US" sz="2000" dirty="0">
                <a:cs typeface="Arial" charset="0"/>
              </a:rPr>
              <a:t>.</a:t>
            </a:r>
          </a:p>
        </p:txBody>
      </p:sp>
    </p:spTree>
    <p:extLst>
      <p:ext uri="{BB962C8B-B14F-4D97-AF65-F5344CB8AC3E}">
        <p14:creationId xmlns:p14="http://schemas.microsoft.com/office/powerpoint/2010/main" val="12665430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point...</a:t>
            </a:r>
            <a:endParaRPr lang="en-GB" dirty="0"/>
          </a:p>
        </p:txBody>
      </p:sp>
      <p:sp>
        <p:nvSpPr>
          <p:cNvPr id="3" name="Content Placeholder 2"/>
          <p:cNvSpPr>
            <a:spLocks noGrp="1"/>
          </p:cNvSpPr>
          <p:nvPr>
            <p:ph idx="1"/>
          </p:nvPr>
        </p:nvSpPr>
        <p:spPr/>
        <p:txBody>
          <a:bodyPr/>
          <a:lstStyle/>
          <a:p>
            <a:r>
              <a:rPr lang="en-GB" dirty="0" smtClean="0"/>
              <a:t>Why are people generally more willing to work beyond normal retirement age?</a:t>
            </a:r>
          </a:p>
          <a:p>
            <a:r>
              <a:rPr lang="en-GB" dirty="0" smtClean="0"/>
              <a:t>What are some employees reluctant to let staff work on while others encourage it?</a:t>
            </a:r>
          </a:p>
          <a:p>
            <a:r>
              <a:rPr lang="en-GB" dirty="0" smtClean="0"/>
              <a:t>Why are some employees still reluctant to appoint new staff over the age of 50?</a:t>
            </a:r>
            <a:endParaRPr lang="en-GB" dirty="0"/>
          </a:p>
        </p:txBody>
      </p:sp>
    </p:spTree>
    <p:extLst>
      <p:ext uri="{BB962C8B-B14F-4D97-AF65-F5344CB8AC3E}">
        <p14:creationId xmlns:p14="http://schemas.microsoft.com/office/powerpoint/2010/main" val="27355879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2209800" y="914400"/>
            <a:ext cx="7543800" cy="369332"/>
          </a:xfrm>
          <a:prstGeom prst="rect">
            <a:avLst/>
          </a:prstGeom>
          <a:noFill/>
          <a:ln w="9525">
            <a:noFill/>
            <a:miter lim="800000"/>
            <a:headEnd/>
            <a:tailEnd/>
          </a:ln>
        </p:spPr>
        <p:txBody>
          <a:bodyPr>
            <a:spAutoFit/>
          </a:bodyPr>
          <a:lstStyle/>
          <a:p>
            <a:pPr>
              <a:spcBef>
                <a:spcPct val="50000"/>
              </a:spcBef>
            </a:pPr>
            <a:endParaRPr lang="en-US" altLang="en-US" dirty="0"/>
          </a:p>
        </p:txBody>
      </p:sp>
      <p:sp>
        <p:nvSpPr>
          <p:cNvPr id="6147" name="Text Box 3"/>
          <p:cNvSpPr txBox="1">
            <a:spLocks noChangeArrowheads="1"/>
          </p:cNvSpPr>
          <p:nvPr/>
        </p:nvSpPr>
        <p:spPr bwMode="auto">
          <a:xfrm>
            <a:off x="649996" y="311226"/>
            <a:ext cx="10994834" cy="5970865"/>
          </a:xfrm>
          <a:prstGeom prst="rect">
            <a:avLst/>
          </a:prstGeom>
          <a:noFill/>
          <a:ln w="9525">
            <a:noFill/>
            <a:miter lim="800000"/>
            <a:headEnd/>
            <a:tailEnd/>
          </a:ln>
        </p:spPr>
        <p:txBody>
          <a:bodyPr wrap="square">
            <a:spAutoFit/>
          </a:bodyPr>
          <a:lstStyle/>
          <a:p>
            <a:pPr algn="ctr">
              <a:spcBef>
                <a:spcPct val="50000"/>
              </a:spcBef>
            </a:pPr>
            <a:r>
              <a:rPr lang="en-GB" altLang="en-US" sz="3200" b="1" dirty="0">
                <a:cs typeface="Arial" charset="0"/>
              </a:rPr>
              <a:t>Employing older workers</a:t>
            </a:r>
          </a:p>
          <a:p>
            <a:pPr>
              <a:spcBef>
                <a:spcPct val="50000"/>
              </a:spcBef>
            </a:pPr>
            <a:r>
              <a:rPr lang="en-GB" altLang="en-US" sz="2800" dirty="0">
                <a:cs typeface="Arial" charset="0"/>
              </a:rPr>
              <a:t>Recruitment and retention activities will need to address the demands of this specific group:</a:t>
            </a:r>
          </a:p>
          <a:p>
            <a:pPr>
              <a:spcBef>
                <a:spcPct val="50000"/>
              </a:spcBef>
              <a:buFontTx/>
              <a:buChar char="•"/>
            </a:pPr>
            <a:r>
              <a:rPr lang="en-GB" altLang="en-US" sz="2800" dirty="0">
                <a:cs typeface="Arial" charset="0"/>
              </a:rPr>
              <a:t>offering flexibility – in terms of hours of work, and retirement options</a:t>
            </a:r>
          </a:p>
          <a:p>
            <a:pPr>
              <a:spcBef>
                <a:spcPct val="50000"/>
              </a:spcBef>
              <a:buFontTx/>
              <a:buChar char="•"/>
            </a:pPr>
            <a:r>
              <a:rPr lang="en-GB" altLang="en-US" sz="2800" dirty="0">
                <a:cs typeface="Arial" charset="0"/>
              </a:rPr>
              <a:t>satisfying and rewarding work – especially for the greater good of the community – to attract people back into the workforce</a:t>
            </a:r>
          </a:p>
          <a:p>
            <a:pPr>
              <a:spcBef>
                <a:spcPct val="50000"/>
              </a:spcBef>
              <a:buFontTx/>
              <a:buChar char="•"/>
            </a:pPr>
            <a:r>
              <a:rPr lang="en-GB" altLang="en-US" sz="2800" dirty="0">
                <a:cs typeface="Arial" charset="0"/>
              </a:rPr>
              <a:t>respect</a:t>
            </a:r>
          </a:p>
          <a:p>
            <a:pPr>
              <a:spcBef>
                <a:spcPct val="50000"/>
              </a:spcBef>
              <a:buFontTx/>
              <a:buChar char="•"/>
            </a:pPr>
            <a:r>
              <a:rPr lang="en-GB" altLang="en-US" sz="2800" dirty="0">
                <a:cs typeface="Arial" charset="0"/>
              </a:rPr>
              <a:t>less emphasis on career-building</a:t>
            </a:r>
          </a:p>
          <a:p>
            <a:pPr>
              <a:spcBef>
                <a:spcPct val="50000"/>
              </a:spcBef>
              <a:buFontTx/>
              <a:buChar char="•"/>
            </a:pPr>
            <a:r>
              <a:rPr lang="en-GB" altLang="en-US" sz="2800" dirty="0">
                <a:cs typeface="Arial" charset="0"/>
              </a:rPr>
              <a:t>comfortable physical environment.</a:t>
            </a:r>
          </a:p>
          <a:p>
            <a:pPr>
              <a:spcBef>
                <a:spcPct val="50000"/>
              </a:spcBef>
            </a:pPr>
            <a:r>
              <a:rPr lang="en-GB" altLang="en-US" sz="2800" dirty="0">
                <a:cs typeface="Arial" charset="0"/>
              </a:rPr>
              <a:t> </a:t>
            </a:r>
          </a:p>
        </p:txBody>
      </p:sp>
    </p:spTree>
    <p:extLst>
      <p:ext uri="{BB962C8B-B14F-4D97-AF65-F5344CB8AC3E}">
        <p14:creationId xmlns:p14="http://schemas.microsoft.com/office/powerpoint/2010/main" val="5180181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1"/>
          <p:cNvSpPr>
            <a:spLocks noGrp="1"/>
          </p:cNvSpPr>
          <p:nvPr>
            <p:ph type="ftr" sz="quarter" idx="10"/>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eaLnBrk="1" hangingPunct="1">
              <a:defRPr/>
            </a:pPr>
            <a:endParaRPr lang="en-US" sz="1600" dirty="0">
              <a:solidFill>
                <a:schemeClr val="bg1"/>
              </a:solidFill>
            </a:endParaRPr>
          </a:p>
        </p:txBody>
      </p:sp>
      <p:sp>
        <p:nvSpPr>
          <p:cNvPr id="20483" name="Slide Number Placeholder 2"/>
          <p:cNvSpPr>
            <a:spLocks noGrp="1"/>
          </p:cNvSpPr>
          <p:nvPr>
            <p:ph type="sldNum" sz="quarter" idx="1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a:defRPr/>
            </a:pPr>
            <a:fld id="{89344037-946E-40B2-9907-3B3583ADF8C9}" type="slidenum">
              <a:rPr lang="en-GB" sz="1200">
                <a:solidFill>
                  <a:schemeClr val="bg1"/>
                </a:solidFill>
              </a:rPr>
              <a:pPr>
                <a:defRPr/>
              </a:pPr>
              <a:t>15</a:t>
            </a:fld>
            <a:endParaRPr lang="en-GB" sz="1200" dirty="0">
              <a:solidFill>
                <a:schemeClr val="bg1"/>
              </a:solidFill>
            </a:endParaRPr>
          </a:p>
        </p:txBody>
      </p:sp>
      <p:sp>
        <p:nvSpPr>
          <p:cNvPr id="27652" name="Rectangle 3"/>
          <p:cNvSpPr>
            <a:spLocks noChangeArrowheads="1"/>
          </p:cNvSpPr>
          <p:nvPr/>
        </p:nvSpPr>
        <p:spPr bwMode="auto">
          <a:xfrm>
            <a:off x="418641" y="1196976"/>
            <a:ext cx="11163759"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400" dirty="0">
                <a:latin typeface="+mn-lt"/>
              </a:rPr>
              <a:t>Commonly associated with membership of the employer’s occupational pension scheme</a:t>
            </a:r>
          </a:p>
          <a:p>
            <a:pPr eaLnBrk="1" hangingPunct="1">
              <a:spcBef>
                <a:spcPct val="50000"/>
              </a:spcBef>
            </a:pPr>
            <a:r>
              <a:rPr lang="en-GB" altLang="en-US" sz="2400" dirty="0">
                <a:latin typeface="+mn-lt"/>
              </a:rPr>
              <a:t>Precise terms vary between employers, but most will in some circumstances (i.e. to avoid redundancies) pay a reduced pension to retirees who choose to leave before the contractual retirement age</a:t>
            </a:r>
          </a:p>
          <a:p>
            <a:pPr eaLnBrk="1" hangingPunct="1">
              <a:spcBef>
                <a:spcPct val="50000"/>
              </a:spcBef>
            </a:pPr>
            <a:r>
              <a:rPr lang="en-GB" altLang="en-US" sz="2400" dirty="0">
                <a:latin typeface="+mn-lt"/>
              </a:rPr>
              <a:t>Often a very tempting option for employees, especially where there is a possibility of continuing to work on a part-time or consultancy basis</a:t>
            </a:r>
          </a:p>
          <a:p>
            <a:pPr eaLnBrk="1" hangingPunct="1">
              <a:spcBef>
                <a:spcPct val="50000"/>
              </a:spcBef>
            </a:pPr>
            <a:r>
              <a:rPr lang="en-GB" altLang="en-US" sz="2400" dirty="0">
                <a:latin typeface="+mn-lt"/>
              </a:rPr>
              <a:t>Most employers reserve the right to refuse requests – in order to avoid a general exodus of valued employees</a:t>
            </a:r>
          </a:p>
        </p:txBody>
      </p:sp>
      <p:sp>
        <p:nvSpPr>
          <p:cNvPr id="27653" name="TextBox 4"/>
          <p:cNvSpPr txBox="1">
            <a:spLocks noChangeArrowheads="1"/>
          </p:cNvSpPr>
          <p:nvPr/>
        </p:nvSpPr>
        <p:spPr bwMode="auto">
          <a:xfrm>
            <a:off x="3575051" y="260351"/>
            <a:ext cx="398057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600" b="1" dirty="0">
                <a:latin typeface="+mn-lt"/>
                <a:ea typeface="ＭＳ Ｐゴシック" pitchFamily="34" charset="-128"/>
              </a:rPr>
              <a:t>Early Retirement </a:t>
            </a:r>
          </a:p>
        </p:txBody>
      </p:sp>
    </p:spTree>
    <p:extLst>
      <p:ext uri="{BB962C8B-B14F-4D97-AF65-F5344CB8AC3E}">
        <p14:creationId xmlns:p14="http://schemas.microsoft.com/office/powerpoint/2010/main" val="8816341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2"/>
          <p:cNvSpPr>
            <a:spLocks noGrp="1"/>
          </p:cNvSpPr>
          <p:nvPr>
            <p:ph type="sldNum" sz="quarter" idx="1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a:defRPr/>
            </a:pPr>
            <a:fld id="{C10FA46F-0CAF-4906-AA2C-20785DC38C31}" type="slidenum">
              <a:rPr lang="en-GB" sz="1200">
                <a:solidFill>
                  <a:schemeClr val="bg1"/>
                </a:solidFill>
              </a:rPr>
              <a:pPr>
                <a:defRPr/>
              </a:pPr>
              <a:t>16</a:t>
            </a:fld>
            <a:endParaRPr lang="en-GB" sz="1200" dirty="0">
              <a:solidFill>
                <a:schemeClr val="bg1"/>
              </a:solidFill>
            </a:endParaRPr>
          </a:p>
        </p:txBody>
      </p:sp>
      <p:sp>
        <p:nvSpPr>
          <p:cNvPr id="22531" name="Title 2"/>
          <p:cNvSpPr>
            <a:spLocks noGrp="1"/>
          </p:cNvSpPr>
          <p:nvPr>
            <p:ph type="title"/>
          </p:nvPr>
        </p:nvSpPr>
        <p:spPr>
          <a:xfrm>
            <a:off x="1524000" y="188914"/>
            <a:ext cx="9144000" cy="9937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pPr eaLnBrk="1" hangingPunct="1">
              <a:defRPr/>
            </a:pPr>
            <a:r>
              <a:rPr lang="en-GB" dirty="0" smtClean="0">
                <a:solidFill>
                  <a:schemeClr val="tx1"/>
                </a:solidFill>
              </a:rPr>
              <a:t>Managing exit fairly - Retirement</a:t>
            </a:r>
            <a:endParaRPr lang="en-US" dirty="0" smtClean="0">
              <a:solidFill>
                <a:schemeClr val="tx1"/>
              </a:solidFill>
            </a:endParaRPr>
          </a:p>
        </p:txBody>
      </p:sp>
      <p:sp>
        <p:nvSpPr>
          <p:cNvPr id="29700" name="Slide Number Placeholder 1"/>
          <p:cNvSpPr txBox="1">
            <a:spLocks noGrp="1"/>
          </p:cNvSpPr>
          <p:nvPr/>
        </p:nvSpPr>
        <p:spPr bwMode="auto">
          <a:xfrm>
            <a:off x="8077200" y="62484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endParaRPr lang="en-GB" altLang="en-US" sz="1200" dirty="0">
              <a:latin typeface="Arial Black" pitchFamily="34" charset="0"/>
              <a:ea typeface="ＭＳ Ｐゴシック" pitchFamily="34" charset="-128"/>
            </a:endParaRPr>
          </a:p>
        </p:txBody>
      </p:sp>
      <p:sp>
        <p:nvSpPr>
          <p:cNvPr id="29701" name="Content Placeholder 4"/>
          <p:cNvSpPr>
            <a:spLocks/>
          </p:cNvSpPr>
          <p:nvPr/>
        </p:nvSpPr>
        <p:spPr bwMode="auto">
          <a:xfrm>
            <a:off x="2135188" y="1142789"/>
            <a:ext cx="7561262"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dirty="0">
                <a:solidFill>
                  <a:srgbClr val="4269D5"/>
                </a:solidFill>
              </a:rPr>
              <a:t>Consider:</a:t>
            </a:r>
            <a:r>
              <a:rPr lang="en-GB" altLang="en-US" sz="2400" dirty="0"/>
              <a:t/>
            </a:r>
            <a:br>
              <a:rPr lang="en-GB" altLang="en-US" sz="2400" dirty="0"/>
            </a:br>
            <a:endParaRPr lang="en-GB" altLang="en-US" sz="2400" dirty="0"/>
          </a:p>
          <a:p>
            <a:pPr eaLnBrk="1" hangingPunct="1"/>
            <a:r>
              <a:rPr lang="en-GB" altLang="en-US" sz="2400" dirty="0"/>
              <a:t/>
            </a:r>
            <a:br>
              <a:rPr lang="en-GB" altLang="en-US" sz="2400" dirty="0"/>
            </a:br>
            <a:endParaRPr lang="en-GB" altLang="en-US" sz="2400" dirty="0"/>
          </a:p>
          <a:p>
            <a:pPr eaLnBrk="1" hangingPunct="1"/>
            <a:r>
              <a:rPr lang="en-GB" altLang="en-US" sz="2400" dirty="0"/>
              <a:t/>
            </a:r>
            <a:br>
              <a:rPr lang="en-GB" altLang="en-US" sz="2400" dirty="0"/>
            </a:br>
            <a:endParaRPr lang="en-GB" altLang="en-US" sz="2400" dirty="0"/>
          </a:p>
        </p:txBody>
      </p:sp>
      <p:sp>
        <p:nvSpPr>
          <p:cNvPr id="29703" name="AutoShape 8"/>
          <p:cNvSpPr>
            <a:spLocks noChangeArrowheads="1"/>
          </p:cNvSpPr>
          <p:nvPr/>
        </p:nvSpPr>
        <p:spPr bwMode="auto">
          <a:xfrm>
            <a:off x="7104064" y="1153805"/>
            <a:ext cx="3240087" cy="1079500"/>
          </a:xfrm>
          <a:prstGeom prst="wedgeRoundRectCallout">
            <a:avLst>
              <a:gd name="adj1" fmla="val -47500"/>
              <a:gd name="adj2" fmla="val 110000"/>
              <a:gd name="adj3" fmla="val 1666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i="1" dirty="0">
                <a:solidFill>
                  <a:schemeClr val="bg1"/>
                </a:solidFill>
              </a:rPr>
              <a:t>Should older employees be allowed to request to work flexibly?</a:t>
            </a:r>
          </a:p>
        </p:txBody>
      </p:sp>
      <p:sp>
        <p:nvSpPr>
          <p:cNvPr id="29704" name="AutoShape 9"/>
          <p:cNvSpPr>
            <a:spLocks noChangeArrowheads="1"/>
          </p:cNvSpPr>
          <p:nvPr/>
        </p:nvSpPr>
        <p:spPr bwMode="auto">
          <a:xfrm>
            <a:off x="2855914" y="3691108"/>
            <a:ext cx="4752975" cy="1439863"/>
          </a:xfrm>
          <a:prstGeom prst="wedgeRoundRectCallout">
            <a:avLst>
              <a:gd name="adj1" fmla="val -48296"/>
              <a:gd name="adj2" fmla="val 69954"/>
              <a:gd name="adj3" fmla="val 1666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i="1" dirty="0">
                <a:solidFill>
                  <a:schemeClr val="bg1"/>
                </a:solidFill>
              </a:rPr>
              <a:t>What role do older employees hope to play in the organisation?  Do they want to continue working, but in a less senior role?</a:t>
            </a:r>
          </a:p>
        </p:txBody>
      </p:sp>
      <p:sp>
        <p:nvSpPr>
          <p:cNvPr id="29705" name="AutoShape 11"/>
          <p:cNvSpPr>
            <a:spLocks noChangeArrowheads="1"/>
          </p:cNvSpPr>
          <p:nvPr/>
        </p:nvSpPr>
        <p:spPr bwMode="auto">
          <a:xfrm>
            <a:off x="2279651" y="2018992"/>
            <a:ext cx="3744913" cy="1079500"/>
          </a:xfrm>
          <a:prstGeom prst="wedgeRoundRectCallout">
            <a:avLst>
              <a:gd name="adj1" fmla="val 75222"/>
              <a:gd name="adj2" fmla="val 29852"/>
              <a:gd name="adj3" fmla="val 1666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i="1" dirty="0">
                <a:solidFill>
                  <a:schemeClr val="bg1"/>
                </a:solidFill>
              </a:rPr>
              <a:t>Are performance management systems in place, and properly applied?</a:t>
            </a:r>
          </a:p>
          <a:p>
            <a:pPr eaLnBrk="1" hangingPunct="1"/>
            <a:endParaRPr lang="en-GB" altLang="en-US" sz="2000" i="1" dirty="0">
              <a:solidFill>
                <a:schemeClr val="bg1"/>
              </a:solidFill>
            </a:endParaRPr>
          </a:p>
        </p:txBody>
      </p:sp>
    </p:spTree>
    <p:extLst>
      <p:ext uri="{BB962C8B-B14F-4D97-AF65-F5344CB8AC3E}">
        <p14:creationId xmlns:p14="http://schemas.microsoft.com/office/powerpoint/2010/main" val="14000552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1"/>
          <p:cNvSpPr>
            <a:spLocks noGrp="1"/>
          </p:cNvSpPr>
          <p:nvPr>
            <p:ph type="ftr" sz="quarter" idx="10"/>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eaLnBrk="1" hangingPunct="1">
              <a:defRPr/>
            </a:pPr>
            <a:endParaRPr lang="en-US" sz="1600" dirty="0">
              <a:solidFill>
                <a:schemeClr val="bg1"/>
              </a:solidFill>
            </a:endParaRPr>
          </a:p>
        </p:txBody>
      </p:sp>
      <p:sp>
        <p:nvSpPr>
          <p:cNvPr id="20483" name="Slide Number Placeholder 2"/>
          <p:cNvSpPr>
            <a:spLocks noGrp="1"/>
          </p:cNvSpPr>
          <p:nvPr>
            <p:ph type="sldNum" sz="quarter" idx="1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a:defRPr/>
            </a:pPr>
            <a:fld id="{89344037-946E-40B2-9907-3B3583ADF8C9}" type="slidenum">
              <a:rPr lang="en-GB" sz="1200">
                <a:solidFill>
                  <a:schemeClr val="bg1"/>
                </a:solidFill>
              </a:rPr>
              <a:pPr>
                <a:defRPr/>
              </a:pPr>
              <a:t>17</a:t>
            </a:fld>
            <a:endParaRPr lang="en-GB" sz="1200" dirty="0">
              <a:solidFill>
                <a:schemeClr val="bg1"/>
              </a:solidFill>
            </a:endParaRPr>
          </a:p>
        </p:txBody>
      </p:sp>
      <p:sp>
        <p:nvSpPr>
          <p:cNvPr id="6" name="Rectangle 5"/>
          <p:cNvSpPr/>
          <p:nvPr/>
        </p:nvSpPr>
        <p:spPr>
          <a:xfrm>
            <a:off x="1200838" y="1752600"/>
            <a:ext cx="10091451" cy="3785652"/>
          </a:xfrm>
          <a:prstGeom prst="rect">
            <a:avLst/>
          </a:prstGeom>
        </p:spPr>
        <p:txBody>
          <a:bodyPr wrap="square">
            <a:spAutoFit/>
          </a:bodyPr>
          <a:lstStyle/>
          <a:p>
            <a:r>
              <a:rPr lang="en-GB" altLang="en-US" sz="2400" i="1" dirty="0"/>
              <a:t>Possible activity:</a:t>
            </a:r>
          </a:p>
          <a:p>
            <a:endParaRPr lang="en-GB" altLang="en-US" sz="2400" i="1" dirty="0"/>
          </a:p>
          <a:p>
            <a:pPr>
              <a:buFontTx/>
              <a:buChar char="•"/>
            </a:pPr>
            <a:r>
              <a:rPr lang="en-GB" altLang="en-US" sz="2400" b="1" dirty="0"/>
              <a:t>Review current retirement procedures</a:t>
            </a:r>
          </a:p>
          <a:p>
            <a:pPr>
              <a:buFontTx/>
              <a:buChar char="•"/>
            </a:pPr>
            <a:endParaRPr lang="en-GB" altLang="en-US" sz="2400" b="1" dirty="0"/>
          </a:p>
          <a:p>
            <a:pPr>
              <a:buFontTx/>
              <a:buChar char="•"/>
            </a:pPr>
            <a:r>
              <a:rPr lang="en-GB" altLang="en-US" sz="2400" b="1" dirty="0"/>
              <a:t>Review any benefits related to age</a:t>
            </a:r>
          </a:p>
          <a:p>
            <a:pPr>
              <a:buFont typeface="Arial" charset="0"/>
              <a:buChar char="•"/>
            </a:pPr>
            <a:endParaRPr lang="en-GB" altLang="en-US" sz="2400" b="1" dirty="0"/>
          </a:p>
          <a:p>
            <a:pPr>
              <a:buFontTx/>
              <a:buChar char="•"/>
            </a:pPr>
            <a:r>
              <a:rPr lang="en-GB" altLang="en-US" sz="2400" b="1" dirty="0"/>
              <a:t>Educate line managers about the changes</a:t>
            </a:r>
          </a:p>
          <a:p>
            <a:pPr>
              <a:buFont typeface="Arial" charset="0"/>
              <a:buChar char="•"/>
            </a:pPr>
            <a:endParaRPr lang="en-GB" altLang="en-US" sz="2400" b="1" dirty="0"/>
          </a:p>
          <a:p>
            <a:pPr>
              <a:buFontTx/>
              <a:buChar char="•"/>
            </a:pPr>
            <a:r>
              <a:rPr lang="en-GB" altLang="en-US" sz="2400" b="1" dirty="0"/>
              <a:t>Review policies and procedures - are good practice procedures in place</a:t>
            </a:r>
          </a:p>
        </p:txBody>
      </p:sp>
      <p:sp>
        <p:nvSpPr>
          <p:cNvPr id="7" name="Rectangle 6"/>
          <p:cNvSpPr/>
          <p:nvPr/>
        </p:nvSpPr>
        <p:spPr>
          <a:xfrm>
            <a:off x="2895601" y="304801"/>
            <a:ext cx="6324599" cy="1200329"/>
          </a:xfrm>
          <a:prstGeom prst="rect">
            <a:avLst/>
          </a:prstGeom>
        </p:spPr>
        <p:txBody>
          <a:bodyPr wrap="square">
            <a:spAutoFit/>
          </a:bodyPr>
          <a:lstStyle/>
          <a:p>
            <a:pPr algn="ctr"/>
            <a:r>
              <a:rPr lang="en-GB" altLang="en-US" sz="3600" b="1" dirty="0"/>
              <a:t>Managing exit fairly - Retirement</a:t>
            </a:r>
            <a:endParaRPr lang="en-US" altLang="en-US" sz="3600" b="1" dirty="0"/>
          </a:p>
        </p:txBody>
      </p:sp>
    </p:spTree>
    <p:extLst>
      <p:ext uri="{BB962C8B-B14F-4D97-AF65-F5344CB8AC3E}">
        <p14:creationId xmlns:p14="http://schemas.microsoft.com/office/powerpoint/2010/main" val="7130476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Retirement is no longer a fair reason for dismissal</a:t>
            </a:r>
            <a:endParaRPr lang="en-GB" dirty="0"/>
          </a:p>
        </p:txBody>
      </p:sp>
      <p:sp>
        <p:nvSpPr>
          <p:cNvPr id="3" name="Content Placeholder 2"/>
          <p:cNvSpPr>
            <a:spLocks noGrp="1"/>
          </p:cNvSpPr>
          <p:nvPr>
            <p:ph idx="1"/>
          </p:nvPr>
        </p:nvSpPr>
        <p:spPr/>
        <p:txBody>
          <a:bodyPr/>
          <a:lstStyle/>
          <a:p>
            <a:pPr marL="0" indent="0">
              <a:buNone/>
            </a:pPr>
            <a:r>
              <a:rPr lang="en-GB" dirty="0" smtClean="0"/>
              <a:t>Dismissal of an employee occurs when:</a:t>
            </a:r>
          </a:p>
          <a:p>
            <a:pPr>
              <a:buFontTx/>
              <a:buChar char="-"/>
            </a:pPr>
            <a:r>
              <a:rPr lang="en-GB" dirty="0" smtClean="0"/>
              <a:t>Employee terminates the contract</a:t>
            </a:r>
          </a:p>
          <a:p>
            <a:pPr>
              <a:buFontTx/>
              <a:buChar char="-"/>
            </a:pPr>
            <a:r>
              <a:rPr lang="en-GB" dirty="0" smtClean="0"/>
              <a:t>A fixed term contract comes to an end</a:t>
            </a:r>
          </a:p>
          <a:p>
            <a:pPr>
              <a:buFontTx/>
              <a:buChar char="-"/>
            </a:pPr>
            <a:r>
              <a:rPr lang="en-GB" dirty="0" smtClean="0"/>
              <a:t>The employee leaves with or without giving notice because of employers conduct</a:t>
            </a:r>
            <a:endParaRPr lang="en-GB" dirty="0"/>
          </a:p>
        </p:txBody>
      </p:sp>
    </p:spTree>
    <p:extLst>
      <p:ext uri="{BB962C8B-B14F-4D97-AF65-F5344CB8AC3E}">
        <p14:creationId xmlns:p14="http://schemas.microsoft.com/office/powerpoint/2010/main" val="12712731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1860" y="762000"/>
            <a:ext cx="11093986" cy="4185761"/>
          </a:xfrm>
          <a:prstGeom prst="rect">
            <a:avLst/>
          </a:prstGeom>
        </p:spPr>
        <p:txBody>
          <a:bodyPr wrap="square">
            <a:spAutoFit/>
          </a:bodyPr>
          <a:lstStyle/>
          <a:p>
            <a:pPr>
              <a:spcBef>
                <a:spcPct val="50000"/>
              </a:spcBef>
            </a:pPr>
            <a:r>
              <a:rPr lang="en-GB" altLang="en-US" sz="2800" dirty="0">
                <a:cs typeface="Arial" charset="0"/>
              </a:rPr>
              <a:t>The vast majority of dismissals fall into the category of potentially fair dismissals:</a:t>
            </a:r>
          </a:p>
          <a:p>
            <a:pPr>
              <a:spcBef>
                <a:spcPct val="50000"/>
              </a:spcBef>
              <a:buFontTx/>
              <a:buChar char="•"/>
            </a:pPr>
            <a:r>
              <a:rPr lang="en-GB" altLang="en-US" sz="2800" dirty="0">
                <a:cs typeface="Arial" charset="0"/>
              </a:rPr>
              <a:t>capability (skill, aptitude, health or ‘mental or physical quality’)</a:t>
            </a:r>
          </a:p>
          <a:p>
            <a:pPr>
              <a:spcBef>
                <a:spcPct val="50000"/>
              </a:spcBef>
              <a:buFontTx/>
              <a:buChar char="•"/>
            </a:pPr>
            <a:r>
              <a:rPr lang="en-GB" altLang="en-US" sz="2800" dirty="0">
                <a:cs typeface="Arial" charset="0"/>
              </a:rPr>
              <a:t>conduct</a:t>
            </a:r>
          </a:p>
          <a:p>
            <a:pPr>
              <a:spcBef>
                <a:spcPct val="50000"/>
              </a:spcBef>
              <a:buFontTx/>
              <a:buChar char="•"/>
            </a:pPr>
            <a:r>
              <a:rPr lang="en-GB" altLang="en-US" sz="2800" dirty="0">
                <a:cs typeface="Arial" charset="0"/>
              </a:rPr>
              <a:t>redundancy</a:t>
            </a:r>
          </a:p>
          <a:p>
            <a:pPr>
              <a:spcBef>
                <a:spcPct val="50000"/>
              </a:spcBef>
              <a:buFontTx/>
              <a:buChar char="•"/>
            </a:pPr>
            <a:r>
              <a:rPr lang="en-GB" altLang="en-US" sz="2800" dirty="0">
                <a:cs typeface="Arial" charset="0"/>
              </a:rPr>
              <a:t>statutory restrictions (individual is legally barred from doing their job)</a:t>
            </a:r>
          </a:p>
          <a:p>
            <a:pPr>
              <a:spcBef>
                <a:spcPct val="50000"/>
              </a:spcBef>
              <a:buFontTx/>
              <a:buChar char="•"/>
            </a:pPr>
            <a:r>
              <a:rPr lang="en-GB" altLang="en-US" sz="2800" dirty="0">
                <a:cs typeface="Arial" charset="0"/>
              </a:rPr>
              <a:t>‘some other substantial reason’.</a:t>
            </a:r>
          </a:p>
        </p:txBody>
      </p:sp>
    </p:spTree>
    <p:extLst>
      <p:ext uri="{BB962C8B-B14F-4D97-AF65-F5344CB8AC3E}">
        <p14:creationId xmlns:p14="http://schemas.microsoft.com/office/powerpoint/2010/main" val="24231604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827" y="692151"/>
            <a:ext cx="10939749" cy="3816429"/>
          </a:xfrm>
          <a:prstGeom prst="rect">
            <a:avLst/>
          </a:prstGeom>
          <a:noFill/>
        </p:spPr>
        <p:txBody>
          <a:bodyPr wrap="square">
            <a:spAutoFit/>
          </a:bodyPr>
          <a:lstStyle/>
          <a:p>
            <a:pPr algn="ctr">
              <a:spcBef>
                <a:spcPct val="50000"/>
              </a:spcBef>
              <a:defRPr/>
            </a:pPr>
            <a:r>
              <a:rPr lang="en-GB" sz="3200" b="1" dirty="0">
                <a:ea typeface="ＭＳ Ｐゴシック" charset="0"/>
                <a:cs typeface="Arial"/>
              </a:rPr>
              <a:t>Introduction to the law of unfair dismissal </a:t>
            </a:r>
          </a:p>
          <a:p>
            <a:pPr>
              <a:spcBef>
                <a:spcPct val="50000"/>
              </a:spcBef>
              <a:defRPr/>
            </a:pPr>
            <a:r>
              <a:rPr lang="en-GB" sz="2800" dirty="0">
                <a:ea typeface="ＭＳ Ｐゴシック" charset="0"/>
                <a:cs typeface="Arial"/>
              </a:rPr>
              <a:t>An employment tribunal would ask two questions:</a:t>
            </a:r>
          </a:p>
          <a:p>
            <a:pPr marL="342900" indent="-342900">
              <a:spcBef>
                <a:spcPct val="50000"/>
              </a:spcBef>
              <a:buFont typeface="Arial"/>
              <a:buChar char="•"/>
              <a:defRPr/>
            </a:pPr>
            <a:r>
              <a:rPr lang="en-GB" sz="2800" dirty="0">
                <a:ea typeface="ＭＳ Ｐゴシック" charset="0"/>
                <a:cs typeface="Arial"/>
              </a:rPr>
              <a:t>Is the reason for the dismissal one of the potentially fair reasons identified in law? The burden of proof is on the employer.</a:t>
            </a:r>
          </a:p>
          <a:p>
            <a:pPr marL="342900" indent="-342900">
              <a:spcBef>
                <a:spcPct val="50000"/>
              </a:spcBef>
              <a:buFont typeface="Arial"/>
              <a:buChar char="•"/>
              <a:defRPr/>
            </a:pPr>
            <a:r>
              <a:rPr lang="en-GB" sz="2800" dirty="0">
                <a:ea typeface="ＭＳ Ｐゴシック" charset="0"/>
                <a:cs typeface="Arial"/>
              </a:rPr>
              <a:t>Did the employer act reasonably in treating the reason as sufficient to justify the dismissal? The burden of proof is neutral.</a:t>
            </a:r>
          </a:p>
          <a:p>
            <a:pPr>
              <a:defRPr/>
            </a:pPr>
            <a:endParaRPr lang="en-US" sz="2800" dirty="0">
              <a:ea typeface="ＭＳ Ｐゴシック" charset="0"/>
            </a:endParaRPr>
          </a:p>
        </p:txBody>
      </p:sp>
    </p:spTree>
    <p:extLst>
      <p:ext uri="{BB962C8B-B14F-4D97-AF65-F5344CB8AC3E}">
        <p14:creationId xmlns:p14="http://schemas.microsoft.com/office/powerpoint/2010/main" val="11344945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209800" y="914400"/>
            <a:ext cx="7543800" cy="369332"/>
          </a:xfrm>
          <a:prstGeom prst="rect">
            <a:avLst/>
          </a:prstGeom>
          <a:noFill/>
          <a:ln w="9525">
            <a:noFill/>
            <a:miter lim="800000"/>
            <a:headEnd/>
            <a:tailEnd/>
          </a:ln>
        </p:spPr>
        <p:txBody>
          <a:bodyPr>
            <a:spAutoFit/>
          </a:bodyPr>
          <a:lstStyle/>
          <a:p>
            <a:pPr>
              <a:spcBef>
                <a:spcPct val="50000"/>
              </a:spcBef>
            </a:pPr>
            <a:endParaRPr lang="en-US" altLang="en-US" dirty="0"/>
          </a:p>
        </p:txBody>
      </p:sp>
      <p:sp>
        <p:nvSpPr>
          <p:cNvPr id="11267" name="Text Box 3"/>
          <p:cNvSpPr txBox="1">
            <a:spLocks noChangeArrowheads="1"/>
          </p:cNvSpPr>
          <p:nvPr/>
        </p:nvSpPr>
        <p:spPr bwMode="auto">
          <a:xfrm>
            <a:off x="627961" y="156990"/>
            <a:ext cx="11193138" cy="5386090"/>
          </a:xfrm>
          <a:prstGeom prst="rect">
            <a:avLst/>
          </a:prstGeom>
          <a:noFill/>
          <a:ln w="9525">
            <a:noFill/>
            <a:miter lim="800000"/>
            <a:headEnd/>
            <a:tailEnd/>
          </a:ln>
        </p:spPr>
        <p:txBody>
          <a:bodyPr wrap="square">
            <a:spAutoFit/>
          </a:bodyPr>
          <a:lstStyle/>
          <a:p>
            <a:pPr algn="ctr">
              <a:spcBef>
                <a:spcPct val="50000"/>
              </a:spcBef>
            </a:pPr>
            <a:r>
              <a:rPr lang="en-GB" altLang="en-US" sz="3600" b="1" dirty="0">
                <a:cs typeface="Arial" charset="0"/>
              </a:rPr>
              <a:t>Reasonableness</a:t>
            </a:r>
          </a:p>
          <a:p>
            <a:pPr>
              <a:spcBef>
                <a:spcPct val="50000"/>
              </a:spcBef>
            </a:pPr>
            <a:r>
              <a:rPr lang="en-GB" altLang="en-US" sz="2800" dirty="0">
                <a:cs typeface="Arial" charset="0"/>
              </a:rPr>
              <a:t>When a dismissal is classed as potentially fair, a tribunal will consider whether the action falls within a band of reasonable responses.</a:t>
            </a:r>
          </a:p>
          <a:p>
            <a:pPr>
              <a:spcBef>
                <a:spcPct val="50000"/>
              </a:spcBef>
            </a:pPr>
            <a:r>
              <a:rPr lang="en-GB" altLang="en-US" sz="2800" dirty="0">
                <a:cs typeface="Arial" charset="0"/>
              </a:rPr>
              <a:t>Factors may include:</a:t>
            </a:r>
          </a:p>
          <a:p>
            <a:pPr>
              <a:spcBef>
                <a:spcPct val="50000"/>
              </a:spcBef>
              <a:buFontTx/>
              <a:buChar char="•"/>
            </a:pPr>
            <a:r>
              <a:rPr lang="en-GB" altLang="en-US" sz="2800" dirty="0">
                <a:cs typeface="Arial" charset="0"/>
              </a:rPr>
              <a:t>the size and relative resources of the employer</a:t>
            </a:r>
          </a:p>
          <a:p>
            <a:pPr>
              <a:spcBef>
                <a:spcPct val="50000"/>
              </a:spcBef>
              <a:buFontTx/>
              <a:buChar char="•"/>
            </a:pPr>
            <a:r>
              <a:rPr lang="en-GB" altLang="en-US" sz="2800" dirty="0">
                <a:cs typeface="Arial" charset="0"/>
              </a:rPr>
              <a:t>whether the employer has treated other staff in a similar way in similar circumstances</a:t>
            </a:r>
          </a:p>
          <a:p>
            <a:pPr>
              <a:spcBef>
                <a:spcPct val="50000"/>
              </a:spcBef>
              <a:buFontTx/>
              <a:buChar char="•"/>
            </a:pPr>
            <a:r>
              <a:rPr lang="en-GB" altLang="en-US" sz="2800" dirty="0">
                <a:cs typeface="Arial" charset="0"/>
              </a:rPr>
              <a:t>the employee’s past record</a:t>
            </a:r>
          </a:p>
          <a:p>
            <a:pPr>
              <a:spcBef>
                <a:spcPct val="50000"/>
              </a:spcBef>
              <a:buFontTx/>
              <a:buChar char="•"/>
            </a:pPr>
            <a:r>
              <a:rPr lang="en-GB" altLang="en-US" sz="2800" dirty="0">
                <a:cs typeface="Arial" charset="0"/>
              </a:rPr>
              <a:t>the procedure used – does it follow Acas guidelines?</a:t>
            </a:r>
          </a:p>
        </p:txBody>
      </p:sp>
    </p:spTree>
    <p:extLst>
      <p:ext uri="{BB962C8B-B14F-4D97-AF65-F5344CB8AC3E}">
        <p14:creationId xmlns:p14="http://schemas.microsoft.com/office/powerpoint/2010/main" val="328011115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1947</Words>
  <Application>Microsoft Office PowerPoint</Application>
  <PresentationFormat>Widescreen</PresentationFormat>
  <Paragraphs>209</Paragraphs>
  <Slides>21</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ＭＳ Ｐゴシック</vt:lpstr>
      <vt:lpstr>Arial</vt:lpstr>
      <vt:lpstr>Arial Black</vt:lpstr>
      <vt:lpstr>Arial Unicode MS</vt:lpstr>
      <vt:lpstr>Calibri</vt:lpstr>
      <vt:lpstr>Myriad Pro</vt:lpstr>
      <vt:lpstr>Tahoma</vt:lpstr>
      <vt:lpstr>Times New Roman</vt:lpstr>
      <vt:lpstr>20140311PresentationUWTSDTemplate</vt:lpstr>
      <vt:lpstr>Resourcing and Talent Planning:  Exiting the Organisation</vt:lpstr>
      <vt:lpstr>Session Overview: Part 2</vt:lpstr>
      <vt:lpstr>HR’s role in……</vt:lpstr>
      <vt:lpstr>Why Downsize?</vt:lpstr>
      <vt:lpstr>Downsizing and the Impact on HR</vt:lpstr>
      <vt:lpstr>Avoiding redundancies in a recession</vt:lpstr>
      <vt:lpstr> Tips for handling  the redundancy process </vt:lpstr>
      <vt:lpstr>Traditional selection criteria was LIFO</vt:lpstr>
      <vt:lpstr>PowerPoint Presentation</vt:lpstr>
      <vt:lpstr>PowerPoint Presentation</vt:lpstr>
      <vt:lpstr>Planning retirement</vt:lpstr>
      <vt:lpstr>Preparing Employees for Retirement</vt:lpstr>
      <vt:lpstr>Discussion point...</vt:lpstr>
      <vt:lpstr>PowerPoint Presentation</vt:lpstr>
      <vt:lpstr>PowerPoint Presentation</vt:lpstr>
      <vt:lpstr>Managing exit fairly - Retirement</vt:lpstr>
      <vt:lpstr>PowerPoint Presentation</vt:lpstr>
      <vt:lpstr>Retirement is no longer a fair reason for dismissal</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Potter</dc:creator>
  <cp:lastModifiedBy>Julie Hayward</cp:lastModifiedBy>
  <cp:revision>4</cp:revision>
  <dcterms:created xsi:type="dcterms:W3CDTF">2017-02-08T12:45:18Z</dcterms:created>
  <dcterms:modified xsi:type="dcterms:W3CDTF">2019-02-04T10:52:20Z</dcterms:modified>
</cp:coreProperties>
</file>