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60" r:id="rId4"/>
    <p:sldId id="259" r:id="rId5"/>
    <p:sldId id="262"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EAEA"/>
    <a:srgbClr val="F8F8F8"/>
    <a:srgbClr val="F4F4E6"/>
    <a:srgbClr val="F4F5E5"/>
    <a:srgbClr val="F4FB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87" autoAdjust="0"/>
  </p:normalViewPr>
  <p:slideViewPr>
    <p:cSldViewPr snapToGrid="0">
      <p:cViewPr>
        <p:scale>
          <a:sx n="105" d="100"/>
          <a:sy n="105" d="100"/>
        </p:scale>
        <p:origin x="120" y="204"/>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image" Target="../media/image13.emf"/><Relationship Id="rId6" Type="http://schemas.openxmlformats.org/officeDocument/2006/relationships/image" Target="../media/image18.emf"/><Relationship Id="rId5" Type="http://schemas.openxmlformats.org/officeDocument/2006/relationships/image" Target="../media/image17.emf"/><Relationship Id="rId4" Type="http://schemas.openxmlformats.org/officeDocument/2006/relationships/image" Target="../media/image1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854EB-AC91-4CAF-BAC6-951871D9EFD9}" type="datetimeFigureOut">
              <a:rPr lang="en-GB" smtClean="0"/>
              <a:t>23/03/2022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D8345-E0A3-4521-A4DC-8F0AED0B68C7}" type="slidenum">
              <a:rPr lang="en-GB" smtClean="0"/>
              <a:t>‹#›</a:t>
            </a:fld>
            <a:endParaRPr lang="en-GB" dirty="0"/>
          </a:p>
        </p:txBody>
      </p:sp>
    </p:spTree>
    <p:extLst>
      <p:ext uri="{BB962C8B-B14F-4D97-AF65-F5344CB8AC3E}">
        <p14:creationId xmlns:p14="http://schemas.microsoft.com/office/powerpoint/2010/main" val="3870431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DD8345-E0A3-4521-A4DC-8F0AED0B68C7}" type="slidenum">
              <a:rPr lang="en-GB" smtClean="0"/>
              <a:t>4</a:t>
            </a:fld>
            <a:endParaRPr lang="en-GB" dirty="0"/>
          </a:p>
        </p:txBody>
      </p:sp>
    </p:spTree>
    <p:extLst>
      <p:ext uri="{BB962C8B-B14F-4D97-AF65-F5344CB8AC3E}">
        <p14:creationId xmlns:p14="http://schemas.microsoft.com/office/powerpoint/2010/main" val="3526298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AC68-8049-45D5-A5B8-3AF5C8BA72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B9AFB5-FBBF-4607-A0D7-BA9C598B5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BCA676-B3B6-4E41-83B1-C986E7922E80}"/>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CA489FCA-DED6-4367-8C67-D7E3352F66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73ACFB8-FDCD-4A41-9C4C-AD0A896D1A45}"/>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3245376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F3E5-8641-4657-83A9-A3D1B13A92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CAFF27-CFEA-4EF6-AB9E-DF85B65BAA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BA7BF-FBDE-4EEF-8BD8-89AF1C19C5DD}"/>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99C83D79-C55C-46BB-89B0-29C8C7160B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953832-912E-4FD6-A601-A533428A4200}"/>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2686704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9D69D-7CCE-4FFF-8B5D-4AC935087B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5595A6-C0B7-4C24-9668-BEA5F54FFA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763071-A3E6-4C1B-85C2-9A82CC54A105}"/>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A5C379C5-A4CF-4AEC-8083-3D7D62F8CB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4B81F93-E6E3-48E1-95AD-A74435F67953}"/>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4243279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F869-3E21-4C48-B65C-4B75BE4BA3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144BE1-1987-4AC6-AAA0-760C0CC146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A90B23-70DE-4F58-A3C8-E4E76724EA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E62F8B-FAE9-4E82-AF0F-52E84C004A66}"/>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6" name="Footer Placeholder 5">
            <a:extLst>
              <a:ext uri="{FF2B5EF4-FFF2-40B4-BE49-F238E27FC236}">
                <a16:creationId xmlns:a16="http://schemas.microsoft.com/office/drawing/2014/main" id="{8D206257-6E32-4830-BA96-470B67CA403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CC01B4-56EF-4714-8117-83302FD5D61C}"/>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2678601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DD09-36BE-4CBE-9566-4269A6587D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70E89B-A98E-4686-9313-4FBDEB3D58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9F6740-3690-4857-9A65-DFC81B2B65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817620-B805-464D-9368-A504273145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8C818C-0B7B-46CD-8EC0-A9E62DD359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EF92BB-E285-4CED-B43F-45E62F848164}"/>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8" name="Footer Placeholder 7">
            <a:extLst>
              <a:ext uri="{FF2B5EF4-FFF2-40B4-BE49-F238E27FC236}">
                <a16:creationId xmlns:a16="http://schemas.microsoft.com/office/drawing/2014/main" id="{B96D1CE6-8F4C-4603-9843-E40E93A19C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7F77492-D9B8-4229-90B0-C5446D108CFA}"/>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1679253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171EB-301E-4C78-B42D-1171DD7FED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2726AF-1215-4841-AD41-790E30712005}"/>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4" name="Footer Placeholder 3">
            <a:extLst>
              <a:ext uri="{FF2B5EF4-FFF2-40B4-BE49-F238E27FC236}">
                <a16:creationId xmlns:a16="http://schemas.microsoft.com/office/drawing/2014/main" id="{DE5E5AE5-2530-4441-BA2E-403DCF81EA0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3797BBD-336C-48DA-B0D6-A1A386F2A6D3}"/>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1071099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11517F-0EC3-446C-A2E2-D6C34D4E646C}"/>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3" name="Footer Placeholder 2">
            <a:extLst>
              <a:ext uri="{FF2B5EF4-FFF2-40B4-BE49-F238E27FC236}">
                <a16:creationId xmlns:a16="http://schemas.microsoft.com/office/drawing/2014/main" id="{F1DCABA6-3F29-4C6F-B9EF-3F1F2C3D5DE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8A96ABC-4497-4B6A-A851-EBD69A2B33BC}"/>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374178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CB181-6FD0-4BA1-9C27-446E70DF19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959077-8E8C-47FF-AE6B-01FE8FD348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DA408A-7D21-419D-9DB1-33A899371F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80A587-DE94-4D0F-AF32-3C6E906CC867}"/>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6" name="Footer Placeholder 5">
            <a:extLst>
              <a:ext uri="{FF2B5EF4-FFF2-40B4-BE49-F238E27FC236}">
                <a16:creationId xmlns:a16="http://schemas.microsoft.com/office/drawing/2014/main" id="{401E3459-A722-48C5-AC80-8AD527476EB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703CBB-4D46-40E3-BB8C-ABF500DEB0CA}"/>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2806208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A6FBB-7726-4597-B212-8EB95EDB7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3ABB0E-1A1B-4D4E-97D9-5BAAF1135C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3591B4F-E9DD-4E32-8A77-F7E5B6E8A8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161D2-18C4-4E4A-BB1A-45E7E77BF71B}"/>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6" name="Footer Placeholder 5">
            <a:extLst>
              <a:ext uri="{FF2B5EF4-FFF2-40B4-BE49-F238E27FC236}">
                <a16:creationId xmlns:a16="http://schemas.microsoft.com/office/drawing/2014/main" id="{B826601D-1982-46A2-956F-8AA6FBE7FFF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A522D0F-3860-4BFC-8CA0-EDF74C22C709}"/>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2289785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FA149-1480-4F3C-AADA-B49A941D93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A46CE4-833B-41A2-AB36-8AD69F4567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C03BA2-4B2A-4A55-9D5B-186DBC0AF0BA}"/>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A42E3F11-D8DC-4274-994A-33FCCB6BF2B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E9D9243-5FA2-42FD-9894-71F1094463ED}"/>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2008636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7D5ED8-4593-4DB2-B519-7F90D90A77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1800F2-5906-45B9-B255-ED0B91CF06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B8B4B-30BC-4A1A-9E73-B940C62D39F6}"/>
              </a:ext>
            </a:extLst>
          </p:cNvPr>
          <p:cNvSpPr>
            <a:spLocks noGrp="1"/>
          </p:cNvSpPr>
          <p:nvPr>
            <p:ph type="dt" sz="half" idx="10"/>
          </p:nvPr>
        </p:nvSpPr>
        <p:spPr/>
        <p:txBody>
          <a:body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1C89F68D-3DA7-4EF1-90AF-96EE452999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93DB11-8903-4091-B73A-0214D0762CF0}"/>
              </a:ext>
            </a:extLst>
          </p:cNvPr>
          <p:cNvSpPr>
            <a:spLocks noGrp="1"/>
          </p:cNvSpPr>
          <p:nvPr>
            <p:ph type="sldNum" sz="quarter" idx="12"/>
          </p:nvPr>
        </p:nvSpPr>
        <p:spPr/>
        <p:txBody>
          <a:bodyPr/>
          <a:lstStyle/>
          <a:p>
            <a:fld id="{08E9389B-DD03-4710-A5E2-AFC6D12C6398}" type="slidenum">
              <a:rPr lang="en-GB" smtClean="0"/>
              <a:t>‹#›</a:t>
            </a:fld>
            <a:endParaRPr lang="en-GB" dirty="0"/>
          </a:p>
        </p:txBody>
      </p:sp>
    </p:spTree>
    <p:extLst>
      <p:ext uri="{BB962C8B-B14F-4D97-AF65-F5344CB8AC3E}">
        <p14:creationId xmlns:p14="http://schemas.microsoft.com/office/powerpoint/2010/main" val="1265020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4A5800-E74D-4E68-825B-A5A93B24D2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DC3BF1-193F-4F8D-AC9D-D59BB81ED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6DDEA7-2D1D-4A52-9A9C-F74476ED92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7CBC20-D6C4-4E20-81D7-2CDA3A6E601E}" type="datetimeFigureOut">
              <a:rPr lang="en-GB" smtClean="0"/>
              <a:t>23/03/2022</a:t>
            </a:fld>
            <a:endParaRPr lang="en-GB" dirty="0"/>
          </a:p>
        </p:txBody>
      </p:sp>
      <p:sp>
        <p:nvSpPr>
          <p:cNvPr id="5" name="Footer Placeholder 4">
            <a:extLst>
              <a:ext uri="{FF2B5EF4-FFF2-40B4-BE49-F238E27FC236}">
                <a16:creationId xmlns:a16="http://schemas.microsoft.com/office/drawing/2014/main" id="{8CC21932-67C9-4028-A764-F5B3E73B97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872C287-DE73-4742-98F4-030D1B2827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E9389B-DD03-4710-A5E2-AFC6D12C6398}" type="slidenum">
              <a:rPr lang="en-GB" smtClean="0"/>
              <a:t>‹#›</a:t>
            </a:fld>
            <a:endParaRPr lang="en-GB" dirty="0"/>
          </a:p>
        </p:txBody>
      </p:sp>
    </p:spTree>
    <p:extLst>
      <p:ext uri="{BB962C8B-B14F-4D97-AF65-F5344CB8AC3E}">
        <p14:creationId xmlns:p14="http://schemas.microsoft.com/office/powerpoint/2010/main" val="461277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6.png"/><Relationship Id="rId3" Type="http://schemas.openxmlformats.org/officeDocument/2006/relationships/image" Target="../media/image2.jpeg"/><Relationship Id="rId7" Type="http://schemas.openxmlformats.org/officeDocument/2006/relationships/image" Target="../media/image4.png"/><Relationship Id="rId12" Type="http://schemas.openxmlformats.org/officeDocument/2006/relationships/slide" Target="slide3.xml"/><Relationship Id="rId17" Type="http://schemas.openxmlformats.org/officeDocument/2006/relationships/slide" Target="slide6.xml"/><Relationship Id="rId2" Type="http://schemas.openxmlformats.org/officeDocument/2006/relationships/image" Target="../media/image1.jpg"/><Relationship Id="rId16" Type="http://schemas.openxmlformats.org/officeDocument/2006/relationships/slide" Target="slide5.xml"/><Relationship Id="rId1" Type="http://schemas.openxmlformats.org/officeDocument/2006/relationships/slideLayout" Target="../slideLayouts/slideLayout7.xml"/><Relationship Id="rId6" Type="http://schemas.openxmlformats.org/officeDocument/2006/relationships/slide" Target="slide2.xml"/><Relationship Id="rId11" Type="http://schemas.openxmlformats.org/officeDocument/2006/relationships/image" Target="../media/image6.png"/><Relationship Id="rId5" Type="http://schemas.openxmlformats.org/officeDocument/2006/relationships/image" Target="../media/image4.png"/><Relationship Id="rId15" Type="http://schemas.openxmlformats.org/officeDocument/2006/relationships/image" Target="../media/image8.svg"/><Relationship Id="rId10" Type="http://schemas.openxmlformats.org/officeDocument/2006/relationships/slide" Target="slide4.xml"/><Relationship Id="rId4" Type="http://schemas.openxmlformats.org/officeDocument/2006/relationships/image" Target="../media/image3.jpeg"/><Relationship Id="rId9" Type="http://schemas.openxmlformats.org/officeDocument/2006/relationships/image" Target="../media/image5.png"/><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0.png"/><Relationship Id="rId7"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image" Target="../media/image12.sv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2.svg"/><Relationship Id="rId7" Type="http://schemas.openxmlformats.org/officeDocument/2006/relationships/image" Target="../media/image11.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slide" Target="slide4.xml"/></Relationships>
</file>

<file path=ppt/slides/_rels/slide4.xml.rels><?xml version="1.0" encoding="UTF-8" standalone="yes"?>
<Relationships xmlns="http://schemas.openxmlformats.org/package/2006/relationships"><Relationship Id="rId13" Type="http://schemas.openxmlformats.org/officeDocument/2006/relationships/package" Target="../embeddings/Microsoft_Word_Document.docx"/><Relationship Id="rId18" Type="http://schemas.openxmlformats.org/officeDocument/2006/relationships/hyperlink" Target="https://uowtsd-my.sharepoint.com/:x:/g/personal/2109674_student_uwtsd_ac_uk/EWujeMWYiLhCluWtuZwq038BOczmX9S5lDbQzG3lnfd-ag?e=aE5B6H" TargetMode="External"/><Relationship Id="rId26" Type="http://schemas.openxmlformats.org/officeDocument/2006/relationships/image" Target="../media/image17.emf"/><Relationship Id="rId3" Type="http://schemas.openxmlformats.org/officeDocument/2006/relationships/notesSlide" Target="../notesSlides/notesSlide1.xml"/><Relationship Id="rId21" Type="http://schemas.openxmlformats.org/officeDocument/2006/relationships/hyperlink" Target="https://uowtsd-my.sharepoint.com/:w:/g/personal/2109674_student_uwtsd_ac_uk/EdJF1_jmnllPtwN-yCrvwlQBautrMk5GFQKYRVXj6mizOw?e=oxoCUx" TargetMode="External"/><Relationship Id="rId34" Type="http://schemas.openxmlformats.org/officeDocument/2006/relationships/image" Target="../media/image23.svg"/><Relationship Id="rId7" Type="http://schemas.openxmlformats.org/officeDocument/2006/relationships/hyperlink" Target="mailto:HR.Helpdesk@south-wales.police.uk" TargetMode="External"/><Relationship Id="rId12" Type="http://schemas.openxmlformats.org/officeDocument/2006/relationships/hyperlink" Target="https://uowtsd-my.sharepoint.com/:w:/g/personal/2109674_student_uwtsd_ac_uk/EeBTVBjBP3JPkF05CvfSWUIBSwkWMF-s0rovKaDHzLCwlg?e=3leUP9" TargetMode="External"/><Relationship Id="rId17" Type="http://schemas.openxmlformats.org/officeDocument/2006/relationships/image" Target="../media/image14.emf"/><Relationship Id="rId25" Type="http://schemas.openxmlformats.org/officeDocument/2006/relationships/package" Target="../embeddings/Microsoft_Word_Document3.docx"/><Relationship Id="rId33" Type="http://schemas.openxmlformats.org/officeDocument/2006/relationships/image" Target="../media/image22.png"/><Relationship Id="rId2" Type="http://schemas.openxmlformats.org/officeDocument/2006/relationships/slideLayout" Target="../slideLayouts/slideLayout7.xml"/><Relationship Id="rId16" Type="http://schemas.openxmlformats.org/officeDocument/2006/relationships/package" Target="../embeddings/Microsoft_Word_Document1.docx"/><Relationship Id="rId20" Type="http://schemas.openxmlformats.org/officeDocument/2006/relationships/image" Target="../media/image15.emf"/><Relationship Id="rId29" Type="http://schemas.openxmlformats.org/officeDocument/2006/relationships/image" Target="../media/image18.emf"/><Relationship Id="rId1" Type="http://schemas.openxmlformats.org/officeDocument/2006/relationships/vmlDrawing" Target="../drawings/vmlDrawing1.vml"/><Relationship Id="rId6" Type="http://schemas.openxmlformats.org/officeDocument/2006/relationships/hyperlink" Target="https://oscarkilo.org.uk/" TargetMode="External"/><Relationship Id="rId11" Type="http://schemas.openxmlformats.org/officeDocument/2006/relationships/image" Target="../media/image21.jpeg"/><Relationship Id="rId24" Type="http://schemas.openxmlformats.org/officeDocument/2006/relationships/hyperlink" Target="https://uowtsd-my.sharepoint.com/:w:/g/personal/2109674_student_uwtsd_ac_uk/EXbDHwPfjJZLjnd6OwSPMCYB2ituJRehPrpLZCO-T4fojg?e=YlclVy" TargetMode="External"/><Relationship Id="rId32" Type="http://schemas.openxmlformats.org/officeDocument/2006/relationships/slide" Target="slide1.xml"/><Relationship Id="rId5" Type="http://schemas.openxmlformats.org/officeDocument/2006/relationships/hyperlink" Target="https://www.mind.org.uk/workplace/mental-health-at-work/taking-care-of-your-staff/employer-resources/wellness-action-plan-download/" TargetMode="External"/><Relationship Id="rId15" Type="http://schemas.openxmlformats.org/officeDocument/2006/relationships/hyperlink" Target="https://uowtsd-my.sharepoint.com/:w:/g/personal/2109674_student_uwtsd_ac_uk/EWR3So2Hv-1OgSiTpa5O8k0BO7uQDBkWrlShNUolRErpWg?e=koXerL" TargetMode="External"/><Relationship Id="rId23" Type="http://schemas.openxmlformats.org/officeDocument/2006/relationships/image" Target="../media/image16.emf"/><Relationship Id="rId28" Type="http://schemas.openxmlformats.org/officeDocument/2006/relationships/package" Target="../embeddings/Microsoft_Word_Document4.docx"/><Relationship Id="rId10" Type="http://schemas.openxmlformats.org/officeDocument/2006/relationships/image" Target="../media/image20.png"/><Relationship Id="rId19" Type="http://schemas.openxmlformats.org/officeDocument/2006/relationships/package" Target="../embeddings/Microsoft_Excel_Worksheet.xlsx"/><Relationship Id="rId31" Type="http://schemas.openxmlformats.org/officeDocument/2006/relationships/image" Target="../media/image23.svg"/><Relationship Id="rId4" Type="http://schemas.openxmlformats.org/officeDocument/2006/relationships/hyperlink" Target="https://www.care-first.co.uk/" TargetMode="External"/><Relationship Id="rId9" Type="http://schemas.openxmlformats.org/officeDocument/2006/relationships/image" Target="../media/image19.jpeg"/><Relationship Id="rId14" Type="http://schemas.openxmlformats.org/officeDocument/2006/relationships/image" Target="../media/image13.emf"/><Relationship Id="rId22" Type="http://schemas.openxmlformats.org/officeDocument/2006/relationships/package" Target="../embeddings/Microsoft_Word_Document2.docx"/><Relationship Id="rId27" Type="http://schemas.openxmlformats.org/officeDocument/2006/relationships/hyperlink" Target="https://uowtsd-my.sharepoint.com/:w:/g/personal/2109674_student_uwtsd_ac_uk/ERIilvLjji5Kn4BJC38XxnUBwYI4tgpHfCTFSFUCS-IQJQ?e=OpW5H7" TargetMode="External"/><Relationship Id="rId30" Type="http://schemas.openxmlformats.org/officeDocument/2006/relationships/image" Target="../media/image22.png"/><Relationship Id="rId8" Type="http://schemas.openxmlformats.org/officeDocument/2006/relationships/hyperlink" Target="mailto:HealthUnitAppointments@south-wales.police.u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mind.org.uk/workplace/mental-health-at-work/taking-care-of-your-staff/employer-resources/wellness-action-plan-download/" TargetMode="External"/><Relationship Id="rId3" Type="http://schemas.openxmlformats.org/officeDocument/2006/relationships/hyperlink" Target="https://www.bdadyslexia.org.uk/advice/employers/creating-a-dyslexia-friendly-workplace/dyslexia-friendly-style-guide#:~:text=Colour%201%20Use%20single%20colour%20backgrounds.%20...%202,colour%20vision%20deficiencies%20%28colour%20blindness%29.%20More%20items...%20?msclkid=f4af3a62aae411ec820cf4ca1e53e80f" TargetMode="External"/><Relationship Id="rId7" Type="http://schemas.openxmlformats.org/officeDocument/2006/relationships/hyperlink" Target="https://mft.nhs.uk/app/uploads/sites/8/2021/03/Mind-logo.png" TargetMode="External"/><Relationship Id="rId2" Type="http://schemas.openxmlformats.org/officeDocument/2006/relationships/hyperlink" Target="https://blogs.kent.ac.uk/staff-student-news/files/2021/04/care-first.jpg" TargetMode="External"/><Relationship Id="rId1" Type="http://schemas.openxmlformats.org/officeDocument/2006/relationships/slideLayout" Target="../slideLayouts/slideLayout2.xml"/><Relationship Id="rId6" Type="http://schemas.openxmlformats.org/officeDocument/2006/relationships/hyperlink" Target="https://health.gov/healthliteracyonline/display/section-3-11/" TargetMode="External"/><Relationship Id="rId11" Type="http://schemas.openxmlformats.org/officeDocument/2006/relationships/hyperlink" Target="https://www.south-wales.police.uk/SysSiteAssets/media/downloads/south-wales/about-us/chief-constables-delivery-plan-final.jpg" TargetMode="External"/><Relationship Id="rId5" Type="http://schemas.openxmlformats.org/officeDocument/2006/relationships/hyperlink" Target="https://www.care-first.co.uk/employee-assistance-programmes/core-services" TargetMode="External"/><Relationship Id="rId10" Type="http://schemas.openxmlformats.org/officeDocument/2006/relationships/hyperlink" Target="https://web-p-ebscohost-com.ezproxy.uwtsd.ac.uk/ehost/ebookviewer/ebook/bmxlYmtfXzIxMDg1OTdfX0FO0?sid=7344b8fe-d0dd-4e13-a30e-1939019de7b9@redis&amp;vid=0&amp;format=EB&amp;lpid=lp_109&amp;rid=0" TargetMode="External"/><Relationship Id="rId4" Type="http://schemas.openxmlformats.org/officeDocument/2006/relationships/hyperlink" Target="https://elearningindustry.com/fonts-influence-learning-finding-type" TargetMode="External"/><Relationship Id="rId9" Type="http://schemas.openxmlformats.org/officeDocument/2006/relationships/hyperlink" Target="https://oscarkilo.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AEAEA">
            <a:alpha val="49804"/>
          </a:srgb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1298D9-24F0-4766-B410-4239ECA5C2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7340" y="1291891"/>
            <a:ext cx="2999169" cy="1999641"/>
          </a:xfrm>
          <a:prstGeom prst="rect">
            <a:avLst/>
          </a:prstGeom>
          <a:effectLst>
            <a:softEdge rad="114300"/>
          </a:effectLst>
        </p:spPr>
      </p:pic>
      <p:pic>
        <p:nvPicPr>
          <p:cNvPr id="7" name="Picture 6">
            <a:extLst>
              <a:ext uri="{FF2B5EF4-FFF2-40B4-BE49-F238E27FC236}">
                <a16:creationId xmlns:a16="http://schemas.microsoft.com/office/drawing/2014/main" id="{509E5F75-9C0A-4B74-8DB5-FA840144D4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700" y="1341120"/>
            <a:ext cx="2934144" cy="1956096"/>
          </a:xfrm>
          <a:prstGeom prst="rect">
            <a:avLst/>
          </a:prstGeom>
          <a:effectLst>
            <a:softEdge rad="114300"/>
          </a:effectLst>
        </p:spPr>
      </p:pic>
      <p:pic>
        <p:nvPicPr>
          <p:cNvPr id="9" name="Picture 8">
            <a:extLst>
              <a:ext uri="{FF2B5EF4-FFF2-40B4-BE49-F238E27FC236}">
                <a16:creationId xmlns:a16="http://schemas.microsoft.com/office/drawing/2014/main" id="{5303AB15-962E-4D7E-AE5C-E62E38C503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19004" y="1319703"/>
            <a:ext cx="2999169" cy="1998929"/>
          </a:xfrm>
          <a:prstGeom prst="rect">
            <a:avLst/>
          </a:prstGeom>
          <a:effectLst>
            <a:softEdge rad="114300"/>
          </a:effectLst>
        </p:spPr>
      </p:pic>
      <p:sp>
        <p:nvSpPr>
          <p:cNvPr id="10" name="TextBox 9">
            <a:extLst>
              <a:ext uri="{FF2B5EF4-FFF2-40B4-BE49-F238E27FC236}">
                <a16:creationId xmlns:a16="http://schemas.microsoft.com/office/drawing/2014/main" id="{853D1E50-3403-434B-9873-E8E358775877}"/>
              </a:ext>
            </a:extLst>
          </p:cNvPr>
          <p:cNvSpPr txBox="1"/>
          <p:nvPr/>
        </p:nvSpPr>
        <p:spPr>
          <a:xfrm>
            <a:off x="783772" y="522514"/>
            <a:ext cx="10825304" cy="461665"/>
          </a:xfrm>
          <a:prstGeom prst="rect">
            <a:avLst/>
          </a:prstGeom>
          <a:noFill/>
        </p:spPr>
        <p:txBody>
          <a:bodyPr wrap="square" rtlCol="0">
            <a:spAutoFit/>
          </a:bodyPr>
          <a:lstStyle/>
          <a:p>
            <a:pPr algn="ctr"/>
            <a:r>
              <a:rPr lang="en-GB" sz="2400" dirty="0">
                <a:latin typeface="Arial Rounded MT Bold" panose="020F0704030504030204" pitchFamily="34" charset="0"/>
              </a:rPr>
              <a:t>Sickness absence return to work interview – Toolkit for Line Managers </a:t>
            </a:r>
          </a:p>
        </p:txBody>
      </p:sp>
      <mc:AlternateContent xmlns:mc="http://schemas.openxmlformats.org/markup-compatibility/2006" xmlns:pslz="http://schemas.microsoft.com/office/powerpoint/2016/slidezoom">
        <mc:Choice Requires="pslz">
          <p:graphicFrame>
            <p:nvGraphicFramePr>
              <p:cNvPr id="23" name="Slide Zoom 22">
                <a:extLst>
                  <a:ext uri="{FF2B5EF4-FFF2-40B4-BE49-F238E27FC236}">
                    <a16:creationId xmlns:a16="http://schemas.microsoft.com/office/drawing/2014/main" id="{34E3EC8B-2643-4147-9C7E-E4E0951907A4}"/>
                  </a:ext>
                </a:extLst>
              </p:cNvPr>
              <p:cNvGraphicFramePr>
                <a:graphicFrameLocks noChangeAspect="1"/>
              </p:cNvGraphicFramePr>
              <p:nvPr>
                <p:extLst>
                  <p:ext uri="{D42A27DB-BD31-4B8C-83A1-F6EECF244321}">
                    <p14:modId xmlns:p14="http://schemas.microsoft.com/office/powerpoint/2010/main" val="1978592919"/>
                  </p:ext>
                </p:extLst>
              </p:nvPr>
            </p:nvGraphicFramePr>
            <p:xfrm>
              <a:off x="726844" y="3967762"/>
              <a:ext cx="3048000" cy="1121795"/>
            </p:xfrm>
            <a:graphic>
              <a:graphicData uri="http://schemas.microsoft.com/office/powerpoint/2016/slidezoom">
                <pslz:sldZm>
                  <pslz:sldZmObj sldId="257" cId="1377102006">
                    <pslz:zmPr id="{A0544589-612C-40BB-8F5F-A11EA483EAD1}" imageType="cover" transitionDur="1000" showBg="0">
                      <p166:blipFill xmlns:p166="http://schemas.microsoft.com/office/powerpoint/2016/6/main">
                        <a:blip r:embed="rId5">
                          <a:extLst>
                            <a:ext uri="{28A0092B-C50C-407E-A947-70E740481C1C}">
                              <a14:useLocalDpi xmlns:a14="http://schemas.microsoft.com/office/drawing/2010/main" val="0"/>
                            </a:ext>
                          </a:extLst>
                        </a:blip>
                        <a:stretch>
                          <a:fillRect/>
                        </a:stretch>
                      </p166:blipFill>
                      <p166:spPr xmlns:p166="http://schemas.microsoft.com/office/powerpoint/2016/6/main">
                        <a:xfrm>
                          <a:off x="0" y="0"/>
                          <a:ext cx="3048000" cy="1121795"/>
                        </a:xfrm>
                        <a:prstGeom prst="rect">
                          <a:avLst/>
                        </a:prstGeom>
                        <a:effectLst>
                          <a:glow rad="228600">
                            <a:schemeClr val="accent3">
                              <a:satMod val="175000"/>
                              <a:alpha val="40000"/>
                            </a:schemeClr>
                          </a:glow>
                        </a:effectLst>
                      </p166:spPr>
                    </pslz:zmPr>
                  </pslz:sldZmObj>
                </pslz:sldZm>
              </a:graphicData>
            </a:graphic>
          </p:graphicFrame>
        </mc:Choice>
        <mc:Fallback xmlns="">
          <p:pic>
            <p:nvPicPr>
              <p:cNvPr id="23" name="Slide Zoom 22">
                <a:hlinkClick r:id="rId6" action="ppaction://hlinksldjump"/>
                <a:extLst>
                  <a:ext uri="{FF2B5EF4-FFF2-40B4-BE49-F238E27FC236}">
                    <a16:creationId xmlns:a16="http://schemas.microsoft.com/office/drawing/2014/main" id="{34E3EC8B-2643-4147-9C7E-E4E0951907A4}"/>
                  </a:ext>
                </a:extLst>
              </p:cNvPr>
              <p:cNvPicPr>
                <a:picLocks noGrp="1" noRot="1" noChangeAspect="1" noMove="1" noResize="1" noEditPoints="1" noAdjustHandles="1" noChangeArrowheads="1" noChangeShapeType="1"/>
              </p:cNvPicPr>
              <p:nvPr/>
            </p:nvPicPr>
            <p:blipFill>
              <a:blip r:embed="rId7">
                <a:extLst>
                  <a:ext uri="{28A0092B-C50C-407E-A947-70E740481C1C}">
                    <a14:useLocalDpi xmlns:a14="http://schemas.microsoft.com/office/drawing/2010/main" val="0"/>
                  </a:ext>
                </a:extLst>
              </a:blip>
              <a:stretch>
                <a:fillRect/>
              </a:stretch>
            </p:blipFill>
            <p:spPr>
              <a:xfrm>
                <a:off x="726844" y="3967762"/>
                <a:ext cx="3048000" cy="1121795"/>
              </a:xfrm>
              <a:prstGeom prst="rect">
                <a:avLst/>
              </a:prstGeom>
              <a:effectLst>
                <a:glow rad="228600">
                  <a:schemeClr val="accent3">
                    <a:satMod val="175000"/>
                    <a:alpha val="40000"/>
                  </a:schemeClr>
                </a:glow>
              </a:effectLst>
            </p:spPr>
          </p:pic>
        </mc:Fallback>
      </mc:AlternateContent>
      <mc:AlternateContent xmlns:mc="http://schemas.openxmlformats.org/markup-compatibility/2006" xmlns:pslz="http://schemas.microsoft.com/office/powerpoint/2016/slidezoom">
        <mc:Choice Requires="pslz">
          <p:graphicFrame>
            <p:nvGraphicFramePr>
              <p:cNvPr id="35" name="Slide Zoom 34">
                <a:extLst>
                  <a:ext uri="{FF2B5EF4-FFF2-40B4-BE49-F238E27FC236}">
                    <a16:creationId xmlns:a16="http://schemas.microsoft.com/office/drawing/2014/main" id="{D2363DBD-E1F0-44C4-92A9-D0BE10B04AD8}"/>
                  </a:ext>
                </a:extLst>
              </p:cNvPr>
              <p:cNvGraphicFramePr>
                <a:graphicFrameLocks noChangeAspect="1"/>
              </p:cNvGraphicFramePr>
              <p:nvPr>
                <p:extLst>
                  <p:ext uri="{D42A27DB-BD31-4B8C-83A1-F6EECF244321}">
                    <p14:modId xmlns:p14="http://schemas.microsoft.com/office/powerpoint/2010/main" val="2640419105"/>
                  </p:ext>
                </p:extLst>
              </p:nvPr>
            </p:nvGraphicFramePr>
            <p:xfrm>
              <a:off x="7819004" y="3967762"/>
              <a:ext cx="3048000" cy="1119785"/>
            </p:xfrm>
            <a:graphic>
              <a:graphicData uri="http://schemas.microsoft.com/office/powerpoint/2016/slidezoom">
                <pslz:sldZm>
                  <pslz:sldZmObj sldId="259" cId="1175650006">
                    <pslz:zmPr id="{BFDE3EF7-70F7-4B5B-B6F5-0442C8F3AF4E}" imageType="cover" transitionDur="1000">
                      <p166:blipFill xmlns:p166="http://schemas.microsoft.com/office/powerpoint/2016/6/main">
                        <a:blip r:embed="rId8">
                          <a:extLst>
                            <a:ext uri="{28A0092B-C50C-407E-A947-70E740481C1C}">
                              <a14:useLocalDpi xmlns:a14="http://schemas.microsoft.com/office/drawing/2010/main" val="0"/>
                            </a:ext>
                          </a:extLst>
                        </a:blip>
                        <a:stretch>
                          <a:fillRect/>
                        </a:stretch>
                      </p166:blipFill>
                      <p166:spPr xmlns:p166="http://schemas.microsoft.com/office/powerpoint/2016/6/main">
                        <a:xfrm>
                          <a:off x="0" y="0"/>
                          <a:ext cx="3048000" cy="1119785"/>
                        </a:xfrm>
                        <a:prstGeom prst="rect">
                          <a:avLst/>
                        </a:prstGeom>
                        <a:ln w="3175">
                          <a:noFill/>
                        </a:ln>
                        <a:effectLst>
                          <a:glow rad="228600">
                            <a:schemeClr val="accent3">
                              <a:satMod val="175000"/>
                              <a:alpha val="40000"/>
                            </a:schemeClr>
                          </a:glow>
                        </a:effectLst>
                      </p166:spPr>
                    </pslz:zmPr>
                  </pslz:sldZmObj>
                </pslz:sldZm>
              </a:graphicData>
            </a:graphic>
          </p:graphicFrame>
        </mc:Choice>
        <mc:Fallback xmlns="">
          <p:pic>
            <p:nvPicPr>
              <p:cNvPr id="35" name="Slide Zoom 34">
                <a:hlinkClick r:id="rId10" action="ppaction://hlinksldjump"/>
                <a:extLst>
                  <a:ext uri="{FF2B5EF4-FFF2-40B4-BE49-F238E27FC236}">
                    <a16:creationId xmlns:a16="http://schemas.microsoft.com/office/drawing/2014/main" id="{D2363DBD-E1F0-44C4-92A9-D0BE10B04AD8}"/>
                  </a:ext>
                </a:extLst>
              </p:cNvPr>
              <p:cNvPicPr>
                <a:picLocks noGrp="1" noRot="1" noChangeAspect="1" noMove="1" noResize="1" noEditPoints="1" noAdjustHandles="1" noChangeArrowheads="1" noChangeShapeType="1"/>
              </p:cNvPicPr>
              <p:nvPr/>
            </p:nvPicPr>
            <p:blipFill>
              <a:blip r:embed="rId9">
                <a:extLst>
                  <a:ext uri="{28A0092B-C50C-407E-A947-70E740481C1C}">
                    <a14:useLocalDpi xmlns:a14="http://schemas.microsoft.com/office/drawing/2010/main" val="0"/>
                  </a:ext>
                </a:extLst>
              </a:blip>
              <a:stretch>
                <a:fillRect/>
              </a:stretch>
            </p:blipFill>
            <p:spPr>
              <a:xfrm>
                <a:off x="7819004" y="3967762"/>
                <a:ext cx="3048000" cy="1119785"/>
              </a:xfrm>
              <a:prstGeom prst="rect">
                <a:avLst/>
              </a:prstGeom>
              <a:ln w="3175">
                <a:noFill/>
              </a:ln>
              <a:effectLst>
                <a:glow rad="228600">
                  <a:schemeClr val="accent3">
                    <a:satMod val="175000"/>
                    <a:alpha val="40000"/>
                  </a:schemeClr>
                </a:glow>
              </a:effectLst>
            </p:spPr>
          </p:pic>
        </mc:Fallback>
      </mc:AlternateContent>
      <p:sp>
        <p:nvSpPr>
          <p:cNvPr id="11" name="TextBox 10">
            <a:extLst>
              <a:ext uri="{FF2B5EF4-FFF2-40B4-BE49-F238E27FC236}">
                <a16:creationId xmlns:a16="http://schemas.microsoft.com/office/drawing/2014/main" id="{610E24DE-0C18-4C51-8165-B39007A7EC2B}"/>
              </a:ext>
            </a:extLst>
          </p:cNvPr>
          <p:cNvSpPr txBox="1"/>
          <p:nvPr/>
        </p:nvSpPr>
        <p:spPr>
          <a:xfrm>
            <a:off x="4099357" y="3571368"/>
            <a:ext cx="3395134" cy="307777"/>
          </a:xfrm>
          <a:prstGeom prst="rect">
            <a:avLst/>
          </a:prstGeom>
          <a:noFill/>
        </p:spPr>
        <p:txBody>
          <a:bodyPr wrap="square" rtlCol="0">
            <a:spAutoFit/>
          </a:bodyPr>
          <a:lstStyle/>
          <a:p>
            <a:pPr algn="ctr"/>
            <a:r>
              <a:rPr lang="en-GB" sz="1400" b="1" dirty="0">
                <a:latin typeface="Arial Nova Light" panose="020B0304020202020204" pitchFamily="34" charset="0"/>
              </a:rPr>
              <a:t>Click on subject below</a:t>
            </a:r>
          </a:p>
        </p:txBody>
      </p:sp>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598802EF-6CBB-475C-8270-5F6016468682}"/>
                  </a:ext>
                </a:extLst>
              </p:cNvPr>
              <p:cNvGraphicFramePr>
                <a:graphicFrameLocks noChangeAspect="1"/>
              </p:cNvGraphicFramePr>
              <p:nvPr>
                <p:extLst>
                  <p:ext uri="{D42A27DB-BD31-4B8C-83A1-F6EECF244321}">
                    <p14:modId xmlns:p14="http://schemas.microsoft.com/office/powerpoint/2010/main" val="2284787080"/>
                  </p:ext>
                </p:extLst>
              </p:nvPr>
            </p:nvGraphicFramePr>
            <p:xfrm>
              <a:off x="4297340" y="3970492"/>
              <a:ext cx="3048000" cy="1114323"/>
            </p:xfrm>
            <a:graphic>
              <a:graphicData uri="http://schemas.microsoft.com/office/powerpoint/2016/slidezoom">
                <pslz:sldZm>
                  <pslz:sldZmObj sldId="260" cId="3068479991">
                    <pslz:zmPr id="{825303F8-1162-4E39-ACC0-52ABF49EA1B6}" imageType="cover" transitionDur="1000">
                      <p166:blipFill xmlns:p166="http://schemas.microsoft.com/office/powerpoint/2016/6/main">
                        <a:blip r:embed="rId11">
                          <a:extLst>
                            <a:ext uri="{28A0092B-C50C-407E-A947-70E740481C1C}">
                              <a14:useLocalDpi xmlns:a14="http://schemas.microsoft.com/office/drawing/2010/main" val="0"/>
                            </a:ext>
                          </a:extLst>
                        </a:blip>
                        <a:stretch>
                          <a:fillRect/>
                        </a:stretch>
                      </p166:blipFill>
                      <p166:spPr xmlns:p166="http://schemas.microsoft.com/office/powerpoint/2016/6/main">
                        <a:xfrm>
                          <a:off x="0" y="0"/>
                          <a:ext cx="3048000" cy="1114323"/>
                        </a:xfrm>
                        <a:prstGeom prst="rect">
                          <a:avLst/>
                        </a:prstGeom>
                        <a:ln w="3175">
                          <a:noFill/>
                        </a:ln>
                        <a:effectLst>
                          <a:glow rad="228600">
                            <a:schemeClr val="accent3">
                              <a:satMod val="175000"/>
                              <a:alpha val="40000"/>
                            </a:schemeClr>
                          </a:glow>
                        </a:effectLst>
                      </p166:spPr>
                    </pslz:zmPr>
                  </pslz:sldZmObj>
                </pslz:sldZm>
              </a:graphicData>
            </a:graphic>
          </p:graphicFrame>
        </mc:Choice>
        <mc:Fallback xmlns="">
          <p:pic>
            <p:nvPicPr>
              <p:cNvPr id="6" name="Slide Zoom 5">
                <a:hlinkClick r:id="rId12" action="ppaction://hlinksldjump"/>
                <a:extLst>
                  <a:ext uri="{FF2B5EF4-FFF2-40B4-BE49-F238E27FC236}">
                    <a16:creationId xmlns:a16="http://schemas.microsoft.com/office/drawing/2014/main" id="{598802EF-6CBB-475C-8270-5F6016468682}"/>
                  </a:ext>
                </a:extLst>
              </p:cNvPr>
              <p:cNvPicPr>
                <a:picLocks noGrp="1" noRot="1" noChangeAspect="1" noMove="1" noResize="1" noEditPoints="1" noAdjustHandles="1" noChangeArrowheads="1" noChangeShapeType="1"/>
              </p:cNvPicPr>
              <p:nvPr/>
            </p:nvPicPr>
            <p:blipFill>
              <a:blip r:embed="rId13">
                <a:extLst>
                  <a:ext uri="{28A0092B-C50C-407E-A947-70E740481C1C}">
                    <a14:useLocalDpi xmlns:a14="http://schemas.microsoft.com/office/drawing/2010/main" val="0"/>
                  </a:ext>
                </a:extLst>
              </a:blip>
              <a:stretch>
                <a:fillRect/>
              </a:stretch>
            </p:blipFill>
            <p:spPr>
              <a:xfrm>
                <a:off x="4297340" y="3970492"/>
                <a:ext cx="3048000" cy="1114323"/>
              </a:xfrm>
              <a:prstGeom prst="rect">
                <a:avLst/>
              </a:prstGeom>
              <a:ln w="3175">
                <a:noFill/>
              </a:ln>
              <a:effectLst>
                <a:glow rad="228600">
                  <a:schemeClr val="accent3">
                    <a:satMod val="175000"/>
                    <a:alpha val="40000"/>
                  </a:schemeClr>
                </a:glow>
              </a:effectLst>
            </p:spPr>
          </p:pic>
        </mc:Fallback>
      </mc:AlternateContent>
      <mc:AlternateContent xmlns:mc="http://schemas.openxmlformats.org/markup-compatibility/2006">
        <mc:Choice xmlns:pslz="http://schemas.microsoft.com/office/powerpoint/2016/slidezoom" Requires="pslz">
          <p:graphicFrame>
            <p:nvGraphicFramePr>
              <p:cNvPr id="13" name="Slide Zoom 12">
                <a:extLst>
                  <a:ext uri="{FF2B5EF4-FFF2-40B4-BE49-F238E27FC236}">
                    <a16:creationId xmlns:a16="http://schemas.microsoft.com/office/drawing/2014/main" id="{9BE2586E-BE79-4B35-A151-FC9A2BAAF1C5}"/>
                  </a:ext>
                </a:extLst>
              </p:cNvPr>
              <p:cNvGraphicFramePr>
                <a:graphicFrameLocks noChangeAspect="1"/>
              </p:cNvGraphicFramePr>
              <p:nvPr>
                <p:extLst>
                  <p:ext uri="{D42A27DB-BD31-4B8C-83A1-F6EECF244321}">
                    <p14:modId xmlns:p14="http://schemas.microsoft.com/office/powerpoint/2010/main" val="3952168419"/>
                  </p:ext>
                </p:extLst>
              </p:nvPr>
            </p:nvGraphicFramePr>
            <p:xfrm>
              <a:off x="1518529" y="5753533"/>
              <a:ext cx="391236" cy="391236"/>
            </p:xfrm>
            <a:graphic>
              <a:graphicData uri="http://schemas.microsoft.com/office/powerpoint/2016/slidezoom">
                <pslz:sldZm>
                  <pslz:sldZmObj sldId="262" cId="1060554161">
                    <pslz:zmPr id="{9923792A-BEBD-4DA2-A6FB-64B8C3D48A7F}" returnToParent="0" imageType="cover" transitionDur="1000">
                      <p166:blipFill xmlns:p166="http://schemas.microsoft.com/office/powerpoint/2016/6/main">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166:blipFill>
                      <p166:spPr xmlns:p166="http://schemas.microsoft.com/office/powerpoint/2016/6/main">
                        <a:xfrm>
                          <a:off x="0" y="0"/>
                          <a:ext cx="391236" cy="391236"/>
                        </a:xfrm>
                        <a:prstGeom prst="rect">
                          <a:avLst/>
                        </a:prstGeom>
                        <a:ln w="3175">
                          <a:solidFill>
                            <a:prstClr val="ltGray"/>
                          </a:solidFill>
                        </a:ln>
                      </p166:spPr>
                    </pslz:zmPr>
                  </pslz:sldZmObj>
                </pslz:sldZm>
              </a:graphicData>
            </a:graphic>
          </p:graphicFrame>
        </mc:Choice>
        <mc:Fallback>
          <p:pic>
            <p:nvPicPr>
              <p:cNvPr id="13" name="Slide Zoom 12">
                <a:hlinkClick r:id="rId16" action="ppaction://hlinksldjump"/>
                <a:extLst>
                  <a:ext uri="{FF2B5EF4-FFF2-40B4-BE49-F238E27FC236}">
                    <a16:creationId xmlns:a16="http://schemas.microsoft.com/office/drawing/2014/main" id="{9BE2586E-BE79-4B35-A151-FC9A2BAAF1C5}"/>
                  </a:ext>
                </a:extLst>
              </p:cNvPr>
              <p:cNvPicPr>
                <a:picLocks noGrp="1" noRot="1" noChangeAspect="1" noMove="1" noResize="1" noEditPoints="1" noAdjustHandles="1" noChangeArrowheads="1" noChangeShapeType="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518529" y="5753533"/>
                <a:ext cx="391236" cy="391236"/>
              </a:xfrm>
              <a:prstGeom prst="rect">
                <a:avLst/>
              </a:prstGeom>
              <a:ln w="3175">
                <a:solidFill>
                  <a:prstClr val="ltGray"/>
                </a:solidFill>
              </a:ln>
            </p:spPr>
          </p:pic>
        </mc:Fallback>
      </mc:AlternateContent>
      <p:sp>
        <p:nvSpPr>
          <p:cNvPr id="14" name="TextBox 13">
            <a:extLst>
              <a:ext uri="{FF2B5EF4-FFF2-40B4-BE49-F238E27FC236}">
                <a16:creationId xmlns:a16="http://schemas.microsoft.com/office/drawing/2014/main" id="{86AAEFC6-6632-4122-B630-44A73FBE7E8E}"/>
              </a:ext>
            </a:extLst>
          </p:cNvPr>
          <p:cNvSpPr txBox="1"/>
          <p:nvPr/>
        </p:nvSpPr>
        <p:spPr>
          <a:xfrm>
            <a:off x="2048256" y="5824728"/>
            <a:ext cx="2542032" cy="276999"/>
          </a:xfrm>
          <a:prstGeom prst="rect">
            <a:avLst/>
          </a:prstGeom>
          <a:noFill/>
        </p:spPr>
        <p:txBody>
          <a:bodyPr wrap="square" rtlCol="0">
            <a:spAutoFit/>
          </a:bodyPr>
          <a:lstStyle/>
          <a:p>
            <a:r>
              <a:rPr lang="en-GB" sz="1200" dirty="0"/>
              <a:t>Learning Resource Overview</a:t>
            </a:r>
          </a:p>
        </p:txBody>
      </p:sp>
      <mc:AlternateContent xmlns:mc="http://schemas.openxmlformats.org/markup-compatibility/2006">
        <mc:Choice xmlns:pslz="http://schemas.microsoft.com/office/powerpoint/2016/slidezoom" Requires="pslz">
          <p:graphicFrame>
            <p:nvGraphicFramePr>
              <p:cNvPr id="16" name="Slide Zoom 15">
                <a:extLst>
                  <a:ext uri="{FF2B5EF4-FFF2-40B4-BE49-F238E27FC236}">
                    <a16:creationId xmlns:a16="http://schemas.microsoft.com/office/drawing/2014/main" id="{FF6EFAB7-1573-443C-A846-0EB6A254D002}"/>
                  </a:ext>
                </a:extLst>
              </p:cNvPr>
              <p:cNvGraphicFramePr>
                <a:graphicFrameLocks noChangeAspect="1"/>
              </p:cNvGraphicFramePr>
              <p:nvPr>
                <p:extLst>
                  <p:ext uri="{D42A27DB-BD31-4B8C-83A1-F6EECF244321}">
                    <p14:modId xmlns:p14="http://schemas.microsoft.com/office/powerpoint/2010/main" val="162874283"/>
                  </p:ext>
                </p:extLst>
              </p:nvPr>
            </p:nvGraphicFramePr>
            <p:xfrm>
              <a:off x="4728779" y="5728029"/>
              <a:ext cx="391236" cy="391236"/>
            </p:xfrm>
            <a:graphic>
              <a:graphicData uri="http://schemas.microsoft.com/office/powerpoint/2016/slidezoom">
                <pslz:sldZm>
                  <pslz:sldZmObj sldId="263" cId="3959178985">
                    <pslz:zmPr id="{C08A169D-5EE5-4A17-A51A-11D72DBD882B}" returnToParent="0" imageType="cover" transitionDur="1000">
                      <p166:blipFill xmlns:p166="http://schemas.microsoft.com/office/powerpoint/2016/6/main">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166:blipFill>
                      <p166:spPr xmlns:p166="http://schemas.microsoft.com/office/powerpoint/2016/6/main">
                        <a:xfrm>
                          <a:off x="0" y="0"/>
                          <a:ext cx="391236" cy="391236"/>
                        </a:xfrm>
                        <a:prstGeom prst="rect">
                          <a:avLst/>
                        </a:prstGeom>
                        <a:ln w="3175">
                          <a:solidFill>
                            <a:prstClr val="ltGray"/>
                          </a:solidFill>
                        </a:ln>
                      </p166:spPr>
                    </pslz:zmPr>
                  </pslz:sldZmObj>
                </pslz:sldZm>
              </a:graphicData>
            </a:graphic>
          </p:graphicFrame>
        </mc:Choice>
        <mc:Fallback>
          <p:pic>
            <p:nvPicPr>
              <p:cNvPr id="16" name="Slide Zoom 15">
                <a:hlinkClick r:id="rId17" action="ppaction://hlinksldjump"/>
                <a:extLst>
                  <a:ext uri="{FF2B5EF4-FFF2-40B4-BE49-F238E27FC236}">
                    <a16:creationId xmlns:a16="http://schemas.microsoft.com/office/drawing/2014/main" id="{FF6EFAB7-1573-443C-A846-0EB6A254D002}"/>
                  </a:ext>
                </a:extLst>
              </p:cNvPr>
              <p:cNvPicPr>
                <a:picLocks noGrp="1" noRot="1" noChangeAspect="1" noMove="1" noResize="1" noEditPoints="1" noAdjustHandles="1" noChangeArrowheads="1" noChangeShapeType="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728779" y="5728029"/>
                <a:ext cx="391236" cy="391236"/>
              </a:xfrm>
              <a:prstGeom prst="rect">
                <a:avLst/>
              </a:prstGeom>
              <a:ln w="3175">
                <a:solidFill>
                  <a:prstClr val="ltGray"/>
                </a:solidFill>
              </a:ln>
            </p:spPr>
          </p:pic>
        </mc:Fallback>
      </mc:AlternateContent>
      <p:sp>
        <p:nvSpPr>
          <p:cNvPr id="17" name="TextBox 16">
            <a:extLst>
              <a:ext uri="{FF2B5EF4-FFF2-40B4-BE49-F238E27FC236}">
                <a16:creationId xmlns:a16="http://schemas.microsoft.com/office/drawing/2014/main" id="{0F595151-3097-4B6A-9C29-799C075D01E6}"/>
              </a:ext>
            </a:extLst>
          </p:cNvPr>
          <p:cNvSpPr txBox="1"/>
          <p:nvPr/>
        </p:nvSpPr>
        <p:spPr>
          <a:xfrm>
            <a:off x="5212080" y="5808397"/>
            <a:ext cx="2084429" cy="276999"/>
          </a:xfrm>
          <a:prstGeom prst="rect">
            <a:avLst/>
          </a:prstGeom>
          <a:noFill/>
        </p:spPr>
        <p:txBody>
          <a:bodyPr wrap="square" rtlCol="0">
            <a:spAutoFit/>
          </a:bodyPr>
          <a:lstStyle/>
          <a:p>
            <a:r>
              <a:rPr lang="en-GB" sz="1200" dirty="0"/>
              <a:t>References</a:t>
            </a:r>
          </a:p>
        </p:txBody>
      </p:sp>
    </p:spTree>
    <p:extLst>
      <p:ext uri="{BB962C8B-B14F-4D97-AF65-F5344CB8AC3E}">
        <p14:creationId xmlns:p14="http://schemas.microsoft.com/office/powerpoint/2010/main" val="203999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880846-01D0-46ED-91FE-0EBE8778F279}"/>
              </a:ext>
            </a:extLst>
          </p:cNvPr>
          <p:cNvSpPr txBox="1"/>
          <p:nvPr/>
        </p:nvSpPr>
        <p:spPr>
          <a:xfrm>
            <a:off x="623078" y="532882"/>
            <a:ext cx="4245428" cy="400110"/>
          </a:xfrm>
          <a:prstGeom prst="rect">
            <a:avLst/>
          </a:prstGeom>
          <a:noFill/>
        </p:spPr>
        <p:txBody>
          <a:bodyPr wrap="square" rtlCol="0">
            <a:spAutoFit/>
          </a:bodyPr>
          <a:lstStyle/>
          <a:p>
            <a:r>
              <a:rPr lang="en-GB" sz="2000" dirty="0">
                <a:latin typeface="Arial Rounded MT Bold" panose="020F0704030504030204" pitchFamily="34" charset="0"/>
              </a:rPr>
              <a:t>Short Term Absence</a:t>
            </a:r>
          </a:p>
        </p:txBody>
      </p:sp>
      <p:pic>
        <p:nvPicPr>
          <p:cNvPr id="13" name="Picture 12">
            <a:extLst>
              <a:ext uri="{FF2B5EF4-FFF2-40B4-BE49-F238E27FC236}">
                <a16:creationId xmlns:a16="http://schemas.microsoft.com/office/drawing/2014/main" id="{214D955C-2B9B-4713-85B6-80066D1E6534}"/>
              </a:ext>
            </a:extLst>
          </p:cNvPr>
          <p:cNvPicPr>
            <a:picLocks noChangeAspect="1"/>
          </p:cNvPicPr>
          <p:nvPr/>
        </p:nvPicPr>
        <p:blipFill rotWithShape="1">
          <a:blip r:embed="rId2"/>
          <a:srcRect r="66425"/>
          <a:stretch/>
        </p:blipFill>
        <p:spPr>
          <a:xfrm>
            <a:off x="83954" y="1248697"/>
            <a:ext cx="4035559" cy="4358960"/>
          </a:xfrm>
          <a:prstGeom prst="rect">
            <a:avLst/>
          </a:prstGeom>
        </p:spPr>
      </p:pic>
      <p:pic>
        <p:nvPicPr>
          <p:cNvPr id="4" name="Picture 3">
            <a:extLst>
              <a:ext uri="{FF2B5EF4-FFF2-40B4-BE49-F238E27FC236}">
                <a16:creationId xmlns:a16="http://schemas.microsoft.com/office/drawing/2014/main" id="{63550641-0CF3-4A6F-9C2A-CFB8D9FB0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7948" y="2128135"/>
            <a:ext cx="3964541" cy="2356631"/>
          </a:xfrm>
          <a:prstGeom prst="rect">
            <a:avLst/>
          </a:prstGeom>
        </p:spPr>
      </p:pic>
      <p:pic>
        <p:nvPicPr>
          <p:cNvPr id="6" name="Picture 5">
            <a:extLst>
              <a:ext uri="{FF2B5EF4-FFF2-40B4-BE49-F238E27FC236}">
                <a16:creationId xmlns:a16="http://schemas.microsoft.com/office/drawing/2014/main" id="{933A5DB3-7E5A-4E2A-8382-ED850A0122ED}"/>
              </a:ext>
            </a:extLst>
          </p:cNvPr>
          <p:cNvPicPr>
            <a:picLocks noChangeAspect="1"/>
          </p:cNvPicPr>
          <p:nvPr/>
        </p:nvPicPr>
        <p:blipFill rotWithShape="1">
          <a:blip r:embed="rId2">
            <a:extLst>
              <a:ext uri="{28A0092B-C50C-407E-A947-70E740481C1C}">
                <a14:useLocalDpi xmlns:a14="http://schemas.microsoft.com/office/drawing/2010/main" val="0"/>
              </a:ext>
            </a:extLst>
          </a:blip>
          <a:srcRect l="66562"/>
          <a:stretch/>
        </p:blipFill>
        <p:spPr>
          <a:xfrm>
            <a:off x="8072489" y="1303150"/>
            <a:ext cx="4018815" cy="4358960"/>
          </a:xfrm>
          <a:prstGeom prst="rect">
            <a:avLst/>
          </a:prstGeom>
        </p:spPr>
      </p:pic>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54A761D6-135B-44B6-AE87-E5764745232B}"/>
                  </a:ext>
                </a:extLst>
              </p:cNvPr>
              <p:cNvGraphicFramePr>
                <a:graphicFrameLocks noChangeAspect="1"/>
              </p:cNvGraphicFramePr>
              <p:nvPr>
                <p:extLst>
                  <p:ext uri="{D42A27DB-BD31-4B8C-83A1-F6EECF244321}">
                    <p14:modId xmlns:p14="http://schemas.microsoft.com/office/powerpoint/2010/main" val="2977740476"/>
                  </p:ext>
                </p:extLst>
              </p:nvPr>
            </p:nvGraphicFramePr>
            <p:xfrm>
              <a:off x="9823070" y="3223804"/>
              <a:ext cx="517652" cy="517652"/>
            </p:xfrm>
            <a:graphic>
              <a:graphicData uri="http://schemas.microsoft.com/office/powerpoint/2016/slidezoom">
                <pslz:sldZm>
                  <pslz:sldZmObj sldId="259" cId="1175650006">
                    <pslz:zmPr id="{532CA3CE-31A8-480D-AACF-110F5950B26C}" imageType="cover" transitionDur="1000">
                      <p166:blipFill xmlns:p166="http://schemas.microsoft.com/office/powerpoint/2016/6/main">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166:blipFill>
                      <p166:spPr xmlns:p166="http://schemas.microsoft.com/office/powerpoint/2016/6/main">
                        <a:xfrm>
                          <a:off x="0" y="0"/>
                          <a:ext cx="517652" cy="517652"/>
                        </a:xfrm>
                        <a:prstGeom prst="rect">
                          <a:avLst/>
                        </a:prstGeom>
                        <a:ln w="3175">
                          <a:solidFill>
                            <a:prstClr val="ltGray"/>
                          </a:solidFill>
                        </a:ln>
                      </p166:spPr>
                    </pslz:zmPr>
                  </pslz:sldZmObj>
                </pslz:sldZm>
              </a:graphicData>
            </a:graphic>
          </p:graphicFrame>
        </mc:Choice>
        <mc:Fallback xmlns="">
          <p:pic>
            <p:nvPicPr>
              <p:cNvPr id="8" name="Slide Zoom 7">
                <a:hlinkClick r:id="rId6" action="ppaction://hlinksldjump"/>
                <a:extLst>
                  <a:ext uri="{FF2B5EF4-FFF2-40B4-BE49-F238E27FC236}">
                    <a16:creationId xmlns:a16="http://schemas.microsoft.com/office/drawing/2014/main" id="{54A761D6-135B-44B6-AE87-E5764745232B}"/>
                  </a:ext>
                </a:extLst>
              </p:cNvPr>
              <p:cNvPicPr>
                <a:picLocks noGrp="1" noRot="1" noChangeAspect="1" noMove="1" noResize="1" noEditPoints="1" noAdjustHandles="1" noChangeArrowheads="1" noChangeShapeType="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823070" y="3223804"/>
                <a:ext cx="517652" cy="517652"/>
              </a:xfrm>
              <a:prstGeom prst="rect">
                <a:avLst/>
              </a:prstGeom>
              <a:ln w="3175">
                <a:solidFill>
                  <a:prstClr val="ltGray"/>
                </a:solidFill>
              </a:ln>
            </p:spPr>
          </p:pic>
        </mc:Fallback>
      </mc:AlternateContent>
    </p:spTree>
    <p:extLst>
      <p:ext uri="{BB962C8B-B14F-4D97-AF65-F5344CB8AC3E}">
        <p14:creationId xmlns:p14="http://schemas.microsoft.com/office/powerpoint/2010/main" val="137710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880846-01D0-46ED-91FE-0EBE8778F279}"/>
              </a:ext>
            </a:extLst>
          </p:cNvPr>
          <p:cNvSpPr txBox="1"/>
          <p:nvPr/>
        </p:nvSpPr>
        <p:spPr>
          <a:xfrm>
            <a:off x="623078" y="532882"/>
            <a:ext cx="4245428" cy="400110"/>
          </a:xfrm>
          <a:prstGeom prst="rect">
            <a:avLst/>
          </a:prstGeom>
          <a:noFill/>
        </p:spPr>
        <p:txBody>
          <a:bodyPr wrap="square" rtlCol="0">
            <a:spAutoFit/>
          </a:bodyPr>
          <a:lstStyle/>
          <a:p>
            <a:r>
              <a:rPr lang="en-GB" sz="2000" dirty="0">
                <a:latin typeface="Arial Rounded MT Bold" panose="020F0704030504030204" pitchFamily="34" charset="0"/>
              </a:rPr>
              <a:t>Long Term Absence</a:t>
            </a:r>
          </a:p>
        </p:txBody>
      </p:sp>
      <p:sp>
        <p:nvSpPr>
          <p:cNvPr id="6" name="Rectangle 5">
            <a:extLst>
              <a:ext uri="{FF2B5EF4-FFF2-40B4-BE49-F238E27FC236}">
                <a16:creationId xmlns:a16="http://schemas.microsoft.com/office/drawing/2014/main" id="{433279C1-D90D-4BB0-983A-DA6AC596E3E3}"/>
              </a:ext>
            </a:extLst>
          </p:cNvPr>
          <p:cNvSpPr/>
          <p:nvPr/>
        </p:nvSpPr>
        <p:spPr>
          <a:xfrm>
            <a:off x="333784" y="1661298"/>
            <a:ext cx="3679981" cy="3336715"/>
          </a:xfrm>
          <a:prstGeom prst="rect">
            <a:avLst/>
          </a:prstGeom>
          <a:effectLst>
            <a:glow rad="139700">
              <a:schemeClr val="tx2">
                <a:alpha val="40000"/>
              </a:schemeClr>
            </a:glow>
            <a:softEdge rad="12700"/>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7" name="Rectangle 6">
            <a:extLst>
              <a:ext uri="{FF2B5EF4-FFF2-40B4-BE49-F238E27FC236}">
                <a16:creationId xmlns:a16="http://schemas.microsoft.com/office/drawing/2014/main" id="{EBE05B0B-E05D-4DF1-B82E-A413E367688F}"/>
              </a:ext>
            </a:extLst>
          </p:cNvPr>
          <p:cNvSpPr/>
          <p:nvPr/>
        </p:nvSpPr>
        <p:spPr>
          <a:xfrm>
            <a:off x="4280800" y="1660761"/>
            <a:ext cx="3655067" cy="3337788"/>
          </a:xfrm>
          <a:prstGeom prst="rect">
            <a:avLst/>
          </a:prstGeom>
          <a:effectLst>
            <a:glow rad="139700">
              <a:schemeClr val="tx2">
                <a:lumMod val="75000"/>
                <a:alpha val="40000"/>
              </a:schemeClr>
            </a:glo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8" name="Rectangle 7">
            <a:extLst>
              <a:ext uri="{FF2B5EF4-FFF2-40B4-BE49-F238E27FC236}">
                <a16:creationId xmlns:a16="http://schemas.microsoft.com/office/drawing/2014/main" id="{A3ACCC29-99E8-458B-A510-398FECEFAE3C}"/>
              </a:ext>
            </a:extLst>
          </p:cNvPr>
          <p:cNvSpPr/>
          <p:nvPr/>
        </p:nvSpPr>
        <p:spPr>
          <a:xfrm>
            <a:off x="8178235" y="1661298"/>
            <a:ext cx="3679981" cy="3336717"/>
          </a:xfrm>
          <a:prstGeom prst="rect">
            <a:avLst/>
          </a:prstGeom>
          <a:effectLst>
            <a:glow rad="139700">
              <a:schemeClr val="tx2">
                <a:lumMod val="75000"/>
                <a:alpha val="40000"/>
              </a:schemeClr>
            </a:glo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F7811D1A-2F55-403F-8110-4FAA5BF47B55}"/>
              </a:ext>
            </a:extLst>
          </p:cNvPr>
          <p:cNvSpPr txBox="1"/>
          <p:nvPr/>
        </p:nvSpPr>
        <p:spPr>
          <a:xfrm>
            <a:off x="333785" y="1661298"/>
            <a:ext cx="3622354" cy="2319994"/>
          </a:xfrm>
          <a:prstGeom prst="rect">
            <a:avLst/>
          </a:prstGeom>
          <a:noFill/>
          <a:effectLst>
            <a:glow rad="101600">
              <a:schemeClr val="accent3">
                <a:satMod val="175000"/>
                <a:alpha val="40000"/>
              </a:schemeClr>
            </a:glow>
          </a:effectLst>
        </p:spPr>
        <p:txBody>
          <a:bodyPr wrap="square" rtlCol="0">
            <a:spAutoFit/>
          </a:bodyPr>
          <a:lstStyle/>
          <a:p>
            <a:r>
              <a:rPr lang="en-GB" sz="1400" b="1" dirty="0">
                <a:latin typeface="Arial Nova" panose="020B0504020202020204" pitchFamily="34" charset="0"/>
              </a:rPr>
              <a:t>Before</a:t>
            </a:r>
          </a:p>
          <a:p>
            <a:endParaRPr lang="en-GB" sz="12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Arrange meeting for first day back at the beginning of the shift.</a:t>
            </a:r>
          </a:p>
          <a:p>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If you are not available, arrange for appropriate deputy to conduct the meeting on your behalf and conduct a follow up when you return to work.</a:t>
            </a:r>
          </a:p>
          <a:p>
            <a:pPr marL="285750" indent="-285750">
              <a:buFont typeface="Wingdings" panose="05000000000000000000" pitchFamily="2" charset="2"/>
              <a:buChar char="q"/>
            </a:pPr>
            <a:endParaRPr lang="en-GB" sz="1200" dirty="0">
              <a:latin typeface="Arial Nova" panose="020B0504020202020204" pitchFamily="34" charset="0"/>
            </a:endParaRPr>
          </a:p>
          <a:p>
            <a:pPr>
              <a:lnSpc>
                <a:spcPct val="150000"/>
              </a:lnSpc>
            </a:pPr>
            <a:r>
              <a:rPr lang="en-GB" sz="1200" dirty="0">
                <a:latin typeface="Arial Nova" panose="020B0504020202020204" pitchFamily="34" charset="0"/>
              </a:rPr>
              <a:t> </a:t>
            </a:r>
          </a:p>
        </p:txBody>
      </p:sp>
      <p:sp>
        <p:nvSpPr>
          <p:cNvPr id="10" name="TextBox 9">
            <a:extLst>
              <a:ext uri="{FF2B5EF4-FFF2-40B4-BE49-F238E27FC236}">
                <a16:creationId xmlns:a16="http://schemas.microsoft.com/office/drawing/2014/main" id="{1AB15FEA-8FE4-4B3A-AA27-6224F7F3C6DD}"/>
              </a:ext>
            </a:extLst>
          </p:cNvPr>
          <p:cNvSpPr txBox="1"/>
          <p:nvPr/>
        </p:nvSpPr>
        <p:spPr>
          <a:xfrm>
            <a:off x="4267892" y="1660225"/>
            <a:ext cx="3656216" cy="3970318"/>
          </a:xfrm>
          <a:prstGeom prst="rect">
            <a:avLst/>
          </a:prstGeom>
          <a:noFill/>
        </p:spPr>
        <p:txBody>
          <a:bodyPr wrap="square" rtlCol="0">
            <a:spAutoFit/>
          </a:bodyPr>
          <a:lstStyle/>
          <a:p>
            <a:r>
              <a:rPr lang="en-GB" sz="1400" b="1" dirty="0">
                <a:latin typeface="Arial Nova" panose="020B0504020202020204" pitchFamily="34" charset="0"/>
              </a:rPr>
              <a:t>During</a:t>
            </a:r>
          </a:p>
          <a:p>
            <a:endParaRPr lang="en-GB" sz="1400" b="1"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Ask how they are feeling, are they fit to return?</a:t>
            </a:r>
          </a:p>
          <a:p>
            <a:pPr marL="285750" indent="-285750">
              <a:buFont typeface="Wingdings" panose="05000000000000000000" pitchFamily="2" charset="2"/>
              <a:buChar char="q"/>
            </a:pPr>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Do they need further support? E.g. time off to attend any medical appointments?</a:t>
            </a:r>
          </a:p>
          <a:p>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Due to length of absence, phased return should be discussed.</a:t>
            </a:r>
          </a:p>
          <a:p>
            <a:pPr marL="285750" indent="-285750">
              <a:buFont typeface="Wingdings" panose="05000000000000000000" pitchFamily="2" charset="2"/>
              <a:buChar char="q"/>
            </a:pPr>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Does the individual need temporary adjustments to role upon initial return?</a:t>
            </a:r>
          </a:p>
          <a:p>
            <a:pPr marL="285750" indent="-285750">
              <a:buFont typeface="Wingdings" panose="05000000000000000000" pitchFamily="2" charset="2"/>
              <a:buChar char="q"/>
            </a:pPr>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Are there any other concerns they wish to discuss?</a:t>
            </a:r>
          </a:p>
          <a:p>
            <a:endParaRPr lang="en-GB" sz="1400" dirty="0">
              <a:latin typeface="Arial Nova" panose="020B0504020202020204" pitchFamily="34" charset="0"/>
            </a:endParaRPr>
          </a:p>
          <a:p>
            <a:endParaRPr lang="en-GB" sz="1400" dirty="0"/>
          </a:p>
          <a:p>
            <a:endParaRPr lang="en-GB" sz="1400" dirty="0"/>
          </a:p>
        </p:txBody>
      </p:sp>
      <p:sp>
        <p:nvSpPr>
          <p:cNvPr id="11" name="TextBox 10">
            <a:extLst>
              <a:ext uri="{FF2B5EF4-FFF2-40B4-BE49-F238E27FC236}">
                <a16:creationId xmlns:a16="http://schemas.microsoft.com/office/drawing/2014/main" id="{442C8BAF-1254-4F14-A489-4870F3EA580C}"/>
              </a:ext>
            </a:extLst>
          </p:cNvPr>
          <p:cNvSpPr txBox="1"/>
          <p:nvPr/>
        </p:nvSpPr>
        <p:spPr>
          <a:xfrm>
            <a:off x="8202901" y="1660225"/>
            <a:ext cx="3679980" cy="3924151"/>
          </a:xfrm>
          <a:prstGeom prst="rect">
            <a:avLst/>
          </a:prstGeom>
          <a:noFill/>
        </p:spPr>
        <p:txBody>
          <a:bodyPr wrap="square" rtlCol="0">
            <a:spAutoFit/>
          </a:bodyPr>
          <a:lstStyle/>
          <a:p>
            <a:r>
              <a:rPr lang="en-GB" sz="1400" b="1" dirty="0">
                <a:latin typeface="Arial Nova" panose="020B0504020202020204" pitchFamily="34" charset="0"/>
              </a:rPr>
              <a:t>After</a:t>
            </a:r>
          </a:p>
          <a:p>
            <a:endParaRPr lang="en-GB" sz="1300" b="1"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Line Manager </a:t>
            </a:r>
            <a:r>
              <a:rPr lang="en-GB" sz="1300" u="sng" dirty="0">
                <a:latin typeface="Arial Nova" panose="020B0504020202020204" pitchFamily="34" charset="0"/>
              </a:rPr>
              <a:t>must</a:t>
            </a:r>
            <a:r>
              <a:rPr lang="en-GB" sz="1300" dirty="0">
                <a:latin typeface="Arial Nova" panose="020B0504020202020204" pitchFamily="34" charset="0"/>
              </a:rPr>
              <a:t> document discussion and update return to work information on GRS.</a:t>
            </a:r>
          </a:p>
          <a:p>
            <a:endParaRPr lang="en-GB" sz="1300" dirty="0">
              <a:latin typeface="Arial Nova" panose="020B0504020202020204" pitchFamily="34" charset="0"/>
            </a:endParaRPr>
          </a:p>
          <a:p>
            <a:pPr marL="285750" indent="-285750">
              <a:buFont typeface="Wingdings" panose="05000000000000000000" pitchFamily="2" charset="2"/>
              <a:buChar char="q"/>
            </a:pPr>
            <a:r>
              <a:rPr lang="en-GB" sz="1300" dirty="0">
                <a:latin typeface="Arial Nova" panose="020B0504020202020204" pitchFamily="34" charset="0"/>
              </a:rPr>
              <a:t>Due to the absence being over 28 days, you will need to complete the relevant sickness absence management meeting.</a:t>
            </a:r>
          </a:p>
          <a:p>
            <a:endParaRPr lang="en-GB" sz="1300" dirty="0">
              <a:latin typeface="Arial Nova" panose="020B0504020202020204" pitchFamily="34" charset="0"/>
            </a:endParaRPr>
          </a:p>
          <a:p>
            <a:r>
              <a:rPr lang="en-GB" sz="1300" b="1" dirty="0">
                <a:latin typeface="Arial Nova" panose="020B0504020202020204" pitchFamily="34" charset="0"/>
              </a:rPr>
              <a:t>Further actions </a:t>
            </a:r>
          </a:p>
          <a:p>
            <a:r>
              <a:rPr lang="en-GB" sz="1300" dirty="0">
                <a:latin typeface="Arial Nova" panose="020B0504020202020204" pitchFamily="34" charset="0"/>
              </a:rPr>
              <a:t>Complete recuperative duties form </a:t>
            </a:r>
          </a:p>
          <a:p>
            <a:r>
              <a:rPr lang="en-GB" sz="1300" dirty="0">
                <a:latin typeface="Arial Nova" panose="020B0504020202020204" pitchFamily="34" charset="0"/>
              </a:rPr>
              <a:t>Referral to Occupational Health </a:t>
            </a:r>
          </a:p>
          <a:p>
            <a:r>
              <a:rPr lang="en-GB" sz="1300" dirty="0">
                <a:latin typeface="Arial Nova" panose="020B0504020202020204" pitchFamily="34" charset="0"/>
              </a:rPr>
              <a:t>Conduct Sickness Management Meeting </a:t>
            </a:r>
          </a:p>
          <a:p>
            <a:endParaRPr lang="en-GB" sz="1300" dirty="0">
              <a:latin typeface="Arial Nova" panose="020B0504020202020204" pitchFamily="34" charset="0"/>
            </a:endParaRPr>
          </a:p>
          <a:p>
            <a:r>
              <a:rPr lang="en-GB" sz="1300" dirty="0">
                <a:latin typeface="Arial Nova" panose="020B0504020202020204" pitchFamily="34" charset="0"/>
              </a:rPr>
              <a:t> Links to forms and guidance  </a:t>
            </a:r>
          </a:p>
          <a:p>
            <a:endParaRPr lang="en-GB" sz="1400" dirty="0">
              <a:highlight>
                <a:srgbClr val="FFFF00"/>
              </a:highlight>
              <a:latin typeface="Arial Nova" panose="020B0504020202020204" pitchFamily="34" charset="0"/>
            </a:endParaRPr>
          </a:p>
          <a:p>
            <a:endParaRPr lang="en-GB" sz="1400" dirty="0">
              <a:highlight>
                <a:srgbClr val="FFFF00"/>
              </a:highlight>
              <a:latin typeface="Arial Nova" panose="020B0504020202020204" pitchFamily="34" charset="0"/>
            </a:endParaRPr>
          </a:p>
          <a:p>
            <a:r>
              <a:rPr lang="en-GB" sz="1200" dirty="0">
                <a:latin typeface="Arial Nova" panose="020B0504020202020204" pitchFamily="34" charset="0"/>
              </a:rPr>
              <a:t> </a:t>
            </a:r>
            <a:endParaRPr lang="en-GB" sz="1400" dirty="0">
              <a:latin typeface="Arial Nova" panose="020B0504020202020204" pitchFamily="34" charset="0"/>
            </a:endParaRPr>
          </a:p>
        </p:txBody>
      </p:sp>
      <mc:AlternateContent xmlns:mc="http://schemas.openxmlformats.org/markup-compatibility/2006" xmlns:pslz="http://schemas.microsoft.com/office/powerpoint/2016/slidezoom">
        <mc:Choice Requires="pslz">
          <p:graphicFrame>
            <p:nvGraphicFramePr>
              <p:cNvPr id="5" name="Slide Zoom 4" hidden="1">
                <a:extLst>
                  <a:ext uri="{FF2B5EF4-FFF2-40B4-BE49-F238E27FC236}">
                    <a16:creationId xmlns:a16="http://schemas.microsoft.com/office/drawing/2014/main" id="{205B6DDE-6EE4-456B-B22E-AF461A120D1F}"/>
                  </a:ext>
                </a:extLst>
              </p:cNvPr>
              <p:cNvGraphicFramePr>
                <a:graphicFrameLocks noChangeAspect="1"/>
              </p:cNvGraphicFramePr>
              <p:nvPr>
                <p:extLst>
                  <p:ext uri="{D42A27DB-BD31-4B8C-83A1-F6EECF244321}">
                    <p14:modId xmlns:p14="http://schemas.microsoft.com/office/powerpoint/2010/main" val="2906484377"/>
                  </p:ext>
                </p:extLst>
              </p:nvPr>
            </p:nvGraphicFramePr>
            <p:xfrm>
              <a:off x="10482102" y="4562168"/>
              <a:ext cx="367019" cy="367019"/>
            </p:xfrm>
            <a:graphic>
              <a:graphicData uri="http://schemas.microsoft.com/office/powerpoint/2016/slidezoom">
                <pslz:sldZm>
                  <pslz:sldZmObj sldId="259" cId="1175650006">
                    <pslz:zmPr id="{5A027FC0-19E3-47F6-8D4A-D7A3B8E79C4D}" returnToParent="0" imageType="cover" transitionDur="1000">
                      <p166:blipFill xmlns:p166="http://schemas.microsoft.com/office/powerpoint/2016/6/main">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166:blipFill>
                      <p166:spPr xmlns:p166="http://schemas.microsoft.com/office/powerpoint/2016/6/main">
                        <a:xfrm>
                          <a:off x="0" y="0"/>
                          <a:ext cx="367019" cy="367019"/>
                        </a:xfrm>
                        <a:prstGeom prst="rect">
                          <a:avLst/>
                        </a:prstGeom>
                        <a:ln w="3175">
                          <a:solidFill>
                            <a:prstClr val="ltGray"/>
                          </a:solidFill>
                        </a:ln>
                      </p166:spPr>
                    </pslz:zmPr>
                  </pslz:sldZmObj>
                </pslz:sldZm>
              </a:graphicData>
            </a:graphic>
          </p:graphicFrame>
        </mc:Choice>
        <mc:Fallback xmlns="">
          <p:pic>
            <p:nvPicPr>
              <p:cNvPr id="5" name="Slide Zoom 4" hidden="1">
                <a:hlinkClick r:id="rId4" action="ppaction://hlinksldjump"/>
                <a:extLst>
                  <a:ext uri="{FF2B5EF4-FFF2-40B4-BE49-F238E27FC236}">
                    <a16:creationId xmlns:a16="http://schemas.microsoft.com/office/drawing/2014/main" id="{205B6DDE-6EE4-456B-B22E-AF461A120D1F}"/>
                  </a:ext>
                </a:extLst>
              </p:cNvPr>
              <p:cNvPicPr>
                <a:picLocks noGrp="1" noRot="1" noChangeAspect="1" noMove="1" noResize="1" noEditPoints="1" noAdjustHandles="1" noChangeArrowheads="1" noChangeShapeType="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82102" y="4562168"/>
                <a:ext cx="367019" cy="367019"/>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86C5E8B6-58EA-4B60-A2F9-1237B105A2C7}"/>
                  </a:ext>
                </a:extLst>
              </p:cNvPr>
              <p:cNvGraphicFramePr>
                <a:graphicFrameLocks noChangeAspect="1"/>
              </p:cNvGraphicFramePr>
              <p:nvPr>
                <p:extLst>
                  <p:ext uri="{D42A27DB-BD31-4B8C-83A1-F6EECF244321}">
                    <p14:modId xmlns:p14="http://schemas.microsoft.com/office/powerpoint/2010/main" val="400156980"/>
                  </p:ext>
                </p:extLst>
              </p:nvPr>
            </p:nvGraphicFramePr>
            <p:xfrm>
              <a:off x="10541390" y="4512180"/>
              <a:ext cx="485833" cy="485833"/>
            </p:xfrm>
            <a:graphic>
              <a:graphicData uri="http://schemas.microsoft.com/office/powerpoint/2016/slidezoom">
                <pslz:sldZm>
                  <pslz:sldZmObj sldId="259" cId="1175650006">
                    <pslz:zmPr id="{5BC36F8C-E485-468D-820B-EDE6D868478E}" imageType="cover" transitionDur="1000">
                      <p166:blipFill xmlns:p166="http://schemas.microsoft.com/office/powerpoint/2016/6/main">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166:blipFill>
                      <p166:spPr xmlns:p166="http://schemas.microsoft.com/office/powerpoint/2016/6/main">
                        <a:xfrm>
                          <a:off x="0" y="0"/>
                          <a:ext cx="485833" cy="485833"/>
                        </a:xfrm>
                        <a:prstGeom prst="rect">
                          <a:avLst/>
                        </a:prstGeom>
                        <a:ln w="3175">
                          <a:solidFill>
                            <a:prstClr val="ltGray"/>
                          </a:solidFill>
                        </a:ln>
                      </p166:spPr>
                    </pslz:zmPr>
                  </pslz:sldZmObj>
                </pslz:sldZm>
              </a:graphicData>
            </a:graphic>
          </p:graphicFrame>
        </mc:Choice>
        <mc:Fallback xmlns="">
          <p:pic>
            <p:nvPicPr>
              <p:cNvPr id="4" name="Slide Zoom 3">
                <a:hlinkClick r:id="rId4" action="ppaction://hlinksldjump"/>
                <a:extLst>
                  <a:ext uri="{FF2B5EF4-FFF2-40B4-BE49-F238E27FC236}">
                    <a16:creationId xmlns:a16="http://schemas.microsoft.com/office/drawing/2014/main" id="{86C5E8B6-58EA-4B60-A2F9-1237B105A2C7}"/>
                  </a:ext>
                </a:extLst>
              </p:cNvPr>
              <p:cNvPicPr>
                <a:picLocks noGrp="1" noRot="1" noChangeAspect="1" noMove="1" noResize="1" noEditPoints="1" noAdjustHandles="1" noChangeArrowheads="1" noChangeShapeType="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541390" y="4512180"/>
                <a:ext cx="485833" cy="485833"/>
              </a:xfrm>
              <a:prstGeom prst="rect">
                <a:avLst/>
              </a:prstGeom>
              <a:ln w="3175">
                <a:solidFill>
                  <a:prstClr val="ltGray"/>
                </a:solidFill>
              </a:ln>
            </p:spPr>
          </p:pic>
        </mc:Fallback>
      </mc:AlternateContent>
    </p:spTree>
    <p:extLst>
      <p:ext uri="{BB962C8B-B14F-4D97-AF65-F5344CB8AC3E}">
        <p14:creationId xmlns:p14="http://schemas.microsoft.com/office/powerpoint/2010/main" val="3068479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53D1E50-3403-434B-9873-E8E358775877}"/>
              </a:ext>
            </a:extLst>
          </p:cNvPr>
          <p:cNvSpPr txBox="1"/>
          <p:nvPr/>
        </p:nvSpPr>
        <p:spPr>
          <a:xfrm>
            <a:off x="383995" y="505462"/>
            <a:ext cx="10825304" cy="400110"/>
          </a:xfrm>
          <a:prstGeom prst="rect">
            <a:avLst/>
          </a:prstGeom>
          <a:noFill/>
        </p:spPr>
        <p:txBody>
          <a:bodyPr wrap="square" rtlCol="0">
            <a:spAutoFit/>
          </a:bodyPr>
          <a:lstStyle/>
          <a:p>
            <a:r>
              <a:rPr lang="en-GB" sz="2000" dirty="0">
                <a:latin typeface="Arial Rounded MT Bold" panose="020F0704030504030204" pitchFamily="34" charset="0"/>
              </a:rPr>
              <a:t>Additional support and information</a:t>
            </a:r>
          </a:p>
        </p:txBody>
      </p:sp>
      <p:sp>
        <p:nvSpPr>
          <p:cNvPr id="5" name="TextBox 4">
            <a:extLst>
              <a:ext uri="{FF2B5EF4-FFF2-40B4-BE49-F238E27FC236}">
                <a16:creationId xmlns:a16="http://schemas.microsoft.com/office/drawing/2014/main" id="{3777C89E-163B-47D9-A1D0-8ECABC1CB507}"/>
              </a:ext>
            </a:extLst>
          </p:cNvPr>
          <p:cNvSpPr txBox="1"/>
          <p:nvPr/>
        </p:nvSpPr>
        <p:spPr>
          <a:xfrm>
            <a:off x="7315173" y="660029"/>
            <a:ext cx="4405460" cy="4185761"/>
          </a:xfrm>
          <a:prstGeom prst="rect">
            <a:avLst/>
          </a:prstGeom>
          <a:noFill/>
        </p:spPr>
        <p:txBody>
          <a:bodyPr wrap="square" rtlCol="0">
            <a:spAutoFit/>
          </a:bodyPr>
          <a:lstStyle/>
          <a:p>
            <a:endParaRPr lang="en-GB" sz="1600" b="1" u="sng" dirty="0">
              <a:latin typeface="Arial Nova" panose="020B0504020202020204" pitchFamily="34" charset="0"/>
            </a:endParaRPr>
          </a:p>
          <a:p>
            <a:endParaRPr lang="en-GB" sz="1600" b="1" u="sng" dirty="0">
              <a:latin typeface="Arial Nova" panose="020B0504020202020204" pitchFamily="34" charset="0"/>
            </a:endParaRPr>
          </a:p>
          <a:p>
            <a:r>
              <a:rPr lang="en-GB" sz="1600" b="1" u="sng" dirty="0">
                <a:latin typeface="Arial Nova" panose="020B0504020202020204" pitchFamily="34" charset="0"/>
              </a:rPr>
              <a:t>Forms and Guidance</a:t>
            </a:r>
          </a:p>
          <a:p>
            <a:endParaRPr lang="en-GB" sz="1600" dirty="0">
              <a:latin typeface="Arial Nova" panose="020B0504020202020204" pitchFamily="34" charset="0"/>
            </a:endParaRPr>
          </a:p>
          <a:p>
            <a:r>
              <a:rPr lang="en-GB" sz="1400" dirty="0">
                <a:latin typeface="Arial Nova" panose="020B0504020202020204" pitchFamily="34" charset="0"/>
              </a:rPr>
              <a:t>GRS Guide</a:t>
            </a:r>
          </a:p>
          <a:p>
            <a:r>
              <a:rPr lang="en-GB" sz="1400" dirty="0">
                <a:latin typeface="Arial Nova" panose="020B0504020202020204" pitchFamily="34" charset="0"/>
              </a:rPr>
              <a:t>  </a:t>
            </a:r>
          </a:p>
          <a:p>
            <a:r>
              <a:rPr lang="en-GB" sz="1400" dirty="0">
                <a:latin typeface="Arial Nova" panose="020B0504020202020204" pitchFamily="34" charset="0"/>
              </a:rPr>
              <a:t>Occupational Health Referral</a:t>
            </a:r>
          </a:p>
          <a:p>
            <a:r>
              <a:rPr lang="en-GB" sz="1400" dirty="0">
                <a:latin typeface="Arial Nova" panose="020B0504020202020204" pitchFamily="34" charset="0"/>
              </a:rPr>
              <a:t> </a:t>
            </a:r>
          </a:p>
          <a:p>
            <a:r>
              <a:rPr lang="en-GB" sz="1400" dirty="0">
                <a:latin typeface="Arial Nova" panose="020B0504020202020204" pitchFamily="34" charset="0"/>
              </a:rPr>
              <a:t>Recuperative Duties </a:t>
            </a:r>
          </a:p>
          <a:p>
            <a:endParaRPr lang="en-GB" sz="1400" dirty="0">
              <a:latin typeface="Arial Nova" panose="020B0504020202020204" pitchFamily="34" charset="0"/>
            </a:endParaRPr>
          </a:p>
          <a:p>
            <a:r>
              <a:rPr lang="en-GB" sz="1400" dirty="0">
                <a:latin typeface="Arial Nova" panose="020B0504020202020204" pitchFamily="34" charset="0"/>
              </a:rPr>
              <a:t>Reasonable Adjustments </a:t>
            </a:r>
          </a:p>
          <a:p>
            <a:endParaRPr lang="en-GB" sz="1400" dirty="0">
              <a:latin typeface="Arial Nova" panose="020B0504020202020204" pitchFamily="34" charset="0"/>
            </a:endParaRPr>
          </a:p>
          <a:p>
            <a:r>
              <a:rPr lang="en-GB" sz="1400" dirty="0">
                <a:latin typeface="Arial Nova" panose="020B0504020202020204" pitchFamily="34" charset="0"/>
              </a:rPr>
              <a:t>Sickness Management Guidance </a:t>
            </a:r>
          </a:p>
          <a:p>
            <a:endParaRPr lang="en-GB" sz="1400" dirty="0">
              <a:latin typeface="Arial Nova" panose="020B0504020202020204" pitchFamily="34" charset="0"/>
            </a:endParaRPr>
          </a:p>
          <a:p>
            <a:r>
              <a:rPr lang="en-GB" sz="1600" b="1" u="sng" dirty="0">
                <a:latin typeface="Arial Nova" panose="020B0504020202020204" pitchFamily="34" charset="0"/>
              </a:rPr>
              <a:t>Relevant Policy and Procedure</a:t>
            </a:r>
          </a:p>
          <a:p>
            <a:endParaRPr lang="en-GB" sz="1600" b="1" u="sng" dirty="0">
              <a:latin typeface="Arial Nova" panose="020B0504020202020204" pitchFamily="34" charset="0"/>
            </a:endParaRPr>
          </a:p>
          <a:p>
            <a:r>
              <a:rPr lang="en-GB" sz="1400" dirty="0">
                <a:latin typeface="Arial Nova" panose="020B0504020202020204" pitchFamily="34" charset="0"/>
              </a:rPr>
              <a:t>Sickness Policy </a:t>
            </a:r>
          </a:p>
          <a:p>
            <a:endParaRPr lang="en-GB" sz="1600" b="1" u="sng" dirty="0">
              <a:latin typeface="Arial Nova" panose="020B0504020202020204" pitchFamily="34" charset="0"/>
            </a:endParaRPr>
          </a:p>
        </p:txBody>
      </p:sp>
      <p:sp>
        <p:nvSpPr>
          <p:cNvPr id="7" name="TextBox 6">
            <a:extLst>
              <a:ext uri="{FF2B5EF4-FFF2-40B4-BE49-F238E27FC236}">
                <a16:creationId xmlns:a16="http://schemas.microsoft.com/office/drawing/2014/main" id="{0BC5BD04-A9F2-4E19-B9AC-8CA5362DB5E0}"/>
              </a:ext>
            </a:extLst>
          </p:cNvPr>
          <p:cNvSpPr txBox="1"/>
          <p:nvPr/>
        </p:nvSpPr>
        <p:spPr>
          <a:xfrm>
            <a:off x="383995" y="931867"/>
            <a:ext cx="7264949" cy="4431983"/>
          </a:xfrm>
          <a:prstGeom prst="rect">
            <a:avLst/>
          </a:prstGeom>
          <a:noFill/>
        </p:spPr>
        <p:txBody>
          <a:bodyPr wrap="square" rtlCol="0">
            <a:spAutoFit/>
          </a:bodyPr>
          <a:lstStyle/>
          <a:p>
            <a:endParaRPr lang="en-GB" sz="1600" b="1" u="sng" dirty="0"/>
          </a:p>
          <a:p>
            <a:r>
              <a:rPr lang="en-GB" sz="1600" b="1" u="sng" dirty="0">
                <a:latin typeface="Arial Nova" panose="020B0504020202020204" pitchFamily="34" charset="0"/>
              </a:rPr>
              <a:t>Employee Assistance Programme – Care First</a:t>
            </a:r>
          </a:p>
          <a:p>
            <a:endParaRPr lang="en-GB" dirty="0"/>
          </a:p>
          <a:p>
            <a:r>
              <a:rPr lang="en-GB" sz="1400" dirty="0">
                <a:latin typeface="Arial Nova" panose="020B0504020202020204" pitchFamily="34" charset="0"/>
              </a:rPr>
              <a:t>Care First is available to all employees which covers a variety of topics including, counselling, debt management and a health management portal.</a:t>
            </a:r>
          </a:p>
          <a:p>
            <a:endParaRPr lang="en-GB" sz="1400" dirty="0">
              <a:latin typeface="Arial Nova" panose="020B0504020202020204" pitchFamily="34" charset="0"/>
            </a:endParaRPr>
          </a:p>
          <a:p>
            <a:r>
              <a:rPr lang="en-GB" sz="1400" dirty="0">
                <a:hlinkClick r:id="rId4"/>
              </a:rPr>
              <a:t>Care First - Carefirst (care-first.co.uk)</a:t>
            </a:r>
            <a:endParaRPr lang="en-GB" sz="1400" dirty="0"/>
          </a:p>
          <a:p>
            <a:endParaRPr lang="en-GB" sz="1400" dirty="0">
              <a:latin typeface="Arial Nova" panose="020B0504020202020204" pitchFamily="34" charset="0"/>
            </a:endParaRPr>
          </a:p>
          <a:p>
            <a:r>
              <a:rPr lang="en-GB" sz="1400" b="1" u="sng" dirty="0">
                <a:latin typeface="Arial Nova" panose="020B0504020202020204" pitchFamily="34" charset="0"/>
              </a:rPr>
              <a:t>Mental Health Support</a:t>
            </a:r>
          </a:p>
          <a:p>
            <a:endParaRPr lang="en-GB" sz="1400" dirty="0">
              <a:latin typeface="Arial Nova" panose="020B0504020202020204" pitchFamily="34" charset="0"/>
            </a:endParaRPr>
          </a:p>
          <a:p>
            <a:r>
              <a:rPr lang="en-GB" sz="1400" dirty="0">
                <a:latin typeface="Arial Nova" panose="020B0504020202020204" pitchFamily="34" charset="0"/>
              </a:rPr>
              <a:t>Wellness Action Plans </a:t>
            </a:r>
            <a:r>
              <a:rPr lang="en-GB" sz="1400" dirty="0">
                <a:latin typeface="Arial Nova" panose="020B0504020202020204" pitchFamily="34" charset="0"/>
                <a:hlinkClick r:id="rId5"/>
              </a:rPr>
              <a:t>Wellness Action Plan download – Mind</a:t>
            </a:r>
            <a:endParaRPr lang="en-GB" sz="1400" dirty="0">
              <a:latin typeface="Arial Nova" panose="020B0504020202020204" pitchFamily="34" charset="0"/>
            </a:endParaRPr>
          </a:p>
          <a:p>
            <a:endParaRPr lang="en-GB" sz="1400" dirty="0">
              <a:latin typeface="Arial Nova" panose="020B0504020202020204" pitchFamily="34" charset="0"/>
            </a:endParaRPr>
          </a:p>
          <a:p>
            <a:r>
              <a:rPr lang="en-GB" sz="1400" dirty="0">
                <a:latin typeface="Arial Nova" panose="020B0504020202020204" pitchFamily="34" charset="0"/>
              </a:rPr>
              <a:t>Oscar Kilo </a:t>
            </a:r>
            <a:r>
              <a:rPr lang="en-GB" sz="1400" dirty="0">
                <a:hlinkClick r:id="rId6"/>
              </a:rPr>
              <a:t>Oscar Kilo • Evidence Base &amp; Best Practice for Emergency Services Wellbeing</a:t>
            </a:r>
            <a:endParaRPr lang="en-GB" sz="1400" dirty="0">
              <a:latin typeface="Arial Nova" panose="020B0504020202020204" pitchFamily="34" charset="0"/>
            </a:endParaRPr>
          </a:p>
          <a:p>
            <a:endParaRPr lang="en-GB" sz="1400" b="1" u="sng" dirty="0">
              <a:latin typeface="Arial Nova" panose="020B0504020202020204" pitchFamily="34" charset="0"/>
            </a:endParaRPr>
          </a:p>
          <a:p>
            <a:r>
              <a:rPr lang="en-GB" sz="1600" b="1" u="sng" dirty="0">
                <a:latin typeface="Arial Nova" panose="020B0504020202020204" pitchFamily="34" charset="0"/>
              </a:rPr>
              <a:t>Useful contacts </a:t>
            </a:r>
          </a:p>
          <a:p>
            <a:endParaRPr lang="en-GB" sz="1400" dirty="0">
              <a:latin typeface="Arial Nova" panose="020B0504020202020204" pitchFamily="34" charset="0"/>
            </a:endParaRPr>
          </a:p>
          <a:p>
            <a:r>
              <a:rPr lang="en-GB" sz="1400" dirty="0">
                <a:latin typeface="Arial Nova" panose="020B0504020202020204" pitchFamily="34" charset="0"/>
              </a:rPr>
              <a:t>HR Helpdesk –  </a:t>
            </a:r>
            <a:r>
              <a:rPr lang="en-GB" sz="1400" dirty="0">
                <a:latin typeface="Arial Nova" panose="020B0504020202020204" pitchFamily="34" charset="0"/>
                <a:hlinkClick r:id="rId7"/>
              </a:rPr>
              <a:t>HR.Helpdesk@south-wales.police.uk</a:t>
            </a:r>
            <a:r>
              <a:rPr lang="en-GB" sz="1400" dirty="0">
                <a:latin typeface="Arial Nova" panose="020B0504020202020204" pitchFamily="34" charset="0"/>
              </a:rPr>
              <a:t> ext 70123</a:t>
            </a:r>
          </a:p>
          <a:p>
            <a:r>
              <a:rPr lang="en-GB" sz="1400" dirty="0">
                <a:latin typeface="Arial Nova" panose="020B0504020202020204" pitchFamily="34" charset="0"/>
              </a:rPr>
              <a:t>Occupational Health – </a:t>
            </a:r>
            <a:r>
              <a:rPr lang="en-GB" sz="1400" dirty="0">
                <a:latin typeface="Arial Nova" panose="020B0504020202020204" pitchFamily="34" charset="0"/>
                <a:hlinkClick r:id="rId8"/>
              </a:rPr>
              <a:t>HealthUnitAppointments@south-wales.police.uk</a:t>
            </a:r>
            <a:r>
              <a:rPr lang="en-GB" sz="1400" dirty="0">
                <a:latin typeface="Arial Nova" panose="020B0504020202020204" pitchFamily="34" charset="0"/>
              </a:rPr>
              <a:t> ext 72999  </a:t>
            </a:r>
          </a:p>
          <a:p>
            <a:endParaRPr lang="en-GB" dirty="0"/>
          </a:p>
        </p:txBody>
      </p:sp>
      <p:pic>
        <p:nvPicPr>
          <p:cNvPr id="1042" name="Picture 18">
            <a:extLst>
              <a:ext uri="{FF2B5EF4-FFF2-40B4-BE49-F238E27FC236}">
                <a16:creationId xmlns:a16="http://schemas.microsoft.com/office/drawing/2014/main" id="{8430264C-F473-4296-AB79-F1D0BF1E7A6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3995" y="5364029"/>
            <a:ext cx="1761814" cy="1173637"/>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AE6E5DD8-38F1-46AE-871F-755CB56314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94289" y="5264194"/>
            <a:ext cx="2353559" cy="1323877"/>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Oscar Kilo • Evidence Base &amp; Best Practice for Emergency Services Wellbeing">
            <a:extLst>
              <a:ext uri="{FF2B5EF4-FFF2-40B4-BE49-F238E27FC236}">
                <a16:creationId xmlns:a16="http://schemas.microsoft.com/office/drawing/2014/main" id="{05FB4F2B-4D2D-4922-95C0-AC6AE44E542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796328" y="5000357"/>
            <a:ext cx="1587714" cy="158771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Object 10">
            <a:hlinkClick r:id="rId12"/>
            <a:extLst>
              <a:ext uri="{FF2B5EF4-FFF2-40B4-BE49-F238E27FC236}">
                <a16:creationId xmlns:a16="http://schemas.microsoft.com/office/drawing/2014/main" id="{C5340820-82F2-4B59-A197-397D48C915D1}"/>
              </a:ext>
            </a:extLst>
          </p:cNvPr>
          <p:cNvGraphicFramePr>
            <a:graphicFrameLocks noChangeAspect="1"/>
          </p:cNvGraphicFramePr>
          <p:nvPr>
            <p:extLst>
              <p:ext uri="{D42A27DB-BD31-4B8C-83A1-F6EECF244321}">
                <p14:modId xmlns:p14="http://schemas.microsoft.com/office/powerpoint/2010/main" val="2022260753"/>
              </p:ext>
            </p:extLst>
          </p:nvPr>
        </p:nvGraphicFramePr>
        <p:xfrm>
          <a:off x="8279560" y="1545826"/>
          <a:ext cx="818895" cy="709425"/>
        </p:xfrm>
        <a:graphic>
          <a:graphicData uri="http://schemas.openxmlformats.org/presentationml/2006/ole">
            <mc:AlternateContent xmlns:mc="http://schemas.openxmlformats.org/markup-compatibility/2006">
              <mc:Choice xmlns:v="urn:schemas-microsoft-com:vml" Requires="v">
                <p:oleObj spid="_x0000_s1062" name="Document" showAsIcon="1" r:id="rId13" imgW="914649" imgH="792535" progId="Word.Document.12">
                  <p:embed/>
                </p:oleObj>
              </mc:Choice>
              <mc:Fallback>
                <p:oleObj name="Document" showAsIcon="1" r:id="rId13" imgW="914649" imgH="792535" progId="Word.Document.12">
                  <p:embed/>
                  <p:pic>
                    <p:nvPicPr>
                      <p:cNvPr id="11" name="Object 10">
                        <a:hlinkClick r:id="rId12"/>
                        <a:extLst>
                          <a:ext uri="{FF2B5EF4-FFF2-40B4-BE49-F238E27FC236}">
                            <a16:creationId xmlns:a16="http://schemas.microsoft.com/office/drawing/2014/main" id="{C5340820-82F2-4B59-A197-397D48C915D1}"/>
                          </a:ext>
                        </a:extLst>
                      </p:cNvPr>
                      <p:cNvPicPr/>
                      <p:nvPr/>
                    </p:nvPicPr>
                    <p:blipFill>
                      <a:blip r:embed="rId14"/>
                      <a:stretch>
                        <a:fillRect/>
                      </a:stretch>
                    </p:blipFill>
                    <p:spPr>
                      <a:xfrm>
                        <a:off x="8279560" y="1545826"/>
                        <a:ext cx="818895" cy="709425"/>
                      </a:xfrm>
                      <a:prstGeom prst="rect">
                        <a:avLst/>
                      </a:prstGeom>
                    </p:spPr>
                  </p:pic>
                </p:oleObj>
              </mc:Fallback>
            </mc:AlternateContent>
          </a:graphicData>
        </a:graphic>
      </p:graphicFrame>
      <p:graphicFrame>
        <p:nvGraphicFramePr>
          <p:cNvPr id="13" name="Object 12">
            <a:hlinkClick r:id="rId15"/>
            <a:extLst>
              <a:ext uri="{FF2B5EF4-FFF2-40B4-BE49-F238E27FC236}">
                <a16:creationId xmlns:a16="http://schemas.microsoft.com/office/drawing/2014/main" id="{184DD5BB-EAF7-4C84-AB97-639A24E05DD9}"/>
              </a:ext>
            </a:extLst>
          </p:cNvPr>
          <p:cNvGraphicFramePr>
            <a:graphicFrameLocks noChangeAspect="1"/>
          </p:cNvGraphicFramePr>
          <p:nvPr>
            <p:extLst>
              <p:ext uri="{D42A27DB-BD31-4B8C-83A1-F6EECF244321}">
                <p14:modId xmlns:p14="http://schemas.microsoft.com/office/powerpoint/2010/main" val="1101334509"/>
              </p:ext>
            </p:extLst>
          </p:nvPr>
        </p:nvGraphicFramePr>
        <p:xfrm>
          <a:off x="9597383" y="1928235"/>
          <a:ext cx="818895" cy="709425"/>
        </p:xfrm>
        <a:graphic>
          <a:graphicData uri="http://schemas.openxmlformats.org/presentationml/2006/ole">
            <mc:AlternateContent xmlns:mc="http://schemas.openxmlformats.org/markup-compatibility/2006">
              <mc:Choice xmlns:v="urn:schemas-microsoft-com:vml" Requires="v">
                <p:oleObj spid="_x0000_s1063" name="Document" showAsIcon="1" r:id="rId16" imgW="914649" imgH="792535" progId="Word.Document.12">
                  <p:embed/>
                </p:oleObj>
              </mc:Choice>
              <mc:Fallback>
                <p:oleObj name="Document" showAsIcon="1" r:id="rId16" imgW="914649" imgH="792535" progId="Word.Document.12">
                  <p:embed/>
                  <p:pic>
                    <p:nvPicPr>
                      <p:cNvPr id="13" name="Object 12">
                        <a:hlinkClick r:id="rId15"/>
                        <a:extLst>
                          <a:ext uri="{FF2B5EF4-FFF2-40B4-BE49-F238E27FC236}">
                            <a16:creationId xmlns:a16="http://schemas.microsoft.com/office/drawing/2014/main" id="{184DD5BB-EAF7-4C84-AB97-639A24E05DD9}"/>
                          </a:ext>
                        </a:extLst>
                      </p:cNvPr>
                      <p:cNvPicPr/>
                      <p:nvPr/>
                    </p:nvPicPr>
                    <p:blipFill>
                      <a:blip r:embed="rId17"/>
                      <a:stretch>
                        <a:fillRect/>
                      </a:stretch>
                    </p:blipFill>
                    <p:spPr>
                      <a:xfrm>
                        <a:off x="9597383" y="1928235"/>
                        <a:ext cx="818895" cy="709425"/>
                      </a:xfrm>
                      <a:prstGeom prst="rect">
                        <a:avLst/>
                      </a:prstGeom>
                    </p:spPr>
                  </p:pic>
                </p:oleObj>
              </mc:Fallback>
            </mc:AlternateContent>
          </a:graphicData>
        </a:graphic>
      </p:graphicFrame>
      <p:graphicFrame>
        <p:nvGraphicFramePr>
          <p:cNvPr id="15" name="Object 14">
            <a:hlinkClick r:id="rId18"/>
            <a:extLst>
              <a:ext uri="{FF2B5EF4-FFF2-40B4-BE49-F238E27FC236}">
                <a16:creationId xmlns:a16="http://schemas.microsoft.com/office/drawing/2014/main" id="{AB1AAC9B-0060-40A8-AB94-98EE0EF9791D}"/>
              </a:ext>
            </a:extLst>
          </p:cNvPr>
          <p:cNvGraphicFramePr>
            <a:graphicFrameLocks noChangeAspect="1"/>
          </p:cNvGraphicFramePr>
          <p:nvPr>
            <p:extLst>
              <p:ext uri="{D42A27DB-BD31-4B8C-83A1-F6EECF244321}">
                <p14:modId xmlns:p14="http://schemas.microsoft.com/office/powerpoint/2010/main" val="2037804188"/>
              </p:ext>
            </p:extLst>
          </p:nvPr>
        </p:nvGraphicFramePr>
        <p:xfrm>
          <a:off x="8938472" y="2335850"/>
          <a:ext cx="818895" cy="709425"/>
        </p:xfrm>
        <a:graphic>
          <a:graphicData uri="http://schemas.openxmlformats.org/presentationml/2006/ole">
            <mc:AlternateContent xmlns:mc="http://schemas.openxmlformats.org/markup-compatibility/2006">
              <mc:Choice xmlns:v="urn:schemas-microsoft-com:vml" Requires="v">
                <p:oleObj spid="_x0000_s1064" name="Worksheet" showAsIcon="1" r:id="rId19" imgW="914649" imgH="792535" progId="Excel.Sheet.12">
                  <p:embed/>
                </p:oleObj>
              </mc:Choice>
              <mc:Fallback>
                <p:oleObj name="Worksheet" showAsIcon="1" r:id="rId19" imgW="914649" imgH="792535" progId="Excel.Sheet.12">
                  <p:embed/>
                  <p:pic>
                    <p:nvPicPr>
                      <p:cNvPr id="15" name="Object 14">
                        <a:hlinkClick r:id="rId18"/>
                        <a:extLst>
                          <a:ext uri="{FF2B5EF4-FFF2-40B4-BE49-F238E27FC236}">
                            <a16:creationId xmlns:a16="http://schemas.microsoft.com/office/drawing/2014/main" id="{AB1AAC9B-0060-40A8-AB94-98EE0EF9791D}"/>
                          </a:ext>
                        </a:extLst>
                      </p:cNvPr>
                      <p:cNvPicPr/>
                      <p:nvPr/>
                    </p:nvPicPr>
                    <p:blipFill>
                      <a:blip r:embed="rId20"/>
                      <a:stretch>
                        <a:fillRect/>
                      </a:stretch>
                    </p:blipFill>
                    <p:spPr>
                      <a:xfrm>
                        <a:off x="8938472" y="2335850"/>
                        <a:ext cx="818895" cy="709425"/>
                      </a:xfrm>
                      <a:prstGeom prst="rect">
                        <a:avLst/>
                      </a:prstGeom>
                    </p:spPr>
                  </p:pic>
                </p:oleObj>
              </mc:Fallback>
            </mc:AlternateContent>
          </a:graphicData>
        </a:graphic>
      </p:graphicFrame>
      <p:graphicFrame>
        <p:nvGraphicFramePr>
          <p:cNvPr id="17" name="Object 16">
            <a:hlinkClick r:id="rId21"/>
            <a:extLst>
              <a:ext uri="{FF2B5EF4-FFF2-40B4-BE49-F238E27FC236}">
                <a16:creationId xmlns:a16="http://schemas.microsoft.com/office/drawing/2014/main" id="{CB11E83B-4126-4304-B1EC-566477276303}"/>
              </a:ext>
            </a:extLst>
          </p:cNvPr>
          <p:cNvGraphicFramePr>
            <a:graphicFrameLocks noChangeAspect="1"/>
          </p:cNvGraphicFramePr>
          <p:nvPr>
            <p:extLst>
              <p:ext uri="{D42A27DB-BD31-4B8C-83A1-F6EECF244321}">
                <p14:modId xmlns:p14="http://schemas.microsoft.com/office/powerpoint/2010/main" val="149985860"/>
              </p:ext>
            </p:extLst>
          </p:nvPr>
        </p:nvGraphicFramePr>
        <p:xfrm>
          <a:off x="9236515" y="2890411"/>
          <a:ext cx="771211" cy="668116"/>
        </p:xfrm>
        <a:graphic>
          <a:graphicData uri="http://schemas.openxmlformats.org/presentationml/2006/ole">
            <mc:AlternateContent xmlns:mc="http://schemas.openxmlformats.org/markup-compatibility/2006">
              <mc:Choice xmlns:v="urn:schemas-microsoft-com:vml" Requires="v">
                <p:oleObj spid="_x0000_s1065" name="Document" showAsIcon="1" r:id="rId22" imgW="914649" imgH="792535" progId="Word.Document.12">
                  <p:embed/>
                </p:oleObj>
              </mc:Choice>
              <mc:Fallback>
                <p:oleObj name="Document" showAsIcon="1" r:id="rId22" imgW="914649" imgH="792535" progId="Word.Document.12">
                  <p:embed/>
                  <p:pic>
                    <p:nvPicPr>
                      <p:cNvPr id="17" name="Object 16">
                        <a:hlinkClick r:id="rId21"/>
                        <a:extLst>
                          <a:ext uri="{FF2B5EF4-FFF2-40B4-BE49-F238E27FC236}">
                            <a16:creationId xmlns:a16="http://schemas.microsoft.com/office/drawing/2014/main" id="{CB11E83B-4126-4304-B1EC-566477276303}"/>
                          </a:ext>
                        </a:extLst>
                      </p:cNvPr>
                      <p:cNvPicPr/>
                      <p:nvPr/>
                    </p:nvPicPr>
                    <p:blipFill>
                      <a:blip r:embed="rId23"/>
                      <a:stretch>
                        <a:fillRect/>
                      </a:stretch>
                    </p:blipFill>
                    <p:spPr>
                      <a:xfrm>
                        <a:off x="9236515" y="2890411"/>
                        <a:ext cx="771211" cy="668116"/>
                      </a:xfrm>
                      <a:prstGeom prst="rect">
                        <a:avLst/>
                      </a:prstGeom>
                    </p:spPr>
                  </p:pic>
                </p:oleObj>
              </mc:Fallback>
            </mc:AlternateContent>
          </a:graphicData>
        </a:graphic>
      </p:graphicFrame>
      <p:graphicFrame>
        <p:nvGraphicFramePr>
          <p:cNvPr id="28" name="Object 27">
            <a:hlinkClick r:id="rId24"/>
            <a:extLst>
              <a:ext uri="{FF2B5EF4-FFF2-40B4-BE49-F238E27FC236}">
                <a16:creationId xmlns:a16="http://schemas.microsoft.com/office/drawing/2014/main" id="{2C67D334-9600-4482-B05D-D1E98B2F2C56}"/>
              </a:ext>
            </a:extLst>
          </p:cNvPr>
          <p:cNvGraphicFramePr>
            <a:graphicFrameLocks noChangeAspect="1"/>
          </p:cNvGraphicFramePr>
          <p:nvPr>
            <p:extLst>
              <p:ext uri="{D42A27DB-BD31-4B8C-83A1-F6EECF244321}">
                <p14:modId xmlns:p14="http://schemas.microsoft.com/office/powerpoint/2010/main" val="2094753759"/>
              </p:ext>
            </p:extLst>
          </p:nvPr>
        </p:nvGraphicFramePr>
        <p:xfrm>
          <a:off x="9915872" y="3203814"/>
          <a:ext cx="818896" cy="709426"/>
        </p:xfrm>
        <a:graphic>
          <a:graphicData uri="http://schemas.openxmlformats.org/presentationml/2006/ole">
            <mc:AlternateContent xmlns:mc="http://schemas.openxmlformats.org/markup-compatibility/2006">
              <mc:Choice xmlns:v="urn:schemas-microsoft-com:vml" Requires="v">
                <p:oleObj spid="_x0000_s1066" name="Document" showAsIcon="1" r:id="rId25" imgW="914649" imgH="792535" progId="Word.Document.12">
                  <p:embed/>
                </p:oleObj>
              </mc:Choice>
              <mc:Fallback>
                <p:oleObj name="Document" showAsIcon="1" r:id="rId25" imgW="914649" imgH="792535" progId="Word.Document.12">
                  <p:embed/>
                  <p:pic>
                    <p:nvPicPr>
                      <p:cNvPr id="28" name="Object 27">
                        <a:hlinkClick r:id="rId24"/>
                        <a:extLst>
                          <a:ext uri="{FF2B5EF4-FFF2-40B4-BE49-F238E27FC236}">
                            <a16:creationId xmlns:a16="http://schemas.microsoft.com/office/drawing/2014/main" id="{2C67D334-9600-4482-B05D-D1E98B2F2C56}"/>
                          </a:ext>
                        </a:extLst>
                      </p:cNvPr>
                      <p:cNvPicPr/>
                      <p:nvPr/>
                    </p:nvPicPr>
                    <p:blipFill>
                      <a:blip r:embed="rId26"/>
                      <a:stretch>
                        <a:fillRect/>
                      </a:stretch>
                    </p:blipFill>
                    <p:spPr>
                      <a:xfrm>
                        <a:off x="9915872" y="3203814"/>
                        <a:ext cx="818896" cy="709426"/>
                      </a:xfrm>
                      <a:prstGeom prst="rect">
                        <a:avLst/>
                      </a:prstGeom>
                    </p:spPr>
                  </p:pic>
                </p:oleObj>
              </mc:Fallback>
            </mc:AlternateContent>
          </a:graphicData>
        </a:graphic>
      </p:graphicFrame>
      <p:graphicFrame>
        <p:nvGraphicFramePr>
          <p:cNvPr id="29" name="Object 28">
            <a:hlinkClick r:id="rId27"/>
            <a:extLst>
              <a:ext uri="{FF2B5EF4-FFF2-40B4-BE49-F238E27FC236}">
                <a16:creationId xmlns:a16="http://schemas.microsoft.com/office/drawing/2014/main" id="{41323EE4-8412-49AC-93F9-0DAF90107511}"/>
              </a:ext>
            </a:extLst>
          </p:cNvPr>
          <p:cNvGraphicFramePr>
            <a:graphicFrameLocks noChangeAspect="1"/>
          </p:cNvGraphicFramePr>
          <p:nvPr>
            <p:extLst>
              <p:ext uri="{D42A27DB-BD31-4B8C-83A1-F6EECF244321}">
                <p14:modId xmlns:p14="http://schemas.microsoft.com/office/powerpoint/2010/main" val="1507447862"/>
              </p:ext>
            </p:extLst>
          </p:nvPr>
        </p:nvGraphicFramePr>
        <p:xfrm>
          <a:off x="8641255" y="4134226"/>
          <a:ext cx="818895" cy="709425"/>
        </p:xfrm>
        <a:graphic>
          <a:graphicData uri="http://schemas.openxmlformats.org/presentationml/2006/ole">
            <mc:AlternateContent xmlns:mc="http://schemas.openxmlformats.org/markup-compatibility/2006">
              <mc:Choice xmlns:v="urn:schemas-microsoft-com:vml" Requires="v">
                <p:oleObj spid="_x0000_s1067" name="Document" showAsIcon="1" r:id="rId28" imgW="914649" imgH="792535" progId="Word.Document.12">
                  <p:embed/>
                </p:oleObj>
              </mc:Choice>
              <mc:Fallback>
                <p:oleObj name="Document" showAsIcon="1" r:id="rId28" imgW="914649" imgH="792535" progId="Word.Document.12">
                  <p:embed/>
                  <p:pic>
                    <p:nvPicPr>
                      <p:cNvPr id="29" name="Object 28">
                        <a:hlinkClick r:id="rId27"/>
                        <a:extLst>
                          <a:ext uri="{FF2B5EF4-FFF2-40B4-BE49-F238E27FC236}">
                            <a16:creationId xmlns:a16="http://schemas.microsoft.com/office/drawing/2014/main" id="{41323EE4-8412-49AC-93F9-0DAF90107511}"/>
                          </a:ext>
                        </a:extLst>
                      </p:cNvPr>
                      <p:cNvPicPr/>
                      <p:nvPr/>
                    </p:nvPicPr>
                    <p:blipFill>
                      <a:blip r:embed="rId29"/>
                      <a:stretch>
                        <a:fillRect/>
                      </a:stretch>
                    </p:blipFill>
                    <p:spPr>
                      <a:xfrm>
                        <a:off x="8641255" y="4134226"/>
                        <a:ext cx="818895" cy="709425"/>
                      </a:xfrm>
                      <a:prstGeom prst="rect">
                        <a:avLst/>
                      </a:prstGeom>
                    </p:spPr>
                  </p:pic>
                </p:oleObj>
              </mc:Fallback>
            </mc:AlternateContent>
          </a:graphicData>
        </a:graphic>
      </p:graphicFrame>
      <mc:AlternateContent xmlns:mc="http://schemas.openxmlformats.org/markup-compatibility/2006" xmlns:pslz="http://schemas.microsoft.com/office/powerpoint/2016/slidezoom">
        <mc:Choice Requires="pslz">
          <p:graphicFrame>
            <p:nvGraphicFramePr>
              <p:cNvPr id="31" name="Slide Zoom 30">
                <a:extLst>
                  <a:ext uri="{FF2B5EF4-FFF2-40B4-BE49-F238E27FC236}">
                    <a16:creationId xmlns:a16="http://schemas.microsoft.com/office/drawing/2014/main" id="{2893ADDE-B6A6-438B-9690-8973B9907AC7}"/>
                  </a:ext>
                </a:extLst>
              </p:cNvPr>
              <p:cNvGraphicFramePr>
                <a:graphicFrameLocks noChangeAspect="1"/>
              </p:cNvGraphicFramePr>
              <p:nvPr>
                <p:extLst>
                  <p:ext uri="{D42A27DB-BD31-4B8C-83A1-F6EECF244321}">
                    <p14:modId xmlns:p14="http://schemas.microsoft.com/office/powerpoint/2010/main" val="3006448988"/>
                  </p:ext>
                </p:extLst>
              </p:nvPr>
            </p:nvGraphicFramePr>
            <p:xfrm>
              <a:off x="10987251" y="269929"/>
              <a:ext cx="590943" cy="590943"/>
            </p:xfrm>
            <a:graphic>
              <a:graphicData uri="http://schemas.microsoft.com/office/powerpoint/2016/slidezoom">
                <pslz:sldZm>
                  <pslz:sldZmObj sldId="256" cId="203999526">
                    <pslz:zmPr id="{623B5458-16A7-4C8F-9F61-23DA23649DC7}" returnToParent="0" imageType="cover" transitionDur="1000">
                      <p166:blipFill xmlns:p166="http://schemas.microsoft.com/office/powerpoint/2016/6/main">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166:blipFill>
                      <p166:spPr xmlns:p166="http://schemas.microsoft.com/office/powerpoint/2016/6/main">
                        <a:xfrm>
                          <a:off x="0" y="0"/>
                          <a:ext cx="590943" cy="590943"/>
                        </a:xfrm>
                        <a:prstGeom prst="rect">
                          <a:avLst/>
                        </a:prstGeom>
                      </p166:spPr>
                    </pslz:zmPr>
                  </pslz:sldZmObj>
                </pslz:sldZm>
              </a:graphicData>
            </a:graphic>
          </p:graphicFrame>
        </mc:Choice>
        <mc:Fallback xmlns="">
          <p:pic>
            <p:nvPicPr>
              <p:cNvPr id="31" name="Slide Zoom 30">
                <a:hlinkClick r:id="rId32" action="ppaction://hlinksldjump"/>
                <a:extLst>
                  <a:ext uri="{FF2B5EF4-FFF2-40B4-BE49-F238E27FC236}">
                    <a16:creationId xmlns:a16="http://schemas.microsoft.com/office/drawing/2014/main" id="{2893ADDE-B6A6-438B-9690-8973B9907AC7}"/>
                  </a:ext>
                </a:extLst>
              </p:cNvPr>
              <p:cNvPicPr>
                <a:picLocks noGrp="1" noRot="1" noChangeAspect="1" noMove="1" noResize="1" noEditPoints="1" noAdjustHandles="1" noChangeArrowheads="1" noChangeShapeType="1"/>
              </p:cNvPicPr>
              <p:nvPr/>
            </p:nvPicPr>
            <p:blipFill>
              <a:blip r:embed="rId33">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blipFill>
            <p:spPr>
              <a:xfrm>
                <a:off x="10987251" y="269929"/>
                <a:ext cx="590943" cy="590943"/>
              </a:xfrm>
              <a:prstGeom prst="rect">
                <a:avLst/>
              </a:prstGeom>
            </p:spPr>
          </p:pic>
        </mc:Fallback>
      </mc:AlternateContent>
    </p:spTree>
    <p:extLst>
      <p:ext uri="{BB962C8B-B14F-4D97-AF65-F5344CB8AC3E}">
        <p14:creationId xmlns:p14="http://schemas.microsoft.com/office/powerpoint/2010/main" val="117565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B57F57-0270-481A-A900-051B87CEAE56}"/>
              </a:ext>
            </a:extLst>
          </p:cNvPr>
          <p:cNvSpPr>
            <a:spLocks noGrp="1"/>
          </p:cNvSpPr>
          <p:nvPr>
            <p:ph idx="1"/>
          </p:nvPr>
        </p:nvSpPr>
        <p:spPr>
          <a:xfrm>
            <a:off x="838200" y="822036"/>
            <a:ext cx="10515600" cy="5354927"/>
          </a:xfrm>
        </p:spPr>
        <p:txBody>
          <a:bodyPr>
            <a:normAutofit/>
          </a:bodyPr>
          <a:lstStyle/>
          <a:p>
            <a:pPr marL="0" indent="0">
              <a:buNone/>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Learning Resource Overview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resource has been created to support the aims of the Chief Constable’s Delivery Plan (South Wales Police, 2021) which has the Health, Safety and Wellbeing of employees and Supportive Leadership and Supervision as key priorities. </a:t>
            </a:r>
            <a:r>
              <a:rPr lang="en-GB" sz="1800"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o ensure employees are being supported back to work following a sickness absence, it requires line mangers to conduct meaningful return to work interviews.</a:t>
            </a:r>
          </a:p>
          <a:p>
            <a:pPr marL="0" indent="0">
              <a:buNone/>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Accessibility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resource will be uploaded on to South Wales Police intranet which </a:t>
            </a:r>
            <a:r>
              <a:rPr lang="en-GB" sz="1800" dirty="0">
                <a:latin typeface="Calibri" panose="020F0502020204030204" pitchFamily="34" charset="0"/>
                <a:ea typeface="Calibri" panose="020F0502020204030204" pitchFamily="34" charset="0"/>
                <a:cs typeface="Times New Roman" panose="02020603050405020304" pitchFamily="18" charset="0"/>
              </a:rPr>
              <a:t>is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accessible to all employees. The PowerPoint presentation can be downloaded so it can be available offline and it can also be printed if required. It is designed so that line managers can click on the sections they require which means they can access information quickly without the need to read the entire document.</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this resource is not for learning, the design has been kept simple with the aim of it being easy to read, the colour scheme has also remained in neutral colours to ensure that it is accessible for those who may have dyslexia.</a:t>
            </a:r>
          </a:p>
          <a:p>
            <a:pPr marL="0" indent="0">
              <a:buNone/>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Evaluation </a:t>
            </a:r>
            <a:endParaRPr lang="en-GB" sz="1800" b="1" u="sng"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To measure the effectiveness of the resource, reports can be run to see whether line managers are completing return to work interviews. </a:t>
            </a:r>
            <a:r>
              <a:rPr lang="en-GB" sz="1800" dirty="0">
                <a:latin typeface="Calibri" panose="020F0502020204030204" pitchFamily="34" charset="0"/>
                <a:ea typeface="Calibri" panose="020F0502020204030204" pitchFamily="34" charset="0"/>
                <a:cs typeface="Times New Roman" panose="02020603050405020304" pitchFamily="18" charset="0"/>
              </a:rPr>
              <a:t>In addition to this, </a:t>
            </a:r>
            <a:r>
              <a:rPr lang="en-GB" sz="1800" dirty="0">
                <a:effectLst/>
                <a:latin typeface="Calibri" panose="020F0502020204030204" pitchFamily="34" charset="0"/>
                <a:ea typeface="Calibri" panose="020F0502020204030204" pitchFamily="34" charset="0"/>
                <a:cs typeface="Times New Roman" panose="02020603050405020304" pitchFamily="18" charset="0"/>
              </a:rPr>
              <a:t>queries received on the HR Helpdesk from line managers regarding return to work interviews can be monitored </a:t>
            </a:r>
            <a:r>
              <a:rPr lang="en-GB" sz="1800" dirty="0">
                <a:latin typeface="Calibri" panose="020F0502020204030204" pitchFamily="34" charset="0"/>
                <a:ea typeface="Calibri" panose="020F0502020204030204" pitchFamily="34" charset="0"/>
                <a:cs typeface="Times New Roman" panose="02020603050405020304" pitchFamily="18" charset="0"/>
              </a:rPr>
              <a:t>to see </a:t>
            </a:r>
            <a:r>
              <a:rPr lang="en-GB" sz="1800" dirty="0">
                <a:effectLst/>
                <a:latin typeface="Calibri" panose="020F0502020204030204" pitchFamily="34" charset="0"/>
                <a:ea typeface="Calibri" panose="020F0502020204030204" pitchFamily="34" charset="0"/>
                <a:cs typeface="Times New Roman" panose="02020603050405020304" pitchFamily="18" charset="0"/>
              </a:rPr>
              <a:t>whether these reduce following the introduction of the learning resource.</a:t>
            </a:r>
          </a:p>
          <a:p>
            <a:pPr marL="0" indent="0">
              <a:buNone/>
            </a:pPr>
            <a:endParaRPr lang="en-GB" sz="1200" dirty="0">
              <a:latin typeface="Arial Nova Light" panose="020B0304020202020204" pitchFamily="34" charset="0"/>
            </a:endParaRPr>
          </a:p>
        </p:txBody>
      </p:sp>
    </p:spTree>
    <p:extLst>
      <p:ext uri="{BB962C8B-B14F-4D97-AF65-F5344CB8AC3E}">
        <p14:creationId xmlns:p14="http://schemas.microsoft.com/office/powerpoint/2010/main" val="1060554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CE803-5A75-46C1-AB4C-AE269EB2F94A}"/>
              </a:ext>
            </a:extLst>
          </p:cNvPr>
          <p:cNvSpPr>
            <a:spLocks noGrp="1"/>
          </p:cNvSpPr>
          <p:nvPr>
            <p:ph type="title"/>
          </p:nvPr>
        </p:nvSpPr>
        <p:spPr>
          <a:xfrm>
            <a:off x="243840" y="200534"/>
            <a:ext cx="10515600" cy="315912"/>
          </a:xfrm>
        </p:spPr>
        <p:txBody>
          <a:bodyPr>
            <a:noAutofit/>
          </a:bodyPr>
          <a:lstStyle/>
          <a:p>
            <a:r>
              <a:rPr lang="en-GB" sz="1600" b="1" u="sng" dirty="0"/>
              <a:t>References</a:t>
            </a:r>
          </a:p>
        </p:txBody>
      </p:sp>
      <p:sp>
        <p:nvSpPr>
          <p:cNvPr id="3" name="Content Placeholder 2">
            <a:extLst>
              <a:ext uri="{FF2B5EF4-FFF2-40B4-BE49-F238E27FC236}">
                <a16:creationId xmlns:a16="http://schemas.microsoft.com/office/drawing/2014/main" id="{06B19B49-5F26-4352-BAA5-F1B2083083D1}"/>
              </a:ext>
            </a:extLst>
          </p:cNvPr>
          <p:cNvSpPr>
            <a:spLocks noGrp="1"/>
          </p:cNvSpPr>
          <p:nvPr>
            <p:ph idx="1"/>
          </p:nvPr>
        </p:nvSpPr>
        <p:spPr>
          <a:xfrm>
            <a:off x="120396" y="681038"/>
            <a:ext cx="11951208" cy="6291072"/>
          </a:xfrm>
        </p:spPr>
        <p:txBody>
          <a:bodyPr>
            <a:normAutofit fontScale="25000" lnSpcReduction="20000"/>
          </a:bodyPr>
          <a:lstStyle/>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Blogs.kent.ac.uk. (2022) Care First Logo Image. [online] Available at: </a:t>
            </a:r>
            <a:r>
              <a:rPr lang="en-GB" sz="4400" u="sng" dirty="0">
                <a:solidFill>
                  <a:srgbClr val="000000"/>
                </a:solidFill>
                <a:effectLst/>
                <a:latin typeface="Arial Nova" panose="020B0504020202020204" pitchFamily="34" charset="0"/>
                <a:ea typeface="Calibri" panose="020F0502020204030204" pitchFamily="34" charset="0"/>
                <a:cs typeface="Open Sans" panose="020B0606030504020204" pitchFamily="34" charset="0"/>
                <a:hlinkClick r:id="rId2"/>
              </a:rPr>
              <a:t>https://blogs.kent.ac.uk/staff-student-news/files/2021/04/care-first.jpg</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[Accessed 22 March 2022].</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British Dyslexia Association (2022)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Dyslexia friendly style guide - British Dyslexia Association. [online] British Dyslexia Association. Available at: </a:t>
            </a:r>
            <a:r>
              <a:rPr lang="en-GB" sz="4400" u="sng" dirty="0">
                <a:solidFill>
                  <a:srgbClr val="0000FF"/>
                </a:solidFill>
                <a:effectLst/>
                <a:latin typeface="Arial Nova" panose="020B0504020202020204" pitchFamily="34" charset="0"/>
                <a:ea typeface="Calibri" panose="020F0502020204030204" pitchFamily="34" charset="0"/>
                <a:cs typeface="Times New Roman" panose="02020603050405020304" pitchFamily="18" charset="0"/>
                <a:hlinkClick r:id="rId3"/>
              </a:rPr>
              <a:t>https://www.bdadyslexia.org.uk/advice/employers/creating-a-dyslexia-friendly-workplace/dyslexia-friendly-style-guide#:~:text=Colour%201%20Use%20single%20colour%20backgrounds.%20...%202,colour%20vision%20deficiencies%20%28colour%20blindness%29.%20More%20items...%20?msclkid=f4af3a62aae411ec820cf4ca1e53e80f</a:t>
            </a:r>
            <a:r>
              <a:rPr lang="en-GB" sz="4400" dirty="0">
                <a:effectLst/>
                <a:latin typeface="Arial Nova" panose="020B0504020202020204" pitchFamily="34" charset="0"/>
                <a:ea typeface="Calibri" panose="020F0502020204030204" pitchFamily="34" charset="0"/>
                <a:cs typeface="Times New Roman" panose="02020603050405020304" pitchFamily="18" charset="0"/>
              </a:rPr>
              <a:t>  [Accessed 23 March 2022].</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Burns, M. (15</a:t>
            </a:r>
            <a:r>
              <a:rPr lang="en-GB" sz="4400" baseline="300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th</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July 2019)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Finding Your Type: Fonts and Their Influence On Learning. [online] eLearning Industry. Available at: </a:t>
            </a:r>
            <a:r>
              <a:rPr lang="en-GB" sz="4400" u="sng" dirty="0">
                <a:solidFill>
                  <a:srgbClr val="0000FF"/>
                </a:solidFill>
                <a:effectLst/>
                <a:latin typeface="Arial Nova" panose="020B0504020202020204" pitchFamily="34" charset="0"/>
                <a:ea typeface="Calibri" panose="020F0502020204030204" pitchFamily="34" charset="0"/>
                <a:cs typeface="Times New Roman" panose="02020603050405020304" pitchFamily="18" charset="0"/>
                <a:hlinkClick r:id="rId4"/>
              </a:rPr>
              <a:t>https://elearningindustry.com/fonts-influence-learning-finding-type</a:t>
            </a:r>
            <a:r>
              <a:rPr lang="en-GB" sz="4400" dirty="0">
                <a:effectLst/>
                <a:latin typeface="Arial Nova" panose="020B0504020202020204" pitchFamily="34" charset="0"/>
                <a:ea typeface="Calibri" panose="020F0502020204030204" pitchFamily="34" charset="0"/>
                <a:cs typeface="Times New Roman" panose="02020603050405020304" pitchFamily="18" charset="0"/>
              </a:rPr>
              <a:t>  [Accessed 19 March 2022].</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Care-first (2022) Core Services – Care-first. [online] Available at: </a:t>
            </a:r>
            <a:r>
              <a:rPr lang="en-GB" sz="4400" u="sng" dirty="0">
                <a:solidFill>
                  <a:srgbClr val="000000"/>
                </a:solidFill>
                <a:effectLst/>
                <a:latin typeface="Arial Nova" panose="020B0504020202020204" pitchFamily="34" charset="0"/>
                <a:ea typeface="Calibri" panose="020F0502020204030204" pitchFamily="34" charset="0"/>
                <a:cs typeface="Open Sans" panose="020B0606030504020204" pitchFamily="34" charset="0"/>
                <a:hlinkClick r:id="rId5"/>
              </a:rPr>
              <a:t>https://www.care-first.co.uk/employee-assistance-programmes/core-services</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[Accessed 20 March 2022].</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Health.gov. (8</a:t>
            </a:r>
            <a:r>
              <a:rPr lang="en-GB" sz="4400" baseline="300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th</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June 2016)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Make your site accessible to people with disabilities. - Health Literacy Online</a:t>
            </a:r>
            <a:r>
              <a:rPr lang="en-GB" sz="4400" i="1" dirty="0">
                <a:effectLst/>
                <a:latin typeface="Arial Nova" panose="020B0504020202020204" pitchFamily="34" charset="0"/>
                <a:ea typeface="Calibri" panose="020F0502020204030204" pitchFamily="34" charset="0"/>
                <a:cs typeface="Times New Roman" panose="02020603050405020304" pitchFamily="18" charset="0"/>
              </a:rPr>
              <a:t>,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health.gov. [online] Available at: </a:t>
            </a:r>
            <a:r>
              <a:rPr lang="en-GB" sz="4400" u="sng" dirty="0">
                <a:solidFill>
                  <a:srgbClr val="0000FF"/>
                </a:solidFill>
                <a:effectLst/>
                <a:latin typeface="Arial Nova" panose="020B0504020202020204" pitchFamily="34" charset="0"/>
                <a:ea typeface="Calibri" panose="020F0502020204030204" pitchFamily="34" charset="0"/>
                <a:cs typeface="Times New Roman" panose="02020603050405020304" pitchFamily="18" charset="0"/>
                <a:hlinkClick r:id="rId6"/>
              </a:rPr>
              <a:t>https://health.gov/healthliteracyonline/display/section-3-11/</a:t>
            </a:r>
            <a:r>
              <a:rPr lang="en-GB" sz="4400" dirty="0">
                <a:effectLst/>
                <a:latin typeface="Arial Nova" panose="020B0504020202020204" pitchFamily="34" charset="0"/>
                <a:ea typeface="Calibri" panose="020F0502020204030204" pitchFamily="34" charset="0"/>
                <a:cs typeface="Times New Roman" panose="02020603050405020304" pitchFamily="18" charset="0"/>
              </a:rPr>
              <a:t>  [Accessed 20 March 2022].</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Mft.nhs.uk (2022) Mind Logo Image, [online] Available at: </a:t>
            </a:r>
            <a:r>
              <a:rPr lang="en-GB" sz="4400" u="sng" dirty="0">
                <a:solidFill>
                  <a:srgbClr val="000000"/>
                </a:solidFill>
                <a:effectLst/>
                <a:latin typeface="Arial Nova" panose="020B0504020202020204" pitchFamily="34" charset="0"/>
                <a:ea typeface="Calibri" panose="020F0502020204030204" pitchFamily="34" charset="0"/>
                <a:cs typeface="Open Sans" panose="020B0606030504020204" pitchFamily="34" charset="0"/>
                <a:hlinkClick r:id="rId7"/>
              </a:rPr>
              <a:t>https://mft.nhs.uk/app/uploads/sites/8/2021/03/Mind-logo.png</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[Accessed 22 March 2022].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Mind (2022)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Wellness Action Plan download. [online] Available at: </a:t>
            </a:r>
            <a:r>
              <a:rPr lang="en-GB" sz="4400" u="sng" dirty="0">
                <a:solidFill>
                  <a:srgbClr val="0000FF"/>
                </a:solidFill>
                <a:effectLst/>
                <a:latin typeface="Arial Nova" panose="020B0504020202020204" pitchFamily="34" charset="0"/>
                <a:ea typeface="Calibri" panose="020F0502020204030204" pitchFamily="34" charset="0"/>
                <a:cs typeface="Times New Roman" panose="02020603050405020304" pitchFamily="18" charset="0"/>
                <a:hlinkClick r:id="rId8"/>
              </a:rPr>
              <a:t>https://www.mind.org.uk/workplace/mental-health-at-work/taking-care-of-your-staff/employer-resources/wellness-action-plan-download/</a:t>
            </a:r>
            <a:r>
              <a:rPr lang="en-GB" sz="4400" dirty="0">
                <a:effectLst/>
                <a:latin typeface="Arial Nova" panose="020B0504020202020204" pitchFamily="34" charset="0"/>
                <a:ea typeface="Calibri" panose="020F0502020204030204" pitchFamily="34" charset="0"/>
                <a:cs typeface="Times New Roman" panose="02020603050405020304" pitchFamily="18" charset="0"/>
              </a:rPr>
              <a:t>  [Accessed 20 March 2022]</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Oscar Kilo (2022) Oscar Kilo • Evidence Base &amp; Best Practice for Emergency Services Wellbeing. [online] Available at: </a:t>
            </a:r>
            <a:r>
              <a:rPr lang="en-GB" sz="4400" u="sng" dirty="0">
                <a:solidFill>
                  <a:srgbClr val="000000"/>
                </a:solidFill>
                <a:effectLst/>
                <a:latin typeface="Arial Nova" panose="020B0504020202020204" pitchFamily="34" charset="0"/>
                <a:ea typeface="Calibri" panose="020F0502020204030204" pitchFamily="34" charset="0"/>
                <a:cs typeface="Open Sans" panose="020B0606030504020204" pitchFamily="34" charset="0"/>
                <a:hlinkClick r:id="rId9"/>
              </a:rPr>
              <a:t>https://oscarkilo.org.uk/</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[Accessed 21 March 2022]</a:t>
            </a:r>
          </a:p>
          <a:p>
            <a:pPr marL="0" indent="0">
              <a:lnSpc>
                <a:spcPct val="120000"/>
              </a:lnSpc>
              <a:spcBef>
                <a:spcPts val="0"/>
              </a:spcBef>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solidFill>
                  <a:srgbClr val="3A3A3A"/>
                </a:solidFill>
                <a:effectLst/>
                <a:latin typeface="Arial Nova" panose="020B0504020202020204" pitchFamily="34" charset="0"/>
                <a:ea typeface="Calibri" panose="020F0502020204030204" pitchFamily="34" charset="0"/>
                <a:cs typeface="Times New Roman" panose="02020603050405020304" pitchFamily="18" charset="0"/>
              </a:rPr>
              <a:t>Shackleton-Jones, N. (2019) </a:t>
            </a:r>
            <a:r>
              <a:rPr lang="en-GB" sz="4400" dirty="0">
                <a:effectLst/>
                <a:latin typeface="Arial Nova" panose="020B0504020202020204" pitchFamily="34" charset="0"/>
                <a:ea typeface="Calibri" panose="020F0502020204030204" pitchFamily="34" charset="0"/>
                <a:cs typeface="Times New Roman" panose="02020603050405020304" pitchFamily="18" charset="0"/>
              </a:rPr>
              <a:t>How people learn: designing education and training that works to improve performance. London: Kogan Page [online] available at </a:t>
            </a:r>
            <a:r>
              <a:rPr lang="en-GB" sz="4400" u="sng" dirty="0">
                <a:solidFill>
                  <a:srgbClr val="0000FF"/>
                </a:solidFill>
                <a:effectLst/>
                <a:latin typeface="Arial Nova" panose="020B0504020202020204" pitchFamily="34" charset="0"/>
                <a:ea typeface="Calibri" panose="020F0502020204030204" pitchFamily="34" charset="0"/>
                <a:cs typeface="Times New Roman" panose="02020603050405020304" pitchFamily="18" charset="0"/>
                <a:hlinkClick r:id="rId10"/>
              </a:rPr>
              <a:t>https://web-p-ebscohost-com.ezproxy.uwtsd.ac.uk/ehost/ebookviewer/ebook/bmxlYmtfXzIxMDg1OTdfX0FO0?sid=7344b8fe-d0dd-4e13-a30e-1939019de7b9@redis&amp;vid=0&amp;format=EB&amp;lpid=lp_109&amp;rid=0</a:t>
            </a:r>
            <a:r>
              <a:rPr lang="en-GB" sz="4400" dirty="0">
                <a:effectLst/>
                <a:latin typeface="Arial Nova" panose="020B0504020202020204" pitchFamily="34" charset="0"/>
                <a:ea typeface="Calibri" panose="020F0502020204030204" pitchFamily="34" charset="0"/>
                <a:cs typeface="Times New Roman" panose="02020603050405020304" pitchFamily="18" charset="0"/>
              </a:rPr>
              <a:t> [accessed 23 March 2022]</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effectLst/>
                <a:latin typeface="Arial Nova" panose="020B0504020202020204" pitchFamily="34" charset="0"/>
                <a:ea typeface="Calibri" panose="020F0502020204030204" pitchFamily="34" charset="0"/>
                <a:cs typeface="Times New Roman" panose="02020603050405020304" pitchFamily="18" charset="0"/>
              </a:rPr>
              <a:t>South Wales Police (2012) Stock Image, Special Constable- Specials 29, South Wales Police Communications Dept, date taken 19.02.2012 </a:t>
            </a:r>
          </a:p>
          <a:p>
            <a:pPr marL="0" indent="0">
              <a:lnSpc>
                <a:spcPct val="120000"/>
              </a:lnSpc>
              <a:spcBef>
                <a:spcPts val="0"/>
              </a:spcBef>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pPr>
            <a:r>
              <a:rPr lang="en-GB" sz="4400" dirty="0">
                <a:effectLst/>
                <a:latin typeface="Arial Nova" panose="020B0504020202020204" pitchFamily="34" charset="0"/>
                <a:ea typeface="Calibri" panose="020F0502020204030204" pitchFamily="34" charset="0"/>
                <a:cs typeface="Times New Roman" panose="02020603050405020304" pitchFamily="18" charset="0"/>
              </a:rPr>
              <a:t>South Wales Police (2014) Stock Image, Patrolling Officer – Patrolling Officer (6) South Wales Police Communications Dept, date taken 04.09.2014 </a:t>
            </a:r>
          </a:p>
          <a:p>
            <a:pPr marL="0" indent="0">
              <a:lnSpc>
                <a:spcPct val="120000"/>
              </a:lnSpc>
              <a:spcBef>
                <a:spcPts val="0"/>
              </a:spcBef>
              <a:buNone/>
            </a:pP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20000"/>
              </a:lnSpc>
              <a:spcBef>
                <a:spcPts val="0"/>
              </a:spcBef>
              <a:spcAft>
                <a:spcPts val="800"/>
              </a:spcAft>
            </a:pPr>
            <a:r>
              <a:rPr lang="en-GB" sz="4400" dirty="0">
                <a:effectLst/>
                <a:latin typeface="Arial Nova" panose="020B0504020202020204" pitchFamily="34" charset="0"/>
                <a:ea typeface="Calibri" panose="020F0502020204030204" pitchFamily="34" charset="0"/>
                <a:cs typeface="Times New Roman" panose="02020603050405020304" pitchFamily="18" charset="0"/>
              </a:rPr>
              <a:t>South Wales Police (2021) Stock Image, PSC Staff Member – PSC_2021_8, South Wales Police Communications Dept, date taken 01.11.2021</a:t>
            </a:r>
          </a:p>
          <a:p>
            <a:pPr marL="0" indent="0">
              <a:lnSpc>
                <a:spcPct val="120000"/>
              </a:lnSpc>
              <a:spcBef>
                <a:spcPts val="0"/>
              </a:spcBef>
            </a:pP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South Wales Police (2022) Chief Constable’s Delivery Plan 2021- 2025 [online] Available at: </a:t>
            </a:r>
            <a:r>
              <a:rPr lang="en-GB" sz="4400" u="sng" dirty="0">
                <a:solidFill>
                  <a:srgbClr val="000000"/>
                </a:solidFill>
                <a:effectLst/>
                <a:latin typeface="Arial Nova" panose="020B0504020202020204" pitchFamily="34" charset="0"/>
                <a:ea typeface="Calibri" panose="020F0502020204030204" pitchFamily="34" charset="0"/>
                <a:cs typeface="Open Sans" panose="020B0606030504020204" pitchFamily="34" charset="0"/>
                <a:hlinkClick r:id="rId11"/>
              </a:rPr>
              <a:t>https://www.south-wales.police.uk/SysSiteAssets/media/downloads/south-wales/about-us/chief-constables-delivery-plan-final.jpg</a:t>
            </a:r>
            <a:r>
              <a:rPr lang="en-GB" sz="4400" dirty="0">
                <a:solidFill>
                  <a:srgbClr val="000000"/>
                </a:solidFill>
                <a:effectLst/>
                <a:latin typeface="Arial Nova" panose="020B0504020202020204" pitchFamily="34" charset="0"/>
                <a:ea typeface="Calibri" panose="020F0502020204030204" pitchFamily="34" charset="0"/>
                <a:cs typeface="Open Sans" panose="020B0606030504020204" pitchFamily="34" charset="0"/>
              </a:rPr>
              <a:t> [Accessed 23 March 2022]</a:t>
            </a:r>
            <a:endParaRPr lang="en-GB" sz="4400" dirty="0">
              <a:effectLst/>
              <a:latin typeface="Arial Nova" panose="020B05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59178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976</TotalTime>
  <Words>1144</Words>
  <Application>Microsoft Office PowerPoint</Application>
  <PresentationFormat>Widescreen</PresentationFormat>
  <Paragraphs>108</Paragraphs>
  <Slides>6</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6</vt:i4>
      </vt:variant>
    </vt:vector>
  </HeadingPairs>
  <TitlesOfParts>
    <vt:vector size="16" baseType="lpstr">
      <vt:lpstr>Arial</vt:lpstr>
      <vt:lpstr>Arial Nova</vt:lpstr>
      <vt:lpstr>Arial Nova Light</vt:lpstr>
      <vt:lpstr>Arial Rounded MT Bold</vt:lpstr>
      <vt:lpstr>Calibri</vt:lpstr>
      <vt:lpstr>Calibri Light</vt:lpstr>
      <vt:lpstr>Wingdings</vt:lpstr>
      <vt:lpstr>Office Theme</vt:lpstr>
      <vt:lpstr>Document</vt:lpstr>
      <vt:lpstr>Worksheet</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Golaszewski (2109674)</dc:creator>
  <cp:lastModifiedBy>Helen Golaszewski (2109674)</cp:lastModifiedBy>
  <cp:revision>48</cp:revision>
  <dcterms:created xsi:type="dcterms:W3CDTF">2022-03-19T17:19:16Z</dcterms:created>
  <dcterms:modified xsi:type="dcterms:W3CDTF">2022-03-23T22:14:23Z</dcterms:modified>
</cp:coreProperties>
</file>