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61798" autoAdjust="0"/>
  </p:normalViewPr>
  <p:slideViewPr>
    <p:cSldViewPr snapToGrid="0">
      <p:cViewPr varScale="1">
        <p:scale>
          <a:sx n="50" d="100"/>
          <a:sy n="50" d="100"/>
        </p:scale>
        <p:origin x="2016"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18BA39-5DCA-4062-8CE3-F90FB6EAD4E5}" type="datetimeFigureOut">
              <a:rPr lang="en-US" smtClean="0"/>
              <a:t>5/24/2023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745BE1-6B71-49BD-BD57-4D9CA73C7A1E}" type="slidenum">
              <a:rPr lang="en-US" smtClean="0"/>
              <a:t>‹#›</a:t>
            </a:fld>
            <a:endParaRPr lang="en-US"/>
          </a:p>
        </p:txBody>
      </p:sp>
    </p:spTree>
    <p:extLst>
      <p:ext uri="{BB962C8B-B14F-4D97-AF65-F5344CB8AC3E}">
        <p14:creationId xmlns:p14="http://schemas.microsoft.com/office/powerpoint/2010/main" val="3652698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Marriott International's Ritz-Carlton is noted for its luxury, elegance, and service. Since 1983, the company has grown to 101 hotels in 30 countries, delivering visitors exceptional experiences in some of the world's most sought destinations.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guests a personalized experience. The brand's motto, "We are Ladies and Gentlemen serving Ladies and Gentlemen," highlights its dedication to individualized service.</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experience emphasizes detail. From the minute guests arrive, personnel go above and beyond to make their stay great. The mattress, linens, and other amenities reflect this attention to detail.</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exquisite lodgings and excellent service. The brand's hotels have exquisite decor and breathtaking views to suit their locations. Whether in a suite or a standard room, guests will be surrounded by beauty, comfort, and elegance.</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2</a:t>
            </a:fld>
            <a:endParaRPr lang="en-US"/>
          </a:p>
        </p:txBody>
      </p:sp>
    </p:spTree>
    <p:extLst>
      <p:ext uri="{BB962C8B-B14F-4D97-AF65-F5344CB8AC3E}">
        <p14:creationId xmlns:p14="http://schemas.microsoft.com/office/powerpoint/2010/main" val="1865945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targets affluent luxury travelers. The brand's major customers are wealthy people or families seeking unsurpassed service and elegance.</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draws business travelers seeking a premium experience to improve productivity. The Ritz-Carlton is popular for corporate retreats, executive meetings, and other business events due to its cutting-edge technology, luxurious rooms, and excellent meeting and event venues.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also targets luxury travelers. Travelers seeking a once-in-a-lifetime experience choose the brand for its excellent service, opulent lodgings, and breathtaking surroundings. The Ritz-Carlton offers romantic, family, and individual vacations.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also serves specialized sectors like high-end weddings and events, wellness and spa fans, and luxury food and beverage lovers.</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3</a:t>
            </a:fld>
            <a:endParaRPr lang="en-US"/>
          </a:p>
        </p:txBody>
      </p:sp>
    </p:spTree>
    <p:extLst>
      <p:ext uri="{BB962C8B-B14F-4D97-AF65-F5344CB8AC3E}">
        <p14:creationId xmlns:p14="http://schemas.microsoft.com/office/powerpoint/2010/main" val="4235396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is noted for personalized guest services and facilities. These amenities and facilities ensure that hotel visitors have a memorable stay.</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is known for its exquisite accommodations. The brand's hotels provide elegant and spacious rooms and suites. Luxury bedding, flat-screen TVs, and high-speed internet are available.</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Dining: The Ritz-Carlton has great food. Each hotel has magnificent restaurants and bars serving wonderful food and drinks. The brand serves worldwide and regional cuisines made with fresh, high-quality ingredients.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Spa and wellness: Many Ritz-Carlton hotels provide on-site spas with a variety of treatments. These include massages, facials, body treatments, and more to help guests unwind.</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Meetings &amp; events: The Ritz-Carlton has meeting and event facilities for groups of all sizes. Boardrooms, ballrooms, and other areas can be tailored for any event.</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Concierge services: The Ritz-Carlton's concierges are trained to assist guests with any request. The concierge helps clients schedule dinner reservations and recommends nearby attractions.</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4</a:t>
            </a:fld>
            <a:endParaRPr lang="en-US"/>
          </a:p>
        </p:txBody>
      </p:sp>
    </p:spTree>
    <p:extLst>
      <p:ext uri="{BB962C8B-B14F-4D97-AF65-F5344CB8AC3E}">
        <p14:creationId xmlns:p14="http://schemas.microsoft.com/office/powerpoint/2010/main" val="3217741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Scope: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extensive guest services and facilities to satisfy the most discerning guests. Ritz-Carlton services and facilities are listed below:</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Accommodations: The Ritz-Carlton offers luxurious lodging. The rooms and suites have luxury bedding, flat-screen TVs, and high-speed internet. Turndown and room service are available 24/7.</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has excellent dining options. Each hotel has elegant restaurants and bars serving delicious food and drinks. The brand serves international and regional specialties made with fresh, high-quality ingredients.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Wellness: The Ritz-Carlton offers spa and wellness services. Many hotels have spas with various treatments. These include massages, facials, body treatments, and more to help guests unwind. The hotel offers yoga, fitness, and swimming pools.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Meetings and Events: The Ritz-Carlton has meeting and event facilities for groups of all sizes. Boardrooms, ballrooms, and other spaces can be customized for each event.</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excellent concierge services. The staff can book tours and arrange transportation for guests. The hotel offers laundry, dry-cleaning, shoe shine, and luggage storage.</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Technology: The Ritz-Carlton offers cutting-edge tech. Flat-screen TVs, high-speed internet, and media centers are available in the hotel. The hotel offers printing, copying, and faxing.</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Accessibility: The Ritz-Carlton offers all guests accessible facilities and services. The hotel has accessible rooms, public spaces, parking, and transportation. The hotel offers visual alarms and TTYs.</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5</a:t>
            </a:fld>
            <a:endParaRPr lang="en-US"/>
          </a:p>
        </p:txBody>
      </p:sp>
    </p:spTree>
    <p:extLst>
      <p:ext uri="{BB962C8B-B14F-4D97-AF65-F5344CB8AC3E}">
        <p14:creationId xmlns:p14="http://schemas.microsoft.com/office/powerpoint/2010/main" val="1297351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Ritz-Carlton's guest services and facilities aim to make each visit special. The hotel strives to exceed guest expectations and provide industry-leading service. Ritz-Carlton guest services and facilities are described below:</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prides itself on personalized service. The hotel staff anticipates and customizes guest experiences.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pays attention to detail. The hotel takes care of every detail to make guests feel special, from fresh flowers to personalized welcome notes.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hotel's restaurants and bars serve fresh, locally sourced food. The Ritz-Carlton's world-class chefs customize menus to each guest's tastes.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Spa and Wellness: The Ritz-Carlton's spa and wellness facilities offer a variety of treatments to help guests unwind. The hotel's skilled therapists customize treatments for each guest.</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Business Services: The Ritz-Carlton's meeting and event facilities are ideal for business travelers. The hotel offers printing, copying, and faxing.</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Technology: The hotel has high-speed internet and in-room media centers. Technology concierge services are available at the hotel.</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Accessibility: The Ritz-Carlton offers all guests accessible facilities and services. The hotel offers visual alarms, TTYs, and accessible rooms and public areas.</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6</a:t>
            </a:fld>
            <a:endParaRPr lang="en-US"/>
          </a:p>
        </p:txBody>
      </p:sp>
    </p:spTree>
    <p:extLst>
      <p:ext uri="{BB962C8B-B14F-4D97-AF65-F5344CB8AC3E}">
        <p14:creationId xmlns:p14="http://schemas.microsoft.com/office/powerpoint/2010/main" val="4244157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Guest services affect guest satisfaction and loyalty in the hospitality industry. Guest services customizes each guest's stay and meets their needs. This section discusses the importance of guest services.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Guest Satisfaction: Guest services strives to satisfy guests. Satisfied guests return and recommend the hotel, increasing revenue and profitability.</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Brand Reputation: Guest services reflect the hotel's brand. A hotel with great customer service may get more business.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Competition: The hospitality industry is highly competitive, and hotels that fail to provide quality guest services may lose business to competitors. Guest-focused hotels are more likely to retain guests.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Revenue: Hotel revenue depends on guest services. Satisfied guests spend more on extras, increasing hotel revenue.</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Guest services helps hotel staff stay motivated and engaged. Employees are motivated and satisfied when they see their work improving guest satisfaction.</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7</a:t>
            </a:fld>
            <a:endParaRPr lang="en-US"/>
          </a:p>
        </p:txBody>
      </p:sp>
    </p:spTree>
    <p:extLst>
      <p:ext uri="{BB962C8B-B14F-4D97-AF65-F5344CB8AC3E}">
        <p14:creationId xmlns:p14="http://schemas.microsoft.com/office/powerpoint/2010/main" val="1828711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Hospitality is a critical component of the hospitality industry, and hotels must provide exceptional hospitality services to meet and exceed guest expectations. In this section, we will discuss the importance of hospitality and how hotels can meet and exceed guest expectations.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Guest Satisfaction: The primary goal of hospitality is to ensure guest satisfaction. Guests who feel welcome and valued are more likely to be satisfied with their stay and recommend the hotel to others.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Loyalty: Hospitality plays a significant role in building guest loyalty. Guests who receive exceptional hospitality services are more likely to return to the hotel and become repeat customers.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Differentiation: The hospitality industry is highly competitive, and hotels that provide exceptional hospitality services can differentiate themselves from their competitors.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Revenue: Exceptional hospitality services can lead to increased revenue for the hotel. Guests who are satisfied with their stay are more likely to spend money on additional services and amenities, resulting in increased revenue for the hotel.</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Reputation: The quality of hospitality services is a reflection of the hotel's brand reputation. A hotel that provides exceptional hospitality services is likely to have a positive reputation in the industry.</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8</a:t>
            </a:fld>
            <a:endParaRPr lang="en-US"/>
          </a:p>
        </p:txBody>
      </p:sp>
    </p:spTree>
    <p:extLst>
      <p:ext uri="{BB962C8B-B14F-4D97-AF65-F5344CB8AC3E}">
        <p14:creationId xmlns:p14="http://schemas.microsoft.com/office/powerpoint/2010/main" val="1899985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Personalizing the guest experience: Hotels should strive to personalize the guest experience by understanding guest preferences and providing customized services.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Training staff: Hotels should train their staff to provide exceptional hospitality services, including providing warm welcomes, being attentive to guest needs, and going above and beyond to exceed guest expectations.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Providing exceptional amenities: Hotels can differentiate themselves by providing exceptional amenities, such as high-quality bedding, luxury toiletries, and high-speed internet.</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Utilizing technology: Hotels can use technology to enhance the guest experience, such as providing mobile check-in and check-out, in-room tablets, and personalized recommendations based on guest preferences.</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9</a:t>
            </a:fld>
            <a:endParaRPr lang="en-US"/>
          </a:p>
        </p:txBody>
      </p:sp>
    </p:spTree>
    <p:extLst>
      <p:ext uri="{BB962C8B-B14F-4D97-AF65-F5344CB8AC3E}">
        <p14:creationId xmlns:p14="http://schemas.microsoft.com/office/powerpoint/2010/main" val="3576030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brand epitomizes hospitality luxury and service. It's one among the world's top luxury hotel brands due to its personalized service, attention to detail, and magnificent accommodations.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caters to affluent, discerning tourists who want a personalized, high-end hotel experience.</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a variety of guest services and facilities to create an outstanding experience. The brand offers everything customers need to enjoy their stay, from elegant accommodations and gourmet dining to spa and wellness services and meeting and event facilities.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a wide range of guest services and facilities to satisfy the most discerning guests. The Ritz-Carlton offers guests a memorable stay with luxurious accommodations, exceptional dining, spa and wellness services, meeting and event facilities, and technology and accessibility services.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Ritz-Carlton's guest services and facilities provide a personalized and exceptional experience. The hotel exceeds guest expectations with personalized service, exceptional dining, spa and wellness services, business services, technology, and accessibility.</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Guest services are crucial in hospitality. Guest services affect guest satisfaction, brand reputation, competition, revenue, and employee morale. To exceed guest expectations, hotels must prioritize guest services.</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Overall, hospitality is a critical component of the hospitality industry, and hotels must provide exceptional hospitality services to meet and exceed guest expectations. By personalizing the guest experience, training staff, providing exceptional amenities, and utilizing technology, hotels can differentiate themselves from their competitors and build guest loyalty.</a:t>
            </a:r>
          </a:p>
          <a:p>
            <a:endParaRPr lang="en-US" dirty="0"/>
          </a:p>
        </p:txBody>
      </p:sp>
      <p:sp>
        <p:nvSpPr>
          <p:cNvPr id="4" name="Slide Number Placeholder 3"/>
          <p:cNvSpPr>
            <a:spLocks noGrp="1"/>
          </p:cNvSpPr>
          <p:nvPr>
            <p:ph type="sldNum" sz="quarter" idx="5"/>
          </p:nvPr>
        </p:nvSpPr>
        <p:spPr/>
        <p:txBody>
          <a:bodyPr/>
          <a:lstStyle/>
          <a:p>
            <a:fld id="{0E745BE1-6B71-49BD-BD57-4D9CA73C7A1E}" type="slidenum">
              <a:rPr lang="en-US" smtClean="0"/>
              <a:t>10</a:t>
            </a:fld>
            <a:endParaRPr lang="en-US"/>
          </a:p>
        </p:txBody>
      </p:sp>
    </p:spTree>
    <p:extLst>
      <p:ext uri="{BB962C8B-B14F-4D97-AF65-F5344CB8AC3E}">
        <p14:creationId xmlns:p14="http://schemas.microsoft.com/office/powerpoint/2010/main" val="3453598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2621614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2410120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190669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FD1B02-B46E-45DE-BA4A-BBFDC5F07F1C}"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52980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FD1B02-B46E-45DE-BA4A-BBFDC5F07F1C}" type="datetimeFigureOut">
              <a:rPr lang="en-US" smtClean="0"/>
              <a:t>5/24/2023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3747580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356493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3463824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3845029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FD1B02-B46E-45DE-BA4A-BBFDC5F07F1C}"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932833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FD1B02-B46E-45DE-BA4A-BBFDC5F07F1C}"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1270374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18483975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31857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1711067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2643601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1402795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890205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D1B02-B46E-45DE-BA4A-BBFDC5F07F1C}"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CA5BF1-B02C-4112-A47C-C8AF8703E7ED}" type="slidenum">
              <a:rPr lang="en-US" smtClean="0"/>
              <a:t>‹#›</a:t>
            </a:fld>
            <a:endParaRPr lang="en-US"/>
          </a:p>
        </p:txBody>
      </p:sp>
    </p:spTree>
    <p:extLst>
      <p:ext uri="{BB962C8B-B14F-4D97-AF65-F5344CB8AC3E}">
        <p14:creationId xmlns:p14="http://schemas.microsoft.com/office/powerpoint/2010/main" val="1079356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0FD1B02-B46E-45DE-BA4A-BBFDC5F07F1C}" type="datetimeFigureOut">
              <a:rPr lang="en-US" smtClean="0"/>
              <a:t>5/24/2023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BCA5BF1-B02C-4112-A47C-C8AF8703E7ED}" type="slidenum">
              <a:rPr lang="en-US" smtClean="0"/>
              <a:t>‹#›</a:t>
            </a:fld>
            <a:endParaRPr lang="en-US"/>
          </a:p>
        </p:txBody>
      </p:sp>
    </p:spTree>
    <p:extLst>
      <p:ext uri="{BB962C8B-B14F-4D97-AF65-F5344CB8AC3E}">
        <p14:creationId xmlns:p14="http://schemas.microsoft.com/office/powerpoint/2010/main" val="12081038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entromujer.republica.com/escapate/la-compania-hotelera-ritz-carlton-anuncio-dos-nuevas-propiedades-de-lujo-en-china.html" TargetMode="External" /><Relationship Id="rId2" Type="http://schemas.openxmlformats.org/officeDocument/2006/relationships/image" Target="../media/image6.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1.xml" /><Relationship Id="rId1" Type="http://schemas.openxmlformats.org/officeDocument/2006/relationships/slideLayout" Target="../slideLayouts/slideLayout2.xml" /><Relationship Id="rId5" Type="http://schemas.openxmlformats.org/officeDocument/2006/relationships/hyperlink" Target="https://creativecommons.org/licenses/by/3.0/" TargetMode="External" /><Relationship Id="rId4" Type="http://schemas.openxmlformats.org/officeDocument/2006/relationships/hyperlink" Target="http://www.adventuresofalondonkiwi.com/2016/04/dining-at-ritz.html"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hyperlink" Target="https://creativecommons.org/licenses/by-nc-nd/3.0/" TargetMode="External" /><Relationship Id="rId4" Type="http://schemas.openxmlformats.org/officeDocument/2006/relationships/hyperlink" Target="https://www.sgfoodonfoot.com/2014/04/salt-grill-sky-bar-ion-orchard.html" TargetMode="External" /></Relationships>
</file>

<file path=ppt/slides/_rels/slide4.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hyperlink" Target="https://www.flickr.com/photos/qsimple/7120736069/" TargetMode="Externa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hyperlink" Target="https://opentextbc.ca/introtourism/chapter/chapter-7-travel-services/" TargetMode="Externa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5640/jthm.v7n1a5" TargetMode="External" /><Relationship Id="rId2" Type="http://schemas.openxmlformats.org/officeDocument/2006/relationships/hyperlink" Target="https://www.ritzcarlton.com/en/about-the-ritz-carlton" TargetMode="External" /><Relationship Id="rId1" Type="http://schemas.openxmlformats.org/officeDocument/2006/relationships/slideLayout" Target="../slideLayouts/slideLayout2.xml" /><Relationship Id="rId6" Type="http://schemas.openxmlformats.org/officeDocument/2006/relationships/hyperlink" Target="https://doi.org/10.1177/0047287507302373" TargetMode="External" /><Relationship Id="rId5" Type="http://schemas.openxmlformats.org/officeDocument/2006/relationships/hyperlink" Target="https://doi.org/10.1016/j.ijhm.2008.10.008" TargetMode="External" /><Relationship Id="rId4" Type="http://schemas.openxmlformats.org/officeDocument/2006/relationships/hyperlink" Target="https://doi.org/10.1108/09596110010342558"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94ECF-1D7C-974C-5FF1-7D684433DE97}"/>
              </a:ext>
            </a:extLst>
          </p:cNvPr>
          <p:cNvSpPr>
            <a:spLocks noGrp="1"/>
          </p:cNvSpPr>
          <p:nvPr>
            <p:ph type="ctrTitle"/>
          </p:nvPr>
        </p:nvSpPr>
        <p:spPr/>
        <p:txBody>
          <a:bodyPr/>
          <a:lstStyle/>
          <a:p>
            <a:pPr algn="ctr"/>
            <a:r>
              <a:rPr lang="en-US" dirty="0"/>
              <a:t>The Ritz Carlton</a:t>
            </a:r>
          </a:p>
        </p:txBody>
      </p:sp>
      <p:sp>
        <p:nvSpPr>
          <p:cNvPr id="3" name="Subtitle 2">
            <a:extLst>
              <a:ext uri="{FF2B5EF4-FFF2-40B4-BE49-F238E27FC236}">
                <a16:creationId xmlns:a16="http://schemas.microsoft.com/office/drawing/2014/main" id="{047E4A85-B967-C93B-46DD-04F7A836C6F1}"/>
              </a:ext>
            </a:extLst>
          </p:cNvPr>
          <p:cNvSpPr>
            <a:spLocks noGrp="1"/>
          </p:cNvSpPr>
          <p:nvPr>
            <p:ph type="subTitle" idx="1"/>
          </p:nvPr>
        </p:nvSpPr>
        <p:spPr/>
        <p:txBody>
          <a:bodyPr/>
          <a:lstStyle/>
          <a:p>
            <a:endParaRPr lang="en-US" dirty="0"/>
          </a:p>
        </p:txBody>
      </p:sp>
      <p:pic>
        <p:nvPicPr>
          <p:cNvPr id="5" name="Picture 4">
            <a:extLst>
              <a:ext uri="{FF2B5EF4-FFF2-40B4-BE49-F238E27FC236}">
                <a16:creationId xmlns:a16="http://schemas.microsoft.com/office/drawing/2014/main" id="{86D5C448-4715-79A0-BB10-7E05108B78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76626" y="184412"/>
            <a:ext cx="5182316" cy="3636259"/>
          </a:xfrm>
          <a:prstGeom prst="rect">
            <a:avLst/>
          </a:prstGeom>
        </p:spPr>
      </p:pic>
    </p:spTree>
    <p:extLst>
      <p:ext uri="{BB962C8B-B14F-4D97-AF65-F5344CB8AC3E}">
        <p14:creationId xmlns:p14="http://schemas.microsoft.com/office/powerpoint/2010/main" val="2823945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31DD4-B673-02AD-0818-1BB4F7580707}"/>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0F16DE4-12FF-3151-B86A-2B9314BAE56D}"/>
              </a:ext>
            </a:extLst>
          </p:cNvPr>
          <p:cNvSpPr>
            <a:spLocks noGrp="1"/>
          </p:cNvSpPr>
          <p:nvPr>
            <p:ph idx="1"/>
          </p:nvPr>
        </p:nvSpPr>
        <p:spPr/>
        <p:txBody>
          <a:bodyPr/>
          <a:lstStyle/>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Marriott International's Ritz-Carlton is noted for its luxury, elegance, and service. </a:t>
            </a:r>
          </a:p>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guests a personalized experience. </a:t>
            </a:r>
          </a:p>
          <a:p>
            <a:r>
              <a:rPr lang="en-US" sz="2800" dirty="0">
                <a:effectLst/>
                <a:latin typeface="Calibri" panose="020F0502020204030204" pitchFamily="34" charset="0"/>
                <a:ea typeface="Calibri" panose="020F0502020204030204" pitchFamily="34" charset="0"/>
                <a:cs typeface="Times New Roman" panose="02020603050405020304" pitchFamily="18" charset="0"/>
              </a:rPr>
              <a:t>The Ritz-Carlton experience emphasizes detail. </a:t>
            </a:r>
          </a:p>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exquisite lodgings and excellent service. </a:t>
            </a:r>
            <a:endParaRPr lang="en-US" dirty="0"/>
          </a:p>
        </p:txBody>
      </p:sp>
      <p:pic>
        <p:nvPicPr>
          <p:cNvPr id="5" name="Picture 4">
            <a:extLst>
              <a:ext uri="{FF2B5EF4-FFF2-40B4-BE49-F238E27FC236}">
                <a16:creationId xmlns:a16="http://schemas.microsoft.com/office/drawing/2014/main" id="{211F04FE-D9BA-E9CA-41EB-0D7C60E4D07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28807" y="4681536"/>
            <a:ext cx="2495550" cy="1871663"/>
          </a:xfrm>
          <a:prstGeom prst="rect">
            <a:avLst/>
          </a:prstGeom>
        </p:spPr>
      </p:pic>
      <p:sp>
        <p:nvSpPr>
          <p:cNvPr id="6" name="TextBox 5">
            <a:extLst>
              <a:ext uri="{FF2B5EF4-FFF2-40B4-BE49-F238E27FC236}">
                <a16:creationId xmlns:a16="http://schemas.microsoft.com/office/drawing/2014/main" id="{CD6FBE06-8EDF-6191-6BB9-4AE3CD1B5A9C}"/>
              </a:ext>
            </a:extLst>
          </p:cNvPr>
          <p:cNvSpPr txBox="1"/>
          <p:nvPr/>
        </p:nvSpPr>
        <p:spPr>
          <a:xfrm>
            <a:off x="1524000" y="6858000"/>
            <a:ext cx="9144000" cy="230832"/>
          </a:xfrm>
          <a:prstGeom prst="rect">
            <a:avLst/>
          </a:prstGeom>
          <a:noFill/>
        </p:spPr>
        <p:txBody>
          <a:bodyPr wrap="square" rtlCol="0">
            <a:spAutoFit/>
          </a:bodyPr>
          <a:lstStyle/>
          <a:p>
            <a:r>
              <a:rPr lang="en-US" sz="900">
                <a:hlinkClick r:id="rId4" tooltip="http://www.adventuresofalondonkiwi.com/2016/04/dining-at-ritz.html"/>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4052817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C4B6-44C8-A378-7CC4-2E1514080C7B}"/>
              </a:ext>
            </a:extLst>
          </p:cNvPr>
          <p:cNvSpPr>
            <a:spLocks noGrp="1"/>
          </p:cNvSpPr>
          <p:nvPr>
            <p:ph type="title"/>
          </p:nvPr>
        </p:nvSpPr>
        <p:spPr/>
        <p:txBody>
          <a:bodyPr/>
          <a:lstStyle/>
          <a:p>
            <a:r>
              <a:rPr lang="en-US" dirty="0"/>
              <a:t>Main consumers</a:t>
            </a:r>
          </a:p>
        </p:txBody>
      </p:sp>
      <p:sp>
        <p:nvSpPr>
          <p:cNvPr id="3" name="Content Placeholder 2">
            <a:extLst>
              <a:ext uri="{FF2B5EF4-FFF2-40B4-BE49-F238E27FC236}">
                <a16:creationId xmlns:a16="http://schemas.microsoft.com/office/drawing/2014/main" id="{028FF2BF-2CC1-C44E-0EB4-B91E7D65964F}"/>
              </a:ext>
            </a:extLst>
          </p:cNvPr>
          <p:cNvSpPr>
            <a:spLocks noGrp="1"/>
          </p:cNvSpPr>
          <p:nvPr>
            <p:ph idx="1"/>
          </p:nvPr>
        </p:nvSpPr>
        <p:spPr/>
        <p:txBody>
          <a:bodyPr/>
          <a:lstStyle/>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targets affluent luxury travelers.</a:t>
            </a:r>
          </a:p>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draws business travelers seeking a premium experience to improve productivity.  </a:t>
            </a:r>
          </a:p>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also targets luxury travelers. </a:t>
            </a:r>
          </a:p>
          <a:p>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also serves specialized sectors</a:t>
            </a:r>
            <a:endParaRPr lang="en-US" dirty="0"/>
          </a:p>
        </p:txBody>
      </p:sp>
      <p:pic>
        <p:nvPicPr>
          <p:cNvPr id="5" name="Picture 4">
            <a:extLst>
              <a:ext uri="{FF2B5EF4-FFF2-40B4-BE49-F238E27FC236}">
                <a16:creationId xmlns:a16="http://schemas.microsoft.com/office/drawing/2014/main" id="{FE7FFE84-F00F-AC87-974A-967E4ECE52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09598" y="4573990"/>
            <a:ext cx="3172803" cy="2114685"/>
          </a:xfrm>
          <a:prstGeom prst="rect">
            <a:avLst/>
          </a:prstGeom>
        </p:spPr>
      </p:pic>
      <p:sp>
        <p:nvSpPr>
          <p:cNvPr id="6" name="TextBox 5">
            <a:extLst>
              <a:ext uri="{FF2B5EF4-FFF2-40B4-BE49-F238E27FC236}">
                <a16:creationId xmlns:a16="http://schemas.microsoft.com/office/drawing/2014/main" id="{C6247F68-DDB7-9D02-9BDE-411E36B63F64}"/>
              </a:ext>
            </a:extLst>
          </p:cNvPr>
          <p:cNvSpPr txBox="1"/>
          <p:nvPr/>
        </p:nvSpPr>
        <p:spPr>
          <a:xfrm>
            <a:off x="951244" y="6858000"/>
            <a:ext cx="10289512" cy="230832"/>
          </a:xfrm>
          <a:prstGeom prst="rect">
            <a:avLst/>
          </a:prstGeom>
          <a:noFill/>
        </p:spPr>
        <p:txBody>
          <a:bodyPr wrap="square" rtlCol="0">
            <a:spAutoFit/>
          </a:bodyPr>
          <a:lstStyle/>
          <a:p>
            <a:r>
              <a:rPr lang="en-US" sz="900">
                <a:hlinkClick r:id="rId4" tooltip="https://www.sgfoodonfoot.com/2014/04/salt-grill-sky-bar-ion-orchard.html"/>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1507925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22A90-69CC-AFD4-24AA-BE3D6B416FC7}"/>
              </a:ext>
            </a:extLst>
          </p:cNvPr>
          <p:cNvSpPr>
            <a:spLocks noGrp="1"/>
          </p:cNvSpPr>
          <p:nvPr>
            <p:ph type="title"/>
          </p:nvPr>
        </p:nvSpPr>
        <p:spPr/>
        <p:txBody>
          <a:bodyPr/>
          <a:lstStyle/>
          <a:p>
            <a:r>
              <a:rPr lang="en-US" dirty="0"/>
              <a:t>Nature, scope and role of services</a:t>
            </a:r>
          </a:p>
        </p:txBody>
      </p:sp>
      <p:sp>
        <p:nvSpPr>
          <p:cNvPr id="3" name="Content Placeholder 2">
            <a:extLst>
              <a:ext uri="{FF2B5EF4-FFF2-40B4-BE49-F238E27FC236}">
                <a16:creationId xmlns:a16="http://schemas.microsoft.com/office/drawing/2014/main" id="{067F656E-092A-720D-B630-F32BBDEB1996}"/>
              </a:ext>
            </a:extLst>
          </p:cNvPr>
          <p:cNvSpPr>
            <a:spLocks noGrp="1"/>
          </p:cNvSpPr>
          <p:nvPr>
            <p:ph idx="1"/>
          </p:nvPr>
        </p:nvSpPr>
        <p:spPr/>
        <p:txBody>
          <a:bodyPr>
            <a:normAutofit fontScale="77500" lnSpcReduction="20000"/>
          </a:bodyPr>
          <a:lstStyle/>
          <a:p>
            <a:pPr marL="0" indent="0">
              <a:buNone/>
            </a:pPr>
            <a:r>
              <a:rPr lang="en-US" sz="4300" b="1" dirty="0"/>
              <a:t>Nature</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is noted for personalized guest services and facilities.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is known for its exquisite accommodations.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Dining: The Ritz-Carlton has great food.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Spa and wellness: Many Ritz-Carlton hotels provide on-site spas with a variety of treatments.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Meetings &amp; events: The Ritz-Carlton has meeting and event facilities for groups of all sizes.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Concierge services: The Ritz-Carlton's concierges are trained to assist guests with any request. </a:t>
            </a:r>
          </a:p>
        </p:txBody>
      </p:sp>
      <p:pic>
        <p:nvPicPr>
          <p:cNvPr id="5" name="Picture 4">
            <a:extLst>
              <a:ext uri="{FF2B5EF4-FFF2-40B4-BE49-F238E27FC236}">
                <a16:creationId xmlns:a16="http://schemas.microsoft.com/office/drawing/2014/main" id="{32A106FE-3B00-3D86-0031-865C8604DB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16148" y="3147939"/>
            <a:ext cx="2475852" cy="3710061"/>
          </a:xfrm>
          <a:prstGeom prst="rect">
            <a:avLst/>
          </a:prstGeom>
        </p:spPr>
      </p:pic>
    </p:spTree>
    <p:extLst>
      <p:ext uri="{BB962C8B-B14F-4D97-AF65-F5344CB8AC3E}">
        <p14:creationId xmlns:p14="http://schemas.microsoft.com/office/powerpoint/2010/main" val="905266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0A75-1B2D-02A0-55D9-D41EDC932592}"/>
              </a:ext>
            </a:extLst>
          </p:cNvPr>
          <p:cNvSpPr>
            <a:spLocks noGrp="1"/>
          </p:cNvSpPr>
          <p:nvPr>
            <p:ph type="title"/>
          </p:nvPr>
        </p:nvSpPr>
        <p:spPr/>
        <p:txBody>
          <a:bodyPr/>
          <a:lstStyle/>
          <a:p>
            <a:r>
              <a:rPr lang="en-US" dirty="0"/>
              <a:t>Continued </a:t>
            </a:r>
          </a:p>
        </p:txBody>
      </p:sp>
      <p:sp>
        <p:nvSpPr>
          <p:cNvPr id="3" name="Content Placeholder 2">
            <a:extLst>
              <a:ext uri="{FF2B5EF4-FFF2-40B4-BE49-F238E27FC236}">
                <a16:creationId xmlns:a16="http://schemas.microsoft.com/office/drawing/2014/main" id="{C71D2AB1-03F9-6E81-79D3-AF9F9ADA443A}"/>
              </a:ext>
            </a:extLst>
          </p:cNvPr>
          <p:cNvSpPr>
            <a:spLocks noGrp="1"/>
          </p:cNvSpPr>
          <p:nvPr>
            <p:ph idx="1"/>
          </p:nvPr>
        </p:nvSpPr>
        <p:spPr/>
        <p:txBody>
          <a:bodyPr>
            <a:normAutofit fontScale="70000" lnSpcReduction="20000"/>
          </a:bodyPr>
          <a:lstStyle/>
          <a:p>
            <a:pPr marL="0" indent="0">
              <a:buNone/>
            </a:pPr>
            <a:r>
              <a:rPr lang="en-US" sz="5200" b="1" dirty="0"/>
              <a:t>Scope</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extensive guest services and facilities to satisfy the most discerning guests.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Accommodations: The Ritz-Carlton offers luxurious lodging.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has excellent dining options.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Wellness: The Ritz-Carlton offers spa and wellness services.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Meetings and Events: The Ritz-Carlton has meeting and event facilities for groups of all sizes.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excellent concierge services.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Technology: The Ritz-Carlton offers cutting-edge tech.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Accessibility: The Ritz-Carlton offers all guests accessible facilities and services. </a:t>
            </a:r>
          </a:p>
          <a:p>
            <a:pPr marL="0" indent="0">
              <a:buNone/>
            </a:pPr>
            <a:endParaRPr lang="en-US" dirty="0"/>
          </a:p>
        </p:txBody>
      </p:sp>
    </p:spTree>
    <p:extLst>
      <p:ext uri="{BB962C8B-B14F-4D97-AF65-F5344CB8AC3E}">
        <p14:creationId xmlns:p14="http://schemas.microsoft.com/office/powerpoint/2010/main" val="657899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D5ADA-7D33-5A37-0ECF-D55AEEC6F987}"/>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7B5D1E32-5DE0-2288-F7D2-E796C45DE0B5}"/>
              </a:ext>
            </a:extLst>
          </p:cNvPr>
          <p:cNvSpPr>
            <a:spLocks noGrp="1"/>
          </p:cNvSpPr>
          <p:nvPr>
            <p:ph idx="1"/>
          </p:nvPr>
        </p:nvSpPr>
        <p:spPr/>
        <p:txBody>
          <a:bodyPr>
            <a:normAutofit fontScale="47500" lnSpcReduction="20000"/>
          </a:bodyPr>
          <a:lstStyle/>
          <a:p>
            <a:pPr marL="0" indent="0">
              <a:buNone/>
            </a:pPr>
            <a:r>
              <a:rPr lang="en-US" sz="7300" b="1" dirty="0"/>
              <a:t>Role</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The Ritz-Carlton's guest services and facilities aim to make each visit special. </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The Ritz-Carlton prides itself on personalized service. </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The Ritz-Carlton pays attention to detail. </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The hotel's restaurants and bars serve fresh, locally sourced food. </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Spa and Wellness: The Ritz-Carlton's spa and wellness facilities offer a variety of treatments to help guests unwind</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Business Services: The Ritz-Carlton's meeting and event facilities are ideal for business travelers. </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Technology: The hotel has high-speed internet and in-room media centers. </a:t>
            </a:r>
          </a:p>
          <a:p>
            <a:pPr marL="0" marR="0">
              <a:lnSpc>
                <a:spcPct val="107000"/>
              </a:lnSpc>
              <a:spcBef>
                <a:spcPts val="0"/>
              </a:spcBef>
              <a:spcAft>
                <a:spcPts val="800"/>
              </a:spcAft>
            </a:pPr>
            <a:r>
              <a:rPr lang="en-US" sz="4000" kern="100" dirty="0">
                <a:effectLst/>
                <a:latin typeface="Calibri" panose="020F0502020204030204" pitchFamily="34" charset="0"/>
                <a:ea typeface="Calibri" panose="020F0502020204030204" pitchFamily="34" charset="0"/>
                <a:cs typeface="Times New Roman" panose="02020603050405020304" pitchFamily="18" charset="0"/>
              </a:rPr>
              <a:t>Accessibility: The Ritz-Carlton offers all guests accessible facilities and services. </a:t>
            </a:r>
          </a:p>
          <a:p>
            <a:endParaRPr lang="en-US" sz="4000" b="1" dirty="0"/>
          </a:p>
        </p:txBody>
      </p:sp>
    </p:spTree>
    <p:extLst>
      <p:ext uri="{BB962C8B-B14F-4D97-AF65-F5344CB8AC3E}">
        <p14:creationId xmlns:p14="http://schemas.microsoft.com/office/powerpoint/2010/main" val="4095261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5707C-45D2-A5B9-E891-EB0DAF199839}"/>
              </a:ext>
            </a:extLst>
          </p:cNvPr>
          <p:cNvSpPr>
            <a:spLocks noGrp="1"/>
          </p:cNvSpPr>
          <p:nvPr>
            <p:ph type="title"/>
          </p:nvPr>
        </p:nvSpPr>
        <p:spPr/>
        <p:txBody>
          <a:bodyPr/>
          <a:lstStyle/>
          <a:p>
            <a:r>
              <a:rPr lang="en-US" dirty="0"/>
              <a:t>Importance of considering the role and function of guest services</a:t>
            </a:r>
          </a:p>
        </p:txBody>
      </p:sp>
      <p:sp>
        <p:nvSpPr>
          <p:cNvPr id="3" name="Content Placeholder 2">
            <a:extLst>
              <a:ext uri="{FF2B5EF4-FFF2-40B4-BE49-F238E27FC236}">
                <a16:creationId xmlns:a16="http://schemas.microsoft.com/office/drawing/2014/main" id="{D325CC32-5687-3AC6-244A-711A5C073D00}"/>
              </a:ext>
            </a:extLst>
          </p:cNvPr>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Guest services affect guest satisfaction and loyalty in the hospitality industry.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Guest Satisfaction: Guest services strives to satisfy guests.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Brand Reputation: Guest services reflect the hotel's brand.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Competition: The hospitality industry is highly competitive, and hotels that fail to provide quality guest services may lose business to competitors.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Revenue: Hotel revenue depends on guest services. Satisfied guests spend more on extras, increasing hotel revenue.</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Guest services helps hotel staff stay motivated and engaged. </a:t>
            </a:r>
          </a:p>
          <a:p>
            <a:endParaRPr lang="en-US" dirty="0"/>
          </a:p>
        </p:txBody>
      </p:sp>
    </p:spTree>
    <p:extLst>
      <p:ext uri="{BB962C8B-B14F-4D97-AF65-F5344CB8AC3E}">
        <p14:creationId xmlns:p14="http://schemas.microsoft.com/office/powerpoint/2010/main" val="5769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089DD-1005-79AA-68AE-056C6451770A}"/>
              </a:ext>
            </a:extLst>
          </p:cNvPr>
          <p:cNvSpPr>
            <a:spLocks noGrp="1"/>
          </p:cNvSpPr>
          <p:nvPr>
            <p:ph type="title"/>
          </p:nvPr>
        </p:nvSpPr>
        <p:spPr/>
        <p:txBody>
          <a:bodyPr/>
          <a:lstStyle/>
          <a:p>
            <a:r>
              <a:rPr lang="en-US" dirty="0"/>
              <a:t>The importance of hospitality:</a:t>
            </a:r>
          </a:p>
        </p:txBody>
      </p:sp>
      <p:sp>
        <p:nvSpPr>
          <p:cNvPr id="3" name="Content Placeholder 2">
            <a:extLst>
              <a:ext uri="{FF2B5EF4-FFF2-40B4-BE49-F238E27FC236}">
                <a16:creationId xmlns:a16="http://schemas.microsoft.com/office/drawing/2014/main" id="{90076895-7D9A-6610-B428-915BA4A722CB}"/>
              </a:ext>
            </a:extLst>
          </p:cNvPr>
          <p:cNvSpPr>
            <a:spLocks noGrp="1"/>
          </p:cNvSpPr>
          <p:nvPr>
            <p:ph idx="1"/>
          </p:nvPr>
        </p:nvSpPr>
        <p:spPr/>
        <p:txBody>
          <a:bodyPr>
            <a:normAutofit fontScale="70000" lnSpcReduction="20000"/>
          </a:bodyPr>
          <a:lstStyle/>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Hospitality is a critical component of the hospitality industry, and hotels must provide exceptional hospitality services to meet and exceed guest expectations.</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Guest Satisfaction: The primary goal of hospitality is to ensure guest satisfaction</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Loyalty: Hospitality plays a significant role in building guest loyalty.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Differentiation: The hospitality industry is highly competitive, and hotels that provide exceptional hospitality services can differentiate themselves from their competitors.</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Revenue: Exceptional hospitality services can lead to increased revenue for the hotel.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Reputation: The quality of hospitality services is a reflection of the hotel's brand reputation</a:t>
            </a:r>
          </a:p>
          <a:p>
            <a:endParaRPr lang="en-US" dirty="0"/>
          </a:p>
        </p:txBody>
      </p:sp>
    </p:spTree>
    <p:extLst>
      <p:ext uri="{BB962C8B-B14F-4D97-AF65-F5344CB8AC3E}">
        <p14:creationId xmlns:p14="http://schemas.microsoft.com/office/powerpoint/2010/main" val="2879583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0ED34-6907-B41B-A06B-7186654AB68F}"/>
              </a:ext>
            </a:extLst>
          </p:cNvPr>
          <p:cNvSpPr>
            <a:spLocks noGrp="1"/>
          </p:cNvSpPr>
          <p:nvPr>
            <p:ph type="title"/>
          </p:nvPr>
        </p:nvSpPr>
        <p:spPr/>
        <p:txBody>
          <a:bodyPr/>
          <a:lstStyle/>
          <a:p>
            <a:r>
              <a:rPr lang="en-US" dirty="0"/>
              <a:t>Hotels can meet and exceed guest expectations by:</a:t>
            </a:r>
          </a:p>
        </p:txBody>
      </p:sp>
      <p:sp>
        <p:nvSpPr>
          <p:cNvPr id="3" name="Content Placeholder 2">
            <a:extLst>
              <a:ext uri="{FF2B5EF4-FFF2-40B4-BE49-F238E27FC236}">
                <a16:creationId xmlns:a16="http://schemas.microsoft.com/office/drawing/2014/main" id="{EF9D156D-F7E8-DF32-CD1D-31B2825C7CD7}"/>
              </a:ext>
            </a:extLst>
          </p:cNvPr>
          <p:cNvSpPr>
            <a:spLocks noGrp="1"/>
          </p:cNvSpPr>
          <p:nvPr>
            <p:ph idx="1"/>
          </p:nvPr>
        </p:nvSpPr>
        <p:spPr/>
        <p:txBody>
          <a:bodyPr/>
          <a:lstStyle/>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Personalizing the guest experience</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Training staff</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Providing exceptional amenities</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Utilizing technology</a:t>
            </a:r>
          </a:p>
          <a:p>
            <a:pPr marL="0" indent="0">
              <a:buNone/>
            </a:pPr>
            <a:endParaRPr lang="en-US" dirty="0"/>
          </a:p>
        </p:txBody>
      </p:sp>
      <p:pic>
        <p:nvPicPr>
          <p:cNvPr id="5" name="Picture 4">
            <a:extLst>
              <a:ext uri="{FF2B5EF4-FFF2-40B4-BE49-F238E27FC236}">
                <a16:creationId xmlns:a16="http://schemas.microsoft.com/office/drawing/2014/main" id="{80085A35-96A8-89E0-D1FE-1A474D52D10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62750" y="2491067"/>
            <a:ext cx="5106434" cy="3319182"/>
          </a:xfrm>
          <a:prstGeom prst="rect">
            <a:avLst/>
          </a:prstGeom>
        </p:spPr>
      </p:pic>
    </p:spTree>
    <p:extLst>
      <p:ext uri="{BB962C8B-B14F-4D97-AF65-F5344CB8AC3E}">
        <p14:creationId xmlns:p14="http://schemas.microsoft.com/office/powerpoint/2010/main" val="280021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A12D1-9325-A243-7A86-D64EAB8B982D}"/>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2119EDE-876D-7241-9353-57D61731AFE3}"/>
              </a:ext>
            </a:extLst>
          </p:cNvPr>
          <p:cNvSpPr>
            <a:spLocks noGrp="1"/>
          </p:cNvSpPr>
          <p:nvPr>
            <p:ph idx="1"/>
          </p:nvPr>
        </p:nvSpPr>
        <p:spPr/>
        <p:txBody>
          <a:bodyPr>
            <a:normAutofit fontScale="62500" lnSpcReduction="20000"/>
          </a:bodyPr>
          <a:lstStyle/>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brand epitomizes hospitality luxury and service.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caters to affluent, discerning tourists who want a personalized, high-end hotel experience.</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a variety of guest services and facilities to create an outstanding experience</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 offers a wide range of guest services and facilities to satisfy the most discerning guests.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Ritz-Carlton's guest services and facilities provide a personalized and exceptional experience.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Guest services are crucial in hospitality. </a:t>
            </a: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Overall, hospitality is a critical component of the hospitality industry, and hotels must provide exceptional hospitality services to meet and exceed guest expectations. </a:t>
            </a:r>
          </a:p>
          <a:p>
            <a:endParaRPr lang="en-US" dirty="0"/>
          </a:p>
        </p:txBody>
      </p:sp>
    </p:spTree>
    <p:extLst>
      <p:ext uri="{BB962C8B-B14F-4D97-AF65-F5344CB8AC3E}">
        <p14:creationId xmlns:p14="http://schemas.microsoft.com/office/powerpoint/2010/main" val="854180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710D-D392-A6C8-B4EE-1AC852A76C9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53DEEE6-9984-0EF0-13B1-7BF2C2032419}"/>
              </a:ext>
            </a:extLst>
          </p:cNvPr>
          <p:cNvSpPr>
            <a:spLocks noGrp="1"/>
          </p:cNvSpPr>
          <p:nvPr>
            <p:ph idx="1"/>
          </p:nvPr>
        </p:nvSpPr>
        <p:spPr/>
        <p:txBody>
          <a:bodyPr>
            <a:normAutofit fontScale="62500" lnSpcReduction="20000"/>
          </a:bodyPr>
          <a:lstStyle/>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Marriott International. (2023). The Ritz-Carlton. Retrieved May 12, 2023, from </a:t>
            </a:r>
            <a:r>
              <a:rPr lang="en-US" sz="2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https://www.ritzcarlton.com/en/about-the-ritz-carlton</a:t>
            </a: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Ivanov, S. (2019). The Importance of Hospitality Customer Service in the Hotel Industry. Journal of Tourism and Hospitality Management, 7(1), 50-60. </a:t>
            </a:r>
            <a:r>
              <a:rPr lang="en-US" sz="2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https://doi.org/10.15640/jthm.v7n1a5</a:t>
            </a: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Kandampully</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J., &amp; </a:t>
            </a: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Suhartanto</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D. (2000). Customer loyalty in the hotel industry: The role of customer satisfaction and image. International Journal of Contemporary Hospitality Management, 12(6), 346-351. </a:t>
            </a:r>
            <a:r>
              <a:rPr lang="en-US" sz="2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https://doi.org/10.1108/09596110010342558</a:t>
            </a: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Liu, Y., &amp; Jang, S. (2009). Perceptions of Chinese restaurants in the US: What affects customer satisfaction and behavioral intentions? International Journal of Hospitality Management, 28(3), 338-348. </a:t>
            </a:r>
            <a:r>
              <a:rPr lang="en-US" sz="2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https://doi.org/10.1016/j.ijhm.2008.10.008</a:t>
            </a: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Oh, H., Fiore, A. M., &amp; </a:t>
            </a: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Jeoung</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M. (2007). Measuring experience economy concepts: Tourism applications. Journal of Travel Research, 46(2), 119-132. </a:t>
            </a:r>
            <a:r>
              <a:rPr lang="en-US" sz="2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https://doi.org/10.1177/0047287507302373</a:t>
            </a: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65762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TotalTime>
  <Words>2586</Words>
  <Application>Microsoft Office PowerPoint</Application>
  <PresentationFormat>Widescreen</PresentationFormat>
  <Paragraphs>137</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The Ritz Carlton</vt:lpstr>
      <vt:lpstr>Introduction</vt:lpstr>
      <vt:lpstr>Main consumers</vt:lpstr>
      <vt:lpstr>Nature, scope and role of services</vt:lpstr>
      <vt:lpstr>Continued </vt:lpstr>
      <vt:lpstr>Continued</vt:lpstr>
      <vt:lpstr>Importance of considering the role and function of guest services</vt:lpstr>
      <vt:lpstr>The importance of hospitality:</vt:lpstr>
      <vt:lpstr>Hotels can meet and exceed guest expectations by: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 Carlton</dc:title>
  <dc:creator>Muntasir Fahim</dc:creator>
  <cp:lastModifiedBy>khan khan</cp:lastModifiedBy>
  <cp:revision>2</cp:revision>
  <dcterms:created xsi:type="dcterms:W3CDTF">2023-05-12T21:07:41Z</dcterms:created>
  <dcterms:modified xsi:type="dcterms:W3CDTF">2023-05-24T14:29:15Z</dcterms:modified>
</cp:coreProperties>
</file>