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9"/>
  </p:notesMasterIdLst>
  <p:handoutMasterIdLst>
    <p:handoutMasterId r:id="rId10"/>
  </p:handoutMasterIdLst>
  <p:sldIdLst>
    <p:sldId id="314" r:id="rId2"/>
    <p:sldId id="929" r:id="rId3"/>
    <p:sldId id="1173" r:id="rId4"/>
    <p:sldId id="1174" r:id="rId5"/>
    <p:sldId id="1182" r:id="rId6"/>
    <p:sldId id="1183" r:id="rId7"/>
    <p:sldId id="1215" r:id="rId8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929"/>
            <p14:sldId id="1173"/>
            <p14:sldId id="1174"/>
            <p14:sldId id="1182"/>
            <p14:sldId id="1183"/>
            <p14:sldId id="1215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3399FF"/>
    <a:srgbClr val="00487E"/>
    <a:srgbClr val="00589A"/>
    <a:srgbClr val="0067B4"/>
    <a:srgbClr val="0075CC"/>
    <a:srgbClr val="CCFF99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05" d="100"/>
          <a:sy n="105" d="100"/>
        </p:scale>
        <p:origin x="528" y="8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2649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Azure </a:t>
            </a:r>
            <a:r>
              <a:rPr lang="en-US" altLang="en-US" sz="4000" dirty="0" err="1"/>
              <a:t>Jumpboxes</a:t>
            </a:r>
            <a:br>
              <a:rPr lang="en-US" altLang="en-US" sz="4000" dirty="0"/>
            </a:br>
            <a:r>
              <a:rPr lang="en-US" altLang="en-US" sz="4000" dirty="0"/>
              <a:t>&amp; Bastion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8AAB8C-A8F9-4706-8063-4A03F950040D}"/>
              </a:ext>
            </a:extLst>
          </p:cNvPr>
          <p:cNvSpPr txBox="1"/>
          <p:nvPr/>
        </p:nvSpPr>
        <p:spPr>
          <a:xfrm>
            <a:off x="752887" y="5641075"/>
            <a:ext cx="7596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https://docs.microsoft.com/en-us/learn/certifications/azure-fundamentals/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8B49C-D481-4970-AC29-E02BB6E41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Cloud Shell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1D093-EED7-4439-8FD2-2ADF16532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72154"/>
            <a:ext cx="7029450" cy="2075547"/>
          </a:xfrm>
        </p:spPr>
        <p:txBody>
          <a:bodyPr/>
          <a:lstStyle/>
          <a:p>
            <a:r>
              <a:rPr lang="en-GB" dirty="0"/>
              <a:t>The cloud shell allows you to run a Bash or </a:t>
            </a:r>
            <a:r>
              <a:rPr lang="en-GB" dirty="0" err="1"/>
              <a:t>ShellScript</a:t>
            </a:r>
            <a:r>
              <a:rPr lang="en-GB" dirty="0"/>
              <a:t> console Window to execute commands...we will use Bash</a:t>
            </a:r>
          </a:p>
          <a:p>
            <a:pPr lvl="1"/>
            <a:r>
              <a:rPr lang="en-GB" dirty="0"/>
              <a:t>You can use Git</a:t>
            </a:r>
          </a:p>
          <a:p>
            <a:pPr lvl="1"/>
            <a:r>
              <a:rPr lang="en-GB" dirty="0"/>
              <a:t>You can use Azure commands</a:t>
            </a:r>
          </a:p>
          <a:p>
            <a:pPr lvl="1"/>
            <a:r>
              <a:rPr lang="en-GB" dirty="0"/>
              <a:t>You can edit code using the Cloud Shell code editor</a:t>
            </a:r>
            <a:br>
              <a:rPr lang="en-GB" dirty="0"/>
            </a:br>
            <a:r>
              <a:rPr lang="en-GB" i="1" dirty="0"/>
              <a:t>code filename</a:t>
            </a:r>
            <a:r>
              <a:rPr lang="en-GB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D8CB71-99D2-414C-9F44-DA27B06D60D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92E64A-88C5-4FE1-BFD0-15F6C6798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5188" y="4300420"/>
            <a:ext cx="924209" cy="10849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DC0A69-DC1F-4E6F-9314-7D33ACE1BD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7425" y="3274352"/>
            <a:ext cx="4562475" cy="676275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C31F6A-BC00-4369-BEA6-24274030EF06}"/>
              </a:ext>
            </a:extLst>
          </p:cNvPr>
          <p:cNvCxnSpPr/>
          <p:nvPr/>
        </p:nvCxnSpPr>
        <p:spPr bwMode="auto">
          <a:xfrm>
            <a:off x="3976048" y="3612489"/>
            <a:ext cx="59140" cy="68793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F868D65-9082-4C81-B5CF-CBEF6ABA85BE}"/>
              </a:ext>
            </a:extLst>
          </p:cNvPr>
          <p:cNvCxnSpPr/>
          <p:nvPr/>
        </p:nvCxnSpPr>
        <p:spPr bwMode="auto">
          <a:xfrm>
            <a:off x="4308143" y="3727358"/>
            <a:ext cx="651254" cy="573062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A091D20-F20A-444D-B2A4-7E0919695D3A}"/>
              </a:ext>
            </a:extLst>
          </p:cNvPr>
          <p:cNvSpPr txBox="1"/>
          <p:nvPr/>
        </p:nvSpPr>
        <p:spPr>
          <a:xfrm>
            <a:off x="5223449" y="4658224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Azure Cloud Shell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526A6B-55D5-4554-9B98-3846805376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9513" y="5438965"/>
            <a:ext cx="2600325" cy="11620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B788A10-A30A-4168-BDC4-2A7CB38C6D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97" y="4444621"/>
            <a:ext cx="3559516" cy="194661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5567E38-2766-4E60-8960-E504C6826E56}"/>
              </a:ext>
            </a:extLst>
          </p:cNvPr>
          <p:cNvSpPr txBox="1"/>
          <p:nvPr/>
        </p:nvSpPr>
        <p:spPr>
          <a:xfrm>
            <a:off x="2822768" y="6488668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Cloud Shell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4F55040-5EA0-4927-9144-826F57BC07F7}"/>
              </a:ext>
            </a:extLst>
          </p:cNvPr>
          <p:cNvCxnSpPr/>
          <p:nvPr/>
        </p:nvCxnSpPr>
        <p:spPr bwMode="auto">
          <a:xfrm flipH="1" flipV="1">
            <a:off x="2804378" y="6230001"/>
            <a:ext cx="341194" cy="258667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DC1CED-2019-4CE7-8701-1AE650B67560}"/>
              </a:ext>
            </a:extLst>
          </p:cNvPr>
          <p:cNvCxnSpPr/>
          <p:nvPr/>
        </p:nvCxnSpPr>
        <p:spPr bwMode="auto">
          <a:xfrm flipV="1">
            <a:off x="2974975" y="3274352"/>
            <a:ext cx="762450" cy="1315845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14E71AE-BD96-48C7-A429-4F9AC9519A22}"/>
              </a:ext>
            </a:extLst>
          </p:cNvPr>
          <p:cNvCxnSpPr/>
          <p:nvPr/>
        </p:nvCxnSpPr>
        <p:spPr bwMode="auto">
          <a:xfrm flipV="1">
            <a:off x="3624393" y="3950627"/>
            <a:ext cx="161596" cy="707597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5B7E30A1-D436-4F13-823F-C89DEAE061AA}"/>
              </a:ext>
            </a:extLst>
          </p:cNvPr>
          <p:cNvSpPr txBox="1"/>
          <p:nvPr/>
        </p:nvSpPr>
        <p:spPr>
          <a:xfrm>
            <a:off x="900753" y="5154304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Azure portal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950929-260B-452D-BF29-E76DF21F06AE}"/>
              </a:ext>
            </a:extLst>
          </p:cNvPr>
          <p:cNvSpPr txBox="1"/>
          <p:nvPr/>
        </p:nvSpPr>
        <p:spPr>
          <a:xfrm>
            <a:off x="6362210" y="79891"/>
            <a:ext cx="27028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Note: “</a:t>
            </a:r>
            <a:r>
              <a:rPr lang="en-GB" sz="1400" i="1" dirty="0"/>
              <a:t>clear</a:t>
            </a:r>
            <a:r>
              <a:rPr lang="en-GB" sz="1400" dirty="0"/>
              <a:t>” clears the screen</a:t>
            </a:r>
          </a:p>
        </p:txBody>
      </p:sp>
    </p:spTree>
    <p:extLst>
      <p:ext uri="{BB962C8B-B14F-4D97-AF65-F5344CB8AC3E}">
        <p14:creationId xmlns:p14="http://schemas.microsoft.com/office/powerpoint/2010/main" val="1538366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C1EB2-830F-4712-B83A-AED0C988A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Connecting to Individual VM Instances on a </a:t>
            </a:r>
            <a:r>
              <a:rPr lang="en-GB" dirty="0" err="1"/>
              <a:t>vNet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79186-47C9-4938-8E2F-F66D4E99E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Three ways: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Connecting directly to virtual machines using NAT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Connecting through a </a:t>
            </a:r>
            <a:r>
              <a:rPr lang="en-GB" dirty="0" err="1"/>
              <a:t>jumpbox</a:t>
            </a:r>
            <a:br>
              <a:rPr lang="en-GB" dirty="0"/>
            </a:br>
            <a:r>
              <a:rPr lang="en-GB" dirty="0"/>
              <a:t>…although a better solution is to use an Azure Bastion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Leveraging Azure Bastion </a:t>
            </a:r>
            <a:br>
              <a:rPr lang="en-GB" dirty="0"/>
            </a:br>
            <a:r>
              <a:rPr lang="en-GB" dirty="0"/>
              <a:t>Essentially, this is a managed version of the </a:t>
            </a:r>
            <a:r>
              <a:rPr lang="en-GB" dirty="0" err="1"/>
              <a:t>jumpbox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AD5BE7-5F05-4F59-8D3F-17EDA8156D7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BEC314-200D-4300-806F-AED5342E6D2B}"/>
              </a:ext>
            </a:extLst>
          </p:cNvPr>
          <p:cNvSpPr txBox="1"/>
          <p:nvPr/>
        </p:nvSpPr>
        <p:spPr>
          <a:xfrm>
            <a:off x="3595686" y="6164239"/>
            <a:ext cx="55483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/>
              <a:t>https://ochzhen.com/blog/connect-to-azure-vmss-instances</a:t>
            </a:r>
          </a:p>
        </p:txBody>
      </p:sp>
    </p:spTree>
    <p:extLst>
      <p:ext uri="{BB962C8B-B14F-4D97-AF65-F5344CB8AC3E}">
        <p14:creationId xmlns:p14="http://schemas.microsoft.com/office/powerpoint/2010/main" val="3005092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8D9A6-26FD-4D66-8998-E6F85C908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Jumpbox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AB984-77DE-463E-AE00-B29079DA6D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</a:t>
            </a:r>
            <a:r>
              <a:rPr lang="en-GB" dirty="0" err="1"/>
              <a:t>Jumpbox</a:t>
            </a:r>
            <a:r>
              <a:rPr lang="en-GB" dirty="0"/>
              <a:t> like this: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Create a virtual machine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Associate public IP address with this VM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Place the VM in the same virtual network (any subnet would work)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Open RDP/SSH port using NSG rules</a:t>
            </a:r>
          </a:p>
          <a:p>
            <a:endParaRPr lang="en-GB" dirty="0"/>
          </a:p>
          <a:p>
            <a:r>
              <a:rPr lang="en-GB" dirty="0"/>
              <a:t>Connect to the </a:t>
            </a:r>
            <a:r>
              <a:rPr lang="en-GB" dirty="0" err="1"/>
              <a:t>Jumpbox</a:t>
            </a:r>
            <a:r>
              <a:rPr lang="en-GB" dirty="0"/>
              <a:t> using the public IP and then SSH into the other VMs since </a:t>
            </a:r>
            <a:r>
              <a:rPr lang="en-GB" dirty="0" err="1"/>
              <a:t>Jumpbox</a:t>
            </a:r>
            <a:r>
              <a:rPr lang="en-GB" dirty="0"/>
              <a:t> is on the same </a:t>
            </a:r>
            <a:r>
              <a:rPr lang="en-GB" dirty="0" err="1"/>
              <a:t>vNet</a:t>
            </a:r>
            <a:endParaRPr lang="en-GB" dirty="0"/>
          </a:p>
          <a:p>
            <a:pPr lvl="1"/>
            <a:r>
              <a:rPr lang="en-GB" dirty="0"/>
              <a:t>Remember you can use the VM names instead of their IP addresses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E69F79-A230-4E77-97FF-A8968E4522E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7040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B6A6A-A331-4BC5-9B69-754084BA0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Azure Bastion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B1365-0FEB-425D-ACF6-8602B85FF1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723154"/>
            <a:ext cx="8864599" cy="1727199"/>
          </a:xfrm>
        </p:spPr>
        <p:txBody>
          <a:bodyPr/>
          <a:lstStyle/>
          <a:p>
            <a:r>
              <a:rPr lang="en-GB" dirty="0"/>
              <a:t>Like a </a:t>
            </a:r>
            <a:r>
              <a:rPr lang="en-GB" dirty="0" err="1"/>
              <a:t>jumpbox</a:t>
            </a:r>
            <a:r>
              <a:rPr lang="en-GB" dirty="0"/>
              <a:t> VM, you create a bastion on the same </a:t>
            </a:r>
            <a:r>
              <a:rPr lang="en-GB" dirty="0" err="1"/>
              <a:t>vNET</a:t>
            </a:r>
            <a:r>
              <a:rPr lang="en-GB" dirty="0"/>
              <a:t> as the VMs you want to access</a:t>
            </a:r>
          </a:p>
          <a:p>
            <a:r>
              <a:rPr lang="en-GB" dirty="0"/>
              <a:t>You give the Bastion a public IP address and use HTTPS to </a:t>
            </a:r>
            <a:r>
              <a:rPr lang="en-GB" b="1" dirty="0"/>
              <a:t>connect to it via the Azure Portal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The Azure Bastion service is a fully platform-managed PaaS service that you provision inside your virtual network. It provides secure and seamless RDP/SSH connectivity to your virtual machines directly from the Azure portal over TLS.</a:t>
            </a:r>
            <a:r>
              <a:rPr lang="en-GB" dirty="0"/>
              <a:t>”</a:t>
            </a:r>
          </a:p>
          <a:p>
            <a:r>
              <a:rPr lang="en-GB" dirty="0"/>
              <a:t>You can SSH, RDP or tunnel into a VM on the </a:t>
            </a:r>
            <a:r>
              <a:rPr lang="en-GB" dirty="0" err="1"/>
              <a:t>vNET</a:t>
            </a:r>
            <a:r>
              <a:rPr lang="en-GB" dirty="0"/>
              <a:t> through the Bastion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2B7B5A-83F1-4276-B423-5BEA4B3389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687" y="3859226"/>
            <a:ext cx="4256155" cy="283275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DA583AF-7763-4B25-B74D-2A686214EF44}"/>
              </a:ext>
            </a:extLst>
          </p:cNvPr>
          <p:cNvSpPr txBox="1"/>
          <p:nvPr/>
        </p:nvSpPr>
        <p:spPr>
          <a:xfrm>
            <a:off x="5246137" y="4906271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https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7C3D1F-51AD-4467-97BD-61B2EE97395F}"/>
              </a:ext>
            </a:extLst>
          </p:cNvPr>
          <p:cNvSpPr txBox="1"/>
          <p:nvPr/>
        </p:nvSpPr>
        <p:spPr>
          <a:xfrm>
            <a:off x="4713049" y="3859226"/>
            <a:ext cx="160020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Note: Transport Layer Security (TLS) has replaced SSL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091FB18-95C5-446D-B7B1-3B04D196CEA0}"/>
              </a:ext>
            </a:extLst>
          </p:cNvPr>
          <p:cNvSpPr txBox="1">
            <a:spLocks/>
          </p:cNvSpPr>
          <p:nvPr/>
        </p:nvSpPr>
        <p:spPr bwMode="auto">
          <a:xfrm>
            <a:off x="79375" y="3859226"/>
            <a:ext cx="4682312" cy="283275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Benefits include: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Uses TLS for security which also traverses firewalls securely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No public IPs required on VMs, connect to them via the Bastion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No need for NSGs. The Bastion connects to VMs over their private IPs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Protection from port scanning since VMs are not exposed to the Internet</a:t>
            </a:r>
          </a:p>
        </p:txBody>
      </p:sp>
    </p:spTree>
    <p:extLst>
      <p:ext uri="{BB962C8B-B14F-4D97-AF65-F5344CB8AC3E}">
        <p14:creationId xmlns:p14="http://schemas.microsoft.com/office/powerpoint/2010/main" val="3697018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84D82-5A96-1B06-026C-6C8103EE9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 Azure Bastion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26DD8-CA19-7791-51E2-9AF68CCE5A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F9E0B-5DAE-858D-68C5-75F71DF705C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02B5D0-040C-E4AB-15AC-6643F75CF24D}"/>
              </a:ext>
            </a:extLst>
          </p:cNvPr>
          <p:cNvSpPr txBox="1"/>
          <p:nvPr/>
        </p:nvSpPr>
        <p:spPr>
          <a:xfrm>
            <a:off x="101139" y="876395"/>
            <a:ext cx="8941721" cy="424731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SETUP THE BASTION</a:t>
            </a:r>
          </a:p>
          <a:p>
            <a:r>
              <a:rPr lang="en-GB" dirty="0">
                <a:solidFill>
                  <a:schemeClr val="bg1"/>
                </a:solidFill>
              </a:rPr>
              <a:t>Note: Bastions must be placed in their own subnet within the </a:t>
            </a:r>
            <a:r>
              <a:rPr lang="en-GB" dirty="0" err="1">
                <a:solidFill>
                  <a:schemeClr val="bg1"/>
                </a:solidFill>
              </a:rPr>
              <a:t>vNet</a:t>
            </a:r>
            <a:r>
              <a:rPr lang="en-GB" dirty="0">
                <a:solidFill>
                  <a:schemeClr val="bg1"/>
                </a:solidFill>
              </a:rPr>
              <a:t> address space.</a:t>
            </a:r>
          </a:p>
          <a:p>
            <a:r>
              <a:rPr lang="en-GB" dirty="0">
                <a:solidFill>
                  <a:schemeClr val="bg1"/>
                </a:solidFill>
              </a:rPr>
              <a:t>This </a:t>
            </a:r>
            <a:r>
              <a:rPr lang="en-GB" u="sng" dirty="0">
                <a:solidFill>
                  <a:schemeClr val="bg1"/>
                </a:solidFill>
              </a:rPr>
              <a:t>must</a:t>
            </a:r>
            <a:r>
              <a:rPr lang="en-GB" dirty="0">
                <a:solidFill>
                  <a:schemeClr val="bg1"/>
                </a:solidFill>
              </a:rPr>
              <a:t> be named “</a:t>
            </a:r>
            <a:r>
              <a:rPr lang="en-GB" dirty="0" err="1">
                <a:solidFill>
                  <a:schemeClr val="bg1"/>
                </a:solidFill>
              </a:rPr>
              <a:t>AzureBastionSubnet</a:t>
            </a:r>
            <a:r>
              <a:rPr lang="en-GB" dirty="0">
                <a:solidFill>
                  <a:schemeClr val="bg1"/>
                </a:solidFill>
              </a:rPr>
              <a:t>” (see bastion create --help)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public-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myBastionIP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sku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C000"/>
                </a:solidFill>
              </a:rPr>
              <a:t>Standard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vnet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subnet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AzureBastionSubnet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vnet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 </a:t>
            </a:r>
            <a:r>
              <a:rPr lang="en-GB" dirty="0" err="1">
                <a:solidFill>
                  <a:srgbClr val="FFC000"/>
                </a:solidFill>
              </a:rPr>
              <a:t>myVNet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--address-prefixes </a:t>
            </a:r>
            <a:r>
              <a:rPr lang="en-GB" dirty="0">
                <a:solidFill>
                  <a:srgbClr val="FFC000"/>
                </a:solidFill>
              </a:rPr>
              <a:t>10.1.1.0/24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bastion create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myBastionHost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--public-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-address </a:t>
            </a:r>
            <a:r>
              <a:rPr lang="en-GB" dirty="0" err="1">
                <a:solidFill>
                  <a:srgbClr val="FFC000"/>
                </a:solidFill>
              </a:rPr>
              <a:t>myBastionIP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vnet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 </a:t>
            </a:r>
            <a:r>
              <a:rPr lang="en-GB" dirty="0" err="1">
                <a:solidFill>
                  <a:srgbClr val="FFC000"/>
                </a:solidFill>
              </a:rPr>
              <a:t>myVNet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--location </a:t>
            </a:r>
            <a:r>
              <a:rPr lang="en-GB" dirty="0" err="1">
                <a:solidFill>
                  <a:srgbClr val="FFC000"/>
                </a:solidFill>
              </a:rPr>
              <a:t>ukwest</a:t>
            </a:r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u="sng" dirty="0">
                <a:solidFill>
                  <a:schemeClr val="bg1"/>
                </a:solidFill>
              </a:rPr>
              <a:t>DISPLAY THE PUBLIC IP OF THE BASTION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network public-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show --resource-group </a:t>
            </a:r>
            <a:r>
              <a:rPr lang="en-GB" dirty="0" err="1">
                <a:solidFill>
                  <a:srgbClr val="FFC000"/>
                </a:solidFill>
              </a:rPr>
              <a:t>myvm</a:t>
            </a:r>
            <a:r>
              <a:rPr lang="en-GB" dirty="0">
                <a:solidFill>
                  <a:srgbClr val="FFC000"/>
                </a:solidFill>
              </a:rPr>
              <a:t>-resource-</a:t>
            </a:r>
            <a:r>
              <a:rPr lang="en-GB" dirty="0" err="1">
                <a:solidFill>
                  <a:srgbClr val="FFC000"/>
                </a:solidFill>
              </a:rPr>
              <a:t>gp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myBastionIP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--query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ipAddress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--output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tsv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57.89.30.3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C29656F-224E-66B2-BC84-AFD5651E9C72}"/>
              </a:ext>
            </a:extLst>
          </p:cNvPr>
          <p:cNvSpPr/>
          <p:nvPr/>
        </p:nvSpPr>
        <p:spPr bwMode="auto">
          <a:xfrm>
            <a:off x="101139" y="2543034"/>
            <a:ext cx="2282670" cy="322996"/>
          </a:xfrm>
          <a:prstGeom prst="round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28AB9BE-FF84-B67C-6275-348B8D21509B}"/>
              </a:ext>
            </a:extLst>
          </p:cNvPr>
          <p:cNvSpPr/>
          <p:nvPr/>
        </p:nvSpPr>
        <p:spPr bwMode="auto">
          <a:xfrm>
            <a:off x="6387151" y="2543033"/>
            <a:ext cx="1282891" cy="322996"/>
          </a:xfrm>
          <a:prstGeom prst="round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A219D7-C48F-DE96-F9DE-2195B4BD9ACC}"/>
              </a:ext>
            </a:extLst>
          </p:cNvPr>
          <p:cNvSpPr txBox="1"/>
          <p:nvPr/>
        </p:nvSpPr>
        <p:spPr>
          <a:xfrm>
            <a:off x="5509146" y="5322687"/>
            <a:ext cx="29338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>
                <a:solidFill>
                  <a:srgbClr val="FF0000"/>
                </a:solidFill>
              </a:rPr>
              <a:t>Choose a free subnet address</a:t>
            </a: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B7367B9D-6468-C7D6-F394-843AD4B1A820}"/>
              </a:ext>
            </a:extLst>
          </p:cNvPr>
          <p:cNvCxnSpPr>
            <a:endCxn id="7" idx="3"/>
          </p:cNvCxnSpPr>
          <p:nvPr/>
        </p:nvCxnSpPr>
        <p:spPr bwMode="auto">
          <a:xfrm rot="5400000" flipH="1" flipV="1">
            <a:off x="6024349" y="3617794"/>
            <a:ext cx="2558956" cy="732430"/>
          </a:xfrm>
          <a:prstGeom prst="bentConnector4">
            <a:avLst>
              <a:gd name="adj1" fmla="val 18044"/>
              <a:gd name="adj2" fmla="val 272826"/>
            </a:avLst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9279570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13BECFFE-EBFF-4BB8-8F57-F308089195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107" y="2519055"/>
            <a:ext cx="8992845" cy="1926657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EA2CCC1-3EE3-7505-B2D2-8A2E95CD0C1E}"/>
              </a:ext>
            </a:extLst>
          </p:cNvPr>
          <p:cNvCxnSpPr/>
          <p:nvPr/>
        </p:nvCxnSpPr>
        <p:spPr bwMode="auto">
          <a:xfrm>
            <a:off x="784225" y="4175357"/>
            <a:ext cx="4292884" cy="1979616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9F3FD48-5336-4745-ABB7-AB6458462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27630"/>
          </a:xfrm>
        </p:spPr>
        <p:txBody>
          <a:bodyPr/>
          <a:lstStyle/>
          <a:p>
            <a:r>
              <a:rPr lang="en-GB" dirty="0"/>
              <a:t>Connect to a VM through the Bastion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45B82-F692-43A7-8C47-6096B6814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016157"/>
            <a:ext cx="7029450" cy="726544"/>
          </a:xfrm>
        </p:spPr>
        <p:txBody>
          <a:bodyPr/>
          <a:lstStyle/>
          <a:p>
            <a:r>
              <a:rPr lang="en-GB" dirty="0"/>
              <a:t>Assuming myVM1 exists on the same </a:t>
            </a:r>
            <a:r>
              <a:rPr lang="en-GB" dirty="0" err="1"/>
              <a:t>vNet</a:t>
            </a:r>
            <a:r>
              <a:rPr lang="en-GB" dirty="0"/>
              <a:t> (but on a different subnet to the Bastion)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0EF3A9-DD3D-459F-B14E-CD74CF25563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841FA9F-4735-484F-A11A-0D2EB12B0F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5" y="1456446"/>
            <a:ext cx="704850" cy="100965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F7FB5D5-B018-4CAD-91CC-8AE05C993A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359" y="4297598"/>
            <a:ext cx="4476750" cy="1857375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C729471-332F-40D0-8169-4C69B36820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2028" y="4584817"/>
            <a:ext cx="2190750" cy="1495425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D703CCD-3FBE-6DC2-6570-DD46ED8987B3}"/>
              </a:ext>
            </a:extLst>
          </p:cNvPr>
          <p:cNvCxnSpPr/>
          <p:nvPr/>
        </p:nvCxnSpPr>
        <p:spPr bwMode="auto">
          <a:xfrm>
            <a:off x="115107" y="4167116"/>
            <a:ext cx="467197" cy="1987857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ABA6A3D-685F-71E9-062B-8AAF6C452129}"/>
              </a:ext>
            </a:extLst>
          </p:cNvPr>
          <p:cNvCxnSpPr/>
          <p:nvPr/>
        </p:nvCxnSpPr>
        <p:spPr bwMode="auto">
          <a:xfrm>
            <a:off x="124135" y="4030639"/>
            <a:ext cx="476224" cy="266959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3454610-A0F8-725B-FB1F-8D0EAE4E58E2}"/>
              </a:ext>
            </a:extLst>
          </p:cNvPr>
          <p:cNvCxnSpPr/>
          <p:nvPr/>
        </p:nvCxnSpPr>
        <p:spPr bwMode="auto">
          <a:xfrm>
            <a:off x="784225" y="4057934"/>
            <a:ext cx="4292884" cy="239664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E0EE728-691E-5E5C-4436-D2AAD757BA9C}"/>
              </a:ext>
            </a:extLst>
          </p:cNvPr>
          <p:cNvCxnSpPr/>
          <p:nvPr/>
        </p:nvCxnSpPr>
        <p:spPr bwMode="auto">
          <a:xfrm flipV="1">
            <a:off x="4071582" y="4563135"/>
            <a:ext cx="1555845" cy="486537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57C7358-487E-484B-CA79-B4587C7FAF31}"/>
              </a:ext>
            </a:extLst>
          </p:cNvPr>
          <p:cNvCxnSpPr/>
          <p:nvPr/>
        </p:nvCxnSpPr>
        <p:spPr bwMode="auto">
          <a:xfrm>
            <a:off x="4071582" y="5332530"/>
            <a:ext cx="1520446" cy="743611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D587D887-5109-12E0-D31D-F5FEB0FF3BF8}"/>
              </a:ext>
            </a:extLst>
          </p:cNvPr>
          <p:cNvSpPr/>
          <p:nvPr/>
        </p:nvSpPr>
        <p:spPr bwMode="auto">
          <a:xfrm>
            <a:off x="5718412" y="5618328"/>
            <a:ext cx="2064366" cy="457813"/>
          </a:xfrm>
          <a:prstGeom prst="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5454040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74489</TotalTime>
  <Words>536</Words>
  <Application>Microsoft Office PowerPoint</Application>
  <PresentationFormat>On-screen Show (4:3)</PresentationFormat>
  <Paragraphs>61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Helvetica-Narrow</vt:lpstr>
      <vt:lpstr>Monotype Sorts</vt:lpstr>
      <vt:lpstr>Arial</vt:lpstr>
      <vt:lpstr>Helvetica</vt:lpstr>
      <vt:lpstr>Impact</vt:lpstr>
      <vt:lpstr>Times New Roman</vt:lpstr>
      <vt:lpstr>Wingdings</vt:lpstr>
      <vt:lpstr>os-slides</vt:lpstr>
      <vt:lpstr>Azure Jumpboxes &amp; Bastion</vt:lpstr>
      <vt:lpstr>Cloud Shell</vt:lpstr>
      <vt:lpstr>Connecting to Individual VM Instances on a vNet</vt:lpstr>
      <vt:lpstr>Jumpbox</vt:lpstr>
      <vt:lpstr>Azure Bastion</vt:lpstr>
      <vt:lpstr>Setup Azure Bastion</vt:lpstr>
      <vt:lpstr>Connect to a VM through the Bastion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2282</cp:revision>
  <cp:lastPrinted>2001-06-14T13:58:17Z</cp:lastPrinted>
  <dcterms:created xsi:type="dcterms:W3CDTF">1999-06-25T18:38:26Z</dcterms:created>
  <dcterms:modified xsi:type="dcterms:W3CDTF">2022-11-02T16:02:01Z</dcterms:modified>
</cp:coreProperties>
</file>