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62" r:id="rId4"/>
    <p:sldId id="263" r:id="rId5"/>
    <p:sldId id="264" r:id="rId6"/>
    <p:sldId id="265" r:id="rId7"/>
    <p:sldId id="266" r:id="rId8"/>
    <p:sldId id="269" r:id="rId9"/>
    <p:sldId id="260" r:id="rId10"/>
    <p:sldId id="272" r:id="rId11"/>
    <p:sldId id="275" r:id="rId12"/>
    <p:sldId id="273" r:id="rId13"/>
    <p:sldId id="259" r:id="rId14"/>
    <p:sldId id="258" r:id="rId15"/>
    <p:sldId id="274" r:id="rId16"/>
    <p:sldId id="268" r:id="rId17"/>
    <p:sldId id="276" r:id="rId18"/>
    <p:sldId id="27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DDB35D-3A30-4764-B2B3-564070C72B43}" type="datetimeFigureOut">
              <a:rPr lang="en-IN" smtClean="0"/>
              <a:t>14-12-2022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119A2-C8A0-4827-90F1-E8F273482CCF}" type="slidenum">
              <a:rPr lang="en-IN" smtClean="0"/>
              <a:t>‹#›</a:t>
            </a:fld>
            <a:endParaRPr lang="en-IN"/>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25743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DDB35D-3A30-4764-B2B3-564070C72B43}" type="datetimeFigureOut">
              <a:rPr lang="en-IN" smtClean="0"/>
              <a:t>14-12-2022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119A2-C8A0-4827-90F1-E8F273482CCF}" type="slidenum">
              <a:rPr lang="en-IN" smtClean="0"/>
              <a:t>‹#›</a:t>
            </a:fld>
            <a:endParaRPr lang="en-IN"/>
          </a:p>
        </p:txBody>
      </p:sp>
    </p:spTree>
    <p:extLst>
      <p:ext uri="{BB962C8B-B14F-4D97-AF65-F5344CB8AC3E}">
        <p14:creationId xmlns:p14="http://schemas.microsoft.com/office/powerpoint/2010/main" val="2093757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DDB35D-3A30-4764-B2B3-564070C72B43}" type="datetimeFigureOut">
              <a:rPr lang="en-IN" smtClean="0"/>
              <a:t>14-12-2022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119A2-C8A0-4827-90F1-E8F273482CCF}" type="slidenum">
              <a:rPr lang="en-IN" smtClean="0"/>
              <a:t>‹#›</a:t>
            </a:fld>
            <a:endParaRPr lang="en-IN"/>
          </a:p>
        </p:txBody>
      </p:sp>
    </p:spTree>
    <p:extLst>
      <p:ext uri="{BB962C8B-B14F-4D97-AF65-F5344CB8AC3E}">
        <p14:creationId xmlns:p14="http://schemas.microsoft.com/office/powerpoint/2010/main" val="1461472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DDB35D-3A30-4764-B2B3-564070C72B43}" type="datetimeFigureOut">
              <a:rPr lang="en-IN" smtClean="0"/>
              <a:t>14-12-2022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8119A2-C8A0-4827-90F1-E8F273482CCF}" type="slidenum">
              <a:rPr lang="en-IN" smtClean="0"/>
              <a:t>‹#›</a:t>
            </a:fld>
            <a:endParaRPr lang="en-IN"/>
          </a:p>
        </p:txBody>
      </p:sp>
    </p:spTree>
    <p:extLst>
      <p:ext uri="{BB962C8B-B14F-4D97-AF65-F5344CB8AC3E}">
        <p14:creationId xmlns:p14="http://schemas.microsoft.com/office/powerpoint/2010/main" val="710833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DDB35D-3A30-4764-B2B3-564070C72B43}" type="datetimeFigureOut">
              <a:rPr lang="en-IN" smtClean="0"/>
              <a:t>14-12-2022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E8119A2-C8A0-4827-90F1-E8F273482CCF}" type="slidenum">
              <a:rPr lang="en-IN" smtClean="0"/>
              <a:t>‹#›</a:t>
            </a:fld>
            <a:endParaRPr lang="en-IN"/>
          </a:p>
        </p:txBody>
      </p:sp>
    </p:spTree>
    <p:extLst>
      <p:ext uri="{BB962C8B-B14F-4D97-AF65-F5344CB8AC3E}">
        <p14:creationId xmlns:p14="http://schemas.microsoft.com/office/powerpoint/2010/main" val="1546877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DDB35D-3A30-4764-B2B3-564070C72B43}" type="datetimeFigureOut">
              <a:rPr lang="en-IN" smtClean="0"/>
              <a:t>14-12-2022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E8119A2-C8A0-4827-90F1-E8F273482CCF}" type="slidenum">
              <a:rPr lang="en-IN" smtClean="0"/>
              <a:t>‹#›</a:t>
            </a:fld>
            <a:endParaRPr lang="en-IN"/>
          </a:p>
        </p:txBody>
      </p:sp>
    </p:spTree>
    <p:extLst>
      <p:ext uri="{BB962C8B-B14F-4D97-AF65-F5344CB8AC3E}">
        <p14:creationId xmlns:p14="http://schemas.microsoft.com/office/powerpoint/2010/main" val="2216324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DDB35D-3A30-4764-B2B3-564070C72B43}" type="datetimeFigureOut">
              <a:rPr lang="en-IN" smtClean="0"/>
              <a:t>14-12-2022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E8119A2-C8A0-4827-90F1-E8F273482CCF}" type="slidenum">
              <a:rPr lang="en-IN" smtClean="0"/>
              <a:t>‹#›</a:t>
            </a:fld>
            <a:endParaRPr lang="en-IN"/>
          </a:p>
        </p:txBody>
      </p:sp>
    </p:spTree>
    <p:extLst>
      <p:ext uri="{BB962C8B-B14F-4D97-AF65-F5344CB8AC3E}">
        <p14:creationId xmlns:p14="http://schemas.microsoft.com/office/powerpoint/2010/main" val="2797872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DDB35D-3A30-4764-B2B3-564070C72B43}" type="datetimeFigureOut">
              <a:rPr lang="en-IN" smtClean="0"/>
              <a:t>14-12-2022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8119A2-C8A0-4827-90F1-E8F273482CCF}" type="slidenum">
              <a:rPr lang="en-IN" smtClean="0"/>
              <a:t>‹#›</a:t>
            </a:fld>
            <a:endParaRPr lang="en-IN"/>
          </a:p>
        </p:txBody>
      </p:sp>
    </p:spTree>
    <p:extLst>
      <p:ext uri="{BB962C8B-B14F-4D97-AF65-F5344CB8AC3E}">
        <p14:creationId xmlns:p14="http://schemas.microsoft.com/office/powerpoint/2010/main" val="2999231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DDB35D-3A30-4764-B2B3-564070C72B43}" type="datetimeFigureOut">
              <a:rPr lang="en-IN" smtClean="0"/>
              <a:t>14-12-2022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E8119A2-C8A0-4827-90F1-E8F273482CCF}" type="slidenum">
              <a:rPr lang="en-IN" smtClean="0"/>
              <a:t>‹#›</a:t>
            </a:fld>
            <a:endParaRPr lang="en-IN"/>
          </a:p>
        </p:txBody>
      </p:sp>
    </p:spTree>
    <p:extLst>
      <p:ext uri="{BB962C8B-B14F-4D97-AF65-F5344CB8AC3E}">
        <p14:creationId xmlns:p14="http://schemas.microsoft.com/office/powerpoint/2010/main" val="2900990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DDDB35D-3A30-4764-B2B3-564070C72B43}" type="datetimeFigureOut">
              <a:rPr lang="en-IN" smtClean="0"/>
              <a:t>14-12-2022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E8119A2-C8A0-4827-90F1-E8F273482CCF}" type="slidenum">
              <a:rPr lang="en-IN" smtClean="0"/>
              <a:t>‹#›</a:t>
            </a:fld>
            <a:endParaRPr lang="en-IN"/>
          </a:p>
        </p:txBody>
      </p:sp>
    </p:spTree>
    <p:extLst>
      <p:ext uri="{BB962C8B-B14F-4D97-AF65-F5344CB8AC3E}">
        <p14:creationId xmlns:p14="http://schemas.microsoft.com/office/powerpoint/2010/main" val="2564016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DDB35D-3A30-4764-B2B3-564070C72B43}" type="datetimeFigureOut">
              <a:rPr lang="en-IN" smtClean="0"/>
              <a:t>14-12-2022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119A2-C8A0-4827-90F1-E8F273482CCF}" type="slidenum">
              <a:rPr lang="en-IN" smtClean="0"/>
              <a:t>‹#›</a:t>
            </a:fld>
            <a:endParaRPr lang="en-IN"/>
          </a:p>
        </p:txBody>
      </p:sp>
    </p:spTree>
    <p:extLst>
      <p:ext uri="{BB962C8B-B14F-4D97-AF65-F5344CB8AC3E}">
        <p14:creationId xmlns:p14="http://schemas.microsoft.com/office/powerpoint/2010/main" val="5213018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DDB35D-3A30-4764-B2B3-564070C72B43}" type="datetimeFigureOut">
              <a:rPr lang="en-IN" smtClean="0"/>
              <a:t>14-12-2022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119A2-C8A0-4827-90F1-E8F273482CCF}" type="slidenum">
              <a:rPr lang="en-IN" smtClean="0"/>
              <a:t>‹#›</a:t>
            </a:fld>
            <a:endParaRPr lang="en-IN"/>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6522012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DDB35D-3A30-4764-B2B3-564070C72B43}" type="datetimeFigureOut">
              <a:rPr lang="en-IN" smtClean="0"/>
              <a:t>14-12-2022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119A2-C8A0-4827-90F1-E8F273482CCF}" type="slidenum">
              <a:rPr lang="en-IN" smtClean="0"/>
              <a:t>‹#›</a:t>
            </a:fld>
            <a:endParaRPr lang="en-IN"/>
          </a:p>
        </p:txBody>
      </p:sp>
    </p:spTree>
    <p:extLst>
      <p:ext uri="{BB962C8B-B14F-4D97-AF65-F5344CB8AC3E}">
        <p14:creationId xmlns:p14="http://schemas.microsoft.com/office/powerpoint/2010/main" val="8345656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DDB35D-3A30-4764-B2B3-564070C72B43}" type="datetimeFigureOut">
              <a:rPr lang="en-IN" smtClean="0"/>
              <a:t>14-12-2022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119A2-C8A0-4827-90F1-E8F273482CCF}" type="slidenum">
              <a:rPr lang="en-IN" smtClean="0"/>
              <a:t>‹#›</a:t>
            </a:fld>
            <a:endParaRPr lang="en-IN"/>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3474057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DDB35D-3A30-4764-B2B3-564070C72B43}" type="datetimeFigureOut">
              <a:rPr lang="en-IN" smtClean="0"/>
              <a:t>14-12-2022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119A2-C8A0-4827-90F1-E8F273482CCF}" type="slidenum">
              <a:rPr lang="en-IN" smtClean="0"/>
              <a:t>‹#›</a:t>
            </a:fld>
            <a:endParaRPr lang="en-IN"/>
          </a:p>
        </p:txBody>
      </p:sp>
    </p:spTree>
    <p:extLst>
      <p:ext uri="{BB962C8B-B14F-4D97-AF65-F5344CB8AC3E}">
        <p14:creationId xmlns:p14="http://schemas.microsoft.com/office/powerpoint/2010/main" val="1424821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DDB35D-3A30-4764-B2B3-564070C72B43}" type="datetimeFigureOut">
              <a:rPr lang="en-IN" smtClean="0"/>
              <a:t>14-12-2022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119A2-C8A0-4827-90F1-E8F273482CCF}" type="slidenum">
              <a:rPr lang="en-IN" smtClean="0"/>
              <a:t>‹#›</a:t>
            </a:fld>
            <a:endParaRPr lang="en-IN"/>
          </a:p>
        </p:txBody>
      </p:sp>
    </p:spTree>
    <p:extLst>
      <p:ext uri="{BB962C8B-B14F-4D97-AF65-F5344CB8AC3E}">
        <p14:creationId xmlns:p14="http://schemas.microsoft.com/office/powerpoint/2010/main" val="8263624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DDB35D-3A30-4764-B2B3-564070C72B43}" type="datetimeFigureOut">
              <a:rPr lang="en-IN" smtClean="0"/>
              <a:t>14-12-2022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E8119A2-C8A0-4827-90F1-E8F273482CCF}" type="slidenum">
              <a:rPr lang="en-IN" smtClean="0"/>
              <a:t>‹#›</a:t>
            </a:fld>
            <a:endParaRPr lang="en-IN"/>
          </a:p>
        </p:txBody>
      </p:sp>
    </p:spTree>
    <p:extLst>
      <p:ext uri="{BB962C8B-B14F-4D97-AF65-F5344CB8AC3E}">
        <p14:creationId xmlns:p14="http://schemas.microsoft.com/office/powerpoint/2010/main" val="38534814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DDDB35D-3A30-4764-B2B3-564070C72B43}" type="datetimeFigureOut">
              <a:rPr lang="en-IN" smtClean="0"/>
              <a:t>14-12-2022</a:t>
            </a:fld>
            <a:endParaRPr lang="en-IN"/>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IN"/>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E8119A2-C8A0-4827-90F1-E8F273482CCF}" type="slidenum">
              <a:rPr lang="en-IN" smtClean="0"/>
              <a:t>‹#›</a:t>
            </a:fld>
            <a:endParaRPr lang="en-IN"/>
          </a:p>
        </p:txBody>
      </p:sp>
    </p:spTree>
    <p:extLst>
      <p:ext uri="{BB962C8B-B14F-4D97-AF65-F5344CB8AC3E}">
        <p14:creationId xmlns:p14="http://schemas.microsoft.com/office/powerpoint/2010/main" val="136966344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tryzapp.com/" TargetMode="External"/><Relationship Id="rId2" Type="http://schemas.openxmlformats.org/officeDocument/2006/relationships/hyperlink" Target="https://www.tutor2u.net/business/reference/aims-and-objectives-of-a-busines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D5BF7-3D49-7C5F-0D4C-AEED9E029805}"/>
              </a:ext>
            </a:extLst>
          </p:cNvPr>
          <p:cNvSpPr>
            <a:spLocks noGrp="1"/>
          </p:cNvSpPr>
          <p:nvPr>
            <p:ph type="ctrTitle"/>
          </p:nvPr>
        </p:nvSpPr>
        <p:spPr>
          <a:xfrm>
            <a:off x="443949" y="1582663"/>
            <a:ext cx="8755507" cy="1375116"/>
          </a:xfrm>
        </p:spPr>
        <p:txBody>
          <a:bodyPr>
            <a:normAutofit fontScale="90000"/>
          </a:bodyPr>
          <a:lstStyle/>
          <a:p>
            <a:pPr algn="ctr"/>
            <a:r>
              <a:rPr lang="en-GB" sz="4400" b="1" dirty="0"/>
              <a:t>Fundraising for start-ups – challenges and opportunities</a:t>
            </a:r>
            <a:endParaRPr lang="en-IN" sz="4400" b="1" dirty="0"/>
          </a:p>
        </p:txBody>
      </p:sp>
      <p:sp>
        <p:nvSpPr>
          <p:cNvPr id="6" name="TextBox 5">
            <a:extLst>
              <a:ext uri="{FF2B5EF4-FFF2-40B4-BE49-F238E27FC236}">
                <a16:creationId xmlns:a16="http://schemas.microsoft.com/office/drawing/2014/main" id="{001CAF83-DC24-C29D-B8B1-11B1EFFF207E}"/>
              </a:ext>
            </a:extLst>
          </p:cNvPr>
          <p:cNvSpPr txBox="1"/>
          <p:nvPr/>
        </p:nvSpPr>
        <p:spPr>
          <a:xfrm>
            <a:off x="1636491" y="1165673"/>
            <a:ext cx="6058743" cy="523220"/>
          </a:xfrm>
          <a:prstGeom prst="rect">
            <a:avLst/>
          </a:prstGeom>
          <a:noFill/>
        </p:spPr>
        <p:txBody>
          <a:bodyPr wrap="square">
            <a:spAutoFit/>
          </a:bodyPr>
          <a:lstStyle/>
          <a:p>
            <a:r>
              <a:rPr lang="en-US" sz="2800" b="1" dirty="0"/>
              <a:t>Entrepreneurship – Assignment 2</a:t>
            </a:r>
          </a:p>
        </p:txBody>
      </p:sp>
      <p:sp>
        <p:nvSpPr>
          <p:cNvPr id="8" name="TextBox 7">
            <a:extLst>
              <a:ext uri="{FF2B5EF4-FFF2-40B4-BE49-F238E27FC236}">
                <a16:creationId xmlns:a16="http://schemas.microsoft.com/office/drawing/2014/main" id="{2E8C909C-D2A9-61CF-83A3-306F1C5B9C0B}"/>
              </a:ext>
            </a:extLst>
          </p:cNvPr>
          <p:cNvSpPr txBox="1"/>
          <p:nvPr/>
        </p:nvSpPr>
        <p:spPr>
          <a:xfrm>
            <a:off x="178905" y="4798046"/>
            <a:ext cx="6109252" cy="1754326"/>
          </a:xfrm>
          <a:prstGeom prst="rect">
            <a:avLst/>
          </a:prstGeom>
          <a:noFill/>
        </p:spPr>
        <p:txBody>
          <a:bodyPr wrap="square">
            <a:spAutoFit/>
          </a:bodyPr>
          <a:lstStyle/>
          <a:p>
            <a:r>
              <a:rPr lang="en-IN" b="1" dirty="0"/>
              <a:t>Presented by</a:t>
            </a:r>
          </a:p>
          <a:p>
            <a:r>
              <a:rPr lang="en-IN" dirty="0"/>
              <a:t>Muhammed shah				2131204</a:t>
            </a:r>
          </a:p>
          <a:p>
            <a:r>
              <a:rPr lang="en-IN" dirty="0"/>
              <a:t>Muhammed </a:t>
            </a:r>
            <a:r>
              <a:rPr lang="en-IN" dirty="0" err="1"/>
              <a:t>shebil</a:t>
            </a:r>
            <a:r>
              <a:rPr lang="en-IN" dirty="0"/>
              <a:t> Pallimalil		2130892</a:t>
            </a:r>
          </a:p>
          <a:p>
            <a:r>
              <a:rPr lang="en-IN" dirty="0" err="1"/>
              <a:t>Parupally</a:t>
            </a:r>
            <a:r>
              <a:rPr lang="en-IN" dirty="0"/>
              <a:t> </a:t>
            </a:r>
            <a:r>
              <a:rPr lang="en-IN" dirty="0" err="1"/>
              <a:t>prudhvi</a:t>
            </a:r>
            <a:r>
              <a:rPr lang="en-IN" dirty="0"/>
              <a:t> raj </a:t>
            </a:r>
            <a:r>
              <a:rPr lang="en-IN" dirty="0" err="1"/>
              <a:t>goud</a:t>
            </a:r>
            <a:r>
              <a:rPr lang="en-IN" dirty="0"/>
              <a:t>		2130641</a:t>
            </a:r>
          </a:p>
          <a:p>
            <a:r>
              <a:rPr lang="en-IN" dirty="0" err="1"/>
              <a:t>Adithkunimmal</a:t>
            </a:r>
            <a:r>
              <a:rPr lang="en-IN" dirty="0"/>
              <a:t>					2132665</a:t>
            </a:r>
          </a:p>
          <a:p>
            <a:endParaRPr lang="en-IN" dirty="0"/>
          </a:p>
        </p:txBody>
      </p:sp>
    </p:spTree>
    <p:extLst>
      <p:ext uri="{BB962C8B-B14F-4D97-AF65-F5344CB8AC3E}">
        <p14:creationId xmlns:p14="http://schemas.microsoft.com/office/powerpoint/2010/main" val="21637915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1CD27B8-A205-D275-01B0-3D0A0EA0CEB3}"/>
              </a:ext>
            </a:extLst>
          </p:cNvPr>
          <p:cNvSpPr txBox="1"/>
          <p:nvPr/>
        </p:nvSpPr>
        <p:spPr>
          <a:xfrm>
            <a:off x="748746" y="1387661"/>
            <a:ext cx="8143461" cy="2585323"/>
          </a:xfrm>
          <a:prstGeom prst="rect">
            <a:avLst/>
          </a:prstGeom>
          <a:noFill/>
        </p:spPr>
        <p:txBody>
          <a:bodyPr wrap="square">
            <a:spAutoFit/>
          </a:bodyPr>
          <a:lstStyle/>
          <a:p>
            <a:r>
              <a:rPr lang="en-IN" b="1" dirty="0"/>
              <a:t>Survival: </a:t>
            </a:r>
            <a:r>
              <a:rPr lang="en-IN" dirty="0"/>
              <a:t>It is usually a short-term objective for a small business coming out of the gate, in a crisis situation, or for a new firm entering the market.</a:t>
            </a:r>
          </a:p>
          <a:p>
            <a:r>
              <a:rPr lang="en-GB" b="1" dirty="0"/>
              <a:t>Profit maximisation: </a:t>
            </a:r>
            <a:r>
              <a:rPr lang="en-GB" dirty="0"/>
              <a:t>try to make the most profit possible – most like to be the aim of the owners and shareholders.</a:t>
            </a:r>
          </a:p>
          <a:p>
            <a:r>
              <a:rPr lang="en-GB" b="1" dirty="0"/>
              <a:t>Profit satisficing: </a:t>
            </a:r>
            <a:r>
              <a:rPr lang="en-GB" dirty="0"/>
              <a:t>Small businesses whose owners do not wish to work longer hours probably aim to make enough profit to keep them comfortable.</a:t>
            </a:r>
          </a:p>
          <a:p>
            <a:endParaRPr lang="en-IN" dirty="0"/>
          </a:p>
        </p:txBody>
      </p:sp>
      <p:sp>
        <p:nvSpPr>
          <p:cNvPr id="11" name="TextBox 10">
            <a:extLst>
              <a:ext uri="{FF2B5EF4-FFF2-40B4-BE49-F238E27FC236}">
                <a16:creationId xmlns:a16="http://schemas.microsoft.com/office/drawing/2014/main" id="{68E8208E-DCA2-28F3-5377-371299F88938}"/>
              </a:ext>
            </a:extLst>
          </p:cNvPr>
          <p:cNvSpPr txBox="1"/>
          <p:nvPr/>
        </p:nvSpPr>
        <p:spPr>
          <a:xfrm>
            <a:off x="748746" y="780729"/>
            <a:ext cx="6109252" cy="461665"/>
          </a:xfrm>
          <a:prstGeom prst="rect">
            <a:avLst/>
          </a:prstGeom>
          <a:noFill/>
        </p:spPr>
        <p:txBody>
          <a:bodyPr wrap="square">
            <a:spAutoFit/>
          </a:bodyPr>
          <a:lstStyle/>
          <a:p>
            <a:r>
              <a:rPr lang="en-IN" sz="2400" b="1" dirty="0"/>
              <a:t>Objectives</a:t>
            </a:r>
          </a:p>
        </p:txBody>
      </p:sp>
    </p:spTree>
    <p:extLst>
      <p:ext uri="{BB962C8B-B14F-4D97-AF65-F5344CB8AC3E}">
        <p14:creationId xmlns:p14="http://schemas.microsoft.com/office/powerpoint/2010/main" val="939898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B133940-ACE6-B32C-2CF8-60ABED11761A}"/>
              </a:ext>
            </a:extLst>
          </p:cNvPr>
          <p:cNvSpPr txBox="1"/>
          <p:nvPr/>
        </p:nvSpPr>
        <p:spPr>
          <a:xfrm>
            <a:off x="404190" y="1123125"/>
            <a:ext cx="10886661" cy="5909310"/>
          </a:xfrm>
          <a:prstGeom prst="rect">
            <a:avLst/>
          </a:prstGeom>
          <a:noFill/>
        </p:spPr>
        <p:txBody>
          <a:bodyPr wrap="square">
            <a:spAutoFit/>
          </a:bodyPr>
          <a:lstStyle/>
          <a:p>
            <a:r>
              <a:rPr lang="en-GB" dirty="0"/>
              <a:t>Fundraising for a new start-up can be complicated and challenging. An organization can prepare for and succeed in the fundraising process by following some general steps. The following steps are included:</a:t>
            </a:r>
          </a:p>
          <a:p>
            <a:endParaRPr lang="en-GB" dirty="0"/>
          </a:p>
          <a:p>
            <a:pPr marL="342900" indent="-342900">
              <a:buFont typeface="Arial" panose="020B0604020202020204" pitchFamily="34" charset="0"/>
              <a:buChar char="•"/>
            </a:pPr>
            <a:r>
              <a:rPr lang="en-GB" dirty="0"/>
              <a:t>Develop a strong and compelling business plan: Business plans are essential for start-ups before they begin the fundraising process. The plan should include information on the company's value proposition, target market, competitive landscape, and financial projections.</a:t>
            </a:r>
          </a:p>
          <a:p>
            <a:endParaRPr lang="en-GB" dirty="0"/>
          </a:p>
          <a:p>
            <a:pPr marL="342900" indent="-342900">
              <a:buFont typeface="Arial" panose="020B0604020202020204" pitchFamily="34" charset="0"/>
              <a:buChar char="•"/>
            </a:pPr>
            <a:r>
              <a:rPr lang="en-GB" dirty="0"/>
              <a:t>Identify potential investors: </a:t>
            </a:r>
            <a:r>
              <a:rPr lang="en-GB" dirty="0" err="1"/>
              <a:t>Startup</a:t>
            </a:r>
            <a:r>
              <a:rPr lang="en-GB" dirty="0"/>
              <a:t> companies can raise funding from venture capital firms, angel investors, and crowdfunding platforms. It is important for a start-up to research and identify potential investors who align with the company's goals and values.</a:t>
            </a:r>
          </a:p>
          <a:p>
            <a:endParaRPr lang="en-GB" dirty="0"/>
          </a:p>
          <a:p>
            <a:pPr marL="342900" indent="-342900">
              <a:buFont typeface="Arial" panose="020B0604020202020204" pitchFamily="34" charset="0"/>
              <a:buChar char="•"/>
            </a:pPr>
            <a:r>
              <a:rPr lang="en-GB" dirty="0"/>
              <a:t>Prepare a pitch deck: A pitch deck is used to communicate the business plan of a start-up to investors. In a well-crafted pitch deck, the company's value proposition, market opportunity, and financial projections should be clearly communicated.</a:t>
            </a:r>
          </a:p>
          <a:p>
            <a:endParaRPr lang="en-GB" dirty="0"/>
          </a:p>
          <a:p>
            <a:pPr marL="342900" indent="-342900">
              <a:buFont typeface="Arial" panose="020B0604020202020204" pitchFamily="34" charset="0"/>
              <a:buChar char="•"/>
            </a:pPr>
            <a:r>
              <a:rPr lang="en-GB" dirty="0"/>
              <a:t>Before meeting with potential investors, a start-up should practice and refine its pitch to ensure that it is clear, concise, and compelling. Practicing the pitch with colleagues, friends, or mentors can help you improve it. </a:t>
            </a:r>
          </a:p>
          <a:p>
            <a:endParaRPr lang="en-IN" dirty="0"/>
          </a:p>
        </p:txBody>
      </p:sp>
      <p:sp>
        <p:nvSpPr>
          <p:cNvPr id="7" name="TextBox 6">
            <a:extLst>
              <a:ext uri="{FF2B5EF4-FFF2-40B4-BE49-F238E27FC236}">
                <a16:creationId xmlns:a16="http://schemas.microsoft.com/office/drawing/2014/main" id="{E1C68FF6-D9AE-E013-D8BA-4FFD99255C83}"/>
              </a:ext>
            </a:extLst>
          </p:cNvPr>
          <p:cNvSpPr txBox="1"/>
          <p:nvPr/>
        </p:nvSpPr>
        <p:spPr>
          <a:xfrm>
            <a:off x="669234" y="418308"/>
            <a:ext cx="2988365" cy="523220"/>
          </a:xfrm>
          <a:prstGeom prst="rect">
            <a:avLst/>
          </a:prstGeom>
          <a:noFill/>
        </p:spPr>
        <p:txBody>
          <a:bodyPr wrap="square">
            <a:spAutoFit/>
          </a:bodyPr>
          <a:lstStyle/>
          <a:p>
            <a:r>
              <a:rPr lang="en-IN" sz="2800" b="1" dirty="0"/>
              <a:t>Process/Steps</a:t>
            </a:r>
          </a:p>
        </p:txBody>
      </p:sp>
    </p:spTree>
    <p:extLst>
      <p:ext uri="{BB962C8B-B14F-4D97-AF65-F5344CB8AC3E}">
        <p14:creationId xmlns:p14="http://schemas.microsoft.com/office/powerpoint/2010/main" val="2937355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0A52145-D48A-15F7-0E23-D92C63D23946}"/>
              </a:ext>
            </a:extLst>
          </p:cNvPr>
          <p:cNvSpPr txBox="1"/>
          <p:nvPr/>
        </p:nvSpPr>
        <p:spPr>
          <a:xfrm>
            <a:off x="629478" y="527568"/>
            <a:ext cx="9296400" cy="2862322"/>
          </a:xfrm>
          <a:prstGeom prst="rect">
            <a:avLst/>
          </a:prstGeom>
          <a:noFill/>
        </p:spPr>
        <p:txBody>
          <a:bodyPr wrap="square">
            <a:spAutoFit/>
          </a:bodyPr>
          <a:lstStyle/>
          <a:p>
            <a:endParaRPr lang="en-GB" dirty="0"/>
          </a:p>
          <a:p>
            <a:pPr marL="342900" indent="-342900">
              <a:buFont typeface="Arial" panose="020B0604020202020204" pitchFamily="34" charset="0"/>
              <a:buChar char="•"/>
            </a:pPr>
            <a:r>
              <a:rPr lang="en-GB" dirty="0"/>
              <a:t>In order to succeed in fundraising, start-ups need to network and develop relationships with potential investors. Connecting with potential investors may require attending networking events, joining industry organizations, and leveraging the company's existing network of contacts. </a:t>
            </a:r>
          </a:p>
          <a:p>
            <a:endParaRPr lang="en-GB" dirty="0"/>
          </a:p>
          <a:p>
            <a:pPr marL="342900" indent="-342900">
              <a:buFont typeface="Arial" panose="020B0604020202020204" pitchFamily="34" charset="0"/>
              <a:buChar char="•"/>
            </a:pPr>
            <a:r>
              <a:rPr lang="en-GB" dirty="0"/>
              <a:t>Following up and staying in touch: Once a start-up meets with potential investors, it is important to follow up and stay in touch. Communicating with investors, answering questions, and staying engaged with the broader investment community may all be part of this process.</a:t>
            </a:r>
          </a:p>
        </p:txBody>
      </p:sp>
    </p:spTree>
    <p:extLst>
      <p:ext uri="{BB962C8B-B14F-4D97-AF65-F5344CB8AC3E}">
        <p14:creationId xmlns:p14="http://schemas.microsoft.com/office/powerpoint/2010/main" val="1233390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824AE44-A309-8AE2-9A37-8423D3924034}"/>
              </a:ext>
            </a:extLst>
          </p:cNvPr>
          <p:cNvSpPr txBox="1"/>
          <p:nvPr/>
        </p:nvSpPr>
        <p:spPr>
          <a:xfrm>
            <a:off x="642730" y="504448"/>
            <a:ext cx="8488018" cy="954107"/>
          </a:xfrm>
          <a:prstGeom prst="rect">
            <a:avLst/>
          </a:prstGeom>
          <a:noFill/>
        </p:spPr>
        <p:txBody>
          <a:bodyPr wrap="square">
            <a:spAutoFit/>
          </a:bodyPr>
          <a:lstStyle/>
          <a:p>
            <a:r>
              <a:rPr lang="en-IN" sz="2800" b="1" dirty="0"/>
              <a:t>Opportunities for start-ups Regarding fundraising</a:t>
            </a:r>
            <a:endParaRPr lang="en-IN" sz="2800" dirty="0"/>
          </a:p>
          <a:p>
            <a:endParaRPr lang="en-IN" sz="2800" b="1" dirty="0"/>
          </a:p>
        </p:txBody>
      </p:sp>
      <p:sp>
        <p:nvSpPr>
          <p:cNvPr id="7" name="TextBox 6">
            <a:extLst>
              <a:ext uri="{FF2B5EF4-FFF2-40B4-BE49-F238E27FC236}">
                <a16:creationId xmlns:a16="http://schemas.microsoft.com/office/drawing/2014/main" id="{EB0EC1AC-41D7-0A20-477E-0C55EF8B4F46}"/>
              </a:ext>
            </a:extLst>
          </p:cNvPr>
          <p:cNvSpPr txBox="1"/>
          <p:nvPr/>
        </p:nvSpPr>
        <p:spPr>
          <a:xfrm>
            <a:off x="801756" y="1192484"/>
            <a:ext cx="9548191" cy="5078313"/>
          </a:xfrm>
          <a:prstGeom prst="rect">
            <a:avLst/>
          </a:prstGeom>
          <a:noFill/>
        </p:spPr>
        <p:txBody>
          <a:bodyPr wrap="square">
            <a:spAutoFit/>
          </a:bodyPr>
          <a:lstStyle/>
          <a:p>
            <a:pPr marL="285750" indent="-285750">
              <a:buFont typeface="Arial" panose="020B0604020202020204" pitchFamily="34" charset="0"/>
              <a:buChar char="•"/>
            </a:pPr>
            <a:r>
              <a:rPr lang="en-IN" b="1" dirty="0"/>
              <a:t>Debt financing: </a:t>
            </a:r>
            <a:r>
              <a:rPr lang="en-IN" dirty="0"/>
              <a:t>Debt financing involves borrowing money from a lender, such as a bank, and agreeing to pay it back over time with interest. This type of financing can be a good option for companies that have a solid business plan and a clear path to generating sufficient revenue to pay back the </a:t>
            </a:r>
            <a:r>
              <a:rPr lang="en-IN" dirty="0" err="1"/>
              <a:t>loan.Equity</a:t>
            </a:r>
            <a:r>
              <a:rPr lang="en-IN" dirty="0"/>
              <a:t> financing: Equity financing involves selling ownership stakes in the company to investors in exchange for capital. This type of financing can be a good option for companies that are unable to secure debt financing or that want to avoid taking on debt.</a:t>
            </a:r>
          </a:p>
          <a:p>
            <a:endParaRPr lang="en-IN" dirty="0"/>
          </a:p>
          <a:p>
            <a:pPr marL="285750" indent="-285750">
              <a:buFont typeface="Arial" panose="020B0604020202020204" pitchFamily="34" charset="0"/>
              <a:buChar char="•"/>
            </a:pPr>
            <a:r>
              <a:rPr lang="en-IN" b="1" dirty="0"/>
              <a:t>Crowdfunding: </a:t>
            </a:r>
            <a:r>
              <a:rPr lang="en-IN" dirty="0"/>
              <a:t>Crowdfunding involves raising small amounts of money from a large number of people, typically through an online platform. This type of financing can be a good option for companies that have a strong online presence and are able to engage a large number of supporters.</a:t>
            </a:r>
          </a:p>
          <a:p>
            <a:endParaRPr lang="en-IN" dirty="0"/>
          </a:p>
          <a:p>
            <a:pPr marL="285750" indent="-285750">
              <a:buFont typeface="Arial" panose="020B0604020202020204" pitchFamily="34" charset="0"/>
              <a:buChar char="•"/>
            </a:pPr>
            <a:r>
              <a:rPr lang="en-IN" b="1" dirty="0"/>
              <a:t>Grants: </a:t>
            </a:r>
            <a:r>
              <a:rPr lang="en-IN" dirty="0"/>
              <a:t>Grants are awards of money that are given to companies for a specific purpose, such as research and development or commercialization. Grants can be a good option for companies that are working on innovative projects and are able to meet the eligibility criteria for grant programs.</a:t>
            </a:r>
          </a:p>
          <a:p>
            <a:endParaRPr lang="en-IN" dirty="0"/>
          </a:p>
        </p:txBody>
      </p:sp>
    </p:spTree>
    <p:extLst>
      <p:ext uri="{BB962C8B-B14F-4D97-AF65-F5344CB8AC3E}">
        <p14:creationId xmlns:p14="http://schemas.microsoft.com/office/powerpoint/2010/main" val="4281920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1883611-506E-4ABA-1D0E-B849EB7C4854}"/>
              </a:ext>
            </a:extLst>
          </p:cNvPr>
          <p:cNvSpPr txBox="1"/>
          <p:nvPr/>
        </p:nvSpPr>
        <p:spPr>
          <a:xfrm>
            <a:off x="669235" y="316829"/>
            <a:ext cx="10197548" cy="3970318"/>
          </a:xfrm>
          <a:prstGeom prst="rect">
            <a:avLst/>
          </a:prstGeom>
          <a:noFill/>
        </p:spPr>
        <p:txBody>
          <a:bodyPr wrap="square">
            <a:spAutoFit/>
          </a:bodyPr>
          <a:lstStyle/>
          <a:p>
            <a:pPr marL="285750" indent="-285750">
              <a:buFont typeface="Arial" panose="020B0604020202020204" pitchFamily="34" charset="0"/>
              <a:buChar char="•"/>
            </a:pPr>
            <a:r>
              <a:rPr lang="en-IN" b="1" dirty="0"/>
              <a:t>Angel investment: </a:t>
            </a:r>
            <a:r>
              <a:rPr lang="en-IN" dirty="0"/>
              <a:t>Angel investment is a type of financing that involves individuals or groups of individuals providing capital to a start-up company in exchange for ownership equity or convertible debt. This type of financing can be a good option for companies that are just starting out and may not yet be ready to secure more traditional forms of financing.</a:t>
            </a:r>
          </a:p>
          <a:p>
            <a:endParaRPr lang="en-IN" dirty="0"/>
          </a:p>
          <a:p>
            <a:pPr marL="285750" indent="-285750">
              <a:buFont typeface="Arial" panose="020B0604020202020204" pitchFamily="34" charset="0"/>
              <a:buChar char="•"/>
            </a:pPr>
            <a:r>
              <a:rPr lang="en-GB" b="1" dirty="0"/>
              <a:t>Friends, Family, and Fools: </a:t>
            </a:r>
            <a:r>
              <a:rPr lang="en-GB" dirty="0"/>
              <a:t>A friend or family member could be your best source of </a:t>
            </a:r>
            <a:r>
              <a:rPr lang="en-GB" dirty="0" err="1"/>
              <a:t>startup</a:t>
            </a:r>
            <a:r>
              <a:rPr lang="en-GB" dirty="0"/>
              <a:t> funding if you lack the personal capital to bootstrap your business yourself. Friends, family, and fools are often referred to as this group in the investment world.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Venture capital: </a:t>
            </a:r>
            <a:r>
              <a:rPr lang="en-GB" dirty="0"/>
              <a:t>Investors provide venture capital (VC) to small or start-up businesses with strong growth potential. Invested in by financial institutions, insurance companies, pension funds, or investment banks, venture capital funds raise private equity.</a:t>
            </a:r>
          </a:p>
          <a:p>
            <a:pPr marL="285750" indent="-285750">
              <a:buFont typeface="Arial" panose="020B0604020202020204" pitchFamily="34" charset="0"/>
              <a:buChar char="•"/>
            </a:pPr>
            <a:endParaRPr lang="en-IN" dirty="0"/>
          </a:p>
        </p:txBody>
      </p:sp>
    </p:spTree>
    <p:extLst>
      <p:ext uri="{BB962C8B-B14F-4D97-AF65-F5344CB8AC3E}">
        <p14:creationId xmlns:p14="http://schemas.microsoft.com/office/powerpoint/2010/main" val="1634068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5055422-B028-6C6A-DFD4-5A7E41CDB3B4}"/>
              </a:ext>
            </a:extLst>
          </p:cNvPr>
          <p:cNvSpPr txBox="1"/>
          <p:nvPr/>
        </p:nvSpPr>
        <p:spPr>
          <a:xfrm>
            <a:off x="655982" y="1494975"/>
            <a:ext cx="9892748" cy="4801314"/>
          </a:xfrm>
          <a:prstGeom prst="rect">
            <a:avLst/>
          </a:prstGeom>
          <a:noFill/>
        </p:spPr>
        <p:txBody>
          <a:bodyPr wrap="square">
            <a:spAutoFit/>
          </a:bodyPr>
          <a:lstStyle/>
          <a:p>
            <a:pPr marL="285750" indent="-285750">
              <a:buFont typeface="Arial" panose="020B0604020202020204" pitchFamily="34" charset="0"/>
              <a:buChar char="•"/>
            </a:pPr>
            <a:r>
              <a:rPr lang="en-GB" b="1" dirty="0"/>
              <a:t>A highly competitive market: </a:t>
            </a:r>
            <a:r>
              <a:rPr lang="en-GB" dirty="0"/>
              <a:t>The grocery delivery market is becoming increasingly crowded, with many companies competing for customers. It can be difficult for one company to stand out and attract investors due to this competition.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The need for significant investment in technology and logistics: </a:t>
            </a:r>
            <a:r>
              <a:rPr lang="en-GB" dirty="0"/>
              <a:t>Operating a successful grocery delivery business requires a significant investment in technology, infrastructure, and logistics. This can be a major barrier for companies trying to raise funds, especially if investors are not convinced of the potential returns on their investment.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 </a:t>
            </a:r>
            <a:r>
              <a:rPr lang="en-GB" b="1" dirty="0"/>
              <a:t>Potentially difficult relationships with grocery store partners: </a:t>
            </a:r>
            <a:r>
              <a:rPr lang="en-GB" dirty="0"/>
              <a:t>Many grocery delivery companies work with existing grocery stores to fulfil orders. However, these relationships can be complex and can sometimes be a source of conflict. This can be a challenge for a grocery delivery company when trying to raise funds, as investors may be concerned about the potential risks associated with these relationships.</a:t>
            </a:r>
          </a:p>
          <a:p>
            <a:endParaRPr lang="en-GB" dirty="0"/>
          </a:p>
        </p:txBody>
      </p:sp>
      <p:sp>
        <p:nvSpPr>
          <p:cNvPr id="7" name="TextBox 6">
            <a:extLst>
              <a:ext uri="{FF2B5EF4-FFF2-40B4-BE49-F238E27FC236}">
                <a16:creationId xmlns:a16="http://schemas.microsoft.com/office/drawing/2014/main" id="{B0D6C56F-1D6E-BB71-14F1-ECF3606D15E2}"/>
              </a:ext>
            </a:extLst>
          </p:cNvPr>
          <p:cNvSpPr txBox="1"/>
          <p:nvPr/>
        </p:nvSpPr>
        <p:spPr>
          <a:xfrm>
            <a:off x="1013791" y="561711"/>
            <a:ext cx="8448261" cy="523220"/>
          </a:xfrm>
          <a:prstGeom prst="rect">
            <a:avLst/>
          </a:prstGeom>
          <a:noFill/>
        </p:spPr>
        <p:txBody>
          <a:bodyPr wrap="square">
            <a:spAutoFit/>
          </a:bodyPr>
          <a:lstStyle/>
          <a:p>
            <a:r>
              <a:rPr lang="en-IN" sz="2800" b="1" dirty="0"/>
              <a:t>Challenges for start-ups Regarding fundraising</a:t>
            </a:r>
          </a:p>
        </p:txBody>
      </p:sp>
    </p:spTree>
    <p:extLst>
      <p:ext uri="{BB962C8B-B14F-4D97-AF65-F5344CB8AC3E}">
        <p14:creationId xmlns:p14="http://schemas.microsoft.com/office/powerpoint/2010/main" val="30821484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0EEC4EB-05D3-199F-7DD6-A71D73625C95}"/>
              </a:ext>
            </a:extLst>
          </p:cNvPr>
          <p:cNvSpPr txBox="1"/>
          <p:nvPr/>
        </p:nvSpPr>
        <p:spPr>
          <a:xfrm>
            <a:off x="655981" y="843677"/>
            <a:ext cx="10462593" cy="3693319"/>
          </a:xfrm>
          <a:prstGeom prst="rect">
            <a:avLst/>
          </a:prstGeom>
          <a:noFill/>
        </p:spPr>
        <p:txBody>
          <a:bodyPr wrap="square">
            <a:spAutoFit/>
          </a:bodyPr>
          <a:lstStyle/>
          <a:p>
            <a:pPr marL="285750" indent="-285750">
              <a:buFont typeface="Arial" panose="020B0604020202020204" pitchFamily="34" charset="0"/>
              <a:buChar char="•"/>
            </a:pPr>
            <a:r>
              <a:rPr lang="en-GB" b="1" dirty="0"/>
              <a:t>The global economic climate and the state of the venture capital market: </a:t>
            </a:r>
            <a:r>
              <a:rPr lang="en-GB" dirty="0"/>
              <a:t>The overall state of the global economy and the venture capital market can also play a role in a company's ability to raise funds. In times of economic uncertainty, investors may be more cautious about investing in start-ups, which can make it difficult for a grocery delivery company to secure the funds it needs to grow and expand.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Competition: </a:t>
            </a:r>
            <a:r>
              <a:rPr lang="en-GB" dirty="0"/>
              <a:t>There may be other delivery apps that are also seeking funding, and investors may have to choose between them. This can make it difficult for Zap to stand out and differentiate itself.</a:t>
            </a:r>
          </a:p>
          <a:p>
            <a:endParaRPr lang="en-GB" dirty="0"/>
          </a:p>
          <a:p>
            <a:pPr marL="285750" indent="-285750">
              <a:buFont typeface="Arial" panose="020B0604020202020204" pitchFamily="34" charset="0"/>
              <a:buChar char="•"/>
            </a:pPr>
            <a:r>
              <a:rPr lang="en-GB" b="1" dirty="0"/>
              <a:t>Market saturation: </a:t>
            </a:r>
            <a:r>
              <a:rPr lang="en-GB" dirty="0"/>
              <a:t>If there are already a large number of delivery apps on the market, it may be difficult for Zap to compete and attract users. This could make it harder for the company to generate revenue and justify the investment needed for fundraising.</a:t>
            </a:r>
          </a:p>
        </p:txBody>
      </p:sp>
    </p:spTree>
    <p:extLst>
      <p:ext uri="{BB962C8B-B14F-4D97-AF65-F5344CB8AC3E}">
        <p14:creationId xmlns:p14="http://schemas.microsoft.com/office/powerpoint/2010/main" val="4075015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08CD208-4011-D606-A97A-F8878857ADEA}"/>
              </a:ext>
            </a:extLst>
          </p:cNvPr>
          <p:cNvPicPr>
            <a:picLocks noChangeAspect="1"/>
          </p:cNvPicPr>
          <p:nvPr/>
        </p:nvPicPr>
        <p:blipFill>
          <a:blip r:embed="rId2"/>
          <a:stretch>
            <a:fillRect/>
          </a:stretch>
        </p:blipFill>
        <p:spPr>
          <a:xfrm>
            <a:off x="685673" y="309881"/>
            <a:ext cx="8317649" cy="6238237"/>
          </a:xfrm>
          <a:prstGeom prst="rect">
            <a:avLst/>
          </a:prstGeom>
        </p:spPr>
      </p:pic>
    </p:spTree>
    <p:extLst>
      <p:ext uri="{BB962C8B-B14F-4D97-AF65-F5344CB8AC3E}">
        <p14:creationId xmlns:p14="http://schemas.microsoft.com/office/powerpoint/2010/main" val="4107898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D640A99-8322-6B57-939A-9255EE212F78}"/>
              </a:ext>
            </a:extLst>
          </p:cNvPr>
          <p:cNvSpPr txBox="1"/>
          <p:nvPr/>
        </p:nvSpPr>
        <p:spPr>
          <a:xfrm>
            <a:off x="629479" y="279596"/>
            <a:ext cx="3994103" cy="7755969"/>
          </a:xfrm>
          <a:prstGeom prst="rect">
            <a:avLst/>
          </a:prstGeom>
          <a:noFill/>
        </p:spPr>
        <p:txBody>
          <a:bodyPr wrap="square">
            <a:spAutoFit/>
          </a:bodyPr>
          <a:lstStyle/>
          <a:p>
            <a:pPr algn="ctr"/>
            <a:r>
              <a:rPr lang="en-GB" sz="2400" b="1" dirty="0">
                <a:solidFill>
                  <a:schemeClr val="tx1"/>
                </a:solidFill>
              </a:rPr>
              <a:t>Case study</a:t>
            </a:r>
          </a:p>
          <a:p>
            <a:endParaRPr lang="en-GB" sz="2400" b="1" dirty="0">
              <a:solidFill>
                <a:schemeClr val="tx1"/>
              </a:solidFill>
            </a:endParaRPr>
          </a:p>
          <a:p>
            <a:pPr marL="285750" indent="-285750">
              <a:buFont typeface="Arial" panose="020B0604020202020204" pitchFamily="34" charset="0"/>
              <a:buChar char="•"/>
            </a:pPr>
            <a:r>
              <a:rPr lang="en-GB" sz="1800" dirty="0" err="1">
                <a:solidFill>
                  <a:schemeClr val="tx1"/>
                </a:solidFill>
              </a:rPr>
              <a:t>Zapp</a:t>
            </a:r>
            <a:r>
              <a:rPr lang="en-GB" sz="1800" dirty="0">
                <a:solidFill>
                  <a:schemeClr val="tx1"/>
                </a:solidFill>
              </a:rPr>
              <a:t> is a mobile application </a:t>
            </a:r>
            <a:r>
              <a:rPr lang="en-GB" dirty="0" err="1"/>
              <a:t>Zapp</a:t>
            </a:r>
            <a:r>
              <a:rPr lang="en-GB" dirty="0"/>
              <a:t> lets you order items by downloading the app, selecting the items you need, and placing your order.</a:t>
            </a:r>
          </a:p>
          <a:p>
            <a:endParaRPr lang="en-GB" dirty="0"/>
          </a:p>
          <a:p>
            <a:pPr marL="285750" indent="-285750">
              <a:buFont typeface="Arial" panose="020B0604020202020204" pitchFamily="34" charset="0"/>
              <a:buChar char="•"/>
            </a:pPr>
            <a:r>
              <a:rPr lang="en-GB" dirty="0"/>
              <a:t>Within 20 minutes, </a:t>
            </a:r>
            <a:r>
              <a:rPr lang="en-GB" dirty="0" err="1"/>
              <a:t>Zapp</a:t>
            </a:r>
            <a:r>
              <a:rPr lang="en-GB" dirty="0"/>
              <a:t> delivers groceries, snacks, and other essentials to your doorstep.</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There is always someone available </a:t>
            </a:r>
            <a:r>
              <a:rPr lang="en-GB" dirty="0" err="1"/>
              <a:t>becuase</a:t>
            </a:r>
            <a:r>
              <a:rPr lang="en-GB" dirty="0"/>
              <a:t> </a:t>
            </a:r>
            <a:r>
              <a:rPr lang="en-GB" dirty="0" err="1"/>
              <a:t>Zapp</a:t>
            </a:r>
            <a:r>
              <a:rPr lang="en-GB" dirty="0"/>
              <a:t> is available 24/7.</a:t>
            </a:r>
          </a:p>
          <a:p>
            <a:r>
              <a:rPr lang="en-GB" dirty="0"/>
              <a:t> </a:t>
            </a:r>
          </a:p>
          <a:p>
            <a:pPr marL="285750" indent="-285750">
              <a:buFont typeface="Arial" panose="020B0604020202020204" pitchFamily="34" charset="0"/>
              <a:buChar char="•"/>
            </a:pPr>
            <a:r>
              <a:rPr lang="en-GB" dirty="0"/>
              <a:t>For each order, there is a flat delivery fee.</a:t>
            </a:r>
          </a:p>
          <a:p>
            <a:r>
              <a:rPr lang="en-GB" dirty="0"/>
              <a:t> </a:t>
            </a:r>
          </a:p>
          <a:p>
            <a:pPr marL="285750" indent="-285750">
              <a:buFont typeface="Arial" panose="020B0604020202020204" pitchFamily="34" charset="0"/>
              <a:buChar char="•"/>
            </a:pPr>
            <a:r>
              <a:rPr lang="en-GB" dirty="0"/>
              <a:t>Orders exceeding 30 pounds are exempt from delivery charges.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sz="1800" dirty="0">
              <a:solidFill>
                <a:schemeClr val="tx1"/>
              </a:solidFill>
            </a:endParaRPr>
          </a:p>
          <a:p>
            <a:pPr marL="285750" indent="-285750">
              <a:buFont typeface="Arial" panose="020B0604020202020204" pitchFamily="34" charset="0"/>
              <a:buChar char="•"/>
            </a:pPr>
            <a:endParaRPr lang="en-IN" dirty="0"/>
          </a:p>
        </p:txBody>
      </p:sp>
      <p:pic>
        <p:nvPicPr>
          <p:cNvPr id="6" name="Picture 5">
            <a:extLst>
              <a:ext uri="{FF2B5EF4-FFF2-40B4-BE49-F238E27FC236}">
                <a16:creationId xmlns:a16="http://schemas.microsoft.com/office/drawing/2014/main" id="{9BA0DB04-8A2E-EE6F-58D2-434582AF02DE}"/>
              </a:ext>
            </a:extLst>
          </p:cNvPr>
          <p:cNvPicPr>
            <a:picLocks noChangeAspect="1"/>
          </p:cNvPicPr>
          <p:nvPr/>
        </p:nvPicPr>
        <p:blipFill>
          <a:blip r:embed="rId2"/>
          <a:stretch>
            <a:fillRect/>
          </a:stretch>
        </p:blipFill>
        <p:spPr>
          <a:xfrm>
            <a:off x="4623582" y="279596"/>
            <a:ext cx="7355840" cy="4137660"/>
          </a:xfrm>
          <a:prstGeom prst="rect">
            <a:avLst/>
          </a:prstGeom>
        </p:spPr>
      </p:pic>
    </p:spTree>
    <p:extLst>
      <p:ext uri="{BB962C8B-B14F-4D97-AF65-F5344CB8AC3E}">
        <p14:creationId xmlns:p14="http://schemas.microsoft.com/office/powerpoint/2010/main" val="2166805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5B98AAD-BE60-5985-38FB-A15041502784}"/>
              </a:ext>
            </a:extLst>
          </p:cNvPr>
          <p:cNvPicPr>
            <a:picLocks noChangeAspect="1"/>
          </p:cNvPicPr>
          <p:nvPr/>
        </p:nvPicPr>
        <p:blipFill>
          <a:blip r:embed="rId2"/>
          <a:stretch>
            <a:fillRect/>
          </a:stretch>
        </p:blipFill>
        <p:spPr>
          <a:xfrm>
            <a:off x="995236" y="1451046"/>
            <a:ext cx="8317577" cy="5287686"/>
          </a:xfrm>
          <a:prstGeom prst="rect">
            <a:avLst/>
          </a:prstGeom>
        </p:spPr>
      </p:pic>
      <p:sp>
        <p:nvSpPr>
          <p:cNvPr id="7" name="TextBox 6">
            <a:extLst>
              <a:ext uri="{FF2B5EF4-FFF2-40B4-BE49-F238E27FC236}">
                <a16:creationId xmlns:a16="http://schemas.microsoft.com/office/drawing/2014/main" id="{C8FC4902-89E0-7B9E-F358-88DC9DC6E4EA}"/>
              </a:ext>
            </a:extLst>
          </p:cNvPr>
          <p:cNvSpPr txBox="1"/>
          <p:nvPr/>
        </p:nvSpPr>
        <p:spPr>
          <a:xfrm>
            <a:off x="306122" y="532247"/>
            <a:ext cx="10176347" cy="707886"/>
          </a:xfrm>
          <a:prstGeom prst="rect">
            <a:avLst/>
          </a:prstGeom>
          <a:noFill/>
        </p:spPr>
        <p:txBody>
          <a:bodyPr wrap="square">
            <a:spAutoFit/>
          </a:bodyPr>
          <a:lstStyle/>
          <a:p>
            <a:pPr algn="ctr"/>
            <a:r>
              <a:rPr lang="en-GB" sz="2000" b="1" i="0" dirty="0" err="1">
                <a:effectLst/>
                <a:latin typeface="Open Sans" panose="020B0604020202020204" pitchFamily="34" charset="0"/>
              </a:rPr>
              <a:t>Zapp</a:t>
            </a:r>
            <a:r>
              <a:rPr lang="en-GB" sz="2000" b="1" i="0" dirty="0">
                <a:effectLst/>
                <a:latin typeface="Open Sans" panose="020B0604020202020204" pitchFamily="34" charset="0"/>
              </a:rPr>
              <a:t> brand awareness, usage, popularity, loyalty, and buzz among online grocery delivery users in the United Kingdom in 2022</a:t>
            </a:r>
            <a:endParaRPr lang="en-IN" sz="2000" dirty="0"/>
          </a:p>
        </p:txBody>
      </p:sp>
    </p:spTree>
    <p:extLst>
      <p:ext uri="{BB962C8B-B14F-4D97-AF65-F5344CB8AC3E}">
        <p14:creationId xmlns:p14="http://schemas.microsoft.com/office/powerpoint/2010/main" val="4172951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A2A19C9-2105-8957-D329-ABA8CFE739E2}"/>
              </a:ext>
            </a:extLst>
          </p:cNvPr>
          <p:cNvSpPr txBox="1"/>
          <p:nvPr/>
        </p:nvSpPr>
        <p:spPr>
          <a:xfrm>
            <a:off x="868017" y="1155100"/>
            <a:ext cx="7348330" cy="3970318"/>
          </a:xfrm>
          <a:prstGeom prst="rect">
            <a:avLst/>
          </a:prstGeom>
          <a:noFill/>
        </p:spPr>
        <p:txBody>
          <a:bodyPr wrap="square">
            <a:spAutoFit/>
          </a:bodyPr>
          <a:lstStyle/>
          <a:p>
            <a:pPr marL="285750" indent="-285750">
              <a:buFont typeface="Arial" panose="020B0604020202020204" pitchFamily="34" charset="0"/>
              <a:buChar char="•"/>
            </a:pPr>
            <a:r>
              <a:rPr lang="en-GB" dirty="0"/>
              <a:t>Unlike other grocery delivery services, like </a:t>
            </a:r>
            <a:r>
              <a:rPr lang="en-GB" dirty="0" err="1"/>
              <a:t>Getir</a:t>
            </a:r>
            <a:r>
              <a:rPr lang="en-GB" dirty="0"/>
              <a:t> and Gorillas, </a:t>
            </a:r>
            <a:r>
              <a:rPr lang="en-GB" dirty="0" err="1"/>
              <a:t>Zapp</a:t>
            </a:r>
            <a:r>
              <a:rPr lang="en-GB" dirty="0"/>
              <a:t> offers a wide selection of products.</a:t>
            </a:r>
          </a:p>
          <a:p>
            <a:endParaRPr lang="en-GB" dirty="0"/>
          </a:p>
          <a:p>
            <a:pPr marL="285750" indent="-285750">
              <a:buFont typeface="Arial" panose="020B0604020202020204" pitchFamily="34" charset="0"/>
              <a:buChar char="•"/>
            </a:pPr>
            <a:r>
              <a:rPr lang="en-GB" dirty="0"/>
              <a:t>As of now, </a:t>
            </a:r>
            <a:r>
              <a:rPr lang="en-GB" dirty="0" err="1"/>
              <a:t>Zapp</a:t>
            </a:r>
            <a:r>
              <a:rPr lang="en-GB" dirty="0"/>
              <a:t> is operating in London, Manchester, Cambridge, Bristol, Paris, Rotterdam, and Amsterdam.</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1800" i="0" dirty="0" err="1">
                <a:solidFill>
                  <a:schemeClr val="tx1"/>
                </a:solidFill>
                <a:effectLst/>
                <a:latin typeface="Public Sans"/>
              </a:rPr>
              <a:t>Zapp</a:t>
            </a:r>
            <a:r>
              <a:rPr lang="en-GB" sz="1800" i="0" dirty="0">
                <a:solidFill>
                  <a:schemeClr val="tx1"/>
                </a:solidFill>
                <a:effectLst/>
                <a:latin typeface="Public Sans"/>
              </a:rPr>
              <a:t> was launched in November 2020 by Joe Falter , along with his co-founder </a:t>
            </a:r>
            <a:r>
              <a:rPr lang="en-GB" sz="1800" i="0" dirty="0" err="1">
                <a:solidFill>
                  <a:schemeClr val="tx1"/>
                </a:solidFill>
                <a:effectLst/>
                <a:latin typeface="Public Sans"/>
              </a:rPr>
              <a:t>Navid</a:t>
            </a:r>
            <a:r>
              <a:rPr lang="en-GB" sz="1800" i="0" dirty="0">
                <a:solidFill>
                  <a:schemeClr val="tx1"/>
                </a:solidFill>
                <a:effectLst/>
                <a:latin typeface="Public Sans"/>
              </a:rPr>
              <a:t> </a:t>
            </a:r>
            <a:r>
              <a:rPr lang="en-GB" sz="1800" i="0" dirty="0" err="1">
                <a:solidFill>
                  <a:schemeClr val="tx1"/>
                </a:solidFill>
                <a:effectLst/>
                <a:latin typeface="Public Sans"/>
              </a:rPr>
              <a:t>Hadzaad</a:t>
            </a:r>
            <a:r>
              <a:rPr lang="en-GB" sz="1800" i="0" dirty="0">
                <a:solidFill>
                  <a:schemeClr val="tx1"/>
                </a:solidFill>
                <a:effectLst/>
                <a:latin typeface="Public Sans"/>
              </a:rPr>
              <a:t> Javeriana.</a:t>
            </a:r>
          </a:p>
          <a:p>
            <a:pPr marL="285750" indent="-285750">
              <a:buFont typeface="Arial" panose="020B0604020202020204" pitchFamily="34" charset="0"/>
              <a:buChar char="•"/>
            </a:pPr>
            <a:endParaRPr lang="en-GB" dirty="0">
              <a:latin typeface="Public Sans"/>
            </a:endParaRPr>
          </a:p>
          <a:p>
            <a:pPr marL="285750" indent="-285750">
              <a:buFont typeface="Arial" panose="020B0604020202020204" pitchFamily="34" charset="0"/>
              <a:buChar char="•"/>
            </a:pPr>
            <a:r>
              <a:rPr lang="en-GB" sz="1800" i="0" dirty="0">
                <a:solidFill>
                  <a:schemeClr val="tx1"/>
                </a:solidFill>
                <a:effectLst/>
                <a:latin typeface="Public Sans"/>
              </a:rPr>
              <a:t>Total amount raised $300M. by three transactions seed round, series A and series B.</a:t>
            </a:r>
          </a:p>
          <a:p>
            <a:pPr marL="285750" indent="-285750">
              <a:buFont typeface="Arial" panose="020B0604020202020204" pitchFamily="34" charset="0"/>
              <a:buChar char="•"/>
            </a:pPr>
            <a:endParaRPr lang="en-GB" sz="1800" i="0" dirty="0">
              <a:solidFill>
                <a:schemeClr val="tx1"/>
              </a:solidFill>
              <a:effectLst/>
              <a:latin typeface="Public Sans"/>
            </a:endParaRPr>
          </a:p>
          <a:p>
            <a:pPr marL="285750" indent="-285750">
              <a:buFont typeface="Arial" panose="020B0604020202020204" pitchFamily="34" charset="0"/>
              <a:buChar char="•"/>
            </a:pPr>
            <a:endParaRPr lang="en-GB" sz="1800" i="0" dirty="0">
              <a:solidFill>
                <a:schemeClr val="tx1"/>
              </a:solidFill>
              <a:effectLst/>
              <a:latin typeface="Public Sans"/>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191059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145A6F-B0AB-6BE7-45B5-1651394C5BE3}"/>
              </a:ext>
            </a:extLst>
          </p:cNvPr>
          <p:cNvSpPr txBox="1"/>
          <p:nvPr/>
        </p:nvSpPr>
        <p:spPr>
          <a:xfrm>
            <a:off x="1232452" y="755374"/>
            <a:ext cx="10060767" cy="4708981"/>
          </a:xfrm>
          <a:prstGeom prst="rect">
            <a:avLst/>
          </a:prstGeom>
          <a:noFill/>
        </p:spPr>
        <p:txBody>
          <a:bodyPr wrap="none" rtlCol="0">
            <a:spAutoFit/>
          </a:bodyPr>
          <a:lstStyle/>
          <a:p>
            <a:r>
              <a:rPr lang="en-GB" sz="2200" dirty="0" err="1"/>
              <a:t>Zapp</a:t>
            </a:r>
            <a:r>
              <a:rPr lang="en-GB" sz="2200" dirty="0"/>
              <a:t> has two types of investors. In the first case, we have Lead Investors </a:t>
            </a:r>
          </a:p>
          <a:p>
            <a:r>
              <a:rPr lang="en-GB" sz="2200" dirty="0"/>
              <a:t>and in the second case, we have Investors. This company has four </a:t>
            </a:r>
          </a:p>
          <a:p>
            <a:r>
              <a:rPr lang="en-GB" sz="2200" dirty="0"/>
              <a:t>lead investors and 11 other investors. As follows:</a:t>
            </a:r>
          </a:p>
          <a:p>
            <a:endParaRPr lang="en-GB" sz="2200" dirty="0"/>
          </a:p>
          <a:p>
            <a:r>
              <a:rPr lang="en-GB" sz="4000" b="1" dirty="0"/>
              <a:t>lead investors</a:t>
            </a:r>
          </a:p>
          <a:p>
            <a:endParaRPr lang="en-GB" sz="2200" dirty="0"/>
          </a:p>
          <a:p>
            <a:pPr marL="342900" indent="-342900">
              <a:buFont typeface="Arial" panose="020B0604020202020204" pitchFamily="34" charset="0"/>
              <a:buChar char="•"/>
            </a:pPr>
            <a:r>
              <a:rPr lang="en-GB" sz="2200" dirty="0"/>
              <a:t>Lightspeed Venture Partners</a:t>
            </a:r>
          </a:p>
          <a:p>
            <a:pPr marL="342900" indent="-342900">
              <a:buFont typeface="Arial" panose="020B0604020202020204" pitchFamily="34" charset="0"/>
              <a:buChar char="•"/>
            </a:pPr>
            <a:r>
              <a:rPr lang="en-GB" sz="2200" dirty="0" err="1"/>
              <a:t>BroadLight</a:t>
            </a:r>
            <a:r>
              <a:rPr lang="en-GB" sz="2200" dirty="0"/>
              <a:t> Capital</a:t>
            </a:r>
          </a:p>
          <a:p>
            <a:pPr marL="342900" indent="-342900">
              <a:buFont typeface="Arial" panose="020B0604020202020204" pitchFamily="34" charset="0"/>
              <a:buChar char="•"/>
            </a:pPr>
            <a:r>
              <a:rPr lang="en-GB" sz="2200" dirty="0"/>
              <a:t>468 Capital</a:t>
            </a:r>
          </a:p>
          <a:p>
            <a:pPr marL="342900" indent="-342900">
              <a:buFont typeface="Arial" panose="020B0604020202020204" pitchFamily="34" charset="0"/>
              <a:buChar char="•"/>
            </a:pPr>
            <a:r>
              <a:rPr lang="en-GB" sz="2200" dirty="0" err="1"/>
              <a:t>Atomico</a:t>
            </a:r>
            <a:endParaRPr lang="en-GB" sz="2200" dirty="0"/>
          </a:p>
          <a:p>
            <a:endParaRPr lang="en-GB" sz="2200" dirty="0"/>
          </a:p>
          <a:p>
            <a:endParaRPr lang="en-GB" sz="2200" dirty="0"/>
          </a:p>
          <a:p>
            <a:endParaRPr lang="en-IN" dirty="0"/>
          </a:p>
        </p:txBody>
      </p:sp>
    </p:spTree>
    <p:extLst>
      <p:ext uri="{BB962C8B-B14F-4D97-AF65-F5344CB8AC3E}">
        <p14:creationId xmlns:p14="http://schemas.microsoft.com/office/powerpoint/2010/main" val="8153178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04A9B55-558D-A1F4-157B-A00EC07D9395}"/>
              </a:ext>
            </a:extLst>
          </p:cNvPr>
          <p:cNvSpPr txBox="1"/>
          <p:nvPr/>
        </p:nvSpPr>
        <p:spPr>
          <a:xfrm>
            <a:off x="821634" y="795129"/>
            <a:ext cx="7248940" cy="5293757"/>
          </a:xfrm>
          <a:prstGeom prst="rect">
            <a:avLst/>
          </a:prstGeom>
          <a:noFill/>
        </p:spPr>
        <p:txBody>
          <a:bodyPr wrap="square" rtlCol="0">
            <a:spAutoFit/>
          </a:bodyPr>
          <a:lstStyle/>
          <a:p>
            <a:pPr algn="ctr"/>
            <a:r>
              <a:rPr lang="en-IN" sz="4800" dirty="0"/>
              <a:t>Investors</a:t>
            </a:r>
          </a:p>
          <a:p>
            <a:pPr algn="ctr"/>
            <a:endParaRPr lang="en-IN" sz="4800" dirty="0"/>
          </a:p>
          <a:p>
            <a:pPr marL="285750" indent="-285750">
              <a:buFont typeface="Arial" panose="020B0604020202020204" pitchFamily="34" charset="0"/>
              <a:buChar char="•"/>
            </a:pPr>
            <a:r>
              <a:rPr lang="en-IN" sz="2200" dirty="0"/>
              <a:t>468 Capital</a:t>
            </a:r>
          </a:p>
          <a:p>
            <a:pPr marL="285750" indent="-285750">
              <a:buFont typeface="Arial" panose="020B0604020202020204" pitchFamily="34" charset="0"/>
              <a:buChar char="•"/>
            </a:pPr>
            <a:r>
              <a:rPr lang="en-IN" sz="2200" dirty="0" err="1"/>
              <a:t>Burda</a:t>
            </a:r>
            <a:r>
              <a:rPr lang="en-IN" sz="2200" dirty="0"/>
              <a:t> Principal Investments</a:t>
            </a:r>
          </a:p>
          <a:p>
            <a:pPr marL="285750" indent="-285750">
              <a:buFont typeface="Arial" panose="020B0604020202020204" pitchFamily="34" charset="0"/>
              <a:buChar char="•"/>
            </a:pPr>
            <a:r>
              <a:rPr lang="en-IN" sz="2200" dirty="0"/>
              <a:t>Lightspeed Venture Partners</a:t>
            </a:r>
          </a:p>
          <a:p>
            <a:pPr marL="285750" indent="-285750">
              <a:buFont typeface="Arial" panose="020B0604020202020204" pitchFamily="34" charset="0"/>
              <a:buChar char="•"/>
            </a:pPr>
            <a:r>
              <a:rPr lang="en-IN" sz="2200" dirty="0"/>
              <a:t>Stefan </a:t>
            </a:r>
            <a:r>
              <a:rPr lang="en-IN" sz="2200" dirty="0" err="1"/>
              <a:t>Smalla</a:t>
            </a:r>
            <a:endParaRPr lang="en-IN" sz="2200" dirty="0"/>
          </a:p>
          <a:p>
            <a:pPr marL="285750" indent="-285750">
              <a:buFont typeface="Arial" panose="020B0604020202020204" pitchFamily="34" charset="0"/>
              <a:buChar char="•"/>
            </a:pPr>
            <a:r>
              <a:rPr lang="en-IN" sz="2200" dirty="0"/>
              <a:t>Vorwerk Ventures</a:t>
            </a:r>
          </a:p>
          <a:p>
            <a:pPr marL="285750" indent="-285750">
              <a:buFont typeface="Arial" panose="020B0604020202020204" pitchFamily="34" charset="0"/>
              <a:buChar char="•"/>
            </a:pPr>
            <a:r>
              <a:rPr lang="en-IN" sz="2200" dirty="0"/>
              <a:t>Level One Fund</a:t>
            </a:r>
          </a:p>
          <a:p>
            <a:pPr marL="285750" indent="-285750">
              <a:buFont typeface="Arial" panose="020B0604020202020204" pitchFamily="34" charset="0"/>
              <a:buChar char="•"/>
            </a:pPr>
            <a:r>
              <a:rPr lang="en-IN" sz="2200" dirty="0" err="1"/>
              <a:t>Atomico</a:t>
            </a:r>
            <a:endParaRPr lang="en-IN" sz="2200" dirty="0"/>
          </a:p>
          <a:p>
            <a:pPr marL="285750" indent="-285750">
              <a:buFont typeface="Arial" panose="020B0604020202020204" pitchFamily="34" charset="0"/>
              <a:buChar char="•"/>
            </a:pPr>
            <a:r>
              <a:rPr lang="en-IN" sz="2200" dirty="0"/>
              <a:t>Mato </a:t>
            </a:r>
            <a:r>
              <a:rPr lang="en-IN" sz="2200" dirty="0" err="1"/>
              <a:t>Peric</a:t>
            </a:r>
            <a:endParaRPr lang="en-IN" sz="2200" dirty="0"/>
          </a:p>
          <a:p>
            <a:pPr marL="285750" indent="-285750">
              <a:buFont typeface="Arial" panose="020B0604020202020204" pitchFamily="34" charset="0"/>
              <a:buChar char="•"/>
            </a:pPr>
            <a:r>
              <a:rPr lang="en-IN" sz="2200" dirty="0"/>
              <a:t>Christopher North</a:t>
            </a:r>
          </a:p>
          <a:p>
            <a:pPr marL="285750" indent="-285750">
              <a:buFont typeface="Arial" panose="020B0604020202020204" pitchFamily="34" charset="0"/>
              <a:buChar char="•"/>
            </a:pPr>
            <a:r>
              <a:rPr lang="en-IN" sz="2200" dirty="0" err="1"/>
              <a:t>BroadLight</a:t>
            </a:r>
            <a:r>
              <a:rPr lang="en-IN" sz="2200" dirty="0"/>
              <a:t> Capital</a:t>
            </a:r>
          </a:p>
          <a:p>
            <a:pPr marL="285750" indent="-285750">
              <a:buFont typeface="Arial" panose="020B0604020202020204" pitchFamily="34" charset="0"/>
              <a:buChar char="•"/>
            </a:pPr>
            <a:r>
              <a:rPr lang="en-IN" sz="2200" dirty="0"/>
              <a:t>Lewis Hamilton</a:t>
            </a:r>
          </a:p>
        </p:txBody>
      </p:sp>
    </p:spTree>
    <p:extLst>
      <p:ext uri="{BB962C8B-B14F-4D97-AF65-F5344CB8AC3E}">
        <p14:creationId xmlns:p14="http://schemas.microsoft.com/office/powerpoint/2010/main" val="2428405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DE08552-CEA2-E23E-FA90-120DBC91A424}"/>
              </a:ext>
            </a:extLst>
          </p:cNvPr>
          <p:cNvSpPr txBox="1"/>
          <p:nvPr/>
        </p:nvSpPr>
        <p:spPr>
          <a:xfrm>
            <a:off x="788504" y="1968670"/>
            <a:ext cx="9521687" cy="2031325"/>
          </a:xfrm>
          <a:prstGeom prst="rect">
            <a:avLst/>
          </a:prstGeom>
          <a:noFill/>
        </p:spPr>
        <p:txBody>
          <a:bodyPr wrap="square">
            <a:spAutoFit/>
          </a:bodyPr>
          <a:lstStyle/>
          <a:p>
            <a:r>
              <a:rPr lang="en-IN" dirty="0"/>
              <a:t>The future of convenience is being developed by </a:t>
            </a:r>
            <a:r>
              <a:rPr lang="en-IN" dirty="0" err="1"/>
              <a:t>Zapp</a:t>
            </a:r>
            <a:r>
              <a:rPr lang="en-IN" dirty="0"/>
              <a:t>, and this future will be sustainable. All of their delivery vehicles are electric, and this has been the case from the beginning. The packaging they use for their deliveries is made entirely of sustainable materials. In order to grow their business, they are committed to finding ways to reduce emissions. Investors in </a:t>
            </a:r>
            <a:r>
              <a:rPr lang="en-IN" dirty="0" err="1"/>
              <a:t>Zapp</a:t>
            </a:r>
            <a:r>
              <a:rPr lang="en-IN" dirty="0"/>
              <a:t> include some of the most powerful names in the business. There are several of them, including Lightspeed from Silicon Valley and </a:t>
            </a:r>
            <a:r>
              <a:rPr lang="en-IN" dirty="0" err="1"/>
              <a:t>Atomico</a:t>
            </a:r>
            <a:r>
              <a:rPr lang="en-IN" dirty="0"/>
              <a:t> from Europe.</a:t>
            </a:r>
          </a:p>
        </p:txBody>
      </p:sp>
      <p:sp>
        <p:nvSpPr>
          <p:cNvPr id="7" name="TextBox 6">
            <a:extLst>
              <a:ext uri="{FF2B5EF4-FFF2-40B4-BE49-F238E27FC236}">
                <a16:creationId xmlns:a16="http://schemas.microsoft.com/office/drawing/2014/main" id="{1793E870-1C12-DC4E-0627-DC6B9EB28F3D}"/>
              </a:ext>
            </a:extLst>
          </p:cNvPr>
          <p:cNvSpPr txBox="1"/>
          <p:nvPr/>
        </p:nvSpPr>
        <p:spPr>
          <a:xfrm>
            <a:off x="1146312" y="1233317"/>
            <a:ext cx="2802836" cy="584775"/>
          </a:xfrm>
          <a:prstGeom prst="rect">
            <a:avLst/>
          </a:prstGeom>
          <a:noFill/>
        </p:spPr>
        <p:txBody>
          <a:bodyPr wrap="square">
            <a:spAutoFit/>
          </a:bodyPr>
          <a:lstStyle/>
          <a:p>
            <a:r>
              <a:rPr lang="en-IN" sz="3200" b="1" dirty="0"/>
              <a:t>Conclusion</a:t>
            </a:r>
          </a:p>
        </p:txBody>
      </p:sp>
    </p:spTree>
    <p:extLst>
      <p:ext uri="{BB962C8B-B14F-4D97-AF65-F5344CB8AC3E}">
        <p14:creationId xmlns:p14="http://schemas.microsoft.com/office/powerpoint/2010/main" val="684079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FF6DEAA-32C1-9389-B274-CED1BE88C7C0}"/>
              </a:ext>
            </a:extLst>
          </p:cNvPr>
          <p:cNvSpPr txBox="1"/>
          <p:nvPr/>
        </p:nvSpPr>
        <p:spPr>
          <a:xfrm>
            <a:off x="947530" y="252655"/>
            <a:ext cx="6109252" cy="646331"/>
          </a:xfrm>
          <a:prstGeom prst="rect">
            <a:avLst/>
          </a:prstGeom>
          <a:noFill/>
        </p:spPr>
        <p:txBody>
          <a:bodyPr wrap="square">
            <a:spAutoFit/>
          </a:bodyPr>
          <a:lstStyle/>
          <a:p>
            <a:r>
              <a:rPr lang="en-US" sz="3600" b="1" dirty="0"/>
              <a:t>References</a:t>
            </a:r>
            <a:endParaRPr lang="en-IN" sz="3600" dirty="0"/>
          </a:p>
        </p:txBody>
      </p:sp>
      <p:sp>
        <p:nvSpPr>
          <p:cNvPr id="7" name="TextBox 6">
            <a:extLst>
              <a:ext uri="{FF2B5EF4-FFF2-40B4-BE49-F238E27FC236}">
                <a16:creationId xmlns:a16="http://schemas.microsoft.com/office/drawing/2014/main" id="{AA058EE4-4CE2-08A7-B7BB-246A98D90D53}"/>
              </a:ext>
            </a:extLst>
          </p:cNvPr>
          <p:cNvSpPr txBox="1"/>
          <p:nvPr/>
        </p:nvSpPr>
        <p:spPr>
          <a:xfrm>
            <a:off x="947530" y="1049083"/>
            <a:ext cx="8037444" cy="6740307"/>
          </a:xfrm>
          <a:prstGeom prst="rect">
            <a:avLst/>
          </a:prstGeom>
          <a:noFill/>
        </p:spPr>
        <p:txBody>
          <a:bodyPr wrap="square">
            <a:spAutoFit/>
          </a:bodyPr>
          <a:lstStyle/>
          <a:p>
            <a:pPr marL="285750" indent="-285750">
              <a:buFont typeface="Arial" panose="020B0604020202020204" pitchFamily="34" charset="0"/>
              <a:buChar char="•"/>
            </a:pPr>
            <a:r>
              <a:rPr lang="en-GB" b="0" i="0" dirty="0">
                <a:effectLst/>
                <a:latin typeface="Arial" panose="020B0604020202020204" pitchFamily="34" charset="0"/>
              </a:rPr>
              <a:t>Blank, S., &amp; Dorf, B. (2020). </a:t>
            </a:r>
            <a:r>
              <a:rPr lang="en-GB" b="0" i="1" dirty="0">
                <a:effectLst/>
                <a:latin typeface="Arial" panose="020B0604020202020204" pitchFamily="34" charset="0"/>
              </a:rPr>
              <a:t>The </a:t>
            </a:r>
            <a:r>
              <a:rPr lang="en-GB" b="0" i="1" dirty="0" err="1">
                <a:effectLst/>
                <a:latin typeface="Arial" panose="020B0604020202020204" pitchFamily="34" charset="0"/>
              </a:rPr>
              <a:t>startup</a:t>
            </a:r>
            <a:r>
              <a:rPr lang="en-GB" b="0" i="1" dirty="0">
                <a:effectLst/>
                <a:latin typeface="Arial" panose="020B0604020202020204" pitchFamily="34" charset="0"/>
              </a:rPr>
              <a:t> owner's manual: The step-by-step guide for building a great company</a:t>
            </a:r>
            <a:r>
              <a:rPr lang="en-GB" b="0" i="0" dirty="0">
                <a:effectLst/>
                <a:latin typeface="Arial" panose="020B0604020202020204" pitchFamily="34" charset="0"/>
              </a:rPr>
              <a:t>. John Wiley &amp; Sons.</a:t>
            </a:r>
          </a:p>
          <a:p>
            <a:endParaRPr lang="en-GB" b="0" i="0" dirty="0">
              <a:effectLst/>
              <a:latin typeface="Arial" panose="020B0604020202020204" pitchFamily="34" charset="0"/>
            </a:endParaRPr>
          </a:p>
          <a:p>
            <a:pPr marL="285750" indent="-285750">
              <a:buFont typeface="Arial" panose="020B0604020202020204" pitchFamily="34" charset="0"/>
              <a:buChar char="•"/>
            </a:pPr>
            <a:r>
              <a:rPr lang="en-GB" i="0" dirty="0">
                <a:effectLst/>
                <a:latin typeface="ClearSans"/>
              </a:rPr>
              <a:t>https://www.tutor2u.net/business . Aims and Objectives of a Business     Available at: </a:t>
            </a:r>
            <a:r>
              <a:rPr lang="en-GB" dirty="0">
                <a:latin typeface="ClearSans"/>
                <a:hlinkClick r:id="rId2"/>
              </a:rPr>
              <a:t>https://www.tutor2u.net/business/reference/aims-and-objectives-of-a-business</a:t>
            </a:r>
            <a:r>
              <a:rPr lang="en-GB" i="0" dirty="0">
                <a:effectLst/>
                <a:latin typeface="ClearSans"/>
              </a:rPr>
              <a:t>.</a:t>
            </a:r>
          </a:p>
          <a:p>
            <a:endParaRPr lang="en-GB" i="0" dirty="0">
              <a:effectLst/>
              <a:latin typeface="ClearSans"/>
            </a:endParaRPr>
          </a:p>
          <a:p>
            <a:pPr marL="285750" indent="-285750">
              <a:buFont typeface="Arial" panose="020B0604020202020204" pitchFamily="34" charset="0"/>
              <a:buChar char="•"/>
            </a:pPr>
            <a:r>
              <a:rPr lang="en-GB" i="0" dirty="0">
                <a:effectLst/>
                <a:latin typeface="ClearSans"/>
                <a:hlinkClick r:id="rId3"/>
              </a:rPr>
              <a:t>https://tryzapp.com</a:t>
            </a:r>
            <a:r>
              <a:rPr lang="en-GB" i="0" dirty="0">
                <a:effectLst/>
                <a:latin typeface="ClearSans"/>
              </a:rPr>
              <a:t> . </a:t>
            </a:r>
            <a:r>
              <a:rPr lang="en-GB" dirty="0">
                <a:latin typeface="ClearSans"/>
              </a:rPr>
              <a:t>About </a:t>
            </a:r>
            <a:r>
              <a:rPr lang="en-GB" dirty="0" err="1">
                <a:latin typeface="ClearSans"/>
              </a:rPr>
              <a:t>Zapp</a:t>
            </a:r>
            <a:r>
              <a:rPr lang="en-GB" dirty="0">
                <a:latin typeface="ClearSans"/>
              </a:rPr>
              <a:t> delivery company.</a:t>
            </a:r>
          </a:p>
          <a:p>
            <a:pPr marL="285750" indent="-285750">
              <a:buFont typeface="Arial" panose="020B0604020202020204" pitchFamily="34" charset="0"/>
              <a:buChar char="•"/>
            </a:pPr>
            <a:endParaRPr lang="en-GB" dirty="0">
              <a:latin typeface="ClearSans"/>
            </a:endParaRPr>
          </a:p>
          <a:p>
            <a:pPr marL="285750" indent="-285750">
              <a:buFont typeface="Arial" panose="020B0604020202020204" pitchFamily="34" charset="0"/>
              <a:buChar char="•"/>
            </a:pPr>
            <a:r>
              <a:rPr lang="en-GB" b="0" i="0" dirty="0" err="1">
                <a:effectLst/>
                <a:latin typeface="Arial" panose="020B0604020202020204" pitchFamily="34" charset="0"/>
              </a:rPr>
              <a:t>Agatz</a:t>
            </a:r>
            <a:r>
              <a:rPr lang="en-GB" b="0" i="0" dirty="0">
                <a:effectLst/>
                <a:latin typeface="Arial" panose="020B0604020202020204" pitchFamily="34" charset="0"/>
              </a:rPr>
              <a:t>, N., Campbell, A. M., Fleischmann, M., &amp; </a:t>
            </a:r>
            <a:r>
              <a:rPr lang="en-GB" b="0" i="0" dirty="0" err="1">
                <a:effectLst/>
                <a:latin typeface="Arial" panose="020B0604020202020204" pitchFamily="34" charset="0"/>
              </a:rPr>
              <a:t>Savels</a:t>
            </a:r>
            <a:r>
              <a:rPr lang="en-GB" b="0" i="0" dirty="0">
                <a:effectLst/>
                <a:latin typeface="Arial" panose="020B0604020202020204" pitchFamily="34" charset="0"/>
              </a:rPr>
              <a:t>, M. (2008). Challenges and opportunities in attended home delivery. </a:t>
            </a:r>
            <a:r>
              <a:rPr lang="en-GB" b="0" i="1" dirty="0">
                <a:effectLst/>
                <a:latin typeface="Arial" panose="020B0604020202020204" pitchFamily="34" charset="0"/>
              </a:rPr>
              <a:t>The vehicle routing problem: Latest advances and new challenges</a:t>
            </a:r>
            <a:r>
              <a:rPr lang="en-GB" b="0" i="0" dirty="0">
                <a:effectLst/>
                <a:latin typeface="Arial" panose="020B0604020202020204" pitchFamily="34" charset="0"/>
              </a:rPr>
              <a:t>, 379-396.</a:t>
            </a:r>
          </a:p>
          <a:p>
            <a:pPr marL="285750" indent="-285750">
              <a:buFont typeface="Arial" panose="020B0604020202020204" pitchFamily="34" charset="0"/>
              <a:buChar char="•"/>
            </a:pPr>
            <a:endParaRPr lang="en-GB" dirty="0">
              <a:latin typeface="Arial" panose="020B0604020202020204" pitchFamily="34" charset="0"/>
            </a:endParaRPr>
          </a:p>
          <a:p>
            <a:pPr marL="285750" indent="-285750">
              <a:buFont typeface="Arial" panose="020B0604020202020204" pitchFamily="34" charset="0"/>
              <a:buChar char="•"/>
            </a:pPr>
            <a:r>
              <a:rPr lang="en-GB" b="0" i="0" dirty="0" err="1">
                <a:effectLst/>
                <a:latin typeface="Arial" panose="020B0604020202020204" pitchFamily="34" charset="0"/>
              </a:rPr>
              <a:t>Savelsbergh</a:t>
            </a:r>
            <a:r>
              <a:rPr lang="en-GB" b="0" i="0" dirty="0">
                <a:effectLst/>
                <a:latin typeface="Arial" panose="020B0604020202020204" pitchFamily="34" charset="0"/>
              </a:rPr>
              <a:t>, M. W., &amp; Ulmer, M. W. (2022). Challenges and opportunities in crowdsourced delivery planning and operations. </a:t>
            </a:r>
            <a:r>
              <a:rPr lang="en-GB" b="0" i="1" dirty="0">
                <a:effectLst/>
                <a:latin typeface="Arial" panose="020B0604020202020204" pitchFamily="34" charset="0"/>
              </a:rPr>
              <a:t>4OR</a:t>
            </a:r>
            <a:r>
              <a:rPr lang="en-GB" b="0" i="0" dirty="0">
                <a:effectLst/>
                <a:latin typeface="Arial" panose="020B0604020202020204" pitchFamily="34" charset="0"/>
              </a:rPr>
              <a:t>, </a:t>
            </a:r>
            <a:r>
              <a:rPr lang="en-GB" b="0" i="1" dirty="0">
                <a:effectLst/>
                <a:latin typeface="Arial" panose="020B0604020202020204" pitchFamily="34" charset="0"/>
              </a:rPr>
              <a:t>20</a:t>
            </a:r>
            <a:r>
              <a:rPr lang="en-GB" b="0" i="0" dirty="0">
                <a:effectLst/>
                <a:latin typeface="Arial" panose="020B0604020202020204" pitchFamily="34" charset="0"/>
              </a:rPr>
              <a:t>(1), 1-21.</a:t>
            </a:r>
          </a:p>
          <a:p>
            <a:pPr marL="285750" indent="-285750">
              <a:buFont typeface="Arial" panose="020B0604020202020204" pitchFamily="34" charset="0"/>
              <a:buChar char="•"/>
            </a:pPr>
            <a:endParaRPr lang="en-GB" dirty="0">
              <a:latin typeface="Arial" panose="020B0604020202020204" pitchFamily="34" charset="0"/>
            </a:endParaRPr>
          </a:p>
          <a:p>
            <a:pPr marL="285750" indent="-285750">
              <a:buFont typeface="Arial" panose="020B0604020202020204" pitchFamily="34" charset="0"/>
              <a:buChar char="•"/>
            </a:pPr>
            <a:r>
              <a:rPr lang="en-IN" b="0" i="0" dirty="0" err="1">
                <a:effectLst/>
                <a:latin typeface="Arial" panose="020B0604020202020204" pitchFamily="34" charset="0"/>
              </a:rPr>
              <a:t>Baumüller</a:t>
            </a:r>
            <a:r>
              <a:rPr lang="en-IN" b="0" i="0" dirty="0">
                <a:effectLst/>
                <a:latin typeface="Arial" panose="020B0604020202020204" pitchFamily="34" charset="0"/>
              </a:rPr>
              <a:t>, H. (2016). Agricultural service delivery through mobile phones: local innovation and technological opportunities in Kenya. In </a:t>
            </a:r>
            <a:r>
              <a:rPr lang="en-IN" b="0" i="1" dirty="0">
                <a:effectLst/>
                <a:latin typeface="Arial" panose="020B0604020202020204" pitchFamily="34" charset="0"/>
              </a:rPr>
              <a:t>Technological and institutional innovations for marginalized smallholders in agricultural development</a:t>
            </a:r>
            <a:r>
              <a:rPr lang="en-IN" b="0" i="0" dirty="0">
                <a:effectLst/>
                <a:latin typeface="Arial" panose="020B0604020202020204" pitchFamily="34" charset="0"/>
              </a:rPr>
              <a:t> (pp. 143-162). Springer, Cham.</a:t>
            </a:r>
          </a:p>
          <a:p>
            <a:endParaRPr lang="en-GB" dirty="0">
              <a:latin typeface="ClearSans"/>
            </a:endParaRPr>
          </a:p>
          <a:p>
            <a:endParaRPr lang="en-GB" i="0" dirty="0">
              <a:effectLst/>
              <a:latin typeface="ClearSans"/>
            </a:endParaRPr>
          </a:p>
          <a:p>
            <a:pPr marL="285750" indent="-285750">
              <a:buFont typeface="Arial" panose="020B0604020202020204" pitchFamily="34" charset="0"/>
              <a:buChar char="•"/>
            </a:pPr>
            <a:endParaRPr lang="en-GB" i="0" dirty="0">
              <a:effectLst/>
              <a:latin typeface="ClearSans"/>
            </a:endParaRPr>
          </a:p>
          <a:p>
            <a:pPr marL="285750" indent="-285750">
              <a:buFont typeface="Arial" panose="020B0604020202020204" pitchFamily="34" charset="0"/>
              <a:buChar char="•"/>
            </a:pPr>
            <a:endParaRPr lang="en-IN" dirty="0"/>
          </a:p>
        </p:txBody>
      </p:sp>
    </p:spTree>
    <p:extLst>
      <p:ext uri="{BB962C8B-B14F-4D97-AF65-F5344CB8AC3E}">
        <p14:creationId xmlns:p14="http://schemas.microsoft.com/office/powerpoint/2010/main" val="555733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45587F3-F696-3A3A-1B20-105C4A40BEDE}"/>
              </a:ext>
            </a:extLst>
          </p:cNvPr>
          <p:cNvSpPr txBox="1"/>
          <p:nvPr/>
        </p:nvSpPr>
        <p:spPr>
          <a:xfrm>
            <a:off x="1146312" y="757535"/>
            <a:ext cx="9044609" cy="1200329"/>
          </a:xfrm>
          <a:prstGeom prst="rect">
            <a:avLst/>
          </a:prstGeom>
          <a:noFill/>
        </p:spPr>
        <p:txBody>
          <a:bodyPr wrap="square">
            <a:spAutoFit/>
          </a:bodyPr>
          <a:lstStyle/>
          <a:p>
            <a:pPr marL="285750" indent="-285750">
              <a:buFont typeface="Arial" panose="020B0604020202020204" pitchFamily="34" charset="0"/>
              <a:buChar char="•"/>
            </a:pPr>
            <a:r>
              <a:rPr lang="en-GB" i="0" dirty="0" err="1">
                <a:effectLst/>
                <a:latin typeface="Open Sans" panose="020B0606030504020204" pitchFamily="34" charset="0"/>
              </a:rPr>
              <a:t>Zapp</a:t>
            </a:r>
            <a:r>
              <a:rPr lang="en-GB" i="0" dirty="0">
                <a:effectLst/>
                <a:latin typeface="Open Sans" panose="020B0606030504020204" pitchFamily="34" charset="0"/>
              </a:rPr>
              <a:t> brand awareness, usage, popularity, loyalty, and buzz among online grocery delivery users in the United Kingdom in 2022. available at:</a:t>
            </a:r>
            <a:r>
              <a:rPr lang="en-IN" dirty="0"/>
              <a:t>https://www.statista.com/forecasts/1304377/zapp-online-grocery-delivery-brand-profile-in-the-united-kingdom</a:t>
            </a:r>
          </a:p>
        </p:txBody>
      </p:sp>
    </p:spTree>
    <p:extLst>
      <p:ext uri="{BB962C8B-B14F-4D97-AF65-F5344CB8AC3E}">
        <p14:creationId xmlns:p14="http://schemas.microsoft.com/office/powerpoint/2010/main" val="1684585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A01413E-3A8F-F83B-3112-B08E8ED46253}"/>
              </a:ext>
            </a:extLst>
          </p:cNvPr>
          <p:cNvSpPr txBox="1"/>
          <p:nvPr/>
        </p:nvSpPr>
        <p:spPr>
          <a:xfrm>
            <a:off x="3713922" y="2659559"/>
            <a:ext cx="3332922" cy="769441"/>
          </a:xfrm>
          <a:prstGeom prst="rect">
            <a:avLst/>
          </a:prstGeom>
          <a:noFill/>
        </p:spPr>
        <p:txBody>
          <a:bodyPr wrap="square">
            <a:spAutoFit/>
          </a:bodyPr>
          <a:lstStyle/>
          <a:p>
            <a:r>
              <a:rPr lang="en-IN" sz="4400" b="1" dirty="0"/>
              <a:t>THANK YOU</a:t>
            </a:r>
          </a:p>
        </p:txBody>
      </p:sp>
    </p:spTree>
    <p:extLst>
      <p:ext uri="{BB962C8B-B14F-4D97-AF65-F5344CB8AC3E}">
        <p14:creationId xmlns:p14="http://schemas.microsoft.com/office/powerpoint/2010/main" val="3971802771"/>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2466</TotalTime>
  <Words>1697</Words>
  <Application>Microsoft Office PowerPoint</Application>
  <PresentationFormat>Widescreen</PresentationFormat>
  <Paragraphs>112</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Century Gothic</vt:lpstr>
      <vt:lpstr>ClearSans</vt:lpstr>
      <vt:lpstr>Open Sans</vt:lpstr>
      <vt:lpstr>Public Sans</vt:lpstr>
      <vt:lpstr>Wingdings 3</vt:lpstr>
      <vt:lpstr>Slice</vt:lpstr>
      <vt:lpstr>Fundraising for start-ups – challenges and opportunities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Fund raising for start-ups – challenges and opportunities</dc:title>
  <dc:creator>Muhammed Shebil Pallimalil (2130892)</dc:creator>
  <cp:lastModifiedBy>Muhammed Shebil Pallimalil (2130892)</cp:lastModifiedBy>
  <cp:revision>12</cp:revision>
  <dcterms:created xsi:type="dcterms:W3CDTF">2022-12-14T14:27:54Z</dcterms:created>
  <dcterms:modified xsi:type="dcterms:W3CDTF">2022-12-16T10:21:34Z</dcterms:modified>
</cp:coreProperties>
</file>