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48"/>
    <p:restoredTop sz="94534"/>
  </p:normalViewPr>
  <p:slideViewPr>
    <p:cSldViewPr snapToGrid="0">
      <p:cViewPr varScale="1">
        <p:scale>
          <a:sx n="101" d="100"/>
          <a:sy n="101" d="100"/>
        </p:scale>
        <p:origin x="41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2493DA-9814-4A85-9F2B-F72EAB5928E7}" type="doc">
      <dgm:prSet loTypeId="urn:microsoft.com/office/officeart/2008/layout/LinedList" loCatId="list" qsTypeId="urn:microsoft.com/office/officeart/2005/8/quickstyle/simple1#24" qsCatId="simple" csTypeId="urn:microsoft.com/office/officeart/2005/8/colors/accent2_2#1" csCatId="accent2" phldr="1"/>
      <dgm:spPr/>
      <dgm:t>
        <a:bodyPr/>
        <a:lstStyle/>
        <a:p>
          <a:endParaRPr lang="en-US"/>
        </a:p>
      </dgm:t>
    </dgm:pt>
    <dgm:pt modelId="{1FDA7DB9-6F97-4C11-8735-4922E6F4C453}">
      <dgm:prSet/>
      <dgm:spPr/>
      <dgm:t>
        <a:bodyPr/>
        <a:lstStyle/>
        <a:p>
          <a:r>
            <a:rPr lang="en-US" dirty="0"/>
            <a:t>Within this presentation it is important to understand that having a health condition can affect individuals in different ways. Many people will go through situations that are mild or </a:t>
          </a:r>
          <a:r>
            <a:rPr lang="en-US" dirty="0" err="1"/>
            <a:t>servere</a:t>
          </a:r>
          <a:r>
            <a:rPr lang="en-US" dirty="0"/>
            <a:t> and we need to make sure that we are giving the care that is suitable for them.</a:t>
          </a:r>
        </a:p>
      </dgm:t>
    </dgm:pt>
    <dgm:pt modelId="{4B2F185E-8938-415E-B636-BDD3B589D253}" type="parTrans" cxnId="{9C1FF71B-6024-4366-A9BD-6C93CA66C32D}">
      <dgm:prSet/>
      <dgm:spPr/>
      <dgm:t>
        <a:bodyPr/>
        <a:lstStyle/>
        <a:p>
          <a:endParaRPr lang="en-US"/>
        </a:p>
      </dgm:t>
    </dgm:pt>
    <dgm:pt modelId="{06A1E93C-CD03-4CEE-B94F-CEAA574CA722}" type="sibTrans" cxnId="{9C1FF71B-6024-4366-A9BD-6C93CA66C32D}">
      <dgm:prSet/>
      <dgm:spPr/>
      <dgm:t>
        <a:bodyPr/>
        <a:lstStyle/>
        <a:p>
          <a:endParaRPr lang="en-US"/>
        </a:p>
      </dgm:t>
    </dgm:pt>
    <dgm:pt modelId="{D483FD60-E8A7-4FF3-BB54-428F9ABD3BDD}">
      <dgm:prSet/>
      <dgm:spPr/>
      <dgm:t>
        <a:bodyPr/>
        <a:lstStyle/>
        <a:p>
          <a:r>
            <a:rPr lang="en-US"/>
            <a:t>And using this presentation it gives us a good understanding on how diabetes can affect us as people and how it affects the body and what steps are needed to make sure that the individual has the best care possible. </a:t>
          </a:r>
        </a:p>
      </dgm:t>
    </dgm:pt>
    <dgm:pt modelId="{4F152330-AC4A-478A-A966-3AE91293F4F5}" type="parTrans" cxnId="{B25C7E88-D4E5-4084-8638-F37A3CC72A66}">
      <dgm:prSet/>
      <dgm:spPr/>
      <dgm:t>
        <a:bodyPr/>
        <a:lstStyle/>
        <a:p>
          <a:endParaRPr lang="en-US"/>
        </a:p>
      </dgm:t>
    </dgm:pt>
    <dgm:pt modelId="{C41FD179-42B3-447D-837B-07434E969235}" type="sibTrans" cxnId="{B25C7E88-D4E5-4084-8638-F37A3CC72A66}">
      <dgm:prSet/>
      <dgm:spPr/>
      <dgm:t>
        <a:bodyPr/>
        <a:lstStyle/>
        <a:p>
          <a:endParaRPr lang="en-US"/>
        </a:p>
      </dgm:t>
    </dgm:pt>
    <dgm:pt modelId="{08DDE7D3-245E-ED40-A6ED-7B430880CF21}" type="pres">
      <dgm:prSet presAssocID="{642493DA-9814-4A85-9F2B-F72EAB5928E7}" presName="vert0" presStyleCnt="0">
        <dgm:presLayoutVars>
          <dgm:dir/>
          <dgm:animOne val="branch"/>
          <dgm:animLvl val="lvl"/>
        </dgm:presLayoutVars>
      </dgm:prSet>
      <dgm:spPr/>
    </dgm:pt>
    <dgm:pt modelId="{7AB9FD6D-C0F2-834D-BABF-FE870C674967}" type="pres">
      <dgm:prSet presAssocID="{1FDA7DB9-6F97-4C11-8735-4922E6F4C453}" presName="thickLine" presStyleLbl="alignNode1" presStyleIdx="0" presStyleCnt="2"/>
      <dgm:spPr/>
    </dgm:pt>
    <dgm:pt modelId="{80BC43C5-ABE7-1D47-B0F3-9DA197186D05}" type="pres">
      <dgm:prSet presAssocID="{1FDA7DB9-6F97-4C11-8735-4922E6F4C453}" presName="horz1" presStyleCnt="0"/>
      <dgm:spPr/>
    </dgm:pt>
    <dgm:pt modelId="{B515E250-7062-FB4A-9E1D-8E33A73FFDE9}" type="pres">
      <dgm:prSet presAssocID="{1FDA7DB9-6F97-4C11-8735-4922E6F4C453}" presName="tx1" presStyleLbl="revTx" presStyleIdx="0" presStyleCnt="2"/>
      <dgm:spPr/>
    </dgm:pt>
    <dgm:pt modelId="{AF5FDCE3-AFBE-7C46-BD2C-75B12824441C}" type="pres">
      <dgm:prSet presAssocID="{1FDA7DB9-6F97-4C11-8735-4922E6F4C453}" presName="vert1" presStyleCnt="0"/>
      <dgm:spPr/>
    </dgm:pt>
    <dgm:pt modelId="{A86451E7-75AD-2842-BFBE-B32ED13D89D9}" type="pres">
      <dgm:prSet presAssocID="{D483FD60-E8A7-4FF3-BB54-428F9ABD3BDD}" presName="thickLine" presStyleLbl="alignNode1" presStyleIdx="1" presStyleCnt="2"/>
      <dgm:spPr/>
    </dgm:pt>
    <dgm:pt modelId="{2E727705-6905-B141-84B2-BB62840DB1E8}" type="pres">
      <dgm:prSet presAssocID="{D483FD60-E8A7-4FF3-BB54-428F9ABD3BDD}" presName="horz1" presStyleCnt="0"/>
      <dgm:spPr/>
    </dgm:pt>
    <dgm:pt modelId="{2CA074DB-0C24-C040-B8B2-E3EB1FF41A36}" type="pres">
      <dgm:prSet presAssocID="{D483FD60-E8A7-4FF3-BB54-428F9ABD3BDD}" presName="tx1" presStyleLbl="revTx" presStyleIdx="1" presStyleCnt="2"/>
      <dgm:spPr/>
    </dgm:pt>
    <dgm:pt modelId="{02FD5BD1-B52E-F941-9523-A0D816421FCA}" type="pres">
      <dgm:prSet presAssocID="{D483FD60-E8A7-4FF3-BB54-428F9ABD3BDD}" presName="vert1" presStyleCnt="0"/>
      <dgm:spPr/>
    </dgm:pt>
  </dgm:ptLst>
  <dgm:cxnLst>
    <dgm:cxn modelId="{9C1FF71B-6024-4366-A9BD-6C93CA66C32D}" srcId="{642493DA-9814-4A85-9F2B-F72EAB5928E7}" destId="{1FDA7DB9-6F97-4C11-8735-4922E6F4C453}" srcOrd="0" destOrd="0" parTransId="{4B2F185E-8938-415E-B636-BDD3B589D253}" sibTransId="{06A1E93C-CD03-4CEE-B94F-CEAA574CA722}"/>
    <dgm:cxn modelId="{52076C71-0575-A54C-BA4E-D563A25576CF}" type="presOf" srcId="{642493DA-9814-4A85-9F2B-F72EAB5928E7}" destId="{08DDE7D3-245E-ED40-A6ED-7B430880CF21}" srcOrd="0" destOrd="0" presId="urn:microsoft.com/office/officeart/2008/layout/LinedList"/>
    <dgm:cxn modelId="{3F1E7A77-4BD8-BF41-BF2D-4D70CA3B7B40}" type="presOf" srcId="{D483FD60-E8A7-4FF3-BB54-428F9ABD3BDD}" destId="{2CA074DB-0C24-C040-B8B2-E3EB1FF41A36}" srcOrd="0" destOrd="0" presId="urn:microsoft.com/office/officeart/2008/layout/LinedList"/>
    <dgm:cxn modelId="{B25C7E88-D4E5-4084-8638-F37A3CC72A66}" srcId="{642493DA-9814-4A85-9F2B-F72EAB5928E7}" destId="{D483FD60-E8A7-4FF3-BB54-428F9ABD3BDD}" srcOrd="1" destOrd="0" parTransId="{4F152330-AC4A-478A-A966-3AE91293F4F5}" sibTransId="{C41FD179-42B3-447D-837B-07434E969235}"/>
    <dgm:cxn modelId="{F84C84D5-6BB1-8448-84D8-C6A428F28E42}" type="presOf" srcId="{1FDA7DB9-6F97-4C11-8735-4922E6F4C453}" destId="{B515E250-7062-FB4A-9E1D-8E33A73FFDE9}" srcOrd="0" destOrd="0" presId="urn:microsoft.com/office/officeart/2008/layout/LinedList"/>
    <dgm:cxn modelId="{0D7AD2A2-D106-8C4B-AF22-D250DA827FA8}" type="presParOf" srcId="{08DDE7D3-245E-ED40-A6ED-7B430880CF21}" destId="{7AB9FD6D-C0F2-834D-BABF-FE870C674967}" srcOrd="0" destOrd="0" presId="urn:microsoft.com/office/officeart/2008/layout/LinedList"/>
    <dgm:cxn modelId="{A8F9A774-D648-DC4F-BB21-F0A49C1E4795}" type="presParOf" srcId="{08DDE7D3-245E-ED40-A6ED-7B430880CF21}" destId="{80BC43C5-ABE7-1D47-B0F3-9DA197186D05}" srcOrd="1" destOrd="0" presId="urn:microsoft.com/office/officeart/2008/layout/LinedList"/>
    <dgm:cxn modelId="{76980D8B-1967-5E49-8E99-36D7B2FBAE5B}" type="presParOf" srcId="{80BC43C5-ABE7-1D47-B0F3-9DA197186D05}" destId="{B515E250-7062-FB4A-9E1D-8E33A73FFDE9}" srcOrd="0" destOrd="0" presId="urn:microsoft.com/office/officeart/2008/layout/LinedList"/>
    <dgm:cxn modelId="{8E33EA60-FE9A-CB45-8DB4-F8B9BE2DD317}" type="presParOf" srcId="{80BC43C5-ABE7-1D47-B0F3-9DA197186D05}" destId="{AF5FDCE3-AFBE-7C46-BD2C-75B12824441C}" srcOrd="1" destOrd="0" presId="urn:microsoft.com/office/officeart/2008/layout/LinedList"/>
    <dgm:cxn modelId="{8C84829E-41C6-7E4C-8498-B566178E6379}" type="presParOf" srcId="{08DDE7D3-245E-ED40-A6ED-7B430880CF21}" destId="{A86451E7-75AD-2842-BFBE-B32ED13D89D9}" srcOrd="2" destOrd="0" presId="urn:microsoft.com/office/officeart/2008/layout/LinedList"/>
    <dgm:cxn modelId="{B3F3C20C-EDDE-1440-97CD-1B60C4D44743}" type="presParOf" srcId="{08DDE7D3-245E-ED40-A6ED-7B430880CF21}" destId="{2E727705-6905-B141-84B2-BB62840DB1E8}" srcOrd="3" destOrd="0" presId="urn:microsoft.com/office/officeart/2008/layout/LinedList"/>
    <dgm:cxn modelId="{40C4D161-8B0F-F540-8566-2E74DBD9226F}" type="presParOf" srcId="{2E727705-6905-B141-84B2-BB62840DB1E8}" destId="{2CA074DB-0C24-C040-B8B2-E3EB1FF41A36}" srcOrd="0" destOrd="0" presId="urn:microsoft.com/office/officeart/2008/layout/LinedList"/>
    <dgm:cxn modelId="{AE415C3B-3BCE-0C42-9233-549171682A65}" type="presParOf" srcId="{2E727705-6905-B141-84B2-BB62840DB1E8}" destId="{02FD5BD1-B52E-F941-9523-A0D816421FCA}"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B9FD6D-C0F2-834D-BABF-FE870C674967}">
      <dsp:nvSpPr>
        <dsp:cNvPr id="0" name=""/>
        <dsp:cNvSpPr/>
      </dsp:nvSpPr>
      <dsp:spPr>
        <a:xfrm>
          <a:off x="0" y="0"/>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15E250-7062-FB4A-9E1D-8E33A73FFDE9}">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Within this presentation it is important to understand that having a health condition can affect individuals in different ways. Many people will go through situations that are mild or </a:t>
          </a:r>
          <a:r>
            <a:rPr lang="en-US" sz="2800" kern="1200" dirty="0" err="1"/>
            <a:t>servere</a:t>
          </a:r>
          <a:r>
            <a:rPr lang="en-US" sz="2800" kern="1200" dirty="0"/>
            <a:t> and we need to make sure that we are giving the care that is suitable for them.</a:t>
          </a:r>
        </a:p>
      </dsp:txBody>
      <dsp:txXfrm>
        <a:off x="0" y="0"/>
        <a:ext cx="10515600" cy="2175669"/>
      </dsp:txXfrm>
    </dsp:sp>
    <dsp:sp modelId="{A86451E7-75AD-2842-BFBE-B32ED13D89D9}">
      <dsp:nvSpPr>
        <dsp:cNvPr id="0" name=""/>
        <dsp:cNvSpPr/>
      </dsp:nvSpPr>
      <dsp:spPr>
        <a:xfrm>
          <a:off x="0" y="2175669"/>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074DB-0C24-C040-B8B2-E3EB1FF41A36}">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And using this presentation it gives us a good understanding on how diabetes can affect us as people and how it affects the body and what steps are needed to make sure that the individual has the best care possible. </a:t>
          </a:r>
        </a:p>
      </dsp:txBody>
      <dsp:txXfrm>
        <a:off x="0" y="2175669"/>
        <a:ext cx="10515600" cy="21756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46BC2B-27CE-394B-AAF9-97D976D45FB3}" type="datetimeFigureOut">
              <a:rPr lang="en-US" smtClean="0"/>
              <a:t>8/14/26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893B5C-630A-824A-B3AB-934FEC148E02}" type="slidenum">
              <a:rPr lang="en-US" smtClean="0"/>
              <a:t>‹#›</a:t>
            </a:fld>
            <a:endParaRPr lang="en-US"/>
          </a:p>
        </p:txBody>
      </p:sp>
    </p:spTree>
    <p:extLst>
      <p:ext uri="{BB962C8B-B14F-4D97-AF65-F5344CB8AC3E}">
        <p14:creationId xmlns:p14="http://schemas.microsoft.com/office/powerpoint/2010/main" val="221277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C893B5C-630A-824A-B3AB-934FEC148E02}" type="slidenum">
              <a:rPr lang="en-US" smtClean="0"/>
              <a:t>1</a:t>
            </a:fld>
            <a:endParaRPr lang="en-US"/>
          </a:p>
        </p:txBody>
      </p:sp>
    </p:spTree>
    <p:extLst>
      <p:ext uri="{BB962C8B-B14F-4D97-AF65-F5344CB8AC3E}">
        <p14:creationId xmlns:p14="http://schemas.microsoft.com/office/powerpoint/2010/main" val="354699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0D3CB-65A4-66B2-A5B3-A12200855F3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2ECA038-DD98-71EA-BC79-C4933141CD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3FDC9E9-FDBB-53F4-CD58-E20BFB1B2A26}"/>
              </a:ext>
            </a:extLst>
          </p:cNvPr>
          <p:cNvSpPr>
            <a:spLocks noGrp="1"/>
          </p:cNvSpPr>
          <p:nvPr>
            <p:ph type="dt" sz="half" idx="10"/>
          </p:nvPr>
        </p:nvSpPr>
        <p:spPr/>
        <p:txBody>
          <a:bodyPr/>
          <a:lstStyle/>
          <a:p>
            <a:fld id="{8340F553-E901-6A49-8F44-A3CEC29ABC60}" type="datetimeFigureOut">
              <a:rPr lang="en-US" smtClean="0"/>
              <a:t>8/13/26</a:t>
            </a:fld>
            <a:endParaRPr lang="en-US"/>
          </a:p>
        </p:txBody>
      </p:sp>
      <p:sp>
        <p:nvSpPr>
          <p:cNvPr id="5" name="Footer Placeholder 4">
            <a:extLst>
              <a:ext uri="{FF2B5EF4-FFF2-40B4-BE49-F238E27FC236}">
                <a16:creationId xmlns:a16="http://schemas.microsoft.com/office/drawing/2014/main" id="{674D3A8A-7FC0-44A4-6C45-79EDF8951C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1D6F74-2C0A-E913-14AE-AFE1D5B090E5}"/>
              </a:ext>
            </a:extLst>
          </p:cNvPr>
          <p:cNvSpPr>
            <a:spLocks noGrp="1"/>
          </p:cNvSpPr>
          <p:nvPr>
            <p:ph type="sldNum" sz="quarter" idx="12"/>
          </p:nvPr>
        </p:nvSpPr>
        <p:spPr/>
        <p:txBody>
          <a:bodyPr/>
          <a:lstStyle/>
          <a:p>
            <a:fld id="{9F734F0E-1091-7F4A-9DD2-8239B5B677E4}" type="slidenum">
              <a:rPr lang="en-US" smtClean="0"/>
              <a:t>‹#›</a:t>
            </a:fld>
            <a:endParaRPr lang="en-US"/>
          </a:p>
        </p:txBody>
      </p:sp>
    </p:spTree>
    <p:extLst>
      <p:ext uri="{BB962C8B-B14F-4D97-AF65-F5344CB8AC3E}">
        <p14:creationId xmlns:p14="http://schemas.microsoft.com/office/powerpoint/2010/main" val="801425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E9CE0-6535-E9C8-FC7B-20F7F525D78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A4D5D05-1984-0604-5531-9AD7180D83A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5C10DF-BAD3-FE18-5286-C9C1E4C8B95C}"/>
              </a:ext>
            </a:extLst>
          </p:cNvPr>
          <p:cNvSpPr>
            <a:spLocks noGrp="1"/>
          </p:cNvSpPr>
          <p:nvPr>
            <p:ph type="dt" sz="half" idx="10"/>
          </p:nvPr>
        </p:nvSpPr>
        <p:spPr/>
        <p:txBody>
          <a:bodyPr/>
          <a:lstStyle/>
          <a:p>
            <a:fld id="{8340F553-E901-6A49-8F44-A3CEC29ABC60}" type="datetimeFigureOut">
              <a:rPr lang="en-US" smtClean="0"/>
              <a:t>8/13/26</a:t>
            </a:fld>
            <a:endParaRPr lang="en-US"/>
          </a:p>
        </p:txBody>
      </p:sp>
      <p:sp>
        <p:nvSpPr>
          <p:cNvPr id="5" name="Footer Placeholder 4">
            <a:extLst>
              <a:ext uri="{FF2B5EF4-FFF2-40B4-BE49-F238E27FC236}">
                <a16:creationId xmlns:a16="http://schemas.microsoft.com/office/drawing/2014/main" id="{275AB08B-8974-BC84-C2BE-87B6CE9806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535A39-2C5B-3E06-FCBB-B9B4021B50E5}"/>
              </a:ext>
            </a:extLst>
          </p:cNvPr>
          <p:cNvSpPr>
            <a:spLocks noGrp="1"/>
          </p:cNvSpPr>
          <p:nvPr>
            <p:ph type="sldNum" sz="quarter" idx="12"/>
          </p:nvPr>
        </p:nvSpPr>
        <p:spPr/>
        <p:txBody>
          <a:bodyPr/>
          <a:lstStyle/>
          <a:p>
            <a:fld id="{9F734F0E-1091-7F4A-9DD2-8239B5B677E4}" type="slidenum">
              <a:rPr lang="en-US" smtClean="0"/>
              <a:t>‹#›</a:t>
            </a:fld>
            <a:endParaRPr lang="en-US"/>
          </a:p>
        </p:txBody>
      </p:sp>
    </p:spTree>
    <p:extLst>
      <p:ext uri="{BB962C8B-B14F-4D97-AF65-F5344CB8AC3E}">
        <p14:creationId xmlns:p14="http://schemas.microsoft.com/office/powerpoint/2010/main" val="3310331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8E69D-5101-B1B7-7F37-44D668B2B1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D46125D-E71E-8318-7A96-EF1F88DF47F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8AC83A2-1063-E1E8-A0FB-821ADE41412C}"/>
              </a:ext>
            </a:extLst>
          </p:cNvPr>
          <p:cNvSpPr>
            <a:spLocks noGrp="1"/>
          </p:cNvSpPr>
          <p:nvPr>
            <p:ph type="dt" sz="half" idx="10"/>
          </p:nvPr>
        </p:nvSpPr>
        <p:spPr/>
        <p:txBody>
          <a:bodyPr/>
          <a:lstStyle/>
          <a:p>
            <a:fld id="{8340F553-E901-6A49-8F44-A3CEC29ABC60}" type="datetimeFigureOut">
              <a:rPr lang="en-US" smtClean="0"/>
              <a:t>8/13/26</a:t>
            </a:fld>
            <a:endParaRPr lang="en-US"/>
          </a:p>
        </p:txBody>
      </p:sp>
      <p:sp>
        <p:nvSpPr>
          <p:cNvPr id="5" name="Footer Placeholder 4">
            <a:extLst>
              <a:ext uri="{FF2B5EF4-FFF2-40B4-BE49-F238E27FC236}">
                <a16:creationId xmlns:a16="http://schemas.microsoft.com/office/drawing/2014/main" id="{617DE263-12DB-F3E2-38BA-BF6033CDDB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93DF4C-148D-23A5-D06E-A0919B94E785}"/>
              </a:ext>
            </a:extLst>
          </p:cNvPr>
          <p:cNvSpPr>
            <a:spLocks noGrp="1"/>
          </p:cNvSpPr>
          <p:nvPr>
            <p:ph type="sldNum" sz="quarter" idx="12"/>
          </p:nvPr>
        </p:nvSpPr>
        <p:spPr/>
        <p:txBody>
          <a:bodyPr/>
          <a:lstStyle/>
          <a:p>
            <a:fld id="{9F734F0E-1091-7F4A-9DD2-8239B5B677E4}" type="slidenum">
              <a:rPr lang="en-US" smtClean="0"/>
              <a:t>‹#›</a:t>
            </a:fld>
            <a:endParaRPr lang="en-US"/>
          </a:p>
        </p:txBody>
      </p:sp>
    </p:spTree>
    <p:extLst>
      <p:ext uri="{BB962C8B-B14F-4D97-AF65-F5344CB8AC3E}">
        <p14:creationId xmlns:p14="http://schemas.microsoft.com/office/powerpoint/2010/main" val="2897408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C9746-C4B7-ABB0-2C4F-410BF97F40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DDDEEDE-90B2-C95A-9B3D-C30D3B522BF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3E1DDB7-093F-D274-5F48-B79A9EF96AD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59195F5-4B23-428E-3A00-D3AA6A3B3808}"/>
              </a:ext>
            </a:extLst>
          </p:cNvPr>
          <p:cNvSpPr>
            <a:spLocks noGrp="1"/>
          </p:cNvSpPr>
          <p:nvPr>
            <p:ph type="dt" sz="half" idx="10"/>
          </p:nvPr>
        </p:nvSpPr>
        <p:spPr/>
        <p:txBody>
          <a:bodyPr/>
          <a:lstStyle/>
          <a:p>
            <a:fld id="{8340F553-E901-6A49-8F44-A3CEC29ABC60}" type="datetimeFigureOut">
              <a:rPr lang="en-US" smtClean="0"/>
              <a:t>8/13/26</a:t>
            </a:fld>
            <a:endParaRPr lang="en-US"/>
          </a:p>
        </p:txBody>
      </p:sp>
      <p:sp>
        <p:nvSpPr>
          <p:cNvPr id="6" name="Footer Placeholder 5">
            <a:extLst>
              <a:ext uri="{FF2B5EF4-FFF2-40B4-BE49-F238E27FC236}">
                <a16:creationId xmlns:a16="http://schemas.microsoft.com/office/drawing/2014/main" id="{8CD20D32-755F-F78E-FD5A-58557D26AB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16887F-C964-EDAB-C438-2858C0CEA3D7}"/>
              </a:ext>
            </a:extLst>
          </p:cNvPr>
          <p:cNvSpPr>
            <a:spLocks noGrp="1"/>
          </p:cNvSpPr>
          <p:nvPr>
            <p:ph type="sldNum" sz="quarter" idx="12"/>
          </p:nvPr>
        </p:nvSpPr>
        <p:spPr/>
        <p:txBody>
          <a:bodyPr/>
          <a:lstStyle/>
          <a:p>
            <a:fld id="{9F734F0E-1091-7F4A-9DD2-8239B5B677E4}" type="slidenum">
              <a:rPr lang="en-US" smtClean="0"/>
              <a:t>‹#›</a:t>
            </a:fld>
            <a:endParaRPr lang="en-US"/>
          </a:p>
        </p:txBody>
      </p:sp>
    </p:spTree>
    <p:extLst>
      <p:ext uri="{BB962C8B-B14F-4D97-AF65-F5344CB8AC3E}">
        <p14:creationId xmlns:p14="http://schemas.microsoft.com/office/powerpoint/2010/main" val="4221577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F5BDB-5441-F9B5-04B1-AE5DE503FBA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3A1A1F5-E75D-DE0F-670C-26667406E3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BFD6A72-82BB-6585-B8DE-3E3659AB70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79B8550-F586-3B1A-3737-BE9A477232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562290D-7023-3286-E5AC-452DD189FE5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7FB76C7-8C4B-FB7E-88D3-CCCD61513211}"/>
              </a:ext>
            </a:extLst>
          </p:cNvPr>
          <p:cNvSpPr>
            <a:spLocks noGrp="1"/>
          </p:cNvSpPr>
          <p:nvPr>
            <p:ph type="dt" sz="half" idx="10"/>
          </p:nvPr>
        </p:nvSpPr>
        <p:spPr/>
        <p:txBody>
          <a:bodyPr/>
          <a:lstStyle/>
          <a:p>
            <a:fld id="{8340F553-E901-6A49-8F44-A3CEC29ABC60}" type="datetimeFigureOut">
              <a:rPr lang="en-US" smtClean="0"/>
              <a:t>8/13/26</a:t>
            </a:fld>
            <a:endParaRPr lang="en-US"/>
          </a:p>
        </p:txBody>
      </p:sp>
      <p:sp>
        <p:nvSpPr>
          <p:cNvPr id="8" name="Footer Placeholder 7">
            <a:extLst>
              <a:ext uri="{FF2B5EF4-FFF2-40B4-BE49-F238E27FC236}">
                <a16:creationId xmlns:a16="http://schemas.microsoft.com/office/drawing/2014/main" id="{1DD0A9AE-AD86-A5F0-C4A9-0BC17A72B01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015904D-083D-CE00-730E-BF63B43D5E1A}"/>
              </a:ext>
            </a:extLst>
          </p:cNvPr>
          <p:cNvSpPr>
            <a:spLocks noGrp="1"/>
          </p:cNvSpPr>
          <p:nvPr>
            <p:ph type="sldNum" sz="quarter" idx="12"/>
          </p:nvPr>
        </p:nvSpPr>
        <p:spPr/>
        <p:txBody>
          <a:bodyPr/>
          <a:lstStyle/>
          <a:p>
            <a:fld id="{9F734F0E-1091-7F4A-9DD2-8239B5B677E4}" type="slidenum">
              <a:rPr lang="en-US" smtClean="0"/>
              <a:t>‹#›</a:t>
            </a:fld>
            <a:endParaRPr lang="en-US"/>
          </a:p>
        </p:txBody>
      </p:sp>
    </p:spTree>
    <p:extLst>
      <p:ext uri="{BB962C8B-B14F-4D97-AF65-F5344CB8AC3E}">
        <p14:creationId xmlns:p14="http://schemas.microsoft.com/office/powerpoint/2010/main" val="3688683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22968-03FC-86CB-6D1B-C65C06159C9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1EA1EB4-47C5-ED3B-3FEC-A683686CDFF1}"/>
              </a:ext>
            </a:extLst>
          </p:cNvPr>
          <p:cNvSpPr>
            <a:spLocks noGrp="1"/>
          </p:cNvSpPr>
          <p:nvPr>
            <p:ph type="dt" sz="half" idx="10"/>
          </p:nvPr>
        </p:nvSpPr>
        <p:spPr/>
        <p:txBody>
          <a:bodyPr/>
          <a:lstStyle/>
          <a:p>
            <a:fld id="{8340F553-E901-6A49-8F44-A3CEC29ABC60}" type="datetimeFigureOut">
              <a:rPr lang="en-US" smtClean="0"/>
              <a:t>8/13/26</a:t>
            </a:fld>
            <a:endParaRPr lang="en-US"/>
          </a:p>
        </p:txBody>
      </p:sp>
      <p:sp>
        <p:nvSpPr>
          <p:cNvPr id="4" name="Footer Placeholder 3">
            <a:extLst>
              <a:ext uri="{FF2B5EF4-FFF2-40B4-BE49-F238E27FC236}">
                <a16:creationId xmlns:a16="http://schemas.microsoft.com/office/drawing/2014/main" id="{57043D81-ED35-4DE6-5E77-0C1BCC31D12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0EC712F-E9E3-6A5A-DD68-579134C334BA}"/>
              </a:ext>
            </a:extLst>
          </p:cNvPr>
          <p:cNvSpPr>
            <a:spLocks noGrp="1"/>
          </p:cNvSpPr>
          <p:nvPr>
            <p:ph type="sldNum" sz="quarter" idx="12"/>
          </p:nvPr>
        </p:nvSpPr>
        <p:spPr/>
        <p:txBody>
          <a:bodyPr/>
          <a:lstStyle/>
          <a:p>
            <a:fld id="{9F734F0E-1091-7F4A-9DD2-8239B5B677E4}" type="slidenum">
              <a:rPr lang="en-US" smtClean="0"/>
              <a:t>‹#›</a:t>
            </a:fld>
            <a:endParaRPr lang="en-US"/>
          </a:p>
        </p:txBody>
      </p:sp>
    </p:spTree>
    <p:extLst>
      <p:ext uri="{BB962C8B-B14F-4D97-AF65-F5344CB8AC3E}">
        <p14:creationId xmlns:p14="http://schemas.microsoft.com/office/powerpoint/2010/main" val="3300596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9F8EED-B56C-A6D4-89DA-CD19C92FAEBF}"/>
              </a:ext>
            </a:extLst>
          </p:cNvPr>
          <p:cNvSpPr>
            <a:spLocks noGrp="1"/>
          </p:cNvSpPr>
          <p:nvPr>
            <p:ph type="dt" sz="half" idx="10"/>
          </p:nvPr>
        </p:nvSpPr>
        <p:spPr/>
        <p:txBody>
          <a:bodyPr/>
          <a:lstStyle/>
          <a:p>
            <a:fld id="{8340F553-E901-6A49-8F44-A3CEC29ABC60}" type="datetimeFigureOut">
              <a:rPr lang="en-US" smtClean="0"/>
              <a:t>8/13/26</a:t>
            </a:fld>
            <a:endParaRPr lang="en-US"/>
          </a:p>
        </p:txBody>
      </p:sp>
      <p:sp>
        <p:nvSpPr>
          <p:cNvPr id="3" name="Footer Placeholder 2">
            <a:extLst>
              <a:ext uri="{FF2B5EF4-FFF2-40B4-BE49-F238E27FC236}">
                <a16:creationId xmlns:a16="http://schemas.microsoft.com/office/drawing/2014/main" id="{CB0CBDC2-E5D8-8F59-03E3-F77A9C16153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42584A-1452-2A89-83CB-C0D30C6A4BCC}"/>
              </a:ext>
            </a:extLst>
          </p:cNvPr>
          <p:cNvSpPr>
            <a:spLocks noGrp="1"/>
          </p:cNvSpPr>
          <p:nvPr>
            <p:ph type="sldNum" sz="quarter" idx="12"/>
          </p:nvPr>
        </p:nvSpPr>
        <p:spPr/>
        <p:txBody>
          <a:bodyPr/>
          <a:lstStyle/>
          <a:p>
            <a:fld id="{9F734F0E-1091-7F4A-9DD2-8239B5B677E4}" type="slidenum">
              <a:rPr lang="en-US" smtClean="0"/>
              <a:t>‹#›</a:t>
            </a:fld>
            <a:endParaRPr lang="en-US"/>
          </a:p>
        </p:txBody>
      </p:sp>
    </p:spTree>
    <p:extLst>
      <p:ext uri="{BB962C8B-B14F-4D97-AF65-F5344CB8AC3E}">
        <p14:creationId xmlns:p14="http://schemas.microsoft.com/office/powerpoint/2010/main" val="1122647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576A5-8D4A-0658-B174-11E8D6833FA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CBE34C9-3BC2-71F2-E055-EBD7464DA3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47BA260-3080-B5AD-8091-5E4A046B6A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ABB8D9-6CDA-8823-3FEA-C9255D72214F}"/>
              </a:ext>
            </a:extLst>
          </p:cNvPr>
          <p:cNvSpPr>
            <a:spLocks noGrp="1"/>
          </p:cNvSpPr>
          <p:nvPr>
            <p:ph type="dt" sz="half" idx="10"/>
          </p:nvPr>
        </p:nvSpPr>
        <p:spPr/>
        <p:txBody>
          <a:bodyPr/>
          <a:lstStyle/>
          <a:p>
            <a:fld id="{8340F553-E901-6A49-8F44-A3CEC29ABC60}" type="datetimeFigureOut">
              <a:rPr lang="en-US" smtClean="0"/>
              <a:t>8/13/26</a:t>
            </a:fld>
            <a:endParaRPr lang="en-US"/>
          </a:p>
        </p:txBody>
      </p:sp>
      <p:sp>
        <p:nvSpPr>
          <p:cNvPr id="6" name="Footer Placeholder 5">
            <a:extLst>
              <a:ext uri="{FF2B5EF4-FFF2-40B4-BE49-F238E27FC236}">
                <a16:creationId xmlns:a16="http://schemas.microsoft.com/office/drawing/2014/main" id="{19DCAC1F-722F-D885-DB1C-082D499EF3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E2E459-4CD8-23CC-2F62-A3E5B44F7DC9}"/>
              </a:ext>
            </a:extLst>
          </p:cNvPr>
          <p:cNvSpPr>
            <a:spLocks noGrp="1"/>
          </p:cNvSpPr>
          <p:nvPr>
            <p:ph type="sldNum" sz="quarter" idx="12"/>
          </p:nvPr>
        </p:nvSpPr>
        <p:spPr/>
        <p:txBody>
          <a:bodyPr/>
          <a:lstStyle/>
          <a:p>
            <a:fld id="{9F734F0E-1091-7F4A-9DD2-8239B5B677E4}" type="slidenum">
              <a:rPr lang="en-US" smtClean="0"/>
              <a:t>‹#›</a:t>
            </a:fld>
            <a:endParaRPr lang="en-US"/>
          </a:p>
        </p:txBody>
      </p:sp>
    </p:spTree>
    <p:extLst>
      <p:ext uri="{BB962C8B-B14F-4D97-AF65-F5344CB8AC3E}">
        <p14:creationId xmlns:p14="http://schemas.microsoft.com/office/powerpoint/2010/main" val="3566789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9F571-4FF7-F603-814F-A580CC11B3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A32341B-3DEA-1802-31BA-1DEE3743F1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D9D07F-9612-0B2A-2E96-7A063A894A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E073E45-4F7F-F281-969D-26DD7D7813DB}"/>
              </a:ext>
            </a:extLst>
          </p:cNvPr>
          <p:cNvSpPr>
            <a:spLocks noGrp="1"/>
          </p:cNvSpPr>
          <p:nvPr>
            <p:ph type="dt" sz="half" idx="10"/>
          </p:nvPr>
        </p:nvSpPr>
        <p:spPr/>
        <p:txBody>
          <a:bodyPr/>
          <a:lstStyle/>
          <a:p>
            <a:fld id="{8340F553-E901-6A49-8F44-A3CEC29ABC60}" type="datetimeFigureOut">
              <a:rPr lang="en-US" smtClean="0"/>
              <a:t>8/13/26</a:t>
            </a:fld>
            <a:endParaRPr lang="en-US"/>
          </a:p>
        </p:txBody>
      </p:sp>
      <p:sp>
        <p:nvSpPr>
          <p:cNvPr id="6" name="Footer Placeholder 5">
            <a:extLst>
              <a:ext uri="{FF2B5EF4-FFF2-40B4-BE49-F238E27FC236}">
                <a16:creationId xmlns:a16="http://schemas.microsoft.com/office/drawing/2014/main" id="{3EBF6199-5F56-B035-EC5F-31F976B444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0425F1-F3D4-A61F-1747-87C7C92A744A}"/>
              </a:ext>
            </a:extLst>
          </p:cNvPr>
          <p:cNvSpPr>
            <a:spLocks noGrp="1"/>
          </p:cNvSpPr>
          <p:nvPr>
            <p:ph type="sldNum" sz="quarter" idx="12"/>
          </p:nvPr>
        </p:nvSpPr>
        <p:spPr/>
        <p:txBody>
          <a:bodyPr/>
          <a:lstStyle/>
          <a:p>
            <a:fld id="{9F734F0E-1091-7F4A-9DD2-8239B5B677E4}" type="slidenum">
              <a:rPr lang="en-US" smtClean="0"/>
              <a:t>‹#›</a:t>
            </a:fld>
            <a:endParaRPr lang="en-US"/>
          </a:p>
        </p:txBody>
      </p:sp>
    </p:spTree>
    <p:extLst>
      <p:ext uri="{BB962C8B-B14F-4D97-AF65-F5344CB8AC3E}">
        <p14:creationId xmlns:p14="http://schemas.microsoft.com/office/powerpoint/2010/main" val="2244935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8712C-4A80-3D33-4BB2-B9372F6FF7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0876914-A14D-14E8-AF12-DA9E75B4BB2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187F1B0-80DD-D5C8-7EEC-5EB566A9666F}"/>
              </a:ext>
            </a:extLst>
          </p:cNvPr>
          <p:cNvSpPr>
            <a:spLocks noGrp="1"/>
          </p:cNvSpPr>
          <p:nvPr>
            <p:ph type="dt" sz="half" idx="10"/>
          </p:nvPr>
        </p:nvSpPr>
        <p:spPr/>
        <p:txBody>
          <a:bodyPr/>
          <a:lstStyle/>
          <a:p>
            <a:fld id="{8340F553-E901-6A49-8F44-A3CEC29ABC60}" type="datetimeFigureOut">
              <a:rPr lang="en-US" smtClean="0"/>
              <a:t>8/13/26</a:t>
            </a:fld>
            <a:endParaRPr lang="en-US"/>
          </a:p>
        </p:txBody>
      </p:sp>
      <p:sp>
        <p:nvSpPr>
          <p:cNvPr id="5" name="Footer Placeholder 4">
            <a:extLst>
              <a:ext uri="{FF2B5EF4-FFF2-40B4-BE49-F238E27FC236}">
                <a16:creationId xmlns:a16="http://schemas.microsoft.com/office/drawing/2014/main" id="{D648A02C-3822-1063-3D2F-3A3E553B8C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835C4D-BB04-6A32-2EA1-287F160BE727}"/>
              </a:ext>
            </a:extLst>
          </p:cNvPr>
          <p:cNvSpPr>
            <a:spLocks noGrp="1"/>
          </p:cNvSpPr>
          <p:nvPr>
            <p:ph type="sldNum" sz="quarter" idx="12"/>
          </p:nvPr>
        </p:nvSpPr>
        <p:spPr/>
        <p:txBody>
          <a:bodyPr/>
          <a:lstStyle/>
          <a:p>
            <a:fld id="{9F734F0E-1091-7F4A-9DD2-8239B5B677E4}" type="slidenum">
              <a:rPr lang="en-US" smtClean="0"/>
              <a:t>‹#›</a:t>
            </a:fld>
            <a:endParaRPr lang="en-US"/>
          </a:p>
        </p:txBody>
      </p:sp>
    </p:spTree>
    <p:extLst>
      <p:ext uri="{BB962C8B-B14F-4D97-AF65-F5344CB8AC3E}">
        <p14:creationId xmlns:p14="http://schemas.microsoft.com/office/powerpoint/2010/main" val="1387264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F8F88F-E564-6F39-F10D-FFFB2D487F6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72B1ED1-0FD7-4488-EF8D-BC3FE0F1596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14B152-A562-049A-A045-A5B5FFE3D1DB}"/>
              </a:ext>
            </a:extLst>
          </p:cNvPr>
          <p:cNvSpPr>
            <a:spLocks noGrp="1"/>
          </p:cNvSpPr>
          <p:nvPr>
            <p:ph type="dt" sz="half" idx="10"/>
          </p:nvPr>
        </p:nvSpPr>
        <p:spPr/>
        <p:txBody>
          <a:bodyPr/>
          <a:lstStyle/>
          <a:p>
            <a:fld id="{8340F553-E901-6A49-8F44-A3CEC29ABC60}" type="datetimeFigureOut">
              <a:rPr lang="en-US" smtClean="0"/>
              <a:t>8/13/26</a:t>
            </a:fld>
            <a:endParaRPr lang="en-US"/>
          </a:p>
        </p:txBody>
      </p:sp>
      <p:sp>
        <p:nvSpPr>
          <p:cNvPr id="5" name="Footer Placeholder 4">
            <a:extLst>
              <a:ext uri="{FF2B5EF4-FFF2-40B4-BE49-F238E27FC236}">
                <a16:creationId xmlns:a16="http://schemas.microsoft.com/office/drawing/2014/main" id="{1476E91D-4AA0-3464-7DFA-5130B9CC3E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2E0040-E5C1-0CC2-AAC8-205C7292148E}"/>
              </a:ext>
            </a:extLst>
          </p:cNvPr>
          <p:cNvSpPr>
            <a:spLocks noGrp="1"/>
          </p:cNvSpPr>
          <p:nvPr>
            <p:ph type="sldNum" sz="quarter" idx="12"/>
          </p:nvPr>
        </p:nvSpPr>
        <p:spPr/>
        <p:txBody>
          <a:bodyPr/>
          <a:lstStyle/>
          <a:p>
            <a:fld id="{9F734F0E-1091-7F4A-9DD2-8239B5B677E4}" type="slidenum">
              <a:rPr lang="en-US" smtClean="0"/>
              <a:t>‹#›</a:t>
            </a:fld>
            <a:endParaRPr lang="en-US"/>
          </a:p>
        </p:txBody>
      </p:sp>
    </p:spTree>
    <p:extLst>
      <p:ext uri="{BB962C8B-B14F-4D97-AF65-F5344CB8AC3E}">
        <p14:creationId xmlns:p14="http://schemas.microsoft.com/office/powerpoint/2010/main" val="1550854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AFDC62-43B6-DF38-4F85-C434831A60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CE4975-0233-2DF0-2131-1E016EF0F7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43B948-8F0C-1EEE-5F8D-F3CB848C87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40F553-E901-6A49-8F44-A3CEC29ABC60}" type="datetimeFigureOut">
              <a:rPr lang="en-US" smtClean="0"/>
              <a:t>8/13/26</a:t>
            </a:fld>
            <a:endParaRPr lang="en-US"/>
          </a:p>
        </p:txBody>
      </p:sp>
      <p:sp>
        <p:nvSpPr>
          <p:cNvPr id="5" name="Footer Placeholder 4">
            <a:extLst>
              <a:ext uri="{FF2B5EF4-FFF2-40B4-BE49-F238E27FC236}">
                <a16:creationId xmlns:a16="http://schemas.microsoft.com/office/drawing/2014/main" id="{29FC52DD-BB58-05E2-1A6B-598EE6183F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9E68BDB-7502-3A49-46D0-DCAEC1BCFE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734F0E-1091-7F4A-9DD2-8239B5B677E4}" type="slidenum">
              <a:rPr lang="en-US" smtClean="0"/>
              <a:t>‹#›</a:t>
            </a:fld>
            <a:endParaRPr lang="en-US"/>
          </a:p>
        </p:txBody>
      </p:sp>
    </p:spTree>
    <p:extLst>
      <p:ext uri="{BB962C8B-B14F-4D97-AF65-F5344CB8AC3E}">
        <p14:creationId xmlns:p14="http://schemas.microsoft.com/office/powerpoint/2010/main" val="34465012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image" Target="../media/image8.jpeg"/><Relationship Id="rId9" Type="http://schemas.microsoft.com/office/2007/relationships/diagramDrawing" Target="../diagrams/drawing1.xml"/></Relationships>
</file>

<file path=ppt/slides/_rels/slide11.xml.rels><?xml version="1.0" encoding="UTF-8" standalone="yes"?>
<Relationships xmlns="http://schemas.openxmlformats.org/package/2006/relationships"><Relationship Id="rId8" Type="http://schemas.openxmlformats.org/officeDocument/2006/relationships/hyperlink" Target="https://www.homechoicehomecare.com/senior-issues/signs-and-symptoms-of-diabetes-in-elderly-adults/" TargetMode="External"/><Relationship Id="rId3" Type="http://schemas.openxmlformats.org/officeDocument/2006/relationships/slideLayout" Target="../slideLayouts/slideLayout2.xml"/><Relationship Id="rId7" Type="http://schemas.openxmlformats.org/officeDocument/2006/relationships/hyperlink" Target="https://northwayclinic.co.uk/blog/4-ways-an-unhealthy-lifestyle-can-aggravate-diabetes/"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diabetes.org.uk/about-diabetes/type-2-diabetes/causes" TargetMode="External"/><Relationship Id="rId5" Type="http://schemas.openxmlformats.org/officeDocument/2006/relationships/hyperlink" Target="https://www.mayoclinic.org/diseases-conditions/diabetes/in-depth/diabetes-management/art-20047963" TargetMode="External"/><Relationship Id="rId10" Type="http://schemas.openxmlformats.org/officeDocument/2006/relationships/image" Target="../media/image1.png"/><Relationship Id="rId4" Type="http://schemas.openxmlformats.org/officeDocument/2006/relationships/hyperlink" Target="https://www.endocrine.org/patient-engagement/endocrine-library/diabetes-and-endocrine-function" TargetMode="External"/><Relationship Id="rId9" Type="http://schemas.openxmlformats.org/officeDocument/2006/relationships/hyperlink" Target="https://my.clevelandclinic.org/health/body/21201-endocrine-syst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F1B129A-A5C5-2E27-CA9E-BEBB2802943C}"/>
              </a:ext>
            </a:extLst>
          </p:cNvPr>
          <p:cNvSpPr>
            <a:spLocks noGrp="1"/>
          </p:cNvSpPr>
          <p:nvPr>
            <p:ph type="title"/>
          </p:nvPr>
        </p:nvSpPr>
        <p:spPr>
          <a:xfrm>
            <a:off x="831850" y="1709739"/>
            <a:ext cx="10515600" cy="2115130"/>
          </a:xfrm>
        </p:spPr>
        <p:txBody>
          <a:bodyPr>
            <a:normAutofit/>
          </a:bodyPr>
          <a:lstStyle/>
          <a:p>
            <a:r>
              <a:rPr lang="en-US" sz="3600" dirty="0"/>
              <a:t>BMHP5032 Introduction to Physiology Component 2- Presentation Care plan</a:t>
            </a:r>
          </a:p>
        </p:txBody>
      </p:sp>
      <p:sp>
        <p:nvSpPr>
          <p:cNvPr id="7" name="Text Placeholder 6">
            <a:extLst>
              <a:ext uri="{FF2B5EF4-FFF2-40B4-BE49-F238E27FC236}">
                <a16:creationId xmlns:a16="http://schemas.microsoft.com/office/drawing/2014/main" id="{B7A46D41-9327-C378-76D0-3DC7EA16CE97}"/>
              </a:ext>
            </a:extLst>
          </p:cNvPr>
          <p:cNvSpPr>
            <a:spLocks noGrp="1"/>
          </p:cNvSpPr>
          <p:nvPr>
            <p:ph type="body" idx="1"/>
          </p:nvPr>
        </p:nvSpPr>
        <p:spPr/>
        <p:txBody>
          <a:bodyPr/>
          <a:lstStyle/>
          <a:p>
            <a:r>
              <a:rPr lang="en-US" dirty="0">
                <a:solidFill>
                  <a:schemeClr val="tx1"/>
                </a:solidFill>
              </a:rPr>
              <a:t>Student ID: 2438796</a:t>
            </a:r>
          </a:p>
          <a:p>
            <a:r>
              <a:rPr lang="en-US" dirty="0">
                <a:solidFill>
                  <a:schemeClr val="tx1"/>
                </a:solidFill>
              </a:rPr>
              <a:t>Student name: Enelly Somabwana</a:t>
            </a:r>
          </a:p>
          <a:p>
            <a:r>
              <a:rPr lang="en-US" dirty="0">
                <a:solidFill>
                  <a:schemeClr val="tx1"/>
                </a:solidFill>
              </a:rPr>
              <a:t>Lecturer name: Shaila Hussain</a:t>
            </a:r>
          </a:p>
        </p:txBody>
      </p:sp>
      <p:pic>
        <p:nvPicPr>
          <p:cNvPr id="30" name="Audio 29">
            <a:extLst>
              <a:ext uri="{FF2B5EF4-FFF2-40B4-BE49-F238E27FC236}">
                <a16:creationId xmlns:a16="http://schemas.microsoft.com/office/drawing/2014/main" id="{640B9FEF-EBFC-DE47-E212-C2DA6C4540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44381573"/>
      </p:ext>
    </p:extLst>
  </p:cSld>
  <p:clrMapOvr>
    <a:masterClrMapping/>
  </p:clrMapOvr>
  <mc:AlternateContent xmlns:mc="http://schemas.openxmlformats.org/markup-compatibility/2006">
    <mc:Choice xmlns:p14="http://schemas.microsoft.com/office/powerpoint/2010/main" Requires="p14">
      <p:transition spd="slow" p14:dur="2000" advTm="12821"/>
    </mc:Choice>
    <mc:Fallback>
      <p:transition spd="slow" advTm="12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E9656F2-D758-D672-35BC-10E1C2D7D6CA}"/>
              </a:ext>
            </a:extLst>
          </p:cNvPr>
          <p:cNvPicPr>
            <a:picLocks noChangeAspect="1"/>
          </p:cNvPicPr>
          <p:nvPr/>
        </p:nvPicPr>
        <p:blipFill>
          <a:blip r:embed="rId4"/>
          <a:srcRect l="12140" r="13835"/>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C37519-3BA8-CC0E-6833-2A0DECF48083}"/>
              </a:ext>
            </a:extLst>
          </p:cNvPr>
          <p:cNvSpPr>
            <a:spLocks noGrp="1"/>
          </p:cNvSpPr>
          <p:nvPr>
            <p:ph type="title"/>
          </p:nvPr>
        </p:nvSpPr>
        <p:spPr>
          <a:xfrm>
            <a:off x="838200" y="365125"/>
            <a:ext cx="3822189" cy="1899912"/>
          </a:xfrm>
        </p:spPr>
        <p:txBody>
          <a:bodyPr>
            <a:normAutofit/>
          </a:bodyPr>
          <a:lstStyle/>
          <a:p>
            <a:r>
              <a:rPr lang="en-US" sz="4000"/>
              <a:t>Introduction</a:t>
            </a:r>
          </a:p>
        </p:txBody>
      </p:sp>
      <p:sp>
        <p:nvSpPr>
          <p:cNvPr id="3" name="Content Placeholder 2">
            <a:extLst>
              <a:ext uri="{FF2B5EF4-FFF2-40B4-BE49-F238E27FC236}">
                <a16:creationId xmlns:a16="http://schemas.microsoft.com/office/drawing/2014/main" id="{B917EDFF-2C28-C033-E355-691B1A7C3F55}"/>
              </a:ext>
            </a:extLst>
          </p:cNvPr>
          <p:cNvSpPr>
            <a:spLocks noGrp="1"/>
          </p:cNvSpPr>
          <p:nvPr>
            <p:ph idx="1"/>
          </p:nvPr>
        </p:nvSpPr>
        <p:spPr>
          <a:xfrm>
            <a:off x="838200" y="2434201"/>
            <a:ext cx="3822189" cy="3742762"/>
          </a:xfrm>
        </p:spPr>
        <p:txBody>
          <a:bodyPr>
            <a:normAutofit/>
          </a:bodyPr>
          <a:lstStyle/>
          <a:p>
            <a:pPr marL="0" indent="0">
              <a:buNone/>
            </a:pPr>
            <a:r>
              <a:rPr lang="en-US" sz="1700" dirty="0"/>
              <a:t>Lily is a 54 year old woman that lives with her husband and has two children. She also has a part-time job. Within Lily’s family, they have a history of diabetes. </a:t>
            </a:r>
          </a:p>
          <a:p>
            <a:endParaRPr lang="en-US" sz="1700" dirty="0"/>
          </a:p>
          <a:p>
            <a:pPr marL="0" indent="0">
              <a:buNone/>
            </a:pPr>
            <a:r>
              <a:rPr lang="en-US" sz="1700" dirty="0"/>
              <a:t> this health condition is extremely important within health and social care because it shows a high amount of individuals that have it and it affects their health and their quality of life.</a:t>
            </a:r>
          </a:p>
          <a:p>
            <a:endParaRPr lang="en-US" sz="1700" dirty="0"/>
          </a:p>
          <a:p>
            <a:endParaRPr lang="en-US" sz="1700" dirty="0"/>
          </a:p>
          <a:p>
            <a:endParaRPr lang="en-US" sz="1700" dirty="0"/>
          </a:p>
          <a:p>
            <a:endParaRPr lang="en-US" sz="1700" dirty="0"/>
          </a:p>
        </p:txBody>
      </p:sp>
      <p:sp>
        <p:nvSpPr>
          <p:cNvPr id="7" name="TextBox 6">
            <a:extLst>
              <a:ext uri="{FF2B5EF4-FFF2-40B4-BE49-F238E27FC236}">
                <a16:creationId xmlns:a16="http://schemas.microsoft.com/office/drawing/2014/main" id="{AA8066B1-C36B-865B-A954-18E9D890F148}"/>
              </a:ext>
            </a:extLst>
          </p:cNvPr>
          <p:cNvSpPr txBox="1"/>
          <p:nvPr/>
        </p:nvSpPr>
        <p:spPr>
          <a:xfrm>
            <a:off x="4743218" y="6273215"/>
            <a:ext cx="4824529" cy="584775"/>
          </a:xfrm>
          <a:prstGeom prst="rect">
            <a:avLst/>
          </a:prstGeom>
          <a:noFill/>
        </p:spPr>
        <p:txBody>
          <a:bodyPr wrap="square" rtlCol="0">
            <a:spAutoFit/>
          </a:bodyPr>
          <a:lstStyle/>
          <a:p>
            <a:r>
              <a:rPr lang="en-GB" sz="1600" dirty="0"/>
              <a:t>(Signs and Symptoms of Diabetes in Elderly Adults - </a:t>
            </a:r>
            <a:r>
              <a:rPr lang="en-GB" sz="1600" dirty="0" err="1"/>
              <a:t>HomeChoice</a:t>
            </a:r>
            <a:r>
              <a:rPr lang="en-GB" sz="1600" dirty="0"/>
              <a:t> Home Care Solutions, 2020)</a:t>
            </a:r>
            <a:endParaRPr lang="en-US" sz="1600" dirty="0"/>
          </a:p>
        </p:txBody>
      </p:sp>
      <p:pic>
        <p:nvPicPr>
          <p:cNvPr id="25" name="Audio 24">
            <a:extLst>
              <a:ext uri="{FF2B5EF4-FFF2-40B4-BE49-F238E27FC236}">
                <a16:creationId xmlns:a16="http://schemas.microsoft.com/office/drawing/2014/main" id="{1C7B3306-0ABC-FC62-046A-B0CCAE25AE1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9315150"/>
      </p:ext>
    </p:extLst>
  </p:cSld>
  <p:clrMapOvr>
    <a:masterClrMapping/>
  </p:clrMapOvr>
  <mc:AlternateContent xmlns:mc="http://schemas.openxmlformats.org/markup-compatibility/2006">
    <mc:Choice xmlns:p14="http://schemas.microsoft.com/office/powerpoint/2010/main" Requires="p14">
      <p:transition spd="slow" p14:dur="2000" advTm="24224"/>
    </mc:Choice>
    <mc:Fallback>
      <p:transition spd="slow" advTm="24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F69A90-652F-01BB-EB80-C372EEB490E9}"/>
              </a:ext>
            </a:extLst>
          </p:cNvPr>
          <p:cNvSpPr>
            <a:spLocks noGrp="1"/>
          </p:cNvSpPr>
          <p:nvPr>
            <p:ph type="title"/>
          </p:nvPr>
        </p:nvSpPr>
        <p:spPr>
          <a:xfrm>
            <a:off x="838200" y="365125"/>
            <a:ext cx="10515600" cy="1325563"/>
          </a:xfrm>
        </p:spPr>
        <p:txBody>
          <a:bodyPr>
            <a:normAutofit/>
          </a:bodyPr>
          <a:lstStyle/>
          <a:p>
            <a:r>
              <a:rPr lang="en-US" sz="5400"/>
              <a:t>Lily’s personal life.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574E1C-5659-0913-4F1F-E9641CD6EBAF}"/>
              </a:ext>
            </a:extLst>
          </p:cNvPr>
          <p:cNvSpPr>
            <a:spLocks noGrp="1"/>
          </p:cNvSpPr>
          <p:nvPr>
            <p:ph idx="1"/>
          </p:nvPr>
        </p:nvSpPr>
        <p:spPr>
          <a:xfrm>
            <a:off x="838200" y="1929384"/>
            <a:ext cx="10515600" cy="4251960"/>
          </a:xfrm>
        </p:spPr>
        <p:txBody>
          <a:bodyPr>
            <a:normAutofit/>
          </a:bodyPr>
          <a:lstStyle/>
          <a:p>
            <a:pPr marL="0" indent="0">
              <a:buNone/>
            </a:pPr>
            <a:r>
              <a:rPr lang="en-US" sz="2200" dirty="0"/>
              <a:t>Lily is a 54 year old woman that lives at home with her husband. She has a part-time job working at an office and the rest of her days she would usually spend her time at home or with her children. Lily does not have a healthy diet that she can maintain and she is not an active person. Lily used to be a heavy smoker but she quit due to her children and husband having a huge issue about it because it can affect her health condition. Lily is not productive as much but she does try to take her health seriously.</a:t>
            </a:r>
          </a:p>
          <a:p>
            <a:pPr marL="0" indent="0">
              <a:buNone/>
            </a:pPr>
            <a:r>
              <a:rPr lang="en-US" sz="2200" dirty="0"/>
              <a:t>With her diabetes, she would usually go to her GP to make sure that she is monitoring her blood glucose levels and checking to see if she can manage her own condition. Her children would often help when they can around the house such as shopping and house repairs and supporting her with her hospital checkups as the husband does have mobility issues. Even though she does not live with her children, they do chip in for support for the both of them.</a:t>
            </a:r>
          </a:p>
          <a:p>
            <a:endParaRPr lang="en-US" sz="2200" dirty="0"/>
          </a:p>
        </p:txBody>
      </p:sp>
      <p:pic>
        <p:nvPicPr>
          <p:cNvPr id="17" name="Audio 16">
            <a:extLst>
              <a:ext uri="{FF2B5EF4-FFF2-40B4-BE49-F238E27FC236}">
                <a16:creationId xmlns:a16="http://schemas.microsoft.com/office/drawing/2014/main" id="{F0776638-EF6E-8E18-5137-8B22331E20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12794987"/>
      </p:ext>
    </p:extLst>
  </p:cSld>
  <p:clrMapOvr>
    <a:masterClrMapping/>
  </p:clrMapOvr>
  <mc:AlternateContent xmlns:mc="http://schemas.openxmlformats.org/markup-compatibility/2006">
    <mc:Choice xmlns:p14="http://schemas.microsoft.com/office/powerpoint/2010/main" Requires="p14">
      <p:transition spd="slow" p14:dur="2000" advTm="61290"/>
    </mc:Choice>
    <mc:Fallback>
      <p:transition spd="slow" advTm="61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897CCA-486C-491C-B4C1-5E5C95A82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A0C7B6-7925-C6A3-AFC7-056720DF2AE8}"/>
              </a:ext>
            </a:extLst>
          </p:cNvPr>
          <p:cNvSpPr>
            <a:spLocks noGrp="1"/>
          </p:cNvSpPr>
          <p:nvPr>
            <p:ph type="title"/>
          </p:nvPr>
        </p:nvSpPr>
        <p:spPr>
          <a:xfrm>
            <a:off x="152951" y="270439"/>
            <a:ext cx="6356606" cy="1210631"/>
          </a:xfrm>
        </p:spPr>
        <p:txBody>
          <a:bodyPr>
            <a:normAutofit/>
          </a:bodyPr>
          <a:lstStyle/>
          <a:p>
            <a:r>
              <a:rPr lang="en-US" sz="4000" dirty="0"/>
              <a:t>The Anatomy and Physiology of Diabetes</a:t>
            </a:r>
          </a:p>
        </p:txBody>
      </p:sp>
      <p:sp>
        <p:nvSpPr>
          <p:cNvPr id="3" name="Content Placeholder 2">
            <a:extLst>
              <a:ext uri="{FF2B5EF4-FFF2-40B4-BE49-F238E27FC236}">
                <a16:creationId xmlns:a16="http://schemas.microsoft.com/office/drawing/2014/main" id="{FB929F1A-C970-EAE1-F12F-AEDB89006BFC}"/>
              </a:ext>
            </a:extLst>
          </p:cNvPr>
          <p:cNvSpPr>
            <a:spLocks noGrp="1"/>
          </p:cNvSpPr>
          <p:nvPr>
            <p:ph idx="1"/>
          </p:nvPr>
        </p:nvSpPr>
        <p:spPr>
          <a:xfrm>
            <a:off x="151125" y="2113722"/>
            <a:ext cx="6358432" cy="3728615"/>
          </a:xfrm>
        </p:spPr>
        <p:txBody>
          <a:bodyPr>
            <a:normAutofit/>
          </a:bodyPr>
          <a:lstStyle/>
          <a:p>
            <a:pPr marL="0" indent="0">
              <a:buNone/>
            </a:pPr>
            <a:r>
              <a:rPr lang="en-US" sz="1400" dirty="0"/>
              <a:t>Diabates usually affect the endocrine system. And it occurs when the pancreas does not produce enough of hormone insulin. Insulin helps carry sugar from the bloodstream and into the cells. When it is inside, the sugar is converted into energy that fuels the body functions.</a:t>
            </a:r>
          </a:p>
          <a:p>
            <a:pPr marL="0" indent="0">
              <a:buNone/>
            </a:pPr>
            <a:r>
              <a:rPr lang="en-US" sz="1400" dirty="0"/>
              <a:t>In our body, it produces glucose from the stuff that we eat. The liver releases sugar when we are not eating. If you have type 2 diabetes, there will be way too much insulin that is being produced or our body cannot use the insulin properly. And this will leave us with a build up of glucose in the blood stream</a:t>
            </a:r>
            <a:r>
              <a:rPr lang="en-GB" sz="1400" dirty="0"/>
              <a:t>Endocrine Society (2022)</a:t>
            </a:r>
            <a:r>
              <a:rPr lang="en-US" sz="1400" dirty="0"/>
              <a:t>.</a:t>
            </a:r>
          </a:p>
          <a:p>
            <a:pPr marL="0" indent="0">
              <a:buNone/>
            </a:pPr>
            <a:r>
              <a:rPr lang="en-US" sz="1400" dirty="0"/>
              <a:t>The endocrine system will have some changes within their function when having diabetes because it disturbs how the body manages the blood sugar normally. And because of the pancreas, it will fail to make enough insulin. Meaning that it will trigger the whole body to have a breakdown.</a:t>
            </a:r>
          </a:p>
          <a:p>
            <a:endParaRPr lang="en-US" sz="1400" dirty="0"/>
          </a:p>
        </p:txBody>
      </p:sp>
      <p:pic>
        <p:nvPicPr>
          <p:cNvPr id="5" name="Picture 4">
            <a:extLst>
              <a:ext uri="{FF2B5EF4-FFF2-40B4-BE49-F238E27FC236}">
                <a16:creationId xmlns:a16="http://schemas.microsoft.com/office/drawing/2014/main" id="{C7AE589D-3843-521D-14C1-5AD53FBA1724}"/>
              </a:ext>
            </a:extLst>
          </p:cNvPr>
          <p:cNvPicPr>
            <a:picLocks noChangeAspect="1"/>
          </p:cNvPicPr>
          <p:nvPr/>
        </p:nvPicPr>
        <p:blipFill>
          <a:blip r:embed="rId4"/>
          <a:srcRect l="2758" r="2" b="2"/>
          <a:stretch>
            <a:fillRect/>
          </a:stretch>
        </p:blipFill>
        <p:spPr>
          <a:xfrm>
            <a:off x="7556409" y="557190"/>
            <a:ext cx="3995928" cy="5571896"/>
          </a:xfrm>
          <a:prstGeom prst="rect">
            <a:avLst/>
          </a:prstGeom>
          <a:effectLst/>
        </p:spPr>
      </p:pic>
      <p:sp>
        <p:nvSpPr>
          <p:cNvPr id="6" name="TextBox 5">
            <a:extLst>
              <a:ext uri="{FF2B5EF4-FFF2-40B4-BE49-F238E27FC236}">
                <a16:creationId xmlns:a16="http://schemas.microsoft.com/office/drawing/2014/main" id="{D062E201-123C-7E14-94DB-892ED6A49337}"/>
              </a:ext>
            </a:extLst>
          </p:cNvPr>
          <p:cNvSpPr txBox="1"/>
          <p:nvPr/>
        </p:nvSpPr>
        <p:spPr>
          <a:xfrm>
            <a:off x="5742096" y="6129086"/>
            <a:ext cx="6629850" cy="1015663"/>
          </a:xfrm>
          <a:prstGeom prst="rect">
            <a:avLst/>
          </a:prstGeom>
          <a:noFill/>
        </p:spPr>
        <p:txBody>
          <a:bodyPr wrap="square" rtlCol="0">
            <a:spAutoFit/>
          </a:bodyPr>
          <a:lstStyle/>
          <a:p>
            <a:r>
              <a:rPr lang="en-GB" sz="1400" dirty="0"/>
              <a:t>Cleveland Clinic. (2023). Endocrine system: What is it, functions &amp; organs. In </a:t>
            </a:r>
            <a:r>
              <a:rPr lang="en-GB" sz="1400" i="1" dirty="0"/>
              <a:t>Cleveland Clinic</a:t>
            </a:r>
            <a:r>
              <a:rPr lang="en-GB" sz="1400" dirty="0"/>
              <a:t>. https://</a:t>
            </a:r>
            <a:r>
              <a:rPr lang="en-GB" sz="1400" dirty="0" err="1"/>
              <a:t>my.clevelandclinic.org</a:t>
            </a:r>
            <a:r>
              <a:rPr lang="en-GB" sz="1400" dirty="0"/>
              <a:t>/health/body/21201-endocrine-system</a:t>
            </a:r>
          </a:p>
          <a:p>
            <a:endParaRPr lang="en-US" dirty="0"/>
          </a:p>
        </p:txBody>
      </p:sp>
      <p:pic>
        <p:nvPicPr>
          <p:cNvPr id="13" name="Audio 12">
            <a:extLst>
              <a:ext uri="{FF2B5EF4-FFF2-40B4-BE49-F238E27FC236}">
                <a16:creationId xmlns:a16="http://schemas.microsoft.com/office/drawing/2014/main" id="{31580838-1840-6B5F-0403-16D3275F5C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0041214"/>
      </p:ext>
    </p:extLst>
  </p:cSld>
  <p:clrMapOvr>
    <a:masterClrMapping/>
  </p:clrMapOvr>
  <mc:AlternateContent xmlns:mc="http://schemas.openxmlformats.org/markup-compatibility/2006">
    <mc:Choice xmlns:p14="http://schemas.microsoft.com/office/powerpoint/2010/main" Requires="p14">
      <p:transition spd="slow" p14:dur="2000" advTm="65120"/>
    </mc:Choice>
    <mc:Fallback>
      <p:transition spd="slow" advTm="65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082884B-C82C-5528-3640-85282B8E588D}"/>
              </a:ext>
            </a:extLst>
          </p:cNvPr>
          <p:cNvPicPr>
            <a:picLocks noChangeAspect="1"/>
          </p:cNvPicPr>
          <p:nvPr/>
        </p:nvPicPr>
        <p:blipFill>
          <a:blip r:embed="rId4"/>
          <a:srcRect r="5882" b="-1"/>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F00AEE-02B7-B031-000B-8E962D914F60}"/>
              </a:ext>
            </a:extLst>
          </p:cNvPr>
          <p:cNvSpPr>
            <a:spLocks noGrp="1"/>
          </p:cNvSpPr>
          <p:nvPr>
            <p:ph type="title"/>
          </p:nvPr>
        </p:nvSpPr>
        <p:spPr>
          <a:xfrm>
            <a:off x="137160" y="-355032"/>
            <a:ext cx="3822189" cy="1899912"/>
          </a:xfrm>
        </p:spPr>
        <p:txBody>
          <a:bodyPr>
            <a:normAutofit/>
          </a:bodyPr>
          <a:lstStyle/>
          <a:p>
            <a:r>
              <a:rPr lang="en-US" sz="4000" dirty="0"/>
              <a:t>Care Plan 1/3</a:t>
            </a:r>
          </a:p>
        </p:txBody>
      </p:sp>
      <p:sp>
        <p:nvSpPr>
          <p:cNvPr id="3" name="Content Placeholder 2">
            <a:extLst>
              <a:ext uri="{FF2B5EF4-FFF2-40B4-BE49-F238E27FC236}">
                <a16:creationId xmlns:a16="http://schemas.microsoft.com/office/drawing/2014/main" id="{DF42270E-6657-D89D-AC3F-FEAF25C92AF4}"/>
              </a:ext>
            </a:extLst>
          </p:cNvPr>
          <p:cNvSpPr>
            <a:spLocks noGrp="1"/>
          </p:cNvSpPr>
          <p:nvPr>
            <p:ph idx="1"/>
          </p:nvPr>
        </p:nvSpPr>
        <p:spPr>
          <a:xfrm>
            <a:off x="-7488" y="1245481"/>
            <a:ext cx="5527342" cy="3742762"/>
          </a:xfrm>
        </p:spPr>
        <p:txBody>
          <a:bodyPr>
            <a:normAutofit/>
          </a:bodyPr>
          <a:lstStyle/>
          <a:p>
            <a:r>
              <a:rPr lang="en-US" sz="1400" dirty="0"/>
              <a:t>Lily doesn’t have a healthy diet plan that she can stick to. She hasn’t had one for many years. She also doesn’t have an exercise plan because having a part time job with the age she is in now, she wouldn’t have the effort for it. As mentioned previously, she was a heavy smoker every single day. And her children and husband could see that it was affecting her health so she had no choice but to stop for their sake. Smoking whilst having diabetes can make it hard for the blood sugar to have control as the nicotine causes insulin resistance</a:t>
            </a:r>
            <a:r>
              <a:rPr lang="en-GB" sz="1200" dirty="0"/>
              <a:t>(</a:t>
            </a:r>
            <a:r>
              <a:rPr lang="en-GB" sz="1200" i="1" dirty="0"/>
              <a:t>Smoking and Diabetes</a:t>
            </a:r>
            <a:r>
              <a:rPr lang="en-GB" sz="1200" dirty="0"/>
              <a:t>, 2019)</a:t>
            </a:r>
            <a:r>
              <a:rPr lang="en-US" sz="1400" dirty="0"/>
              <a:t>.</a:t>
            </a:r>
          </a:p>
          <a:p>
            <a:r>
              <a:rPr lang="en-US" sz="1400" dirty="0"/>
              <a:t>With lily, since she doesn’t have a lifestyle that can help with her condition it may be difficult to maintain it. For example, her diet. It would have to consist of healthy foods regularly, making sure they are watching out for the portion and to keep looking out on her blood sugar so that it is at a steady rate </a:t>
            </a:r>
            <a:r>
              <a:rPr lang="en-GB" sz="1200" dirty="0"/>
              <a:t>Diabetes UK (2019)</a:t>
            </a:r>
            <a:r>
              <a:rPr lang="en-US" sz="1200" dirty="0"/>
              <a:t>.</a:t>
            </a:r>
          </a:p>
          <a:p>
            <a:endParaRPr lang="en-US" sz="1400" dirty="0"/>
          </a:p>
          <a:p>
            <a:endParaRPr lang="en-US" sz="1400" dirty="0"/>
          </a:p>
        </p:txBody>
      </p:sp>
      <p:pic>
        <p:nvPicPr>
          <p:cNvPr id="15" name="Audio 14">
            <a:extLst>
              <a:ext uri="{FF2B5EF4-FFF2-40B4-BE49-F238E27FC236}">
                <a16:creationId xmlns:a16="http://schemas.microsoft.com/office/drawing/2014/main" id="{69C7CF1A-EEDC-EB77-2E16-9587B2368A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96429010"/>
      </p:ext>
    </p:extLst>
  </p:cSld>
  <p:clrMapOvr>
    <a:masterClrMapping/>
  </p:clrMapOvr>
  <mc:AlternateContent xmlns:mc="http://schemas.openxmlformats.org/markup-compatibility/2006">
    <mc:Choice xmlns:p14="http://schemas.microsoft.com/office/powerpoint/2010/main" Requires="p14">
      <p:transition spd="slow" p14:dur="2000" advTm="58570"/>
    </mc:Choice>
    <mc:Fallback>
      <p:transition spd="slow" advTm="58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8F5413A-7328-21B2-4AD8-1B477439EDB1}"/>
              </a:ext>
            </a:extLst>
          </p:cNvPr>
          <p:cNvPicPr>
            <a:picLocks noChangeAspect="1"/>
          </p:cNvPicPr>
          <p:nvPr/>
        </p:nvPicPr>
        <p:blipFill>
          <a:blip r:embed="rId4">
            <a:alphaModFix amt="60000"/>
          </a:blip>
          <a:srcRect b="4255"/>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0523B11D-5081-B69A-3873-BC84BFE2E577}"/>
              </a:ext>
            </a:extLst>
          </p:cNvPr>
          <p:cNvSpPr>
            <a:spLocks noGrp="1"/>
          </p:cNvSpPr>
          <p:nvPr>
            <p:ph type="title"/>
          </p:nvPr>
        </p:nvSpPr>
        <p:spPr>
          <a:xfrm>
            <a:off x="838199" y="1671570"/>
            <a:ext cx="5155261" cy="4072044"/>
          </a:xfrm>
        </p:spPr>
        <p:txBody>
          <a:bodyPr anchor="t">
            <a:normAutofit/>
          </a:bodyPr>
          <a:lstStyle/>
          <a:p>
            <a:r>
              <a:rPr lang="en-US">
                <a:solidFill>
                  <a:srgbClr val="FFFFFF"/>
                </a:solidFill>
              </a:rPr>
              <a:t>Care plan 2/3</a:t>
            </a:r>
          </a:p>
        </p:txBody>
      </p:sp>
      <p:sp>
        <p:nvSpPr>
          <p:cNvPr id="3" name="Content Placeholder 2">
            <a:extLst>
              <a:ext uri="{FF2B5EF4-FFF2-40B4-BE49-F238E27FC236}">
                <a16:creationId xmlns:a16="http://schemas.microsoft.com/office/drawing/2014/main" id="{DA03F799-71C8-54D6-CF25-571471828463}"/>
              </a:ext>
            </a:extLst>
          </p:cNvPr>
          <p:cNvSpPr>
            <a:spLocks noGrp="1"/>
          </p:cNvSpPr>
          <p:nvPr>
            <p:ph idx="1"/>
          </p:nvPr>
        </p:nvSpPr>
        <p:spPr>
          <a:xfrm>
            <a:off x="6185986" y="1671566"/>
            <a:ext cx="5170861" cy="4072043"/>
          </a:xfrm>
        </p:spPr>
        <p:txBody>
          <a:bodyPr>
            <a:normAutofit/>
          </a:bodyPr>
          <a:lstStyle/>
          <a:p>
            <a:r>
              <a:rPr lang="en-US" sz="1400" dirty="0">
                <a:solidFill>
                  <a:srgbClr val="FFFFFF"/>
                </a:solidFill>
              </a:rPr>
              <a:t>Lily is very independent when it comes to taking medication or insulin to help herself. However, when it comes to her daily life such as shopping, cooking and maintenance, she does need another hand. Lily is still a working woman so that does put on a lot of strain and fatigue. Her children would help her with some of the things that she needs.</a:t>
            </a:r>
          </a:p>
          <a:p>
            <a:r>
              <a:rPr lang="en-US" sz="1400" dirty="0">
                <a:solidFill>
                  <a:srgbClr val="FFFFFF"/>
                </a:solidFill>
              </a:rPr>
              <a:t>Her husband does have mobility issues but he does put in the effort to help tidy the house, help her with the cooking and sort out any groceries that is being brought in by their children</a:t>
            </a:r>
          </a:p>
          <a:p>
            <a:r>
              <a:rPr lang="en-US" sz="1400" dirty="0">
                <a:solidFill>
                  <a:srgbClr val="FFFFFF"/>
                </a:solidFill>
              </a:rPr>
              <a:t>Having diabetes does affect your daily life. For example, lily does have to do constant monitoring on her blood sugar levels,  and she would now have to start maintaining her diet since she never had one because whatever she is eating, can cause her levels to shoot up very quickly. And without proper managing, it can put her at risk </a:t>
            </a:r>
            <a:r>
              <a:rPr lang="en-GB" sz="1200" dirty="0">
                <a:solidFill>
                  <a:schemeClr val="bg1"/>
                </a:solidFill>
              </a:rPr>
              <a:t>NHS (2023)</a:t>
            </a:r>
            <a:r>
              <a:rPr lang="en-US" sz="1400" dirty="0">
                <a:solidFill>
                  <a:srgbClr val="FFFFFF"/>
                </a:solidFill>
              </a:rPr>
              <a:t>.</a:t>
            </a:r>
          </a:p>
        </p:txBody>
      </p:sp>
      <p:sp>
        <p:nvSpPr>
          <p:cNvPr id="6" name="TextBox 5">
            <a:extLst>
              <a:ext uri="{FF2B5EF4-FFF2-40B4-BE49-F238E27FC236}">
                <a16:creationId xmlns:a16="http://schemas.microsoft.com/office/drawing/2014/main" id="{AE64559B-A0A3-A9C3-F533-CA6E433C715F}"/>
              </a:ext>
            </a:extLst>
          </p:cNvPr>
          <p:cNvSpPr txBox="1"/>
          <p:nvPr/>
        </p:nvSpPr>
        <p:spPr>
          <a:xfrm>
            <a:off x="-3048" y="6304002"/>
            <a:ext cx="7577587" cy="369332"/>
          </a:xfrm>
          <a:prstGeom prst="rect">
            <a:avLst/>
          </a:prstGeom>
          <a:noFill/>
        </p:spPr>
        <p:txBody>
          <a:bodyPr wrap="none" rtlCol="0">
            <a:spAutoFit/>
          </a:bodyPr>
          <a:lstStyle/>
          <a:p>
            <a:r>
              <a:rPr lang="en-GB" dirty="0"/>
              <a:t>(Deprescribing Considerations for Older People in General Practice, 2023a)</a:t>
            </a:r>
            <a:endParaRPr lang="en-US" dirty="0"/>
          </a:p>
        </p:txBody>
      </p:sp>
      <p:pic>
        <p:nvPicPr>
          <p:cNvPr id="8" name="Audio 7">
            <a:extLst>
              <a:ext uri="{FF2B5EF4-FFF2-40B4-BE49-F238E27FC236}">
                <a16:creationId xmlns:a16="http://schemas.microsoft.com/office/drawing/2014/main" id="{E7164238-178E-A60B-2E37-769E38ADC7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48796669"/>
      </p:ext>
    </p:extLst>
  </p:cSld>
  <p:clrMapOvr>
    <a:masterClrMapping/>
  </p:clrMapOvr>
  <mc:AlternateContent xmlns:mc="http://schemas.openxmlformats.org/markup-compatibility/2006">
    <mc:Choice xmlns:p14="http://schemas.microsoft.com/office/powerpoint/2010/main" Requires="p14">
      <p:transition spd="slow" p14:dur="2000" advTm="57258"/>
    </mc:Choice>
    <mc:Fallback>
      <p:transition spd="slow" advTm="57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670E5B-F3FC-A4B4-5EE8-4B38DF6A3CA6}"/>
              </a:ext>
            </a:extLst>
          </p:cNvPr>
          <p:cNvSpPr>
            <a:spLocks noGrp="1"/>
          </p:cNvSpPr>
          <p:nvPr>
            <p:ph type="title"/>
          </p:nvPr>
        </p:nvSpPr>
        <p:spPr>
          <a:xfrm>
            <a:off x="5894962" y="479493"/>
            <a:ext cx="5458838" cy="1325563"/>
          </a:xfrm>
        </p:spPr>
        <p:txBody>
          <a:bodyPr>
            <a:normAutofit/>
          </a:bodyPr>
          <a:lstStyle/>
          <a:p>
            <a:r>
              <a:rPr lang="en-US" dirty="0"/>
              <a:t>Care Plan 3/3</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A0921B8A-6782-AE27-0B32-928D9495280F}"/>
              </a:ext>
            </a:extLst>
          </p:cNvPr>
          <p:cNvPicPr>
            <a:picLocks noChangeAspect="1"/>
          </p:cNvPicPr>
          <p:nvPr/>
        </p:nvPicPr>
        <p:blipFill>
          <a:blip r:embed="rId4"/>
          <a:stretch>
            <a:fillRect/>
          </a:stretch>
        </p:blipFill>
        <p:spPr>
          <a:xfrm>
            <a:off x="703182" y="829717"/>
            <a:ext cx="4777381" cy="502882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AA3A76E-5158-BE57-110D-EC9FB1572C3D}"/>
              </a:ext>
            </a:extLst>
          </p:cNvPr>
          <p:cNvSpPr>
            <a:spLocks noGrp="1"/>
          </p:cNvSpPr>
          <p:nvPr>
            <p:ph idx="1"/>
          </p:nvPr>
        </p:nvSpPr>
        <p:spPr>
          <a:xfrm>
            <a:off x="5894962" y="1984443"/>
            <a:ext cx="5458838" cy="4192520"/>
          </a:xfrm>
        </p:spPr>
        <p:txBody>
          <a:bodyPr>
            <a:normAutofit/>
          </a:bodyPr>
          <a:lstStyle/>
          <a:p>
            <a:pPr marL="0" indent="0">
              <a:buNone/>
            </a:pPr>
            <a:r>
              <a:rPr lang="en-US" sz="1300"/>
              <a:t>As a health care professional, it is important to keep in mind that all the individuals are vulnerable. So when communicating with them about their well being or their care plan, it is crucial that you make them feel important and include them in making decisions.  A lot of individuals love to have their family included because they have the support around them in their house and in public.</a:t>
            </a:r>
          </a:p>
          <a:p>
            <a:pPr marL="0" indent="0">
              <a:buNone/>
            </a:pPr>
            <a:r>
              <a:rPr lang="en-US" sz="1300"/>
              <a:t>With people that are elderly, communication can be a barrier. It would be easier to use clear and simple language so that they can understand without having to struggle with the professional terminology. You also need to make sure that they also understand what they are being told because they could be given a treatment plan or medication and there are specifics when it comes to it. Again, these individuals are in a vulnerable state so we should treat them with respect and giving or advising them with medication or doing any examinations</a:t>
            </a:r>
          </a:p>
          <a:p>
            <a:pPr marL="0" indent="0">
              <a:buNone/>
            </a:pPr>
            <a:r>
              <a:rPr lang="en-US" sz="1300"/>
              <a:t>Being a professional requires a lot of respect and privacy. First one would be confidentiality. This includes personal information, test results, medication and their history. This should be kept locked away and only given access to people who need it such as other health care professionals that are involved within their care </a:t>
            </a:r>
            <a:r>
              <a:rPr lang="en-GB" sz="1300"/>
              <a:t>Mayo Clinic (2024)</a:t>
            </a:r>
            <a:r>
              <a:rPr lang="en-US" sz="1300"/>
              <a:t>.</a:t>
            </a:r>
          </a:p>
          <a:p>
            <a:endParaRPr lang="en-US" sz="1300"/>
          </a:p>
        </p:txBody>
      </p:sp>
      <p:sp>
        <p:nvSpPr>
          <p:cNvPr id="6" name="TextBox 5">
            <a:extLst>
              <a:ext uri="{FF2B5EF4-FFF2-40B4-BE49-F238E27FC236}">
                <a16:creationId xmlns:a16="http://schemas.microsoft.com/office/drawing/2014/main" id="{9C728133-B65E-A33F-2B55-551D5EB0BA55}"/>
              </a:ext>
            </a:extLst>
          </p:cNvPr>
          <p:cNvSpPr txBox="1"/>
          <p:nvPr/>
        </p:nvSpPr>
        <p:spPr>
          <a:xfrm>
            <a:off x="0" y="6461739"/>
            <a:ext cx="9394431" cy="369332"/>
          </a:xfrm>
          <a:prstGeom prst="rect">
            <a:avLst/>
          </a:prstGeom>
          <a:noFill/>
        </p:spPr>
        <p:txBody>
          <a:bodyPr wrap="none" rtlCol="0">
            <a:spAutoFit/>
          </a:bodyPr>
          <a:lstStyle/>
          <a:p>
            <a:r>
              <a:rPr lang="en-GB" dirty="0"/>
              <a:t>(Individual Care Plans | Pine Care Group | Experienced Hong Kong Elderly Nursing Home, n.d.)</a:t>
            </a:r>
            <a:endParaRPr lang="en-US" dirty="0"/>
          </a:p>
        </p:txBody>
      </p:sp>
      <p:pic>
        <p:nvPicPr>
          <p:cNvPr id="8" name="Audio 7">
            <a:extLst>
              <a:ext uri="{FF2B5EF4-FFF2-40B4-BE49-F238E27FC236}">
                <a16:creationId xmlns:a16="http://schemas.microsoft.com/office/drawing/2014/main" id="{D334F085-E844-B166-4E2F-84F6D42707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45580492"/>
      </p:ext>
    </p:extLst>
  </p:cSld>
  <p:clrMapOvr>
    <a:masterClrMapping/>
  </p:clrMapOvr>
  <mc:AlternateContent xmlns:mc="http://schemas.openxmlformats.org/markup-compatibility/2006">
    <mc:Choice xmlns:p14="http://schemas.microsoft.com/office/powerpoint/2010/main" Requires="p14">
      <p:transition spd="slow" p14:dur="2000" advTm="108981"/>
    </mc:Choice>
    <mc:Fallback>
      <p:transition spd="slow" advTm="108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FB8964-3258-309A-CFF5-4EABC26F5C54}"/>
              </a:ext>
            </a:extLst>
          </p:cNvPr>
          <p:cNvSpPr>
            <a:spLocks noGrp="1"/>
          </p:cNvSpPr>
          <p:nvPr>
            <p:ph type="title"/>
          </p:nvPr>
        </p:nvSpPr>
        <p:spPr>
          <a:xfrm>
            <a:off x="838200" y="365125"/>
            <a:ext cx="10515600" cy="1325563"/>
          </a:xfrm>
        </p:spPr>
        <p:txBody>
          <a:bodyPr>
            <a:normAutofit/>
          </a:bodyPr>
          <a:lstStyle/>
          <a:p>
            <a:r>
              <a:rPr lang="en-US" dirty="0"/>
              <a:t>Risk Factors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B3DB840-1ACF-AC56-A93E-4A9F7EFBCEA0}"/>
              </a:ext>
            </a:extLst>
          </p:cNvPr>
          <p:cNvSpPr>
            <a:spLocks noGrp="1"/>
          </p:cNvSpPr>
          <p:nvPr>
            <p:ph idx="1"/>
          </p:nvPr>
        </p:nvSpPr>
        <p:spPr>
          <a:xfrm>
            <a:off x="838200" y="1825625"/>
            <a:ext cx="10515600" cy="4351338"/>
          </a:xfrm>
        </p:spPr>
        <p:txBody>
          <a:bodyPr>
            <a:normAutofit/>
          </a:bodyPr>
          <a:lstStyle/>
          <a:p>
            <a:r>
              <a:rPr lang="en-US" sz="2000" dirty="0"/>
              <a:t>Given </a:t>
            </a:r>
            <a:r>
              <a:rPr lang="en-US" sz="2000" dirty="0" err="1"/>
              <a:t>lilys</a:t>
            </a:r>
            <a:r>
              <a:rPr lang="en-US" sz="2000" dirty="0"/>
              <a:t> age, she is elderly and very limited to do a lot of things. She does have a job but that is part time and she does need a lot of help at home because she doesn’t have the mobility to do a lot of things herself. Being at that age is a risk factor because you become more tired, your bones are weaker, so you do not have the strength to do a lot of things like you used to.</a:t>
            </a:r>
          </a:p>
          <a:p>
            <a:r>
              <a:rPr lang="en-US" sz="2000" dirty="0"/>
              <a:t>Since lily did have a smoking habit, it can cause complications with the blood sugar not being able to produce insulin and that can cause a trigger within the blood stream. Lily was a heavy smoker so that could still be in her system as she recently stopped because her family was concerned for her because they knew that it would affect her. </a:t>
            </a:r>
          </a:p>
          <a:p>
            <a:r>
              <a:rPr lang="en-US" sz="2000" dirty="0"/>
              <a:t>Lastly, not having a healthy diet plan for yourself can also be a risk factor because eating foods that are sugary and have a lot of fat in them can cause the pancreas to overwork and cause chronic inflammation. Overtime, it will make your blood sugar harder to control meaning that it will be harder to manage your condition </a:t>
            </a:r>
            <a:r>
              <a:rPr lang="en-GB" sz="2000" dirty="0"/>
              <a:t>NHS (2025)</a:t>
            </a:r>
            <a:r>
              <a:rPr lang="en-US" sz="2000" dirty="0"/>
              <a:t>.</a:t>
            </a:r>
          </a:p>
          <a:p>
            <a:endParaRPr lang="en-US" sz="2000" dirty="0"/>
          </a:p>
        </p:txBody>
      </p:sp>
      <p:pic>
        <p:nvPicPr>
          <p:cNvPr id="5" name="Audio 4">
            <a:extLst>
              <a:ext uri="{FF2B5EF4-FFF2-40B4-BE49-F238E27FC236}">
                <a16:creationId xmlns:a16="http://schemas.microsoft.com/office/drawing/2014/main" id="{6A395830-7CF0-83CB-5B41-F88AA6CFC8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30686762"/>
      </p:ext>
    </p:extLst>
  </p:cSld>
  <p:clrMapOvr>
    <a:masterClrMapping/>
  </p:clrMapOvr>
  <mc:AlternateContent xmlns:mc="http://schemas.openxmlformats.org/markup-compatibility/2006">
    <mc:Choice xmlns:p14="http://schemas.microsoft.com/office/powerpoint/2010/main" Requires="p14">
      <p:transition spd="slow" p14:dur="2000" advTm="60640"/>
    </mc:Choice>
    <mc:Fallback>
      <p:transition spd="slow" advTm="60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D582350-F2B4-79BA-75C2-4154A189CD7A}"/>
              </a:ext>
            </a:extLst>
          </p:cNvPr>
          <p:cNvPicPr>
            <a:picLocks noChangeAspect="1"/>
          </p:cNvPicPr>
          <p:nvPr/>
        </p:nvPicPr>
        <p:blipFill>
          <a:blip r:embed="rId4"/>
          <a:srcRect l="5859" r="-2" b="-2"/>
          <a:stretch>
            <a:fillRect/>
          </a:stretch>
        </p:blipFill>
        <p:spPr>
          <a:xfrm>
            <a:off x="6781799" y="1714500"/>
            <a:ext cx="5410201" cy="5143500"/>
          </a:xfrm>
          <a:prstGeom prst="rect">
            <a:avLst/>
          </a:prstGeom>
        </p:spPr>
      </p:pic>
      <p:sp useBgFill="1">
        <p:nvSpPr>
          <p:cNvPr id="12" name="Rectangle 11">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68D3F6-4387-F580-0DB3-D4D812BEA337}"/>
              </a:ext>
            </a:extLst>
          </p:cNvPr>
          <p:cNvSpPr>
            <a:spLocks noGrp="1"/>
          </p:cNvSpPr>
          <p:nvPr>
            <p:ph type="title"/>
          </p:nvPr>
        </p:nvSpPr>
        <p:spPr>
          <a:xfrm>
            <a:off x="761801" y="250409"/>
            <a:ext cx="10222952" cy="1228299"/>
          </a:xfrm>
        </p:spPr>
        <p:txBody>
          <a:bodyPr>
            <a:normAutofit/>
          </a:bodyPr>
          <a:lstStyle/>
          <a:p>
            <a:r>
              <a:rPr lang="en-US" sz="4000"/>
              <a:t>Recommendations</a:t>
            </a:r>
          </a:p>
        </p:txBody>
      </p:sp>
      <p:sp>
        <p:nvSpPr>
          <p:cNvPr id="3" name="Content Placeholder 2">
            <a:extLst>
              <a:ext uri="{FF2B5EF4-FFF2-40B4-BE49-F238E27FC236}">
                <a16:creationId xmlns:a16="http://schemas.microsoft.com/office/drawing/2014/main" id="{BCD92215-E89F-2BB8-0F2F-F2A48AEFECED}"/>
              </a:ext>
            </a:extLst>
          </p:cNvPr>
          <p:cNvSpPr>
            <a:spLocks noGrp="1"/>
          </p:cNvSpPr>
          <p:nvPr>
            <p:ph idx="1"/>
          </p:nvPr>
        </p:nvSpPr>
        <p:spPr>
          <a:xfrm>
            <a:off x="761801" y="2183642"/>
            <a:ext cx="5334199" cy="4115018"/>
          </a:xfrm>
        </p:spPr>
        <p:txBody>
          <a:bodyPr anchor="ctr">
            <a:normAutofit/>
          </a:bodyPr>
          <a:lstStyle/>
          <a:p>
            <a:pPr marL="0" indent="0">
              <a:buNone/>
            </a:pPr>
            <a:r>
              <a:rPr lang="en-US" sz="1600" dirty="0"/>
              <a:t>The first recommendation would be making a diet plan for lily. For example, they never had a plan when it comes to food and they need to eat food that will help them manage their diabetes and not have any flare ups. The plan would consist of foods that they are comfortable eating because you wouldn’t want them to feel forced into eating something they don’t want. This plan can be given to their family so that they can provide it or cook for them if they don’t have the ability to do so. Because lily is elderly, she might not have the energy to do so </a:t>
            </a:r>
            <a:r>
              <a:rPr lang="en-GB" sz="1200" dirty="0" err="1"/>
              <a:t>socialbuzzing</a:t>
            </a:r>
            <a:r>
              <a:rPr lang="en-GB" sz="1200" dirty="0"/>
              <a:t> (2023)</a:t>
            </a:r>
            <a:r>
              <a:rPr lang="en-US" sz="1600" dirty="0"/>
              <a:t>.</a:t>
            </a:r>
          </a:p>
          <a:p>
            <a:pPr marL="0" indent="0">
              <a:buNone/>
            </a:pPr>
            <a:r>
              <a:rPr lang="en-US" sz="1600" dirty="0"/>
              <a:t>Another recommendation would be to have regular check ups with their GP or any health professional. Just to make sure that their blood levels and blood pressure are being managed properly by a professional. And to make sure that they are not having any other symptoms that are developing and they are not aware of it. </a:t>
            </a:r>
          </a:p>
        </p:txBody>
      </p:sp>
      <p:pic>
        <p:nvPicPr>
          <p:cNvPr id="7" name="Audio 6">
            <a:extLst>
              <a:ext uri="{FF2B5EF4-FFF2-40B4-BE49-F238E27FC236}">
                <a16:creationId xmlns:a16="http://schemas.microsoft.com/office/drawing/2014/main" id="{02DB5224-D125-6F10-A86A-D39EAB7C3F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0557804"/>
      </p:ext>
    </p:extLst>
  </p:cSld>
  <p:clrMapOvr>
    <a:masterClrMapping/>
  </p:clrMapOvr>
  <mc:AlternateContent xmlns:mc="http://schemas.openxmlformats.org/markup-compatibility/2006">
    <mc:Choice xmlns:p14="http://schemas.microsoft.com/office/powerpoint/2010/main" Requires="p14">
      <p:transition spd="slow" p14:dur="2000" advTm="53557"/>
    </mc:Choice>
    <mc:Fallback>
      <p:transition spd="slow" advTm="53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B34836C-8C63-60BA-C7E3-163E732A327A}"/>
              </a:ext>
            </a:extLst>
          </p:cNvPr>
          <p:cNvPicPr>
            <a:picLocks noChangeAspect="1"/>
          </p:cNvPicPr>
          <p:nvPr/>
        </p:nvPicPr>
        <p:blipFill>
          <a:blip r:embed="rId4"/>
          <a:srcRect b="15414"/>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A9CCBC-8947-D75D-7A6F-8FD53534486B}"/>
              </a:ext>
            </a:extLst>
          </p:cNvPr>
          <p:cNvSpPr>
            <a:spLocks noGrp="1"/>
          </p:cNvSpPr>
          <p:nvPr>
            <p:ph type="title"/>
          </p:nvPr>
        </p:nvSpPr>
        <p:spPr>
          <a:xfrm>
            <a:off x="838200" y="365125"/>
            <a:ext cx="10515600" cy="1325563"/>
          </a:xfrm>
        </p:spPr>
        <p:txBody>
          <a:bodyPr>
            <a:normAutofit/>
          </a:bodyPr>
          <a:lstStyle/>
          <a:p>
            <a:r>
              <a:rPr lang="en-US" dirty="0"/>
              <a:t>Conclusions</a:t>
            </a:r>
          </a:p>
        </p:txBody>
      </p:sp>
      <p:graphicFrame>
        <p:nvGraphicFramePr>
          <p:cNvPr id="5" name="Content Placeholder 2">
            <a:extLst>
              <a:ext uri="{FF2B5EF4-FFF2-40B4-BE49-F238E27FC236}">
                <a16:creationId xmlns:a16="http://schemas.microsoft.com/office/drawing/2014/main" id="{55E8CDC9-3F71-3DB1-9A2D-5A226CE0EFF5}"/>
              </a:ext>
            </a:extLst>
          </p:cNvPr>
          <p:cNvGraphicFramePr>
            <a:graphicFrameLocks noGrp="1"/>
          </p:cNvGraphicFramePr>
          <p:nvPr>
            <p:ph idx="1"/>
            <p:extLst>
              <p:ext uri="{D42A27DB-BD31-4B8C-83A1-F6EECF244321}">
                <p14:modId xmlns:p14="http://schemas.microsoft.com/office/powerpoint/2010/main" val="18472509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extLst>
              <a:ext uri="{FF2B5EF4-FFF2-40B4-BE49-F238E27FC236}">
                <a16:creationId xmlns:a16="http://schemas.microsoft.com/office/drawing/2014/main" id="{26ACCD81-F7B3-2BD8-28C6-C8AEC964A80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56003461"/>
      </p:ext>
    </p:extLst>
  </p:cSld>
  <p:clrMapOvr>
    <a:masterClrMapping/>
  </p:clrMapOvr>
  <mc:AlternateContent xmlns:mc="http://schemas.openxmlformats.org/markup-compatibility/2006">
    <mc:Choice xmlns:p14="http://schemas.microsoft.com/office/powerpoint/2010/main" Requires="p14">
      <p:transition spd="slow" p14:dur="2000" advTm="31936"/>
    </mc:Choice>
    <mc:Fallback>
      <p:transition spd="slow" advTm="31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D7B37-62E9-E400-0FC8-E760772F4774}"/>
              </a:ext>
            </a:extLst>
          </p:cNvPr>
          <p:cNvSpPr>
            <a:spLocks noGrp="1"/>
          </p:cNvSpPr>
          <p:nvPr>
            <p:ph type="title"/>
          </p:nvPr>
        </p:nvSpPr>
        <p:spPr>
          <a:xfrm>
            <a:off x="0" y="-159761"/>
            <a:ext cx="10515600" cy="1325563"/>
          </a:xfrm>
        </p:spPr>
        <p:txBody>
          <a:bodyPr/>
          <a:lstStyle/>
          <a:p>
            <a:r>
              <a:rPr lang="en-US" dirty="0"/>
              <a:t>References</a:t>
            </a:r>
          </a:p>
        </p:txBody>
      </p:sp>
      <p:sp>
        <p:nvSpPr>
          <p:cNvPr id="3" name="Content Placeholder 2">
            <a:extLst>
              <a:ext uri="{FF2B5EF4-FFF2-40B4-BE49-F238E27FC236}">
                <a16:creationId xmlns:a16="http://schemas.microsoft.com/office/drawing/2014/main" id="{55EAC912-E97C-38D8-6478-454058E8ED5F}"/>
              </a:ext>
            </a:extLst>
          </p:cNvPr>
          <p:cNvSpPr>
            <a:spLocks noGrp="1"/>
          </p:cNvSpPr>
          <p:nvPr>
            <p:ph idx="1"/>
          </p:nvPr>
        </p:nvSpPr>
        <p:spPr>
          <a:xfrm>
            <a:off x="0" y="856709"/>
            <a:ext cx="10515600" cy="5692198"/>
          </a:xfrm>
        </p:spPr>
        <p:txBody>
          <a:bodyPr>
            <a:normAutofit lnSpcReduction="10000"/>
          </a:bodyPr>
          <a:lstStyle/>
          <a:p>
            <a:r>
              <a:rPr lang="en-GB" sz="1600" dirty="0" err="1"/>
              <a:t>Gopisetty</a:t>
            </a:r>
            <a:r>
              <a:rPr lang="en-GB" sz="1600" dirty="0"/>
              <a:t>, D., Levine, B., Liu, N., Younge, P., Brown, A., Close, K. L., &amp; Wood, R. (2018). How does diabetes affect daily life? A Beyond-A1C perspective on unmet needs. </a:t>
            </a:r>
            <a:r>
              <a:rPr lang="en-GB" sz="1600" i="1" dirty="0"/>
              <a:t>Clinical Diabetes</a:t>
            </a:r>
            <a:r>
              <a:rPr lang="en-GB" sz="1600" dirty="0"/>
              <a:t>, </a:t>
            </a:r>
            <a:r>
              <a:rPr lang="en-GB" sz="1600" i="1" dirty="0"/>
              <a:t>36</a:t>
            </a:r>
            <a:r>
              <a:rPr lang="en-GB" sz="1600" dirty="0"/>
              <a:t>(2), 133–137. https://</a:t>
            </a:r>
            <a:r>
              <a:rPr lang="en-GB" sz="1600" dirty="0" err="1"/>
              <a:t>doi.org</a:t>
            </a:r>
            <a:r>
              <a:rPr lang="en-GB" sz="1600" dirty="0"/>
              <a:t>/10.2337/cd17-0093</a:t>
            </a:r>
          </a:p>
          <a:p>
            <a:r>
              <a:rPr lang="en-GB" sz="1600" i="1" dirty="0"/>
              <a:t>Smoking and diabetes</a:t>
            </a:r>
            <a:r>
              <a:rPr lang="en-GB" sz="1600" dirty="0"/>
              <a:t>. (2019). </a:t>
            </a:r>
            <a:r>
              <a:rPr lang="en-GB" sz="1600" dirty="0" err="1"/>
              <a:t>Mydiabetes.Com</a:t>
            </a:r>
            <a:r>
              <a:rPr lang="en-GB" sz="1600" dirty="0"/>
              <a:t>. https://</a:t>
            </a:r>
            <a:r>
              <a:rPr lang="en-GB" sz="1600" dirty="0" err="1"/>
              <a:t>manchester.mydiabetes.com</a:t>
            </a:r>
            <a:r>
              <a:rPr lang="en-GB" sz="1600" dirty="0"/>
              <a:t>/resources/internal/smoking-and-diabetes/</a:t>
            </a:r>
          </a:p>
          <a:p>
            <a:r>
              <a:rPr lang="en-GB" sz="1600" dirty="0"/>
              <a:t>Diabetes UK. (2019). What is a healthy, balanced diet for diabetes? In </a:t>
            </a:r>
            <a:r>
              <a:rPr lang="en-GB" sz="1600" i="1" dirty="0"/>
              <a:t>Diabetes UK</a:t>
            </a:r>
            <a:r>
              <a:rPr lang="en-GB" sz="1600" dirty="0"/>
              <a:t>. https://</a:t>
            </a:r>
            <a:r>
              <a:rPr lang="en-GB" sz="1600" dirty="0" err="1"/>
              <a:t>www.diabetes.org.uk</a:t>
            </a:r>
            <a:r>
              <a:rPr lang="en-GB" sz="1600" dirty="0"/>
              <a:t>/living-with-diabetes/eating/what-is-a-healthy-balanced-diet</a:t>
            </a:r>
          </a:p>
          <a:p>
            <a:r>
              <a:rPr lang="en-GB" sz="1600" dirty="0"/>
              <a:t>Endocrine Society. (2022). Diabetes and endocrine function. In </a:t>
            </a:r>
            <a:r>
              <a:rPr lang="en-GB" sz="1600" i="1" dirty="0"/>
              <a:t>endocrine society</a:t>
            </a:r>
            <a:r>
              <a:rPr lang="en-GB" sz="1600" dirty="0"/>
              <a:t>. </a:t>
            </a:r>
            <a:r>
              <a:rPr lang="en-GB" sz="1600" dirty="0">
                <a:hlinkClick r:id="rId4"/>
              </a:rPr>
              <a:t>https://www.endocrine.org/patient-engagement/endocrine-library/diabetes-and-endocrine-function</a:t>
            </a:r>
            <a:endParaRPr lang="en-GB" sz="1600" dirty="0"/>
          </a:p>
          <a:p>
            <a:r>
              <a:rPr lang="en-GB" sz="1600" dirty="0"/>
              <a:t>Mayo Clinic. (2024). Diabetes management: How lifestyle, daily routine affect blood sugar. In </a:t>
            </a:r>
            <a:r>
              <a:rPr lang="en-GB" sz="1600" i="1" dirty="0"/>
              <a:t>Mayo Clinic</a:t>
            </a:r>
            <a:r>
              <a:rPr lang="en-GB" sz="1600" dirty="0"/>
              <a:t>. </a:t>
            </a:r>
            <a:r>
              <a:rPr lang="en-GB" sz="1600" dirty="0">
                <a:hlinkClick r:id="rId5"/>
              </a:rPr>
              <a:t>https://www.mayoclinic.org/diseases-conditions/diabetes/in-depth/diabetes-management/art-20047963</a:t>
            </a:r>
            <a:endParaRPr lang="en-GB" sz="1600" dirty="0"/>
          </a:p>
          <a:p>
            <a:r>
              <a:rPr lang="en-GB" sz="1600" dirty="0"/>
              <a:t>Diabetes UK. (2023). What causes type 2 diabetes? In </a:t>
            </a:r>
            <a:r>
              <a:rPr lang="en-GB" sz="1600" i="1" dirty="0"/>
              <a:t>Diabetes UK</a:t>
            </a:r>
            <a:r>
              <a:rPr lang="en-GB" sz="1600" dirty="0"/>
              <a:t>. </a:t>
            </a:r>
            <a:r>
              <a:rPr lang="en-GB" sz="1600" dirty="0">
                <a:hlinkClick r:id="rId6"/>
              </a:rPr>
              <a:t>https://www.diabetes.org.uk/about-diabetes/type-2-diabetes/causes</a:t>
            </a:r>
            <a:endParaRPr lang="en-GB" sz="1600" dirty="0"/>
          </a:p>
          <a:p>
            <a:r>
              <a:rPr lang="en-GB" sz="1600" dirty="0" err="1"/>
              <a:t>socialbuzzing</a:t>
            </a:r>
            <a:r>
              <a:rPr lang="en-GB" sz="1600" dirty="0"/>
              <a:t>. (2023). 4 Ways an unhealthy lifestyle can aggravate diabetes. In </a:t>
            </a:r>
            <a:r>
              <a:rPr lang="en-GB" sz="1600" i="1" dirty="0"/>
              <a:t>Northway Clinic</a:t>
            </a:r>
            <a:r>
              <a:rPr lang="en-GB" sz="1600" dirty="0"/>
              <a:t>. </a:t>
            </a:r>
            <a:r>
              <a:rPr lang="en-GB" sz="1600" dirty="0">
                <a:hlinkClick r:id="rId7"/>
              </a:rPr>
              <a:t>https://northwayclinic.co.uk/blog/4-ways-an-unhealthy-lifestyle-can-aggravate-diabetes/</a:t>
            </a:r>
            <a:endParaRPr lang="en-GB" sz="1600" dirty="0"/>
          </a:p>
          <a:p>
            <a:r>
              <a:rPr lang="en-GB" sz="1600" dirty="0"/>
              <a:t>Signs and symptoms of diabetes in elderly adults - </a:t>
            </a:r>
            <a:r>
              <a:rPr lang="en-GB" sz="1600" dirty="0" err="1"/>
              <a:t>HomeChoice</a:t>
            </a:r>
            <a:r>
              <a:rPr lang="en-GB" sz="1600" dirty="0"/>
              <a:t> Home Care Solutions. (2020). In </a:t>
            </a:r>
            <a:r>
              <a:rPr lang="en-GB" sz="1600" i="1" dirty="0" err="1"/>
              <a:t>www.homechoicehomecare.com</a:t>
            </a:r>
            <a:r>
              <a:rPr lang="en-GB" sz="1600" dirty="0"/>
              <a:t>. </a:t>
            </a:r>
            <a:r>
              <a:rPr lang="en-GB" sz="1600" dirty="0">
                <a:hlinkClick r:id="rId8"/>
              </a:rPr>
              <a:t>https://www.homechoicehomecare.com/senior-issues/signs-and-symptoms-of-diabetes-in-elderly-adults/</a:t>
            </a:r>
            <a:endParaRPr lang="en-GB" sz="1600" dirty="0"/>
          </a:p>
          <a:p>
            <a:r>
              <a:rPr lang="en-GB" sz="1700" dirty="0"/>
              <a:t>Cleveland Clinic. (2023). Endocrine system: What is it, functions &amp; organs. In </a:t>
            </a:r>
            <a:r>
              <a:rPr lang="en-GB" sz="1700" i="1" dirty="0"/>
              <a:t>Cleveland Clinic</a:t>
            </a:r>
            <a:r>
              <a:rPr lang="en-GB" sz="1700" dirty="0"/>
              <a:t>. </a:t>
            </a:r>
            <a:r>
              <a:rPr lang="en-GB" sz="1700" dirty="0">
                <a:hlinkClick r:id="rId9"/>
              </a:rPr>
              <a:t>https://my.clevelandclinic.org/health/body/21201-endocrine-system</a:t>
            </a:r>
            <a:endParaRPr lang="en-GB" sz="1700" dirty="0"/>
          </a:p>
          <a:p>
            <a:r>
              <a:rPr lang="en-GB" sz="1500" dirty="0"/>
              <a:t>NHS . (2025). Treatment for type 2 diabetes. In </a:t>
            </a:r>
            <a:r>
              <a:rPr lang="en-GB" sz="1500" i="1" dirty="0"/>
              <a:t>NHS</a:t>
            </a:r>
            <a:r>
              <a:rPr lang="en-GB" sz="1500" dirty="0"/>
              <a:t>. https://</a:t>
            </a:r>
            <a:r>
              <a:rPr lang="en-GB" sz="1500" dirty="0" err="1"/>
              <a:t>www.nhs.uk</a:t>
            </a:r>
            <a:r>
              <a:rPr lang="en-GB" sz="1500" dirty="0"/>
              <a:t>/conditions/type-2-diabetes/treatment/</a:t>
            </a:r>
          </a:p>
          <a:p>
            <a:endParaRPr lang="en-GB" sz="1700" dirty="0"/>
          </a:p>
          <a:p>
            <a:endParaRPr lang="en-GB" sz="1600" dirty="0"/>
          </a:p>
          <a:p>
            <a:endParaRPr lang="en-GB" sz="1800" dirty="0"/>
          </a:p>
          <a:p>
            <a:endParaRPr lang="en-GB" sz="1800" dirty="0"/>
          </a:p>
          <a:p>
            <a:endParaRPr lang="en-GB" sz="2200" dirty="0"/>
          </a:p>
          <a:p>
            <a:pPr marL="0" indent="0">
              <a:buNone/>
            </a:pPr>
            <a:endParaRPr lang="en-GB" sz="2200" dirty="0"/>
          </a:p>
          <a:p>
            <a:endParaRPr lang="en-GB" sz="2000" dirty="0"/>
          </a:p>
          <a:p>
            <a:endParaRPr lang="en-US" dirty="0"/>
          </a:p>
        </p:txBody>
      </p:sp>
      <p:pic>
        <p:nvPicPr>
          <p:cNvPr id="5" name="Audio 4">
            <a:extLst>
              <a:ext uri="{FF2B5EF4-FFF2-40B4-BE49-F238E27FC236}">
                <a16:creationId xmlns:a16="http://schemas.microsoft.com/office/drawing/2014/main" id="{DA2B1596-A44F-A8EC-01AC-9835B84AEC5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06668473"/>
      </p:ext>
    </p:extLst>
  </p:cSld>
  <p:clrMapOvr>
    <a:masterClrMapping/>
  </p:clrMapOvr>
  <mc:AlternateContent xmlns:mc="http://schemas.openxmlformats.org/markup-compatibility/2006">
    <mc:Choice xmlns:p14="http://schemas.microsoft.com/office/powerpoint/2010/main" Requires="p14">
      <p:transition spd="slow" p14:dur="2000" advTm="8405"/>
    </mc:Choice>
    <mc:Fallback>
      <p:transition spd="slow" advTm="8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576</TotalTime>
  <Words>2011</Words>
  <Application>Microsoft Macintosh PowerPoint</Application>
  <PresentationFormat>Widescreen</PresentationFormat>
  <Paragraphs>60</Paragraphs>
  <Slides>11</Slides>
  <Notes>1</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BMHP5032 Introduction to Physiology Component 2- Presentation Care plan</vt:lpstr>
      <vt:lpstr>Introduction</vt:lpstr>
      <vt:lpstr>Lily’s personal life.</vt:lpstr>
      <vt:lpstr>The Anatomy and Physiology of Diabetes</vt:lpstr>
      <vt:lpstr>Care Plan 1/3</vt:lpstr>
      <vt:lpstr>Care plan 2/3</vt:lpstr>
      <vt:lpstr>Care Plan 3/3</vt:lpstr>
      <vt:lpstr>Risk Factors</vt:lpstr>
      <vt:lpstr>Recommendations</vt:lpstr>
      <vt:lpstr>Conclusions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Enelly Somabwana (2438796)</dc:creator>
  <cp:lastModifiedBy>Enelly Somabwana (2438796)</cp:lastModifiedBy>
  <cp:revision>2</cp:revision>
  <dcterms:created xsi:type="dcterms:W3CDTF">2026-08-13T15:45:19Z</dcterms:created>
  <dcterms:modified xsi:type="dcterms:W3CDTF">2026-08-14T01:21:46Z</dcterms:modified>
</cp:coreProperties>
</file>