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99" r:id="rId1"/>
  </p:sldMasterIdLst>
  <p:sldIdLst>
    <p:sldId id="275" r:id="rId2"/>
    <p:sldId id="259" r:id="rId3"/>
    <p:sldId id="273" r:id="rId4"/>
    <p:sldId id="270" r:id="rId5"/>
    <p:sldId id="276" r:id="rId6"/>
    <p:sldId id="278" r:id="rId7"/>
    <p:sldId id="279" r:id="rId8"/>
    <p:sldId id="261" r:id="rId9"/>
    <p:sldId id="280" r:id="rId10"/>
    <p:sldId id="28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7D30"/>
    <a:srgbClr val="4472C4"/>
    <a:srgbClr val="FAC001"/>
    <a:srgbClr val="F15B27"/>
    <a:srgbClr val="F8AC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0E67BE-8794-3F48-8B59-87887627B5A8}" v="704" dt="2021-04-18T15:24:43.8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853"/>
    <p:restoredTop sz="95820"/>
  </p:normalViewPr>
  <p:slideViewPr>
    <p:cSldViewPr snapToGrid="0" snapToObjects="1">
      <p:cViewPr varScale="1">
        <p:scale>
          <a:sx n="141" d="100"/>
          <a:sy n="141" d="100"/>
        </p:scale>
        <p:origin x="12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CECCE2-F19D-4B97-AD44-7DC04DF7ED2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1E06B55-B98F-46D3-81F5-7BA4DC588572}">
      <dgm:prSet/>
      <dgm:spPr/>
      <dgm:t>
        <a:bodyPr/>
        <a:lstStyle/>
        <a:p>
          <a:r>
            <a:rPr lang="en-US"/>
            <a:t>Rosetta Stone Company (LexiaUK, 2021c)</a:t>
          </a:r>
        </a:p>
      </dgm:t>
    </dgm:pt>
    <dgm:pt modelId="{69E8440D-0136-45E0-A786-8FC75033FF97}" type="parTrans" cxnId="{10DAD7AB-7630-4BCE-9185-7D2105ABE947}">
      <dgm:prSet/>
      <dgm:spPr/>
      <dgm:t>
        <a:bodyPr/>
        <a:lstStyle/>
        <a:p>
          <a:endParaRPr lang="en-US"/>
        </a:p>
      </dgm:t>
    </dgm:pt>
    <dgm:pt modelId="{6F0A84A9-1070-4974-BB72-3FA575D69179}" type="sibTrans" cxnId="{10DAD7AB-7630-4BCE-9185-7D2105ABE947}">
      <dgm:prSet/>
      <dgm:spPr/>
      <dgm:t>
        <a:bodyPr/>
        <a:lstStyle/>
        <a:p>
          <a:endParaRPr lang="en-US"/>
        </a:p>
      </dgm:t>
    </dgm:pt>
    <dgm:pt modelId="{E8DFE047-548B-4F4A-BB9C-858906F09B7E}">
      <dgm:prSet/>
      <dgm:spPr/>
      <dgm:t>
        <a:bodyPr/>
        <a:lstStyle/>
        <a:p>
          <a:r>
            <a:rPr lang="en-US"/>
            <a:t>Supports over 250 thousand pupils in the UK (LexiaUK, 2021c)</a:t>
          </a:r>
        </a:p>
      </dgm:t>
    </dgm:pt>
    <dgm:pt modelId="{5F4D12D4-1815-40D0-A754-E3F9D67E8AFE}" type="parTrans" cxnId="{DB47A336-076E-4D00-86B1-222A80937DBF}">
      <dgm:prSet/>
      <dgm:spPr/>
      <dgm:t>
        <a:bodyPr/>
        <a:lstStyle/>
        <a:p>
          <a:endParaRPr lang="en-US"/>
        </a:p>
      </dgm:t>
    </dgm:pt>
    <dgm:pt modelId="{25D4B566-B491-4AB7-92A0-F6233B8B80B6}" type="sibTrans" cxnId="{DB47A336-076E-4D00-86B1-222A80937DBF}">
      <dgm:prSet/>
      <dgm:spPr/>
      <dgm:t>
        <a:bodyPr/>
        <a:lstStyle/>
        <a:p>
          <a:endParaRPr lang="en-US"/>
        </a:p>
      </dgm:t>
    </dgm:pt>
    <dgm:pt modelId="{1C525BDC-87E0-4D09-BDE5-C3F7DF0680C0}">
      <dgm:prSet/>
      <dgm:spPr/>
      <dgm:t>
        <a:bodyPr/>
        <a:lstStyle/>
        <a:p>
          <a:r>
            <a:rPr lang="en-US"/>
            <a:t>Closing the reading gap (LexiaUK 2021b).</a:t>
          </a:r>
        </a:p>
      </dgm:t>
    </dgm:pt>
    <dgm:pt modelId="{9196CA85-9114-4569-A95E-2B08F8F61E10}" type="parTrans" cxnId="{A00508C7-680F-4988-9B2F-3157545F2030}">
      <dgm:prSet/>
      <dgm:spPr/>
      <dgm:t>
        <a:bodyPr/>
        <a:lstStyle/>
        <a:p>
          <a:endParaRPr lang="en-US"/>
        </a:p>
      </dgm:t>
    </dgm:pt>
    <dgm:pt modelId="{70100D04-C5C0-48B3-8DA3-8F4CD07B4923}" type="sibTrans" cxnId="{A00508C7-680F-4988-9B2F-3157545F2030}">
      <dgm:prSet/>
      <dgm:spPr/>
      <dgm:t>
        <a:bodyPr/>
        <a:lstStyle/>
        <a:p>
          <a:endParaRPr lang="en-US"/>
        </a:p>
      </dgm:t>
    </dgm:pt>
    <dgm:pt modelId="{A297E7C9-60CD-4C54-990D-D2294DA4871E}">
      <dgm:prSet/>
      <dgm:spPr/>
      <dgm:t>
        <a:bodyPr/>
        <a:lstStyle/>
        <a:p>
          <a:r>
            <a:rPr lang="en-US"/>
            <a:t>Products – designed based on scientific findings (LexiaUK, 2021c)</a:t>
          </a:r>
        </a:p>
      </dgm:t>
    </dgm:pt>
    <dgm:pt modelId="{44DEDBD0-2731-45BB-8227-C01A18DF3C00}" type="parTrans" cxnId="{1ABE7177-BE82-4DBD-8E49-A085A7509DAA}">
      <dgm:prSet/>
      <dgm:spPr/>
      <dgm:t>
        <a:bodyPr/>
        <a:lstStyle/>
        <a:p>
          <a:endParaRPr lang="en-US"/>
        </a:p>
      </dgm:t>
    </dgm:pt>
    <dgm:pt modelId="{62AAC97F-B19F-4C6D-92E5-9D6D7C7B7156}" type="sibTrans" cxnId="{1ABE7177-BE82-4DBD-8E49-A085A7509DAA}">
      <dgm:prSet/>
      <dgm:spPr/>
      <dgm:t>
        <a:bodyPr/>
        <a:lstStyle/>
        <a:p>
          <a:endParaRPr lang="en-US"/>
        </a:p>
      </dgm:t>
    </dgm:pt>
    <dgm:pt modelId="{96842BE6-3A4D-4FED-B9D2-0F31FB97DB46}">
      <dgm:prSet/>
      <dgm:spPr/>
      <dgm:t>
        <a:bodyPr/>
        <a:lstStyle/>
        <a:p>
          <a:r>
            <a:rPr lang="en-US" dirty="0"/>
            <a:t>Software packages – both primary and secondary school programs (</a:t>
          </a:r>
          <a:r>
            <a:rPr lang="en-US" dirty="0" err="1"/>
            <a:t>LexiaUK</a:t>
          </a:r>
          <a:r>
            <a:rPr lang="en-US" dirty="0"/>
            <a:t>, 2021a)</a:t>
          </a:r>
        </a:p>
      </dgm:t>
    </dgm:pt>
    <dgm:pt modelId="{65F072D6-6D9A-4F46-862E-D85785714323}" type="parTrans" cxnId="{8BCB37EE-2580-475F-9A8A-D01D54C25215}">
      <dgm:prSet/>
      <dgm:spPr/>
      <dgm:t>
        <a:bodyPr/>
        <a:lstStyle/>
        <a:p>
          <a:endParaRPr lang="en-US"/>
        </a:p>
      </dgm:t>
    </dgm:pt>
    <dgm:pt modelId="{9D89D185-0E34-4815-8D2E-3089E4C40281}" type="sibTrans" cxnId="{8BCB37EE-2580-475F-9A8A-D01D54C25215}">
      <dgm:prSet/>
      <dgm:spPr/>
      <dgm:t>
        <a:bodyPr/>
        <a:lstStyle/>
        <a:p>
          <a:endParaRPr lang="en-US"/>
        </a:p>
      </dgm:t>
    </dgm:pt>
    <dgm:pt modelId="{7F509151-FA3C-A247-81B9-4A8E5C65C1CC}" type="pres">
      <dgm:prSet presAssocID="{52CECCE2-F19D-4B97-AD44-7DC04DF7ED21}" presName="linear" presStyleCnt="0">
        <dgm:presLayoutVars>
          <dgm:animLvl val="lvl"/>
          <dgm:resizeHandles val="exact"/>
        </dgm:presLayoutVars>
      </dgm:prSet>
      <dgm:spPr/>
    </dgm:pt>
    <dgm:pt modelId="{3EC3A4C4-60E4-9849-AA9C-F044FC73F05C}" type="pres">
      <dgm:prSet presAssocID="{11E06B55-B98F-46D3-81F5-7BA4DC58857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B1FDA1A-C839-D142-8810-AAA54BB35C05}" type="pres">
      <dgm:prSet presAssocID="{6F0A84A9-1070-4974-BB72-3FA575D69179}" presName="spacer" presStyleCnt="0"/>
      <dgm:spPr/>
    </dgm:pt>
    <dgm:pt modelId="{EDEC04BD-7DFB-B24D-B61C-4583BF9F2D61}" type="pres">
      <dgm:prSet presAssocID="{E8DFE047-548B-4F4A-BB9C-858906F09B7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7A37D28-9CCE-F64D-AEEC-04B143B2DA8A}" type="pres">
      <dgm:prSet presAssocID="{25D4B566-B491-4AB7-92A0-F6233B8B80B6}" presName="spacer" presStyleCnt="0"/>
      <dgm:spPr/>
    </dgm:pt>
    <dgm:pt modelId="{084676AD-667A-5948-B1AA-CF6F7AADBB33}" type="pres">
      <dgm:prSet presAssocID="{1C525BDC-87E0-4D09-BDE5-C3F7DF0680C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9A6C734-5BA5-2546-AF9E-F376277BF6B0}" type="pres">
      <dgm:prSet presAssocID="{70100D04-C5C0-48B3-8DA3-8F4CD07B4923}" presName="spacer" presStyleCnt="0"/>
      <dgm:spPr/>
    </dgm:pt>
    <dgm:pt modelId="{7B8AE9AD-27BF-3A48-9F1A-104F45125A81}" type="pres">
      <dgm:prSet presAssocID="{A297E7C9-60CD-4C54-990D-D2294DA4871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FC6075-DE48-0642-828E-4DB6F8FD43AD}" type="pres">
      <dgm:prSet presAssocID="{62AAC97F-B19F-4C6D-92E5-9D6D7C7B7156}" presName="spacer" presStyleCnt="0"/>
      <dgm:spPr/>
    </dgm:pt>
    <dgm:pt modelId="{4B14662E-EB43-5341-A7F0-EF431EDF2E94}" type="pres">
      <dgm:prSet presAssocID="{96842BE6-3A4D-4FED-B9D2-0F31FB97DB4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E8D260A-BA64-7145-B9B0-9FB357065AD9}" type="presOf" srcId="{1C525BDC-87E0-4D09-BDE5-C3F7DF0680C0}" destId="{084676AD-667A-5948-B1AA-CF6F7AADBB33}" srcOrd="0" destOrd="0" presId="urn:microsoft.com/office/officeart/2005/8/layout/vList2"/>
    <dgm:cxn modelId="{AB96C811-2356-9D4C-B155-74E491EBA743}" type="presOf" srcId="{11E06B55-B98F-46D3-81F5-7BA4DC588572}" destId="{3EC3A4C4-60E4-9849-AA9C-F044FC73F05C}" srcOrd="0" destOrd="0" presId="urn:microsoft.com/office/officeart/2005/8/layout/vList2"/>
    <dgm:cxn modelId="{DB47A336-076E-4D00-86B1-222A80937DBF}" srcId="{52CECCE2-F19D-4B97-AD44-7DC04DF7ED21}" destId="{E8DFE047-548B-4F4A-BB9C-858906F09B7E}" srcOrd="1" destOrd="0" parTransId="{5F4D12D4-1815-40D0-A754-E3F9D67E8AFE}" sibTransId="{25D4B566-B491-4AB7-92A0-F6233B8B80B6}"/>
    <dgm:cxn modelId="{C481EB40-C573-D345-9260-427F39F60F05}" type="presOf" srcId="{A297E7C9-60CD-4C54-990D-D2294DA4871E}" destId="{7B8AE9AD-27BF-3A48-9F1A-104F45125A81}" srcOrd="0" destOrd="0" presId="urn:microsoft.com/office/officeart/2005/8/layout/vList2"/>
    <dgm:cxn modelId="{BD13D449-B0AF-574C-B5CB-653AC4151317}" type="presOf" srcId="{96842BE6-3A4D-4FED-B9D2-0F31FB97DB46}" destId="{4B14662E-EB43-5341-A7F0-EF431EDF2E94}" srcOrd="0" destOrd="0" presId="urn:microsoft.com/office/officeart/2005/8/layout/vList2"/>
    <dgm:cxn modelId="{1ABE7177-BE82-4DBD-8E49-A085A7509DAA}" srcId="{52CECCE2-F19D-4B97-AD44-7DC04DF7ED21}" destId="{A297E7C9-60CD-4C54-990D-D2294DA4871E}" srcOrd="3" destOrd="0" parTransId="{44DEDBD0-2731-45BB-8227-C01A18DF3C00}" sibTransId="{62AAC97F-B19F-4C6D-92E5-9D6D7C7B7156}"/>
    <dgm:cxn modelId="{10DAD7AB-7630-4BCE-9185-7D2105ABE947}" srcId="{52CECCE2-F19D-4B97-AD44-7DC04DF7ED21}" destId="{11E06B55-B98F-46D3-81F5-7BA4DC588572}" srcOrd="0" destOrd="0" parTransId="{69E8440D-0136-45E0-A786-8FC75033FF97}" sibTransId="{6F0A84A9-1070-4974-BB72-3FA575D69179}"/>
    <dgm:cxn modelId="{A00508C7-680F-4988-9B2F-3157545F2030}" srcId="{52CECCE2-F19D-4B97-AD44-7DC04DF7ED21}" destId="{1C525BDC-87E0-4D09-BDE5-C3F7DF0680C0}" srcOrd="2" destOrd="0" parTransId="{9196CA85-9114-4569-A95E-2B08F8F61E10}" sibTransId="{70100D04-C5C0-48B3-8DA3-8F4CD07B4923}"/>
    <dgm:cxn modelId="{B33390D2-7B86-FB4E-BA5D-DA2375E5DD7A}" type="presOf" srcId="{E8DFE047-548B-4F4A-BB9C-858906F09B7E}" destId="{EDEC04BD-7DFB-B24D-B61C-4583BF9F2D61}" srcOrd="0" destOrd="0" presId="urn:microsoft.com/office/officeart/2005/8/layout/vList2"/>
    <dgm:cxn modelId="{D04A40E4-EA16-5947-9FAD-A7764659CC6B}" type="presOf" srcId="{52CECCE2-F19D-4B97-AD44-7DC04DF7ED21}" destId="{7F509151-FA3C-A247-81B9-4A8E5C65C1CC}" srcOrd="0" destOrd="0" presId="urn:microsoft.com/office/officeart/2005/8/layout/vList2"/>
    <dgm:cxn modelId="{8BCB37EE-2580-475F-9A8A-D01D54C25215}" srcId="{52CECCE2-F19D-4B97-AD44-7DC04DF7ED21}" destId="{96842BE6-3A4D-4FED-B9D2-0F31FB97DB46}" srcOrd="4" destOrd="0" parTransId="{65F072D6-6D9A-4F46-862E-D85785714323}" sibTransId="{9D89D185-0E34-4815-8D2E-3089E4C40281}"/>
    <dgm:cxn modelId="{F9BE202C-AB14-0548-B1B4-217757FB9ED7}" type="presParOf" srcId="{7F509151-FA3C-A247-81B9-4A8E5C65C1CC}" destId="{3EC3A4C4-60E4-9849-AA9C-F044FC73F05C}" srcOrd="0" destOrd="0" presId="urn:microsoft.com/office/officeart/2005/8/layout/vList2"/>
    <dgm:cxn modelId="{D58E54F6-D37A-0342-B3DF-E3720B3D390A}" type="presParOf" srcId="{7F509151-FA3C-A247-81B9-4A8E5C65C1CC}" destId="{DB1FDA1A-C839-D142-8810-AAA54BB35C05}" srcOrd="1" destOrd="0" presId="urn:microsoft.com/office/officeart/2005/8/layout/vList2"/>
    <dgm:cxn modelId="{D15FBABC-037E-2744-AC67-DA55C93E03A6}" type="presParOf" srcId="{7F509151-FA3C-A247-81B9-4A8E5C65C1CC}" destId="{EDEC04BD-7DFB-B24D-B61C-4583BF9F2D61}" srcOrd="2" destOrd="0" presId="urn:microsoft.com/office/officeart/2005/8/layout/vList2"/>
    <dgm:cxn modelId="{624496E6-B420-1C40-B2D5-AD49EFF2F340}" type="presParOf" srcId="{7F509151-FA3C-A247-81B9-4A8E5C65C1CC}" destId="{47A37D28-9CCE-F64D-AEEC-04B143B2DA8A}" srcOrd="3" destOrd="0" presId="urn:microsoft.com/office/officeart/2005/8/layout/vList2"/>
    <dgm:cxn modelId="{6EA53C97-8954-7D47-8450-4AC75E4091B8}" type="presParOf" srcId="{7F509151-FA3C-A247-81B9-4A8E5C65C1CC}" destId="{084676AD-667A-5948-B1AA-CF6F7AADBB33}" srcOrd="4" destOrd="0" presId="urn:microsoft.com/office/officeart/2005/8/layout/vList2"/>
    <dgm:cxn modelId="{73C5BEF2-E2E1-A343-875F-0828AA251340}" type="presParOf" srcId="{7F509151-FA3C-A247-81B9-4A8E5C65C1CC}" destId="{59A6C734-5BA5-2546-AF9E-F376277BF6B0}" srcOrd="5" destOrd="0" presId="urn:microsoft.com/office/officeart/2005/8/layout/vList2"/>
    <dgm:cxn modelId="{E1DF9B4F-1545-0541-A76C-D18C502421B9}" type="presParOf" srcId="{7F509151-FA3C-A247-81B9-4A8E5C65C1CC}" destId="{7B8AE9AD-27BF-3A48-9F1A-104F45125A81}" srcOrd="6" destOrd="0" presId="urn:microsoft.com/office/officeart/2005/8/layout/vList2"/>
    <dgm:cxn modelId="{3E40663F-C5A6-274D-8C27-09CB481E778B}" type="presParOf" srcId="{7F509151-FA3C-A247-81B9-4A8E5C65C1CC}" destId="{24FC6075-DE48-0642-828E-4DB6F8FD43AD}" srcOrd="7" destOrd="0" presId="urn:microsoft.com/office/officeart/2005/8/layout/vList2"/>
    <dgm:cxn modelId="{2D5BF0A9-0048-4A49-8549-8B2C0DE511C1}" type="presParOf" srcId="{7F509151-FA3C-A247-81B9-4A8E5C65C1CC}" destId="{4B14662E-EB43-5341-A7F0-EF431EDF2E9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69C235-7E36-4BDB-A2C7-FE745C11D6F3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176DAED-AB5C-421F-B79E-4B96BCA81022}">
      <dgm:prSet/>
      <dgm:spPr/>
      <dgm:t>
        <a:bodyPr/>
        <a:lstStyle/>
        <a:p>
          <a:r>
            <a:rPr lang="en-US"/>
            <a:t>Dyslexia affects everyone differently (British Dyslexia Association, 2019a) </a:t>
          </a:r>
        </a:p>
      </dgm:t>
    </dgm:pt>
    <dgm:pt modelId="{DE99FE39-28E1-43AB-A407-0E1AE879F3C0}" type="parTrans" cxnId="{44FCD693-553B-4E90-B3D1-3493B196BDE6}">
      <dgm:prSet/>
      <dgm:spPr/>
      <dgm:t>
        <a:bodyPr/>
        <a:lstStyle/>
        <a:p>
          <a:endParaRPr lang="en-US"/>
        </a:p>
      </dgm:t>
    </dgm:pt>
    <dgm:pt modelId="{E17A1E56-E5F6-4039-A8C3-06AA94050BCF}" type="sibTrans" cxnId="{44FCD693-553B-4E90-B3D1-3493B196BDE6}">
      <dgm:prSet/>
      <dgm:spPr/>
      <dgm:t>
        <a:bodyPr/>
        <a:lstStyle/>
        <a:p>
          <a:endParaRPr lang="en-US"/>
        </a:p>
      </dgm:t>
    </dgm:pt>
    <dgm:pt modelId="{1BA82719-4FD6-4147-927F-9268FBCC5EE0}">
      <dgm:prSet/>
      <dgm:spPr/>
      <dgm:t>
        <a:bodyPr/>
        <a:lstStyle/>
        <a:p>
          <a:r>
            <a:rPr lang="en-US"/>
            <a:t>Dyslexia does not affect intelligence (NHS, 2018)</a:t>
          </a:r>
        </a:p>
      </dgm:t>
    </dgm:pt>
    <dgm:pt modelId="{55E056B8-78A2-429E-9363-64F370885CD1}" type="parTrans" cxnId="{DC5C56DD-73F1-4749-8DB0-881862C98F85}">
      <dgm:prSet/>
      <dgm:spPr/>
      <dgm:t>
        <a:bodyPr/>
        <a:lstStyle/>
        <a:p>
          <a:endParaRPr lang="en-US"/>
        </a:p>
      </dgm:t>
    </dgm:pt>
    <dgm:pt modelId="{699A3E99-2013-483F-9CE5-C4ACB72A0393}" type="sibTrans" cxnId="{DC5C56DD-73F1-4749-8DB0-881862C98F85}">
      <dgm:prSet/>
      <dgm:spPr/>
      <dgm:t>
        <a:bodyPr/>
        <a:lstStyle/>
        <a:p>
          <a:endParaRPr lang="en-US"/>
        </a:p>
      </dgm:t>
    </dgm:pt>
    <dgm:pt modelId="{65E321AE-3C14-4668-8D7B-26CE00104F3F}">
      <dgm:prSet/>
      <dgm:spPr/>
      <dgm:t>
        <a:bodyPr/>
        <a:lstStyle/>
        <a:p>
          <a:r>
            <a:rPr lang="en-US"/>
            <a:t>Children with dyslexia often have an average to above average intelligence (Govindaraju, 2019)</a:t>
          </a:r>
        </a:p>
      </dgm:t>
    </dgm:pt>
    <dgm:pt modelId="{9F8B8578-7021-40E9-96E7-B0ECCD01B3AE}" type="parTrans" cxnId="{C6CA7712-7948-4EF2-A3E2-13B590BC7026}">
      <dgm:prSet/>
      <dgm:spPr/>
      <dgm:t>
        <a:bodyPr/>
        <a:lstStyle/>
        <a:p>
          <a:endParaRPr lang="en-US"/>
        </a:p>
      </dgm:t>
    </dgm:pt>
    <dgm:pt modelId="{1286AE5F-0F14-45DD-BD75-A33ED8CA7C48}" type="sibTrans" cxnId="{C6CA7712-7948-4EF2-A3E2-13B590BC7026}">
      <dgm:prSet/>
      <dgm:spPr/>
      <dgm:t>
        <a:bodyPr/>
        <a:lstStyle/>
        <a:p>
          <a:endParaRPr lang="en-US"/>
        </a:p>
      </dgm:t>
    </dgm:pt>
    <dgm:pt modelId="{BAFFA3E4-BF79-489D-944C-1BE3BDB16CF4}">
      <dgm:prSet/>
      <dgm:spPr/>
      <dgm:t>
        <a:bodyPr/>
        <a:lstStyle/>
        <a:p>
          <a:r>
            <a:rPr lang="en-US"/>
            <a:t>IQ which tests two areas language and mathematical abilities (Govindaraju, 2019)</a:t>
          </a:r>
        </a:p>
      </dgm:t>
    </dgm:pt>
    <dgm:pt modelId="{08C5E46D-6B4E-4F4E-91FA-71A96E73B56A}" type="parTrans" cxnId="{0D21A530-3022-497D-8AAF-8184ECD9098E}">
      <dgm:prSet/>
      <dgm:spPr/>
      <dgm:t>
        <a:bodyPr/>
        <a:lstStyle/>
        <a:p>
          <a:endParaRPr lang="en-US"/>
        </a:p>
      </dgm:t>
    </dgm:pt>
    <dgm:pt modelId="{8FBD5EC1-747E-4AEC-B573-12BB3D810194}" type="sibTrans" cxnId="{0D21A530-3022-497D-8AAF-8184ECD9098E}">
      <dgm:prSet/>
      <dgm:spPr/>
      <dgm:t>
        <a:bodyPr/>
        <a:lstStyle/>
        <a:p>
          <a:endParaRPr lang="en-US"/>
        </a:p>
      </dgm:t>
    </dgm:pt>
    <dgm:pt modelId="{662FFF26-AC52-4AF2-ADAB-EE583777285C}">
      <dgm:prSet/>
      <dgm:spPr/>
      <dgm:t>
        <a:bodyPr/>
        <a:lstStyle/>
        <a:p>
          <a:r>
            <a:rPr lang="en-US"/>
            <a:t>Individuals learn differently using different abilities (Govindaraju, 2019)</a:t>
          </a:r>
        </a:p>
      </dgm:t>
    </dgm:pt>
    <dgm:pt modelId="{2E870C29-2A38-4460-AD57-D43C5A7BC141}" type="parTrans" cxnId="{1515C60D-ED03-41E4-A20B-2B17A342AC54}">
      <dgm:prSet/>
      <dgm:spPr/>
      <dgm:t>
        <a:bodyPr/>
        <a:lstStyle/>
        <a:p>
          <a:endParaRPr lang="en-US"/>
        </a:p>
      </dgm:t>
    </dgm:pt>
    <dgm:pt modelId="{74C154C7-8D89-4859-9405-82523FDD014C}" type="sibTrans" cxnId="{1515C60D-ED03-41E4-A20B-2B17A342AC54}">
      <dgm:prSet/>
      <dgm:spPr/>
      <dgm:t>
        <a:bodyPr/>
        <a:lstStyle/>
        <a:p>
          <a:endParaRPr lang="en-US"/>
        </a:p>
      </dgm:t>
    </dgm:pt>
    <dgm:pt modelId="{04211306-CFFF-4229-9609-939C692763D8}">
      <dgm:prSet/>
      <dgm:spPr/>
      <dgm:t>
        <a:bodyPr/>
        <a:lstStyle/>
        <a:p>
          <a:r>
            <a:rPr lang="en-US"/>
            <a:t>Children with dyslexia or other SpLDs often have a unique ability in one or two intelligences (Govindaraju, 2019)</a:t>
          </a:r>
        </a:p>
      </dgm:t>
    </dgm:pt>
    <dgm:pt modelId="{70943C3F-C8B2-47D5-A5C8-47E3D20B10A5}" type="parTrans" cxnId="{A22D2C5B-98E5-436E-B79E-860480FB656D}">
      <dgm:prSet/>
      <dgm:spPr/>
      <dgm:t>
        <a:bodyPr/>
        <a:lstStyle/>
        <a:p>
          <a:endParaRPr lang="en-US"/>
        </a:p>
      </dgm:t>
    </dgm:pt>
    <dgm:pt modelId="{2F439C93-CC3D-4461-8F36-27C4A125615A}" type="sibTrans" cxnId="{A22D2C5B-98E5-436E-B79E-860480FB656D}">
      <dgm:prSet/>
      <dgm:spPr/>
      <dgm:t>
        <a:bodyPr/>
        <a:lstStyle/>
        <a:p>
          <a:endParaRPr lang="en-US"/>
        </a:p>
      </dgm:t>
    </dgm:pt>
    <dgm:pt modelId="{2E432F88-211A-4C5D-8BD0-70E223067931}">
      <dgm:prSet/>
      <dgm:spPr/>
      <dgm:t>
        <a:bodyPr/>
        <a:lstStyle/>
        <a:p>
          <a:r>
            <a:rPr lang="en-US"/>
            <a:t>These strengths can be mobilized to help students excel (Gardner, 2006)</a:t>
          </a:r>
        </a:p>
      </dgm:t>
    </dgm:pt>
    <dgm:pt modelId="{1C6665DE-4F77-4614-96DB-8C5E74121D3B}" type="parTrans" cxnId="{41D95DBA-0D59-473F-990E-A2A235BDFCED}">
      <dgm:prSet/>
      <dgm:spPr/>
      <dgm:t>
        <a:bodyPr/>
        <a:lstStyle/>
        <a:p>
          <a:endParaRPr lang="en-US"/>
        </a:p>
      </dgm:t>
    </dgm:pt>
    <dgm:pt modelId="{2E26730C-2635-403F-93C8-F84F71431B7C}" type="sibTrans" cxnId="{41D95DBA-0D59-473F-990E-A2A235BDFCED}">
      <dgm:prSet/>
      <dgm:spPr/>
      <dgm:t>
        <a:bodyPr/>
        <a:lstStyle/>
        <a:p>
          <a:endParaRPr lang="en-US"/>
        </a:p>
      </dgm:t>
    </dgm:pt>
    <dgm:pt modelId="{0FB1FC8E-28E8-CE49-9CCE-8A2A84163DF8}" type="pres">
      <dgm:prSet presAssocID="{F169C235-7E36-4BDB-A2C7-FE745C11D6F3}" presName="vert0" presStyleCnt="0">
        <dgm:presLayoutVars>
          <dgm:dir/>
          <dgm:animOne val="branch"/>
          <dgm:animLvl val="lvl"/>
        </dgm:presLayoutVars>
      </dgm:prSet>
      <dgm:spPr/>
    </dgm:pt>
    <dgm:pt modelId="{321550ED-CFA2-6C48-9DBC-D2739D51A409}" type="pres">
      <dgm:prSet presAssocID="{5176DAED-AB5C-421F-B79E-4B96BCA81022}" presName="thickLine" presStyleLbl="alignNode1" presStyleIdx="0" presStyleCnt="7"/>
      <dgm:spPr/>
    </dgm:pt>
    <dgm:pt modelId="{DCA25B0B-00E4-B343-A217-9A118E5BF527}" type="pres">
      <dgm:prSet presAssocID="{5176DAED-AB5C-421F-B79E-4B96BCA81022}" presName="horz1" presStyleCnt="0"/>
      <dgm:spPr/>
    </dgm:pt>
    <dgm:pt modelId="{0347E702-106E-DD4D-984B-C04CEE1E8622}" type="pres">
      <dgm:prSet presAssocID="{5176DAED-AB5C-421F-B79E-4B96BCA81022}" presName="tx1" presStyleLbl="revTx" presStyleIdx="0" presStyleCnt="7"/>
      <dgm:spPr/>
    </dgm:pt>
    <dgm:pt modelId="{EF22C244-3FA4-9E41-9357-58CA63B5B97C}" type="pres">
      <dgm:prSet presAssocID="{5176DAED-AB5C-421F-B79E-4B96BCA81022}" presName="vert1" presStyleCnt="0"/>
      <dgm:spPr/>
    </dgm:pt>
    <dgm:pt modelId="{F5BB3FD8-0AB5-0A44-BCBF-74C6247F572D}" type="pres">
      <dgm:prSet presAssocID="{1BA82719-4FD6-4147-927F-9268FBCC5EE0}" presName="thickLine" presStyleLbl="alignNode1" presStyleIdx="1" presStyleCnt="7"/>
      <dgm:spPr/>
    </dgm:pt>
    <dgm:pt modelId="{929CF3AC-1610-4848-94AE-126A12783105}" type="pres">
      <dgm:prSet presAssocID="{1BA82719-4FD6-4147-927F-9268FBCC5EE0}" presName="horz1" presStyleCnt="0"/>
      <dgm:spPr/>
    </dgm:pt>
    <dgm:pt modelId="{A449D3A7-3C60-6145-BAB5-64729B62F88D}" type="pres">
      <dgm:prSet presAssocID="{1BA82719-4FD6-4147-927F-9268FBCC5EE0}" presName="tx1" presStyleLbl="revTx" presStyleIdx="1" presStyleCnt="7"/>
      <dgm:spPr/>
    </dgm:pt>
    <dgm:pt modelId="{3E73793B-8868-D947-A5DB-FA9F23EED682}" type="pres">
      <dgm:prSet presAssocID="{1BA82719-4FD6-4147-927F-9268FBCC5EE0}" presName="vert1" presStyleCnt="0"/>
      <dgm:spPr/>
    </dgm:pt>
    <dgm:pt modelId="{5847DD7F-3A20-CA4F-8F94-3487286B64AD}" type="pres">
      <dgm:prSet presAssocID="{65E321AE-3C14-4668-8D7B-26CE00104F3F}" presName="thickLine" presStyleLbl="alignNode1" presStyleIdx="2" presStyleCnt="7"/>
      <dgm:spPr/>
    </dgm:pt>
    <dgm:pt modelId="{098F3A06-E843-C647-8D48-56FD5A3AED86}" type="pres">
      <dgm:prSet presAssocID="{65E321AE-3C14-4668-8D7B-26CE00104F3F}" presName="horz1" presStyleCnt="0"/>
      <dgm:spPr/>
    </dgm:pt>
    <dgm:pt modelId="{A7D96CE1-849D-AA4C-91E4-8FE6ACADDEB1}" type="pres">
      <dgm:prSet presAssocID="{65E321AE-3C14-4668-8D7B-26CE00104F3F}" presName="tx1" presStyleLbl="revTx" presStyleIdx="2" presStyleCnt="7"/>
      <dgm:spPr/>
    </dgm:pt>
    <dgm:pt modelId="{176795C5-4C05-D04B-85ED-97DAFA2AB487}" type="pres">
      <dgm:prSet presAssocID="{65E321AE-3C14-4668-8D7B-26CE00104F3F}" presName="vert1" presStyleCnt="0"/>
      <dgm:spPr/>
    </dgm:pt>
    <dgm:pt modelId="{C669ED9C-D237-5143-B0F3-D9CB5A2149FF}" type="pres">
      <dgm:prSet presAssocID="{BAFFA3E4-BF79-489D-944C-1BE3BDB16CF4}" presName="thickLine" presStyleLbl="alignNode1" presStyleIdx="3" presStyleCnt="7"/>
      <dgm:spPr/>
    </dgm:pt>
    <dgm:pt modelId="{66B01D71-70FD-C24B-BAE9-73A7B4C73FAB}" type="pres">
      <dgm:prSet presAssocID="{BAFFA3E4-BF79-489D-944C-1BE3BDB16CF4}" presName="horz1" presStyleCnt="0"/>
      <dgm:spPr/>
    </dgm:pt>
    <dgm:pt modelId="{B147F6FF-87E0-3B49-8AC9-A16317D0EE1F}" type="pres">
      <dgm:prSet presAssocID="{BAFFA3E4-BF79-489D-944C-1BE3BDB16CF4}" presName="tx1" presStyleLbl="revTx" presStyleIdx="3" presStyleCnt="7"/>
      <dgm:spPr/>
    </dgm:pt>
    <dgm:pt modelId="{F22BAFF0-98B7-484D-A604-D4A491F420C9}" type="pres">
      <dgm:prSet presAssocID="{BAFFA3E4-BF79-489D-944C-1BE3BDB16CF4}" presName="vert1" presStyleCnt="0"/>
      <dgm:spPr/>
    </dgm:pt>
    <dgm:pt modelId="{B3E30354-0B76-7B45-9DE6-78A5C07B3673}" type="pres">
      <dgm:prSet presAssocID="{662FFF26-AC52-4AF2-ADAB-EE583777285C}" presName="thickLine" presStyleLbl="alignNode1" presStyleIdx="4" presStyleCnt="7"/>
      <dgm:spPr/>
    </dgm:pt>
    <dgm:pt modelId="{DD06B7A1-B66A-3846-BB76-0255B6E7E3B4}" type="pres">
      <dgm:prSet presAssocID="{662FFF26-AC52-4AF2-ADAB-EE583777285C}" presName="horz1" presStyleCnt="0"/>
      <dgm:spPr/>
    </dgm:pt>
    <dgm:pt modelId="{3FC23D2C-6273-204A-B50E-5E068098CE81}" type="pres">
      <dgm:prSet presAssocID="{662FFF26-AC52-4AF2-ADAB-EE583777285C}" presName="tx1" presStyleLbl="revTx" presStyleIdx="4" presStyleCnt="7"/>
      <dgm:spPr/>
    </dgm:pt>
    <dgm:pt modelId="{A4EDED19-F1AC-6D47-9B36-29BA74B59096}" type="pres">
      <dgm:prSet presAssocID="{662FFF26-AC52-4AF2-ADAB-EE583777285C}" presName="vert1" presStyleCnt="0"/>
      <dgm:spPr/>
    </dgm:pt>
    <dgm:pt modelId="{DEDAB06D-4CBB-614B-8ED0-DED33556956C}" type="pres">
      <dgm:prSet presAssocID="{04211306-CFFF-4229-9609-939C692763D8}" presName="thickLine" presStyleLbl="alignNode1" presStyleIdx="5" presStyleCnt="7"/>
      <dgm:spPr/>
    </dgm:pt>
    <dgm:pt modelId="{5544DD18-C828-B64C-BB88-9AB2F796B03B}" type="pres">
      <dgm:prSet presAssocID="{04211306-CFFF-4229-9609-939C692763D8}" presName="horz1" presStyleCnt="0"/>
      <dgm:spPr/>
    </dgm:pt>
    <dgm:pt modelId="{925515F7-8647-874C-B447-7F3C94B202A9}" type="pres">
      <dgm:prSet presAssocID="{04211306-CFFF-4229-9609-939C692763D8}" presName="tx1" presStyleLbl="revTx" presStyleIdx="5" presStyleCnt="7"/>
      <dgm:spPr/>
    </dgm:pt>
    <dgm:pt modelId="{65A37153-034F-AB41-AAC7-A39DF7DC2D17}" type="pres">
      <dgm:prSet presAssocID="{04211306-CFFF-4229-9609-939C692763D8}" presName="vert1" presStyleCnt="0"/>
      <dgm:spPr/>
    </dgm:pt>
    <dgm:pt modelId="{E5B24FC6-D165-E547-BF53-B1B63C6D29F1}" type="pres">
      <dgm:prSet presAssocID="{2E432F88-211A-4C5D-8BD0-70E223067931}" presName="thickLine" presStyleLbl="alignNode1" presStyleIdx="6" presStyleCnt="7"/>
      <dgm:spPr/>
    </dgm:pt>
    <dgm:pt modelId="{BEA4074F-7ECB-BD40-8983-33542DE929A4}" type="pres">
      <dgm:prSet presAssocID="{2E432F88-211A-4C5D-8BD0-70E223067931}" presName="horz1" presStyleCnt="0"/>
      <dgm:spPr/>
    </dgm:pt>
    <dgm:pt modelId="{9C25187E-CCB9-4F40-9FA7-2E457924E3C9}" type="pres">
      <dgm:prSet presAssocID="{2E432F88-211A-4C5D-8BD0-70E223067931}" presName="tx1" presStyleLbl="revTx" presStyleIdx="6" presStyleCnt="7"/>
      <dgm:spPr/>
    </dgm:pt>
    <dgm:pt modelId="{4C6BE1BA-AB52-9046-B179-113C1724DA0E}" type="pres">
      <dgm:prSet presAssocID="{2E432F88-211A-4C5D-8BD0-70E223067931}" presName="vert1" presStyleCnt="0"/>
      <dgm:spPr/>
    </dgm:pt>
  </dgm:ptLst>
  <dgm:cxnLst>
    <dgm:cxn modelId="{1515C60D-ED03-41E4-A20B-2B17A342AC54}" srcId="{F169C235-7E36-4BDB-A2C7-FE745C11D6F3}" destId="{662FFF26-AC52-4AF2-ADAB-EE583777285C}" srcOrd="4" destOrd="0" parTransId="{2E870C29-2A38-4460-AD57-D43C5A7BC141}" sibTransId="{74C154C7-8D89-4859-9405-82523FDD014C}"/>
    <dgm:cxn modelId="{B3F59711-BB50-854A-884D-53216620A532}" type="presOf" srcId="{65E321AE-3C14-4668-8D7B-26CE00104F3F}" destId="{A7D96CE1-849D-AA4C-91E4-8FE6ACADDEB1}" srcOrd="0" destOrd="0" presId="urn:microsoft.com/office/officeart/2008/layout/LinedList"/>
    <dgm:cxn modelId="{C6CA7712-7948-4EF2-A3E2-13B590BC7026}" srcId="{F169C235-7E36-4BDB-A2C7-FE745C11D6F3}" destId="{65E321AE-3C14-4668-8D7B-26CE00104F3F}" srcOrd="2" destOrd="0" parTransId="{9F8B8578-7021-40E9-96E7-B0ECCD01B3AE}" sibTransId="{1286AE5F-0F14-45DD-BD75-A33ED8CA7C48}"/>
    <dgm:cxn modelId="{525DE018-2181-8E4A-9D47-6978CD5A27D2}" type="presOf" srcId="{5176DAED-AB5C-421F-B79E-4B96BCA81022}" destId="{0347E702-106E-DD4D-984B-C04CEE1E8622}" srcOrd="0" destOrd="0" presId="urn:microsoft.com/office/officeart/2008/layout/LinedList"/>
    <dgm:cxn modelId="{6BDA441B-28A3-5848-A013-CBED0C6DCBA4}" type="presOf" srcId="{F169C235-7E36-4BDB-A2C7-FE745C11D6F3}" destId="{0FB1FC8E-28E8-CE49-9CCE-8A2A84163DF8}" srcOrd="0" destOrd="0" presId="urn:microsoft.com/office/officeart/2008/layout/LinedList"/>
    <dgm:cxn modelId="{5D8C0530-9736-384A-8E83-511E022D231B}" type="presOf" srcId="{BAFFA3E4-BF79-489D-944C-1BE3BDB16CF4}" destId="{B147F6FF-87E0-3B49-8AC9-A16317D0EE1F}" srcOrd="0" destOrd="0" presId="urn:microsoft.com/office/officeart/2008/layout/LinedList"/>
    <dgm:cxn modelId="{0D21A530-3022-497D-8AAF-8184ECD9098E}" srcId="{F169C235-7E36-4BDB-A2C7-FE745C11D6F3}" destId="{BAFFA3E4-BF79-489D-944C-1BE3BDB16CF4}" srcOrd="3" destOrd="0" parTransId="{08C5E46D-6B4E-4F4E-91FA-71A96E73B56A}" sibTransId="{8FBD5EC1-747E-4AEC-B573-12BB3D810194}"/>
    <dgm:cxn modelId="{6530D83B-0103-F34D-BF15-DD3B68D6A322}" type="presOf" srcId="{662FFF26-AC52-4AF2-ADAB-EE583777285C}" destId="{3FC23D2C-6273-204A-B50E-5E068098CE81}" srcOrd="0" destOrd="0" presId="urn:microsoft.com/office/officeart/2008/layout/LinedList"/>
    <dgm:cxn modelId="{A22D2C5B-98E5-436E-B79E-860480FB656D}" srcId="{F169C235-7E36-4BDB-A2C7-FE745C11D6F3}" destId="{04211306-CFFF-4229-9609-939C692763D8}" srcOrd="5" destOrd="0" parTransId="{70943C3F-C8B2-47D5-A5C8-47E3D20B10A5}" sibTransId="{2F439C93-CC3D-4461-8F36-27C4A125615A}"/>
    <dgm:cxn modelId="{44FCD693-553B-4E90-B3D1-3493B196BDE6}" srcId="{F169C235-7E36-4BDB-A2C7-FE745C11D6F3}" destId="{5176DAED-AB5C-421F-B79E-4B96BCA81022}" srcOrd="0" destOrd="0" parTransId="{DE99FE39-28E1-43AB-A407-0E1AE879F3C0}" sibTransId="{E17A1E56-E5F6-4039-A8C3-06AA94050BCF}"/>
    <dgm:cxn modelId="{00BC4EA9-CB08-DC4E-9CDE-04F8E2DF691D}" type="presOf" srcId="{2E432F88-211A-4C5D-8BD0-70E223067931}" destId="{9C25187E-CCB9-4F40-9FA7-2E457924E3C9}" srcOrd="0" destOrd="0" presId="urn:microsoft.com/office/officeart/2008/layout/LinedList"/>
    <dgm:cxn modelId="{41D95DBA-0D59-473F-990E-A2A235BDFCED}" srcId="{F169C235-7E36-4BDB-A2C7-FE745C11D6F3}" destId="{2E432F88-211A-4C5D-8BD0-70E223067931}" srcOrd="6" destOrd="0" parTransId="{1C6665DE-4F77-4614-96DB-8C5E74121D3B}" sibTransId="{2E26730C-2635-403F-93C8-F84F71431B7C}"/>
    <dgm:cxn modelId="{9EBC23CE-E7CD-7045-A3D2-95D73D589B11}" type="presOf" srcId="{1BA82719-4FD6-4147-927F-9268FBCC5EE0}" destId="{A449D3A7-3C60-6145-BAB5-64729B62F88D}" srcOrd="0" destOrd="0" presId="urn:microsoft.com/office/officeart/2008/layout/LinedList"/>
    <dgm:cxn modelId="{DC5C56DD-73F1-4749-8DB0-881862C98F85}" srcId="{F169C235-7E36-4BDB-A2C7-FE745C11D6F3}" destId="{1BA82719-4FD6-4147-927F-9268FBCC5EE0}" srcOrd="1" destOrd="0" parTransId="{55E056B8-78A2-429E-9363-64F370885CD1}" sibTransId="{699A3E99-2013-483F-9CE5-C4ACB72A0393}"/>
    <dgm:cxn modelId="{FC891BE8-0C8B-0C49-ABA4-5E68FAF40F4E}" type="presOf" srcId="{04211306-CFFF-4229-9609-939C692763D8}" destId="{925515F7-8647-874C-B447-7F3C94B202A9}" srcOrd="0" destOrd="0" presId="urn:microsoft.com/office/officeart/2008/layout/LinedList"/>
    <dgm:cxn modelId="{5CE20EC9-F4AD-AF4F-8AEE-A00008A2C176}" type="presParOf" srcId="{0FB1FC8E-28E8-CE49-9CCE-8A2A84163DF8}" destId="{321550ED-CFA2-6C48-9DBC-D2739D51A409}" srcOrd="0" destOrd="0" presId="urn:microsoft.com/office/officeart/2008/layout/LinedList"/>
    <dgm:cxn modelId="{A56B882F-FFE0-654F-BE03-D6C6C0DCAA47}" type="presParOf" srcId="{0FB1FC8E-28E8-CE49-9CCE-8A2A84163DF8}" destId="{DCA25B0B-00E4-B343-A217-9A118E5BF527}" srcOrd="1" destOrd="0" presId="urn:microsoft.com/office/officeart/2008/layout/LinedList"/>
    <dgm:cxn modelId="{B63EB451-2C9C-674D-BCA6-99C238DC9F2D}" type="presParOf" srcId="{DCA25B0B-00E4-B343-A217-9A118E5BF527}" destId="{0347E702-106E-DD4D-984B-C04CEE1E8622}" srcOrd="0" destOrd="0" presId="urn:microsoft.com/office/officeart/2008/layout/LinedList"/>
    <dgm:cxn modelId="{BE1F2761-7375-6841-94E3-7447268BA79A}" type="presParOf" srcId="{DCA25B0B-00E4-B343-A217-9A118E5BF527}" destId="{EF22C244-3FA4-9E41-9357-58CA63B5B97C}" srcOrd="1" destOrd="0" presId="urn:microsoft.com/office/officeart/2008/layout/LinedList"/>
    <dgm:cxn modelId="{FBFA3034-EA49-BC44-8A70-09834D458017}" type="presParOf" srcId="{0FB1FC8E-28E8-CE49-9CCE-8A2A84163DF8}" destId="{F5BB3FD8-0AB5-0A44-BCBF-74C6247F572D}" srcOrd="2" destOrd="0" presId="urn:microsoft.com/office/officeart/2008/layout/LinedList"/>
    <dgm:cxn modelId="{8644C7E6-420E-F147-B4E4-CD6323E35E0C}" type="presParOf" srcId="{0FB1FC8E-28E8-CE49-9CCE-8A2A84163DF8}" destId="{929CF3AC-1610-4848-94AE-126A12783105}" srcOrd="3" destOrd="0" presId="urn:microsoft.com/office/officeart/2008/layout/LinedList"/>
    <dgm:cxn modelId="{9D551DEF-6B9F-9441-903B-6A6168B6F032}" type="presParOf" srcId="{929CF3AC-1610-4848-94AE-126A12783105}" destId="{A449D3A7-3C60-6145-BAB5-64729B62F88D}" srcOrd="0" destOrd="0" presId="urn:microsoft.com/office/officeart/2008/layout/LinedList"/>
    <dgm:cxn modelId="{A04124A7-6575-7148-8184-8F76B1E8BAEB}" type="presParOf" srcId="{929CF3AC-1610-4848-94AE-126A12783105}" destId="{3E73793B-8868-D947-A5DB-FA9F23EED682}" srcOrd="1" destOrd="0" presId="urn:microsoft.com/office/officeart/2008/layout/LinedList"/>
    <dgm:cxn modelId="{8D7DE428-DDFB-B441-BDC3-D7DF98E17EF0}" type="presParOf" srcId="{0FB1FC8E-28E8-CE49-9CCE-8A2A84163DF8}" destId="{5847DD7F-3A20-CA4F-8F94-3487286B64AD}" srcOrd="4" destOrd="0" presId="urn:microsoft.com/office/officeart/2008/layout/LinedList"/>
    <dgm:cxn modelId="{82A4E60D-8AC2-7048-A5D6-C551300728F5}" type="presParOf" srcId="{0FB1FC8E-28E8-CE49-9CCE-8A2A84163DF8}" destId="{098F3A06-E843-C647-8D48-56FD5A3AED86}" srcOrd="5" destOrd="0" presId="urn:microsoft.com/office/officeart/2008/layout/LinedList"/>
    <dgm:cxn modelId="{48C1BC36-30AA-D940-9CA5-64030A4CBB92}" type="presParOf" srcId="{098F3A06-E843-C647-8D48-56FD5A3AED86}" destId="{A7D96CE1-849D-AA4C-91E4-8FE6ACADDEB1}" srcOrd="0" destOrd="0" presId="urn:microsoft.com/office/officeart/2008/layout/LinedList"/>
    <dgm:cxn modelId="{0DA200B3-FA2D-AC40-B3B3-AE7DC467255E}" type="presParOf" srcId="{098F3A06-E843-C647-8D48-56FD5A3AED86}" destId="{176795C5-4C05-D04B-85ED-97DAFA2AB487}" srcOrd="1" destOrd="0" presId="urn:microsoft.com/office/officeart/2008/layout/LinedList"/>
    <dgm:cxn modelId="{74D68191-67CB-BC40-B5A1-03FCBAD4135D}" type="presParOf" srcId="{0FB1FC8E-28E8-CE49-9CCE-8A2A84163DF8}" destId="{C669ED9C-D237-5143-B0F3-D9CB5A2149FF}" srcOrd="6" destOrd="0" presId="urn:microsoft.com/office/officeart/2008/layout/LinedList"/>
    <dgm:cxn modelId="{21BD5A8A-04B5-EC4A-A04E-052A7BABBBE2}" type="presParOf" srcId="{0FB1FC8E-28E8-CE49-9CCE-8A2A84163DF8}" destId="{66B01D71-70FD-C24B-BAE9-73A7B4C73FAB}" srcOrd="7" destOrd="0" presId="urn:microsoft.com/office/officeart/2008/layout/LinedList"/>
    <dgm:cxn modelId="{78AC934B-C827-AF49-9DFF-D1F193C42AE0}" type="presParOf" srcId="{66B01D71-70FD-C24B-BAE9-73A7B4C73FAB}" destId="{B147F6FF-87E0-3B49-8AC9-A16317D0EE1F}" srcOrd="0" destOrd="0" presId="urn:microsoft.com/office/officeart/2008/layout/LinedList"/>
    <dgm:cxn modelId="{3375CAEA-B161-3B43-AAA5-F00872AD4B66}" type="presParOf" srcId="{66B01D71-70FD-C24B-BAE9-73A7B4C73FAB}" destId="{F22BAFF0-98B7-484D-A604-D4A491F420C9}" srcOrd="1" destOrd="0" presId="urn:microsoft.com/office/officeart/2008/layout/LinedList"/>
    <dgm:cxn modelId="{09776810-1D2D-2C40-8496-1FBEE8A6C23D}" type="presParOf" srcId="{0FB1FC8E-28E8-CE49-9CCE-8A2A84163DF8}" destId="{B3E30354-0B76-7B45-9DE6-78A5C07B3673}" srcOrd="8" destOrd="0" presId="urn:microsoft.com/office/officeart/2008/layout/LinedList"/>
    <dgm:cxn modelId="{21A7C5E4-BE31-1446-950F-B8DD21F2765E}" type="presParOf" srcId="{0FB1FC8E-28E8-CE49-9CCE-8A2A84163DF8}" destId="{DD06B7A1-B66A-3846-BB76-0255B6E7E3B4}" srcOrd="9" destOrd="0" presId="urn:microsoft.com/office/officeart/2008/layout/LinedList"/>
    <dgm:cxn modelId="{A94AE816-159D-4840-AE1A-CA145C27ACCE}" type="presParOf" srcId="{DD06B7A1-B66A-3846-BB76-0255B6E7E3B4}" destId="{3FC23D2C-6273-204A-B50E-5E068098CE81}" srcOrd="0" destOrd="0" presId="urn:microsoft.com/office/officeart/2008/layout/LinedList"/>
    <dgm:cxn modelId="{326E4257-C67D-D84D-8226-37AB92E24C70}" type="presParOf" srcId="{DD06B7A1-B66A-3846-BB76-0255B6E7E3B4}" destId="{A4EDED19-F1AC-6D47-9B36-29BA74B59096}" srcOrd="1" destOrd="0" presId="urn:microsoft.com/office/officeart/2008/layout/LinedList"/>
    <dgm:cxn modelId="{1C9DF79B-7A86-DC45-A8B3-4CECEAAC1C26}" type="presParOf" srcId="{0FB1FC8E-28E8-CE49-9CCE-8A2A84163DF8}" destId="{DEDAB06D-4CBB-614B-8ED0-DED33556956C}" srcOrd="10" destOrd="0" presId="urn:microsoft.com/office/officeart/2008/layout/LinedList"/>
    <dgm:cxn modelId="{0EA50E7D-E470-5642-A656-F3FD19BA43F5}" type="presParOf" srcId="{0FB1FC8E-28E8-CE49-9CCE-8A2A84163DF8}" destId="{5544DD18-C828-B64C-BB88-9AB2F796B03B}" srcOrd="11" destOrd="0" presId="urn:microsoft.com/office/officeart/2008/layout/LinedList"/>
    <dgm:cxn modelId="{F2AFE6A0-9848-4D47-882B-6B7DDEC69CBC}" type="presParOf" srcId="{5544DD18-C828-B64C-BB88-9AB2F796B03B}" destId="{925515F7-8647-874C-B447-7F3C94B202A9}" srcOrd="0" destOrd="0" presId="urn:microsoft.com/office/officeart/2008/layout/LinedList"/>
    <dgm:cxn modelId="{B229B9D9-E637-DC44-9EF7-17936BA1862B}" type="presParOf" srcId="{5544DD18-C828-B64C-BB88-9AB2F796B03B}" destId="{65A37153-034F-AB41-AAC7-A39DF7DC2D17}" srcOrd="1" destOrd="0" presId="urn:microsoft.com/office/officeart/2008/layout/LinedList"/>
    <dgm:cxn modelId="{9AB273E5-45EA-6A45-8B2F-C3A93399689A}" type="presParOf" srcId="{0FB1FC8E-28E8-CE49-9CCE-8A2A84163DF8}" destId="{E5B24FC6-D165-E547-BF53-B1B63C6D29F1}" srcOrd="12" destOrd="0" presId="urn:microsoft.com/office/officeart/2008/layout/LinedList"/>
    <dgm:cxn modelId="{09A3E9A3-8FFD-6144-9081-32931342F02E}" type="presParOf" srcId="{0FB1FC8E-28E8-CE49-9CCE-8A2A84163DF8}" destId="{BEA4074F-7ECB-BD40-8983-33542DE929A4}" srcOrd="13" destOrd="0" presId="urn:microsoft.com/office/officeart/2008/layout/LinedList"/>
    <dgm:cxn modelId="{95151C7F-7386-6242-BA04-B74D69363D3D}" type="presParOf" srcId="{BEA4074F-7ECB-BD40-8983-33542DE929A4}" destId="{9C25187E-CCB9-4F40-9FA7-2E457924E3C9}" srcOrd="0" destOrd="0" presId="urn:microsoft.com/office/officeart/2008/layout/LinedList"/>
    <dgm:cxn modelId="{52772930-265B-A34E-84E1-954F0A86DE94}" type="presParOf" srcId="{BEA4074F-7ECB-BD40-8983-33542DE929A4}" destId="{4C6BE1BA-AB52-9046-B179-113C1724DA0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C3A4C4-60E4-9849-AA9C-F044FC73F05C}">
      <dsp:nvSpPr>
        <dsp:cNvPr id="0" name=""/>
        <dsp:cNvSpPr/>
      </dsp:nvSpPr>
      <dsp:spPr>
        <a:xfrm>
          <a:off x="0" y="296879"/>
          <a:ext cx="11029950" cy="5615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Rosetta Stone Company (LexiaUK, 2021c)</a:t>
          </a:r>
        </a:p>
      </dsp:txBody>
      <dsp:txXfrm>
        <a:off x="27415" y="324294"/>
        <a:ext cx="10975120" cy="506769"/>
      </dsp:txXfrm>
    </dsp:sp>
    <dsp:sp modelId="{EDEC04BD-7DFB-B24D-B61C-4583BF9F2D61}">
      <dsp:nvSpPr>
        <dsp:cNvPr id="0" name=""/>
        <dsp:cNvSpPr/>
      </dsp:nvSpPr>
      <dsp:spPr>
        <a:xfrm>
          <a:off x="0" y="927599"/>
          <a:ext cx="11029950" cy="5615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Supports over 250 thousand pupils in the UK (LexiaUK, 2021c)</a:t>
          </a:r>
        </a:p>
      </dsp:txBody>
      <dsp:txXfrm>
        <a:off x="27415" y="955014"/>
        <a:ext cx="10975120" cy="506769"/>
      </dsp:txXfrm>
    </dsp:sp>
    <dsp:sp modelId="{084676AD-667A-5948-B1AA-CF6F7AADBB33}">
      <dsp:nvSpPr>
        <dsp:cNvPr id="0" name=""/>
        <dsp:cNvSpPr/>
      </dsp:nvSpPr>
      <dsp:spPr>
        <a:xfrm>
          <a:off x="0" y="1558319"/>
          <a:ext cx="11029950" cy="5615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Closing the reading gap (LexiaUK 2021b).</a:t>
          </a:r>
        </a:p>
      </dsp:txBody>
      <dsp:txXfrm>
        <a:off x="27415" y="1585734"/>
        <a:ext cx="10975120" cy="506769"/>
      </dsp:txXfrm>
    </dsp:sp>
    <dsp:sp modelId="{7B8AE9AD-27BF-3A48-9F1A-104F45125A81}">
      <dsp:nvSpPr>
        <dsp:cNvPr id="0" name=""/>
        <dsp:cNvSpPr/>
      </dsp:nvSpPr>
      <dsp:spPr>
        <a:xfrm>
          <a:off x="0" y="2189039"/>
          <a:ext cx="11029950" cy="5615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Products – designed based on scientific findings (LexiaUK, 2021c)</a:t>
          </a:r>
        </a:p>
      </dsp:txBody>
      <dsp:txXfrm>
        <a:off x="27415" y="2216454"/>
        <a:ext cx="10975120" cy="506769"/>
      </dsp:txXfrm>
    </dsp:sp>
    <dsp:sp modelId="{4B14662E-EB43-5341-A7F0-EF431EDF2E94}">
      <dsp:nvSpPr>
        <dsp:cNvPr id="0" name=""/>
        <dsp:cNvSpPr/>
      </dsp:nvSpPr>
      <dsp:spPr>
        <a:xfrm>
          <a:off x="0" y="2819759"/>
          <a:ext cx="11029950" cy="56159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Software packages – both primary and secondary school programs (</a:t>
          </a:r>
          <a:r>
            <a:rPr lang="en-US" sz="2400" kern="1200" dirty="0" err="1"/>
            <a:t>LexiaUK</a:t>
          </a:r>
          <a:r>
            <a:rPr lang="en-US" sz="2400" kern="1200" dirty="0"/>
            <a:t>, 2021a)</a:t>
          </a:r>
        </a:p>
      </dsp:txBody>
      <dsp:txXfrm>
        <a:off x="27415" y="2847174"/>
        <a:ext cx="10975120" cy="5067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550ED-CFA2-6C48-9DBC-D2739D51A409}">
      <dsp:nvSpPr>
        <dsp:cNvPr id="0" name=""/>
        <dsp:cNvSpPr/>
      </dsp:nvSpPr>
      <dsp:spPr>
        <a:xfrm>
          <a:off x="0" y="574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47E702-106E-DD4D-984B-C04CEE1E8622}">
      <dsp:nvSpPr>
        <dsp:cNvPr id="0" name=""/>
        <dsp:cNvSpPr/>
      </dsp:nvSpPr>
      <dsp:spPr>
        <a:xfrm>
          <a:off x="0" y="574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Dyslexia affects everyone differently (British Dyslexia Association, 2019a) </a:t>
          </a:r>
        </a:p>
      </dsp:txBody>
      <dsp:txXfrm>
        <a:off x="0" y="574"/>
        <a:ext cx="7012370" cy="672568"/>
      </dsp:txXfrm>
    </dsp:sp>
    <dsp:sp modelId="{F5BB3FD8-0AB5-0A44-BCBF-74C6247F572D}">
      <dsp:nvSpPr>
        <dsp:cNvPr id="0" name=""/>
        <dsp:cNvSpPr/>
      </dsp:nvSpPr>
      <dsp:spPr>
        <a:xfrm>
          <a:off x="0" y="673143"/>
          <a:ext cx="70123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49D3A7-3C60-6145-BAB5-64729B62F88D}">
      <dsp:nvSpPr>
        <dsp:cNvPr id="0" name=""/>
        <dsp:cNvSpPr/>
      </dsp:nvSpPr>
      <dsp:spPr>
        <a:xfrm>
          <a:off x="0" y="673143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Dyslexia does not affect intelligence (NHS, 2018)</a:t>
          </a:r>
        </a:p>
      </dsp:txBody>
      <dsp:txXfrm>
        <a:off x="0" y="673143"/>
        <a:ext cx="7012370" cy="672568"/>
      </dsp:txXfrm>
    </dsp:sp>
    <dsp:sp modelId="{5847DD7F-3A20-CA4F-8F94-3487286B64AD}">
      <dsp:nvSpPr>
        <dsp:cNvPr id="0" name=""/>
        <dsp:cNvSpPr/>
      </dsp:nvSpPr>
      <dsp:spPr>
        <a:xfrm>
          <a:off x="0" y="1345712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D96CE1-849D-AA4C-91E4-8FE6ACADDEB1}">
      <dsp:nvSpPr>
        <dsp:cNvPr id="0" name=""/>
        <dsp:cNvSpPr/>
      </dsp:nvSpPr>
      <dsp:spPr>
        <a:xfrm>
          <a:off x="0" y="1345712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Children with dyslexia often have an average to above average intelligence (Govindaraju, 2019)</a:t>
          </a:r>
        </a:p>
      </dsp:txBody>
      <dsp:txXfrm>
        <a:off x="0" y="1345712"/>
        <a:ext cx="7012370" cy="672568"/>
      </dsp:txXfrm>
    </dsp:sp>
    <dsp:sp modelId="{C669ED9C-D237-5143-B0F3-D9CB5A2149FF}">
      <dsp:nvSpPr>
        <dsp:cNvPr id="0" name=""/>
        <dsp:cNvSpPr/>
      </dsp:nvSpPr>
      <dsp:spPr>
        <a:xfrm>
          <a:off x="0" y="2018281"/>
          <a:ext cx="701237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47F6FF-87E0-3B49-8AC9-A16317D0EE1F}">
      <dsp:nvSpPr>
        <dsp:cNvPr id="0" name=""/>
        <dsp:cNvSpPr/>
      </dsp:nvSpPr>
      <dsp:spPr>
        <a:xfrm>
          <a:off x="0" y="2018281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IQ which tests two areas language and mathematical abilities (Govindaraju, 2019)</a:t>
          </a:r>
        </a:p>
      </dsp:txBody>
      <dsp:txXfrm>
        <a:off x="0" y="2018281"/>
        <a:ext cx="7012370" cy="672568"/>
      </dsp:txXfrm>
    </dsp:sp>
    <dsp:sp modelId="{B3E30354-0B76-7B45-9DE6-78A5C07B3673}">
      <dsp:nvSpPr>
        <dsp:cNvPr id="0" name=""/>
        <dsp:cNvSpPr/>
      </dsp:nvSpPr>
      <dsp:spPr>
        <a:xfrm>
          <a:off x="0" y="2690849"/>
          <a:ext cx="701237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C23D2C-6273-204A-B50E-5E068098CE81}">
      <dsp:nvSpPr>
        <dsp:cNvPr id="0" name=""/>
        <dsp:cNvSpPr/>
      </dsp:nvSpPr>
      <dsp:spPr>
        <a:xfrm>
          <a:off x="0" y="2690849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Individuals learn differently using different abilities (Govindaraju, 2019)</a:t>
          </a:r>
        </a:p>
      </dsp:txBody>
      <dsp:txXfrm>
        <a:off x="0" y="2690849"/>
        <a:ext cx="7012370" cy="672568"/>
      </dsp:txXfrm>
    </dsp:sp>
    <dsp:sp modelId="{DEDAB06D-4CBB-614B-8ED0-DED33556956C}">
      <dsp:nvSpPr>
        <dsp:cNvPr id="0" name=""/>
        <dsp:cNvSpPr/>
      </dsp:nvSpPr>
      <dsp:spPr>
        <a:xfrm>
          <a:off x="0" y="3363418"/>
          <a:ext cx="701237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25515F7-8647-874C-B447-7F3C94B202A9}">
      <dsp:nvSpPr>
        <dsp:cNvPr id="0" name=""/>
        <dsp:cNvSpPr/>
      </dsp:nvSpPr>
      <dsp:spPr>
        <a:xfrm>
          <a:off x="0" y="3363418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Children with dyslexia or other SpLDs often have a unique ability in one or two intelligences (Govindaraju, 2019)</a:t>
          </a:r>
        </a:p>
      </dsp:txBody>
      <dsp:txXfrm>
        <a:off x="0" y="3363418"/>
        <a:ext cx="7012370" cy="672568"/>
      </dsp:txXfrm>
    </dsp:sp>
    <dsp:sp modelId="{E5B24FC6-D165-E547-BF53-B1B63C6D29F1}">
      <dsp:nvSpPr>
        <dsp:cNvPr id="0" name=""/>
        <dsp:cNvSpPr/>
      </dsp:nvSpPr>
      <dsp:spPr>
        <a:xfrm>
          <a:off x="0" y="4035987"/>
          <a:ext cx="701237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25187E-CCB9-4F40-9FA7-2E457924E3C9}">
      <dsp:nvSpPr>
        <dsp:cNvPr id="0" name=""/>
        <dsp:cNvSpPr/>
      </dsp:nvSpPr>
      <dsp:spPr>
        <a:xfrm>
          <a:off x="0" y="4035987"/>
          <a:ext cx="7012370" cy="672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strengths can be mobilized to help students excel (Gardner, 2006)</a:t>
          </a:r>
        </a:p>
      </dsp:txBody>
      <dsp:txXfrm>
        <a:off x="0" y="4035987"/>
        <a:ext cx="7012370" cy="672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31:36.2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0 594 24575,'7'5'0,"-1"1"0,3-2 0,0 3 0,0-2 0,3 3 0,-3-1 0,12 6 0,-7-5 0,10 8 0,-12-11 0,2 7 0,-5-7 0,3 3 0,-5-3 0,4 2 0,-6-3 0,2 1 0,-3-3 0,-3-3 0,3-3 0,2-9 0,7-7 0,0-2 0,3-3-548,1 3 0,2 0 548,5-8 0,1 0 0,-1 3 0,0 2-712,2-2 1,1 0 711,-1 0 0,2 0 0,2-2 0,2 1 0,-2 3 0,3-1-1011,7-8 0,1 0 1011,-8 9 0,0 1 0,1-3 0,-2 1-128,-9 8 1,-1 2 127,9-8 887,-7 5-887,-8 9 1313,-9 3-1313,-3 5 0,-2-1 0,0 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31:36.4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39:34.6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4 24575,'-3'-3'0,"3"2"0,6 4 0,8 5 0,4 6 0,32 19 0,-16-6 0,29 18 0,-22-10 0,8 1 0,-12-9 0,-3-2 0,-8-3 0,2 2 0,-1-3 0,-5-1 0,-6-11 0,-4 1 0,-3 1 0,2-5 0,-5 3 0,6-1 0,-6-1 0,3 1 0,-4-2 0,1 0 0,0 0 0,0-3 0,0 2 0,0-2 0,0 3 0,-1-2 0,-1 1 0,1-2 0,-2 0 0,3 2 0,0-1 0,0 2 0,0-3 0,-3 2 0,2-4 0,-4 1 0,1-2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39:36.2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648 1 24575,'-6'0'0,"-2"0"0,1 3 0,-1-3 0,-1 5 0,0-1 0,-7 6 0,-2 0 0,0 1 0,-3 3 0,3-3 0,-4 1 0,-1 2 0,1-2 0,0-1 0,-13 13 0,10-10 0,-4 9 0,12-12 0,5 0 0,1-5 0,-6 4 0,7-4 0,-11 4 0,14-3 0,-7 3 0,9-4 0,-1 0 0,0-3 0,0 2 0,3-2 0,-3 3 0,3-2 0,0 1 0,-2-5 0,1 6 0,-1-3 0,-1 3 0,3 0 0,-3-3 0,3 2 0,0-2 0,-2 1 0,4 1 0,-4-5 0,4 6 0,-4-6 0,4 6 0,-4-6 0,4 5 0,-1-1 0,-1-1 0,2 2 0,-4-4 0,5 4 0,-6-4 0,6 4 0,-5-4 0,1 4 0,-2-2 0,3 3 0,-2-3 0,2 0 0,-1-1 0,-3 2 0,3 1 0,-5-1 0,6 1 0,-2-4 0,1 4 0,-1-2 0,-1 3 0,0-3 0,3 2 0,-3-4 0,6 4 0,-5-4 0,4 4 0,-4-4 0,1 1 0,1 1 0,1-2 0,2 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39:36.3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5:47.65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4 24575,'-3'-3'0,"3"2"0,6 4 0,8 5 0,4 6 0,32 19 0,-16-6 0,29 18 0,-22-10 0,8 1 0,-12-9 0,-3-2 0,-8-3 0,2 2 0,-1-3 0,-5-1 0,-6-11 0,-4 1 0,-3 1 0,2-5 0,-5 3 0,6-1 0,-6-1 0,3 1 0,-4-2 0,1 0 0,0 0 0,0-3 0,0 2 0,0-2 0,0 3 0,-1-2 0,-1 1 0,1-2 0,-2 0 0,3 2 0,0-1 0,0 2 0,0-3 0,-3 2 0,2-4 0,-4 1 0,1-2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5:47.6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648 1 24575,'-6'0'0,"-2"0"0,1 3 0,-1-3 0,-1 5 0,0-1 0,-7 6 0,-2 0 0,0 1 0,-3 3 0,3-3 0,-4 1 0,-1 2 0,1-2 0,0-1 0,-13 13 0,10-10 0,-4 9 0,12-12 0,5 0 0,1-5 0,-6 4 0,7-4 0,-11 4 0,14-3 0,-7 3 0,9-4 0,-1 0 0,0-3 0,0 2 0,3-2 0,-3 3 0,3-2 0,0 1 0,-2-5 0,1 6 0,-1-3 0,-1 3 0,3 0 0,-3-3 0,3 2 0,0-2 0,-2 1 0,4 1 0,-4-5 0,4 6 0,-4-6 0,4 6 0,-4-6 0,4 5 0,-1-1 0,-1-1 0,2 2 0,-4-4 0,5 4 0,-6-4 0,6 4 0,-5-4 0,1 4 0,-2-2 0,3 3 0,-2-3 0,2 0 0,-1-1 0,-3 2 0,3 1 0,-5-1 0,6 1 0,-2-4 0,1 4 0,-1-2 0,-1 3 0,0-3 0,3 2 0,-3-4 0,6 4 0,-5-4 0,4 4 0,-4-4 0,1 1 0,1 1 0,1-2 0,2 1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5:47.6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6:53.7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5 594 24575,'6'5'0,"0"1"0,3-2 0,1 3 0,-1-2 0,2 3 0,-1-1 0,11 6 0,-7-5 0,9 8 0,-10-11 0,1 7 0,-5-7 0,2 3 0,-4-3 0,5 2 0,-7-3 0,2 1 0,-4-3 0,-1-3 0,2-3 0,2-9 0,6-7 0,2-2 0,2-3-548,1 3 0,2 0 548,4-8 0,3 0 0,-2 3 0,0 2-712,2-2 1,0 0 711,1 0 0,0 0 0,4-2 0,0 1 0,0 3 0,1-1-1011,9-8 0,0 0 1011,-8 9 0,0 1 0,0-3 0,0 1-128,-10 8 1,-2 2 127,11-8 887,-8 5-887,-9 9 1313,-7 3-1313,-4 5 0,-2-1 0,-1 3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7:04.7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0 594 24575,'7'5'0,"-1"1"0,3-2 0,0 3 0,0-2 0,3 3 0,-3-1 0,12 6 0,-7-5 0,10 8 0,-12-11 0,2 7 0,-5-7 0,3 3 0,-5-3 0,4 2 0,-6-3 0,2 1 0,-3-3 0,-3-3 0,3-3 0,2-9 0,7-7 0,0-2 0,3-3-548,1 3 0,2 0 548,5-8 0,1 0 0,-1 3 0,0 2-712,2-2 1,1 0 711,-1 0 0,2 0 0,2-2 0,2 1 0,-2 3 0,3-1-1011,7-8 0,1 0 1011,-8 9 0,0 1 0,1-3 0,-2 1-128,-9 8 1,-1 2 127,9-8 887,-7 5-887,-8 9 1313,-9 3-1313,-3 5 0,-2-1 0,0 3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4-18T12:47:04.7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664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02826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796027F-7875-4030-9381-8BD8C4F21935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538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84161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174959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44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239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5559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733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359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17255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49414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8.xml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openxmlformats.org/officeDocument/2006/relationships/customXml" Target="../ink/ink7.xml"/><Relationship Id="rId17" Type="http://schemas.openxmlformats.org/officeDocument/2006/relationships/customXml" Target="../ink/ink11.xml"/><Relationship Id="rId2" Type="http://schemas.openxmlformats.org/officeDocument/2006/relationships/customXml" Target="../ink/ink1.xml"/><Relationship Id="rId16" Type="http://schemas.openxmlformats.org/officeDocument/2006/relationships/customXml" Target="../ink/ink1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customXml" Target="../ink/ink6.xml"/><Relationship Id="rId5" Type="http://schemas.openxmlformats.org/officeDocument/2006/relationships/image" Target="../media/image4.png"/><Relationship Id="rId15" Type="http://schemas.openxmlformats.org/officeDocument/2006/relationships/image" Target="../media/image7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6.png"/><Relationship Id="rId14" Type="http://schemas.openxmlformats.org/officeDocument/2006/relationships/customXml" Target="../ink/ink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multiple-intelligences.html" TargetMode="External"/><Relationship Id="rId3" Type="http://schemas.openxmlformats.org/officeDocument/2006/relationships/hyperlink" Target="https://www.bdadyslexia.org.uk/dyslexia/about-dyslexia/what-is-dyslexia" TargetMode="External"/><Relationship Id="rId7" Type="http://schemas.openxmlformats.org/officeDocument/2006/relationships/hyperlink" Target="https://www.lexiauk.co.uk/" TargetMode="External"/><Relationship Id="rId2" Type="http://schemas.openxmlformats.org/officeDocument/2006/relationships/hyperlink" Target="https://www.bdadyslexia.org.uk/dyslexia/about-dyslex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xiauk.co.uk/cohorts/onesolution/" TargetMode="External"/><Relationship Id="rId5" Type="http://schemas.openxmlformats.org/officeDocument/2006/relationships/hyperlink" Target="http://publications.azimpremjifoundation.org/2171/1/13_Understanding%20dyslexia%20and%20multiple%20intelligences.pdf" TargetMode="External"/><Relationship Id="rId10" Type="http://schemas.openxmlformats.org/officeDocument/2006/relationships/hyperlink" Target="https://www.dyslexia.uk.net/what-is-dyslexia/" TargetMode="External"/><Relationship Id="rId4" Type="http://schemas.openxmlformats.org/officeDocument/2006/relationships/hyperlink" Target="https://www.verywellmind.com/gardners-theory-of-multiple-intelligences-2795161" TargetMode="External"/><Relationship Id="rId9" Type="http://schemas.openxmlformats.org/officeDocument/2006/relationships/hyperlink" Target="https://www.nhs.uk/conditions/dyslex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Rectangle 115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5EC7AA7E-81E8-4755-AC3D-2CE40312D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ED188C2F-B457-4F86-B4B4-79703666D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1" y="457201"/>
            <a:ext cx="1106164" cy="585973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33B956FD-3E35-4658-9C8B-3A48FD2DB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419" y="457200"/>
            <a:ext cx="9961047" cy="367807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16CF3-8A71-7248-9A8A-7E56629D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212" y="838751"/>
            <a:ext cx="9780188" cy="2914969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Module: Overcoming Barriers of SPLD</a:t>
            </a: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Module Code: SJIE4003 </a:t>
            </a:r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A1BC678D-D15E-4FC5-8CBF-5308E841A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352" y="4244454"/>
            <a:ext cx="9961115" cy="2072481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A13AE-A82A-6841-9CC3-FA4D8E668F11}"/>
              </a:ext>
            </a:extLst>
          </p:cNvPr>
          <p:cNvSpPr/>
          <p:nvPr/>
        </p:nvSpPr>
        <p:spPr>
          <a:xfrm>
            <a:off x="2133889" y="4738165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Student Name: Hannah Louise Jones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Student Number: 1151203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73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Rectangle 105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16CF3-8A71-7248-9A8A-7E56629D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600" y="1325562"/>
            <a:ext cx="3789987" cy="18871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Multi-sensory Resource: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Lexia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Title 1">
            <a:extLst>
              <a:ext uri="{FF2B5EF4-FFF2-40B4-BE49-F238E27FC236}">
                <a16:creationId xmlns:a16="http://schemas.microsoft.com/office/drawing/2014/main" id="{9F6A212A-6840-7242-9BF5-DDDDA2C9FA35}"/>
              </a:ext>
            </a:extLst>
          </p:cNvPr>
          <p:cNvSpPr txBox="1">
            <a:spLocks/>
          </p:cNvSpPr>
          <p:nvPr/>
        </p:nvSpPr>
        <p:spPr>
          <a:xfrm>
            <a:off x="6755769" y="1033390"/>
            <a:ext cx="4855037" cy="4825409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endParaRPr lang="en-US" sz="4000" dirty="0">
              <a:solidFill>
                <a:srgbClr val="4472C4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D08487-5360-A845-A1C5-179B0E19EE7E}"/>
              </a:ext>
            </a:extLst>
          </p:cNvPr>
          <p:cNvSpPr txBox="1"/>
          <p:nvPr/>
        </p:nvSpPr>
        <p:spPr>
          <a:xfrm>
            <a:off x="1167238" y="3965764"/>
            <a:ext cx="37843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Supports children with Dyslexia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Primary and Secondary Schools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3" name="Content Placeholder 7">
            <a:extLst>
              <a:ext uri="{FF2B5EF4-FFF2-40B4-BE49-F238E27FC236}">
                <a16:creationId xmlns:a16="http://schemas.microsoft.com/office/drawing/2014/main" id="{AFF8CF44-04F9-C447-A4C2-DF9BA76ED1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69502" y="1891226"/>
            <a:ext cx="4854575" cy="393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en-US" dirty="0">
              <a:solidFill>
                <a:srgbClr val="4472C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472C4"/>
                </a:solidFill>
              </a:rPr>
              <a:t>The Dyslexia Association (2021) states it ‘is classed as a disability under the Equality Act 2010.’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4472C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472C4"/>
                </a:solidFill>
              </a:rPr>
              <a:t>“estimated up to 1 in every 10 people in the UK have some degree of dyslexia” (NHS, 2018).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4472C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4472C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798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80" name="Rectangle 109">
            <a:extLst>
              <a:ext uri="{FF2B5EF4-FFF2-40B4-BE49-F238E27FC236}">
                <a16:creationId xmlns:a16="http://schemas.microsoft.com/office/drawing/2014/main" id="{BABD8CBF-1782-456F-AF12-36CD021CC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83" name="Rectangle 111">
            <a:extLst>
              <a:ext uri="{FF2B5EF4-FFF2-40B4-BE49-F238E27FC236}">
                <a16:creationId xmlns:a16="http://schemas.microsoft.com/office/drawing/2014/main" id="{18A186C0-DD3C-4FF4-B165-943244CBD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15CB4-2F16-9A4F-9B10-B190F68FD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5400" dirty="0"/>
              <a:t>Lexia</a:t>
            </a:r>
          </a:p>
        </p:txBody>
      </p:sp>
      <p:grpSp>
        <p:nvGrpSpPr>
          <p:cNvPr id="3186" name="Group 113">
            <a:extLst>
              <a:ext uri="{FF2B5EF4-FFF2-40B4-BE49-F238E27FC236}">
                <a16:creationId xmlns:a16="http://schemas.microsoft.com/office/drawing/2014/main" id="{7E6B15A5-F4B5-4786-934F-E57C7FA30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64C8356C-9FE6-4DFB-8DBF-FDC1EE3102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5DDAF1C0-5210-43EC-A140-4032C6EBE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7" name="Rectangle 116">
              <a:extLst>
                <a:ext uri="{FF2B5EF4-FFF2-40B4-BE49-F238E27FC236}">
                  <a16:creationId xmlns:a16="http://schemas.microsoft.com/office/drawing/2014/main" id="{71A89CEF-B8CB-4CA8-BD58-AE4392F2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graphicFrame>
        <p:nvGraphicFramePr>
          <p:cNvPr id="3177" name="Content Placeholder 3079">
            <a:extLst>
              <a:ext uri="{FF2B5EF4-FFF2-40B4-BE49-F238E27FC236}">
                <a16:creationId xmlns:a16="http://schemas.microsoft.com/office/drawing/2014/main" id="{57E75975-2C03-4761-9648-F611FA7975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0119321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907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134">
            <a:extLst>
              <a:ext uri="{FF2B5EF4-FFF2-40B4-BE49-F238E27FC236}">
                <a16:creationId xmlns:a16="http://schemas.microsoft.com/office/drawing/2014/main" id="{8F404549-B4DC-481C-926C-DED3EF1C5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136">
            <a:extLst>
              <a:ext uri="{FF2B5EF4-FFF2-40B4-BE49-F238E27FC236}">
                <a16:creationId xmlns:a16="http://schemas.microsoft.com/office/drawing/2014/main" id="{1E8FD5CD-351E-4B06-8B78-BD5102D00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DF1EC-4A75-8549-B3D6-36ED00F2D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93" y="568852"/>
            <a:ext cx="3409783" cy="1013800"/>
          </a:xfrm>
        </p:spPr>
        <p:txBody>
          <a:bodyPr>
            <a:normAutofit/>
          </a:bodyPr>
          <a:lstStyle/>
          <a:p>
            <a:r>
              <a:rPr lang="en-US" sz="2600" dirty="0"/>
              <a:t>Lexia Core 5 Reading - Primary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4A5C037-E912-4E96-B907-482282095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94" y="1561165"/>
            <a:ext cx="3409782" cy="40365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Flagship product</a:t>
            </a:r>
          </a:p>
          <a:p>
            <a:r>
              <a:rPr lang="en-US" dirty="0">
                <a:solidFill>
                  <a:schemeClr val="bg1"/>
                </a:solidFill>
              </a:rPr>
              <a:t>All abilities </a:t>
            </a:r>
          </a:p>
          <a:p>
            <a:r>
              <a:rPr lang="en-US" dirty="0">
                <a:solidFill>
                  <a:schemeClr val="bg1"/>
                </a:solidFill>
              </a:rPr>
              <a:t>One </a:t>
            </a:r>
            <a:r>
              <a:rPr lang="en-US" dirty="0" err="1">
                <a:solidFill>
                  <a:schemeClr val="bg1"/>
                </a:solidFill>
              </a:rPr>
              <a:t>personalised</a:t>
            </a:r>
            <a:r>
              <a:rPr lang="en-US" dirty="0">
                <a:solidFill>
                  <a:schemeClr val="bg1"/>
                </a:solidFill>
              </a:rPr>
              <a:t> solution for: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Phonological Awareness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Phonics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Fluency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Vocabulary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Comprehension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Spelling Rules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LexiaUk</a:t>
            </a:r>
            <a:r>
              <a:rPr lang="en-US" dirty="0">
                <a:solidFill>
                  <a:schemeClr val="bg1"/>
                </a:solidFill>
              </a:rPr>
              <a:t>, 2021a)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F6C92C05-41B5-F04E-BB8F-3691F3D4C0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5533" y="5647398"/>
            <a:ext cx="2439872" cy="110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4C66124-C57C-9C42-A67C-7FD311190A0F}"/>
              </a:ext>
            </a:extLst>
          </p:cNvPr>
          <p:cNvSpPr txBox="1"/>
          <p:nvPr/>
        </p:nvSpPr>
        <p:spPr>
          <a:xfrm>
            <a:off x="-389361" y="6618549"/>
            <a:ext cx="3587450" cy="2933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4472C4"/>
                </a:solidFill>
              </a:rPr>
              <a:t>(Source: </a:t>
            </a:r>
            <a:r>
              <a:rPr lang="en-US" sz="1300" dirty="0" err="1">
                <a:solidFill>
                  <a:srgbClr val="4472C4"/>
                </a:solidFill>
              </a:rPr>
              <a:t>LexiaUK</a:t>
            </a:r>
            <a:r>
              <a:rPr lang="en-US" sz="1300" dirty="0">
                <a:solidFill>
                  <a:srgbClr val="4472C4"/>
                </a:solidFill>
              </a:rPr>
              <a:t>, 2021b)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31A0827-D86D-B74B-81A1-6F8E86E09940}"/>
              </a:ext>
            </a:extLst>
          </p:cNvPr>
          <p:cNvSpPr/>
          <p:nvPr/>
        </p:nvSpPr>
        <p:spPr>
          <a:xfrm>
            <a:off x="8042148" y="615577"/>
            <a:ext cx="3707477" cy="56291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7">
            <a:extLst>
              <a:ext uri="{FF2B5EF4-FFF2-40B4-BE49-F238E27FC236}">
                <a16:creationId xmlns:a16="http://schemas.microsoft.com/office/drawing/2014/main" id="{E5B1E46D-CCD6-B54F-A7F3-20B1DA7C21A7}"/>
              </a:ext>
            </a:extLst>
          </p:cNvPr>
          <p:cNvSpPr txBox="1">
            <a:spLocks/>
          </p:cNvSpPr>
          <p:nvPr/>
        </p:nvSpPr>
        <p:spPr>
          <a:xfrm>
            <a:off x="8243298" y="1561165"/>
            <a:ext cx="2439873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</a:rPr>
              <a:t>Key Stage 3 and 4</a:t>
            </a:r>
          </a:p>
          <a:p>
            <a:r>
              <a:rPr lang="en-US" dirty="0">
                <a:solidFill>
                  <a:schemeClr val="bg1"/>
                </a:solidFill>
              </a:rPr>
              <a:t>Focuses 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Word study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Grammar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Comprehension</a:t>
            </a:r>
          </a:p>
          <a:p>
            <a:pPr marL="324000" lvl="1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LexiaUK</a:t>
            </a:r>
            <a:r>
              <a:rPr lang="en-US" dirty="0">
                <a:solidFill>
                  <a:schemeClr val="bg1"/>
                </a:solidFill>
              </a:rPr>
              <a:t>, 2021a)</a:t>
            </a:r>
          </a:p>
        </p:txBody>
      </p:sp>
      <p:pic>
        <p:nvPicPr>
          <p:cNvPr id="20" name="Picture 2">
            <a:extLst>
              <a:ext uri="{FF2B5EF4-FFF2-40B4-BE49-F238E27FC236}">
                <a16:creationId xmlns:a16="http://schemas.microsoft.com/office/drawing/2014/main" id="{6A2FCD1A-37DF-C64B-87F9-F442B86C86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69882" y="5451840"/>
            <a:ext cx="3305175" cy="149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A6870543-37A9-CE46-8F25-C89AFD28A94A}"/>
              </a:ext>
            </a:extLst>
          </p:cNvPr>
          <p:cNvSpPr txBox="1">
            <a:spLocks/>
          </p:cNvSpPr>
          <p:nvPr/>
        </p:nvSpPr>
        <p:spPr>
          <a:xfrm>
            <a:off x="8243298" y="980642"/>
            <a:ext cx="3409783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600" dirty="0"/>
              <a:t>Lexia powerup Literacy - secondary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23AB22-8DE9-254B-B353-22540495E6D4}"/>
              </a:ext>
            </a:extLst>
          </p:cNvPr>
          <p:cNvSpPr txBox="1"/>
          <p:nvPr/>
        </p:nvSpPr>
        <p:spPr>
          <a:xfrm>
            <a:off x="7523430" y="6618548"/>
            <a:ext cx="3587450" cy="2933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dirty="0">
                <a:solidFill>
                  <a:srgbClr val="F15B27"/>
                </a:solidFill>
              </a:rPr>
              <a:t>(Source: </a:t>
            </a:r>
            <a:r>
              <a:rPr lang="en-US" sz="1300" dirty="0" err="1">
                <a:solidFill>
                  <a:srgbClr val="F15B27"/>
                </a:solidFill>
              </a:rPr>
              <a:t>LexiaUK</a:t>
            </a:r>
            <a:r>
              <a:rPr lang="en-US" sz="1300" dirty="0">
                <a:solidFill>
                  <a:srgbClr val="F15B27"/>
                </a:solidFill>
              </a:rPr>
              <a:t>, 2021b)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5EEEE9-126F-454E-8F52-53AE3DD67CE3}"/>
              </a:ext>
            </a:extLst>
          </p:cNvPr>
          <p:cNvSpPr/>
          <p:nvPr/>
        </p:nvSpPr>
        <p:spPr>
          <a:xfrm>
            <a:off x="4245348" y="614405"/>
            <a:ext cx="3707477" cy="56291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1DCAEA-322C-144F-ADC9-575315074C88}"/>
              </a:ext>
            </a:extLst>
          </p:cNvPr>
          <p:cNvSpPr/>
          <p:nvPr/>
        </p:nvSpPr>
        <p:spPr>
          <a:xfrm>
            <a:off x="4608214" y="1213163"/>
            <a:ext cx="2915216" cy="4553893"/>
          </a:xfrm>
          <a:prstGeom prst="rect">
            <a:avLst/>
          </a:prstGeom>
          <a:solidFill>
            <a:srgbClr val="F8AC2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C84A4618-27BA-F641-8CC5-69ACD92EDB2E}"/>
              </a:ext>
            </a:extLst>
          </p:cNvPr>
          <p:cNvSpPr txBox="1">
            <a:spLocks/>
          </p:cNvSpPr>
          <p:nvPr/>
        </p:nvSpPr>
        <p:spPr>
          <a:xfrm>
            <a:off x="5027997" y="855049"/>
            <a:ext cx="3409783" cy="1013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600" dirty="0"/>
              <a:t>Assessment</a:t>
            </a:r>
          </a:p>
        </p:txBody>
      </p:sp>
      <p:sp>
        <p:nvSpPr>
          <p:cNvPr id="32" name="Content Placeholder 7">
            <a:extLst>
              <a:ext uri="{FF2B5EF4-FFF2-40B4-BE49-F238E27FC236}">
                <a16:creationId xmlns:a16="http://schemas.microsoft.com/office/drawing/2014/main" id="{80A44E47-A7D6-984A-879A-2CF4DA60DDBC}"/>
              </a:ext>
            </a:extLst>
          </p:cNvPr>
          <p:cNvSpPr txBox="1">
            <a:spLocks/>
          </p:cNvSpPr>
          <p:nvPr/>
        </p:nvSpPr>
        <p:spPr>
          <a:xfrm>
            <a:off x="4807184" y="1406157"/>
            <a:ext cx="2439873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15B27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Auto-placement</a:t>
            </a:r>
          </a:p>
          <a:p>
            <a:pPr>
              <a:buClr>
                <a:srgbClr val="F15B27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Assessment Without Testing</a:t>
            </a:r>
          </a:p>
          <a:p>
            <a:pPr>
              <a:buClr>
                <a:srgbClr val="F15B27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Reports</a:t>
            </a:r>
          </a:p>
          <a:p>
            <a:pPr>
              <a:buClr>
                <a:srgbClr val="F15B27"/>
              </a:buClr>
              <a:buFont typeface="Wingdings" pitchFamily="2" charset="2"/>
              <a:buChar char="§"/>
            </a:pPr>
            <a:r>
              <a:rPr lang="en-US" dirty="0">
                <a:solidFill>
                  <a:schemeClr val="bg1"/>
                </a:solidFill>
              </a:rPr>
              <a:t>Paper based resources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LexiaUK</a:t>
            </a:r>
            <a:r>
              <a:rPr lang="en-US" dirty="0">
                <a:solidFill>
                  <a:schemeClr val="bg1"/>
                </a:solidFill>
              </a:rPr>
              <a:t>, 2021a)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A399BC0-CB1E-344F-896C-3E252723574B}"/>
              </a:ext>
            </a:extLst>
          </p:cNvPr>
          <p:cNvSpPr txBox="1"/>
          <p:nvPr/>
        </p:nvSpPr>
        <p:spPr>
          <a:xfrm>
            <a:off x="14667345" y="-1662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898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FA877-4B65-7940-AD9C-476DBC806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dirty="0"/>
              <a:t>Dyslexia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29C01-052E-4B47-9D80-0D999780F907}"/>
              </a:ext>
            </a:extLst>
          </p:cNvPr>
          <p:cNvSpPr/>
          <p:nvPr/>
        </p:nvSpPr>
        <p:spPr>
          <a:xfrm>
            <a:off x="464735" y="3261111"/>
            <a:ext cx="3676347" cy="1530036"/>
          </a:xfrm>
          <a:prstGeom prst="rect">
            <a:avLst/>
          </a:prstGeom>
          <a:solidFill>
            <a:srgbClr val="ED7D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B1FCB1-C832-6941-804E-6EAA8236F7E7}"/>
              </a:ext>
            </a:extLst>
          </p:cNvPr>
          <p:cNvSpPr txBox="1"/>
          <p:nvPr/>
        </p:nvSpPr>
        <p:spPr>
          <a:xfrm>
            <a:off x="464736" y="3261111"/>
            <a:ext cx="36763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What is Dyslexia?</a:t>
            </a:r>
          </a:p>
          <a:p>
            <a:pPr algn="just"/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A specific learning difficulty which can cause problems with reading, writing and spelling. (NHS, 2018)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2306BAC-9AE4-B84B-8293-0AB4E02B585D}"/>
              </a:ext>
            </a:extLst>
          </p:cNvPr>
          <p:cNvSpPr/>
          <p:nvPr/>
        </p:nvSpPr>
        <p:spPr>
          <a:xfrm>
            <a:off x="4257543" y="2587476"/>
            <a:ext cx="7469721" cy="3154443"/>
          </a:xfrm>
          <a:prstGeom prst="rect">
            <a:avLst/>
          </a:prstGeom>
          <a:solidFill>
            <a:srgbClr val="FAC0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E016DE-1FAD-7147-B2D5-78023DEA0274}"/>
              </a:ext>
            </a:extLst>
          </p:cNvPr>
          <p:cNvSpPr txBox="1"/>
          <p:nvPr/>
        </p:nvSpPr>
        <p:spPr>
          <a:xfrm>
            <a:off x="4317569" y="2587476"/>
            <a:ext cx="746670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Difficulties:</a:t>
            </a:r>
          </a:p>
          <a:p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Poor reading skills (Burnard, 1998) / Phonological awareness (Rose, 2009 cited in British Dyslexia Association, 2019b)</a:t>
            </a:r>
          </a:p>
          <a:p>
            <a:pPr>
              <a:buSzPct val="140000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Coordination – fine motor skills (Bentham, 2006)</a:t>
            </a:r>
          </a:p>
          <a:p>
            <a:pPr>
              <a:buSzPct val="140000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Limited auditory short-term memory  (Bentham, 2006)</a:t>
            </a:r>
          </a:p>
          <a:p>
            <a:pPr>
              <a:buSzPct val="140000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Organizational skills (Bentham, 2006)</a:t>
            </a:r>
          </a:p>
          <a:p>
            <a:pPr>
              <a:buSzPct val="140000"/>
            </a:pP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Verbal processing speed (Rose, 2009 cited in British Dyslexia Association, 2019)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990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34BF-46A5-F248-B72D-AF33DB68F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Does lexia support children’s Dyslexia difficulties?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0E6310-CE90-B640-8065-04FFF744FF0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1193" y="2350024"/>
            <a:ext cx="11029615" cy="372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472C4"/>
                </a:solidFill>
              </a:rPr>
              <a:t>Poor reading skills (Burnard, 1998) / Phonological awareness (Rose, 2009 cited in British Dyslexia Association, 2019b)</a:t>
            </a:r>
          </a:p>
          <a:p>
            <a:pPr>
              <a:buSzPct val="140000"/>
            </a:pPr>
            <a:endParaRPr lang="en-US" sz="1600" dirty="0">
              <a:solidFill>
                <a:srgbClr val="4472C4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472C4"/>
                </a:solidFill>
              </a:rPr>
              <a:t>Coordination – fine motor skills (Bentham, 2006)</a:t>
            </a:r>
          </a:p>
          <a:p>
            <a:pPr>
              <a:buSzPct val="140000"/>
            </a:pPr>
            <a:endParaRPr lang="en-US" sz="1600" dirty="0">
              <a:solidFill>
                <a:srgbClr val="4472C4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472C4"/>
                </a:solidFill>
              </a:rPr>
              <a:t>Limited auditory short-term memory  (Bentham, 2006)</a:t>
            </a:r>
          </a:p>
          <a:p>
            <a:pPr>
              <a:buSzPct val="140000"/>
            </a:pPr>
            <a:endParaRPr lang="en-US" sz="1600" dirty="0">
              <a:solidFill>
                <a:srgbClr val="4472C4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472C4"/>
                </a:solidFill>
              </a:rPr>
              <a:t>Organizational skills (Bentham, 2006)</a:t>
            </a:r>
          </a:p>
          <a:p>
            <a:pPr>
              <a:buSzPct val="140000"/>
            </a:pPr>
            <a:endParaRPr lang="en-US" sz="1600" dirty="0">
              <a:solidFill>
                <a:srgbClr val="4472C4"/>
              </a:solidFill>
            </a:endParaRPr>
          </a:p>
          <a:p>
            <a:pPr marL="285750" indent="-285750">
              <a:buSzPct val="14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4472C4"/>
                </a:solidFill>
              </a:rPr>
              <a:t>Verbal processing speed (Rose, 2009 cited in British Dyslexia Association, 2019b) </a:t>
            </a:r>
            <a:endParaRPr lang="en-US" dirty="0">
              <a:solidFill>
                <a:srgbClr val="4472C4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75B6819A-4197-6D4F-8E85-E7D5F2E032EE}"/>
              </a:ext>
            </a:extLst>
          </p:cNvPr>
          <p:cNvGrpSpPr/>
          <p:nvPr/>
        </p:nvGrpSpPr>
        <p:grpSpPr>
          <a:xfrm>
            <a:off x="10687783" y="2350024"/>
            <a:ext cx="346542" cy="261487"/>
            <a:chOff x="8208501" y="3541757"/>
            <a:chExt cx="651240" cy="491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25F2B79A-ECF8-A84D-80A0-A54CEACE7E82}"/>
                    </a:ext>
                  </a:extLst>
                </p14:cNvPr>
                <p14:cNvContentPartPr/>
                <p14:nvPr/>
              </p14:nvContentPartPr>
              <p14:xfrm>
                <a:off x="8208501" y="3541757"/>
                <a:ext cx="651240" cy="49140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25F2B79A-ECF8-A84D-80A0-A54CEACE7E82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8191594" y="3524859"/>
                  <a:ext cx="684377" cy="52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CFE25F4E-E5FE-B24E-AB16-98EF49789760}"/>
                    </a:ext>
                  </a:extLst>
                </p14:cNvPr>
                <p14:cNvContentPartPr/>
                <p14:nvPr/>
              </p14:nvContentPartPr>
              <p14:xfrm>
                <a:off x="8811447" y="3584033"/>
                <a:ext cx="360" cy="36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CFE25F4E-E5FE-B24E-AB16-98EF49789760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8802807" y="357503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8193829A-E9AD-7447-BB92-E02DEE5EB87D}"/>
              </a:ext>
            </a:extLst>
          </p:cNvPr>
          <p:cNvGrpSpPr/>
          <p:nvPr/>
        </p:nvGrpSpPr>
        <p:grpSpPr>
          <a:xfrm>
            <a:off x="5430687" y="3194513"/>
            <a:ext cx="244440" cy="181080"/>
            <a:chOff x="5430687" y="3194513"/>
            <a:chExt cx="244440" cy="181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6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2F0C41E8-2D89-C14F-937B-3B54C6B147FA}"/>
                    </a:ext>
                  </a:extLst>
                </p14:cNvPr>
                <p14:cNvContentPartPr/>
                <p14:nvPr/>
              </p14:nvContentPartPr>
              <p14:xfrm>
                <a:off x="5430687" y="3194513"/>
                <a:ext cx="224640" cy="174600"/>
              </p14:xfrm>
            </p:contentPart>
          </mc:Choice>
          <mc:Fallback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2F0C41E8-2D89-C14F-937B-3B54C6B147FA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421687" y="3185513"/>
                  <a:ext cx="24228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91C7C219-658E-284C-988F-F258247E9BEB}"/>
                    </a:ext>
                  </a:extLst>
                </p14:cNvPr>
                <p14:cNvContentPartPr/>
                <p14:nvPr/>
              </p14:nvContentPartPr>
              <p14:xfrm>
                <a:off x="5441847" y="3211433"/>
                <a:ext cx="233280" cy="163800"/>
              </p14:xfrm>
            </p:contentPart>
          </mc:Choice>
          <mc:Fallback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91C7C219-658E-284C-988F-F258247E9BEB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433207" y="3202793"/>
                  <a:ext cx="25092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F00A61C6-F22F-FB4C-BCDC-AA31B03BD16B}"/>
                    </a:ext>
                  </a:extLst>
                </p14:cNvPr>
                <p14:cNvContentPartPr/>
                <p14:nvPr/>
              </p14:nvContentPartPr>
              <p14:xfrm>
                <a:off x="5441847" y="3375233"/>
                <a:ext cx="360" cy="36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F00A61C6-F22F-FB4C-BCDC-AA31B03BD16B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433207" y="336623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115822DA-E551-E748-98EC-2283F7E2970B}"/>
              </a:ext>
            </a:extLst>
          </p:cNvPr>
          <p:cNvGrpSpPr/>
          <p:nvPr/>
        </p:nvGrpSpPr>
        <p:grpSpPr>
          <a:xfrm>
            <a:off x="7781342" y="5415858"/>
            <a:ext cx="244440" cy="181080"/>
            <a:chOff x="5430687" y="3194513"/>
            <a:chExt cx="244440" cy="181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E97AB6A4-5D21-6648-951D-9291273C1A21}"/>
                    </a:ext>
                  </a:extLst>
                </p14:cNvPr>
                <p14:cNvContentPartPr/>
                <p14:nvPr/>
              </p14:nvContentPartPr>
              <p14:xfrm>
                <a:off x="5430687" y="3194513"/>
                <a:ext cx="224640" cy="17460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E97AB6A4-5D21-6648-951D-9291273C1A21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5421687" y="3185513"/>
                  <a:ext cx="242280" cy="19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350F3B1E-E980-1345-960A-4825659B52C0}"/>
                    </a:ext>
                  </a:extLst>
                </p14:cNvPr>
                <p14:cNvContentPartPr/>
                <p14:nvPr/>
              </p14:nvContentPartPr>
              <p14:xfrm>
                <a:off x="5441847" y="3211433"/>
                <a:ext cx="233280" cy="16380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350F3B1E-E980-1345-960A-4825659B52C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433207" y="3202793"/>
                  <a:ext cx="250920" cy="181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C7174C58-EECF-2E42-9B9A-3B5933BABB21}"/>
                    </a:ext>
                  </a:extLst>
                </p14:cNvPr>
                <p14:cNvContentPartPr/>
                <p14:nvPr/>
              </p14:nvContentPartPr>
              <p14:xfrm>
                <a:off x="5441847" y="3375233"/>
                <a:ext cx="360" cy="36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C7174C58-EECF-2E42-9B9A-3B5933BABB21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433207" y="336623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27B99D7C-A484-7E4D-B4F4-4019DADAB1DE}"/>
                  </a:ext>
                </a:extLst>
              </p14:cNvPr>
              <p14:cNvContentPartPr/>
              <p14:nvPr/>
            </p14:nvContentPartPr>
            <p14:xfrm>
              <a:off x="5749458" y="3869405"/>
              <a:ext cx="346542" cy="261487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27B99D7C-A484-7E4D-B4F4-4019DADAB1D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740462" y="3860413"/>
                <a:ext cx="364175" cy="279111"/>
              </a:xfrm>
              <a:prstGeom prst="rect">
                <a:avLst/>
              </a:prstGeom>
            </p:spPr>
          </p:pic>
        </mc:Fallback>
      </mc:AlternateContent>
      <p:grpSp>
        <p:nvGrpSpPr>
          <p:cNvPr id="113" name="Group 112">
            <a:extLst>
              <a:ext uri="{FF2B5EF4-FFF2-40B4-BE49-F238E27FC236}">
                <a16:creationId xmlns:a16="http://schemas.microsoft.com/office/drawing/2014/main" id="{F102067B-AA08-5746-BA9F-A6418FFA28B3}"/>
              </a:ext>
            </a:extLst>
          </p:cNvPr>
          <p:cNvGrpSpPr/>
          <p:nvPr/>
        </p:nvGrpSpPr>
        <p:grpSpPr>
          <a:xfrm>
            <a:off x="4199237" y="4589842"/>
            <a:ext cx="346542" cy="261487"/>
            <a:chOff x="8208501" y="3541757"/>
            <a:chExt cx="651240" cy="491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6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CEDD0896-7EBE-584A-AD51-2E1A7117BF35}"/>
                    </a:ext>
                  </a:extLst>
                </p14:cNvPr>
                <p14:cNvContentPartPr/>
                <p14:nvPr/>
              </p14:nvContentPartPr>
              <p14:xfrm>
                <a:off x="8208501" y="3541757"/>
                <a:ext cx="651240" cy="49140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CEDD0896-7EBE-584A-AD51-2E1A7117BF35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8191594" y="3524859"/>
                  <a:ext cx="684377" cy="52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9F797A90-0BE2-A84A-9349-C7DAF966BF3A}"/>
                    </a:ext>
                  </a:extLst>
                </p14:cNvPr>
                <p14:cNvContentPartPr/>
                <p14:nvPr/>
              </p14:nvContentPartPr>
              <p14:xfrm>
                <a:off x="8811447" y="3584033"/>
                <a:ext cx="360" cy="36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9F797A90-0BE2-A84A-9349-C7DAF966BF3A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8802807" y="357503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525879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59830-4033-DA4C-8B2C-9F72BF94C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accent1"/>
                </a:solidFill>
              </a:rPr>
              <a:t>Multiple intelligences and dyslexia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70F98D4-F667-4876-8605-82A57777D6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230273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6408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88348-06AD-4F41-9E35-0D1AE1595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multiple intelligence theory</a:t>
            </a:r>
          </a:p>
        </p:txBody>
      </p:sp>
      <p:sp>
        <p:nvSpPr>
          <p:cNvPr id="2058" name="Rectangle 76">
            <a:extLst>
              <a:ext uri="{FF2B5EF4-FFF2-40B4-BE49-F238E27FC236}">
                <a16:creationId xmlns:a16="http://schemas.microsoft.com/office/drawing/2014/main" id="{2E32075D-9299-4657-87D7-B9987B7F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Multiple Intelligences">
            <a:extLst>
              <a:ext uri="{FF2B5EF4-FFF2-40B4-BE49-F238E27FC236}">
                <a16:creationId xmlns:a16="http://schemas.microsoft.com/office/drawing/2014/main" id="{EF5F0B94-A1B5-5042-B852-1D306E3017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43" r="-3" b="-3"/>
          <a:stretch/>
        </p:blipFill>
        <p:spPr bwMode="auto">
          <a:xfrm>
            <a:off x="657225" y="2361056"/>
            <a:ext cx="4962525" cy="364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E3BA83-7590-5942-BBE3-CB8B0ECCBD22}"/>
              </a:ext>
            </a:extLst>
          </p:cNvPr>
          <p:cNvSpPr txBox="1"/>
          <p:nvPr/>
        </p:nvSpPr>
        <p:spPr>
          <a:xfrm>
            <a:off x="5941707" y="2180496"/>
            <a:ext cx="5999814" cy="40456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4472C4"/>
                </a:solidFill>
              </a:rPr>
              <a:t>Howard Gardner (Marenus, 2020)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4472C4"/>
                </a:solidFill>
              </a:rPr>
              <a:t>People have different kinds of intelligences (Cherry, 2019)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4472C4"/>
                </a:solidFill>
              </a:rPr>
              <a:t>8 intelligences (Cherry, 2019)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4472C4"/>
                </a:solidFill>
              </a:rPr>
              <a:t>An individual’s capacity in a particular intelligence will affect how they learn. (Bates, 2019)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DD3DE7-3890-2C47-BBF1-FBA2CB95CC57}"/>
              </a:ext>
            </a:extLst>
          </p:cNvPr>
          <p:cNvSpPr/>
          <p:nvPr/>
        </p:nvSpPr>
        <p:spPr>
          <a:xfrm>
            <a:off x="446533" y="5949180"/>
            <a:ext cx="303783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1200" dirty="0">
                <a:solidFill>
                  <a:srgbClr val="4472C4"/>
                </a:solidFill>
              </a:rPr>
              <a:t>(Source: Marenus, 2020)</a:t>
            </a:r>
          </a:p>
        </p:txBody>
      </p:sp>
    </p:spTree>
    <p:extLst>
      <p:ext uri="{BB962C8B-B14F-4D97-AF65-F5344CB8AC3E}">
        <p14:creationId xmlns:p14="http://schemas.microsoft.com/office/powerpoint/2010/main" val="149539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F7EBB-8304-E54F-8752-7C87346D0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Vark</a:t>
            </a:r>
            <a:r>
              <a:rPr lang="en-US" dirty="0"/>
              <a:t> Model – Neil Fleming (Bates, 2019)</a:t>
            </a:r>
          </a:p>
        </p:txBody>
      </p:sp>
      <p:sp>
        <p:nvSpPr>
          <p:cNvPr id="5" name="Action Button: Custom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1001B8C0-F40E-8A4E-A7AC-D71AFA723568}"/>
              </a:ext>
            </a:extLst>
          </p:cNvPr>
          <p:cNvSpPr/>
          <p:nvPr/>
        </p:nvSpPr>
        <p:spPr>
          <a:xfrm>
            <a:off x="1013988" y="2308634"/>
            <a:ext cx="4200808" cy="344937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ction Button: Custom 5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35AEBDD-83F1-5B49-9CA2-529B4E4507C2}"/>
              </a:ext>
            </a:extLst>
          </p:cNvPr>
          <p:cNvSpPr/>
          <p:nvPr/>
        </p:nvSpPr>
        <p:spPr>
          <a:xfrm>
            <a:off x="6698056" y="2308634"/>
            <a:ext cx="4200808" cy="3449370"/>
          </a:xfrm>
          <a:prstGeom prst="actionButtonBlank">
            <a:avLst/>
          </a:prstGeom>
          <a:solidFill>
            <a:srgbClr val="ED7D3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DC33C-880A-3B4D-930A-BC06ABBAD4B3}"/>
              </a:ext>
            </a:extLst>
          </p:cNvPr>
          <p:cNvSpPr txBox="1"/>
          <p:nvPr/>
        </p:nvSpPr>
        <p:spPr>
          <a:xfrm>
            <a:off x="7165818" y="3248489"/>
            <a:ext cx="32652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Some have a preference for one style or a mixed and balanced blend of all four. (Bates,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BE1B9-A843-284F-93D4-FB47EF7B7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7647" y="2915215"/>
            <a:ext cx="2919742" cy="2432410"/>
          </a:xfrm>
        </p:spPr>
        <p:txBody>
          <a:bodyPr>
            <a:normAutofit fontScale="85000" lnSpcReduction="20000"/>
          </a:bodyPr>
          <a:lstStyle/>
          <a:p>
            <a:r>
              <a:rPr lang="en-US" sz="3100" dirty="0">
                <a:solidFill>
                  <a:schemeClr val="bg1"/>
                </a:solidFill>
              </a:rPr>
              <a:t>Visual</a:t>
            </a:r>
          </a:p>
          <a:p>
            <a:r>
              <a:rPr lang="en-US" sz="3100" dirty="0">
                <a:solidFill>
                  <a:schemeClr val="bg1"/>
                </a:solidFill>
              </a:rPr>
              <a:t>Auditory</a:t>
            </a:r>
          </a:p>
          <a:p>
            <a:r>
              <a:rPr lang="en-US" sz="3100" dirty="0">
                <a:solidFill>
                  <a:schemeClr val="bg1"/>
                </a:solidFill>
              </a:rPr>
              <a:t>Reading </a:t>
            </a:r>
          </a:p>
          <a:p>
            <a:r>
              <a:rPr lang="en-US" sz="3100" dirty="0">
                <a:solidFill>
                  <a:schemeClr val="bg1"/>
                </a:solidFill>
              </a:rPr>
              <a:t>Kinaesthetic</a:t>
            </a:r>
          </a:p>
          <a:p>
            <a:pPr marL="0" indent="0">
              <a:buNone/>
            </a:pPr>
            <a:r>
              <a:rPr lang="en-US" sz="3100" dirty="0">
                <a:solidFill>
                  <a:schemeClr val="bg1"/>
                </a:solidFill>
              </a:rPr>
              <a:t>(Bates, 2019)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830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05E1-A918-2947-97BA-C6ADD11EF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471BE-E84C-7B49-948B-6550FC6C4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00000"/>
              <a:buFont typeface="Wingdings" pitchFamily="2" charset="2"/>
              <a:buChar char="§"/>
            </a:pPr>
            <a:r>
              <a:rPr lang="en-US" dirty="0">
                <a:solidFill>
                  <a:schemeClr val="accent1"/>
                </a:solidFill>
              </a:rPr>
              <a:t>It is important to be positive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dirty="0">
                <a:solidFill>
                  <a:schemeClr val="accent1"/>
                </a:solidFill>
              </a:rPr>
              <a:t>Promote strengths</a:t>
            </a:r>
          </a:p>
          <a:p>
            <a:pPr>
              <a:buSzPct val="100000"/>
              <a:buFont typeface="Wingdings" pitchFamily="2" charset="2"/>
              <a:buChar char="§"/>
            </a:pPr>
            <a:r>
              <a:rPr lang="en-US" dirty="0">
                <a:solidFill>
                  <a:schemeClr val="accent1"/>
                </a:solidFill>
              </a:rPr>
              <a:t>Allow children to learn through a range of learning styles</a:t>
            </a:r>
          </a:p>
          <a:p>
            <a:pPr>
              <a:buSzPct val="100000"/>
              <a:buFont typeface="Wingdings" pitchFamily="2" charset="2"/>
              <a:buChar char="§"/>
            </a:pP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534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Rectangle 151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DEA81853-BCE1-4B7C-922E-A502B7B5F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4A53F3F5-328C-4AC3-B3C4-6A9D4C3D3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60ECACBD-42EC-44A4-B0DE-2DEDB73E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9BBB5757-5277-4AC5-8E2C-46B13387B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3643"/>
            <a:ext cx="7503637" cy="94997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E7B444-7063-1B43-959B-1EE5DC08B94C}"/>
              </a:ext>
            </a:extLst>
          </p:cNvPr>
          <p:cNvSpPr txBox="1"/>
          <p:nvPr/>
        </p:nvSpPr>
        <p:spPr>
          <a:xfrm>
            <a:off x="140653" y="555754"/>
            <a:ext cx="11905674" cy="105259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  <a:p>
            <a:endParaRPr lang="en-GB" sz="1200" dirty="0"/>
          </a:p>
          <a:p>
            <a:r>
              <a:rPr lang="en-GB" sz="1200" dirty="0"/>
              <a:t>Bates, B. (2019) </a:t>
            </a:r>
            <a:r>
              <a:rPr lang="en-GB" sz="1200" i="1" dirty="0"/>
              <a:t>Learning theories simplified. </a:t>
            </a:r>
            <a:r>
              <a:rPr lang="en-GB" sz="1200" dirty="0"/>
              <a:t>London: Sage</a:t>
            </a:r>
            <a:endParaRPr lang="en-GB" sz="1200" i="1" dirty="0"/>
          </a:p>
          <a:p>
            <a:endParaRPr lang="en-GB" sz="1200" dirty="0"/>
          </a:p>
          <a:p>
            <a:r>
              <a:rPr lang="en-GB" sz="1200" dirty="0"/>
              <a:t>Bentham, S. (2006) </a:t>
            </a:r>
            <a:r>
              <a:rPr lang="en-GB" sz="1200" i="1" dirty="0"/>
              <a:t>A Teaching Assistant’s Guide to Managing Behaviour in the Classroom.  </a:t>
            </a:r>
            <a:r>
              <a:rPr lang="en-GB" sz="1200" dirty="0"/>
              <a:t>London: Routledge</a:t>
            </a:r>
          </a:p>
          <a:p>
            <a:endParaRPr lang="en-US" sz="1200" dirty="0"/>
          </a:p>
          <a:p>
            <a:r>
              <a:rPr lang="en-GB" sz="1200" dirty="0"/>
              <a:t>Burnard, S. (1998) </a:t>
            </a:r>
            <a:r>
              <a:rPr lang="en-GB" sz="1200" i="1" dirty="0"/>
              <a:t>Developing Children’s Behaviour in the Classroom: A Practical Guide for Teachers and Students. </a:t>
            </a:r>
            <a:r>
              <a:rPr lang="en-GB" sz="1200" dirty="0"/>
              <a:t>London: The Falmer Press.</a:t>
            </a:r>
          </a:p>
          <a:p>
            <a:endParaRPr lang="en-US" sz="1200" dirty="0"/>
          </a:p>
          <a:p>
            <a:r>
              <a:rPr lang="en-US" sz="1200" dirty="0"/>
              <a:t>British Dyslexia Association (2019a) </a:t>
            </a:r>
            <a:r>
              <a:rPr lang="en-US" sz="1200" i="1" dirty="0"/>
              <a:t>About dyslexia. </a:t>
            </a:r>
            <a:r>
              <a:rPr lang="en-US" sz="1200" dirty="0"/>
              <a:t>Available at: </a:t>
            </a:r>
            <a:r>
              <a:rPr lang="en-US" sz="1200" dirty="0">
                <a:hlinkClick r:id="rId2"/>
              </a:rPr>
              <a:t>https://www.bdadyslexia.org.uk/dyslexia/about-dyslexia</a:t>
            </a:r>
            <a:r>
              <a:rPr lang="en-US" sz="1200" dirty="0"/>
              <a:t> (Accessed: 16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r>
              <a:rPr lang="en-US" sz="1200" dirty="0"/>
              <a:t>British Dyslexia Association (2019b) </a:t>
            </a:r>
            <a:r>
              <a:rPr lang="en-US" sz="1200" i="1" dirty="0"/>
              <a:t>About dyslexia. </a:t>
            </a:r>
            <a:r>
              <a:rPr lang="en-US" sz="1200" dirty="0"/>
              <a:t>Available at: </a:t>
            </a:r>
            <a:r>
              <a:rPr lang="en-US" sz="1200" dirty="0">
                <a:hlinkClick r:id="rId3"/>
              </a:rPr>
              <a:t>https://www.bdadyslexia.org.uk/dyslexia/about-dyslexia/what-is-dyslexia</a:t>
            </a:r>
            <a:r>
              <a:rPr lang="en-US" sz="1200" dirty="0"/>
              <a:t> (Accessed: 15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r>
              <a:rPr lang="en-US" sz="1200" dirty="0"/>
              <a:t>Cherry, K. (2019) </a:t>
            </a:r>
            <a:r>
              <a:rPr lang="en-US" sz="1200" i="1" dirty="0"/>
              <a:t>Gardner’s Theory of Multiple Intelligences. </a:t>
            </a:r>
            <a:r>
              <a:rPr lang="en-US" sz="1200" dirty="0"/>
              <a:t>Available at: </a:t>
            </a:r>
            <a:r>
              <a:rPr lang="en-US" sz="1200" dirty="0">
                <a:hlinkClick r:id="rId4"/>
              </a:rPr>
              <a:t>https://www.verywellmind.com/gardners-theory-of-multiple-intelligences-2795161</a:t>
            </a:r>
            <a:r>
              <a:rPr lang="en-US" sz="1200" dirty="0"/>
              <a:t> (Accessed: 16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r>
              <a:rPr lang="en-US" sz="1200" dirty="0"/>
              <a:t>Gardner, H. (2006) </a:t>
            </a:r>
            <a:r>
              <a:rPr lang="en-US" sz="1200" i="1" dirty="0"/>
              <a:t>Multiple Intelligences. </a:t>
            </a:r>
            <a:r>
              <a:rPr lang="en-US" sz="1200" dirty="0"/>
              <a:t>New York: Basic Books.</a:t>
            </a:r>
          </a:p>
          <a:p>
            <a:endParaRPr lang="en-US" sz="1200" dirty="0"/>
          </a:p>
          <a:p>
            <a:r>
              <a:rPr lang="en-US" sz="1200" dirty="0"/>
              <a:t>Govindaraju, M. (2019) </a:t>
            </a:r>
            <a:r>
              <a:rPr lang="en-US" sz="1200" i="1" dirty="0"/>
              <a:t>Understanding Dyslexia and Multiple Intelligences.  </a:t>
            </a:r>
            <a:r>
              <a:rPr lang="en-US" sz="1200" dirty="0"/>
              <a:t>Available at: </a:t>
            </a:r>
            <a:r>
              <a:rPr lang="en-US" sz="1200" dirty="0">
                <a:hlinkClick r:id="rId5"/>
              </a:rPr>
              <a:t>http://publications.azimpremjifoundation.org/2171/1/13_Understanding%20dyslexia%20and%20multiple%20intelligences.pdf</a:t>
            </a:r>
            <a:r>
              <a:rPr lang="en-US" sz="1200" dirty="0"/>
              <a:t> (Accessed: 14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i="1" dirty="0"/>
          </a:p>
          <a:p>
            <a:r>
              <a:rPr lang="en-GB" sz="1200" dirty="0" err="1"/>
              <a:t>LexiaUK</a:t>
            </a:r>
            <a:r>
              <a:rPr lang="en-GB" sz="1200" dirty="0"/>
              <a:t> (2021a) </a:t>
            </a:r>
            <a:r>
              <a:rPr lang="en-GB" sz="1200" i="1" dirty="0"/>
              <a:t>One Solution. </a:t>
            </a:r>
            <a:r>
              <a:rPr lang="en-GB" sz="1200" dirty="0"/>
              <a:t>Available at: </a:t>
            </a:r>
            <a:r>
              <a:rPr lang="en-GB" sz="1200" dirty="0">
                <a:hlinkClick r:id="rId6"/>
              </a:rPr>
              <a:t>https://www.lexiauk.co.uk/cohorts/onesolution/</a:t>
            </a:r>
            <a:r>
              <a:rPr lang="en-GB" sz="1200" dirty="0"/>
              <a:t> (Accessed 14</a:t>
            </a:r>
            <a:r>
              <a:rPr lang="en-GB" sz="1200" baseline="30000" dirty="0"/>
              <a:t>th</a:t>
            </a:r>
            <a:r>
              <a:rPr lang="en-GB" sz="1200" dirty="0"/>
              <a:t> April 2021</a:t>
            </a:r>
          </a:p>
          <a:p>
            <a:endParaRPr lang="en-US" sz="1200" dirty="0"/>
          </a:p>
          <a:p>
            <a:r>
              <a:rPr lang="en-US" sz="1200" dirty="0" err="1"/>
              <a:t>LexiaUK</a:t>
            </a:r>
            <a:r>
              <a:rPr lang="en-US" sz="1200" dirty="0"/>
              <a:t> (2021b) </a:t>
            </a:r>
            <a:r>
              <a:rPr lang="en-GB" sz="1200" i="1" dirty="0"/>
              <a:t>Proven literacy skills solution (all ages &amp; abilities)</a:t>
            </a:r>
            <a:r>
              <a:rPr lang="en-GB" sz="1200" dirty="0"/>
              <a:t>.  Available at: </a:t>
            </a:r>
            <a:r>
              <a:rPr lang="en-GB" sz="1200" dirty="0">
                <a:hlinkClick r:id="rId7"/>
              </a:rPr>
              <a:t>https://www.lexiauk.co.uk</a:t>
            </a:r>
            <a:r>
              <a:rPr lang="en-GB" sz="1200" dirty="0"/>
              <a:t> (Accessed 14</a:t>
            </a:r>
            <a:r>
              <a:rPr lang="en-GB" sz="1200" baseline="30000" dirty="0"/>
              <a:t>th</a:t>
            </a:r>
            <a:r>
              <a:rPr lang="en-GB" sz="1200" dirty="0"/>
              <a:t> April 2021)</a:t>
            </a:r>
          </a:p>
          <a:p>
            <a:endParaRPr lang="en-GB" sz="1200" dirty="0"/>
          </a:p>
          <a:p>
            <a:r>
              <a:rPr lang="en-US" sz="1200" dirty="0" err="1"/>
              <a:t>LexiaUK</a:t>
            </a:r>
            <a:r>
              <a:rPr lang="en-US" sz="1200" dirty="0"/>
              <a:t> (2021c) </a:t>
            </a:r>
            <a:r>
              <a:rPr lang="en-GB" sz="1200" i="1" dirty="0"/>
              <a:t>Why Lexia? </a:t>
            </a:r>
            <a:r>
              <a:rPr lang="en-GB" sz="1200" dirty="0"/>
              <a:t> Available at: https://</a:t>
            </a:r>
            <a:r>
              <a:rPr lang="en-GB" sz="1200" dirty="0" err="1"/>
              <a:t>www.lexiauk.co.uk</a:t>
            </a:r>
            <a:r>
              <a:rPr lang="en-GB" sz="1200" dirty="0"/>
              <a:t>/cohorts/ (Accessed 14</a:t>
            </a:r>
            <a:r>
              <a:rPr lang="en-GB" sz="1200" baseline="30000" dirty="0"/>
              <a:t>th</a:t>
            </a:r>
            <a:r>
              <a:rPr lang="en-GB" sz="1200" dirty="0"/>
              <a:t> April 2021)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Marenus, M. (2020) </a:t>
            </a:r>
            <a:r>
              <a:rPr lang="en-US" sz="1200" i="1" dirty="0"/>
              <a:t>Gardner’s Theory of Multiple Intelligences. </a:t>
            </a:r>
            <a:r>
              <a:rPr lang="en-US" sz="1200" dirty="0"/>
              <a:t>Available at: </a:t>
            </a:r>
            <a:r>
              <a:rPr lang="en-US" sz="1200" dirty="0">
                <a:hlinkClick r:id="rId8"/>
              </a:rPr>
              <a:t>https://www.simplypsychology.org/multiple-intelligences.html</a:t>
            </a:r>
            <a:r>
              <a:rPr lang="en-US" sz="1200" dirty="0"/>
              <a:t> (Accessed: 14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r>
              <a:rPr lang="en-US" sz="1200" dirty="0"/>
              <a:t>NHS (2018) </a:t>
            </a:r>
            <a:r>
              <a:rPr lang="en-US" sz="1200" i="1" dirty="0"/>
              <a:t>Overview, Dyslexia. </a:t>
            </a:r>
            <a:r>
              <a:rPr lang="en-US" sz="1200" dirty="0"/>
              <a:t>Available at: </a:t>
            </a:r>
            <a:r>
              <a:rPr lang="en-US" sz="1200" dirty="0">
                <a:hlinkClick r:id="rId9"/>
              </a:rPr>
              <a:t>https://www.nhs.uk/conditions/dyslexia/</a:t>
            </a:r>
            <a:r>
              <a:rPr lang="en-US" sz="1200" dirty="0"/>
              <a:t> (Accessed: 11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r>
              <a:rPr lang="en-US" sz="1200" dirty="0"/>
              <a:t>The Dyslexia Association (2021) </a:t>
            </a:r>
            <a:r>
              <a:rPr lang="en-US" sz="1200" i="1" dirty="0"/>
              <a:t>What is Dyslexia? </a:t>
            </a:r>
            <a:r>
              <a:rPr lang="en-US" sz="1200" dirty="0"/>
              <a:t>Available at: </a:t>
            </a:r>
            <a:r>
              <a:rPr lang="en-US" sz="1200" dirty="0">
                <a:hlinkClick r:id="rId10"/>
              </a:rPr>
              <a:t>https://www.dyslexia.uk.net/what-is-dyslexia/</a:t>
            </a:r>
            <a:r>
              <a:rPr lang="en-US" sz="1200" dirty="0"/>
              <a:t> (Accessed: 14</a:t>
            </a:r>
            <a:r>
              <a:rPr lang="en-US" sz="1200" baseline="30000" dirty="0"/>
              <a:t>th</a:t>
            </a:r>
            <a:r>
              <a:rPr lang="en-US" sz="1200" dirty="0"/>
              <a:t> April 2021)</a:t>
            </a:r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9840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23104</TotalTime>
  <Words>996</Words>
  <Application>Microsoft Macintosh PowerPoint</Application>
  <PresentationFormat>Widescreen</PresentationFormat>
  <Paragraphs>140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Gill Sans MT</vt:lpstr>
      <vt:lpstr>Wingdings</vt:lpstr>
      <vt:lpstr>Wingdings 2</vt:lpstr>
      <vt:lpstr>Dividend</vt:lpstr>
      <vt:lpstr> Module: Overcoming Barriers of SPLD  Module Code: SJIE4003 </vt:lpstr>
      <vt:lpstr>Multi-sensory Resource: Lexia</vt:lpstr>
      <vt:lpstr>Lexia</vt:lpstr>
      <vt:lpstr>Lexia Core 5 Reading - Primary</vt:lpstr>
      <vt:lpstr>Dyslexia</vt:lpstr>
      <vt:lpstr>Does lexia support children’s Dyslexia difficulties?</vt:lpstr>
      <vt:lpstr>Multiple intelligences and dyslexia</vt:lpstr>
      <vt:lpstr>multiple intelligence theory</vt:lpstr>
      <vt:lpstr>The Vark Model – Neil Fleming (Bates, 2019)</vt:lpstr>
      <vt:lpstr>overall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Lexia how it helps with Dyslexia</dc:title>
  <dc:creator>Hannah Louise Jones (1151203)</dc:creator>
  <cp:lastModifiedBy>Hannah Louise Jones (1151203)</cp:lastModifiedBy>
  <cp:revision>7</cp:revision>
  <dcterms:created xsi:type="dcterms:W3CDTF">2021-03-31T15:06:50Z</dcterms:created>
  <dcterms:modified xsi:type="dcterms:W3CDTF">2021-04-18T15:26:02Z</dcterms:modified>
</cp:coreProperties>
</file>