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1" r:id="rId3"/>
    <p:sldId id="282" r:id="rId4"/>
    <p:sldId id="284" r:id="rId5"/>
    <p:sldId id="278" r:id="rId6"/>
    <p:sldId id="279" r:id="rId7"/>
    <p:sldId id="280" r:id="rId8"/>
    <p:sldId id="257" r:id="rId9"/>
    <p:sldId id="276" r:id="rId10"/>
    <p:sldId id="274" r:id="rId11"/>
    <p:sldId id="258" r:id="rId12"/>
    <p:sldId id="273" r:id="rId13"/>
    <p:sldId id="275" r:id="rId14"/>
    <p:sldId id="259" r:id="rId15"/>
    <p:sldId id="261" r:id="rId16"/>
    <p:sldId id="265" r:id="rId17"/>
    <p:sldId id="266" r:id="rId18"/>
    <p:sldId id="267" r:id="rId19"/>
    <p:sldId id="268" r:id="rId20"/>
    <p:sldId id="269"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390C68F-A0B9-43C7-9566-C2199FE1D7A4}" type="datetimeFigureOut">
              <a:rPr lang="en-US" smtClean="0"/>
              <a:t>1/21/2015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2479239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390C68F-A0B9-43C7-9566-C2199FE1D7A4}" type="datetimeFigureOut">
              <a:rPr lang="en-US" smtClean="0"/>
              <a:t>1/21/2015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1195017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90C68F-A0B9-43C7-9566-C2199FE1D7A4}" type="datetimeFigureOut">
              <a:rPr lang="en-US" smtClean="0"/>
              <a:t>1/21/2015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376892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390C68F-A0B9-43C7-9566-C2199FE1D7A4}" type="datetimeFigureOut">
              <a:rPr lang="en-US" smtClean="0"/>
              <a:t>1/21/2015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1344137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390C68F-A0B9-43C7-9566-C2199FE1D7A4}" type="datetimeFigureOut">
              <a:rPr lang="en-US" smtClean="0"/>
              <a:t>1/21/2015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3453375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390C68F-A0B9-43C7-9566-C2199FE1D7A4}" type="datetimeFigureOut">
              <a:rPr lang="en-US" smtClean="0"/>
              <a:t>1/21/2015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196064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90C68F-A0B9-43C7-9566-C2199FE1D7A4}" type="datetimeFigureOut">
              <a:rPr lang="en-US" smtClean="0"/>
              <a:t>1/21/2015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2011115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90C68F-A0B9-43C7-9566-C2199FE1D7A4}" type="datetimeFigureOut">
              <a:rPr lang="en-US" smtClean="0"/>
              <a:t>1/21/2015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3336219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90C68F-A0B9-43C7-9566-C2199FE1D7A4}" type="datetimeFigureOut">
              <a:rPr lang="en-US" smtClean="0"/>
              <a:t>1/21/2015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569151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390C68F-A0B9-43C7-9566-C2199FE1D7A4}" type="datetimeFigureOut">
              <a:rPr lang="en-US" smtClean="0"/>
              <a:t>1/21/2015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3598025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390C68F-A0B9-43C7-9566-C2199FE1D7A4}" type="datetimeFigureOut">
              <a:rPr lang="en-US" smtClean="0"/>
              <a:t>1/21/2015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180225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90C68F-A0B9-43C7-9566-C2199FE1D7A4}" type="datetimeFigureOut">
              <a:rPr lang="en-US" smtClean="0"/>
              <a:t>1/21/2015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640F22-19F6-4CBF-99A9-A3AC70D24122}" type="slidenum">
              <a:rPr lang="en-US" smtClean="0"/>
              <a:t>‹#›</a:t>
            </a:fld>
            <a:endParaRPr lang="en-US"/>
          </a:p>
        </p:txBody>
      </p:sp>
    </p:spTree>
    <p:extLst>
      <p:ext uri="{BB962C8B-B14F-4D97-AF65-F5344CB8AC3E}">
        <p14:creationId xmlns:p14="http://schemas.microsoft.com/office/powerpoint/2010/main" val="2526628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Educational Provision</a:t>
            </a:r>
            <a:br>
              <a:rPr lang="en-GB" dirty="0" smtClean="0"/>
            </a:br>
            <a:r>
              <a:rPr lang="en-GB" dirty="0" smtClean="0"/>
              <a:t>1840-1900</a:t>
            </a:r>
            <a:endParaRPr lang="en-US" dirty="0"/>
          </a:p>
        </p:txBody>
      </p:sp>
      <p:sp>
        <p:nvSpPr>
          <p:cNvPr id="3" name="Subtitle 2"/>
          <p:cNvSpPr>
            <a:spLocks noGrp="1"/>
          </p:cNvSpPr>
          <p:nvPr>
            <p:ph type="subTitle" idx="1"/>
          </p:nvPr>
        </p:nvSpPr>
        <p:spPr/>
        <p:txBody>
          <a:bodyPr/>
          <a:lstStyle/>
          <a:p>
            <a:r>
              <a:rPr lang="en-GB" dirty="0" smtClean="0"/>
              <a:t>‘</a:t>
            </a:r>
            <a:r>
              <a:rPr lang="en-GB" dirty="0" smtClean="0">
                <a:solidFill>
                  <a:srgbClr val="FF0000"/>
                </a:solidFill>
              </a:rPr>
              <a:t>Educational Destitution’</a:t>
            </a:r>
            <a:endParaRPr lang="en-US" dirty="0">
              <a:solidFill>
                <a:srgbClr val="FF0000"/>
              </a:solidFill>
            </a:endParaRPr>
          </a:p>
        </p:txBody>
      </p:sp>
    </p:spTree>
    <p:extLst>
      <p:ext uri="{BB962C8B-B14F-4D97-AF65-F5344CB8AC3E}">
        <p14:creationId xmlns:p14="http://schemas.microsoft.com/office/powerpoint/2010/main" val="34830739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1000" y="762000"/>
            <a:ext cx="8305800" cy="5632311"/>
          </a:xfrm>
          <a:prstGeom prst="rect">
            <a:avLst/>
          </a:prstGeom>
          <a:noFill/>
        </p:spPr>
        <p:txBody>
          <a:bodyPr wrap="square" rtlCol="0">
            <a:spAutoFit/>
          </a:bodyPr>
          <a:lstStyle/>
          <a:p>
            <a:r>
              <a:rPr lang="en-GB" sz="2400" dirty="0" smtClean="0"/>
              <a:t>One of the major problems of the first half of the nineteenth century in Wales was the rapid rise in population:</a:t>
            </a:r>
          </a:p>
          <a:p>
            <a:r>
              <a:rPr lang="en-GB" sz="2400" dirty="0" smtClean="0"/>
              <a:t>Glamorgan 223% rise</a:t>
            </a:r>
          </a:p>
          <a:p>
            <a:r>
              <a:rPr lang="en-GB" sz="2400" dirty="0" smtClean="0"/>
              <a:t>Monmouthshire 244 % rise</a:t>
            </a:r>
          </a:p>
          <a:p>
            <a:r>
              <a:rPr lang="en-GB" sz="2400" dirty="0" smtClean="0"/>
              <a:t>Ave. for UK was 93.5%</a:t>
            </a:r>
          </a:p>
          <a:p>
            <a:endParaRPr lang="en-GB" sz="2400" dirty="0"/>
          </a:p>
          <a:p>
            <a:r>
              <a:rPr lang="en-GB" sz="2400" dirty="0" smtClean="0"/>
              <a:t>Few National Schools  set up despite concern over a decline in morals: </a:t>
            </a:r>
            <a:endParaRPr lang="en-GB" sz="2400" dirty="0" smtClean="0"/>
          </a:p>
          <a:p>
            <a:endParaRPr lang="en-GB" sz="2400" dirty="0" smtClean="0"/>
          </a:p>
          <a:p>
            <a:r>
              <a:rPr lang="en-GB" sz="2400" dirty="0" smtClean="0"/>
              <a:t>‘Children in industrial areas are suffered to grow up in utter ignorance of all their duties and privileges as Christians…’ </a:t>
            </a:r>
          </a:p>
          <a:p>
            <a:r>
              <a:rPr lang="en-GB" sz="2400" dirty="0" smtClean="0"/>
              <a:t>The answer was that industrial areas should provide ‘…at their own expense schools on an adequate scale for the education of the poor, but instances of this kind are not common’</a:t>
            </a:r>
          </a:p>
          <a:p>
            <a:r>
              <a:rPr lang="en-GB" sz="2400" dirty="0" smtClean="0"/>
              <a:t>(Nat </a:t>
            </a:r>
            <a:r>
              <a:rPr lang="en-GB" sz="2400" dirty="0" err="1" smtClean="0"/>
              <a:t>Soc</a:t>
            </a:r>
            <a:r>
              <a:rPr lang="en-GB" sz="2400" dirty="0" smtClean="0"/>
              <a:t>, 20</a:t>
            </a:r>
            <a:r>
              <a:rPr lang="en-GB" sz="2400" baseline="30000" dirty="0" smtClean="0"/>
              <a:t>th</a:t>
            </a:r>
            <a:r>
              <a:rPr lang="en-GB" sz="2400" dirty="0" smtClean="0"/>
              <a:t> Annual report, 1831,p.16)</a:t>
            </a:r>
          </a:p>
        </p:txBody>
      </p:sp>
    </p:spTree>
    <p:extLst>
      <p:ext uri="{BB962C8B-B14F-4D97-AF65-F5344CB8AC3E}">
        <p14:creationId xmlns:p14="http://schemas.microsoft.com/office/powerpoint/2010/main" val="463778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457200"/>
            <a:ext cx="8534400" cy="5632311"/>
          </a:xfrm>
          <a:prstGeom prst="rect">
            <a:avLst/>
          </a:prstGeom>
          <a:noFill/>
        </p:spPr>
        <p:txBody>
          <a:bodyPr wrap="square" rtlCol="0">
            <a:spAutoFit/>
          </a:bodyPr>
          <a:lstStyle/>
          <a:p>
            <a:r>
              <a:rPr lang="en-GB" sz="2400" dirty="0" smtClean="0"/>
              <a:t>The activities of the British and Foreign School Society were no better with less than 12 schools throughout Wales.</a:t>
            </a:r>
          </a:p>
          <a:p>
            <a:endParaRPr lang="en-GB" sz="2400" dirty="0"/>
          </a:p>
          <a:p>
            <a:r>
              <a:rPr lang="en-GB" sz="2400" dirty="0" smtClean="0"/>
              <a:t>The Education Enquiry of 1833 emphasised the need for more schools.</a:t>
            </a:r>
          </a:p>
          <a:p>
            <a:r>
              <a:rPr lang="en-GB" sz="2400" dirty="0" smtClean="0"/>
              <a:t>The first Industrial School was </a:t>
            </a:r>
            <a:r>
              <a:rPr lang="en-GB" sz="2400" dirty="0" err="1" smtClean="0"/>
              <a:t>Capel</a:t>
            </a:r>
            <a:r>
              <a:rPr lang="en-GB" sz="2400" dirty="0" smtClean="0"/>
              <a:t> </a:t>
            </a:r>
            <a:r>
              <a:rPr lang="en-GB" sz="2400" dirty="0" err="1" smtClean="0"/>
              <a:t>Waun</a:t>
            </a:r>
            <a:r>
              <a:rPr lang="en-GB" sz="2400" dirty="0" smtClean="0"/>
              <a:t> y Pound set up in 1784 for 25-30 children at Beaufort and </a:t>
            </a:r>
            <a:r>
              <a:rPr lang="en-GB" sz="2400" dirty="0" err="1" smtClean="0"/>
              <a:t>Sirhowy</a:t>
            </a:r>
            <a:r>
              <a:rPr lang="en-GB" sz="2400" dirty="0" smtClean="0"/>
              <a:t> Ironworks and then </a:t>
            </a:r>
            <a:r>
              <a:rPr lang="en-GB" sz="2400" dirty="0" err="1" smtClean="0"/>
              <a:t>R.J.Neville</a:t>
            </a:r>
            <a:r>
              <a:rPr lang="en-GB" sz="2400" dirty="0" smtClean="0"/>
              <a:t> built a free school at his </a:t>
            </a:r>
            <a:r>
              <a:rPr lang="en-GB" sz="2400" dirty="0"/>
              <a:t>L</a:t>
            </a:r>
            <a:r>
              <a:rPr lang="en-GB" sz="2400" dirty="0" smtClean="0"/>
              <a:t>lanelli </a:t>
            </a:r>
            <a:r>
              <a:rPr lang="en-GB" sz="2400" dirty="0" err="1" smtClean="0"/>
              <a:t>Copperworks</a:t>
            </a:r>
            <a:r>
              <a:rPr lang="en-GB" sz="2400" dirty="0" smtClean="0"/>
              <a:t> in 1818 for 59 workers’ children. This later became the Llanelli </a:t>
            </a:r>
            <a:r>
              <a:rPr lang="en-GB" sz="2400" dirty="0" err="1" smtClean="0"/>
              <a:t>Copperworks</a:t>
            </a:r>
            <a:r>
              <a:rPr lang="en-GB" sz="2400" dirty="0" smtClean="0"/>
              <a:t> School, opened in 1847. They were followed by the </a:t>
            </a:r>
            <a:r>
              <a:rPr lang="en-GB" sz="2400" dirty="0" err="1"/>
              <a:t>H</a:t>
            </a:r>
            <a:r>
              <a:rPr lang="en-GB" sz="2400" dirty="0" err="1" smtClean="0"/>
              <a:t>afod</a:t>
            </a:r>
            <a:r>
              <a:rPr lang="en-GB" sz="2400" dirty="0" smtClean="0"/>
              <a:t>  </a:t>
            </a:r>
            <a:r>
              <a:rPr lang="en-GB" sz="2400" dirty="0" err="1" smtClean="0"/>
              <a:t>Copperworks</a:t>
            </a:r>
            <a:r>
              <a:rPr lang="en-GB" sz="2400" dirty="0" smtClean="0"/>
              <a:t> School and the </a:t>
            </a:r>
            <a:r>
              <a:rPr lang="en-GB" sz="2400" dirty="0" err="1" smtClean="0"/>
              <a:t>Dowlais</a:t>
            </a:r>
            <a:r>
              <a:rPr lang="en-GB" sz="2400" dirty="0" smtClean="0"/>
              <a:t> Schools.</a:t>
            </a:r>
          </a:p>
          <a:p>
            <a:endParaRPr lang="en-GB" sz="2400" dirty="0" smtClean="0"/>
          </a:p>
          <a:p>
            <a:r>
              <a:rPr lang="en-GB" sz="2400" dirty="0" smtClean="0"/>
              <a:t>The first </a:t>
            </a:r>
            <a:r>
              <a:rPr lang="en-GB" sz="2400" dirty="0" err="1"/>
              <a:t>C</a:t>
            </a:r>
            <a:r>
              <a:rPr lang="en-GB" sz="2400" dirty="0" err="1" smtClean="0"/>
              <a:t>opperwork’s</a:t>
            </a:r>
            <a:r>
              <a:rPr lang="en-GB" sz="2400" dirty="0" smtClean="0"/>
              <a:t> school in Swansea was at </a:t>
            </a:r>
            <a:r>
              <a:rPr lang="en-GB" sz="2400" dirty="0" err="1" smtClean="0"/>
              <a:t>Kilvey</a:t>
            </a:r>
            <a:r>
              <a:rPr lang="en-GB" sz="2400" dirty="0" smtClean="0"/>
              <a:t> and opened in 1806. </a:t>
            </a:r>
            <a:r>
              <a:rPr lang="en-GB" sz="2400" smtClean="0"/>
              <a:t>There </a:t>
            </a:r>
            <a:r>
              <a:rPr lang="en-GB" sz="2400" dirty="0" smtClean="0"/>
              <a:t>is a good description in the 1847 </a:t>
            </a:r>
            <a:r>
              <a:rPr lang="en-GB" sz="2400" smtClean="0"/>
              <a:t>Commission into </a:t>
            </a:r>
            <a:r>
              <a:rPr lang="en-GB" sz="2400" dirty="0" smtClean="0"/>
              <a:t>Education in Wales.</a:t>
            </a:r>
            <a:endParaRPr lang="en-US" sz="2400" dirty="0"/>
          </a:p>
        </p:txBody>
      </p:sp>
    </p:spTree>
    <p:extLst>
      <p:ext uri="{BB962C8B-B14F-4D97-AF65-F5344CB8AC3E}">
        <p14:creationId xmlns:p14="http://schemas.microsoft.com/office/powerpoint/2010/main" val="411209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81000"/>
            <a:ext cx="8489364" cy="5577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04800" y="6248400"/>
            <a:ext cx="8413164" cy="369332"/>
          </a:xfrm>
          <a:prstGeom prst="rect">
            <a:avLst/>
          </a:prstGeom>
          <a:noFill/>
        </p:spPr>
        <p:txBody>
          <a:bodyPr wrap="square" rtlCol="0">
            <a:spAutoFit/>
          </a:bodyPr>
          <a:lstStyle/>
          <a:p>
            <a:r>
              <a:rPr lang="en-GB" dirty="0" err="1" smtClean="0"/>
              <a:t>Hafod</a:t>
            </a:r>
            <a:r>
              <a:rPr lang="en-GB" dirty="0" smtClean="0"/>
              <a:t> </a:t>
            </a:r>
            <a:r>
              <a:rPr lang="en-GB" dirty="0" err="1" smtClean="0"/>
              <a:t>Copperworks</a:t>
            </a:r>
            <a:r>
              <a:rPr lang="en-GB" dirty="0" smtClean="0"/>
              <a:t> school, </a:t>
            </a:r>
            <a:r>
              <a:rPr lang="en-GB" dirty="0" err="1" smtClean="0"/>
              <a:t>Odo</a:t>
            </a:r>
            <a:r>
              <a:rPr lang="en-GB" dirty="0" smtClean="0"/>
              <a:t> St., Swansea</a:t>
            </a:r>
            <a:endParaRPr lang="en-US" dirty="0"/>
          </a:p>
        </p:txBody>
      </p:sp>
    </p:spTree>
    <p:extLst>
      <p:ext uri="{BB962C8B-B14F-4D97-AF65-F5344CB8AC3E}">
        <p14:creationId xmlns:p14="http://schemas.microsoft.com/office/powerpoint/2010/main" val="4242680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609600"/>
            <a:ext cx="8610600" cy="4893647"/>
          </a:xfrm>
          <a:prstGeom prst="rect">
            <a:avLst/>
          </a:prstGeom>
          <a:noFill/>
        </p:spPr>
        <p:txBody>
          <a:bodyPr wrap="square" rtlCol="0">
            <a:spAutoFit/>
          </a:bodyPr>
          <a:lstStyle/>
          <a:p>
            <a:r>
              <a:rPr lang="en-GB" sz="2400" dirty="0" smtClean="0"/>
              <a:t>Before 1870, Education in England and Wales was provided by a mixture of private, endowed and voluntary schools, the last usually associated with one of the churches. </a:t>
            </a:r>
          </a:p>
          <a:p>
            <a:r>
              <a:rPr lang="en-GB" sz="2400" dirty="0" smtClean="0"/>
              <a:t>In 1843 a Tory government had suggested that there should be a public school system, but under </a:t>
            </a:r>
            <a:r>
              <a:rPr lang="en-GB" sz="2400" dirty="0"/>
              <a:t>t</a:t>
            </a:r>
            <a:r>
              <a:rPr lang="en-GB" sz="2400" dirty="0" smtClean="0"/>
              <a:t>he control of the Anglican Church -creating opposition amongst a large number of dissenters, especially over the ‘conscience clause’.</a:t>
            </a:r>
          </a:p>
          <a:p>
            <a:endParaRPr lang="en-GB" sz="2400" dirty="0" smtClean="0"/>
          </a:p>
          <a:p>
            <a:r>
              <a:rPr lang="en-GB" sz="2400" dirty="0" smtClean="0"/>
              <a:t>Liberal Victory of 1868 brought new pressure for educational legislation for  England and Wales.</a:t>
            </a:r>
          </a:p>
          <a:p>
            <a:endParaRPr lang="en-GB" sz="2400" dirty="0" smtClean="0"/>
          </a:p>
          <a:p>
            <a:r>
              <a:rPr lang="en-GB" sz="2400" dirty="0" smtClean="0"/>
              <a:t>There were two movements – National Education League and the National Education Union.</a:t>
            </a:r>
            <a:endParaRPr lang="en-US" sz="2400" dirty="0"/>
          </a:p>
        </p:txBody>
      </p:sp>
    </p:spTree>
    <p:extLst>
      <p:ext uri="{BB962C8B-B14F-4D97-AF65-F5344CB8AC3E}">
        <p14:creationId xmlns:p14="http://schemas.microsoft.com/office/powerpoint/2010/main" val="2509739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685800"/>
            <a:ext cx="8305800" cy="5016758"/>
          </a:xfrm>
          <a:prstGeom prst="rect">
            <a:avLst/>
          </a:prstGeom>
          <a:noFill/>
        </p:spPr>
        <p:txBody>
          <a:bodyPr wrap="square" rtlCol="0">
            <a:spAutoFit/>
          </a:bodyPr>
          <a:lstStyle/>
          <a:p>
            <a:r>
              <a:rPr lang="en-GB" sz="2000" dirty="0" smtClean="0"/>
              <a:t>NEL favoured non-sectarian or unsectarian education with a secular curriculum with no doctrines.</a:t>
            </a:r>
          </a:p>
          <a:p>
            <a:r>
              <a:rPr lang="en-GB" sz="2000" dirty="0" smtClean="0"/>
              <a:t>NEU wanted aid for denominational schools to come from local rates and governmental grants.</a:t>
            </a:r>
          </a:p>
          <a:p>
            <a:endParaRPr lang="en-GB" sz="2000" dirty="0"/>
          </a:p>
          <a:p>
            <a:r>
              <a:rPr lang="en-GB" sz="2000" dirty="0" smtClean="0"/>
              <a:t>The NEL supported the Liberals and the Bill introduced by Forster was a surprise:</a:t>
            </a:r>
          </a:p>
          <a:p>
            <a:pPr marL="285750" indent="-285750">
              <a:buFont typeface="Arial" pitchFamily="34" charset="0"/>
              <a:buChar char="•"/>
            </a:pPr>
            <a:r>
              <a:rPr lang="en-GB" sz="2000" dirty="0" smtClean="0"/>
              <a:t>It did not provide for a nationwide system</a:t>
            </a:r>
          </a:p>
          <a:p>
            <a:pPr marL="285750" indent="-285750">
              <a:buFont typeface="Arial" pitchFamily="34" charset="0"/>
              <a:buChar char="•"/>
            </a:pPr>
            <a:r>
              <a:rPr lang="en-GB" sz="2000" dirty="0" smtClean="0"/>
              <a:t>Before boards were set up schools were to be given time to obtain state grants to open schools</a:t>
            </a:r>
          </a:p>
          <a:p>
            <a:pPr marL="285750" indent="-285750">
              <a:buFont typeface="Arial" pitchFamily="34" charset="0"/>
              <a:buChar char="•"/>
            </a:pPr>
            <a:r>
              <a:rPr lang="en-GB" sz="2000" dirty="0" smtClean="0"/>
              <a:t>School boards were to decide on religious instruction</a:t>
            </a:r>
          </a:p>
          <a:p>
            <a:pPr marL="285750" indent="-285750">
              <a:buFont typeface="Arial" pitchFamily="34" charset="0"/>
              <a:buChar char="•"/>
            </a:pPr>
            <a:r>
              <a:rPr lang="en-GB" sz="2000" dirty="0" smtClean="0"/>
              <a:t>School Boards were allowed to contribute  to the costs of denominational schools.</a:t>
            </a:r>
          </a:p>
          <a:p>
            <a:pPr marL="285750" indent="-285750">
              <a:buFont typeface="Arial" pitchFamily="34" charset="0"/>
              <a:buChar char="•"/>
            </a:pPr>
            <a:endParaRPr lang="en-GB" sz="2000" dirty="0"/>
          </a:p>
          <a:p>
            <a:r>
              <a:rPr lang="en-GB" sz="2000" dirty="0" smtClean="0"/>
              <a:t>Pressure on the government resulted in the Cowper-Temple amendment-no religious catechism or religious formulary to be taught in new board schools.</a:t>
            </a:r>
            <a:endParaRPr lang="en-US" sz="2000" dirty="0"/>
          </a:p>
        </p:txBody>
      </p:sp>
    </p:spTree>
    <p:extLst>
      <p:ext uri="{BB962C8B-B14F-4D97-AF65-F5344CB8AC3E}">
        <p14:creationId xmlns:p14="http://schemas.microsoft.com/office/powerpoint/2010/main" val="1861763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762000"/>
            <a:ext cx="8382000" cy="3785652"/>
          </a:xfrm>
          <a:prstGeom prst="rect">
            <a:avLst/>
          </a:prstGeom>
          <a:noFill/>
        </p:spPr>
        <p:txBody>
          <a:bodyPr wrap="square" rtlCol="0">
            <a:spAutoFit/>
          </a:bodyPr>
          <a:lstStyle/>
          <a:p>
            <a:r>
              <a:rPr lang="en-GB" sz="2400" dirty="0" smtClean="0"/>
              <a:t>How did this amendment work?</a:t>
            </a:r>
          </a:p>
          <a:p>
            <a:endParaRPr lang="en-GB" sz="2400" dirty="0"/>
          </a:p>
          <a:p>
            <a:r>
              <a:rPr lang="en-GB" sz="2400" dirty="0" smtClean="0"/>
              <a:t>Not as the Government expected and most Boards insisted that teachers ‘abstain from all denominational teaching’.</a:t>
            </a:r>
          </a:p>
          <a:p>
            <a:endParaRPr lang="en-GB" sz="2400" dirty="0"/>
          </a:p>
          <a:p>
            <a:r>
              <a:rPr lang="en-GB" sz="2400" dirty="0" smtClean="0"/>
              <a:t>What of the denominational schools?</a:t>
            </a:r>
          </a:p>
          <a:p>
            <a:endParaRPr lang="en-GB" sz="2400" dirty="0"/>
          </a:p>
          <a:p>
            <a:r>
              <a:rPr lang="en-GB" sz="2400" dirty="0" smtClean="0"/>
              <a:t>Against this apparent spread o educational  secularism The Anglican Church had to continue its own schools. As did the Catholics.</a:t>
            </a:r>
            <a:endParaRPr lang="en-US" sz="2400" dirty="0"/>
          </a:p>
        </p:txBody>
      </p:sp>
    </p:spTree>
    <p:extLst>
      <p:ext uri="{BB962C8B-B14F-4D97-AF65-F5344CB8AC3E}">
        <p14:creationId xmlns:p14="http://schemas.microsoft.com/office/powerpoint/2010/main" val="2857260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tatic0.casgliad.sequence.co.uk/Cluster/Media/Items/000/000/007/851/OriginalAsset/MultiPart/12564_GTJ25455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143000"/>
            <a:ext cx="6433025" cy="8138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46850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http://static0.casgliad.sequence.co.uk/Cluster/Media/Items/000/000/002/411/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4800"/>
            <a:ext cx="9338550" cy="6035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408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static0.casgliad.sequence.co.uk/Cluster/Media/Items/000/000/001/714/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4800" y="27709"/>
            <a:ext cx="5245100" cy="75311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105400" y="1720840"/>
            <a:ext cx="3886200" cy="5078313"/>
          </a:xfrm>
          <a:prstGeom prst="rect">
            <a:avLst/>
          </a:prstGeom>
        </p:spPr>
        <p:txBody>
          <a:bodyPr wrap="square">
            <a:spAutoFit/>
          </a:bodyPr>
          <a:lstStyle/>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smtClean="0">
              <a:effectLst/>
            </a:endParaRPr>
          </a:p>
          <a:p>
            <a:r>
              <a:rPr lang="en-US" dirty="0" smtClean="0">
                <a:effectLst/>
              </a:rPr>
              <a:t>Richard Robert Jones or '</a:t>
            </a:r>
            <a:r>
              <a:rPr lang="en-US" dirty="0" err="1" smtClean="0">
                <a:effectLst/>
              </a:rPr>
              <a:t>Dic</a:t>
            </a:r>
            <a:r>
              <a:rPr lang="en-US" dirty="0" smtClean="0">
                <a:effectLst/>
              </a:rPr>
              <a:t> </a:t>
            </a:r>
            <a:r>
              <a:rPr lang="en-US" dirty="0" err="1" smtClean="0">
                <a:effectLst/>
              </a:rPr>
              <a:t>Aberdaron</a:t>
            </a:r>
            <a:r>
              <a:rPr lang="en-US" dirty="0" smtClean="0">
                <a:effectLst/>
              </a:rPr>
              <a:t>' (1780-1843) as he was commonly known was a travelling linguist from </a:t>
            </a:r>
            <a:r>
              <a:rPr lang="en-US" dirty="0" err="1" smtClean="0">
                <a:effectLst/>
              </a:rPr>
              <a:t>Aberdaron</a:t>
            </a:r>
            <a:r>
              <a:rPr lang="en-US" dirty="0" smtClean="0">
                <a:effectLst/>
              </a:rPr>
              <a:t>, </a:t>
            </a:r>
            <a:r>
              <a:rPr lang="en-US" dirty="0" err="1" smtClean="0">
                <a:effectLst/>
              </a:rPr>
              <a:t>Caernarfonshire</a:t>
            </a:r>
            <a:r>
              <a:rPr lang="en-US" dirty="0" smtClean="0">
                <a:effectLst/>
              </a:rPr>
              <a:t>. Despite receiving very little formal education, he is said to have been fluent in at least 14 languages. He spent many years travelling the country with his books and his cat! He was buried at St. </a:t>
            </a:r>
            <a:r>
              <a:rPr lang="en-US" dirty="0" err="1" smtClean="0">
                <a:effectLst/>
              </a:rPr>
              <a:t>Asaph</a:t>
            </a:r>
            <a:r>
              <a:rPr lang="en-US" dirty="0" smtClean="0">
                <a:effectLst/>
              </a:rPr>
              <a:t> in 1844. </a:t>
            </a:r>
            <a:endParaRPr lang="en-US" dirty="0"/>
          </a:p>
        </p:txBody>
      </p:sp>
      <p:pic>
        <p:nvPicPr>
          <p:cNvPr id="6148" name="Picture 4" descr="http://static0.casgliad.sequence.co.uk/Cluster/Media/Items/000/000/001/700/Thumbnails/originalImage.jpg?v=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0749" y="0"/>
            <a:ext cx="2855502" cy="4023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6611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http://static0.casgliad.sequence.co.uk/Cluster/Media/Items/000/000/009/530/OriginalAsset/MultiPart/17260_GTJ64452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71" y="153851"/>
            <a:ext cx="5028589" cy="667512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105400" y="1028343"/>
            <a:ext cx="3886200" cy="5355312"/>
          </a:xfrm>
          <a:prstGeom prst="rect">
            <a:avLst/>
          </a:prstGeom>
        </p:spPr>
        <p:txBody>
          <a:bodyPr wrap="square">
            <a:spAutoFit/>
          </a:bodyPr>
          <a:lstStyle/>
          <a:p>
            <a:r>
              <a:rPr lang="en-US" dirty="0" smtClean="0">
                <a:effectLst/>
              </a:rPr>
              <a:t>This book was created by Eliza </a:t>
            </a:r>
            <a:r>
              <a:rPr lang="en-US" dirty="0" err="1" smtClean="0">
                <a:effectLst/>
              </a:rPr>
              <a:t>Pughe</a:t>
            </a:r>
            <a:r>
              <a:rPr lang="en-US" dirty="0" smtClean="0">
                <a:effectLst/>
              </a:rPr>
              <a:t>, </a:t>
            </a:r>
            <a:r>
              <a:rPr lang="en-US" dirty="0" err="1" smtClean="0">
                <a:effectLst/>
              </a:rPr>
              <a:t>Coch</a:t>
            </a:r>
            <a:r>
              <a:rPr lang="en-US" dirty="0" smtClean="0">
                <a:effectLst/>
              </a:rPr>
              <a:t> y big, </a:t>
            </a:r>
            <a:r>
              <a:rPr lang="en-US" dirty="0" err="1" smtClean="0">
                <a:effectLst/>
              </a:rPr>
              <a:t>Clynnog</a:t>
            </a:r>
            <a:r>
              <a:rPr lang="en-US" dirty="0" smtClean="0">
                <a:effectLst/>
              </a:rPr>
              <a:t> who was about 12 years old at the time. The biographical note inside the volume says that she was born about 1831 and died about 1850 and that she was deaf. It's possible that she received her education at home as no formal system of educating deaf children was developed until the 1890s, but this volume is proof that someone had </a:t>
            </a:r>
            <a:r>
              <a:rPr lang="en-US" dirty="0" err="1" smtClean="0">
                <a:effectLst/>
              </a:rPr>
              <a:t>endeavoured</a:t>
            </a:r>
            <a:r>
              <a:rPr lang="en-US" dirty="0" smtClean="0">
                <a:effectLst/>
              </a:rPr>
              <a:t> to educate Eliza </a:t>
            </a:r>
            <a:r>
              <a:rPr lang="en-US" dirty="0" err="1" smtClean="0">
                <a:effectLst/>
              </a:rPr>
              <a:t>Pughe</a:t>
            </a:r>
            <a:r>
              <a:rPr lang="en-US" dirty="0" smtClean="0">
                <a:effectLst/>
              </a:rPr>
              <a:t>. The beginning of the nineteenth century saw a number of important developments in education for the deaf and it's possible that this volume shows this influence. </a:t>
            </a:r>
          </a:p>
          <a:p>
            <a:endParaRPr lang="en-GB" dirty="0"/>
          </a:p>
          <a:p>
            <a:r>
              <a:rPr lang="en-GB" dirty="0" smtClean="0"/>
              <a:t>National Library of Wales</a:t>
            </a:r>
            <a:endParaRPr lang="en-US" dirty="0"/>
          </a:p>
        </p:txBody>
      </p:sp>
    </p:spTree>
    <p:extLst>
      <p:ext uri="{BB962C8B-B14F-4D97-AF65-F5344CB8AC3E}">
        <p14:creationId xmlns:p14="http://schemas.microsoft.com/office/powerpoint/2010/main" val="19965073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tatic0.casgliad.sequence.co.uk/Cluster/Media/Items/000/000/007/852/OriginalAsset/MultiPart/12566_GTJ25457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63040"/>
            <a:ext cx="5182820" cy="832104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334000" y="-1880145"/>
            <a:ext cx="3810000" cy="9140964"/>
          </a:xfrm>
          <a:prstGeom prst="rect">
            <a:avLst/>
          </a:prstGeom>
        </p:spPr>
        <p:txBody>
          <a:bodyPr wrap="square">
            <a:spAutoFit/>
          </a:bodyPr>
          <a:lstStyle/>
          <a:p>
            <a:endParaRPr lang="en-US" sz="1400" dirty="0" smtClean="0">
              <a:effectLst/>
            </a:endParaRPr>
          </a:p>
          <a:p>
            <a:endParaRPr lang="en-US" sz="1400" dirty="0"/>
          </a:p>
          <a:p>
            <a:endParaRPr lang="en-US" sz="1400" dirty="0" smtClean="0">
              <a:effectLst/>
            </a:endParaRPr>
          </a:p>
          <a:p>
            <a:endParaRPr lang="en-US" sz="1400" dirty="0"/>
          </a:p>
          <a:p>
            <a:endParaRPr lang="en-US" sz="1400" dirty="0" smtClean="0">
              <a:effectLst/>
            </a:endParaRPr>
          </a:p>
          <a:p>
            <a:endParaRPr lang="en-US" sz="1400" dirty="0"/>
          </a:p>
          <a:p>
            <a:endParaRPr lang="en-US" sz="1400" dirty="0" smtClean="0">
              <a:effectLst/>
            </a:endParaRPr>
          </a:p>
          <a:p>
            <a:endParaRPr lang="en-US" sz="1400" dirty="0"/>
          </a:p>
          <a:p>
            <a:endParaRPr lang="en-US" sz="1400" dirty="0" smtClean="0">
              <a:effectLst/>
            </a:endParaRPr>
          </a:p>
          <a:p>
            <a:r>
              <a:rPr lang="en-US" sz="1400" dirty="0" smtClean="0">
                <a:effectLst/>
              </a:rPr>
              <a:t>Transcription: 'Inquiry into Education in Wales. 1. Are you acquainted with the condition of the mining &amp; manufacturing population of any part of Carmarthenshire or Glamorganshire? - In Carmarthenshire &amp; the western part of Glamorganshire I am. 2. State your opinion of it under the following heads: 2. as under - (a) Domestic accommodation: The iron &amp; </a:t>
            </a:r>
            <a:r>
              <a:rPr lang="en-US" sz="1400" dirty="0" err="1" smtClean="0">
                <a:effectLst/>
              </a:rPr>
              <a:t>coppermen</a:t>
            </a:r>
            <a:r>
              <a:rPr lang="en-US" sz="1400" dirty="0" smtClean="0">
                <a:effectLst/>
              </a:rPr>
              <a:t>, a better class of workmen are generally well provided with as many necessaries &amp; comforts as their condition in life wd. exhibit where to, receiving similar wages in any part of England - many live in their own houses; generally the back accommodations are not as well arranged as might be &amp; this more particularly applies to old houses. Gardens are small as the men seem to have no taste for any description of Horticulture. The Potatoes are raised on the farms in the </a:t>
            </a:r>
            <a:r>
              <a:rPr lang="en-US" sz="1400" dirty="0" err="1" smtClean="0">
                <a:effectLst/>
              </a:rPr>
              <a:t>neighbourhood</a:t>
            </a:r>
            <a:r>
              <a:rPr lang="en-US" sz="1400" dirty="0" smtClean="0">
                <a:effectLst/>
              </a:rPr>
              <a:t> &amp; the cultivation carried on by the women &amp; children. The colliers are a degree worse in every particular; receiving less wages. A few Staffordshire potters have lately introduced a tack for Gardening which is likely to be copied by the Welsh. Windows are not often opened but as large fires are kept with their allowances of coal the door always open ventilates the </a:t>
            </a:r>
            <a:r>
              <a:rPr lang="en-US" sz="1400" dirty="0" err="1" smtClean="0">
                <a:effectLst/>
              </a:rPr>
              <a:t>appartments</a:t>
            </a:r>
            <a:r>
              <a:rPr lang="en-US" sz="1400" dirty="0" smtClean="0">
                <a:effectLst/>
              </a:rPr>
              <a:t>. (b) Sobriety: As regards sobriety all classes are &amp; much of this improvement may be attributed to the efforts of the </a:t>
            </a:r>
            <a:r>
              <a:rPr lang="en-US" sz="1400" dirty="0" err="1" smtClean="0">
                <a:effectLst/>
              </a:rPr>
              <a:t>Teetotallers</a:t>
            </a:r>
            <a:r>
              <a:rPr lang="en-US" sz="1400" dirty="0" smtClean="0">
                <a:effectLst/>
              </a:rPr>
              <a:t>. (c) Providence &amp; economy: The farmers &amp; Agricultural </a:t>
            </a:r>
            <a:r>
              <a:rPr lang="en-US" sz="1400" dirty="0" err="1" smtClean="0">
                <a:effectLst/>
              </a:rPr>
              <a:t>Labourers</a:t>
            </a:r>
            <a:r>
              <a:rPr lang="en-US" sz="1400" dirty="0" smtClean="0">
                <a:effectLst/>
              </a:rPr>
              <a:t> are provident &amp; economical but the average of the other classes are not so ...'</a:t>
            </a:r>
            <a:endParaRPr lang="en-US" sz="1400" dirty="0"/>
          </a:p>
        </p:txBody>
      </p:sp>
    </p:spTree>
    <p:extLst>
      <p:ext uri="{BB962C8B-B14F-4D97-AF65-F5344CB8AC3E}">
        <p14:creationId xmlns:p14="http://schemas.microsoft.com/office/powerpoint/2010/main" val="1324164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static0.casgliad.sequence.co.uk/Cluster/Media/Items/000/000/026/706/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309" y="304800"/>
            <a:ext cx="8572500" cy="55530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81000" y="6248400"/>
            <a:ext cx="8305800" cy="369332"/>
          </a:xfrm>
          <a:prstGeom prst="rect">
            <a:avLst/>
          </a:prstGeom>
          <a:noFill/>
        </p:spPr>
        <p:txBody>
          <a:bodyPr wrap="square" rtlCol="0">
            <a:spAutoFit/>
          </a:bodyPr>
          <a:lstStyle/>
          <a:p>
            <a:pPr algn="ctr"/>
            <a:r>
              <a:rPr lang="en-GB" dirty="0" smtClean="0"/>
              <a:t>1860</a:t>
            </a:r>
            <a:endParaRPr lang="en-US" dirty="0"/>
          </a:p>
        </p:txBody>
      </p:sp>
    </p:spTree>
    <p:extLst>
      <p:ext uri="{BB962C8B-B14F-4D97-AF65-F5344CB8AC3E}">
        <p14:creationId xmlns:p14="http://schemas.microsoft.com/office/powerpoint/2010/main" val="25183299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static0.casgliad.sequence.co.uk/Cluster/Media/Items/000/000/011/393/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11125"/>
            <a:ext cx="7429500" cy="549592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76200" y="1720840"/>
            <a:ext cx="8839200" cy="5078313"/>
          </a:xfrm>
          <a:prstGeom prst="rect">
            <a:avLst/>
          </a:prstGeom>
        </p:spPr>
        <p:txBody>
          <a:bodyPr wrap="square">
            <a:spAutoFit/>
          </a:bodyPr>
          <a:lstStyle/>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r>
              <a:rPr lang="en-US" dirty="0" smtClean="0">
                <a:effectLst/>
              </a:rPr>
              <a:t>A first class scholar's certificate for religious knowledge awarded by the St </a:t>
            </a:r>
            <a:r>
              <a:rPr lang="en-US" dirty="0" err="1" smtClean="0">
                <a:effectLst/>
              </a:rPr>
              <a:t>Asaph</a:t>
            </a:r>
            <a:r>
              <a:rPr lang="en-US" dirty="0" smtClean="0">
                <a:effectLst/>
              </a:rPr>
              <a:t> Diocesan Board of Education to a pupil attending </a:t>
            </a:r>
            <a:r>
              <a:rPr lang="en-US" dirty="0" err="1" smtClean="0">
                <a:effectLst/>
              </a:rPr>
              <a:t>Guilsfield</a:t>
            </a:r>
            <a:r>
              <a:rPr lang="en-US" dirty="0" smtClean="0">
                <a:effectLst/>
              </a:rPr>
              <a:t> National School near </a:t>
            </a:r>
            <a:r>
              <a:rPr lang="en-US" dirty="0" err="1" smtClean="0">
                <a:effectLst/>
              </a:rPr>
              <a:t>Welshpool</a:t>
            </a:r>
            <a:r>
              <a:rPr lang="en-US" dirty="0" smtClean="0">
                <a:effectLst/>
              </a:rPr>
              <a:t> in 1897. First, second, and third class certificates were awarded, a mark of the importance attached to the teaching of the subject in National or Anglican church schools in the Victorian years. </a:t>
            </a:r>
            <a:endParaRPr lang="en-US" dirty="0"/>
          </a:p>
        </p:txBody>
      </p:sp>
    </p:spTree>
    <p:extLst>
      <p:ext uri="{BB962C8B-B14F-4D97-AF65-F5344CB8AC3E}">
        <p14:creationId xmlns:p14="http://schemas.microsoft.com/office/powerpoint/2010/main" val="19965073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static0.casgliad.sequence.co.uk/Cluster/Media/Items/000/000/058/141/OriginalAsset/135660_Uncle%20Tom%20Bowen.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0"/>
            <a:ext cx="8056737" cy="603504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28600" y="2551837"/>
            <a:ext cx="8915400" cy="4247317"/>
          </a:xfrm>
          <a:prstGeom prst="rect">
            <a:avLst/>
          </a:prstGeom>
        </p:spPr>
        <p:txBody>
          <a:bodyPr wrap="square">
            <a:spAutoFit/>
          </a:bodyPr>
          <a:lstStyle/>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r>
              <a:rPr lang="en-US" dirty="0" err="1" smtClean="0">
                <a:effectLst/>
              </a:rPr>
              <a:t>Llanelly</a:t>
            </a:r>
            <a:r>
              <a:rPr lang="en-US" dirty="0" smtClean="0">
                <a:effectLst/>
              </a:rPr>
              <a:t> Manual Instruction Centre was in Vauxhall, </a:t>
            </a:r>
            <a:r>
              <a:rPr lang="en-US" dirty="0" err="1" smtClean="0">
                <a:effectLst/>
              </a:rPr>
              <a:t>Llanelli</a:t>
            </a:r>
            <a:r>
              <a:rPr lang="en-US" dirty="0" smtClean="0">
                <a:effectLst/>
              </a:rPr>
              <a:t> on the site of what is now the Rural Council Offices - 1897</a:t>
            </a:r>
            <a:endParaRPr lang="en-US" dirty="0"/>
          </a:p>
        </p:txBody>
      </p:sp>
    </p:spTree>
    <p:extLst>
      <p:ext uri="{BB962C8B-B14F-4D97-AF65-F5344CB8AC3E}">
        <p14:creationId xmlns:p14="http://schemas.microsoft.com/office/powerpoint/2010/main" val="19965073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static0.casgliad.sequence.co.uk/Cluster/Media/Items/000/000/056/508/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0"/>
            <a:ext cx="9525000" cy="60102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2400" y="6400800"/>
            <a:ext cx="8763000" cy="369332"/>
          </a:xfrm>
          <a:prstGeom prst="rect">
            <a:avLst/>
          </a:prstGeom>
          <a:noFill/>
        </p:spPr>
        <p:txBody>
          <a:bodyPr wrap="square" rtlCol="0">
            <a:spAutoFit/>
          </a:bodyPr>
          <a:lstStyle/>
          <a:p>
            <a:r>
              <a:rPr lang="en-US" dirty="0" smtClean="0">
                <a:effectLst/>
              </a:rPr>
              <a:t>"</a:t>
            </a:r>
            <a:r>
              <a:rPr lang="en-US" dirty="0" err="1" smtClean="0">
                <a:effectLst/>
              </a:rPr>
              <a:t>Kidwelly</a:t>
            </a:r>
            <a:r>
              <a:rPr lang="en-US" dirty="0" smtClean="0">
                <a:effectLst/>
              </a:rPr>
              <a:t> National Group IV"  Date: 1920</a:t>
            </a:r>
            <a:endParaRPr lang="en-US" dirty="0"/>
          </a:p>
        </p:txBody>
      </p:sp>
    </p:spTree>
    <p:extLst>
      <p:ext uri="{BB962C8B-B14F-4D97-AF65-F5344CB8AC3E}">
        <p14:creationId xmlns:p14="http://schemas.microsoft.com/office/powerpoint/2010/main" val="19965073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static0.casgliad.sequence.co.uk/Cluster/Media/Items/000/000/008/493/OriginalAsset/MultiPart/12131_GTJ17699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13" y="-914400"/>
            <a:ext cx="6574172" cy="8046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24994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static0.casgliad.sequence.co.uk/Cluster/Media/Items/000/000/010/257/OriginalAsset/MultiPart/21372_GTJ01868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09" y="-381000"/>
            <a:ext cx="6185916" cy="74980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400800" y="609600"/>
            <a:ext cx="2590800" cy="646331"/>
          </a:xfrm>
          <a:prstGeom prst="rect">
            <a:avLst/>
          </a:prstGeom>
          <a:noFill/>
        </p:spPr>
        <p:txBody>
          <a:bodyPr wrap="square" rtlCol="0">
            <a:spAutoFit/>
          </a:bodyPr>
          <a:lstStyle/>
          <a:p>
            <a:r>
              <a:rPr lang="en-GB" dirty="0" err="1" smtClean="0"/>
              <a:t>Margam</a:t>
            </a:r>
            <a:r>
              <a:rPr lang="en-GB" dirty="0" smtClean="0"/>
              <a:t> Tinworks School</a:t>
            </a:r>
          </a:p>
          <a:p>
            <a:r>
              <a:rPr lang="en-GB" dirty="0" smtClean="0"/>
              <a:t>Log Book, 1874</a:t>
            </a:r>
            <a:endParaRPr lang="en-US" dirty="0"/>
          </a:p>
        </p:txBody>
      </p:sp>
    </p:spTree>
    <p:extLst>
      <p:ext uri="{BB962C8B-B14F-4D97-AF65-F5344CB8AC3E}">
        <p14:creationId xmlns:p14="http://schemas.microsoft.com/office/powerpoint/2010/main" val="481944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static0.casgliad.sequence.co.uk/Cluster/Media/Items/000/000/010/271/OriginalAsset/MultiPart/21434_GTJ01931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
            <a:ext cx="5323633" cy="649224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486400" y="762000"/>
            <a:ext cx="3352800" cy="646331"/>
          </a:xfrm>
          <a:prstGeom prst="rect">
            <a:avLst/>
          </a:prstGeom>
          <a:noFill/>
        </p:spPr>
        <p:txBody>
          <a:bodyPr wrap="square" rtlCol="0">
            <a:spAutoFit/>
          </a:bodyPr>
          <a:lstStyle/>
          <a:p>
            <a:r>
              <a:rPr lang="en-GB" dirty="0" err="1" smtClean="0"/>
              <a:t>Hafod</a:t>
            </a:r>
            <a:r>
              <a:rPr lang="en-GB" dirty="0" smtClean="0"/>
              <a:t> </a:t>
            </a:r>
            <a:r>
              <a:rPr lang="en-GB" dirty="0" err="1" smtClean="0"/>
              <a:t>Copperworks</a:t>
            </a:r>
            <a:r>
              <a:rPr lang="en-GB" dirty="0" smtClean="0"/>
              <a:t> School, Log Book</a:t>
            </a:r>
            <a:endParaRPr lang="en-US" dirty="0"/>
          </a:p>
        </p:txBody>
      </p:sp>
    </p:spTree>
    <p:extLst>
      <p:ext uri="{BB962C8B-B14F-4D97-AF65-F5344CB8AC3E}">
        <p14:creationId xmlns:p14="http://schemas.microsoft.com/office/powerpoint/2010/main" val="3035312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static0.casgliad.sequence.co.uk/Cluster/Media/Items/000/000/010/275/OriginalAsset/MultiPart/21452_GTJ01949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31" y="152400"/>
            <a:ext cx="9097177" cy="62179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6477000"/>
            <a:ext cx="8975446" cy="369332"/>
          </a:xfrm>
          <a:prstGeom prst="rect">
            <a:avLst/>
          </a:prstGeom>
          <a:noFill/>
        </p:spPr>
        <p:txBody>
          <a:bodyPr wrap="square" rtlCol="0">
            <a:spAutoFit/>
          </a:bodyPr>
          <a:lstStyle/>
          <a:p>
            <a:r>
              <a:rPr lang="en-US" dirty="0" smtClean="0">
                <a:effectLst/>
              </a:rPr>
              <a:t>Sunday school register of Siloam, </a:t>
            </a:r>
            <a:r>
              <a:rPr lang="en-US" dirty="0" err="1" smtClean="0">
                <a:effectLst/>
              </a:rPr>
              <a:t>Pentre</a:t>
            </a:r>
            <a:r>
              <a:rPr lang="en-US" dirty="0" smtClean="0">
                <a:effectLst/>
              </a:rPr>
              <a:t> </a:t>
            </a:r>
            <a:r>
              <a:rPr lang="en-US" dirty="0" err="1" smtClean="0">
                <a:effectLst/>
              </a:rPr>
              <a:t>Estyll</a:t>
            </a:r>
            <a:r>
              <a:rPr lang="en-US" dirty="0" smtClean="0">
                <a:effectLst/>
              </a:rPr>
              <a:t>, Swansea, 1875-82 </a:t>
            </a:r>
            <a:endParaRPr lang="en-US" dirty="0"/>
          </a:p>
        </p:txBody>
      </p:sp>
    </p:spTree>
    <p:extLst>
      <p:ext uri="{BB962C8B-B14F-4D97-AF65-F5344CB8AC3E}">
        <p14:creationId xmlns:p14="http://schemas.microsoft.com/office/powerpoint/2010/main" val="3944383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424</TotalTime>
  <Words>1106</Words>
  <Application>Microsoft Office PowerPoint</Application>
  <PresentationFormat>On-screen Show (4:3)</PresentationFormat>
  <Paragraphs>99</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Educational Provision 1840-1900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17</cp:revision>
  <dcterms:created xsi:type="dcterms:W3CDTF">2013-02-27T10:55:15Z</dcterms:created>
  <dcterms:modified xsi:type="dcterms:W3CDTF">2015-01-21T12:39:45Z</dcterms:modified>
</cp:coreProperties>
</file>