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349" r:id="rId2"/>
    <p:sldId id="366" r:id="rId3"/>
    <p:sldId id="320" r:id="rId4"/>
    <p:sldId id="376" r:id="rId5"/>
    <p:sldId id="294" r:id="rId6"/>
    <p:sldId id="262" r:id="rId7"/>
    <p:sldId id="292" r:id="rId8"/>
    <p:sldId id="295" r:id="rId9"/>
    <p:sldId id="343" r:id="rId10"/>
    <p:sldId id="300" r:id="rId11"/>
    <p:sldId id="385" r:id="rId12"/>
    <p:sldId id="313" r:id="rId13"/>
    <p:sldId id="344" r:id="rId14"/>
    <p:sldId id="375" r:id="rId15"/>
    <p:sldId id="282" r:id="rId16"/>
    <p:sldId id="325" r:id="rId17"/>
    <p:sldId id="361" r:id="rId18"/>
    <p:sldId id="326" r:id="rId19"/>
    <p:sldId id="327" r:id="rId20"/>
    <p:sldId id="386" r:id="rId21"/>
    <p:sldId id="329" r:id="rId22"/>
    <p:sldId id="387" r:id="rId23"/>
    <p:sldId id="323" r:id="rId24"/>
    <p:sldId id="340" r:id="rId25"/>
    <p:sldId id="388" r:id="rId26"/>
    <p:sldId id="389" r:id="rId27"/>
    <p:sldId id="390" r:id="rId28"/>
    <p:sldId id="391" r:id="rId29"/>
    <p:sldId id="392" r:id="rId30"/>
    <p:sldId id="334" r:id="rId31"/>
    <p:sldId id="335" r:id="rId32"/>
    <p:sldId id="336" r:id="rId33"/>
    <p:sldId id="337" r:id="rId34"/>
    <p:sldId id="338" r:id="rId35"/>
    <p:sldId id="378" r:id="rId36"/>
    <p:sldId id="382" r:id="rId37"/>
    <p:sldId id="383" r:id="rId38"/>
    <p:sldId id="377" r:id="rId39"/>
    <p:sldId id="384" r:id="rId40"/>
    <p:sldId id="328" r:id="rId41"/>
    <p:sldId id="330" r:id="rId42"/>
    <p:sldId id="303" r:id="rId43"/>
    <p:sldId id="331" r:id="rId44"/>
    <p:sldId id="33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90" autoAdjust="0"/>
    <p:restoredTop sz="94660"/>
  </p:normalViewPr>
  <p:slideViewPr>
    <p:cSldViewPr snapToGrid="0">
      <p:cViewPr varScale="1">
        <p:scale>
          <a:sx n="67" d="100"/>
          <a:sy n="67" d="100"/>
        </p:scale>
        <p:origin x="64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ADA560-6144-4C6B-BF06-BD6BC7A52F1E}" type="datetimeFigureOut">
              <a:rPr lang="en-GB" smtClean="0"/>
              <a:t>05/10/2022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9F63D1-8ADC-4710-8A7E-86F9A81DE4C5}" type="slidenum">
              <a:rPr lang="en-GB" smtClean="0"/>
              <a:t>‹#›</a:t>
            </a:fld>
            <a:endParaRPr lang="en-GB"/>
          </a:p>
        </p:txBody>
      </p:sp>
    </p:spTree>
    <p:extLst>
      <p:ext uri="{BB962C8B-B14F-4D97-AF65-F5344CB8AC3E}">
        <p14:creationId xmlns:p14="http://schemas.microsoft.com/office/powerpoint/2010/main" val="202435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try to link the significance of teamwork and teams to businesses. For example - Business and organisations is not solely about making profits but about value creations. And to create value businesses use both internal and external resources – And the people who work for a business or run a business are teams. Therefore, teamwork is essential to the success of a business.</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094242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Please, prompt students to answer the question first before providing the answers. </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637475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can relate their analysis of why people join groups to Maslow’s hierarchy of needs. </a:t>
            </a:r>
            <a:r>
              <a:rPr lang="en-US" b="1" dirty="0"/>
              <a:t>Particularly, Psychological Needs such as - ESTEEM NEEDS </a:t>
            </a:r>
            <a:r>
              <a:rPr lang="en-US" dirty="0"/>
              <a:t>– we want to feel a sense prestige identifying with a group, respect and status etc. </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165686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print the article and place on each student’s desk. And share the PDF to students online.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841236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allow time for students to copy and paste the link into their mobile phone browser or laptops.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1303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the US but many of the points highlighted apply in the NHS also. Warning – it ends abruptly.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917091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65897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1858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552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4776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8710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3309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808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1829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7587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6588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4890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229751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flickr.com/photos/182229932@N07/48196162867"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uG-FLOi4OO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emf"/></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moodle.uwtsd.ac.uk/mod/resource/view.php?id=367189&amp;redirect=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n_UhsBZNADM?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mindtools.com/pages/article/newTMM_84.htm"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v2PaZ8Nl2T4?feature=oembed" TargetMode="External"/><Relationship Id="rId4" Type="http://schemas.openxmlformats.org/officeDocument/2006/relationships/image" Target="../media/image2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408583" y="2132856"/>
            <a:ext cx="7772400" cy="2592288"/>
          </a:xfrm>
        </p:spPr>
        <p:txBody>
          <a:bodyPr anchor="ctr">
            <a:normAutofit fontScale="90000"/>
          </a:bodyPr>
          <a:lstStyle/>
          <a:p>
            <a:br>
              <a:rPr lang="en-GB" b="1" dirty="0">
                <a:solidFill>
                  <a:schemeClr val="accent2">
                    <a:lumMod val="40000"/>
                    <a:lumOff val="60000"/>
                  </a:schemeClr>
                </a:solidFill>
              </a:rPr>
            </a:br>
            <a:r>
              <a:rPr lang="en-GB" b="1" dirty="0">
                <a:solidFill>
                  <a:schemeClr val="accent2">
                    <a:lumMod val="40000"/>
                    <a:lumOff val="60000"/>
                  </a:schemeClr>
                </a:solidFill>
              </a:rPr>
              <a:t>WEEK 4</a:t>
            </a:r>
            <a:br>
              <a:rPr lang="en-GB" b="1" dirty="0">
                <a:solidFill>
                  <a:schemeClr val="accent2">
                    <a:lumMod val="40000"/>
                    <a:lumOff val="60000"/>
                  </a:schemeClr>
                </a:solidFill>
              </a:rPr>
            </a:br>
            <a:r>
              <a:rPr lang="en-GB" b="1" dirty="0">
                <a:solidFill>
                  <a:schemeClr val="accent2">
                    <a:lumMod val="40000"/>
                    <a:lumOff val="60000"/>
                  </a:schemeClr>
                </a:solidFill>
              </a:rPr>
              <a:t>Working in Groups for</a:t>
            </a:r>
            <a:br>
              <a:rPr lang="en-GB" b="1" dirty="0">
                <a:solidFill>
                  <a:schemeClr val="accent2">
                    <a:lumMod val="40000"/>
                    <a:lumOff val="60000"/>
                  </a:schemeClr>
                </a:solidFill>
              </a:rPr>
            </a:br>
            <a:r>
              <a:rPr lang="en-GB" b="1" dirty="0">
                <a:solidFill>
                  <a:schemeClr val="accent2">
                    <a:lumMod val="40000"/>
                    <a:lumOff val="60000"/>
                  </a:schemeClr>
                </a:solidFill>
              </a:rPr>
              <a:t>Academic Purposes </a:t>
            </a:r>
          </a:p>
        </p:txBody>
      </p:sp>
    </p:spTree>
    <p:extLst>
      <p:ext uri="{BB962C8B-B14F-4D97-AF65-F5344CB8AC3E}">
        <p14:creationId xmlns:p14="http://schemas.microsoft.com/office/powerpoint/2010/main" val="2819810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8F8E8-58F5-4ADA-8DA2-6A8B1C56CFD1}"/>
              </a:ext>
            </a:extLst>
          </p:cNvPr>
          <p:cNvSpPr>
            <a:spLocks noGrp="1"/>
          </p:cNvSpPr>
          <p:nvPr>
            <p:ph type="title"/>
          </p:nvPr>
        </p:nvSpPr>
        <p:spPr/>
        <p:txBody>
          <a:bodyPr/>
          <a:lstStyle/>
          <a:p>
            <a:r>
              <a:rPr lang="en-GB" b="1" dirty="0">
                <a:latin typeface="Comic Sans MS" panose="030F0702030302020204" pitchFamily="66" charset="0"/>
              </a:rPr>
              <a:t>Today’s Learning Outcomes</a:t>
            </a:r>
          </a:p>
        </p:txBody>
      </p:sp>
      <p:sp>
        <p:nvSpPr>
          <p:cNvPr id="3" name="Content Placeholder 2">
            <a:extLst>
              <a:ext uri="{FF2B5EF4-FFF2-40B4-BE49-F238E27FC236}">
                <a16:creationId xmlns:a16="http://schemas.microsoft.com/office/drawing/2014/main" id="{11AE074D-2F91-4288-8200-D170B6CCD237}"/>
              </a:ext>
            </a:extLst>
          </p:cNvPr>
          <p:cNvSpPr>
            <a:spLocks noGrp="1"/>
          </p:cNvSpPr>
          <p:nvPr>
            <p:ph idx="1"/>
          </p:nvPr>
        </p:nvSpPr>
        <p:spPr/>
        <p:txBody>
          <a:bodyPr>
            <a:normAutofit fontScale="92500"/>
          </a:bodyPr>
          <a:lstStyle/>
          <a:p>
            <a:pPr marL="0" indent="0">
              <a:buNone/>
            </a:pPr>
            <a:r>
              <a:rPr lang="en-GB" dirty="0">
                <a:latin typeface="Comic Sans MS" panose="030F0702030302020204" pitchFamily="66" charset="0"/>
              </a:rPr>
              <a:t>By the end of today’s session, you should have understood;</a:t>
            </a:r>
          </a:p>
          <a:p>
            <a:r>
              <a:rPr lang="en-GB" dirty="0">
                <a:latin typeface="Comic Sans MS" panose="030F0702030302020204" pitchFamily="66" charset="0"/>
              </a:rPr>
              <a:t>Differences between teams and groups </a:t>
            </a:r>
          </a:p>
          <a:p>
            <a:r>
              <a:rPr lang="en-GB" dirty="0">
                <a:latin typeface="Comic Sans MS" panose="030F0702030302020204" pitchFamily="66" charset="0"/>
              </a:rPr>
              <a:t>Advantages and disadvantages of working together for academic purposes </a:t>
            </a:r>
          </a:p>
          <a:p>
            <a:r>
              <a:rPr lang="en-GB" dirty="0">
                <a:latin typeface="Comic Sans MS" panose="030F0702030302020204" pitchFamily="66" charset="0"/>
              </a:rPr>
              <a:t>Various stages of team formation  </a:t>
            </a:r>
          </a:p>
          <a:p>
            <a:r>
              <a:rPr lang="en-GB" dirty="0">
                <a:latin typeface="Comic Sans MS" panose="030F0702030302020204" pitchFamily="66" charset="0"/>
              </a:rPr>
              <a:t>Strategies for improved performance when working together for academic purposes </a:t>
            </a:r>
          </a:p>
        </p:txBody>
      </p:sp>
    </p:spTree>
    <p:extLst>
      <p:ext uri="{BB962C8B-B14F-4D97-AF65-F5344CB8AC3E}">
        <p14:creationId xmlns:p14="http://schemas.microsoft.com/office/powerpoint/2010/main" val="1949060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DB859FE-F24B-470C-B39F-1CC4FA0C3A5A}"/>
              </a:ext>
            </a:extLst>
          </p:cNvPr>
          <p:cNvSpPr>
            <a:spLocks noGrp="1"/>
          </p:cNvSpPr>
          <p:nvPr>
            <p:ph type="title"/>
          </p:nvPr>
        </p:nvSpPr>
        <p:spPr>
          <a:xfrm>
            <a:off x="1981200" y="274638"/>
            <a:ext cx="8229600" cy="1143000"/>
          </a:xfrm>
        </p:spPr>
        <p:txBody>
          <a:bodyPr anchor="ctr">
            <a:normAutofit/>
          </a:bodyPr>
          <a:lstStyle/>
          <a:p>
            <a:pPr algn="l">
              <a:lnSpc>
                <a:spcPct val="90000"/>
              </a:lnSpc>
            </a:pPr>
            <a:r>
              <a:rPr lang="en-US" sz="3600" b="1" dirty="0"/>
              <a:t>Why do we learn about teams/Ideals of Business </a:t>
            </a:r>
          </a:p>
        </p:txBody>
      </p:sp>
      <p:sp>
        <p:nvSpPr>
          <p:cNvPr id="12" name="Content Placeholder 3">
            <a:extLst>
              <a:ext uri="{FF2B5EF4-FFF2-40B4-BE49-F238E27FC236}">
                <a16:creationId xmlns:a16="http://schemas.microsoft.com/office/drawing/2014/main" id="{1FC2081D-260A-48B4-9780-BA62DA4731E0}"/>
              </a:ext>
            </a:extLst>
          </p:cNvPr>
          <p:cNvSpPr>
            <a:spLocks noGrp="1"/>
          </p:cNvSpPr>
          <p:nvPr>
            <p:ph sz="half" idx="1"/>
          </p:nvPr>
        </p:nvSpPr>
        <p:spPr>
          <a:xfrm>
            <a:off x="1549744" y="1434480"/>
            <a:ext cx="5482360" cy="3989040"/>
          </a:xfrm>
        </p:spPr>
        <p:txBody>
          <a:bodyPr>
            <a:noAutofit/>
          </a:bodyPr>
          <a:lstStyle/>
          <a:p>
            <a:pPr>
              <a:lnSpc>
                <a:spcPct val="90000"/>
              </a:lnSpc>
            </a:pPr>
            <a:r>
              <a:rPr lang="en-US" sz="1500" dirty="0"/>
              <a:t>Business do not exist in a vacuum. They exist in an environment where people interact, exchange ideas, buy, sell and work together.</a:t>
            </a:r>
          </a:p>
          <a:p>
            <a:pPr>
              <a:lnSpc>
                <a:spcPct val="90000"/>
              </a:lnSpc>
            </a:pPr>
            <a:endParaRPr lang="en-US" sz="1500" dirty="0"/>
          </a:p>
          <a:p>
            <a:pPr>
              <a:lnSpc>
                <a:spcPct val="90000"/>
              </a:lnSpc>
            </a:pPr>
            <a:r>
              <a:rPr lang="en-US" sz="1500" dirty="0"/>
              <a:t>This shows a link between businesses, teams and teamwork.</a:t>
            </a:r>
          </a:p>
          <a:p>
            <a:pPr>
              <a:lnSpc>
                <a:spcPct val="90000"/>
              </a:lnSpc>
            </a:pPr>
            <a:endParaRPr lang="en-US" sz="1500" dirty="0"/>
          </a:p>
          <a:p>
            <a:pPr>
              <a:lnSpc>
                <a:spcPct val="90000"/>
              </a:lnSpc>
            </a:pPr>
            <a:r>
              <a:rPr lang="en-US" sz="1500" b="1" dirty="0"/>
              <a:t>Andy </a:t>
            </a:r>
            <a:r>
              <a:rPr lang="en-US" sz="1500" b="1" dirty="0" err="1"/>
              <a:t>Hasley</a:t>
            </a:r>
            <a:r>
              <a:rPr lang="en-US" sz="1500" b="1" dirty="0"/>
              <a:t> the President &amp; CEO of Standard Bank once said “</a:t>
            </a:r>
            <a:r>
              <a:rPr lang="en-US" sz="1500" dirty="0"/>
              <a:t>I’ve been thinking… about teamwork and how critical it is to an organization’s success. The strongest and best companies have a very deep understanding of teamwork; they know how vital it is to their personal success, organizational growth, and customer satisfaction</a:t>
            </a:r>
            <a:r>
              <a:rPr lang="en-US" sz="1500" b="1" dirty="0"/>
              <a:t>”</a:t>
            </a:r>
          </a:p>
          <a:p>
            <a:pPr>
              <a:lnSpc>
                <a:spcPct val="90000"/>
              </a:lnSpc>
            </a:pPr>
            <a:endParaRPr lang="en-US" sz="1500" b="1" dirty="0"/>
          </a:p>
          <a:p>
            <a:pPr>
              <a:lnSpc>
                <a:spcPct val="90000"/>
              </a:lnSpc>
            </a:pPr>
            <a:r>
              <a:rPr lang="en-US" sz="1500" dirty="0"/>
              <a:t>Individuals who work in teams/groups and learn to cooperate with other increase their chances of solving shared problems and meeting personal needs (Qin, Johnson and Johnson, 1995). </a:t>
            </a:r>
          </a:p>
        </p:txBody>
      </p:sp>
      <p:pic>
        <p:nvPicPr>
          <p:cNvPr id="8" name="Picture 7" descr="Text&#10;&#10;Description automatically generated">
            <a:extLst>
              <a:ext uri="{FF2B5EF4-FFF2-40B4-BE49-F238E27FC236}">
                <a16:creationId xmlns:a16="http://schemas.microsoft.com/office/drawing/2014/main" id="{631A56C9-7015-B6C3-1300-1D0D5E0919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38"/>
          <a:stretch/>
        </p:blipFill>
        <p:spPr>
          <a:xfrm>
            <a:off x="6996472" y="2276872"/>
            <a:ext cx="3536709" cy="2304256"/>
          </a:xfrm>
          <a:prstGeom prst="rect">
            <a:avLst/>
          </a:prstGeom>
          <a:noFill/>
        </p:spPr>
      </p:pic>
    </p:spTree>
    <p:extLst>
      <p:ext uri="{BB962C8B-B14F-4D97-AF65-F5344CB8AC3E}">
        <p14:creationId xmlns:p14="http://schemas.microsoft.com/office/powerpoint/2010/main" val="446174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95713-D3FD-48EF-9391-708939FE48AF}"/>
              </a:ext>
            </a:extLst>
          </p:cNvPr>
          <p:cNvSpPr>
            <a:spLocks noGrp="1"/>
          </p:cNvSpPr>
          <p:nvPr>
            <p:ph type="title"/>
          </p:nvPr>
        </p:nvSpPr>
        <p:spPr/>
        <p:txBody>
          <a:bodyPr/>
          <a:lstStyle/>
          <a:p>
            <a:r>
              <a:rPr lang="en-GB" b="1" dirty="0">
                <a:latin typeface="Comic Sans MS" panose="030F0702030302020204" pitchFamily="66" charset="0"/>
              </a:rPr>
              <a:t>Introduction </a:t>
            </a:r>
          </a:p>
        </p:txBody>
      </p:sp>
      <p:sp>
        <p:nvSpPr>
          <p:cNvPr id="3" name="Content Placeholder 2">
            <a:extLst>
              <a:ext uri="{FF2B5EF4-FFF2-40B4-BE49-F238E27FC236}">
                <a16:creationId xmlns:a16="http://schemas.microsoft.com/office/drawing/2014/main" id="{D76019D6-66F1-47A6-A35A-71604944E373}"/>
              </a:ext>
            </a:extLst>
          </p:cNvPr>
          <p:cNvSpPr>
            <a:spLocks noGrp="1"/>
          </p:cNvSpPr>
          <p:nvPr>
            <p:ph idx="1"/>
          </p:nvPr>
        </p:nvSpPr>
        <p:spPr/>
        <p:txBody>
          <a:bodyPr/>
          <a:lstStyle/>
          <a:p>
            <a:pPr marL="0" indent="0" algn="ctr">
              <a:buNone/>
            </a:pPr>
            <a:endParaRPr lang="en-GB" dirty="0">
              <a:hlinkClick r:id="rId2"/>
            </a:endParaRPr>
          </a:p>
          <a:p>
            <a:pPr marL="0" indent="0" algn="ctr">
              <a:buNone/>
            </a:pPr>
            <a:r>
              <a:rPr lang="en-GB" sz="5400" dirty="0">
                <a:latin typeface="Comic Sans MS" panose="030F0702030302020204" pitchFamily="66" charset="0"/>
                <a:hlinkClick r:id="rId2"/>
              </a:rPr>
              <a:t>Groups vs Teams </a:t>
            </a:r>
            <a:endParaRPr lang="en-GB" sz="5400" dirty="0">
              <a:latin typeface="Comic Sans MS" panose="030F0702030302020204" pitchFamily="66" charset="0"/>
            </a:endParaRPr>
          </a:p>
          <a:p>
            <a:pPr marL="0" indent="0" algn="ctr">
              <a:buNone/>
            </a:pPr>
            <a:endParaRPr lang="en-GB" b="1" dirty="0">
              <a:latin typeface="Comic Sans MS" panose="030F0702030302020204" pitchFamily="66" charset="0"/>
            </a:endParaRPr>
          </a:p>
          <a:p>
            <a:pPr marL="0" indent="0" algn="ctr">
              <a:buNone/>
            </a:pPr>
            <a:r>
              <a:rPr lang="en-GB" b="1" dirty="0">
                <a:latin typeface="Comic Sans MS" panose="030F0702030302020204" pitchFamily="66" charset="0"/>
              </a:rPr>
              <a:t>Any differences??</a:t>
            </a:r>
          </a:p>
          <a:p>
            <a:pPr marL="0" indent="0" algn="ctr">
              <a:buNone/>
            </a:pPr>
            <a:r>
              <a:rPr lang="en-GB" b="1" dirty="0">
                <a:latin typeface="Comic Sans MS" panose="030F0702030302020204" pitchFamily="66" charset="0"/>
              </a:rPr>
              <a:t>Prepare to share your thoughts </a:t>
            </a:r>
            <a:r>
              <a:rPr lang="en-GB" b="1" dirty="0">
                <a:latin typeface="Comic Sans MS" panose="030F0702030302020204" pitchFamily="66" charset="0"/>
                <a:sym typeface="Wingdings" panose="05000000000000000000" pitchFamily="2" charset="2"/>
              </a:rPr>
              <a:t></a:t>
            </a:r>
            <a:endParaRPr lang="en-GB" b="1" dirty="0">
              <a:latin typeface="Comic Sans MS" panose="030F0702030302020204" pitchFamily="66" charset="0"/>
            </a:endParaRPr>
          </a:p>
        </p:txBody>
      </p:sp>
    </p:spTree>
    <p:extLst>
      <p:ext uri="{BB962C8B-B14F-4D97-AF65-F5344CB8AC3E}">
        <p14:creationId xmlns:p14="http://schemas.microsoft.com/office/powerpoint/2010/main" val="2471812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76A8-A194-4DEE-AB7C-5D8BF310D015}"/>
              </a:ext>
            </a:extLst>
          </p:cNvPr>
          <p:cNvSpPr>
            <a:spLocks noGrp="1"/>
          </p:cNvSpPr>
          <p:nvPr>
            <p:ph type="title"/>
          </p:nvPr>
        </p:nvSpPr>
        <p:spPr>
          <a:xfrm>
            <a:off x="1981200" y="274638"/>
            <a:ext cx="8229600" cy="639762"/>
          </a:xfrm>
        </p:spPr>
        <p:txBody>
          <a:bodyPr vert="horz" lIns="91440" tIns="45720" rIns="91440" bIns="45720" rtlCol="0" anchor="ctr">
            <a:normAutofit fontScale="90000"/>
          </a:bodyPr>
          <a:lstStyle/>
          <a:p>
            <a:pPr algn="l"/>
            <a:r>
              <a:rPr lang="en-GB" dirty="0">
                <a:latin typeface="Times New Roman" panose="02020603050405020304" pitchFamily="18" charset="0"/>
                <a:cs typeface="Times New Roman" panose="02020603050405020304" pitchFamily="18" charset="0"/>
              </a:rPr>
              <a:t>Group Or Team? </a:t>
            </a:r>
          </a:p>
        </p:txBody>
      </p:sp>
      <p:pic>
        <p:nvPicPr>
          <p:cNvPr id="10" name="Content Placeholder 9" descr="A group of men in sports uniforms&#10;&#10;Description automatically generated with low confidence">
            <a:extLst>
              <a:ext uri="{FF2B5EF4-FFF2-40B4-BE49-F238E27FC236}">
                <a16:creationId xmlns:a16="http://schemas.microsoft.com/office/drawing/2014/main" id="{93C4690F-4BD7-EC4D-9084-A984580DA50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482" r="17958"/>
          <a:stretch/>
        </p:blipFill>
        <p:spPr>
          <a:xfrm>
            <a:off x="1634639" y="1231689"/>
            <a:ext cx="4389884" cy="3528392"/>
          </a:xfrm>
          <a:noFill/>
        </p:spPr>
      </p:pic>
      <p:sp>
        <p:nvSpPr>
          <p:cNvPr id="11" name="TextBox 10">
            <a:extLst>
              <a:ext uri="{FF2B5EF4-FFF2-40B4-BE49-F238E27FC236}">
                <a16:creationId xmlns:a16="http://schemas.microsoft.com/office/drawing/2014/main" id="{E896CEA5-83A6-4BA4-97CB-F88EF31F18F3}"/>
              </a:ext>
            </a:extLst>
          </p:cNvPr>
          <p:cNvSpPr txBox="1"/>
          <p:nvPr/>
        </p:nvSpPr>
        <p:spPr>
          <a:xfrm>
            <a:off x="1919536" y="4760081"/>
            <a:ext cx="5760640" cy="936104"/>
          </a:xfrm>
          <a:prstGeom prst="rect">
            <a:avLst/>
          </a:prstGeom>
        </p:spPr>
        <p:txBody>
          <a:bodyPr vert="horz" lIns="91440" tIns="45720" rIns="91440" bIns="45720" rtlCol="0" anchor="b">
            <a:normAutofit lnSpcReduction="10000"/>
          </a:bodyPr>
          <a:lstStyle/>
          <a:p>
            <a:pPr algn="just">
              <a:lnSpc>
                <a:spcPct val="90000"/>
              </a:lnSpc>
              <a:spcBef>
                <a:spcPct val="20000"/>
              </a:spcBef>
            </a:pPr>
            <a:r>
              <a:rPr lang="en-US" b="1" dirty="0"/>
              <a:t>Which is the group, and which is the team?</a:t>
            </a:r>
          </a:p>
          <a:p>
            <a:pPr algn="just">
              <a:lnSpc>
                <a:spcPct val="90000"/>
              </a:lnSpc>
              <a:spcBef>
                <a:spcPct val="20000"/>
              </a:spcBef>
            </a:pPr>
            <a:r>
              <a:rPr lang="en-US" b="1" dirty="0"/>
              <a:t>Do both have rules or behaviour norms? </a:t>
            </a:r>
          </a:p>
          <a:p>
            <a:pPr algn="just">
              <a:lnSpc>
                <a:spcPct val="90000"/>
              </a:lnSpc>
              <a:spcBef>
                <a:spcPct val="20000"/>
              </a:spcBef>
            </a:pPr>
            <a:r>
              <a:rPr lang="en-US" b="1" dirty="0"/>
              <a:t>What are the key difference here?  </a:t>
            </a:r>
          </a:p>
        </p:txBody>
      </p:sp>
      <p:pic>
        <p:nvPicPr>
          <p:cNvPr id="17" name="Content Placeholder 16" descr="A group of people waiting for a bus&#10;&#10;Description automatically generated with medium confidence">
            <a:extLst>
              <a:ext uri="{FF2B5EF4-FFF2-40B4-BE49-F238E27FC236}">
                <a16:creationId xmlns:a16="http://schemas.microsoft.com/office/drawing/2014/main" id="{AFA3C5F6-7CCD-0F48-AF91-607C689A40E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58521" y="1231689"/>
            <a:ext cx="4389884" cy="3528392"/>
          </a:xfrm>
        </p:spPr>
      </p:pic>
    </p:spTree>
    <p:extLst>
      <p:ext uri="{BB962C8B-B14F-4D97-AF65-F5344CB8AC3E}">
        <p14:creationId xmlns:p14="http://schemas.microsoft.com/office/powerpoint/2010/main" val="1707991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603D-9CDA-4A42-9C75-AF5C5CD49B3B}"/>
              </a:ext>
            </a:extLst>
          </p:cNvPr>
          <p:cNvSpPr>
            <a:spLocks noGrp="1"/>
          </p:cNvSpPr>
          <p:nvPr>
            <p:ph type="title"/>
          </p:nvPr>
        </p:nvSpPr>
        <p:spPr>
          <a:xfrm>
            <a:off x="1854118" y="208270"/>
            <a:ext cx="7053542" cy="628442"/>
          </a:xfrm>
        </p:spPr>
        <p:txBody>
          <a:bodyPr>
            <a:normAutofit fontScale="90000"/>
          </a:bodyPr>
          <a:lstStyle/>
          <a:p>
            <a:pPr algn="l"/>
            <a:r>
              <a:rPr lang="en-GB" dirty="0">
                <a:latin typeface="Times New Roman" panose="02020603050405020304" pitchFamily="18" charset="0"/>
                <a:cs typeface="Times New Roman" panose="02020603050405020304" pitchFamily="18" charset="0"/>
              </a:rPr>
              <a:t>Defining Groups and Teams</a:t>
            </a:r>
          </a:p>
        </p:txBody>
      </p:sp>
      <p:grpSp>
        <p:nvGrpSpPr>
          <p:cNvPr id="3" name="Group 2">
            <a:extLst>
              <a:ext uri="{FF2B5EF4-FFF2-40B4-BE49-F238E27FC236}">
                <a16:creationId xmlns:a16="http://schemas.microsoft.com/office/drawing/2014/main" id="{2A91B565-A7DB-1A3C-FFE7-5220122D11C8}"/>
              </a:ext>
            </a:extLst>
          </p:cNvPr>
          <p:cNvGrpSpPr/>
          <p:nvPr/>
        </p:nvGrpSpPr>
        <p:grpSpPr>
          <a:xfrm>
            <a:off x="1775520" y="1677598"/>
            <a:ext cx="8640960" cy="3767627"/>
            <a:chOff x="251520" y="1677596"/>
            <a:chExt cx="8202321" cy="3990341"/>
          </a:xfrm>
        </p:grpSpPr>
        <p:grpSp>
          <p:nvGrpSpPr>
            <p:cNvPr id="16" name="Group 15">
              <a:extLst>
                <a:ext uri="{FF2B5EF4-FFF2-40B4-BE49-F238E27FC236}">
                  <a16:creationId xmlns:a16="http://schemas.microsoft.com/office/drawing/2014/main" id="{29FC01CA-DE31-4A56-92AE-7C811BD2AAF9}"/>
                </a:ext>
              </a:extLst>
            </p:cNvPr>
            <p:cNvGrpSpPr/>
            <p:nvPr/>
          </p:nvGrpSpPr>
          <p:grpSpPr>
            <a:xfrm>
              <a:off x="251520" y="1677596"/>
              <a:ext cx="3841003" cy="1075481"/>
              <a:chOff x="330118" y="2888824"/>
              <a:chExt cx="3841003" cy="1075481"/>
            </a:xfrm>
          </p:grpSpPr>
          <p:sp>
            <p:nvSpPr>
              <p:cNvPr id="4" name="Oval 3">
                <a:extLst>
                  <a:ext uri="{FF2B5EF4-FFF2-40B4-BE49-F238E27FC236}">
                    <a16:creationId xmlns:a16="http://schemas.microsoft.com/office/drawing/2014/main" id="{FEF0F2D2-7C48-423A-9C4F-2CABF1420BFC}"/>
                  </a:ext>
                </a:extLst>
              </p:cNvPr>
              <p:cNvSpPr/>
              <p:nvPr/>
            </p:nvSpPr>
            <p:spPr>
              <a:xfrm>
                <a:off x="330118" y="2888824"/>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5" name="Rectangle 4" descr="Group of People">
                <a:extLst>
                  <a:ext uri="{FF2B5EF4-FFF2-40B4-BE49-F238E27FC236}">
                    <a16:creationId xmlns:a16="http://schemas.microsoft.com/office/drawing/2014/main" id="{29DC8131-0211-404B-91D2-CB512C680610}"/>
                  </a:ext>
                </a:extLst>
              </p:cNvPr>
              <p:cNvSpPr/>
              <p:nvPr/>
            </p:nvSpPr>
            <p:spPr>
              <a:xfrm>
                <a:off x="555969" y="3114675"/>
                <a:ext cx="623779" cy="623779"/>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6" name="Freeform: Shape 5">
                <a:extLst>
                  <a:ext uri="{FF2B5EF4-FFF2-40B4-BE49-F238E27FC236}">
                    <a16:creationId xmlns:a16="http://schemas.microsoft.com/office/drawing/2014/main" id="{FD1FEAEE-CE7D-446F-9755-C8FBB6158A94}"/>
                  </a:ext>
                </a:extLst>
              </p:cNvPr>
              <p:cNvSpPr/>
              <p:nvPr/>
            </p:nvSpPr>
            <p:spPr>
              <a:xfrm>
                <a:off x="1636059" y="2888824"/>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dirty="0"/>
                  <a:t>“</a:t>
                </a:r>
                <a:r>
                  <a:rPr lang="en-GB" sz="1200" b="1" dirty="0"/>
                  <a:t>A group is usually defined as the number of people sharing something in common and meeting together in relation to their shared characteristics” (Morgan, 2017, p204). </a:t>
                </a:r>
                <a:endParaRPr lang="en-US" sz="1200" b="1" dirty="0"/>
              </a:p>
            </p:txBody>
          </p:sp>
        </p:grpSp>
        <p:grpSp>
          <p:nvGrpSpPr>
            <p:cNvPr id="17" name="Group 16">
              <a:extLst>
                <a:ext uri="{FF2B5EF4-FFF2-40B4-BE49-F238E27FC236}">
                  <a16:creationId xmlns:a16="http://schemas.microsoft.com/office/drawing/2014/main" id="{41EE58BF-56B1-450B-A6CB-4F7E4A25E478}"/>
                </a:ext>
              </a:extLst>
            </p:cNvPr>
            <p:cNvGrpSpPr/>
            <p:nvPr/>
          </p:nvGrpSpPr>
          <p:grpSpPr>
            <a:xfrm>
              <a:off x="4612837" y="1727803"/>
              <a:ext cx="3841004" cy="1075481"/>
              <a:chOff x="4612837" y="2888824"/>
              <a:chExt cx="3841004" cy="1075481"/>
            </a:xfrm>
          </p:grpSpPr>
          <p:sp>
            <p:nvSpPr>
              <p:cNvPr id="7" name="Oval 6">
                <a:extLst>
                  <a:ext uri="{FF2B5EF4-FFF2-40B4-BE49-F238E27FC236}">
                    <a16:creationId xmlns:a16="http://schemas.microsoft.com/office/drawing/2014/main" id="{689CFA10-F53C-4670-96CB-0959A458AB1A}"/>
                  </a:ext>
                </a:extLst>
              </p:cNvPr>
              <p:cNvSpPr/>
              <p:nvPr/>
            </p:nvSpPr>
            <p:spPr>
              <a:xfrm>
                <a:off x="4612837" y="2888824"/>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US" dirty="0"/>
              </a:p>
            </p:txBody>
          </p:sp>
          <p:sp>
            <p:nvSpPr>
              <p:cNvPr id="8" name="Rectangle 7" descr="Group">
                <a:extLst>
                  <a:ext uri="{FF2B5EF4-FFF2-40B4-BE49-F238E27FC236}">
                    <a16:creationId xmlns:a16="http://schemas.microsoft.com/office/drawing/2014/main" id="{43CE47EA-D268-468E-A5A6-196344520DDF}"/>
                  </a:ext>
                </a:extLst>
              </p:cNvPr>
              <p:cNvSpPr/>
              <p:nvPr/>
            </p:nvSpPr>
            <p:spPr>
              <a:xfrm>
                <a:off x="4838688" y="3114675"/>
                <a:ext cx="623779" cy="62377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5D2D9305-7AC7-4142-9A48-109592A4E6ED}"/>
                  </a:ext>
                </a:extLst>
              </p:cNvPr>
              <p:cNvSpPr/>
              <p:nvPr/>
            </p:nvSpPr>
            <p:spPr>
              <a:xfrm>
                <a:off x="5918779" y="2888824"/>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b="1" dirty="0" err="1"/>
                  <a:t>Eg</a:t>
                </a:r>
                <a:r>
                  <a:rPr lang="en-GB" sz="1200" b="1" dirty="0"/>
                  <a:t>: Social club</a:t>
                </a:r>
                <a:endParaRPr lang="en-US" sz="1200" b="1" dirty="0"/>
              </a:p>
            </p:txBody>
          </p:sp>
        </p:grpSp>
        <p:grpSp>
          <p:nvGrpSpPr>
            <p:cNvPr id="18" name="Group 17">
              <a:extLst>
                <a:ext uri="{FF2B5EF4-FFF2-40B4-BE49-F238E27FC236}">
                  <a16:creationId xmlns:a16="http://schemas.microsoft.com/office/drawing/2014/main" id="{D3E318B8-3718-4BCE-AAAE-D6605D2E3861}"/>
                </a:ext>
              </a:extLst>
            </p:cNvPr>
            <p:cNvGrpSpPr/>
            <p:nvPr/>
          </p:nvGrpSpPr>
          <p:grpSpPr>
            <a:xfrm>
              <a:off x="251520" y="3193186"/>
              <a:ext cx="3841003" cy="1075481"/>
              <a:chOff x="330118" y="4419566"/>
              <a:chExt cx="3841003" cy="1075481"/>
            </a:xfrm>
          </p:grpSpPr>
          <p:sp>
            <p:nvSpPr>
              <p:cNvPr id="10" name="Oval 9">
                <a:extLst>
                  <a:ext uri="{FF2B5EF4-FFF2-40B4-BE49-F238E27FC236}">
                    <a16:creationId xmlns:a16="http://schemas.microsoft.com/office/drawing/2014/main" id="{74E55B65-2F26-4C23-BAA7-29310C96946C}"/>
                  </a:ext>
                </a:extLst>
              </p:cNvPr>
              <p:cNvSpPr/>
              <p:nvPr/>
            </p:nvSpPr>
            <p:spPr>
              <a:xfrm>
                <a:off x="330118" y="4419566"/>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1" name="Rectangle 10" descr="Connections">
                <a:extLst>
                  <a:ext uri="{FF2B5EF4-FFF2-40B4-BE49-F238E27FC236}">
                    <a16:creationId xmlns:a16="http://schemas.microsoft.com/office/drawing/2014/main" id="{C4BB967E-9F72-41F4-BE0B-6339F979DB2C}"/>
                  </a:ext>
                </a:extLst>
              </p:cNvPr>
              <p:cNvSpPr/>
              <p:nvPr/>
            </p:nvSpPr>
            <p:spPr>
              <a:xfrm>
                <a:off x="555969" y="4645417"/>
                <a:ext cx="623779" cy="62377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26069895-4B42-490A-A051-7D1C71F6E103}"/>
                  </a:ext>
                </a:extLst>
              </p:cNvPr>
              <p:cNvSpPr/>
              <p:nvPr/>
            </p:nvSpPr>
            <p:spPr>
              <a:xfrm>
                <a:off x="1636059" y="4419566"/>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b="1" dirty="0"/>
                  <a:t>“A team is a number of individuals working as one to achieve a particular goal to which they are mutually committed” (Morgan, 2017, p204)</a:t>
                </a:r>
                <a:endParaRPr lang="en-US" sz="1200" b="1" dirty="0"/>
              </a:p>
            </p:txBody>
          </p:sp>
        </p:grpSp>
        <p:grpSp>
          <p:nvGrpSpPr>
            <p:cNvPr id="19" name="Group 18">
              <a:extLst>
                <a:ext uri="{FF2B5EF4-FFF2-40B4-BE49-F238E27FC236}">
                  <a16:creationId xmlns:a16="http://schemas.microsoft.com/office/drawing/2014/main" id="{AA231CA5-292C-4289-9498-D1AE4829840F}"/>
                </a:ext>
              </a:extLst>
            </p:cNvPr>
            <p:cNvGrpSpPr/>
            <p:nvPr/>
          </p:nvGrpSpPr>
          <p:grpSpPr>
            <a:xfrm>
              <a:off x="4612837" y="3429000"/>
              <a:ext cx="3841004" cy="1075481"/>
              <a:chOff x="4612837" y="4419566"/>
              <a:chExt cx="3841004" cy="1075481"/>
            </a:xfrm>
          </p:grpSpPr>
          <p:sp>
            <p:nvSpPr>
              <p:cNvPr id="13" name="Oval 12">
                <a:extLst>
                  <a:ext uri="{FF2B5EF4-FFF2-40B4-BE49-F238E27FC236}">
                    <a16:creationId xmlns:a16="http://schemas.microsoft.com/office/drawing/2014/main" id="{D059A97D-E8A3-4ED5-A565-7461D90B891A}"/>
                  </a:ext>
                </a:extLst>
              </p:cNvPr>
              <p:cNvSpPr/>
              <p:nvPr/>
            </p:nvSpPr>
            <p:spPr>
              <a:xfrm>
                <a:off x="4612837" y="4419566"/>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4" name="Rectangle 13" descr="Meeting">
                <a:extLst>
                  <a:ext uri="{FF2B5EF4-FFF2-40B4-BE49-F238E27FC236}">
                    <a16:creationId xmlns:a16="http://schemas.microsoft.com/office/drawing/2014/main" id="{D02F2886-35F7-419B-80B7-09810F714689}"/>
                  </a:ext>
                </a:extLst>
              </p:cNvPr>
              <p:cNvSpPr/>
              <p:nvPr/>
            </p:nvSpPr>
            <p:spPr>
              <a:xfrm>
                <a:off x="4838688" y="4645417"/>
                <a:ext cx="623779" cy="623779"/>
              </a:xfrm>
              <a:prstGeom prst="rect">
                <a:avLst/>
              </a:prstGeom>
              <a:blipFill>
                <a:blip r:embed="rId9">
                  <a:extLst>
                    <a:ext uri="{96DAC541-7B7A-43D3-8B79-37D633B846F1}">
                      <asvg:svgBlip xmlns:asvg="http://schemas.microsoft.com/office/drawing/2016/SVG/main" r:embed="rId10"/>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8E0D0B7D-6146-4564-9515-CBC31E12475D}"/>
                  </a:ext>
                </a:extLst>
              </p:cNvPr>
              <p:cNvSpPr/>
              <p:nvPr/>
            </p:nvSpPr>
            <p:spPr>
              <a:xfrm>
                <a:off x="5918779" y="4419566"/>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b="1" dirty="0" err="1"/>
                  <a:t>Eg</a:t>
                </a:r>
                <a:r>
                  <a:rPr lang="en-GB" sz="1200" b="1" dirty="0"/>
                  <a:t>: Theatre team </a:t>
                </a:r>
                <a:endParaRPr lang="en-US" sz="1200" b="1" dirty="0"/>
              </a:p>
            </p:txBody>
          </p:sp>
        </p:grpSp>
        <p:sp>
          <p:nvSpPr>
            <p:cNvPr id="20" name="Content Placeholder 2">
              <a:extLst>
                <a:ext uri="{FF2B5EF4-FFF2-40B4-BE49-F238E27FC236}">
                  <a16:creationId xmlns:a16="http://schemas.microsoft.com/office/drawing/2014/main" id="{4D7DFEC6-F12C-7356-854A-64311F5065CD}"/>
                </a:ext>
              </a:extLst>
            </p:cNvPr>
            <p:cNvSpPr txBox="1">
              <a:spLocks/>
            </p:cNvSpPr>
            <p:nvPr/>
          </p:nvSpPr>
          <p:spPr>
            <a:xfrm>
              <a:off x="251520" y="4504481"/>
              <a:ext cx="8064896" cy="1163456"/>
            </a:xfrm>
            <a:prstGeom prst="rect">
              <a:avLst/>
            </a:prstGeom>
          </p:spPr>
          <p:txBody>
            <a:bodyPr vert="horz" lIns="68580" tIns="34290" rIns="68580" bIns="34290" rtlCol="0">
              <a:normAutofit fontScale="3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GB" sz="1500" b="1" dirty="0"/>
            </a:p>
            <a:p>
              <a:r>
                <a:rPr lang="en-GB" sz="2500" b="1" dirty="0"/>
                <a:t>The terms team and group are often used interchangeably; although a group may work interdependently the members are still interdependent with each having their own goals, whereas a team works interdependently but is focused on achieving a common goal.</a:t>
              </a:r>
            </a:p>
            <a:p>
              <a:r>
                <a:rPr lang="en-GB" sz="2500" b="1" dirty="0"/>
                <a:t>Individuals have some differences in terms of their interests, personality, demographics and abilities</a:t>
              </a:r>
            </a:p>
            <a:p>
              <a:r>
                <a:rPr lang="en-GB" sz="2500" b="1" dirty="0"/>
                <a:t>There is something that brings them together</a:t>
              </a:r>
            </a:p>
            <a:p>
              <a:endParaRPr lang="en-GB" sz="1500" dirty="0"/>
            </a:p>
            <a:p>
              <a:endParaRPr lang="en-GB" sz="1500" dirty="0"/>
            </a:p>
          </p:txBody>
        </p:sp>
      </p:grpSp>
      <p:sp>
        <p:nvSpPr>
          <p:cNvPr id="21" name="TextBox 20">
            <a:extLst>
              <a:ext uri="{FF2B5EF4-FFF2-40B4-BE49-F238E27FC236}">
                <a16:creationId xmlns:a16="http://schemas.microsoft.com/office/drawing/2014/main" id="{BE4BC5EF-9816-4A7A-741B-65950F6267B8}"/>
              </a:ext>
            </a:extLst>
          </p:cNvPr>
          <p:cNvSpPr txBox="1"/>
          <p:nvPr/>
        </p:nvSpPr>
        <p:spPr>
          <a:xfrm>
            <a:off x="1888440" y="886014"/>
            <a:ext cx="7447921" cy="523220"/>
          </a:xfrm>
          <a:prstGeom prst="rect">
            <a:avLst/>
          </a:prstGeom>
          <a:noFill/>
        </p:spPr>
        <p:txBody>
          <a:bodyPr wrap="square" rtlCol="0">
            <a:spAutoFit/>
          </a:bodyPr>
          <a:lstStyle/>
          <a:p>
            <a:r>
              <a:rPr lang="en-US" sz="2800" dirty="0"/>
              <a:t>In your own words define teams and group?</a:t>
            </a:r>
          </a:p>
        </p:txBody>
      </p:sp>
    </p:spTree>
    <p:extLst>
      <p:ext uri="{BB962C8B-B14F-4D97-AF65-F5344CB8AC3E}">
        <p14:creationId xmlns:p14="http://schemas.microsoft.com/office/powerpoint/2010/main" val="247344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2855640" y="404665"/>
            <a:ext cx="6955612" cy="485453"/>
          </a:xfrm>
        </p:spPr>
        <p:txBody>
          <a:bodyPr anchor="b">
            <a:noAutofit/>
          </a:bodyPr>
          <a:lstStyle/>
          <a:p>
            <a:pPr algn="ctr"/>
            <a:r>
              <a:rPr lang="en-GB" sz="4400" dirty="0">
                <a:latin typeface="Rockwell Condensed" panose="02060603050405020104" pitchFamily="18" charset="77"/>
              </a:rPr>
              <a:t>Why People Form Groups?</a:t>
            </a:r>
          </a:p>
        </p:txBody>
      </p:sp>
      <p:pic>
        <p:nvPicPr>
          <p:cNvPr id="5" name="Picture 4" descr="Diagram&#10;&#10;Description automatically generated">
            <a:extLst>
              <a:ext uri="{FF2B5EF4-FFF2-40B4-BE49-F238E27FC236}">
                <a16:creationId xmlns:a16="http://schemas.microsoft.com/office/drawing/2014/main" id="{90095F3E-1E46-9448-8915-2B6F8BCB4229}"/>
              </a:ext>
            </a:extLst>
          </p:cNvPr>
          <p:cNvPicPr>
            <a:picLocks noChangeAspect="1"/>
          </p:cNvPicPr>
          <p:nvPr/>
        </p:nvPicPr>
        <p:blipFill rotWithShape="1">
          <a:blip r:embed="rId3">
            <a:extLst>
              <a:ext uri="{28A0092B-C50C-407E-A947-70E740481C1C}">
                <a14:useLocalDpi xmlns:a14="http://schemas.microsoft.com/office/drawing/2010/main" val="0"/>
              </a:ext>
            </a:extLst>
          </a:blip>
          <a:srcRect l="1190" t="5495" r="202" b="6003"/>
          <a:stretch/>
        </p:blipFill>
        <p:spPr>
          <a:xfrm>
            <a:off x="4871864" y="1808820"/>
            <a:ext cx="5688632" cy="3240360"/>
          </a:xfrm>
          <a:prstGeom prst="rect">
            <a:avLst/>
          </a:prstGeom>
          <a:noFill/>
          <a:ln w="19050">
            <a:solidFill>
              <a:schemeClr val="tx1"/>
            </a:solidFill>
          </a:ln>
        </p:spPr>
      </p:pic>
      <p:sp>
        <p:nvSpPr>
          <p:cNvPr id="3" name="Content Placeholder 2">
            <a:extLst>
              <a:ext uri="{FF2B5EF4-FFF2-40B4-BE49-F238E27FC236}">
                <a16:creationId xmlns:a16="http://schemas.microsoft.com/office/drawing/2014/main" id="{5B1228DF-8954-4900-A551-4828CD416E44}"/>
              </a:ext>
            </a:extLst>
          </p:cNvPr>
          <p:cNvSpPr>
            <a:spLocks noGrp="1"/>
          </p:cNvSpPr>
          <p:nvPr>
            <p:ph type="body" sz="half" idx="2"/>
          </p:nvPr>
        </p:nvSpPr>
        <p:spPr>
          <a:xfrm>
            <a:off x="1753891" y="906656"/>
            <a:ext cx="3096344" cy="4029891"/>
          </a:xfrm>
        </p:spPr>
        <p:txBody>
          <a:bodyPr>
            <a:noAutofit/>
          </a:bodyPr>
          <a:lstStyle/>
          <a:p>
            <a:pPr>
              <a:spcAft>
                <a:spcPts val="1800"/>
              </a:spcAft>
            </a:pPr>
            <a:r>
              <a:rPr lang="en-GB" sz="1700" b="1" dirty="0"/>
              <a:t>Social identity theory  - </a:t>
            </a:r>
            <a:r>
              <a:rPr lang="en-GB" sz="1700" dirty="0"/>
              <a:t>Perspective that considers when and why individuals consider themselves members of groups.</a:t>
            </a:r>
          </a:p>
          <a:p>
            <a:pPr>
              <a:spcAft>
                <a:spcPts val="1800"/>
              </a:spcAft>
            </a:pPr>
            <a:r>
              <a:rPr lang="en-GB" sz="1700" dirty="0"/>
              <a:t>Social identity theory proposes that people have emotional reactions to the failure or success of their group because their self-esteem gets tied into the group’s performance</a:t>
            </a:r>
          </a:p>
          <a:p>
            <a:pPr>
              <a:spcAft>
                <a:spcPts val="1800"/>
              </a:spcAft>
            </a:pPr>
            <a:r>
              <a:rPr lang="en-GB" sz="1700" dirty="0"/>
              <a:t>Social identity relates to the perception of oneself and others based on the social groups that they belong to.</a:t>
            </a:r>
          </a:p>
        </p:txBody>
      </p:sp>
      <p:sp>
        <p:nvSpPr>
          <p:cNvPr id="6" name="TextBox 5">
            <a:extLst>
              <a:ext uri="{FF2B5EF4-FFF2-40B4-BE49-F238E27FC236}">
                <a16:creationId xmlns:a16="http://schemas.microsoft.com/office/drawing/2014/main" id="{C6EB479C-A616-3F4C-A315-29CB2846771D}"/>
              </a:ext>
            </a:extLst>
          </p:cNvPr>
          <p:cNvSpPr txBox="1"/>
          <p:nvPr/>
        </p:nvSpPr>
        <p:spPr>
          <a:xfrm>
            <a:off x="4825008" y="5157192"/>
            <a:ext cx="4511352" cy="338554"/>
          </a:xfrm>
          <a:prstGeom prst="rect">
            <a:avLst/>
          </a:prstGeom>
          <a:noFill/>
        </p:spPr>
        <p:txBody>
          <a:bodyPr wrap="square" rtlCol="0">
            <a:spAutoFit/>
          </a:bodyPr>
          <a:lstStyle/>
          <a:p>
            <a:r>
              <a:rPr lang="en-GB" sz="1600" dirty="0"/>
              <a:t>Source: Scheepers and </a:t>
            </a:r>
            <a:r>
              <a:rPr lang="en-GB" sz="1600" dirty="0" err="1"/>
              <a:t>Ellemers</a:t>
            </a:r>
            <a:r>
              <a:rPr lang="en-GB" sz="1600" dirty="0"/>
              <a:t>, (2019).</a:t>
            </a:r>
            <a:endParaRPr lang="en-US" sz="1600" dirty="0"/>
          </a:p>
        </p:txBody>
      </p:sp>
    </p:spTree>
    <p:extLst>
      <p:ext uri="{BB962C8B-B14F-4D97-AF65-F5344CB8AC3E}">
        <p14:creationId xmlns:p14="http://schemas.microsoft.com/office/powerpoint/2010/main" val="252706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943B-7C66-4AAF-86DA-4CD134CF6AC1}"/>
              </a:ext>
            </a:extLst>
          </p:cNvPr>
          <p:cNvSpPr>
            <a:spLocks noGrp="1"/>
          </p:cNvSpPr>
          <p:nvPr>
            <p:ph type="title"/>
          </p:nvPr>
        </p:nvSpPr>
        <p:spPr/>
        <p:txBody>
          <a:bodyPr>
            <a:norm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Types of Groups</a:t>
            </a:r>
          </a:p>
        </p:txBody>
      </p:sp>
      <p:sp>
        <p:nvSpPr>
          <p:cNvPr id="6" name="Freeform: Shape 5">
            <a:extLst>
              <a:ext uri="{FF2B5EF4-FFF2-40B4-BE49-F238E27FC236}">
                <a16:creationId xmlns:a16="http://schemas.microsoft.com/office/drawing/2014/main" id="{6C53B6C9-6794-4657-B578-AC62C1F7259E}"/>
              </a:ext>
            </a:extLst>
          </p:cNvPr>
          <p:cNvSpPr/>
          <p:nvPr/>
        </p:nvSpPr>
        <p:spPr>
          <a:xfrm>
            <a:off x="1658778" y="2928898"/>
            <a:ext cx="1493872" cy="1258966"/>
          </a:xfrm>
          <a:custGeom>
            <a:avLst/>
            <a:gdLst>
              <a:gd name="connsiteX0" fmla="*/ 0 w 1163511"/>
              <a:gd name="connsiteY0" fmla="*/ 116351 h 1258966"/>
              <a:gd name="connsiteX1" fmla="*/ 116351 w 1163511"/>
              <a:gd name="connsiteY1" fmla="*/ 0 h 1258966"/>
              <a:gd name="connsiteX2" fmla="*/ 1047160 w 1163511"/>
              <a:gd name="connsiteY2" fmla="*/ 0 h 1258966"/>
              <a:gd name="connsiteX3" fmla="*/ 1163511 w 1163511"/>
              <a:gd name="connsiteY3" fmla="*/ 116351 h 1258966"/>
              <a:gd name="connsiteX4" fmla="*/ 1163511 w 1163511"/>
              <a:gd name="connsiteY4" fmla="*/ 1142615 h 1258966"/>
              <a:gd name="connsiteX5" fmla="*/ 1047160 w 1163511"/>
              <a:gd name="connsiteY5" fmla="*/ 1258966 h 1258966"/>
              <a:gd name="connsiteX6" fmla="*/ 116351 w 1163511"/>
              <a:gd name="connsiteY6" fmla="*/ 1258966 h 1258966"/>
              <a:gd name="connsiteX7" fmla="*/ 0 w 1163511"/>
              <a:gd name="connsiteY7" fmla="*/ 1142615 h 1258966"/>
              <a:gd name="connsiteX8" fmla="*/ 0 w 1163511"/>
              <a:gd name="connsiteY8" fmla="*/ 116351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3511" h="1258966">
                <a:moveTo>
                  <a:pt x="0" y="116351"/>
                </a:moveTo>
                <a:cubicBezTo>
                  <a:pt x="0" y="52092"/>
                  <a:pt x="52092" y="0"/>
                  <a:pt x="116351" y="0"/>
                </a:cubicBezTo>
                <a:lnTo>
                  <a:pt x="1047160" y="0"/>
                </a:lnTo>
                <a:cubicBezTo>
                  <a:pt x="1111419" y="0"/>
                  <a:pt x="1163511" y="52092"/>
                  <a:pt x="1163511" y="116351"/>
                </a:cubicBezTo>
                <a:lnTo>
                  <a:pt x="1163511" y="1142615"/>
                </a:lnTo>
                <a:cubicBezTo>
                  <a:pt x="1163511" y="1206874"/>
                  <a:pt x="1111419" y="1258966"/>
                  <a:pt x="1047160" y="1258966"/>
                </a:cubicBezTo>
                <a:lnTo>
                  <a:pt x="116351" y="1258966"/>
                </a:lnTo>
                <a:cubicBezTo>
                  <a:pt x="52092" y="1258966"/>
                  <a:pt x="0" y="1206874"/>
                  <a:pt x="0" y="1142615"/>
                </a:cubicBezTo>
                <a:lnTo>
                  <a:pt x="0" y="1163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238" tIns="44238" rIns="44238" bIns="44238" numCol="1" spcCol="1270" anchor="ctr" anchorCtr="0">
            <a:noAutofit/>
          </a:bodyPr>
          <a:lstStyle/>
          <a:p>
            <a:pPr algn="ctr" defTabSz="711200">
              <a:lnSpc>
                <a:spcPct val="90000"/>
              </a:lnSpc>
              <a:spcBef>
                <a:spcPct val="0"/>
              </a:spcBef>
              <a:spcAft>
                <a:spcPct val="35000"/>
              </a:spcAft>
            </a:pPr>
            <a:r>
              <a:rPr lang="en-GB" sz="3200" dirty="0">
                <a:solidFill>
                  <a:schemeClr val="tx1"/>
                </a:solidFill>
              </a:rPr>
              <a:t>Groups</a:t>
            </a:r>
            <a:endParaRPr lang="en-GB" sz="2400" dirty="0">
              <a:solidFill>
                <a:schemeClr val="tx1"/>
              </a:solidFill>
            </a:endParaRPr>
          </a:p>
        </p:txBody>
      </p:sp>
      <p:sp>
        <p:nvSpPr>
          <p:cNvPr id="8" name="Freeform: Shape 7">
            <a:extLst>
              <a:ext uri="{FF2B5EF4-FFF2-40B4-BE49-F238E27FC236}">
                <a16:creationId xmlns:a16="http://schemas.microsoft.com/office/drawing/2014/main" id="{EDD7607F-6AEA-451D-A697-678F496DC7E7}"/>
              </a:ext>
            </a:extLst>
          </p:cNvPr>
          <p:cNvSpPr/>
          <p:nvPr/>
        </p:nvSpPr>
        <p:spPr>
          <a:xfrm>
            <a:off x="3588452" y="1992654"/>
            <a:ext cx="1859476" cy="1471304"/>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pPr algn="ctr" defTabSz="711200">
              <a:lnSpc>
                <a:spcPct val="90000"/>
              </a:lnSpc>
              <a:spcBef>
                <a:spcPct val="0"/>
              </a:spcBef>
              <a:spcAft>
                <a:spcPct val="35000"/>
              </a:spcAft>
            </a:pPr>
            <a:r>
              <a:rPr lang="en-GB" sz="3200" dirty="0">
                <a:solidFill>
                  <a:schemeClr val="tx1"/>
                </a:solidFill>
              </a:rPr>
              <a:t>Formal</a:t>
            </a:r>
          </a:p>
        </p:txBody>
      </p:sp>
      <p:sp>
        <p:nvSpPr>
          <p:cNvPr id="10" name="Freeform: Shape 9">
            <a:extLst>
              <a:ext uri="{FF2B5EF4-FFF2-40B4-BE49-F238E27FC236}">
                <a16:creationId xmlns:a16="http://schemas.microsoft.com/office/drawing/2014/main" id="{31A498D3-1EC9-4D0B-84F2-60D439483BE0}"/>
              </a:ext>
            </a:extLst>
          </p:cNvPr>
          <p:cNvSpPr/>
          <p:nvPr/>
        </p:nvSpPr>
        <p:spPr>
          <a:xfrm>
            <a:off x="5447928" y="1992654"/>
            <a:ext cx="4968552" cy="1425484"/>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pPr defTabSz="711200">
              <a:lnSpc>
                <a:spcPct val="90000"/>
              </a:lnSpc>
              <a:spcBef>
                <a:spcPct val="0"/>
              </a:spcBef>
              <a:spcAft>
                <a:spcPct val="35000"/>
              </a:spcAft>
            </a:pPr>
            <a:r>
              <a:rPr lang="en-GB" sz="2400" dirty="0">
                <a:solidFill>
                  <a:schemeClr val="tx1"/>
                </a:solidFill>
              </a:rPr>
              <a:t>Defined by the organization's structure</a:t>
            </a:r>
          </a:p>
          <a:p>
            <a:pPr defTabSz="711200">
              <a:lnSpc>
                <a:spcPct val="90000"/>
              </a:lnSpc>
              <a:spcBef>
                <a:spcPct val="0"/>
              </a:spcBef>
              <a:spcAft>
                <a:spcPct val="35000"/>
              </a:spcAft>
            </a:pPr>
            <a:r>
              <a:rPr lang="en-GB" sz="2400" dirty="0">
                <a:solidFill>
                  <a:schemeClr val="tx1"/>
                </a:solidFill>
              </a:rPr>
              <a:t>Designated work assignments/ establishing tasks</a:t>
            </a:r>
          </a:p>
        </p:txBody>
      </p:sp>
      <p:sp>
        <p:nvSpPr>
          <p:cNvPr id="12" name="Freeform: Shape 11">
            <a:extLst>
              <a:ext uri="{FF2B5EF4-FFF2-40B4-BE49-F238E27FC236}">
                <a16:creationId xmlns:a16="http://schemas.microsoft.com/office/drawing/2014/main" id="{1C6A891E-51BF-4A17-9B8F-5A82BC3297C6}"/>
              </a:ext>
            </a:extLst>
          </p:cNvPr>
          <p:cNvSpPr/>
          <p:nvPr/>
        </p:nvSpPr>
        <p:spPr>
          <a:xfrm>
            <a:off x="3588452" y="3676296"/>
            <a:ext cx="1859476" cy="1424318"/>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pPr algn="ctr" defTabSz="711200">
              <a:lnSpc>
                <a:spcPct val="90000"/>
              </a:lnSpc>
              <a:spcBef>
                <a:spcPct val="0"/>
              </a:spcBef>
              <a:spcAft>
                <a:spcPct val="35000"/>
              </a:spcAft>
            </a:pPr>
            <a:r>
              <a:rPr lang="en-GB" sz="3200" dirty="0">
                <a:solidFill>
                  <a:schemeClr val="tx1"/>
                </a:solidFill>
              </a:rPr>
              <a:t>Informal</a:t>
            </a:r>
          </a:p>
        </p:txBody>
      </p:sp>
      <p:sp>
        <p:nvSpPr>
          <p:cNvPr id="14" name="Freeform: Shape 13">
            <a:extLst>
              <a:ext uri="{FF2B5EF4-FFF2-40B4-BE49-F238E27FC236}">
                <a16:creationId xmlns:a16="http://schemas.microsoft.com/office/drawing/2014/main" id="{51743B1A-D93C-4DA4-8C44-55BA645A3F3D}"/>
              </a:ext>
            </a:extLst>
          </p:cNvPr>
          <p:cNvSpPr/>
          <p:nvPr/>
        </p:nvSpPr>
        <p:spPr>
          <a:xfrm>
            <a:off x="5447928" y="3664550"/>
            <a:ext cx="4968552" cy="1447811"/>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r>
              <a:rPr lang="en-GB" sz="2400" dirty="0">
                <a:solidFill>
                  <a:schemeClr val="tx1"/>
                </a:solidFill>
              </a:rPr>
              <a:t>Neither formally structured</a:t>
            </a:r>
          </a:p>
          <a:p>
            <a:r>
              <a:rPr lang="en-GB" sz="2400" dirty="0">
                <a:solidFill>
                  <a:schemeClr val="tx1"/>
                </a:solidFill>
              </a:rPr>
              <a:t>nor organizationally determined</a:t>
            </a:r>
          </a:p>
        </p:txBody>
      </p:sp>
      <p:sp>
        <p:nvSpPr>
          <p:cNvPr id="16" name="Arrow: Right 15">
            <a:extLst>
              <a:ext uri="{FF2B5EF4-FFF2-40B4-BE49-F238E27FC236}">
                <a16:creationId xmlns:a16="http://schemas.microsoft.com/office/drawing/2014/main" id="{D0910D1B-EF0C-44FE-9BF5-121695741144}"/>
              </a:ext>
            </a:extLst>
          </p:cNvPr>
          <p:cNvSpPr/>
          <p:nvPr/>
        </p:nvSpPr>
        <p:spPr>
          <a:xfrm rot="19573530">
            <a:off x="3152650" y="2708920"/>
            <a:ext cx="435802" cy="432048"/>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0590426D-2BF2-4D5C-B7AA-EE1841239386}"/>
              </a:ext>
            </a:extLst>
          </p:cNvPr>
          <p:cNvSpPr/>
          <p:nvPr/>
        </p:nvSpPr>
        <p:spPr>
          <a:xfrm rot="2130186">
            <a:off x="3152328" y="4031921"/>
            <a:ext cx="435802" cy="432048"/>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99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500"/>
                                        <p:tgtEl>
                                          <p:spTgt spid="1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wipe(left)">
                                      <p:cBhvr>
                                        <p:cTn id="24" dur="500"/>
                                        <p:tgtEl>
                                          <p:spTgt spid="17"/>
                                        </p:tgtEl>
                                      </p:cBhvr>
                                    </p:animEffect>
                                  </p:childTnLst>
                                </p:cTn>
                              </p:par>
                            </p:childTnLst>
                          </p:cTn>
                        </p:par>
                        <p:par>
                          <p:cTn id="25" fill="hold">
                            <p:stCondLst>
                              <p:cond delay="500"/>
                            </p:stCondLst>
                            <p:childTnLst>
                              <p:par>
                                <p:cTn id="26" presetID="22" presetClass="entr" presetSubtype="8"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wipe(left)">
                                      <p:cBhvr>
                                        <p:cTn id="28" dur="500"/>
                                        <p:tgtEl>
                                          <p:spTgt spid="12"/>
                                        </p:tgtEl>
                                      </p:cBhvr>
                                    </p:animEffect>
                                  </p:childTnLst>
                                </p:cTn>
                              </p:par>
                            </p:childTnLst>
                          </p:cTn>
                        </p:par>
                        <p:par>
                          <p:cTn id="29" fill="hold">
                            <p:stCondLst>
                              <p:cond delay="1000"/>
                            </p:stCondLst>
                            <p:childTnLst>
                              <p:par>
                                <p:cTn id="30" presetID="22" presetClass="entr" presetSubtype="8" fill="hold" grpId="0" nodeType="after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ipe(left)">
                                      <p:cBhvr>
                                        <p:cTn id="3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01F55-5ED3-6245-7A2F-B15A813A6372}"/>
              </a:ext>
            </a:extLst>
          </p:cNvPr>
          <p:cNvSpPr>
            <a:spLocks noGrp="1"/>
          </p:cNvSpPr>
          <p:nvPr>
            <p:ph type="title"/>
          </p:nvPr>
        </p:nvSpPr>
        <p:spPr/>
        <p:txBody>
          <a:bodyPr/>
          <a:lstStyle/>
          <a:p>
            <a:r>
              <a:rPr lang="en-GB"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Key differences between groups and teams</a:t>
            </a:r>
            <a:endParaRPr lang="en-US" dirty="0"/>
          </a:p>
        </p:txBody>
      </p:sp>
      <p:graphicFrame>
        <p:nvGraphicFramePr>
          <p:cNvPr id="4" name="Table 4">
            <a:extLst>
              <a:ext uri="{FF2B5EF4-FFF2-40B4-BE49-F238E27FC236}">
                <a16:creationId xmlns:a16="http://schemas.microsoft.com/office/drawing/2014/main" id="{24C7568F-75DB-2710-2E94-585F02BFCC86}"/>
              </a:ext>
            </a:extLst>
          </p:cNvPr>
          <p:cNvGraphicFramePr>
            <a:graphicFrameLocks noGrp="1"/>
          </p:cNvGraphicFramePr>
          <p:nvPr/>
        </p:nvGraphicFramePr>
        <p:xfrm>
          <a:off x="1775520" y="1397000"/>
          <a:ext cx="8229600" cy="2936240"/>
        </p:xfrm>
        <a:graphic>
          <a:graphicData uri="http://schemas.openxmlformats.org/drawingml/2006/table">
            <a:tbl>
              <a:tblPr firstRow="1" bandRow="1">
                <a:tableStyleId>{9D7B26C5-4107-4FEC-AEDC-1716B250A1EF}</a:tableStyleId>
              </a:tblPr>
              <a:tblGrid>
                <a:gridCol w="4114800">
                  <a:extLst>
                    <a:ext uri="{9D8B030D-6E8A-4147-A177-3AD203B41FA5}">
                      <a16:colId xmlns:a16="http://schemas.microsoft.com/office/drawing/2014/main" val="3311524396"/>
                    </a:ext>
                  </a:extLst>
                </a:gridCol>
                <a:gridCol w="4114800">
                  <a:extLst>
                    <a:ext uri="{9D8B030D-6E8A-4147-A177-3AD203B41FA5}">
                      <a16:colId xmlns:a16="http://schemas.microsoft.com/office/drawing/2014/main" val="1103464013"/>
                    </a:ext>
                  </a:extLst>
                </a:gridCol>
              </a:tblGrid>
              <a:tr h="370840">
                <a:tc>
                  <a:txBody>
                    <a:bodyPr/>
                    <a:lstStyle/>
                    <a:p>
                      <a:r>
                        <a:rPr lang="en-US" dirty="0"/>
                        <a:t>Team</a:t>
                      </a:r>
                    </a:p>
                  </a:txBody>
                  <a:tcPr/>
                </a:tc>
                <a:tc>
                  <a:txBody>
                    <a:bodyPr/>
                    <a:lstStyle/>
                    <a:p>
                      <a:r>
                        <a:rPr lang="en-US" dirty="0"/>
                        <a:t>Group</a:t>
                      </a:r>
                    </a:p>
                  </a:txBody>
                  <a:tcPr/>
                </a:tc>
                <a:extLst>
                  <a:ext uri="{0D108BD9-81ED-4DB2-BD59-A6C34878D82A}">
                    <a16:rowId xmlns:a16="http://schemas.microsoft.com/office/drawing/2014/main" val="2670166907"/>
                  </a:ext>
                </a:extLst>
              </a:tr>
              <a:tr h="370840">
                <a:tc>
                  <a:txBody>
                    <a:bodyPr/>
                    <a:lstStyle/>
                    <a:p>
                      <a:r>
                        <a:rPr lang="en-US" dirty="0"/>
                        <a:t>Collectively accountable</a:t>
                      </a:r>
                    </a:p>
                  </a:txBody>
                  <a:tcPr>
                    <a:solidFill>
                      <a:schemeClr val="accent1">
                        <a:lumMod val="60000"/>
                        <a:lumOff val="40000"/>
                        <a:alpha val="20000"/>
                      </a:schemeClr>
                    </a:solidFill>
                  </a:tcPr>
                </a:tc>
                <a:tc>
                  <a:txBody>
                    <a:bodyPr/>
                    <a:lstStyle/>
                    <a:p>
                      <a:r>
                        <a:rPr lang="en-GB" sz="1800" b="0" kern="1200" dirty="0">
                          <a:solidFill>
                            <a:schemeClr val="dk1"/>
                          </a:solidFill>
                          <a:effectLst/>
                        </a:rPr>
                        <a:t>Individually accountable</a:t>
                      </a:r>
                      <a:endParaRPr lang="en-US" dirty="0"/>
                    </a:p>
                  </a:txBody>
                  <a:tcPr>
                    <a:solidFill>
                      <a:schemeClr val="accent1">
                        <a:lumMod val="60000"/>
                        <a:lumOff val="40000"/>
                        <a:alpha val="20000"/>
                      </a:schemeClr>
                    </a:solidFill>
                  </a:tcPr>
                </a:tc>
                <a:extLst>
                  <a:ext uri="{0D108BD9-81ED-4DB2-BD59-A6C34878D82A}">
                    <a16:rowId xmlns:a16="http://schemas.microsoft.com/office/drawing/2014/main" val="1154528786"/>
                  </a:ext>
                </a:extLst>
              </a:tr>
              <a:tr h="370840">
                <a:tc>
                  <a:txBody>
                    <a:bodyPr/>
                    <a:lstStyle/>
                    <a:p>
                      <a:r>
                        <a:rPr lang="en-US" dirty="0"/>
                        <a:t>Plan together collaborate, collectively decide on future actions </a:t>
                      </a:r>
                    </a:p>
                  </a:txBody>
                  <a:tcPr/>
                </a:tc>
                <a:tc>
                  <a:txBody>
                    <a:bodyPr/>
                    <a:lstStyle/>
                    <a:p>
                      <a:r>
                        <a:rPr lang="en-US" dirty="0"/>
                        <a:t>Share information and different perspectives</a:t>
                      </a:r>
                    </a:p>
                  </a:txBody>
                  <a:tcPr/>
                </a:tc>
                <a:extLst>
                  <a:ext uri="{0D108BD9-81ED-4DB2-BD59-A6C34878D82A}">
                    <a16:rowId xmlns:a16="http://schemas.microsoft.com/office/drawing/2014/main" val="1002305265"/>
                  </a:ext>
                </a:extLst>
              </a:tr>
              <a:tr h="370840">
                <a:tc>
                  <a:txBody>
                    <a:bodyPr/>
                    <a:lstStyle/>
                    <a:p>
                      <a:r>
                        <a:rPr lang="en-US" dirty="0"/>
                        <a:t>Focus on team goals and outcomes</a:t>
                      </a:r>
                    </a:p>
                  </a:txBody>
                  <a:tcPr>
                    <a:solidFill>
                      <a:schemeClr val="accent1">
                        <a:lumMod val="60000"/>
                        <a:lumOff val="40000"/>
                        <a:alpha val="20000"/>
                      </a:schemeClr>
                    </a:solidFill>
                  </a:tcPr>
                </a:tc>
                <a:tc>
                  <a:txBody>
                    <a:bodyPr/>
                    <a:lstStyle/>
                    <a:p>
                      <a:r>
                        <a:rPr lang="en-US" dirty="0"/>
                        <a:t>Focus on individual goals and outcomes</a:t>
                      </a:r>
                    </a:p>
                  </a:txBody>
                  <a:tcPr>
                    <a:solidFill>
                      <a:schemeClr val="accent1">
                        <a:lumMod val="60000"/>
                        <a:lumOff val="40000"/>
                        <a:alpha val="20000"/>
                      </a:schemeClr>
                    </a:solidFill>
                  </a:tcPr>
                </a:tc>
                <a:extLst>
                  <a:ext uri="{0D108BD9-81ED-4DB2-BD59-A6C34878D82A}">
                    <a16:rowId xmlns:a16="http://schemas.microsoft.com/office/drawing/2014/main" val="1551777978"/>
                  </a:ext>
                </a:extLst>
              </a:tr>
              <a:tr h="370840">
                <a:tc>
                  <a:txBody>
                    <a:bodyPr/>
                    <a:lstStyle/>
                    <a:p>
                      <a:r>
                        <a:rPr lang="en-US" dirty="0"/>
                        <a:t>Work together on collective task </a:t>
                      </a:r>
                    </a:p>
                  </a:txBody>
                  <a:tcPr/>
                </a:tc>
                <a:tc>
                  <a:txBody>
                    <a:bodyPr/>
                    <a:lstStyle/>
                    <a:p>
                      <a:r>
                        <a:rPr lang="en-US" dirty="0"/>
                        <a:t>Undertake individual task, which sometimes done in connection with other. </a:t>
                      </a:r>
                    </a:p>
                  </a:txBody>
                  <a:tcPr/>
                </a:tc>
                <a:extLst>
                  <a:ext uri="{0D108BD9-81ED-4DB2-BD59-A6C34878D82A}">
                    <a16:rowId xmlns:a16="http://schemas.microsoft.com/office/drawing/2014/main" val="660171254"/>
                  </a:ext>
                </a:extLst>
              </a:tr>
            </a:tbl>
          </a:graphicData>
        </a:graphic>
      </p:graphicFrame>
      <p:sp>
        <p:nvSpPr>
          <p:cNvPr id="5" name="TextBox 4">
            <a:extLst>
              <a:ext uri="{FF2B5EF4-FFF2-40B4-BE49-F238E27FC236}">
                <a16:creationId xmlns:a16="http://schemas.microsoft.com/office/drawing/2014/main" id="{83B80F77-2945-BBF0-04E1-35451E7CFCAD}"/>
              </a:ext>
            </a:extLst>
          </p:cNvPr>
          <p:cNvSpPr txBox="1"/>
          <p:nvPr/>
        </p:nvSpPr>
        <p:spPr>
          <a:xfrm>
            <a:off x="1775520" y="4437112"/>
            <a:ext cx="4608512" cy="369332"/>
          </a:xfrm>
          <a:prstGeom prst="rect">
            <a:avLst/>
          </a:prstGeom>
          <a:noFill/>
        </p:spPr>
        <p:txBody>
          <a:bodyPr wrap="square" rtlCol="0">
            <a:spAutoFit/>
          </a:bodyPr>
          <a:lstStyle/>
          <a:p>
            <a:r>
              <a:rPr lang="en-US" dirty="0"/>
              <a:t>Source: King and Lawley, (2016)</a:t>
            </a:r>
          </a:p>
        </p:txBody>
      </p:sp>
    </p:spTree>
    <p:extLst>
      <p:ext uri="{BB962C8B-B14F-4D97-AF65-F5344CB8AC3E}">
        <p14:creationId xmlns:p14="http://schemas.microsoft.com/office/powerpoint/2010/main" val="2942478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0448-64C4-46F7-AF70-65D888AFB093}"/>
              </a:ext>
            </a:extLst>
          </p:cNvPr>
          <p:cNvSpPr>
            <a:spLocks noGrp="1"/>
          </p:cNvSpPr>
          <p:nvPr>
            <p:ph type="title"/>
          </p:nvPr>
        </p:nvSpPr>
        <p:spPr>
          <a:xfrm>
            <a:off x="1981200" y="274638"/>
            <a:ext cx="8229600" cy="634082"/>
          </a:xfrm>
        </p:spPr>
        <p:txBody>
          <a:bodyPr>
            <a:noAutofit/>
          </a:bodyPr>
          <a:lstStyle/>
          <a:p>
            <a:pPr algn="l"/>
            <a:r>
              <a:rPr lang="en-GB" sz="4800"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More differences</a:t>
            </a:r>
            <a:endPar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graphicFrame>
        <p:nvGraphicFramePr>
          <p:cNvPr id="5" name="Object 4">
            <a:extLst>
              <a:ext uri="{FF2B5EF4-FFF2-40B4-BE49-F238E27FC236}">
                <a16:creationId xmlns:a16="http://schemas.microsoft.com/office/drawing/2014/main" id="{3BB06518-6D26-F443-BDBC-20D36FBA5D94}"/>
              </a:ext>
            </a:extLst>
          </p:cNvPr>
          <p:cNvGraphicFramePr>
            <a:graphicFrameLocks noChangeAspect="1"/>
          </p:cNvGraphicFramePr>
          <p:nvPr/>
        </p:nvGraphicFramePr>
        <p:xfrm>
          <a:off x="1847528" y="1556792"/>
          <a:ext cx="8448388" cy="3888432"/>
        </p:xfrm>
        <a:graphic>
          <a:graphicData uri="http://schemas.openxmlformats.org/presentationml/2006/ole">
            <mc:AlternateContent xmlns:mc="http://schemas.openxmlformats.org/markup-compatibility/2006">
              <mc:Choice xmlns:v="urn:schemas-microsoft-com:vml" Requires="v">
                <p:oleObj name="Document" r:id="rId3" imgW="5943600" imgH="2832100" progId="Word.Document.12">
                  <p:embed/>
                </p:oleObj>
              </mc:Choice>
              <mc:Fallback>
                <p:oleObj name="Document" r:id="rId3" imgW="5943600" imgH="2832100" progId="Word.Document.12">
                  <p:embed/>
                  <p:pic>
                    <p:nvPicPr>
                      <p:cNvPr id="5" name="Object 4">
                        <a:extLst>
                          <a:ext uri="{FF2B5EF4-FFF2-40B4-BE49-F238E27FC236}">
                            <a16:creationId xmlns:a16="http://schemas.microsoft.com/office/drawing/2014/main" id="{3BB06518-6D26-F443-BDBC-20D36FBA5D94}"/>
                          </a:ext>
                        </a:extLst>
                      </p:cNvPr>
                      <p:cNvPicPr/>
                      <p:nvPr/>
                    </p:nvPicPr>
                    <p:blipFill>
                      <a:blip r:embed="rId4"/>
                      <a:stretch>
                        <a:fillRect/>
                      </a:stretch>
                    </p:blipFill>
                    <p:spPr>
                      <a:xfrm>
                        <a:off x="1847528" y="1556792"/>
                        <a:ext cx="8448388" cy="3888432"/>
                      </a:xfrm>
                      <a:prstGeom prst="rect">
                        <a:avLst/>
                      </a:prstGeom>
                    </p:spPr>
                  </p:pic>
                </p:oleObj>
              </mc:Fallback>
            </mc:AlternateContent>
          </a:graphicData>
        </a:graphic>
      </p:graphicFrame>
      <p:sp>
        <p:nvSpPr>
          <p:cNvPr id="6" name="TextBox 5">
            <a:extLst>
              <a:ext uri="{FF2B5EF4-FFF2-40B4-BE49-F238E27FC236}">
                <a16:creationId xmlns:a16="http://schemas.microsoft.com/office/drawing/2014/main" id="{B36C36B8-1181-454B-809B-AC07AFC38C21}"/>
              </a:ext>
            </a:extLst>
          </p:cNvPr>
          <p:cNvSpPr txBox="1"/>
          <p:nvPr/>
        </p:nvSpPr>
        <p:spPr>
          <a:xfrm>
            <a:off x="2207568" y="5373216"/>
            <a:ext cx="7488832" cy="369332"/>
          </a:xfrm>
          <a:prstGeom prst="rect">
            <a:avLst/>
          </a:prstGeom>
          <a:noFill/>
        </p:spPr>
        <p:txBody>
          <a:bodyPr wrap="square" rtlCol="0">
            <a:spAutoFit/>
          </a:bodyPr>
          <a:lstStyle/>
          <a:p>
            <a:r>
              <a:rPr lang="en-US" dirty="0"/>
              <a:t>Source: Belbin, R.M – Beyond the Team, Butterworth-Heinemann (2000).</a:t>
            </a:r>
          </a:p>
        </p:txBody>
      </p:sp>
    </p:spTree>
    <p:extLst>
      <p:ext uri="{BB962C8B-B14F-4D97-AF65-F5344CB8AC3E}">
        <p14:creationId xmlns:p14="http://schemas.microsoft.com/office/powerpoint/2010/main" val="331922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3FFB4-B5C6-C841-820B-07ED215186EA}"/>
              </a:ext>
            </a:extLst>
          </p:cNvPr>
          <p:cNvSpPr>
            <a:spLocks noGrp="1"/>
          </p:cNvSpPr>
          <p:nvPr>
            <p:ph type="title"/>
          </p:nvPr>
        </p:nvSpPr>
        <p:spPr>
          <a:xfrm>
            <a:off x="1981200" y="274638"/>
            <a:ext cx="8229600" cy="850106"/>
          </a:xfrm>
        </p:spPr>
        <p:txBody>
          <a:bodyPr anchor="ctr">
            <a:noAutofit/>
          </a:bodyPr>
          <a:lstStyle/>
          <a:p>
            <a:pPr algn="l"/>
            <a:r>
              <a:rPr lang="en-GB" sz="3200" b="1" dirty="0"/>
              <a:t>Activity 2 - Conditions for a group to be a successful team? </a:t>
            </a:r>
          </a:p>
        </p:txBody>
      </p:sp>
      <p:pic>
        <p:nvPicPr>
          <p:cNvPr id="6" name="Picture 5" descr="Graphical user interface&#10;&#10;Description automatically generated">
            <a:extLst>
              <a:ext uri="{FF2B5EF4-FFF2-40B4-BE49-F238E27FC236}">
                <a16:creationId xmlns:a16="http://schemas.microsoft.com/office/drawing/2014/main" id="{057E10C6-DDFD-9B41-90F9-64840DF62FEB}"/>
              </a:ext>
            </a:extLst>
          </p:cNvPr>
          <p:cNvPicPr>
            <a:picLocks noChangeAspect="1"/>
          </p:cNvPicPr>
          <p:nvPr/>
        </p:nvPicPr>
        <p:blipFill rotWithShape="1">
          <a:blip r:embed="rId3">
            <a:extLst>
              <a:ext uri="{28A0092B-C50C-407E-A947-70E740481C1C}">
                <a14:useLocalDpi xmlns:a14="http://schemas.microsoft.com/office/drawing/2010/main" val="0"/>
              </a:ext>
            </a:extLst>
          </a:blip>
          <a:srcRect l="28737" r="28738"/>
          <a:stretch/>
        </p:blipFill>
        <p:spPr>
          <a:xfrm>
            <a:off x="1775520" y="1600201"/>
            <a:ext cx="3240360" cy="3989040"/>
          </a:xfrm>
          <a:prstGeom prst="rect">
            <a:avLst/>
          </a:prstGeom>
        </p:spPr>
      </p:pic>
      <p:sp>
        <p:nvSpPr>
          <p:cNvPr id="7" name="Content Placeholder 2">
            <a:extLst>
              <a:ext uri="{FF2B5EF4-FFF2-40B4-BE49-F238E27FC236}">
                <a16:creationId xmlns:a16="http://schemas.microsoft.com/office/drawing/2014/main" id="{DF905301-D24D-9612-2D78-C3ED23E7DAA9}"/>
              </a:ext>
            </a:extLst>
          </p:cNvPr>
          <p:cNvSpPr txBox="1">
            <a:spLocks/>
          </p:cNvSpPr>
          <p:nvPr/>
        </p:nvSpPr>
        <p:spPr>
          <a:xfrm>
            <a:off x="5303912" y="1600201"/>
            <a:ext cx="4906888" cy="3989040"/>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i="1"/>
              <a:t>Activity 1 – 15mins</a:t>
            </a:r>
          </a:p>
          <a:p>
            <a:pPr>
              <a:buFontTx/>
              <a:buChar char="-"/>
            </a:pPr>
            <a:r>
              <a:rPr lang="en-GB"/>
              <a:t>Go to the module moodle page click week 1. Click on the link – activity 2 – conditions for a group to be a team. </a:t>
            </a:r>
            <a:r>
              <a:rPr lang="en-GB">
                <a:hlinkClick r:id="rId4"/>
              </a:rPr>
              <a:t>Link to Activity 2</a:t>
            </a:r>
            <a:endParaRPr lang="en-GB"/>
          </a:p>
          <a:p>
            <a:pPr marL="0" indent="0">
              <a:buNone/>
            </a:pPr>
            <a:endParaRPr lang="en-GB"/>
          </a:p>
          <a:p>
            <a:pPr>
              <a:buFontTx/>
              <a:buChar char="-"/>
            </a:pPr>
            <a:r>
              <a:rPr lang="en-GB" b="1"/>
              <a:t>Read</a:t>
            </a:r>
            <a:r>
              <a:rPr lang="en-GB"/>
              <a:t> the article on your desk  or ask your lecturer to provide the link to the article.. </a:t>
            </a:r>
          </a:p>
          <a:p>
            <a:pPr>
              <a:buFontTx/>
              <a:buChar char="-"/>
            </a:pPr>
            <a:endParaRPr lang="en-GB"/>
          </a:p>
          <a:p>
            <a:pPr>
              <a:buFontTx/>
              <a:buChar char="-"/>
            </a:pPr>
            <a:r>
              <a:rPr lang="en-GB"/>
              <a:t>Read page. 6-9 – Conditions for team success</a:t>
            </a:r>
          </a:p>
          <a:p>
            <a:pPr>
              <a:buFontTx/>
              <a:buChar char="-"/>
            </a:pPr>
            <a:endParaRPr lang="en-GB"/>
          </a:p>
          <a:p>
            <a:pPr>
              <a:buFontTx/>
              <a:buChar char="-"/>
            </a:pPr>
            <a:r>
              <a:rPr lang="en-GB" b="1"/>
              <a:t>Identify</a:t>
            </a:r>
            <a:r>
              <a:rPr lang="en-GB"/>
              <a:t> the </a:t>
            </a:r>
            <a:r>
              <a:rPr lang="en-GB" u="sng"/>
              <a:t>five</a:t>
            </a:r>
            <a:r>
              <a:rPr lang="en-GB"/>
              <a:t> basic conditions that must be met if a </a:t>
            </a:r>
            <a:r>
              <a:rPr lang="en-GB" b="1"/>
              <a:t>group</a:t>
            </a:r>
            <a:r>
              <a:rPr lang="en-GB"/>
              <a:t> is to considered a </a:t>
            </a:r>
            <a:r>
              <a:rPr lang="en-GB" b="1"/>
              <a:t>team</a:t>
            </a:r>
            <a:r>
              <a:rPr lang="en-GB"/>
              <a:t>. </a:t>
            </a:r>
            <a:endParaRPr lang="en-GB" dirty="0"/>
          </a:p>
        </p:txBody>
      </p:sp>
    </p:spTree>
    <p:extLst>
      <p:ext uri="{BB962C8B-B14F-4D97-AF65-F5344CB8AC3E}">
        <p14:creationId xmlns:p14="http://schemas.microsoft.com/office/powerpoint/2010/main" val="2108275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78C98A-BBF1-4A3C-9A2E-FD0BB28CCE56}"/>
              </a:ext>
            </a:extLst>
          </p:cNvPr>
          <p:cNvSpPr/>
          <p:nvPr/>
        </p:nvSpPr>
        <p:spPr>
          <a:xfrm>
            <a:off x="1813865" y="188640"/>
            <a:ext cx="8564270" cy="1415772"/>
          </a:xfrm>
          <a:prstGeom prst="rect">
            <a:avLst/>
          </a:prstGeom>
        </p:spPr>
        <p:txBody>
          <a:bodyPr wrap="square">
            <a:spAutoFit/>
          </a:bodyPr>
          <a:lstStyle/>
          <a:p>
            <a:pPr algn="ctr"/>
            <a:r>
              <a:rPr lang="en-GB" sz="3200" b="1" dirty="0">
                <a:latin typeface="Rockwell Condensed" panose="02060603050405020104" pitchFamily="18" charset="77"/>
              </a:rPr>
              <a:t>Conditions for Effective Teams</a:t>
            </a:r>
          </a:p>
          <a:p>
            <a:r>
              <a:rPr lang="en-GB" b="1" dirty="0"/>
              <a:t>Watch</a:t>
            </a:r>
            <a:r>
              <a:rPr lang="en-GB" dirty="0"/>
              <a:t> the video and try to </a:t>
            </a:r>
            <a:r>
              <a:rPr lang="en-GB" b="1" dirty="0"/>
              <a:t>identify</a:t>
            </a:r>
            <a:r>
              <a:rPr lang="en-GB" dirty="0"/>
              <a:t> some of the conditions for </a:t>
            </a:r>
            <a:r>
              <a:rPr lang="en-GB" b="1" dirty="0"/>
              <a:t>TEAM SUCCESS</a:t>
            </a:r>
            <a:r>
              <a:rPr lang="en-GB" dirty="0"/>
              <a:t>.</a:t>
            </a:r>
          </a:p>
          <a:p>
            <a:endParaRPr lang="en-GB" dirty="0"/>
          </a:p>
          <a:p>
            <a:r>
              <a:rPr lang="en-GB" sz="1400" i="1" dirty="0"/>
              <a:t>Click image to watch video or copy and paste the link- https://</a:t>
            </a:r>
            <a:r>
              <a:rPr lang="en-GB" sz="1400" i="1" dirty="0" err="1"/>
              <a:t>www.youtube.com</a:t>
            </a:r>
            <a:r>
              <a:rPr lang="en-GB" sz="1400" i="1" dirty="0"/>
              <a:t>/</a:t>
            </a:r>
            <a:r>
              <a:rPr lang="en-GB" sz="1400" i="1" dirty="0" err="1"/>
              <a:t>watch?v</a:t>
            </a:r>
            <a:r>
              <a:rPr lang="en-GB" sz="1400" i="1" dirty="0"/>
              <a:t>=</a:t>
            </a:r>
            <a:r>
              <a:rPr lang="en-GB" sz="1400" i="1" dirty="0" err="1"/>
              <a:t>n_UhsBZNADM</a:t>
            </a:r>
            <a:r>
              <a:rPr lang="en-GB" i="1" dirty="0"/>
              <a:t>. </a:t>
            </a:r>
          </a:p>
        </p:txBody>
      </p:sp>
      <p:pic>
        <p:nvPicPr>
          <p:cNvPr id="3" name="Online Media 2" descr="5 Tips For Effective Teamwork">
            <a:hlinkClick r:id="" action="ppaction://media"/>
            <a:extLst>
              <a:ext uri="{FF2B5EF4-FFF2-40B4-BE49-F238E27FC236}">
                <a16:creationId xmlns:a16="http://schemas.microsoft.com/office/drawing/2014/main" id="{4B33BF72-BD4A-2C46-B896-91AF1902C6C1}"/>
              </a:ext>
            </a:extLst>
          </p:cNvPr>
          <p:cNvPicPr>
            <a:picLocks noRot="1" noChangeAspect="1"/>
          </p:cNvPicPr>
          <p:nvPr>
            <a:videoFile r:link="rId1"/>
          </p:nvPr>
        </p:nvPicPr>
        <p:blipFill>
          <a:blip r:embed="rId3"/>
          <a:stretch>
            <a:fillRect/>
          </a:stretch>
        </p:blipFill>
        <p:spPr>
          <a:xfrm>
            <a:off x="1703512" y="1604412"/>
            <a:ext cx="8564270" cy="4056836"/>
          </a:xfrm>
          <a:prstGeom prst="rect">
            <a:avLst/>
          </a:prstGeom>
        </p:spPr>
      </p:pic>
    </p:spTree>
    <p:extLst>
      <p:ext uri="{BB962C8B-B14F-4D97-AF65-F5344CB8AC3E}">
        <p14:creationId xmlns:p14="http://schemas.microsoft.com/office/powerpoint/2010/main" val="29291899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9B294-6AAB-A9FA-C8CC-C577C06D0A5A}"/>
              </a:ext>
            </a:extLst>
          </p:cNvPr>
          <p:cNvSpPr>
            <a:spLocks noGrp="1"/>
          </p:cNvSpPr>
          <p:nvPr>
            <p:ph type="title"/>
          </p:nvPr>
        </p:nvSpPr>
        <p:spPr>
          <a:xfrm>
            <a:off x="1981200" y="188640"/>
            <a:ext cx="8229600" cy="418058"/>
          </a:xfrm>
        </p:spPr>
        <p:txBody>
          <a:bodyPr>
            <a:normAutofit fontScale="90000"/>
          </a:bodyPr>
          <a:lstStyle/>
          <a:p>
            <a:pPr algn="l"/>
            <a:r>
              <a:rPr lang="en-US" b="1" dirty="0"/>
              <a:t>Rules that define a team</a:t>
            </a:r>
            <a:endParaRPr lang="en-US" dirty="0"/>
          </a:p>
        </p:txBody>
      </p:sp>
      <p:graphicFrame>
        <p:nvGraphicFramePr>
          <p:cNvPr id="4" name="Table 4">
            <a:extLst>
              <a:ext uri="{FF2B5EF4-FFF2-40B4-BE49-F238E27FC236}">
                <a16:creationId xmlns:a16="http://schemas.microsoft.com/office/drawing/2014/main" id="{05C73453-5F2C-1C93-400F-7457B25694D6}"/>
              </a:ext>
            </a:extLst>
          </p:cNvPr>
          <p:cNvGraphicFramePr>
            <a:graphicFrameLocks noGrp="1"/>
          </p:cNvGraphicFramePr>
          <p:nvPr/>
        </p:nvGraphicFramePr>
        <p:xfrm>
          <a:off x="1847528" y="836712"/>
          <a:ext cx="8424936" cy="5151120"/>
        </p:xfrm>
        <a:graphic>
          <a:graphicData uri="http://schemas.openxmlformats.org/drawingml/2006/table">
            <a:tbl>
              <a:tblPr firstRow="1" bandRow="1">
                <a:tableStyleId>{2D5ABB26-0587-4C30-8999-92F81FD0307C}</a:tableStyleId>
              </a:tblPr>
              <a:tblGrid>
                <a:gridCol w="4212468">
                  <a:extLst>
                    <a:ext uri="{9D8B030D-6E8A-4147-A177-3AD203B41FA5}">
                      <a16:colId xmlns:a16="http://schemas.microsoft.com/office/drawing/2014/main" val="1731459274"/>
                    </a:ext>
                  </a:extLst>
                </a:gridCol>
                <a:gridCol w="4212468">
                  <a:extLst>
                    <a:ext uri="{9D8B030D-6E8A-4147-A177-3AD203B41FA5}">
                      <a16:colId xmlns:a16="http://schemas.microsoft.com/office/drawing/2014/main" val="329154332"/>
                    </a:ext>
                  </a:extLst>
                </a:gridCol>
              </a:tblGrid>
              <a:tr h="478065">
                <a:tc>
                  <a:txBody>
                    <a:bodyPr/>
                    <a:lstStyle/>
                    <a:p>
                      <a:r>
                        <a:rPr lang="en-US" sz="1400" b="1" dirty="0"/>
                        <a:t>Define and create interdependencies </a:t>
                      </a:r>
                      <a:r>
                        <a:rPr lang="en-US" sz="1400" dirty="0"/>
                        <a:t>– </a:t>
                      </a:r>
                      <a:r>
                        <a:rPr lang="en-US" sz="1400" b="0" dirty="0"/>
                        <a:t>the need to define team member roles </a:t>
                      </a:r>
                    </a:p>
                  </a:txBody>
                  <a:tcPr/>
                </a:tc>
                <a:tc>
                  <a:txBody>
                    <a:bodyPr/>
                    <a:lstStyle/>
                    <a:p>
                      <a:r>
                        <a:rPr lang="en-US" sz="1400" b="1" dirty="0"/>
                        <a:t>Establish goals </a:t>
                      </a:r>
                      <a:r>
                        <a:rPr lang="en-US" sz="1400" dirty="0"/>
                        <a:t>– </a:t>
                      </a:r>
                      <a:r>
                        <a:rPr lang="en-US" sz="1400" b="0" dirty="0"/>
                        <a:t>team need to focused on shared goals</a:t>
                      </a:r>
                    </a:p>
                  </a:txBody>
                  <a:tcPr/>
                </a:tc>
                <a:extLst>
                  <a:ext uri="{0D108BD9-81ED-4DB2-BD59-A6C34878D82A}">
                    <a16:rowId xmlns:a16="http://schemas.microsoft.com/office/drawing/2014/main" val="3569858909"/>
                  </a:ext>
                </a:extLst>
              </a:tr>
              <a:tr h="871765">
                <a:tc>
                  <a:txBody>
                    <a:bodyPr/>
                    <a:lstStyle/>
                    <a:p>
                      <a:r>
                        <a:rPr lang="en-US" sz="1400" b="1" dirty="0"/>
                        <a:t>Determine how team will make decisions </a:t>
                      </a:r>
                      <a:r>
                        <a:rPr lang="en-US" sz="1400" dirty="0"/>
                        <a:t>- </a:t>
                      </a:r>
                      <a:r>
                        <a:rPr lang="en-GB" sz="1400" dirty="0"/>
                        <a:t>Whether the leader makes the decision, or it is a democratic, the team needs to understand beforehand how decisions will be made. </a:t>
                      </a:r>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Provide clear and constant feedback </a:t>
                      </a:r>
                      <a:r>
                        <a:rPr lang="en-US" sz="1400" dirty="0"/>
                        <a:t>- Teams need to know how they are doing in order to stay motivated and to correct performance problems or inefficiencies</a:t>
                      </a:r>
                    </a:p>
                  </a:txBody>
                  <a:tcPr/>
                </a:tc>
                <a:extLst>
                  <a:ext uri="{0D108BD9-81ED-4DB2-BD59-A6C34878D82A}">
                    <a16:rowId xmlns:a16="http://schemas.microsoft.com/office/drawing/2014/main" val="1863240593"/>
                  </a:ext>
                </a:extLst>
              </a:tr>
              <a:tr h="106861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Keep team membership stable - </a:t>
                      </a:r>
                      <a:r>
                        <a:rPr lang="en-US" sz="1400" b="0" dirty="0"/>
                        <a:t>Particularly in complex tasks, it takes a lot of time for team members to learn to work together at an optimum level.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Allow team members to challenge the status quo - </a:t>
                      </a:r>
                      <a:r>
                        <a:rPr lang="en-US" sz="1400" dirty="0"/>
                        <a:t>If innovation is important, it is critical that team members feel secure in being able to challenge processes if they feel that there is a way to improve</a:t>
                      </a:r>
                    </a:p>
                  </a:txBody>
                  <a:tcPr/>
                </a:tc>
                <a:extLst>
                  <a:ext uri="{0D108BD9-81ED-4DB2-BD59-A6C34878D82A}">
                    <a16:rowId xmlns:a16="http://schemas.microsoft.com/office/drawing/2014/main" val="2331277703"/>
                  </a:ext>
                </a:extLst>
              </a:tr>
              <a:tr h="1068616">
                <a:tc>
                  <a:txBody>
                    <a:bodyPr/>
                    <a:lstStyle/>
                    <a:p>
                      <a:r>
                        <a:rPr lang="en-GB" sz="1400" b="1" dirty="0"/>
                        <a:t>Use team-based reward systems - </a:t>
                      </a:r>
                      <a:r>
                        <a:rPr lang="en-GB" sz="1400" dirty="0"/>
                        <a:t>Too much emphasis on individual rewards can lead to in-fighting and resentment. A combination of individual and team-based rewards is often best.</a:t>
                      </a:r>
                      <a:br>
                        <a:rPr lang="en-GB" sz="1400" dirty="0"/>
                      </a:br>
                      <a:endParaRPr lang="en-US" sz="1400" dirty="0"/>
                    </a:p>
                  </a:txBody>
                  <a:tcPr/>
                </a:tc>
                <a:tc>
                  <a:txBody>
                    <a:bodyPr/>
                    <a:lstStyle/>
                    <a:p>
                      <a:r>
                        <a:rPr lang="en-GB" sz="1400" b="1" dirty="0"/>
                        <a:t>Create a learning environment - </a:t>
                      </a:r>
                      <a:r>
                        <a:rPr lang="en-GB" sz="1400" dirty="0"/>
                        <a:t>Emphasise the development of the team, learning through successes, but particularly through mistakes..</a:t>
                      </a:r>
                      <a:endParaRPr lang="en-US" sz="1400" dirty="0"/>
                    </a:p>
                  </a:txBody>
                  <a:tcPr/>
                </a:tc>
                <a:extLst>
                  <a:ext uri="{0D108BD9-81ED-4DB2-BD59-A6C34878D82A}">
                    <a16:rowId xmlns:a16="http://schemas.microsoft.com/office/drawing/2014/main" val="3808683957"/>
                  </a:ext>
                </a:extLst>
              </a:tr>
              <a:tr h="1265466">
                <a:tc>
                  <a:txBody>
                    <a:bodyPr/>
                    <a:lstStyle/>
                    <a:p>
                      <a:r>
                        <a:rPr lang="en-GB" sz="1400" b="1" dirty="0"/>
                        <a:t>Focus on the collective mission -</a:t>
                      </a:r>
                      <a:r>
                        <a:rPr lang="en-GB" sz="1400" dirty="0"/>
                        <a:t> Mission-driven teams and organisations perform better because they see beyond their individual workload and tasks and feel as if they are working for a higher purpose</a:t>
                      </a:r>
                      <a:endParaRPr lang="en-US" sz="1400" dirty="0"/>
                    </a:p>
                  </a:txBody>
                  <a:tcPr/>
                </a:tc>
                <a:tc>
                  <a:txBody>
                    <a:bodyPr/>
                    <a:lstStyle/>
                    <a:p>
                      <a:r>
                        <a:rPr lang="en-GB" sz="1400" b="1" dirty="0"/>
                        <a:t>Learn how to identify and attract talent - </a:t>
                      </a:r>
                      <a:r>
                        <a:rPr lang="en-GB" sz="1400" dirty="0"/>
                        <a:t>Just as processes sometimes need improvement, teams can get better by attracting new talent. Organisations that put a lot of resources into identifying and recruiting talent simply do better.</a:t>
                      </a:r>
                      <a:br>
                        <a:rPr lang="en-GB" sz="1400" dirty="0"/>
                      </a:br>
                      <a:endParaRPr lang="en-US" sz="1400" dirty="0"/>
                    </a:p>
                  </a:txBody>
                  <a:tcPr/>
                </a:tc>
                <a:extLst>
                  <a:ext uri="{0D108BD9-81ED-4DB2-BD59-A6C34878D82A}">
                    <a16:rowId xmlns:a16="http://schemas.microsoft.com/office/drawing/2014/main" val="3289947297"/>
                  </a:ext>
                </a:extLst>
              </a:tr>
            </a:tbl>
          </a:graphicData>
        </a:graphic>
      </p:graphicFrame>
    </p:spTree>
    <p:extLst>
      <p:ext uri="{BB962C8B-B14F-4D97-AF65-F5344CB8AC3E}">
        <p14:creationId xmlns:p14="http://schemas.microsoft.com/office/powerpoint/2010/main" val="1409474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702F-9B99-4C10-B9FC-3106897EC88C}"/>
              </a:ext>
            </a:extLst>
          </p:cNvPr>
          <p:cNvSpPr>
            <a:spLocks noGrp="1"/>
          </p:cNvSpPr>
          <p:nvPr>
            <p:ph type="title"/>
          </p:nvPr>
        </p:nvSpPr>
        <p:spPr/>
        <p:txBody>
          <a:bodyPr/>
          <a:lstStyle/>
          <a:p>
            <a:r>
              <a:rPr lang="en-GB" b="1" dirty="0">
                <a:latin typeface="Comic Sans MS" panose="030F0702030302020204" pitchFamily="66" charset="0"/>
              </a:rPr>
              <a:t>Groups vs Teams?? </a:t>
            </a:r>
          </a:p>
        </p:txBody>
      </p:sp>
      <p:pic>
        <p:nvPicPr>
          <p:cNvPr id="1026" name="Picture 2" descr="Group Vs Team |authorSTREAM">
            <a:extLst>
              <a:ext uri="{FF2B5EF4-FFF2-40B4-BE49-F238E27FC236}">
                <a16:creationId xmlns:a16="http://schemas.microsoft.com/office/drawing/2014/main" id="{355B85E8-906E-4B46-8237-C7CE84ED3CC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38400" y="1417638"/>
            <a:ext cx="8057322" cy="3969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87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 calcmode="lin" valueType="num">
                                      <p:cBhvr>
                                        <p:cTn id="13" dur="500" fill="hold"/>
                                        <p:tgtEl>
                                          <p:spTgt spid="1026"/>
                                        </p:tgtEl>
                                        <p:attrNameLst>
                                          <p:attrName>ppt_w</p:attrName>
                                        </p:attrNameLst>
                                      </p:cBhvr>
                                      <p:tavLst>
                                        <p:tav tm="0">
                                          <p:val>
                                            <p:fltVal val="0"/>
                                          </p:val>
                                        </p:tav>
                                        <p:tav tm="100000">
                                          <p:val>
                                            <p:strVal val="#ppt_w"/>
                                          </p:val>
                                        </p:tav>
                                      </p:tavLst>
                                    </p:anim>
                                    <p:anim calcmode="lin" valueType="num">
                                      <p:cBhvr>
                                        <p:cTn id="14" dur="500" fill="hold"/>
                                        <p:tgtEl>
                                          <p:spTgt spid="1026"/>
                                        </p:tgtEl>
                                        <p:attrNameLst>
                                          <p:attrName>ppt_h</p:attrName>
                                        </p:attrNameLst>
                                      </p:cBhvr>
                                      <p:tavLst>
                                        <p:tav tm="0">
                                          <p:val>
                                            <p:fltVal val="0"/>
                                          </p:val>
                                        </p:tav>
                                        <p:tav tm="100000">
                                          <p:val>
                                            <p:strVal val="#ppt_h"/>
                                          </p:val>
                                        </p:tav>
                                      </p:tavLst>
                                    </p:anim>
                                    <p:animEffect transition="in" filter="fade">
                                      <p:cBhvr>
                                        <p:cTn id="1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1026">
            <a:extLst>
              <a:ext uri="{FF2B5EF4-FFF2-40B4-BE49-F238E27FC236}">
                <a16:creationId xmlns:a16="http://schemas.microsoft.com/office/drawing/2014/main" id="{1CE19AE9-2D7F-4A32-8E3D-8D386CBD9CBA}"/>
              </a:ext>
            </a:extLst>
          </p:cNvPr>
          <p:cNvSpPr>
            <a:spLocks noGrp="1" noChangeArrowheads="1"/>
          </p:cNvSpPr>
          <p:nvPr>
            <p:ph type="title"/>
          </p:nvPr>
        </p:nvSpPr>
        <p:spPr>
          <a:xfrm>
            <a:off x="304800" y="145774"/>
            <a:ext cx="11675165" cy="997226"/>
          </a:xfrm>
        </p:spPr>
        <p:txBody>
          <a:bodyPr>
            <a:noAutofit/>
          </a:bodyPr>
          <a:lstStyle/>
          <a:p>
            <a:r>
              <a:rPr lang="en-US" altLang="en-US" b="1" dirty="0">
                <a:latin typeface="Comic Sans MS" panose="030F0702030302020204" pitchFamily="66" charset="0"/>
              </a:rPr>
              <a:t>Advantages of working together for academic purposes </a:t>
            </a:r>
          </a:p>
        </p:txBody>
      </p:sp>
      <p:sp>
        <p:nvSpPr>
          <p:cNvPr id="33795" name="Rectangle 1027">
            <a:extLst>
              <a:ext uri="{FF2B5EF4-FFF2-40B4-BE49-F238E27FC236}">
                <a16:creationId xmlns:a16="http://schemas.microsoft.com/office/drawing/2014/main" id="{69BA6600-8E18-4C81-B6FA-1CB3C337E9EC}"/>
              </a:ext>
            </a:extLst>
          </p:cNvPr>
          <p:cNvSpPr>
            <a:spLocks noGrp="1" noChangeArrowheads="1"/>
          </p:cNvSpPr>
          <p:nvPr>
            <p:ph type="body" idx="1"/>
          </p:nvPr>
        </p:nvSpPr>
        <p:spPr>
          <a:xfrm>
            <a:off x="993913" y="1219200"/>
            <a:ext cx="10588487" cy="5181600"/>
          </a:xfrm>
        </p:spPr>
        <p:txBody>
          <a:bodyPr/>
          <a:lstStyle/>
          <a:p>
            <a:r>
              <a:rPr lang="en-US" altLang="en-US" dirty="0">
                <a:latin typeface="Comic Sans MS" panose="030F0702030302020204" pitchFamily="66" charset="0"/>
              </a:rPr>
              <a:t>Better creativity </a:t>
            </a:r>
          </a:p>
          <a:p>
            <a:r>
              <a:rPr lang="en-US" altLang="en-US" dirty="0">
                <a:latin typeface="Comic Sans MS" panose="030F0702030302020204" pitchFamily="66" charset="0"/>
              </a:rPr>
              <a:t>Quick completion of tasks </a:t>
            </a:r>
          </a:p>
          <a:p>
            <a:r>
              <a:rPr lang="en-GB" altLang="en-US" dirty="0">
                <a:latin typeface="Comic Sans MS" panose="030F0702030302020204" pitchFamily="66" charset="0"/>
              </a:rPr>
              <a:t>Network building </a:t>
            </a:r>
          </a:p>
          <a:p>
            <a:r>
              <a:rPr lang="en-GB" altLang="en-US" dirty="0">
                <a:latin typeface="Comic Sans MS" panose="030F0702030302020204" pitchFamily="66" charset="0"/>
              </a:rPr>
              <a:t>Major employability skill - employers value teamwork! </a:t>
            </a:r>
          </a:p>
          <a:p>
            <a:r>
              <a:rPr lang="en-US" altLang="en-US" dirty="0">
                <a:latin typeface="Comic Sans MS" panose="030F0702030302020204" pitchFamily="66" charset="0"/>
              </a:rPr>
              <a:t>Synergy</a:t>
            </a:r>
          </a:p>
          <a:p>
            <a:endParaRPr lang="en-US" altLang="en-US" dirty="0">
              <a:latin typeface="Comic Sans MS" panose="030F0702030302020204" pitchFamily="66" charset="0"/>
            </a:endParaRPr>
          </a:p>
          <a:p>
            <a:endParaRPr lang="en-US" altLang="en-US" dirty="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anim calcmode="lin" valueType="num">
                                      <p:cBhvr additive="base">
                                        <p:cTn id="7" dur="500" fill="hold"/>
                                        <p:tgtEl>
                                          <p:spTgt spid="33794"/>
                                        </p:tgtEl>
                                        <p:attrNameLst>
                                          <p:attrName>ppt_x</p:attrName>
                                        </p:attrNameLst>
                                      </p:cBhvr>
                                      <p:tavLst>
                                        <p:tav tm="0">
                                          <p:val>
                                            <p:strVal val="0-#ppt_w/2"/>
                                          </p:val>
                                        </p:tav>
                                        <p:tav tm="100000">
                                          <p:val>
                                            <p:strVal val="#ppt_x"/>
                                          </p:val>
                                        </p:tav>
                                      </p:tavLst>
                                    </p:anim>
                                    <p:anim calcmode="lin" valueType="num">
                                      <p:cBhvr additive="base">
                                        <p:cTn id="8" dur="500" fill="hold"/>
                                        <p:tgtEl>
                                          <p:spTgt spid="3379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 calcmode="lin" valueType="num">
                                      <p:cBhvr additive="base">
                                        <p:cTn id="13"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5">
                                            <p:txEl>
                                              <p:pRg st="1" end="1"/>
                                            </p:txEl>
                                          </p:spTgt>
                                        </p:tgtEl>
                                        <p:attrNameLst>
                                          <p:attrName>style.visibility</p:attrName>
                                        </p:attrNameLst>
                                      </p:cBhvr>
                                      <p:to>
                                        <p:strVal val="visible"/>
                                      </p:to>
                                    </p:set>
                                    <p:anim calcmode="lin" valueType="num">
                                      <p:cBhvr additive="base">
                                        <p:cTn id="19"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5">
                                            <p:txEl>
                                              <p:pRg st="2" end="2"/>
                                            </p:txEl>
                                          </p:spTgt>
                                        </p:tgtEl>
                                        <p:attrNameLst>
                                          <p:attrName>style.visibility</p:attrName>
                                        </p:attrNameLst>
                                      </p:cBhvr>
                                      <p:to>
                                        <p:strVal val="visible"/>
                                      </p:to>
                                    </p:set>
                                    <p:anim calcmode="lin" valueType="num">
                                      <p:cBhvr additive="base">
                                        <p:cTn id="25" dur="500" fill="hold"/>
                                        <p:tgtEl>
                                          <p:spTgt spid="337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795">
                                            <p:txEl>
                                              <p:pRg st="3" end="3"/>
                                            </p:txEl>
                                          </p:spTgt>
                                        </p:tgtEl>
                                        <p:attrNameLst>
                                          <p:attrName>style.visibility</p:attrName>
                                        </p:attrNameLst>
                                      </p:cBhvr>
                                      <p:to>
                                        <p:strVal val="visible"/>
                                      </p:to>
                                    </p:set>
                                    <p:anim calcmode="lin" valueType="num">
                                      <p:cBhvr additive="base">
                                        <p:cTn id="31" dur="500" fill="hold"/>
                                        <p:tgtEl>
                                          <p:spTgt spid="3379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37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3795">
                                            <p:txEl>
                                              <p:pRg st="4" end="4"/>
                                            </p:txEl>
                                          </p:spTgt>
                                        </p:tgtEl>
                                        <p:attrNameLst>
                                          <p:attrName>style.visibility</p:attrName>
                                        </p:attrNameLst>
                                      </p:cBhvr>
                                      <p:to>
                                        <p:strVal val="visible"/>
                                      </p:to>
                                    </p:set>
                                    <p:anim calcmode="lin" valueType="num">
                                      <p:cBhvr additive="base">
                                        <p:cTn id="37" dur="500" fill="hold"/>
                                        <p:tgtEl>
                                          <p:spTgt spid="3379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379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autoUpdateAnimBg="0"/>
      <p:bldP spid="3379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050">
            <a:extLst>
              <a:ext uri="{FF2B5EF4-FFF2-40B4-BE49-F238E27FC236}">
                <a16:creationId xmlns:a16="http://schemas.microsoft.com/office/drawing/2014/main" id="{C4230544-029F-4E64-81D7-34FBCBC92CCC}"/>
              </a:ext>
            </a:extLst>
          </p:cNvPr>
          <p:cNvSpPr>
            <a:spLocks noGrp="1" noChangeArrowheads="1"/>
          </p:cNvSpPr>
          <p:nvPr>
            <p:ph type="title"/>
          </p:nvPr>
        </p:nvSpPr>
        <p:spPr>
          <a:xfrm>
            <a:off x="4267200" y="228600"/>
            <a:ext cx="5632174" cy="914400"/>
          </a:xfrm>
        </p:spPr>
        <p:txBody>
          <a:bodyPr>
            <a:normAutofit/>
          </a:bodyPr>
          <a:lstStyle/>
          <a:p>
            <a:r>
              <a:rPr lang="en-US" altLang="en-US" b="1" dirty="0">
                <a:latin typeface="Comic Sans MS" panose="030F0702030302020204" pitchFamily="66" charset="0"/>
              </a:rPr>
              <a:t>Defining Synergy</a:t>
            </a:r>
          </a:p>
        </p:txBody>
      </p:sp>
      <p:pic>
        <p:nvPicPr>
          <p:cNvPr id="18435" name="Picture 2052" descr="C:\Program Files\Microsoft Office\Clipart\corpbas\j0078747.wmf">
            <a:extLst>
              <a:ext uri="{FF2B5EF4-FFF2-40B4-BE49-F238E27FC236}">
                <a16:creationId xmlns:a16="http://schemas.microsoft.com/office/drawing/2014/main" id="{A990EDB4-6E2B-4533-8CC9-B165C04907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7227" y="366091"/>
            <a:ext cx="1454150" cy="4967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2055">
            <a:extLst>
              <a:ext uri="{FF2B5EF4-FFF2-40B4-BE49-F238E27FC236}">
                <a16:creationId xmlns:a16="http://schemas.microsoft.com/office/drawing/2014/main" id="{3CF7E51B-3537-4469-AE1A-2F4DC601DA41}"/>
              </a:ext>
            </a:extLst>
          </p:cNvPr>
          <p:cNvSpPr>
            <a:spLocks noGrp="1" noChangeArrowheads="1"/>
          </p:cNvSpPr>
          <p:nvPr>
            <p:ph type="body" idx="1"/>
          </p:nvPr>
        </p:nvSpPr>
        <p:spPr>
          <a:xfrm>
            <a:off x="3087757" y="1295400"/>
            <a:ext cx="8107016" cy="3276600"/>
          </a:xfrm>
        </p:spPr>
        <p:txBody>
          <a:bodyPr/>
          <a:lstStyle/>
          <a:p>
            <a:pPr algn="just">
              <a:lnSpc>
                <a:spcPct val="90000"/>
              </a:lnSpc>
            </a:pPr>
            <a:r>
              <a:rPr lang="en-US" altLang="en-US" dirty="0">
                <a:latin typeface="Comic Sans MS" panose="030F0702030302020204" pitchFamily="66" charset="0"/>
              </a:rPr>
              <a:t>Synergy is achieved when two or more people work together to create a better solution than either could alone.</a:t>
            </a:r>
          </a:p>
          <a:p>
            <a:pPr algn="just">
              <a:lnSpc>
                <a:spcPct val="90000"/>
              </a:lnSpc>
            </a:pPr>
            <a:r>
              <a:rPr lang="en-US" altLang="en-US" dirty="0">
                <a:latin typeface="Comic Sans MS" panose="030F0702030302020204" pitchFamily="66" charset="0"/>
              </a:rPr>
              <a:t>Barriers to synergy are:</a:t>
            </a:r>
            <a:endParaRPr lang="en-US" altLang="en-US" dirty="0">
              <a:solidFill>
                <a:srgbClr val="CC0099"/>
              </a:solidFill>
              <a:latin typeface="Comic Sans MS" panose="030F0702030302020204" pitchFamily="66" charset="0"/>
            </a:endParaRPr>
          </a:p>
        </p:txBody>
      </p:sp>
      <p:sp>
        <p:nvSpPr>
          <p:cNvPr id="18437" name="Text Box 2056">
            <a:extLst>
              <a:ext uri="{FF2B5EF4-FFF2-40B4-BE49-F238E27FC236}">
                <a16:creationId xmlns:a16="http://schemas.microsoft.com/office/drawing/2014/main" id="{AECE13DD-A046-4925-B426-85B71239C3C6}"/>
              </a:ext>
            </a:extLst>
          </p:cNvPr>
          <p:cNvSpPr txBox="1">
            <a:spLocks noChangeArrowheads="1"/>
          </p:cNvSpPr>
          <p:nvPr/>
        </p:nvSpPr>
        <p:spPr bwMode="auto">
          <a:xfrm>
            <a:off x="4041913" y="3256722"/>
            <a:ext cx="3810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ignorance</a:t>
            </a:r>
          </a:p>
        </p:txBody>
      </p:sp>
      <p:sp>
        <p:nvSpPr>
          <p:cNvPr id="18438" name="Text Box 2057">
            <a:extLst>
              <a:ext uri="{FF2B5EF4-FFF2-40B4-BE49-F238E27FC236}">
                <a16:creationId xmlns:a16="http://schemas.microsoft.com/office/drawing/2014/main" id="{F6F51DE9-1917-46AC-B84A-9CB6DFB465B6}"/>
              </a:ext>
            </a:extLst>
          </p:cNvPr>
          <p:cNvSpPr txBox="1">
            <a:spLocks noChangeArrowheads="1"/>
          </p:cNvSpPr>
          <p:nvPr/>
        </p:nvSpPr>
        <p:spPr bwMode="auto">
          <a:xfrm>
            <a:off x="4041913" y="3698841"/>
            <a:ext cx="396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cliques</a:t>
            </a:r>
          </a:p>
        </p:txBody>
      </p:sp>
      <p:sp>
        <p:nvSpPr>
          <p:cNvPr id="18439" name="Text Box 2058">
            <a:extLst>
              <a:ext uri="{FF2B5EF4-FFF2-40B4-BE49-F238E27FC236}">
                <a16:creationId xmlns:a16="http://schemas.microsoft.com/office/drawing/2014/main" id="{1415F318-A50B-4340-A53B-838DF5E9DB05}"/>
              </a:ext>
            </a:extLst>
          </p:cNvPr>
          <p:cNvSpPr txBox="1">
            <a:spLocks noChangeArrowheads="1"/>
          </p:cNvSpPr>
          <p:nvPr/>
        </p:nvSpPr>
        <p:spPr bwMode="auto">
          <a:xfrm>
            <a:off x="3851413" y="4213622"/>
            <a:ext cx="4191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prejudice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53B-F6D4-4713-BDFF-2353167995F4}"/>
              </a:ext>
            </a:extLst>
          </p:cNvPr>
          <p:cNvSpPr>
            <a:spLocks noGrp="1"/>
          </p:cNvSpPr>
          <p:nvPr>
            <p:ph type="title"/>
          </p:nvPr>
        </p:nvSpPr>
        <p:spPr/>
        <p:txBody>
          <a:bodyPr>
            <a:normAutofit fontScale="90000"/>
          </a:bodyPr>
          <a:lstStyle/>
          <a:p>
            <a:r>
              <a:rPr lang="en-GB" b="1" dirty="0">
                <a:latin typeface="Comic Sans MS" panose="030F0702030302020204" pitchFamily="66" charset="0"/>
              </a:rPr>
              <a:t>Disadvantages </a:t>
            </a:r>
            <a:r>
              <a:rPr lang="en-US" altLang="en-US" b="1" dirty="0">
                <a:latin typeface="Comic Sans MS" panose="030F0702030302020204" pitchFamily="66" charset="0"/>
              </a:rPr>
              <a:t>of working together for academic purposes </a:t>
            </a:r>
            <a:endParaRPr lang="en-GB" b="1" dirty="0">
              <a:latin typeface="Comic Sans MS" panose="030F0702030302020204" pitchFamily="66" charset="0"/>
            </a:endParaRPr>
          </a:p>
        </p:txBody>
      </p:sp>
      <p:sp>
        <p:nvSpPr>
          <p:cNvPr id="3" name="Content Placeholder 2">
            <a:extLst>
              <a:ext uri="{FF2B5EF4-FFF2-40B4-BE49-F238E27FC236}">
                <a16:creationId xmlns:a16="http://schemas.microsoft.com/office/drawing/2014/main" id="{C4592380-59E4-4FFF-9F3A-A988DA083A2F}"/>
              </a:ext>
            </a:extLst>
          </p:cNvPr>
          <p:cNvSpPr>
            <a:spLocks noGrp="1"/>
          </p:cNvSpPr>
          <p:nvPr>
            <p:ph idx="1"/>
          </p:nvPr>
        </p:nvSpPr>
        <p:spPr/>
        <p:txBody>
          <a:bodyPr/>
          <a:lstStyle/>
          <a:p>
            <a:r>
              <a:rPr lang="en-GB" dirty="0">
                <a:latin typeface="Comic Sans MS" panose="030F0702030302020204" pitchFamily="66" charset="0"/>
              </a:rPr>
              <a:t>Individual dominance</a:t>
            </a:r>
          </a:p>
          <a:p>
            <a:endParaRPr lang="en-GB" dirty="0">
              <a:latin typeface="Comic Sans MS" panose="030F0702030302020204" pitchFamily="66" charset="0"/>
            </a:endParaRPr>
          </a:p>
          <a:p>
            <a:r>
              <a:rPr lang="en-GB" dirty="0">
                <a:latin typeface="Comic Sans MS" panose="030F0702030302020204" pitchFamily="66" charset="0"/>
              </a:rPr>
              <a:t>Freeriding </a:t>
            </a:r>
          </a:p>
          <a:p>
            <a:pPr marL="0" indent="0">
              <a:buNone/>
            </a:pPr>
            <a:endParaRPr lang="en-GB" dirty="0">
              <a:latin typeface="Comic Sans MS" panose="030F0702030302020204" pitchFamily="66" charset="0"/>
            </a:endParaRPr>
          </a:p>
          <a:p>
            <a:r>
              <a:rPr lang="en-GB" dirty="0">
                <a:latin typeface="Comic Sans MS" panose="030F0702030302020204" pitchFamily="66" charset="0"/>
              </a:rPr>
              <a:t>Individuals loose independence </a:t>
            </a:r>
          </a:p>
        </p:txBody>
      </p:sp>
    </p:spTree>
    <p:extLst>
      <p:ext uri="{BB962C8B-B14F-4D97-AF65-F5344CB8AC3E}">
        <p14:creationId xmlns:p14="http://schemas.microsoft.com/office/powerpoint/2010/main" val="1569355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CC23-32D4-4068-B4DC-B156F0DD17C2}"/>
              </a:ext>
            </a:extLst>
          </p:cNvPr>
          <p:cNvSpPr>
            <a:spLocks noGrp="1"/>
          </p:cNvSpPr>
          <p:nvPr>
            <p:ph type="title"/>
          </p:nvPr>
        </p:nvSpPr>
        <p:spPr>
          <a:xfrm>
            <a:off x="1981200" y="274638"/>
            <a:ext cx="8229600" cy="741538"/>
          </a:xfrm>
        </p:spPr>
        <p:txBody>
          <a:bodyPr>
            <a:noAutofit/>
          </a:bodyPr>
          <a:lstStyle/>
          <a:p>
            <a:r>
              <a:rPr lang="en-GB" sz="3600" b="1" dirty="0"/>
              <a:t>How to create effective teams - The Culture Code – by Coyle (2018) </a:t>
            </a:r>
          </a:p>
        </p:txBody>
      </p:sp>
      <p:sp>
        <p:nvSpPr>
          <p:cNvPr id="3" name="Content Placeholder 2">
            <a:extLst>
              <a:ext uri="{FF2B5EF4-FFF2-40B4-BE49-F238E27FC236}">
                <a16:creationId xmlns:a16="http://schemas.microsoft.com/office/drawing/2014/main" id="{53F58B29-9E64-4A12-8F4B-9621AF21C514}"/>
              </a:ext>
            </a:extLst>
          </p:cNvPr>
          <p:cNvSpPr>
            <a:spLocks noGrp="1"/>
          </p:cNvSpPr>
          <p:nvPr>
            <p:ph idx="1"/>
          </p:nvPr>
        </p:nvSpPr>
        <p:spPr>
          <a:xfrm>
            <a:off x="2089212" y="1371958"/>
            <a:ext cx="8229600" cy="904915"/>
          </a:xfrm>
        </p:spPr>
        <p:txBody>
          <a:bodyPr>
            <a:normAutofit/>
          </a:bodyPr>
          <a:lstStyle/>
          <a:p>
            <a:pPr marL="0" indent="0">
              <a:buNone/>
            </a:pPr>
            <a:r>
              <a:rPr lang="en-GB" sz="2400" dirty="0">
                <a:latin typeface="Arial" panose="020B0604020202020204" pitchFamily="34" charset="0"/>
                <a:cs typeface="Arial" panose="020B0604020202020204" pitchFamily="34" charset="0"/>
              </a:rPr>
              <a:t>Coyle (2018) identifies the secrets of successful groups and discuss how this develops into effective teams. </a:t>
            </a:r>
          </a:p>
          <a:p>
            <a:endParaRPr lang="en-GB" dirty="0"/>
          </a:p>
        </p:txBody>
      </p:sp>
      <p:sp>
        <p:nvSpPr>
          <p:cNvPr id="6" name="Block Arc 5">
            <a:extLst>
              <a:ext uri="{FF2B5EF4-FFF2-40B4-BE49-F238E27FC236}">
                <a16:creationId xmlns:a16="http://schemas.microsoft.com/office/drawing/2014/main" id="{6F25A76A-7088-4483-B430-B0914F74BF8A}"/>
              </a:ext>
            </a:extLst>
          </p:cNvPr>
          <p:cNvSpPr/>
          <p:nvPr/>
        </p:nvSpPr>
        <p:spPr>
          <a:xfrm>
            <a:off x="-1081003" y="1749082"/>
            <a:ext cx="4092743" cy="4092743"/>
          </a:xfrm>
          <a:prstGeom prst="blockArc">
            <a:avLst>
              <a:gd name="adj1" fmla="val 18900000"/>
              <a:gd name="adj2" fmla="val 2700000"/>
              <a:gd name="adj3" fmla="val 528"/>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332C5C1-DA21-43A0-A261-7B770A0F4785}"/>
              </a:ext>
            </a:extLst>
          </p:cNvPr>
          <p:cNvSpPr/>
          <p:nvPr/>
        </p:nvSpPr>
        <p:spPr>
          <a:xfrm>
            <a:off x="2776086" y="2580588"/>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srgbClr val="8064A2">
                    <a:lumMod val="75000"/>
                  </a:srgbClr>
                </a:solidFill>
                <a:effectLst/>
                <a:uLnTx/>
                <a:uFillTx/>
                <a:latin typeface="Myriad Pro"/>
                <a:ea typeface="+mn-ea"/>
                <a:cs typeface="+mn-cs"/>
              </a:rPr>
              <a:t>Skill 1 – Build Safety</a:t>
            </a:r>
          </a:p>
        </p:txBody>
      </p:sp>
      <p:sp>
        <p:nvSpPr>
          <p:cNvPr id="8" name="Oval 7">
            <a:extLst>
              <a:ext uri="{FF2B5EF4-FFF2-40B4-BE49-F238E27FC236}">
                <a16:creationId xmlns:a16="http://schemas.microsoft.com/office/drawing/2014/main" id="{A5E88FAA-439D-41A1-8430-93D6871E71FB}"/>
              </a:ext>
            </a:extLst>
          </p:cNvPr>
          <p:cNvSpPr/>
          <p:nvPr/>
        </p:nvSpPr>
        <p:spPr>
          <a:xfrm>
            <a:off x="2396440" y="2504659"/>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7686D5E-6BBC-4EAD-8650-B4F7BCECC47E}"/>
              </a:ext>
            </a:extLst>
          </p:cNvPr>
          <p:cNvSpPr/>
          <p:nvPr/>
        </p:nvSpPr>
        <p:spPr>
          <a:xfrm>
            <a:off x="2996888" y="3491736"/>
            <a:ext cx="7020583" cy="607432"/>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srgbClr val="8064A2">
                    <a:lumMod val="50000"/>
                  </a:srgbClr>
                </a:solidFill>
                <a:effectLst/>
                <a:uLnTx/>
                <a:uFillTx/>
                <a:latin typeface="Myriad Pro"/>
                <a:ea typeface="+mn-ea"/>
                <a:cs typeface="+mn-cs"/>
              </a:rPr>
              <a:t>Skill 2 – Share Vulnerability</a:t>
            </a:r>
          </a:p>
        </p:txBody>
      </p:sp>
      <p:sp>
        <p:nvSpPr>
          <p:cNvPr id="10" name="Oval 9">
            <a:extLst>
              <a:ext uri="{FF2B5EF4-FFF2-40B4-BE49-F238E27FC236}">
                <a16:creationId xmlns:a16="http://schemas.microsoft.com/office/drawing/2014/main" id="{731A6AC2-8653-4D4D-87C0-2AC8224C5E00}"/>
              </a:ext>
            </a:extLst>
          </p:cNvPr>
          <p:cNvSpPr/>
          <p:nvPr/>
        </p:nvSpPr>
        <p:spPr>
          <a:xfrm>
            <a:off x="2617242" y="3415807"/>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2B8A4C17-DE8A-46E1-9A98-8E58E198771F}"/>
              </a:ext>
            </a:extLst>
          </p:cNvPr>
          <p:cNvSpPr/>
          <p:nvPr/>
        </p:nvSpPr>
        <p:spPr>
          <a:xfrm>
            <a:off x="2776086" y="4402884"/>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srgbClr val="8064A2">
                    <a:lumMod val="20000"/>
                    <a:lumOff val="80000"/>
                  </a:srgbClr>
                </a:solidFill>
                <a:effectLst/>
                <a:uLnTx/>
                <a:uFillTx/>
                <a:latin typeface="Myriad Pro"/>
                <a:ea typeface="+mn-ea"/>
                <a:cs typeface="+mn-cs"/>
              </a:rPr>
              <a:t>Skill 3 – Establish Purpose</a:t>
            </a:r>
          </a:p>
        </p:txBody>
      </p:sp>
      <p:sp>
        <p:nvSpPr>
          <p:cNvPr id="12" name="Oval 11">
            <a:extLst>
              <a:ext uri="{FF2B5EF4-FFF2-40B4-BE49-F238E27FC236}">
                <a16:creationId xmlns:a16="http://schemas.microsoft.com/office/drawing/2014/main" id="{92469EBE-8F16-4CDE-8505-A2E2CE35F624}"/>
              </a:ext>
            </a:extLst>
          </p:cNvPr>
          <p:cNvSpPr/>
          <p:nvPr/>
        </p:nvSpPr>
        <p:spPr>
          <a:xfrm>
            <a:off x="2396440" y="4326955"/>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58796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042A17-FAD8-4C19-819F-F89A0DE5C692}"/>
              </a:ext>
            </a:extLst>
          </p:cNvPr>
          <p:cNvSpPr>
            <a:spLocks noGrp="1"/>
          </p:cNvSpPr>
          <p:nvPr>
            <p:ph type="title"/>
          </p:nvPr>
        </p:nvSpPr>
        <p:spPr>
          <a:xfrm>
            <a:off x="1981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rtlCol="0" anchor="ctr" anchorCtr="0">
            <a:noAutofit/>
          </a:bodyPr>
          <a:lstStyle/>
          <a:p>
            <a:pPr algn="l" defTabSz="1422400">
              <a:lnSpc>
                <a:spcPct val="90000"/>
              </a:lnSpc>
              <a:spcAft>
                <a:spcPct val="35000"/>
              </a:spcAft>
            </a:pPr>
            <a:r>
              <a:rPr lang="en-GB" sz="3200">
                <a:solidFill>
                  <a:schemeClr val="accent4">
                    <a:lumMod val="75000"/>
                  </a:schemeClr>
                </a:solidFill>
              </a:rPr>
              <a:t>Skill 1 – Build Safety</a:t>
            </a:r>
            <a:endParaRPr lang="en-GB" sz="3200" dirty="0">
              <a:solidFill>
                <a:schemeClr val="accent4">
                  <a:lumMod val="75000"/>
                </a:schemeClr>
              </a:solidFill>
            </a:endParaRPr>
          </a:p>
        </p:txBody>
      </p:sp>
      <p:sp>
        <p:nvSpPr>
          <p:cNvPr id="7" name="Freeform: Shape 6">
            <a:extLst>
              <a:ext uri="{FF2B5EF4-FFF2-40B4-BE49-F238E27FC236}">
                <a16:creationId xmlns:a16="http://schemas.microsoft.com/office/drawing/2014/main" id="{F20426B7-6DB5-44A1-8B73-0AF92978EF65}"/>
              </a:ext>
            </a:extLst>
          </p:cNvPr>
          <p:cNvSpPr/>
          <p:nvPr/>
        </p:nvSpPr>
        <p:spPr>
          <a:xfrm>
            <a:off x="5211296" y="1558907"/>
            <a:ext cx="4845144" cy="727273"/>
          </a:xfrm>
          <a:custGeom>
            <a:avLst/>
            <a:gdLst>
              <a:gd name="connsiteX0" fmla="*/ 0 w 4845144"/>
              <a:gd name="connsiteY0" fmla="*/ 90909 h 727273"/>
              <a:gd name="connsiteX1" fmla="*/ 4481508 w 4845144"/>
              <a:gd name="connsiteY1" fmla="*/ 90909 h 727273"/>
              <a:gd name="connsiteX2" fmla="*/ 4481508 w 4845144"/>
              <a:gd name="connsiteY2" fmla="*/ 0 h 727273"/>
              <a:gd name="connsiteX3" fmla="*/ 4845144 w 4845144"/>
              <a:gd name="connsiteY3" fmla="*/ 363637 h 727273"/>
              <a:gd name="connsiteX4" fmla="*/ 4481508 w 4845144"/>
              <a:gd name="connsiteY4" fmla="*/ 727273 h 727273"/>
              <a:gd name="connsiteX5" fmla="*/ 4481508 w 4845144"/>
              <a:gd name="connsiteY5" fmla="*/ 636364 h 727273"/>
              <a:gd name="connsiteX6" fmla="*/ 0 w 4845144"/>
              <a:gd name="connsiteY6" fmla="*/ 636364 h 727273"/>
              <a:gd name="connsiteX7" fmla="*/ 0 w 4845144"/>
              <a:gd name="connsiteY7" fmla="*/ 90909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5144" h="727273">
                <a:moveTo>
                  <a:pt x="0" y="90909"/>
                </a:moveTo>
                <a:lnTo>
                  <a:pt x="4481508" y="90909"/>
                </a:lnTo>
                <a:lnTo>
                  <a:pt x="4481508" y="0"/>
                </a:lnTo>
                <a:lnTo>
                  <a:pt x="4845144" y="363637"/>
                </a:lnTo>
                <a:lnTo>
                  <a:pt x="4481508" y="727273"/>
                </a:lnTo>
                <a:lnTo>
                  <a:pt x="4481508" y="636364"/>
                </a:lnTo>
                <a:lnTo>
                  <a:pt x="0" y="636364"/>
                </a:lnTo>
                <a:lnTo>
                  <a:pt x="0" y="9090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525" tIns="100434" rIns="282252" bIns="100434" numCol="1" spcCol="1270" anchor="t" anchorCtr="0">
            <a:noAutofit/>
          </a:bodyPr>
          <a:lstStyle/>
          <a:p>
            <a:pPr marL="114300" marR="0" lvl="1" indent="-114300" algn="l" defTabSz="666750" rtl="0" eaLnBrk="1" fontAlgn="auto" latinLnBrk="0" hangingPunct="1">
              <a:lnSpc>
                <a:spcPct val="90000"/>
              </a:lnSpc>
              <a:spcBef>
                <a:spcPct val="0"/>
              </a:spcBef>
              <a:spcAft>
                <a:spcPct val="15000"/>
              </a:spcAft>
              <a:buClrTx/>
              <a:buSzTx/>
              <a:buFontTx/>
              <a:buChar char="•"/>
              <a:tabLst/>
              <a:defRPr/>
            </a:pPr>
            <a:r>
              <a:rPr kumimoji="0" lang="en-GB" sz="15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use body language and eye contact to show each other that you are attending to what they are saying. </a:t>
            </a:r>
          </a:p>
        </p:txBody>
      </p:sp>
      <p:sp>
        <p:nvSpPr>
          <p:cNvPr id="8" name="Freeform: Shape 7">
            <a:extLst>
              <a:ext uri="{FF2B5EF4-FFF2-40B4-BE49-F238E27FC236}">
                <a16:creationId xmlns:a16="http://schemas.microsoft.com/office/drawing/2014/main" id="{332BDFEA-E3C7-4049-8460-6DE10C0A242E}"/>
              </a:ext>
            </a:extLst>
          </p:cNvPr>
          <p:cNvSpPr/>
          <p:nvPr/>
        </p:nvSpPr>
        <p:spPr>
          <a:xfrm>
            <a:off x="1981200" y="1558907"/>
            <a:ext cx="3230096" cy="727273"/>
          </a:xfrm>
          <a:custGeom>
            <a:avLst/>
            <a:gdLst>
              <a:gd name="connsiteX0" fmla="*/ 0 w 3230096"/>
              <a:gd name="connsiteY0" fmla="*/ 121215 h 727273"/>
              <a:gd name="connsiteX1" fmla="*/ 121215 w 3230096"/>
              <a:gd name="connsiteY1" fmla="*/ 0 h 727273"/>
              <a:gd name="connsiteX2" fmla="*/ 3108881 w 3230096"/>
              <a:gd name="connsiteY2" fmla="*/ 0 h 727273"/>
              <a:gd name="connsiteX3" fmla="*/ 3230096 w 3230096"/>
              <a:gd name="connsiteY3" fmla="*/ 121215 h 727273"/>
              <a:gd name="connsiteX4" fmla="*/ 3230096 w 3230096"/>
              <a:gd name="connsiteY4" fmla="*/ 606058 h 727273"/>
              <a:gd name="connsiteX5" fmla="*/ 3108881 w 3230096"/>
              <a:gd name="connsiteY5" fmla="*/ 727273 h 727273"/>
              <a:gd name="connsiteX6" fmla="*/ 121215 w 3230096"/>
              <a:gd name="connsiteY6" fmla="*/ 727273 h 727273"/>
              <a:gd name="connsiteX7" fmla="*/ 0 w 3230096"/>
              <a:gd name="connsiteY7" fmla="*/ 606058 h 727273"/>
              <a:gd name="connsiteX8" fmla="*/ 0 w 3230096"/>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0096" h="727273">
                <a:moveTo>
                  <a:pt x="0" y="121215"/>
                </a:moveTo>
                <a:cubicBezTo>
                  <a:pt x="0" y="54270"/>
                  <a:pt x="54270" y="0"/>
                  <a:pt x="121215" y="0"/>
                </a:cubicBezTo>
                <a:lnTo>
                  <a:pt x="3108881" y="0"/>
                </a:lnTo>
                <a:cubicBezTo>
                  <a:pt x="3175826" y="0"/>
                  <a:pt x="3230096" y="54270"/>
                  <a:pt x="3230096" y="121215"/>
                </a:cubicBezTo>
                <a:lnTo>
                  <a:pt x="3230096" y="606058"/>
                </a:lnTo>
                <a:cubicBezTo>
                  <a:pt x="3230096" y="673003"/>
                  <a:pt x="3175826" y="727273"/>
                  <a:pt x="3108881"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Overcommunicate listening </a:t>
            </a:r>
          </a:p>
        </p:txBody>
      </p:sp>
      <p:sp>
        <p:nvSpPr>
          <p:cNvPr id="9" name="Freeform: Shape 8">
            <a:extLst>
              <a:ext uri="{FF2B5EF4-FFF2-40B4-BE49-F238E27FC236}">
                <a16:creationId xmlns:a16="http://schemas.microsoft.com/office/drawing/2014/main" id="{FAEF7DA1-36E2-449B-B2A4-C869027A9F7A}"/>
              </a:ext>
            </a:extLst>
          </p:cNvPr>
          <p:cNvSpPr/>
          <p:nvPr/>
        </p:nvSpPr>
        <p:spPr>
          <a:xfrm>
            <a:off x="5212084" y="2358907"/>
            <a:ext cx="4840412" cy="1714190"/>
          </a:xfrm>
          <a:custGeom>
            <a:avLst/>
            <a:gdLst>
              <a:gd name="connsiteX0" fmla="*/ 0 w 4840412"/>
              <a:gd name="connsiteY0" fmla="*/ 214274 h 1714190"/>
              <a:gd name="connsiteX1" fmla="*/ 3983317 w 4840412"/>
              <a:gd name="connsiteY1" fmla="*/ 214274 h 1714190"/>
              <a:gd name="connsiteX2" fmla="*/ 3983317 w 4840412"/>
              <a:gd name="connsiteY2" fmla="*/ 0 h 1714190"/>
              <a:gd name="connsiteX3" fmla="*/ 4840412 w 4840412"/>
              <a:gd name="connsiteY3" fmla="*/ 857095 h 1714190"/>
              <a:gd name="connsiteX4" fmla="*/ 3983317 w 4840412"/>
              <a:gd name="connsiteY4" fmla="*/ 1714190 h 1714190"/>
              <a:gd name="connsiteX5" fmla="*/ 3983317 w 4840412"/>
              <a:gd name="connsiteY5" fmla="*/ 1499916 h 1714190"/>
              <a:gd name="connsiteX6" fmla="*/ 0 w 4840412"/>
              <a:gd name="connsiteY6" fmla="*/ 1499916 h 1714190"/>
              <a:gd name="connsiteX7" fmla="*/ 0 w 4840412"/>
              <a:gd name="connsiteY7" fmla="*/ 214274 h 1714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714190">
                <a:moveTo>
                  <a:pt x="0" y="214274"/>
                </a:moveTo>
                <a:lnTo>
                  <a:pt x="3983317" y="214274"/>
                </a:lnTo>
                <a:lnTo>
                  <a:pt x="3983317" y="0"/>
                </a:lnTo>
                <a:lnTo>
                  <a:pt x="4840412" y="857095"/>
                </a:lnTo>
                <a:lnTo>
                  <a:pt x="3983317" y="1714190"/>
                </a:lnTo>
                <a:lnTo>
                  <a:pt x="3983317" y="1499916"/>
                </a:lnTo>
                <a:lnTo>
                  <a:pt x="0" y="1499916"/>
                </a:lnTo>
                <a:lnTo>
                  <a:pt x="0" y="21427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24434" rIns="652981" bIns="224434"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especially if you are the leader.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Use phrases like:</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“Of course, I could be </a:t>
            </a:r>
            <a:r>
              <a:rPr kumimoji="0" lang="en-GB" sz="16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rPr>
              <a:t>wrong.”</a:t>
            </a:r>
            <a:endPar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“What am I missing?”</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“What do you think?”</a:t>
            </a:r>
          </a:p>
        </p:txBody>
      </p:sp>
      <p:sp>
        <p:nvSpPr>
          <p:cNvPr id="10" name="Freeform: Shape 9">
            <a:extLst>
              <a:ext uri="{FF2B5EF4-FFF2-40B4-BE49-F238E27FC236}">
                <a16:creationId xmlns:a16="http://schemas.microsoft.com/office/drawing/2014/main" id="{7F77B049-168F-4AB7-9C6B-C3C6457FE264}"/>
              </a:ext>
            </a:extLst>
          </p:cNvPr>
          <p:cNvSpPr/>
          <p:nvPr/>
        </p:nvSpPr>
        <p:spPr>
          <a:xfrm>
            <a:off x="1985143" y="2852366"/>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Spotlight your fallibility early on </a:t>
            </a:r>
          </a:p>
        </p:txBody>
      </p:sp>
      <p:sp>
        <p:nvSpPr>
          <p:cNvPr id="11" name="Freeform: Shape 10">
            <a:extLst>
              <a:ext uri="{FF2B5EF4-FFF2-40B4-BE49-F238E27FC236}">
                <a16:creationId xmlns:a16="http://schemas.microsoft.com/office/drawing/2014/main" id="{658796C0-4129-4246-9A97-907163D7E216}"/>
              </a:ext>
            </a:extLst>
          </p:cNvPr>
          <p:cNvSpPr/>
          <p:nvPr/>
        </p:nvSpPr>
        <p:spPr>
          <a:xfrm>
            <a:off x="5212084" y="4145825"/>
            <a:ext cx="4840412" cy="1472852"/>
          </a:xfrm>
          <a:custGeom>
            <a:avLst/>
            <a:gdLst>
              <a:gd name="connsiteX0" fmla="*/ 0 w 4840412"/>
              <a:gd name="connsiteY0" fmla="*/ 184107 h 1472852"/>
              <a:gd name="connsiteX1" fmla="*/ 4103986 w 4840412"/>
              <a:gd name="connsiteY1" fmla="*/ 184107 h 1472852"/>
              <a:gd name="connsiteX2" fmla="*/ 4103986 w 4840412"/>
              <a:gd name="connsiteY2" fmla="*/ 0 h 1472852"/>
              <a:gd name="connsiteX3" fmla="*/ 4840412 w 4840412"/>
              <a:gd name="connsiteY3" fmla="*/ 736426 h 1472852"/>
              <a:gd name="connsiteX4" fmla="*/ 4103986 w 4840412"/>
              <a:gd name="connsiteY4" fmla="*/ 1472852 h 1472852"/>
              <a:gd name="connsiteX5" fmla="*/ 4103986 w 4840412"/>
              <a:gd name="connsiteY5" fmla="*/ 1288746 h 1472852"/>
              <a:gd name="connsiteX6" fmla="*/ 0 w 4840412"/>
              <a:gd name="connsiteY6" fmla="*/ 1288746 h 1472852"/>
              <a:gd name="connsiteX7" fmla="*/ 0 w 4840412"/>
              <a:gd name="connsiteY7" fmla="*/ 184107 h 1472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472852">
                <a:moveTo>
                  <a:pt x="0" y="184107"/>
                </a:moveTo>
                <a:lnTo>
                  <a:pt x="4103986" y="184107"/>
                </a:lnTo>
                <a:lnTo>
                  <a:pt x="4103986" y="0"/>
                </a:lnTo>
                <a:lnTo>
                  <a:pt x="4840412" y="736426"/>
                </a:lnTo>
                <a:lnTo>
                  <a:pt x="4103986" y="1472852"/>
                </a:lnTo>
                <a:lnTo>
                  <a:pt x="4103986" y="1288746"/>
                </a:lnTo>
                <a:lnTo>
                  <a:pt x="0" y="1288746"/>
                </a:lnTo>
                <a:lnTo>
                  <a:pt x="0" y="18410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94267" rIns="562479" bIns="194266"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if negative feedback or bad news is received from a team member, respond in a receptive way </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“Thank you for letting us know”,</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“I am pleased that you have told me”. </a:t>
            </a:r>
          </a:p>
        </p:txBody>
      </p:sp>
      <p:sp>
        <p:nvSpPr>
          <p:cNvPr id="12" name="Freeform: Shape 11">
            <a:extLst>
              <a:ext uri="{FF2B5EF4-FFF2-40B4-BE49-F238E27FC236}">
                <a16:creationId xmlns:a16="http://schemas.microsoft.com/office/drawing/2014/main" id="{AD380CD4-18DF-452C-94AF-39D16F3530F4}"/>
              </a:ext>
            </a:extLst>
          </p:cNvPr>
          <p:cNvSpPr/>
          <p:nvPr/>
        </p:nvSpPr>
        <p:spPr>
          <a:xfrm>
            <a:off x="1985143" y="4518615"/>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prstClr val="white"/>
                </a:solidFill>
                <a:effectLst/>
                <a:uLnTx/>
                <a:uFillTx/>
                <a:latin typeface="Myriad Pro"/>
                <a:ea typeface="+mn-ea"/>
                <a:cs typeface="+mn-cs"/>
              </a:rPr>
              <a:t>Embrace the messenger </a:t>
            </a:r>
          </a:p>
        </p:txBody>
      </p:sp>
      <p:sp>
        <p:nvSpPr>
          <p:cNvPr id="14" name="TextBox 13">
            <a:extLst>
              <a:ext uri="{FF2B5EF4-FFF2-40B4-BE49-F238E27FC236}">
                <a16:creationId xmlns:a16="http://schemas.microsoft.com/office/drawing/2014/main" id="{1FA56669-2737-4A18-BB4D-F0EFAE42FC2D}"/>
              </a:ext>
            </a:extLst>
          </p:cNvPr>
          <p:cNvSpPr txBox="1"/>
          <p:nvPr/>
        </p:nvSpPr>
        <p:spPr>
          <a:xfrm>
            <a:off x="8688288" y="968544"/>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Coyle (2018)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6828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CFC8A8D-F73F-458D-AD9E-FFF49F481B59}"/>
              </a:ext>
            </a:extLst>
          </p:cNvPr>
          <p:cNvSpPr/>
          <p:nvPr/>
        </p:nvSpPr>
        <p:spPr>
          <a:xfrm>
            <a:off x="5250159" y="1417639"/>
            <a:ext cx="5310336" cy="1453229"/>
          </a:xfrm>
          <a:custGeom>
            <a:avLst/>
            <a:gdLst>
              <a:gd name="connsiteX0" fmla="*/ 0 w 4928120"/>
              <a:gd name="connsiteY0" fmla="*/ 164549 h 1316393"/>
              <a:gd name="connsiteX1" fmla="*/ 4269924 w 4928120"/>
              <a:gd name="connsiteY1" fmla="*/ 164549 h 1316393"/>
              <a:gd name="connsiteX2" fmla="*/ 4269924 w 4928120"/>
              <a:gd name="connsiteY2" fmla="*/ 0 h 1316393"/>
              <a:gd name="connsiteX3" fmla="*/ 4928120 w 4928120"/>
              <a:gd name="connsiteY3" fmla="*/ 658197 h 1316393"/>
              <a:gd name="connsiteX4" fmla="*/ 4269924 w 4928120"/>
              <a:gd name="connsiteY4" fmla="*/ 1316393 h 1316393"/>
              <a:gd name="connsiteX5" fmla="*/ 4269924 w 4928120"/>
              <a:gd name="connsiteY5" fmla="*/ 1151844 h 1316393"/>
              <a:gd name="connsiteX6" fmla="*/ 0 w 4928120"/>
              <a:gd name="connsiteY6" fmla="*/ 1151844 h 1316393"/>
              <a:gd name="connsiteX7" fmla="*/ 0 w 4928120"/>
              <a:gd name="connsiteY7" fmla="*/ 164549 h 131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8120" h="1316393">
                <a:moveTo>
                  <a:pt x="0" y="164549"/>
                </a:moveTo>
                <a:lnTo>
                  <a:pt x="4269924" y="164549"/>
                </a:lnTo>
                <a:lnTo>
                  <a:pt x="4269924" y="0"/>
                </a:lnTo>
                <a:lnTo>
                  <a:pt x="4928120" y="658197"/>
                </a:lnTo>
                <a:lnTo>
                  <a:pt x="4269924" y="1316393"/>
                </a:lnTo>
                <a:lnTo>
                  <a:pt x="4269924" y="1151844"/>
                </a:lnTo>
                <a:lnTo>
                  <a:pt x="0" y="1151844"/>
                </a:lnTo>
                <a:lnTo>
                  <a:pt x="0" y="16454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70264" rIns="499362" bIns="170264" numCol="1" spcCol="1270" anchor="t" anchorCtr="0">
            <a:noAutofit/>
          </a:bodyPr>
          <a:lstStyle/>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Tell the truth to your team. </a:t>
            </a:r>
          </a:p>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Ask questions – “What is one thing that I currently do that you’d like me to continue to do? “ </a:t>
            </a:r>
          </a:p>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Remember that vulnerability is a strength not a weakness</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p>
        </p:txBody>
      </p:sp>
      <p:sp>
        <p:nvSpPr>
          <p:cNvPr id="10" name="Freeform: Shape 9">
            <a:extLst>
              <a:ext uri="{FF2B5EF4-FFF2-40B4-BE49-F238E27FC236}">
                <a16:creationId xmlns:a16="http://schemas.microsoft.com/office/drawing/2014/main" id="{7610C28D-4BF0-46EB-9588-5FEE7F79A62E}"/>
              </a:ext>
            </a:extLst>
          </p:cNvPr>
          <p:cNvSpPr/>
          <p:nvPr/>
        </p:nvSpPr>
        <p:spPr>
          <a:xfrm>
            <a:off x="1987627" y="1535627"/>
            <a:ext cx="3285413" cy="1179880"/>
          </a:xfrm>
          <a:custGeom>
            <a:avLst/>
            <a:gdLst>
              <a:gd name="connsiteX0" fmla="*/ 0 w 3285413"/>
              <a:gd name="connsiteY0" fmla="*/ 196651 h 1179880"/>
              <a:gd name="connsiteX1" fmla="*/ 196651 w 3285413"/>
              <a:gd name="connsiteY1" fmla="*/ 0 h 1179880"/>
              <a:gd name="connsiteX2" fmla="*/ 3088762 w 3285413"/>
              <a:gd name="connsiteY2" fmla="*/ 0 h 1179880"/>
              <a:gd name="connsiteX3" fmla="*/ 3285413 w 3285413"/>
              <a:gd name="connsiteY3" fmla="*/ 196651 h 1179880"/>
              <a:gd name="connsiteX4" fmla="*/ 3285413 w 3285413"/>
              <a:gd name="connsiteY4" fmla="*/ 983229 h 1179880"/>
              <a:gd name="connsiteX5" fmla="*/ 3088762 w 3285413"/>
              <a:gd name="connsiteY5" fmla="*/ 1179880 h 1179880"/>
              <a:gd name="connsiteX6" fmla="*/ 196651 w 3285413"/>
              <a:gd name="connsiteY6" fmla="*/ 1179880 h 1179880"/>
              <a:gd name="connsiteX7" fmla="*/ 0 w 3285413"/>
              <a:gd name="connsiteY7" fmla="*/ 983229 h 1179880"/>
              <a:gd name="connsiteX8" fmla="*/ 0 w 3285413"/>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85413" h="1179880">
                <a:moveTo>
                  <a:pt x="0" y="196651"/>
                </a:moveTo>
                <a:cubicBezTo>
                  <a:pt x="0" y="88044"/>
                  <a:pt x="88044" y="0"/>
                  <a:pt x="196651" y="0"/>
                </a:cubicBezTo>
                <a:lnTo>
                  <a:pt x="3088762" y="0"/>
                </a:lnTo>
                <a:cubicBezTo>
                  <a:pt x="3197369" y="0"/>
                  <a:pt x="3285413" y="88044"/>
                  <a:pt x="3285413" y="196651"/>
                </a:cubicBezTo>
                <a:lnTo>
                  <a:pt x="3285413" y="983229"/>
                </a:lnTo>
                <a:cubicBezTo>
                  <a:pt x="3285413" y="1091836"/>
                  <a:pt x="3197369" y="1179880"/>
                  <a:pt x="3088762"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Make sure the leader is vulnerable first and often. </a:t>
            </a:r>
          </a:p>
        </p:txBody>
      </p:sp>
      <p:sp>
        <p:nvSpPr>
          <p:cNvPr id="11" name="Freeform: Shape 10">
            <a:extLst>
              <a:ext uri="{FF2B5EF4-FFF2-40B4-BE49-F238E27FC236}">
                <a16:creationId xmlns:a16="http://schemas.microsoft.com/office/drawing/2014/main" id="{3489CABC-5B43-4270-AFA2-1F427295BB57}"/>
              </a:ext>
            </a:extLst>
          </p:cNvPr>
          <p:cNvSpPr/>
          <p:nvPr/>
        </p:nvSpPr>
        <p:spPr>
          <a:xfrm>
            <a:off x="5245339" y="2788524"/>
            <a:ext cx="5315157" cy="1179880"/>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Any negative news or negative feedback should be done face-to-face. </a:t>
            </a:r>
          </a:p>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Reconnect immediately afterwards, “Let’s go get a coffee and plan how we move forward”. </a:t>
            </a:r>
          </a:p>
        </p:txBody>
      </p:sp>
      <p:sp>
        <p:nvSpPr>
          <p:cNvPr id="12" name="Freeform: Shape 11">
            <a:extLst>
              <a:ext uri="{FF2B5EF4-FFF2-40B4-BE49-F238E27FC236}">
                <a16:creationId xmlns:a16="http://schemas.microsoft.com/office/drawing/2014/main" id="{1DF3282E-165A-461D-BB71-2BC380D2B7C8}"/>
              </a:ext>
            </a:extLst>
          </p:cNvPr>
          <p:cNvSpPr/>
          <p:nvPr/>
        </p:nvSpPr>
        <p:spPr>
          <a:xfrm>
            <a:off x="1969760" y="2788524"/>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Deliver the negative stuff in person </a:t>
            </a:r>
          </a:p>
        </p:txBody>
      </p:sp>
      <p:sp>
        <p:nvSpPr>
          <p:cNvPr id="13" name="Freeform: Shape 12">
            <a:extLst>
              <a:ext uri="{FF2B5EF4-FFF2-40B4-BE49-F238E27FC236}">
                <a16:creationId xmlns:a16="http://schemas.microsoft.com/office/drawing/2014/main" id="{12590BC2-07C9-4048-A076-3AFFE6C03D54}"/>
              </a:ext>
            </a:extLst>
          </p:cNvPr>
          <p:cNvSpPr/>
          <p:nvPr/>
        </p:nvSpPr>
        <p:spPr>
          <a:xfrm>
            <a:off x="5273039" y="3645024"/>
            <a:ext cx="5287456" cy="2219592"/>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marR="0" lvl="1" indent="-57150" algn="l" defTabSz="400050" rtl="0" eaLnBrk="1" fontAlgn="auto" latinLnBrk="0" hangingPunct="1">
              <a:lnSpc>
                <a:spcPct val="90000"/>
              </a:lnSpc>
              <a:spcBef>
                <a:spcPct val="0"/>
              </a:spcBef>
              <a:spcAft>
                <a:spcPct val="15000"/>
              </a:spcAft>
              <a:buClrTx/>
              <a:buSzTx/>
              <a:buFontTx/>
              <a:buChar char="•"/>
              <a:tabLst/>
              <a:defRPr/>
            </a:pPr>
            <a:endPar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endParaRPr>
          </a:p>
          <a:p>
            <a:pPr marL="0" marR="0" lvl="1" indent="0" algn="l" defTabSz="400050" rtl="0" eaLnBrk="1" fontAlgn="auto" latinLnBrk="0" hangingPunct="1">
              <a:lnSpc>
                <a:spcPct val="90000"/>
              </a:lnSpc>
              <a:spcBef>
                <a:spcPct val="0"/>
              </a:spcBef>
              <a:spcAft>
                <a:spcPct val="15000"/>
              </a:spcAft>
              <a:buClrTx/>
              <a:buSzTx/>
              <a:buFontTx/>
              <a:buNone/>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Good listening is more than nodding attentively; add insight and steer creative ideas.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Make the other person feel safe and supported.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Take a helping, cooperative stance.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Ask questions that gently challenge old assumptions.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Make occasional suggestions to open up alternative paths</a:t>
            </a:r>
            <a:r>
              <a:rPr kumimoji="0" lang="en-GB" sz="9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p>
        </p:txBody>
      </p:sp>
      <p:sp>
        <p:nvSpPr>
          <p:cNvPr id="14" name="Freeform: Shape 13">
            <a:extLst>
              <a:ext uri="{FF2B5EF4-FFF2-40B4-BE49-F238E27FC236}">
                <a16:creationId xmlns:a16="http://schemas.microsoft.com/office/drawing/2014/main" id="{949292D4-9330-4BCF-A1C6-2D7DF49D5BAE}"/>
              </a:ext>
            </a:extLst>
          </p:cNvPr>
          <p:cNvSpPr/>
          <p:nvPr/>
        </p:nvSpPr>
        <p:spPr>
          <a:xfrm>
            <a:off x="1967349" y="4137023"/>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Listen like a Trampoline </a:t>
            </a:r>
          </a:p>
        </p:txBody>
      </p:sp>
      <p:sp>
        <p:nvSpPr>
          <p:cNvPr id="4" name="Title 3">
            <a:extLst>
              <a:ext uri="{FF2B5EF4-FFF2-40B4-BE49-F238E27FC236}">
                <a16:creationId xmlns:a16="http://schemas.microsoft.com/office/drawing/2014/main" id="{09D76596-89FD-44C0-BE17-51AF2E772236}"/>
              </a:ext>
            </a:extLst>
          </p:cNvPr>
          <p:cNvSpPr>
            <a:spLocks noGrp="1"/>
          </p:cNvSpPr>
          <p:nvPr>
            <p:ph type="title"/>
          </p:nvPr>
        </p:nvSpPr>
        <p:spPr>
          <a:xfrm>
            <a:off x="1981200" y="274638"/>
            <a:ext cx="8229600" cy="1143000"/>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rtlCol="0" anchor="ctr" anchorCtr="0">
            <a:noAutofit/>
          </a:bodyPr>
          <a:lstStyle/>
          <a:p>
            <a:pPr algn="l" defTabSz="1422400">
              <a:lnSpc>
                <a:spcPct val="90000"/>
              </a:lnSpc>
              <a:spcAft>
                <a:spcPct val="35000"/>
              </a:spcAft>
            </a:pPr>
            <a:r>
              <a:rPr lang="en-GB" sz="3200" dirty="0">
                <a:solidFill>
                  <a:schemeClr val="accent4">
                    <a:lumMod val="50000"/>
                  </a:schemeClr>
                </a:solidFill>
              </a:rPr>
              <a:t>Skill 2 – Share Vulnerability</a:t>
            </a:r>
          </a:p>
        </p:txBody>
      </p:sp>
      <p:sp>
        <p:nvSpPr>
          <p:cNvPr id="7" name="TextBox 6">
            <a:extLst>
              <a:ext uri="{FF2B5EF4-FFF2-40B4-BE49-F238E27FC236}">
                <a16:creationId xmlns:a16="http://schemas.microsoft.com/office/drawing/2014/main" id="{499571D6-FBF9-4C38-8CA3-2DEFE0F1BB3A}"/>
              </a:ext>
            </a:extLst>
          </p:cNvPr>
          <p:cNvSpPr txBox="1"/>
          <p:nvPr/>
        </p:nvSpPr>
        <p:spPr>
          <a:xfrm>
            <a:off x="8616280" y="993384"/>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Coyle (2018)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65892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D964160-F42B-4BEA-A68F-A4F74F399EE4}"/>
              </a:ext>
            </a:extLst>
          </p:cNvPr>
          <p:cNvSpPr/>
          <p:nvPr/>
        </p:nvSpPr>
        <p:spPr>
          <a:xfrm>
            <a:off x="5273039" y="1600679"/>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In order to move toward a target – you must first have a target.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Most successful groups have five or less.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How members treat each other is top of the list in successful teams.</a:t>
            </a:r>
          </a:p>
        </p:txBody>
      </p:sp>
      <p:sp>
        <p:nvSpPr>
          <p:cNvPr id="8" name="Freeform: Shape 7">
            <a:extLst>
              <a:ext uri="{FF2B5EF4-FFF2-40B4-BE49-F238E27FC236}">
                <a16:creationId xmlns:a16="http://schemas.microsoft.com/office/drawing/2014/main" id="{CAD684A1-E84D-4344-A295-9CFA2D84E7AE}"/>
              </a:ext>
            </a:extLst>
          </p:cNvPr>
          <p:cNvSpPr/>
          <p:nvPr/>
        </p:nvSpPr>
        <p:spPr>
          <a:xfrm>
            <a:off x="1981200" y="1600679"/>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marR="0" lvl="0" indent="0" algn="ctr" defTabSz="1111250" rtl="0" eaLnBrk="1" fontAlgn="auto" latinLnBrk="0" hangingPunct="1">
              <a:lnSpc>
                <a:spcPct val="90000"/>
              </a:lnSpc>
              <a:spcBef>
                <a:spcPct val="0"/>
              </a:spcBef>
              <a:spcAft>
                <a:spcPct val="35000"/>
              </a:spcAft>
              <a:buClrTx/>
              <a:buSzTx/>
              <a:buFontTx/>
              <a:buNone/>
              <a:tabLst/>
              <a:defRPr/>
            </a:pPr>
            <a: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Name and rank your priorities</a:t>
            </a:r>
          </a:p>
        </p:txBody>
      </p:sp>
      <p:sp>
        <p:nvSpPr>
          <p:cNvPr id="9" name="Freeform: Shape 8">
            <a:extLst>
              <a:ext uri="{FF2B5EF4-FFF2-40B4-BE49-F238E27FC236}">
                <a16:creationId xmlns:a16="http://schemas.microsoft.com/office/drawing/2014/main" id="{88082E9B-11AB-4893-B70D-FC4C72ECB644}"/>
              </a:ext>
            </a:extLst>
          </p:cNvPr>
          <p:cNvSpPr/>
          <p:nvPr/>
        </p:nvSpPr>
        <p:spPr>
          <a:xfrm>
            <a:off x="5273039" y="3651606"/>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Leaders should not assume team members know or remember them.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Paint priorities on the wall, stamp it on emails.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Test awareness – “</a:t>
            </a:r>
            <a:r>
              <a:rPr kumimoji="0" lang="en-GB" sz="1600" b="0" i="1"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What are we about? Where are we headed?” </a:t>
            </a:r>
          </a:p>
        </p:txBody>
      </p:sp>
      <p:sp>
        <p:nvSpPr>
          <p:cNvPr id="10" name="Freeform: Shape 9">
            <a:extLst>
              <a:ext uri="{FF2B5EF4-FFF2-40B4-BE49-F238E27FC236}">
                <a16:creationId xmlns:a16="http://schemas.microsoft.com/office/drawing/2014/main" id="{0EAC5407-B4C9-40B7-A3B2-A3B3F454AA31}"/>
              </a:ext>
            </a:extLst>
          </p:cNvPr>
          <p:cNvSpPr/>
          <p:nvPr/>
        </p:nvSpPr>
        <p:spPr>
          <a:xfrm>
            <a:off x="1981200" y="3651606"/>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marR="0" lvl="0" indent="0" algn="ctr" defTabSz="1111250" rtl="0" eaLnBrk="1" fontAlgn="auto" latinLnBrk="0" hangingPunct="1">
              <a:lnSpc>
                <a:spcPct val="90000"/>
              </a:lnSpc>
              <a:spcBef>
                <a:spcPct val="0"/>
              </a:spcBef>
              <a:spcAft>
                <a:spcPct val="35000"/>
              </a:spcAft>
              <a:buClrTx/>
              <a:buSzTx/>
              <a:buFontTx/>
              <a:buNone/>
              <a:tabLst/>
              <a:defRPr/>
            </a:pPr>
            <a: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Be ten times as clearer about priorities than you think you should be. </a:t>
            </a:r>
          </a:p>
        </p:txBody>
      </p:sp>
      <p:sp>
        <p:nvSpPr>
          <p:cNvPr id="4" name="Title 3">
            <a:extLst>
              <a:ext uri="{FF2B5EF4-FFF2-40B4-BE49-F238E27FC236}">
                <a16:creationId xmlns:a16="http://schemas.microsoft.com/office/drawing/2014/main" id="{63B63D74-AF11-4B21-B341-3FBA37C71CC8}"/>
              </a:ext>
            </a:extLst>
          </p:cNvPr>
          <p:cNvSpPr>
            <a:spLocks noGrp="1"/>
          </p:cNvSpPr>
          <p:nvPr>
            <p:ph type="title"/>
          </p:nvPr>
        </p:nvSpPr>
        <p:spPr>
          <a:xfrm>
            <a:off x="1981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rtlCol="0" anchor="ctr" anchorCtr="0">
            <a:noAutofit/>
          </a:bodyPr>
          <a:lstStyle/>
          <a:p>
            <a:pPr algn="l" defTabSz="1422400">
              <a:lnSpc>
                <a:spcPct val="90000"/>
              </a:lnSpc>
              <a:spcAft>
                <a:spcPct val="35000"/>
              </a:spcAft>
            </a:pPr>
            <a:r>
              <a:rPr lang="en-GB" sz="3200" dirty="0">
                <a:solidFill>
                  <a:schemeClr val="accent4">
                    <a:lumMod val="20000"/>
                    <a:lumOff val="80000"/>
                  </a:schemeClr>
                </a:solidFill>
              </a:rPr>
              <a:t>Skill 3 – Establish Purpose</a:t>
            </a:r>
          </a:p>
        </p:txBody>
      </p:sp>
    </p:spTree>
    <p:extLst>
      <p:ext uri="{BB962C8B-B14F-4D97-AF65-F5344CB8AC3E}">
        <p14:creationId xmlns:p14="http://schemas.microsoft.com/office/powerpoint/2010/main" val="411151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C55-489C-45DB-9AD8-21B47DF164DC}"/>
              </a:ext>
            </a:extLst>
          </p:cNvPr>
          <p:cNvSpPr>
            <a:spLocks noGrp="1"/>
          </p:cNvSpPr>
          <p:nvPr>
            <p:ph type="title"/>
          </p:nvPr>
        </p:nvSpPr>
        <p:spPr>
          <a:xfrm>
            <a:off x="1981200" y="274639"/>
            <a:ext cx="8229600" cy="745043"/>
          </a:xfrm>
        </p:spPr>
        <p:txBody>
          <a:bodyPr>
            <a:normAutofit fontScale="90000"/>
          </a:bodyPr>
          <a:lstStyle/>
          <a:p>
            <a:r>
              <a:rPr lang="en-GB" dirty="0"/>
              <a:t>Are you a performing team?</a:t>
            </a:r>
          </a:p>
        </p:txBody>
      </p:sp>
      <p:sp>
        <p:nvSpPr>
          <p:cNvPr id="3" name="Content Placeholder 2">
            <a:extLst>
              <a:ext uri="{FF2B5EF4-FFF2-40B4-BE49-F238E27FC236}">
                <a16:creationId xmlns:a16="http://schemas.microsoft.com/office/drawing/2014/main" id="{66817900-F467-41CF-905B-13FC5B4DD7A5}"/>
              </a:ext>
            </a:extLst>
          </p:cNvPr>
          <p:cNvSpPr>
            <a:spLocks noGrp="1"/>
          </p:cNvSpPr>
          <p:nvPr>
            <p:ph idx="1"/>
          </p:nvPr>
        </p:nvSpPr>
        <p:spPr>
          <a:xfrm>
            <a:off x="1807920" y="1312217"/>
            <a:ext cx="8229600" cy="2790791"/>
          </a:xfrm>
        </p:spPr>
        <p:txBody>
          <a:bodyPr/>
          <a:lstStyle/>
          <a:p>
            <a:pPr marL="0" indent="0">
              <a:buNone/>
            </a:pPr>
            <a:r>
              <a:rPr lang="en-GB" sz="2000" dirty="0">
                <a:latin typeface="Arial" panose="020B0604020202020204" pitchFamily="34" charset="0"/>
                <a:cs typeface="Arial" panose="020B0604020202020204" pitchFamily="34" charset="0"/>
              </a:rPr>
              <a:t>Pentland (2008) identified five key factors which drive performance within team. </a:t>
            </a:r>
          </a:p>
          <a:p>
            <a:pPr marL="0" indent="0">
              <a:buNone/>
            </a:pPr>
            <a:r>
              <a:rPr lang="en-GB" dirty="0"/>
              <a:t> </a:t>
            </a:r>
          </a:p>
        </p:txBody>
      </p:sp>
      <p:sp>
        <p:nvSpPr>
          <p:cNvPr id="8" name="Freeform: Shape 7">
            <a:extLst>
              <a:ext uri="{FF2B5EF4-FFF2-40B4-BE49-F238E27FC236}">
                <a16:creationId xmlns:a16="http://schemas.microsoft.com/office/drawing/2014/main" id="{86FF8136-9F75-4AE9-A3BB-FBDEC35D56F8}"/>
              </a:ext>
            </a:extLst>
          </p:cNvPr>
          <p:cNvSpPr/>
          <p:nvPr/>
        </p:nvSpPr>
        <p:spPr>
          <a:xfrm>
            <a:off x="6468092" y="1628752"/>
            <a:ext cx="1687688" cy="686593"/>
          </a:xfrm>
          <a:custGeom>
            <a:avLst/>
            <a:gdLst>
              <a:gd name="connsiteX0" fmla="*/ 0 w 1277064"/>
              <a:gd name="connsiteY0" fmla="*/ 0 h 686593"/>
              <a:gd name="connsiteX1" fmla="*/ 1277064 w 1277064"/>
              <a:gd name="connsiteY1" fmla="*/ 0 h 686593"/>
              <a:gd name="connsiteX2" fmla="*/ 1277064 w 1277064"/>
              <a:gd name="connsiteY2" fmla="*/ 686593 h 686593"/>
              <a:gd name="connsiteX3" fmla="*/ 0 w 1277064"/>
              <a:gd name="connsiteY3" fmla="*/ 686593 h 686593"/>
              <a:gd name="connsiteX4" fmla="*/ 0 w 1277064"/>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64" h="686593">
                <a:moveTo>
                  <a:pt x="0" y="0"/>
                </a:moveTo>
                <a:lnTo>
                  <a:pt x="1277064" y="0"/>
                </a:lnTo>
                <a:lnTo>
                  <a:pt x="1277064"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9" name="Freeform: Shape 8">
            <a:extLst>
              <a:ext uri="{FF2B5EF4-FFF2-40B4-BE49-F238E27FC236}">
                <a16:creationId xmlns:a16="http://schemas.microsoft.com/office/drawing/2014/main" id="{434F9FB3-544F-4112-AE9C-A54CC5CE5225}"/>
              </a:ext>
            </a:extLst>
          </p:cNvPr>
          <p:cNvSpPr/>
          <p:nvPr/>
        </p:nvSpPr>
        <p:spPr>
          <a:xfrm>
            <a:off x="1846873" y="2013291"/>
            <a:ext cx="1954560"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Everyone in the team talks and listens in roughly equal measure, keeping contributions short</a:t>
            </a:r>
            <a:r>
              <a:rPr kumimoji="0" lang="en-GB" sz="1400" b="0" i="0" u="none" strike="noStrike" kern="1200" cap="none" spc="0" normalizeH="0" baseline="0" noProof="0" dirty="0">
                <a:ln>
                  <a:noFill/>
                </a:ln>
                <a:solidFill>
                  <a:prstClr val="white"/>
                </a:solidFill>
                <a:effectLst/>
                <a:uLnTx/>
                <a:uFillTx/>
                <a:latin typeface="Myriad Pro"/>
                <a:ea typeface="+mn-ea"/>
                <a:cs typeface="+mn-cs"/>
              </a:rPr>
              <a:t>. </a:t>
            </a:r>
          </a:p>
        </p:txBody>
      </p:sp>
      <p:sp>
        <p:nvSpPr>
          <p:cNvPr id="11" name="Rectangle 10">
            <a:extLst>
              <a:ext uri="{FF2B5EF4-FFF2-40B4-BE49-F238E27FC236}">
                <a16:creationId xmlns:a16="http://schemas.microsoft.com/office/drawing/2014/main" id="{DC9AC164-BD39-4F87-AA68-500E4B2EAC78}"/>
              </a:ext>
            </a:extLst>
          </p:cNvPr>
          <p:cNvSpPr/>
          <p:nvPr/>
        </p:nvSpPr>
        <p:spPr>
          <a:xfrm>
            <a:off x="2711624" y="2600053"/>
            <a:ext cx="1633246" cy="68659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800FE981-8FB7-49D3-9480-E6EB213F077D}"/>
              </a:ext>
            </a:extLst>
          </p:cNvPr>
          <p:cNvSpPr/>
          <p:nvPr/>
        </p:nvSpPr>
        <p:spPr>
          <a:xfrm>
            <a:off x="4666184" y="1972047"/>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communicate directly with one another, not just with the team leader. </a:t>
            </a:r>
          </a:p>
        </p:txBody>
      </p:sp>
      <p:sp>
        <p:nvSpPr>
          <p:cNvPr id="15" name="Freeform: Shape 14">
            <a:extLst>
              <a:ext uri="{FF2B5EF4-FFF2-40B4-BE49-F238E27FC236}">
                <a16:creationId xmlns:a16="http://schemas.microsoft.com/office/drawing/2014/main" id="{BB4B816E-50F2-45DA-BC01-14F1FC58F01F}"/>
              </a:ext>
            </a:extLst>
          </p:cNvPr>
          <p:cNvSpPr/>
          <p:nvPr/>
        </p:nvSpPr>
        <p:spPr>
          <a:xfrm>
            <a:off x="3310239" y="3441341"/>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maintain high levels of eye contact, and their conversation and gestures are energetic. </a:t>
            </a:r>
          </a:p>
        </p:txBody>
      </p:sp>
      <p:sp>
        <p:nvSpPr>
          <p:cNvPr id="17" name="Freeform: Shape 16">
            <a:extLst>
              <a:ext uri="{FF2B5EF4-FFF2-40B4-BE49-F238E27FC236}">
                <a16:creationId xmlns:a16="http://schemas.microsoft.com/office/drawing/2014/main" id="{2E022E6B-2FE3-4123-8D76-895A9D2361B1}"/>
              </a:ext>
            </a:extLst>
          </p:cNvPr>
          <p:cNvSpPr/>
          <p:nvPr/>
        </p:nvSpPr>
        <p:spPr>
          <a:xfrm>
            <a:off x="2711624" y="4542656"/>
            <a:ext cx="1633246" cy="686593"/>
          </a:xfrm>
          <a:custGeom>
            <a:avLst/>
            <a:gdLst>
              <a:gd name="connsiteX0" fmla="*/ 0 w 1235868"/>
              <a:gd name="connsiteY0" fmla="*/ 0 h 686593"/>
              <a:gd name="connsiteX1" fmla="*/ 1235868 w 1235868"/>
              <a:gd name="connsiteY1" fmla="*/ 0 h 686593"/>
              <a:gd name="connsiteX2" fmla="*/ 1235868 w 1235868"/>
              <a:gd name="connsiteY2" fmla="*/ 686593 h 686593"/>
              <a:gd name="connsiteX3" fmla="*/ 0 w 1235868"/>
              <a:gd name="connsiteY3" fmla="*/ 686593 h 686593"/>
              <a:gd name="connsiteX4" fmla="*/ 0 w 1235868"/>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868" h="686593">
                <a:moveTo>
                  <a:pt x="0" y="0"/>
                </a:moveTo>
                <a:lnTo>
                  <a:pt x="1235868" y="0"/>
                </a:lnTo>
                <a:lnTo>
                  <a:pt x="1235868"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marR="0" lvl="0" indent="0" algn="r" defTabSz="14224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8" name="Freeform: Shape 17">
            <a:extLst>
              <a:ext uri="{FF2B5EF4-FFF2-40B4-BE49-F238E27FC236}">
                <a16:creationId xmlns:a16="http://schemas.microsoft.com/office/drawing/2014/main" id="{65E509A9-D1E6-4BC4-8F32-0E0D2D463DFE}"/>
              </a:ext>
            </a:extLst>
          </p:cNvPr>
          <p:cNvSpPr/>
          <p:nvPr/>
        </p:nvSpPr>
        <p:spPr>
          <a:xfrm>
            <a:off x="7084724" y="1987358"/>
            <a:ext cx="2011926" cy="2089715"/>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carry on back-channel or side conversations within the team. </a:t>
            </a:r>
          </a:p>
        </p:txBody>
      </p:sp>
      <p:sp>
        <p:nvSpPr>
          <p:cNvPr id="10" name="Freeform: Shape 9">
            <a:extLst>
              <a:ext uri="{FF2B5EF4-FFF2-40B4-BE49-F238E27FC236}">
                <a16:creationId xmlns:a16="http://schemas.microsoft.com/office/drawing/2014/main" id="{394905A7-937D-4E22-B60E-3A4B617834E1}"/>
              </a:ext>
            </a:extLst>
          </p:cNvPr>
          <p:cNvSpPr/>
          <p:nvPr/>
        </p:nvSpPr>
        <p:spPr>
          <a:xfrm>
            <a:off x="5879976" y="3529448"/>
            <a:ext cx="1924078" cy="2059792"/>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periodically break, go exploring outside the team, and bring information back to share with the others. </a:t>
            </a:r>
          </a:p>
        </p:txBody>
      </p:sp>
      <p:sp>
        <p:nvSpPr>
          <p:cNvPr id="19" name="TextBox 18">
            <a:extLst>
              <a:ext uri="{FF2B5EF4-FFF2-40B4-BE49-F238E27FC236}">
                <a16:creationId xmlns:a16="http://schemas.microsoft.com/office/drawing/2014/main" id="{09E6FBDC-765C-484F-9FB9-66E320F2D5BC}"/>
              </a:ext>
            </a:extLst>
          </p:cNvPr>
          <p:cNvSpPr txBox="1"/>
          <p:nvPr/>
        </p:nvSpPr>
        <p:spPr>
          <a:xfrm>
            <a:off x="8400256" y="4103007"/>
            <a:ext cx="1983824" cy="1477328"/>
          </a:xfrm>
          <a:prstGeom prst="rect">
            <a:avLst/>
          </a:prstGeom>
          <a:noFill/>
          <a:ln w="5715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you think teams that you work in or have worked in are performing? </a:t>
            </a:r>
          </a:p>
        </p:txBody>
      </p:sp>
    </p:spTree>
    <p:extLst>
      <p:ext uri="{BB962C8B-B14F-4D97-AF65-F5344CB8AC3E}">
        <p14:creationId xmlns:p14="http://schemas.microsoft.com/office/powerpoint/2010/main" val="204799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3" grpId="0" animBg="1"/>
      <p:bldP spid="15" grpId="0" animBg="1"/>
      <p:bldP spid="18" grpId="0" animBg="1"/>
      <p:bldP spid="10" grpId="0" animBg="1"/>
      <p:bldP spid="1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F308-6B86-7949-93C6-5445813015FE}"/>
              </a:ext>
            </a:extLst>
          </p:cNvPr>
          <p:cNvSpPr>
            <a:spLocks noGrp="1"/>
          </p:cNvSpPr>
          <p:nvPr>
            <p:ph type="title"/>
          </p:nvPr>
        </p:nvSpPr>
        <p:spPr>
          <a:xfrm>
            <a:off x="1981200" y="260649"/>
            <a:ext cx="8229600" cy="807863"/>
          </a:xfrm>
        </p:spPr>
        <p:txBody>
          <a:bodyPr/>
          <a:lstStyle/>
          <a:p>
            <a:r>
              <a:rPr lang="en-GB" dirty="0"/>
              <a:t>Being a good team member</a:t>
            </a:r>
          </a:p>
        </p:txBody>
      </p:sp>
      <p:sp>
        <p:nvSpPr>
          <p:cNvPr id="3" name="Content Placeholder 2">
            <a:extLst>
              <a:ext uri="{FF2B5EF4-FFF2-40B4-BE49-F238E27FC236}">
                <a16:creationId xmlns:a16="http://schemas.microsoft.com/office/drawing/2014/main" id="{0D0C0AB4-8CA6-3F47-903E-C051D929923B}"/>
              </a:ext>
            </a:extLst>
          </p:cNvPr>
          <p:cNvSpPr>
            <a:spLocks noGrp="1"/>
          </p:cNvSpPr>
          <p:nvPr>
            <p:ph idx="1"/>
          </p:nvPr>
        </p:nvSpPr>
        <p:spPr>
          <a:xfrm>
            <a:off x="1964287" y="1071179"/>
            <a:ext cx="8229600" cy="3917032"/>
          </a:xfrm>
        </p:spPr>
        <p:txBody>
          <a:bodyPr>
            <a:normAutofit/>
          </a:bodyPr>
          <a:lstStyle/>
          <a:p>
            <a:pPr marL="0" indent="0">
              <a:buNone/>
            </a:pPr>
            <a:r>
              <a:rPr lang="en-GB" sz="2000" dirty="0">
                <a:latin typeface="Arial" panose="020B0604020202020204" pitchFamily="34" charset="0"/>
                <a:cs typeface="Arial" panose="020B0604020202020204" pitchFamily="34" charset="0"/>
              </a:rPr>
              <a:t>Wheelan (2014) outlines key advice for members of groups. </a:t>
            </a:r>
          </a:p>
        </p:txBody>
      </p:sp>
      <p:sp>
        <p:nvSpPr>
          <p:cNvPr id="6" name="Rectangle 5">
            <a:extLst>
              <a:ext uri="{FF2B5EF4-FFF2-40B4-BE49-F238E27FC236}">
                <a16:creationId xmlns:a16="http://schemas.microsoft.com/office/drawing/2014/main" id="{2232504C-5331-46F2-9772-8334FDB8CEB6}"/>
              </a:ext>
            </a:extLst>
          </p:cNvPr>
          <p:cNvSpPr/>
          <p:nvPr/>
        </p:nvSpPr>
        <p:spPr>
          <a:xfrm>
            <a:off x="1703512" y="3075159"/>
            <a:ext cx="8784976" cy="3024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8702715-4619-42D7-BF7D-EF3E230CB470}"/>
              </a:ext>
            </a:extLst>
          </p:cNvPr>
          <p:cNvSpPr/>
          <p:nvPr/>
        </p:nvSpPr>
        <p:spPr>
          <a:xfrm>
            <a:off x="1876185" y="1628801"/>
            <a:ext cx="8364202" cy="1471291"/>
          </a:xfrm>
          <a:custGeom>
            <a:avLst/>
            <a:gdLst>
              <a:gd name="connsiteX0" fmla="*/ 0 w 8364202"/>
              <a:gd name="connsiteY0" fmla="*/ 233218 h 1399283"/>
              <a:gd name="connsiteX1" fmla="*/ 233218 w 8364202"/>
              <a:gd name="connsiteY1" fmla="*/ 0 h 1399283"/>
              <a:gd name="connsiteX2" fmla="*/ 8130984 w 8364202"/>
              <a:gd name="connsiteY2" fmla="*/ 0 h 1399283"/>
              <a:gd name="connsiteX3" fmla="*/ 8364202 w 8364202"/>
              <a:gd name="connsiteY3" fmla="*/ 233218 h 1399283"/>
              <a:gd name="connsiteX4" fmla="*/ 8364202 w 8364202"/>
              <a:gd name="connsiteY4" fmla="*/ 1166065 h 1399283"/>
              <a:gd name="connsiteX5" fmla="*/ 8130984 w 8364202"/>
              <a:gd name="connsiteY5" fmla="*/ 1399283 h 1399283"/>
              <a:gd name="connsiteX6" fmla="*/ 233218 w 8364202"/>
              <a:gd name="connsiteY6" fmla="*/ 1399283 h 1399283"/>
              <a:gd name="connsiteX7" fmla="*/ 0 w 8364202"/>
              <a:gd name="connsiteY7" fmla="*/ 1166065 h 1399283"/>
              <a:gd name="connsiteX8" fmla="*/ 0 w 8364202"/>
              <a:gd name="connsiteY8" fmla="*/ 233218 h 1399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399283">
                <a:moveTo>
                  <a:pt x="0" y="233218"/>
                </a:moveTo>
                <a:cubicBezTo>
                  <a:pt x="0" y="104415"/>
                  <a:pt x="104415" y="0"/>
                  <a:pt x="233218" y="0"/>
                </a:cubicBezTo>
                <a:lnTo>
                  <a:pt x="8130984" y="0"/>
                </a:lnTo>
                <a:cubicBezTo>
                  <a:pt x="8259787" y="0"/>
                  <a:pt x="8364202" y="104415"/>
                  <a:pt x="8364202" y="233218"/>
                </a:cubicBezTo>
                <a:lnTo>
                  <a:pt x="8364202" y="1166065"/>
                </a:lnTo>
                <a:cubicBezTo>
                  <a:pt x="8364202" y="1294868"/>
                  <a:pt x="8259787" y="1399283"/>
                  <a:pt x="8130984" y="1399283"/>
                </a:cubicBezTo>
                <a:lnTo>
                  <a:pt x="233218" y="1399283"/>
                </a:lnTo>
                <a:cubicBezTo>
                  <a:pt x="104415" y="1399283"/>
                  <a:pt x="0" y="1294868"/>
                  <a:pt x="0" y="1166065"/>
                </a:cubicBezTo>
                <a:lnTo>
                  <a:pt x="0" y="233218"/>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300743" tIns="68307" rIns="300743" bIns="68307"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Don’t blame others for group problems.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Give everyone the benefit of the doubt for the sake of the group .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 Blame starts a cycle of revenge and retaliation.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 Instead, find other factors </a:t>
            </a:r>
            <a:r>
              <a:rPr kumimoji="0" lang="en-GB" sz="16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might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be blocking progress and fix them</a:t>
            </a:r>
            <a:r>
              <a:rPr kumimoji="0" lang="en-GB" sz="2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p>
        </p:txBody>
      </p:sp>
      <p:sp>
        <p:nvSpPr>
          <p:cNvPr id="8" name="Rectangle 7">
            <a:extLst>
              <a:ext uri="{FF2B5EF4-FFF2-40B4-BE49-F238E27FC236}">
                <a16:creationId xmlns:a16="http://schemas.microsoft.com/office/drawing/2014/main" id="{9D16AE22-011E-477F-8A49-01C83B9D8114}"/>
              </a:ext>
            </a:extLst>
          </p:cNvPr>
          <p:cNvSpPr/>
          <p:nvPr/>
        </p:nvSpPr>
        <p:spPr>
          <a:xfrm>
            <a:off x="1703512" y="4277813"/>
            <a:ext cx="8784976" cy="302400"/>
          </a:xfrm>
          <a:prstGeom prst="rect">
            <a:avLst/>
          </a:prstGeom>
        </p:spPr>
        <p:style>
          <a:lnRef idx="2">
            <a:schemeClr val="accent5">
              <a:hueOff val="-3311292"/>
              <a:satOff val="13270"/>
              <a:lumOff val="287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E47F603-1198-4F78-9724-48DE3BFA29CA}"/>
              </a:ext>
            </a:extLst>
          </p:cNvPr>
          <p:cNvSpPr/>
          <p:nvPr/>
        </p:nvSpPr>
        <p:spPr>
          <a:xfrm>
            <a:off x="1955880" y="3373039"/>
            <a:ext cx="8364202" cy="1012573"/>
          </a:xfrm>
          <a:custGeom>
            <a:avLst/>
            <a:gdLst>
              <a:gd name="connsiteX0" fmla="*/ 0 w 8364202"/>
              <a:gd name="connsiteY0" fmla="*/ 168766 h 1012573"/>
              <a:gd name="connsiteX1" fmla="*/ 168766 w 8364202"/>
              <a:gd name="connsiteY1" fmla="*/ 0 h 1012573"/>
              <a:gd name="connsiteX2" fmla="*/ 8195436 w 8364202"/>
              <a:gd name="connsiteY2" fmla="*/ 0 h 1012573"/>
              <a:gd name="connsiteX3" fmla="*/ 8364202 w 8364202"/>
              <a:gd name="connsiteY3" fmla="*/ 168766 h 1012573"/>
              <a:gd name="connsiteX4" fmla="*/ 8364202 w 8364202"/>
              <a:gd name="connsiteY4" fmla="*/ 843807 h 1012573"/>
              <a:gd name="connsiteX5" fmla="*/ 8195436 w 8364202"/>
              <a:gd name="connsiteY5" fmla="*/ 1012573 h 1012573"/>
              <a:gd name="connsiteX6" fmla="*/ 168766 w 8364202"/>
              <a:gd name="connsiteY6" fmla="*/ 1012573 h 1012573"/>
              <a:gd name="connsiteX7" fmla="*/ 0 w 8364202"/>
              <a:gd name="connsiteY7" fmla="*/ 843807 h 1012573"/>
              <a:gd name="connsiteX8" fmla="*/ 0 w 8364202"/>
              <a:gd name="connsiteY8" fmla="*/ 168766 h 1012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012573">
                <a:moveTo>
                  <a:pt x="0" y="168766"/>
                </a:moveTo>
                <a:cubicBezTo>
                  <a:pt x="0" y="75559"/>
                  <a:pt x="75559" y="0"/>
                  <a:pt x="168766" y="0"/>
                </a:cubicBezTo>
                <a:lnTo>
                  <a:pt x="8195436" y="0"/>
                </a:lnTo>
                <a:cubicBezTo>
                  <a:pt x="8288643" y="0"/>
                  <a:pt x="8364202" y="75559"/>
                  <a:pt x="8364202" y="168766"/>
                </a:cubicBezTo>
                <a:lnTo>
                  <a:pt x="8364202" y="843807"/>
                </a:lnTo>
                <a:cubicBezTo>
                  <a:pt x="8364202" y="937014"/>
                  <a:pt x="8288643" y="1012573"/>
                  <a:pt x="8195436" y="1012573"/>
                </a:cubicBezTo>
                <a:lnTo>
                  <a:pt x="168766" y="1012573"/>
                </a:lnTo>
                <a:cubicBezTo>
                  <a:pt x="75559" y="1012573"/>
                  <a:pt x="0" y="937014"/>
                  <a:pt x="0" y="843807"/>
                </a:cubicBezTo>
                <a:lnTo>
                  <a:pt x="0" y="168766"/>
                </a:lnTo>
                <a:close/>
              </a:path>
            </a:pathLst>
          </a:custGeom>
        </p:spPr>
        <p:style>
          <a:lnRef idx="2">
            <a:schemeClr val="lt1">
              <a:hueOff val="0"/>
              <a:satOff val="0"/>
              <a:lumOff val="0"/>
              <a:alphaOff val="0"/>
            </a:schemeClr>
          </a:lnRef>
          <a:fillRef idx="1">
            <a:schemeClr val="accent5">
              <a:hueOff val="-3311292"/>
              <a:satOff val="13270"/>
              <a:lumOff val="2876"/>
              <a:alphaOff val="0"/>
            </a:schemeClr>
          </a:fillRef>
          <a:effectRef idx="0">
            <a:schemeClr val="accent5">
              <a:hueOff val="-3311292"/>
              <a:satOff val="13270"/>
              <a:lumOff val="2876"/>
              <a:alphaOff val="0"/>
            </a:schemeClr>
          </a:effectRef>
          <a:fontRef idx="minor">
            <a:schemeClr val="lt1"/>
          </a:fontRef>
        </p:style>
        <p:txBody>
          <a:bodyPr spcFirstLastPara="0" vert="horz" wrap="square" lIns="281866" tIns="49430" rIns="281866" bIns="49430"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Encourage clarification.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If you don’t know what is happening or understand why something is 	   happening ask questions. </a:t>
            </a:r>
            <a:endPar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
        <p:nvSpPr>
          <p:cNvPr id="10" name="Rectangle 9">
            <a:extLst>
              <a:ext uri="{FF2B5EF4-FFF2-40B4-BE49-F238E27FC236}">
                <a16:creationId xmlns:a16="http://schemas.microsoft.com/office/drawing/2014/main" id="{6BD45CDE-E4FA-4CCB-BD00-AAE15C5AA484}"/>
              </a:ext>
            </a:extLst>
          </p:cNvPr>
          <p:cNvSpPr/>
          <p:nvPr/>
        </p:nvSpPr>
        <p:spPr>
          <a:xfrm>
            <a:off x="1703512" y="4822133"/>
            <a:ext cx="8784976" cy="302400"/>
          </a:xfrm>
          <a:prstGeom prst="rect">
            <a:avLst/>
          </a:prstGeom>
        </p:spPr>
        <p:style>
          <a:lnRef idx="2">
            <a:schemeClr val="accent5">
              <a:hueOff val="-6622584"/>
              <a:satOff val="26541"/>
              <a:lumOff val="575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9A08997D-1194-4A6D-968A-E045DC259533}"/>
              </a:ext>
            </a:extLst>
          </p:cNvPr>
          <p:cNvSpPr/>
          <p:nvPr/>
        </p:nvSpPr>
        <p:spPr>
          <a:xfrm>
            <a:off x="1955880" y="4548171"/>
            <a:ext cx="8364592" cy="354240"/>
          </a:xfrm>
          <a:custGeom>
            <a:avLst/>
            <a:gdLst>
              <a:gd name="connsiteX0" fmla="*/ 0 w 8364592"/>
              <a:gd name="connsiteY0" fmla="*/ 59041 h 354240"/>
              <a:gd name="connsiteX1" fmla="*/ 59041 w 8364592"/>
              <a:gd name="connsiteY1" fmla="*/ 0 h 354240"/>
              <a:gd name="connsiteX2" fmla="*/ 8305551 w 8364592"/>
              <a:gd name="connsiteY2" fmla="*/ 0 h 354240"/>
              <a:gd name="connsiteX3" fmla="*/ 8364592 w 8364592"/>
              <a:gd name="connsiteY3" fmla="*/ 59041 h 354240"/>
              <a:gd name="connsiteX4" fmla="*/ 8364592 w 8364592"/>
              <a:gd name="connsiteY4" fmla="*/ 295199 h 354240"/>
              <a:gd name="connsiteX5" fmla="*/ 8305551 w 8364592"/>
              <a:gd name="connsiteY5" fmla="*/ 354240 h 354240"/>
              <a:gd name="connsiteX6" fmla="*/ 59041 w 8364592"/>
              <a:gd name="connsiteY6" fmla="*/ 354240 h 354240"/>
              <a:gd name="connsiteX7" fmla="*/ 0 w 8364592"/>
              <a:gd name="connsiteY7" fmla="*/ 295199 h 354240"/>
              <a:gd name="connsiteX8" fmla="*/ 0 w 8364592"/>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592" h="354240">
                <a:moveTo>
                  <a:pt x="0" y="59041"/>
                </a:moveTo>
                <a:cubicBezTo>
                  <a:pt x="0" y="26434"/>
                  <a:pt x="26434" y="0"/>
                  <a:pt x="59041" y="0"/>
                </a:cubicBezTo>
                <a:lnTo>
                  <a:pt x="8305551" y="0"/>
                </a:lnTo>
                <a:cubicBezTo>
                  <a:pt x="8338158" y="0"/>
                  <a:pt x="8364592" y="26434"/>
                  <a:pt x="8364592" y="59041"/>
                </a:cubicBezTo>
                <a:lnTo>
                  <a:pt x="8364592" y="295199"/>
                </a:lnTo>
                <a:cubicBezTo>
                  <a:pt x="8364592" y="327806"/>
                  <a:pt x="8338158" y="354240"/>
                  <a:pt x="8305551"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6622584"/>
              <a:satOff val="26541"/>
              <a:lumOff val="5752"/>
              <a:alphaOff val="0"/>
            </a:schemeClr>
          </a:fillRef>
          <a:effectRef idx="0">
            <a:schemeClr val="accent5">
              <a:hueOff val="-6622584"/>
              <a:satOff val="26541"/>
              <a:lumOff val="5752"/>
              <a:alphaOff val="0"/>
            </a:schemeClr>
          </a:effectRef>
          <a:fontRef idx="minor">
            <a:schemeClr val="lt1"/>
          </a:fontRef>
        </p:style>
        <p:txBody>
          <a:bodyPr spcFirstLastPara="0" vert="horz" wrap="square" lIns="249729" tIns="17293" rIns="249729" bIns="17293"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Listen to others input and be heard. </a:t>
            </a:r>
          </a:p>
        </p:txBody>
      </p:sp>
      <p:sp>
        <p:nvSpPr>
          <p:cNvPr id="12" name="Rectangle 11">
            <a:extLst>
              <a:ext uri="{FF2B5EF4-FFF2-40B4-BE49-F238E27FC236}">
                <a16:creationId xmlns:a16="http://schemas.microsoft.com/office/drawing/2014/main" id="{642EB74F-A499-43B8-B268-0397588FC26E}"/>
              </a:ext>
            </a:extLst>
          </p:cNvPr>
          <p:cNvSpPr/>
          <p:nvPr/>
        </p:nvSpPr>
        <p:spPr>
          <a:xfrm>
            <a:off x="1703512" y="5366453"/>
            <a:ext cx="8784976" cy="302400"/>
          </a:xfrm>
          <a:prstGeom prst="rect">
            <a:avLst/>
          </a:prstGeom>
        </p:spPr>
        <p:style>
          <a:lnRef idx="2">
            <a:schemeClr val="accent5">
              <a:hueOff val="-9933876"/>
              <a:satOff val="39811"/>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2CF23865-0516-47A2-B991-E1CE774115DC}"/>
              </a:ext>
            </a:extLst>
          </p:cNvPr>
          <p:cNvSpPr/>
          <p:nvPr/>
        </p:nvSpPr>
        <p:spPr>
          <a:xfrm>
            <a:off x="1981202" y="5170016"/>
            <a:ext cx="8356523" cy="498837"/>
          </a:xfrm>
          <a:custGeom>
            <a:avLst/>
            <a:gdLst>
              <a:gd name="connsiteX0" fmla="*/ 0 w 8356523"/>
              <a:gd name="connsiteY0" fmla="*/ 59041 h 354240"/>
              <a:gd name="connsiteX1" fmla="*/ 59041 w 8356523"/>
              <a:gd name="connsiteY1" fmla="*/ 0 h 354240"/>
              <a:gd name="connsiteX2" fmla="*/ 8297482 w 8356523"/>
              <a:gd name="connsiteY2" fmla="*/ 0 h 354240"/>
              <a:gd name="connsiteX3" fmla="*/ 8356523 w 8356523"/>
              <a:gd name="connsiteY3" fmla="*/ 59041 h 354240"/>
              <a:gd name="connsiteX4" fmla="*/ 8356523 w 8356523"/>
              <a:gd name="connsiteY4" fmla="*/ 295199 h 354240"/>
              <a:gd name="connsiteX5" fmla="*/ 8297482 w 8356523"/>
              <a:gd name="connsiteY5" fmla="*/ 354240 h 354240"/>
              <a:gd name="connsiteX6" fmla="*/ 59041 w 8356523"/>
              <a:gd name="connsiteY6" fmla="*/ 354240 h 354240"/>
              <a:gd name="connsiteX7" fmla="*/ 0 w 8356523"/>
              <a:gd name="connsiteY7" fmla="*/ 295199 h 354240"/>
              <a:gd name="connsiteX8" fmla="*/ 0 w 8356523"/>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56523" h="354240">
                <a:moveTo>
                  <a:pt x="0" y="59041"/>
                </a:moveTo>
                <a:cubicBezTo>
                  <a:pt x="0" y="26434"/>
                  <a:pt x="26434" y="0"/>
                  <a:pt x="59041" y="0"/>
                </a:cubicBezTo>
                <a:lnTo>
                  <a:pt x="8297482" y="0"/>
                </a:lnTo>
                <a:cubicBezTo>
                  <a:pt x="8330089" y="0"/>
                  <a:pt x="8356523" y="26434"/>
                  <a:pt x="8356523" y="59041"/>
                </a:cubicBezTo>
                <a:lnTo>
                  <a:pt x="8356523" y="295199"/>
                </a:lnTo>
                <a:cubicBezTo>
                  <a:pt x="8356523" y="327806"/>
                  <a:pt x="8330089" y="354240"/>
                  <a:pt x="8297482"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9729" tIns="17293" rIns="249729" bIns="17293"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Balance ‘task communications’ and ‘supportive communications’</a:t>
            </a:r>
            <a:endPar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endParaRPr>
          </a:p>
        </p:txBody>
      </p:sp>
    </p:spTree>
    <p:extLst>
      <p:ext uri="{BB962C8B-B14F-4D97-AF65-F5344CB8AC3E}">
        <p14:creationId xmlns:p14="http://schemas.microsoft.com/office/powerpoint/2010/main" val="41239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D5545-7487-4D27-B66B-CA7286B05583}"/>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2800" b="1" dirty="0"/>
              <a:t>Activity 2 - Are you an effective team member? </a:t>
            </a:r>
            <a:br>
              <a:rPr lang="en-GB" sz="2800" dirty="0"/>
            </a:br>
            <a:r>
              <a:rPr lang="en-GB" sz="2800" dirty="0"/>
              <a:t> </a:t>
            </a:r>
          </a:p>
        </p:txBody>
      </p:sp>
      <p:sp>
        <p:nvSpPr>
          <p:cNvPr id="3" name="Content Placeholder 2">
            <a:extLst>
              <a:ext uri="{FF2B5EF4-FFF2-40B4-BE49-F238E27FC236}">
                <a16:creationId xmlns:a16="http://schemas.microsoft.com/office/drawing/2014/main" id="{EA2D00B2-FD90-4517-AC40-005D96E75DAA}"/>
              </a:ext>
            </a:extLst>
          </p:cNvPr>
          <p:cNvSpPr>
            <a:spLocks noGrp="1"/>
          </p:cNvSpPr>
          <p:nvPr>
            <p:ph sz="half" idx="1"/>
          </p:nvPr>
        </p:nvSpPr>
        <p:spPr>
          <a:xfrm>
            <a:off x="1981200" y="1600201"/>
            <a:ext cx="4038600" cy="3989040"/>
          </a:xfrm>
        </p:spPr>
        <p:txBody>
          <a:bodyPr>
            <a:normAutofit lnSpcReduction="10000"/>
          </a:bodyPr>
          <a:lstStyle/>
          <a:p>
            <a:pPr marL="0" indent="0">
              <a:lnSpc>
                <a:spcPct val="90000"/>
              </a:lnSpc>
              <a:buNone/>
            </a:pPr>
            <a:r>
              <a:rPr lang="en-GB" sz="1800" dirty="0"/>
              <a:t>Click the link or scan QR code to find out.</a:t>
            </a:r>
          </a:p>
          <a:p>
            <a:pPr marL="0" indent="0">
              <a:lnSpc>
                <a:spcPct val="90000"/>
              </a:lnSpc>
              <a:buNone/>
            </a:pPr>
            <a:endParaRPr lang="en-GB" sz="1800" dirty="0"/>
          </a:p>
          <a:p>
            <a:pPr marL="0" indent="0">
              <a:lnSpc>
                <a:spcPct val="90000"/>
              </a:lnSpc>
              <a:buNone/>
            </a:pPr>
            <a:r>
              <a:rPr lang="en-GB" sz="1800" dirty="0">
                <a:solidFill>
                  <a:srgbClr val="FF0000"/>
                </a:solidFill>
                <a:hlinkClick r:id="rId3">
                  <a:extLst>
                    <a:ext uri="{A12FA001-AC4F-418D-AE19-62706E023703}">
                      <ahyp:hlinkClr xmlns:ahyp="http://schemas.microsoft.com/office/drawing/2018/hyperlinkcolor" val="tx"/>
                    </a:ext>
                  </a:extLst>
                </a:hlinkClick>
              </a:rPr>
              <a:t>https://www.mindtools.com/pages/article/newTMM_84.htm </a:t>
            </a:r>
            <a:endParaRPr lang="en-GB" sz="1800" dirty="0">
              <a:solidFill>
                <a:srgbClr val="FF0000"/>
              </a:solidFill>
            </a:endParaRPr>
          </a:p>
          <a:p>
            <a:pPr marL="0" indent="0">
              <a:lnSpc>
                <a:spcPct val="90000"/>
              </a:lnSpc>
              <a:buNone/>
            </a:pPr>
            <a:endParaRPr lang="en-GB" sz="1800" dirty="0"/>
          </a:p>
          <a:p>
            <a:pPr marL="0" indent="0">
              <a:lnSpc>
                <a:spcPct val="90000"/>
              </a:lnSpc>
              <a:buNone/>
            </a:pPr>
            <a:r>
              <a:rPr lang="en-GB" sz="1800" b="1" dirty="0"/>
              <a:t>After answering all 15 questions click on ”calculate my total” and compare your total score with the comments on the “score interpretation section”</a:t>
            </a:r>
          </a:p>
          <a:p>
            <a:pPr>
              <a:lnSpc>
                <a:spcPct val="90000"/>
              </a:lnSpc>
            </a:pPr>
            <a:endParaRPr lang="en-GB" sz="1800" dirty="0"/>
          </a:p>
          <a:p>
            <a:pPr marL="0" indent="0">
              <a:lnSpc>
                <a:spcPct val="90000"/>
              </a:lnSpc>
              <a:buNone/>
            </a:pPr>
            <a:r>
              <a:rPr lang="en-GB" sz="1800" dirty="0"/>
              <a:t>Be honest and reflect on your strengths as well as areas for improvement. </a:t>
            </a:r>
          </a:p>
        </p:txBody>
      </p:sp>
      <p:pic>
        <p:nvPicPr>
          <p:cNvPr id="5" name="Picture 4" descr="Qr code&#10;&#10;Description automatically generated">
            <a:extLst>
              <a:ext uri="{FF2B5EF4-FFF2-40B4-BE49-F238E27FC236}">
                <a16:creationId xmlns:a16="http://schemas.microsoft.com/office/drawing/2014/main" id="{E7D3AFFC-3D43-7C5C-0C6F-ED7F9A2D6C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72200" y="1659559"/>
            <a:ext cx="4038600" cy="3870325"/>
          </a:xfrm>
          <a:prstGeom prst="rect">
            <a:avLst/>
          </a:prstGeom>
          <a:noFill/>
        </p:spPr>
      </p:pic>
    </p:spTree>
    <p:extLst>
      <p:ext uri="{BB962C8B-B14F-4D97-AF65-F5344CB8AC3E}">
        <p14:creationId xmlns:p14="http://schemas.microsoft.com/office/powerpoint/2010/main" val="1906227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CC6F7EC-E4A6-4A26-AC4E-1EC3CEC64FF9}"/>
              </a:ext>
            </a:extLst>
          </p:cNvPr>
          <p:cNvSpPr/>
          <p:nvPr/>
        </p:nvSpPr>
        <p:spPr>
          <a:xfrm>
            <a:off x="2128343" y="333875"/>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Size </a:t>
            </a:r>
          </a:p>
        </p:txBody>
      </p:sp>
      <p:sp>
        <p:nvSpPr>
          <p:cNvPr id="7" name="Freeform: Shape 6">
            <a:extLst>
              <a:ext uri="{FF2B5EF4-FFF2-40B4-BE49-F238E27FC236}">
                <a16:creationId xmlns:a16="http://schemas.microsoft.com/office/drawing/2014/main" id="{73DB16FD-5860-4557-A657-4880EEAC0FD3}"/>
              </a:ext>
            </a:extLst>
          </p:cNvPr>
          <p:cNvSpPr/>
          <p:nvPr/>
        </p:nvSpPr>
        <p:spPr>
          <a:xfrm>
            <a:off x="2470026" y="2093055"/>
            <a:ext cx="943696" cy="943696"/>
          </a:xfrm>
          <a:custGeom>
            <a:avLst/>
            <a:gdLst>
              <a:gd name="connsiteX0" fmla="*/ 125087 w 943696"/>
              <a:gd name="connsiteY0" fmla="*/ 360869 h 943696"/>
              <a:gd name="connsiteX1" fmla="*/ 360869 w 943696"/>
              <a:gd name="connsiteY1" fmla="*/ 360869 h 943696"/>
              <a:gd name="connsiteX2" fmla="*/ 360869 w 943696"/>
              <a:gd name="connsiteY2" fmla="*/ 125087 h 943696"/>
              <a:gd name="connsiteX3" fmla="*/ 582827 w 943696"/>
              <a:gd name="connsiteY3" fmla="*/ 125087 h 943696"/>
              <a:gd name="connsiteX4" fmla="*/ 582827 w 943696"/>
              <a:gd name="connsiteY4" fmla="*/ 360869 h 943696"/>
              <a:gd name="connsiteX5" fmla="*/ 818609 w 943696"/>
              <a:gd name="connsiteY5" fmla="*/ 360869 h 943696"/>
              <a:gd name="connsiteX6" fmla="*/ 818609 w 943696"/>
              <a:gd name="connsiteY6" fmla="*/ 582827 h 943696"/>
              <a:gd name="connsiteX7" fmla="*/ 582827 w 943696"/>
              <a:gd name="connsiteY7" fmla="*/ 582827 h 943696"/>
              <a:gd name="connsiteX8" fmla="*/ 582827 w 943696"/>
              <a:gd name="connsiteY8" fmla="*/ 818609 h 943696"/>
              <a:gd name="connsiteX9" fmla="*/ 360869 w 943696"/>
              <a:gd name="connsiteY9" fmla="*/ 818609 h 943696"/>
              <a:gd name="connsiteX10" fmla="*/ 360869 w 943696"/>
              <a:gd name="connsiteY10" fmla="*/ 582827 h 943696"/>
              <a:gd name="connsiteX11" fmla="*/ 125087 w 943696"/>
              <a:gd name="connsiteY11" fmla="*/ 582827 h 943696"/>
              <a:gd name="connsiteX12" fmla="*/ 125087 w 943696"/>
              <a:gd name="connsiteY12" fmla="*/ 360869 h 943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3696" h="943696">
                <a:moveTo>
                  <a:pt x="125087" y="360869"/>
                </a:moveTo>
                <a:lnTo>
                  <a:pt x="360869" y="360869"/>
                </a:lnTo>
                <a:lnTo>
                  <a:pt x="360869" y="125087"/>
                </a:lnTo>
                <a:lnTo>
                  <a:pt x="582827" y="125087"/>
                </a:lnTo>
                <a:lnTo>
                  <a:pt x="582827" y="360869"/>
                </a:lnTo>
                <a:lnTo>
                  <a:pt x="818609" y="360869"/>
                </a:lnTo>
                <a:lnTo>
                  <a:pt x="818609" y="582827"/>
                </a:lnTo>
                <a:lnTo>
                  <a:pt x="582827" y="582827"/>
                </a:lnTo>
                <a:lnTo>
                  <a:pt x="582827" y="818609"/>
                </a:lnTo>
                <a:lnTo>
                  <a:pt x="360869" y="818609"/>
                </a:lnTo>
                <a:lnTo>
                  <a:pt x="360869" y="582827"/>
                </a:lnTo>
                <a:lnTo>
                  <a:pt x="125087" y="582827"/>
                </a:lnTo>
                <a:lnTo>
                  <a:pt x="125087" y="36086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5087" tIns="360869" rIns="125087" bIns="360869" numCol="1" spcCol="1270" anchor="ctr" anchorCtr="0">
            <a:noAutofit/>
          </a:bodyPr>
          <a:lstStyle/>
          <a:p>
            <a:pPr marL="0" marR="0" lvl="0" indent="0" algn="ctr" defTabSz="711200" rtl="0" eaLnBrk="1" fontAlgn="auto" latinLnBrk="0" hangingPunct="1">
              <a:lnSpc>
                <a:spcPct val="90000"/>
              </a:lnSpc>
              <a:spcBef>
                <a:spcPct val="0"/>
              </a:spcBef>
              <a:spcAft>
                <a:spcPct val="35000"/>
              </a:spcAft>
              <a:buClrTx/>
              <a:buSzTx/>
              <a:buFontTx/>
              <a:buNone/>
              <a:tabLst/>
              <a:defRPr/>
            </a:pPr>
            <a:endParaRPr kumimoji="0" lang="en-GB" sz="1600" b="0" i="0" u="none" strike="noStrike" kern="1200" cap="none" spc="0" normalizeH="0" baseline="0" noProof="0">
              <a:ln>
                <a:noFill/>
              </a:ln>
              <a:solidFill>
                <a:prstClr val="white"/>
              </a:solidFill>
              <a:effectLst/>
              <a:uLnTx/>
              <a:uFillTx/>
              <a:latin typeface="Myriad Pro"/>
              <a:ea typeface="+mn-ea"/>
              <a:cs typeface="+mn-cs"/>
            </a:endParaRPr>
          </a:p>
        </p:txBody>
      </p:sp>
      <p:sp>
        <p:nvSpPr>
          <p:cNvPr id="8" name="Freeform: Shape 7">
            <a:extLst>
              <a:ext uri="{FF2B5EF4-FFF2-40B4-BE49-F238E27FC236}">
                <a16:creationId xmlns:a16="http://schemas.microsoft.com/office/drawing/2014/main" id="{C75C83B0-6CA7-4FB7-B3ED-771153BE2512}"/>
              </a:ext>
            </a:extLst>
          </p:cNvPr>
          <p:cNvSpPr/>
          <p:nvPr/>
        </p:nvSpPr>
        <p:spPr>
          <a:xfrm>
            <a:off x="2128343" y="3168869"/>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Diversity</a:t>
            </a:r>
          </a:p>
        </p:txBody>
      </p:sp>
      <p:sp>
        <p:nvSpPr>
          <p:cNvPr id="9" name="Freeform: Shape 8">
            <a:extLst>
              <a:ext uri="{FF2B5EF4-FFF2-40B4-BE49-F238E27FC236}">
                <a16:creationId xmlns:a16="http://schemas.microsoft.com/office/drawing/2014/main" id="{31BE3DE3-28A5-4A43-93DA-D12555B9B02E}"/>
              </a:ext>
            </a:extLst>
          </p:cNvPr>
          <p:cNvSpPr/>
          <p:nvPr/>
        </p:nvSpPr>
        <p:spPr>
          <a:xfrm>
            <a:off x="3999466" y="2262271"/>
            <a:ext cx="517405" cy="605267"/>
          </a:xfrm>
          <a:custGeom>
            <a:avLst/>
            <a:gdLst>
              <a:gd name="connsiteX0" fmla="*/ 0 w 517405"/>
              <a:gd name="connsiteY0" fmla="*/ 121053 h 605267"/>
              <a:gd name="connsiteX1" fmla="*/ 258703 w 517405"/>
              <a:gd name="connsiteY1" fmla="*/ 121053 h 605267"/>
              <a:gd name="connsiteX2" fmla="*/ 258703 w 517405"/>
              <a:gd name="connsiteY2" fmla="*/ 0 h 605267"/>
              <a:gd name="connsiteX3" fmla="*/ 517405 w 517405"/>
              <a:gd name="connsiteY3" fmla="*/ 302634 h 605267"/>
              <a:gd name="connsiteX4" fmla="*/ 258703 w 517405"/>
              <a:gd name="connsiteY4" fmla="*/ 605267 h 605267"/>
              <a:gd name="connsiteX5" fmla="*/ 258703 w 517405"/>
              <a:gd name="connsiteY5" fmla="*/ 484214 h 605267"/>
              <a:gd name="connsiteX6" fmla="*/ 0 w 517405"/>
              <a:gd name="connsiteY6" fmla="*/ 484214 h 605267"/>
              <a:gd name="connsiteX7" fmla="*/ 0 w 517405"/>
              <a:gd name="connsiteY7" fmla="*/ 121053 h 60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05" h="605267">
                <a:moveTo>
                  <a:pt x="0" y="121053"/>
                </a:moveTo>
                <a:lnTo>
                  <a:pt x="258703" y="121053"/>
                </a:lnTo>
                <a:lnTo>
                  <a:pt x="258703" y="0"/>
                </a:lnTo>
                <a:lnTo>
                  <a:pt x="517405" y="302634"/>
                </a:lnTo>
                <a:lnTo>
                  <a:pt x="258703" y="605267"/>
                </a:lnTo>
                <a:lnTo>
                  <a:pt x="258703" y="484214"/>
                </a:lnTo>
                <a:lnTo>
                  <a:pt x="0" y="484214"/>
                </a:lnTo>
                <a:lnTo>
                  <a:pt x="0" y="1210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1053" rIns="155221" bIns="121053"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endParaRPr kumimoji="0" lang="en-GB" sz="1900" b="0" i="0" u="none" strike="noStrike" kern="1200" cap="none" spc="0" normalizeH="0" baseline="0" noProof="0">
              <a:ln>
                <a:noFill/>
              </a:ln>
              <a:solidFill>
                <a:prstClr val="white"/>
              </a:solidFill>
              <a:effectLst/>
              <a:uLnTx/>
              <a:uFillTx/>
              <a:latin typeface="Myriad Pro"/>
              <a:ea typeface="+mn-ea"/>
              <a:cs typeface="+mn-cs"/>
            </a:endParaRPr>
          </a:p>
        </p:txBody>
      </p:sp>
      <p:sp>
        <p:nvSpPr>
          <p:cNvPr id="10" name="Freeform: Shape 9">
            <a:extLst>
              <a:ext uri="{FF2B5EF4-FFF2-40B4-BE49-F238E27FC236}">
                <a16:creationId xmlns:a16="http://schemas.microsoft.com/office/drawing/2014/main" id="{70BC83D9-2856-44FF-A813-C55C6272889D}"/>
              </a:ext>
            </a:extLst>
          </p:cNvPr>
          <p:cNvSpPr/>
          <p:nvPr/>
        </p:nvSpPr>
        <p:spPr>
          <a:xfrm>
            <a:off x="4731644" y="937842"/>
            <a:ext cx="3254125" cy="3254125"/>
          </a:xfrm>
          <a:custGeom>
            <a:avLst/>
            <a:gdLst>
              <a:gd name="connsiteX0" fmla="*/ 0 w 3254125"/>
              <a:gd name="connsiteY0" fmla="*/ 1627063 h 3254125"/>
              <a:gd name="connsiteX1" fmla="*/ 1627063 w 3254125"/>
              <a:gd name="connsiteY1" fmla="*/ 0 h 3254125"/>
              <a:gd name="connsiteX2" fmla="*/ 3254126 w 3254125"/>
              <a:gd name="connsiteY2" fmla="*/ 1627063 h 3254125"/>
              <a:gd name="connsiteX3" fmla="*/ 1627063 w 3254125"/>
              <a:gd name="connsiteY3" fmla="*/ 3254126 h 3254125"/>
              <a:gd name="connsiteX4" fmla="*/ 0 w 3254125"/>
              <a:gd name="connsiteY4" fmla="*/ 1627063 h 325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4125" h="3254125">
                <a:moveTo>
                  <a:pt x="0" y="1627063"/>
                </a:moveTo>
                <a:cubicBezTo>
                  <a:pt x="0" y="728461"/>
                  <a:pt x="728461" y="0"/>
                  <a:pt x="1627063" y="0"/>
                </a:cubicBezTo>
                <a:cubicBezTo>
                  <a:pt x="2525665" y="0"/>
                  <a:pt x="3254126" y="728461"/>
                  <a:pt x="3254126" y="1627063"/>
                </a:cubicBezTo>
                <a:cubicBezTo>
                  <a:pt x="3254126" y="2525665"/>
                  <a:pt x="2525665" y="3254126"/>
                  <a:pt x="1627063" y="3254126"/>
                </a:cubicBezTo>
                <a:cubicBezTo>
                  <a:pt x="728461" y="3254126"/>
                  <a:pt x="0" y="2525665"/>
                  <a:pt x="0" y="162706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8466" tIns="518466" rIns="518466" bIns="518466"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Myriad Pro"/>
                <a:ea typeface="+mn-ea"/>
                <a:cs typeface="+mn-cs"/>
              </a:rPr>
              <a:t>Team composition</a:t>
            </a:r>
          </a:p>
        </p:txBody>
      </p:sp>
      <p:sp>
        <p:nvSpPr>
          <p:cNvPr id="11" name="TextBox 10">
            <a:extLst>
              <a:ext uri="{FF2B5EF4-FFF2-40B4-BE49-F238E27FC236}">
                <a16:creationId xmlns:a16="http://schemas.microsoft.com/office/drawing/2014/main" id="{257F73D3-CF92-4B5C-A781-BA7A5614F8B2}"/>
              </a:ext>
            </a:extLst>
          </p:cNvPr>
          <p:cNvSpPr txBox="1"/>
          <p:nvPr/>
        </p:nvSpPr>
        <p:spPr>
          <a:xfrm>
            <a:off x="6096001" y="4365104"/>
            <a:ext cx="4392488" cy="923330"/>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Do team size and diversity make a difference to how effective a team can be?</a:t>
            </a:r>
          </a:p>
        </p:txBody>
      </p:sp>
    </p:spTree>
    <p:extLst>
      <p:ext uri="{BB962C8B-B14F-4D97-AF65-F5344CB8AC3E}">
        <p14:creationId xmlns:p14="http://schemas.microsoft.com/office/powerpoint/2010/main" val="39875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4525D-A0C6-4B3A-AB5F-BD539E7205B9}"/>
              </a:ext>
            </a:extLst>
          </p:cNvPr>
          <p:cNvSpPr>
            <a:spLocks noGrp="1"/>
          </p:cNvSpPr>
          <p:nvPr>
            <p:ph idx="1"/>
          </p:nvPr>
        </p:nvSpPr>
        <p:spPr>
          <a:xfrm>
            <a:off x="1991544" y="836713"/>
            <a:ext cx="5688632" cy="453650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Wheelan (2016, p131) states that, </a:t>
            </a:r>
            <a:r>
              <a:rPr lang="en-GB" sz="2000" i="1" dirty="0">
                <a:latin typeface="Arial" panose="020B0604020202020204" pitchFamily="34" charset="0"/>
                <a:cs typeface="Arial" panose="020B0604020202020204" pitchFamily="34" charset="0"/>
              </a:rPr>
              <a:t>“In small groups, each individual member and the leader can discuss her or his ideas and participate in decision making. In larger groups, a number of members may not have the opportunity to speak; usually, a small number of members discuss things while the rest of the members listen.”</a:t>
            </a:r>
          </a:p>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Every team will be different in terms of its goals, task and resources, for some teams four or five members will be optimum, whereas other teams will benefit from having eight to ten members. Larger teams will need greater support and leadership during the early phases of group development. </a:t>
            </a:r>
          </a:p>
        </p:txBody>
      </p:sp>
      <p:sp>
        <p:nvSpPr>
          <p:cNvPr id="4" name="Freeform: Shape 3">
            <a:extLst>
              <a:ext uri="{FF2B5EF4-FFF2-40B4-BE49-F238E27FC236}">
                <a16:creationId xmlns:a16="http://schemas.microsoft.com/office/drawing/2014/main" id="{451B0270-23DE-4F98-9750-F434FDE62F1B}"/>
              </a:ext>
            </a:extLst>
          </p:cNvPr>
          <p:cNvSpPr/>
          <p:nvPr/>
        </p:nvSpPr>
        <p:spPr>
          <a:xfrm>
            <a:off x="8276741" y="332656"/>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Size </a:t>
            </a:r>
          </a:p>
        </p:txBody>
      </p:sp>
      <p:pic>
        <p:nvPicPr>
          <p:cNvPr id="6" name="Graphic 5" descr="Group of people">
            <a:extLst>
              <a:ext uri="{FF2B5EF4-FFF2-40B4-BE49-F238E27FC236}">
                <a16:creationId xmlns:a16="http://schemas.microsoft.com/office/drawing/2014/main" id="{EECA3785-E67D-4876-99D5-DF3C9BB07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0176" y="2553023"/>
            <a:ext cx="2820192" cy="2820192"/>
          </a:xfrm>
          <a:prstGeom prst="rect">
            <a:avLst/>
          </a:prstGeom>
        </p:spPr>
      </p:pic>
    </p:spTree>
    <p:extLst>
      <p:ext uri="{BB962C8B-B14F-4D97-AF65-F5344CB8AC3E}">
        <p14:creationId xmlns:p14="http://schemas.microsoft.com/office/powerpoint/2010/main" val="68216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168AA-C43A-4AB5-96C8-B438414DA798}"/>
              </a:ext>
            </a:extLst>
          </p:cNvPr>
          <p:cNvSpPr>
            <a:spLocks noGrp="1"/>
          </p:cNvSpPr>
          <p:nvPr>
            <p:ph idx="1"/>
          </p:nvPr>
        </p:nvSpPr>
        <p:spPr>
          <a:xfrm>
            <a:off x="4007768" y="548681"/>
            <a:ext cx="6275040" cy="947509"/>
          </a:xfrm>
        </p:spPr>
        <p:txBody>
          <a:bodyPr>
            <a:normAutofit/>
          </a:bodyPr>
          <a:lstStyle/>
          <a:p>
            <a:pPr marL="0" indent="0">
              <a:buNone/>
            </a:pPr>
            <a:r>
              <a:rPr lang="en-GB" sz="2200" dirty="0">
                <a:latin typeface="Arial" panose="020B0604020202020204" pitchFamily="34" charset="0"/>
                <a:cs typeface="Arial" panose="020B0604020202020204" pitchFamily="34" charset="0"/>
              </a:rPr>
              <a:t>Van </a:t>
            </a:r>
            <a:r>
              <a:rPr lang="en-GB" sz="2200" dirty="0" err="1">
                <a:latin typeface="Arial" panose="020B0604020202020204" pitchFamily="34" charset="0"/>
                <a:cs typeface="Arial" panose="020B0604020202020204" pitchFamily="34" charset="0"/>
              </a:rPr>
              <a:t>Knippenburg</a:t>
            </a:r>
            <a:r>
              <a:rPr lang="en-GB" sz="2200" dirty="0">
                <a:latin typeface="Arial" panose="020B0604020202020204" pitchFamily="34" charset="0"/>
                <a:cs typeface="Arial" panose="020B0604020202020204" pitchFamily="34" charset="0"/>
              </a:rPr>
              <a:t> and Schippers (2007) found that the diversity of a team impacted their: </a:t>
            </a:r>
          </a:p>
          <a:p>
            <a:pPr marL="0" indent="0">
              <a:buNone/>
            </a:pPr>
            <a:endParaRPr lang="en-GB" dirty="0"/>
          </a:p>
        </p:txBody>
      </p:sp>
      <p:sp>
        <p:nvSpPr>
          <p:cNvPr id="5" name="Freeform: Shape 4">
            <a:extLst>
              <a:ext uri="{FF2B5EF4-FFF2-40B4-BE49-F238E27FC236}">
                <a16:creationId xmlns:a16="http://schemas.microsoft.com/office/drawing/2014/main" id="{BF8BF2ED-2141-4DDD-B4AA-571D90D3B4A7}"/>
              </a:ext>
            </a:extLst>
          </p:cNvPr>
          <p:cNvSpPr/>
          <p:nvPr/>
        </p:nvSpPr>
        <p:spPr>
          <a:xfrm>
            <a:off x="1839849" y="208903"/>
            <a:ext cx="1738635"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Diversity</a:t>
            </a:r>
          </a:p>
        </p:txBody>
      </p:sp>
      <p:sp>
        <p:nvSpPr>
          <p:cNvPr id="8" name="Shape 7">
            <a:extLst>
              <a:ext uri="{FF2B5EF4-FFF2-40B4-BE49-F238E27FC236}">
                <a16:creationId xmlns:a16="http://schemas.microsoft.com/office/drawing/2014/main" id="{26ED19D4-2242-442E-9BF3-111D9BCB6DDE}"/>
              </a:ext>
            </a:extLst>
          </p:cNvPr>
          <p:cNvSpPr/>
          <p:nvPr/>
        </p:nvSpPr>
        <p:spPr>
          <a:xfrm>
            <a:off x="3179978" y="1557691"/>
            <a:ext cx="6678644" cy="1626862"/>
          </a:xfrm>
          <a:prstGeom prst="leftRightRibb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Shape 8">
            <a:extLst>
              <a:ext uri="{FF2B5EF4-FFF2-40B4-BE49-F238E27FC236}">
                <a16:creationId xmlns:a16="http://schemas.microsoft.com/office/drawing/2014/main" id="{229A3112-BFB8-47DA-86D1-F20412BF5FC3}"/>
              </a:ext>
            </a:extLst>
          </p:cNvPr>
          <p:cNvSpPr/>
          <p:nvPr/>
        </p:nvSpPr>
        <p:spPr>
          <a:xfrm>
            <a:off x="4100693" y="1620888"/>
            <a:ext cx="2011680" cy="1194816"/>
          </a:xfrm>
          <a:custGeom>
            <a:avLst/>
            <a:gdLst>
              <a:gd name="connsiteX0" fmla="*/ 0 w 2011680"/>
              <a:gd name="connsiteY0" fmla="*/ 0 h 1194816"/>
              <a:gd name="connsiteX1" fmla="*/ 2011680 w 2011680"/>
              <a:gd name="connsiteY1" fmla="*/ 0 h 1194816"/>
              <a:gd name="connsiteX2" fmla="*/ 2011680 w 2011680"/>
              <a:gd name="connsiteY2" fmla="*/ 1194816 h 1194816"/>
              <a:gd name="connsiteX3" fmla="*/ 0 w 2011680"/>
              <a:gd name="connsiteY3" fmla="*/ 1194816 h 1194816"/>
              <a:gd name="connsiteX4" fmla="*/ 0 w 201168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680" h="1194816">
                <a:moveTo>
                  <a:pt x="0" y="0"/>
                </a:moveTo>
                <a:lnTo>
                  <a:pt x="2011680" y="0"/>
                </a:lnTo>
                <a:lnTo>
                  <a:pt x="201168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Information and decision making</a:t>
            </a:r>
          </a:p>
        </p:txBody>
      </p:sp>
      <p:sp>
        <p:nvSpPr>
          <p:cNvPr id="10" name="Freeform: Shape 9">
            <a:extLst>
              <a:ext uri="{FF2B5EF4-FFF2-40B4-BE49-F238E27FC236}">
                <a16:creationId xmlns:a16="http://schemas.microsoft.com/office/drawing/2014/main" id="{1374946C-38F4-4DA7-A867-91889CC6FC73}"/>
              </a:ext>
            </a:extLst>
          </p:cNvPr>
          <p:cNvSpPr/>
          <p:nvPr/>
        </p:nvSpPr>
        <p:spPr>
          <a:xfrm>
            <a:off x="6634582" y="1913076"/>
            <a:ext cx="2377440" cy="1194816"/>
          </a:xfrm>
          <a:custGeom>
            <a:avLst/>
            <a:gdLst>
              <a:gd name="connsiteX0" fmla="*/ 0 w 2377440"/>
              <a:gd name="connsiteY0" fmla="*/ 0 h 1194816"/>
              <a:gd name="connsiteX1" fmla="*/ 2377440 w 2377440"/>
              <a:gd name="connsiteY1" fmla="*/ 0 h 1194816"/>
              <a:gd name="connsiteX2" fmla="*/ 2377440 w 2377440"/>
              <a:gd name="connsiteY2" fmla="*/ 1194816 h 1194816"/>
              <a:gd name="connsiteX3" fmla="*/ 0 w 2377440"/>
              <a:gd name="connsiteY3" fmla="*/ 1194816 h 1194816"/>
              <a:gd name="connsiteX4" fmla="*/ 0 w 237744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440" h="1194816">
                <a:moveTo>
                  <a:pt x="0" y="0"/>
                </a:moveTo>
                <a:lnTo>
                  <a:pt x="2377440" y="0"/>
                </a:lnTo>
                <a:lnTo>
                  <a:pt x="237744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Inter group bias</a:t>
            </a:r>
          </a:p>
        </p:txBody>
      </p:sp>
      <p:sp>
        <p:nvSpPr>
          <p:cNvPr id="11" name="TextBox 10">
            <a:extLst>
              <a:ext uri="{FF2B5EF4-FFF2-40B4-BE49-F238E27FC236}">
                <a16:creationId xmlns:a16="http://schemas.microsoft.com/office/drawing/2014/main" id="{76206B3A-FE28-40BE-B776-3D2B093ED2DA}"/>
              </a:ext>
            </a:extLst>
          </p:cNvPr>
          <p:cNvSpPr txBox="1"/>
          <p:nvPr/>
        </p:nvSpPr>
        <p:spPr>
          <a:xfrm>
            <a:off x="1839849" y="3369166"/>
            <a:ext cx="3845546" cy="2062103"/>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Diversity is an information resource to the team, the more diverse is age, gender, race, socioeconomic background that a team is the broader the pool of ‘task-relevant’ information, knowledge and perspectives are available to the team. Improving performance.</a:t>
            </a:r>
          </a:p>
        </p:txBody>
      </p:sp>
      <p:sp>
        <p:nvSpPr>
          <p:cNvPr id="13" name="TextBox 12">
            <a:extLst>
              <a:ext uri="{FF2B5EF4-FFF2-40B4-BE49-F238E27FC236}">
                <a16:creationId xmlns:a16="http://schemas.microsoft.com/office/drawing/2014/main" id="{CEE5F0FC-A20D-4624-8E8F-2ABCEFC2F63E}"/>
              </a:ext>
            </a:extLst>
          </p:cNvPr>
          <p:cNvSpPr txBox="1"/>
          <p:nvPr/>
        </p:nvSpPr>
        <p:spPr>
          <a:xfrm>
            <a:off x="6178352" y="3246055"/>
            <a:ext cx="4104456" cy="2308324"/>
          </a:xfrm>
          <a:prstGeom prst="rect">
            <a:avLst/>
          </a:prstGeom>
          <a:noFill/>
          <a:ln w="38100">
            <a:solidFill>
              <a:schemeClr val="tx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Social categorization perspective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views team diversity as a source of inter-group bias. ‘Us’ and ‘Them’ (nurses vs doctors or young vs old) with less liking, trust or cooperation with those who are dissimilar from ourselves which can disrupt team performance.   </a:t>
            </a:r>
            <a:r>
              <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be reduced by building a strong team identity which unites members. </a:t>
            </a:r>
          </a:p>
        </p:txBody>
      </p:sp>
    </p:spTree>
    <p:extLst>
      <p:ext uri="{BB962C8B-B14F-4D97-AF65-F5344CB8AC3E}">
        <p14:creationId xmlns:p14="http://schemas.microsoft.com/office/powerpoint/2010/main" val="118856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P spid="10" grpId="0"/>
      <p:bldP spid="11" grpId="0" animBg="1"/>
      <p:bldP spid="1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7535D-E9BF-46D2-B422-5B838FC1C303}"/>
              </a:ext>
            </a:extLst>
          </p:cNvPr>
          <p:cNvSpPr>
            <a:spLocks noGrp="1"/>
          </p:cNvSpPr>
          <p:nvPr>
            <p:ph type="title"/>
          </p:nvPr>
        </p:nvSpPr>
        <p:spPr>
          <a:xfrm>
            <a:off x="1981200" y="274638"/>
            <a:ext cx="8229600" cy="1143000"/>
          </a:xfrm>
        </p:spPr>
        <p:txBody>
          <a:bodyPr anchor="ctr">
            <a:noAutofit/>
          </a:bodyPr>
          <a:lstStyle/>
          <a:p>
            <a:r>
              <a:rPr lang="en-GB" sz="3600" dirty="0"/>
              <a:t>Creating Effective Teams in Business. </a:t>
            </a:r>
          </a:p>
        </p:txBody>
      </p:sp>
      <p:pic>
        <p:nvPicPr>
          <p:cNvPr id="5" name="Online Media 4" descr="How Google builds the perfect team">
            <a:hlinkClick r:id="" action="ppaction://media"/>
            <a:extLst>
              <a:ext uri="{FF2B5EF4-FFF2-40B4-BE49-F238E27FC236}">
                <a16:creationId xmlns:a16="http://schemas.microsoft.com/office/drawing/2014/main" id="{1C4497BE-6D29-2347-BF3E-B40647C8B754}"/>
              </a:ext>
            </a:extLst>
          </p:cNvPr>
          <p:cNvPicPr>
            <a:picLocks noGrp="1" noRot="1" noChangeAspect="1"/>
          </p:cNvPicPr>
          <p:nvPr>
            <p:ph idx="1"/>
            <a:videoFile r:link="rId1"/>
          </p:nvPr>
        </p:nvPicPr>
        <p:blipFill>
          <a:blip r:embed="rId4"/>
          <a:stretch>
            <a:fillRect/>
          </a:stretch>
        </p:blipFill>
        <p:spPr>
          <a:xfrm>
            <a:off x="2558480" y="1199746"/>
            <a:ext cx="6931025" cy="3916363"/>
          </a:xfrm>
          <a:prstGeom prst="rect">
            <a:avLst/>
          </a:prstGeom>
        </p:spPr>
      </p:pic>
    </p:spTree>
    <p:extLst>
      <p:ext uri="{BB962C8B-B14F-4D97-AF65-F5344CB8AC3E}">
        <p14:creationId xmlns:p14="http://schemas.microsoft.com/office/powerpoint/2010/main" val="956965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29D1-71D9-47FF-B014-E67AD0475D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B593E2-BF3C-4E97-A4D2-B2F376248E9C}"/>
              </a:ext>
            </a:extLst>
          </p:cNvPr>
          <p:cNvSpPr>
            <a:spLocks noGrp="1"/>
          </p:cNvSpPr>
          <p:nvPr>
            <p:ph idx="1"/>
          </p:nvPr>
        </p:nvSpPr>
        <p:spPr/>
        <p:txBody>
          <a:bodyPr>
            <a:normAutofit fontScale="85000" lnSpcReduction="20000"/>
          </a:bodyPr>
          <a:lstStyle/>
          <a:p>
            <a:r>
              <a:rPr lang="en-GB" sz="1800" dirty="0" err="1">
                <a:latin typeface="Arial" panose="020B0604020202020204" pitchFamily="34" charset="0"/>
                <a:cs typeface="Arial" panose="020B0604020202020204" pitchFamily="34" charset="0"/>
              </a:rPr>
              <a:t>Aranzabal</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Epelde</a:t>
            </a:r>
            <a:r>
              <a:rPr lang="en-GB" sz="1800" dirty="0">
                <a:latin typeface="Arial" panose="020B0604020202020204" pitchFamily="34" charset="0"/>
                <a:cs typeface="Arial" panose="020B0604020202020204" pitchFamily="34" charset="0"/>
              </a:rPr>
              <a:t>, E. and </a:t>
            </a:r>
            <a:r>
              <a:rPr lang="en-GB" sz="1800" dirty="0" err="1">
                <a:latin typeface="Arial" panose="020B0604020202020204" pitchFamily="34" charset="0"/>
                <a:cs typeface="Arial" panose="020B0604020202020204" pitchFamily="34" charset="0"/>
              </a:rPr>
              <a:t>Artetxe</a:t>
            </a:r>
            <a:r>
              <a:rPr lang="en-GB" sz="1800" dirty="0">
                <a:latin typeface="Arial" panose="020B0604020202020204" pitchFamily="34" charset="0"/>
                <a:cs typeface="Arial" panose="020B0604020202020204" pitchFamily="34" charset="0"/>
              </a:rPr>
              <a:t>, M., 2022. Team formation on the basis of Belbin’s roles to enhance students’ performance in project based learning. Education for Chemical Engineers, 38, 22-37.</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Coyle, D. (2018), </a:t>
            </a:r>
            <a:r>
              <a:rPr lang="en-GB" sz="1800" i="1" dirty="0">
                <a:latin typeface="Arial" panose="020B0604020202020204" pitchFamily="34" charset="0"/>
                <a:cs typeface="Arial" panose="020B0604020202020204" pitchFamily="34" charset="0"/>
              </a:rPr>
              <a:t>The Culture Code</a:t>
            </a:r>
            <a:r>
              <a:rPr lang="en-GB" sz="1800" dirty="0">
                <a:latin typeface="Arial" panose="020B0604020202020204" pitchFamily="34" charset="0"/>
                <a:cs typeface="Arial" panose="020B0604020202020204" pitchFamily="34" charset="0"/>
              </a:rPr>
              <a:t>, London, Random House Business. </a:t>
            </a:r>
          </a:p>
          <a:p>
            <a:pPr marL="0" indent="0">
              <a:buNone/>
            </a:pPr>
            <a:endParaRPr lang="en-GB" sz="1800" dirty="0">
              <a:latin typeface="Arial" panose="020B0604020202020204" pitchFamily="34" charset="0"/>
              <a:cs typeface="Arial" panose="020B0604020202020204" pitchFamily="34" charset="0"/>
            </a:endParaRPr>
          </a:p>
          <a:p>
            <a:r>
              <a:rPr lang="en-GB" sz="1800" dirty="0"/>
              <a:t>Morgan, P. (2017), </a:t>
            </a:r>
            <a:r>
              <a:rPr lang="en-GB" sz="1800" i="1" dirty="0"/>
              <a:t>The Business Student’s guide to study and employability</a:t>
            </a:r>
            <a:r>
              <a:rPr lang="en-GB" sz="1800" dirty="0"/>
              <a:t>, London, SAGE. </a:t>
            </a:r>
          </a:p>
          <a:p>
            <a:endParaRPr lang="en-GB" sz="1800" dirty="0"/>
          </a:p>
          <a:p>
            <a:r>
              <a:rPr lang="en-GB" sz="1800" dirty="0">
                <a:latin typeface="Arial" panose="020B0604020202020204" pitchFamily="34" charset="0"/>
                <a:cs typeface="Arial" panose="020B0604020202020204" pitchFamily="34" charset="0"/>
              </a:rPr>
              <a:t>Pentland, A., (2008), </a:t>
            </a:r>
            <a:r>
              <a:rPr lang="en-GB" sz="1800" i="1" dirty="0">
                <a:latin typeface="Arial" panose="020B0604020202020204" pitchFamily="34" charset="0"/>
                <a:cs typeface="Arial" panose="020B0604020202020204" pitchFamily="34" charset="0"/>
              </a:rPr>
              <a:t>Honest Signals</a:t>
            </a:r>
            <a:r>
              <a:rPr lang="en-GB" sz="1800" dirty="0">
                <a:latin typeface="Arial" panose="020B0604020202020204" pitchFamily="34" charset="0"/>
                <a:cs typeface="Arial" panose="020B0604020202020204" pitchFamily="34" charset="0"/>
              </a:rPr>
              <a:t>, Cambridge, MA, MIT Press. </a:t>
            </a:r>
          </a:p>
          <a:p>
            <a:pPr marL="0" indent="0">
              <a:buNone/>
            </a:pP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Rahmani</a:t>
            </a:r>
            <a:r>
              <a:rPr lang="en-GB" sz="1800" dirty="0">
                <a:latin typeface="Arial" panose="020B0604020202020204" pitchFamily="34" charset="0"/>
                <a:cs typeface="Arial" panose="020B0604020202020204" pitchFamily="34" charset="0"/>
              </a:rPr>
              <a:t>, F., Scott-Young, C., </a:t>
            </a:r>
            <a:r>
              <a:rPr lang="en-GB" sz="1800" dirty="0" err="1">
                <a:latin typeface="Arial" panose="020B0604020202020204" pitchFamily="34" charset="0"/>
                <a:cs typeface="Arial" panose="020B0604020202020204" pitchFamily="34" charset="0"/>
              </a:rPr>
              <a:t>Tadayon</a:t>
            </a:r>
            <a:r>
              <a:rPr lang="en-GB" sz="1800" dirty="0">
                <a:latin typeface="Arial" panose="020B0604020202020204" pitchFamily="34" charset="0"/>
                <a:cs typeface="Arial" panose="020B0604020202020204" pitchFamily="34" charset="0"/>
              </a:rPr>
              <a:t>, A. and van der Walt, J.D., 2021. Team composition in relational contracting (RC) in large infrastructure projects: a Belbin’s team roles model approach. Engineering, Construction and Architectural Management.</a:t>
            </a:r>
          </a:p>
          <a:p>
            <a:endParaRPr lang="en-GB" sz="1800" dirty="0">
              <a:latin typeface="Arial" panose="020B0604020202020204" pitchFamily="34" charset="0"/>
              <a:cs typeface="Arial" panose="020B0604020202020204" pitchFamily="34" charset="0"/>
            </a:endParaRPr>
          </a:p>
          <a:p>
            <a:r>
              <a:rPr lang="en-GB" sz="1800" dirty="0"/>
              <a:t>Wheelan, S.A., (2016),  </a:t>
            </a:r>
            <a:r>
              <a:rPr lang="en-GB" sz="1800" i="1" dirty="0"/>
              <a:t>Creating Effective Teams</a:t>
            </a:r>
            <a:r>
              <a:rPr lang="en-GB" sz="1800" dirty="0"/>
              <a:t>, 5</a:t>
            </a:r>
            <a:r>
              <a:rPr lang="en-GB" sz="1800" baseline="30000" dirty="0"/>
              <a:t>th</a:t>
            </a:r>
            <a:r>
              <a:rPr lang="en-GB" sz="1800" dirty="0"/>
              <a:t> Ed, London, SAGE</a:t>
            </a:r>
          </a:p>
          <a:p>
            <a:pPr marL="0" indent="0">
              <a:buNone/>
            </a:pPr>
            <a:endParaRPr lang="en-GB" sz="1800" dirty="0"/>
          </a:p>
          <a:p>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Knippenburg</a:t>
            </a:r>
            <a:r>
              <a:rPr lang="en-GB" sz="1800" dirty="0">
                <a:latin typeface="Arial" panose="020B0604020202020204" pitchFamily="34" charset="0"/>
                <a:cs typeface="Arial" panose="020B0604020202020204" pitchFamily="34" charset="0"/>
              </a:rPr>
              <a:t>, D. and </a:t>
            </a:r>
            <a:r>
              <a:rPr lang="en-GB" sz="1800" dirty="0" err="1">
                <a:latin typeface="Arial" panose="020B0604020202020204" pitchFamily="34" charset="0"/>
                <a:cs typeface="Arial" panose="020B0604020202020204" pitchFamily="34" charset="0"/>
              </a:rPr>
              <a:t>Schnippers</a:t>
            </a:r>
            <a:r>
              <a:rPr lang="en-GB" sz="1800" dirty="0">
                <a:latin typeface="Arial" panose="020B0604020202020204" pitchFamily="34" charset="0"/>
                <a:cs typeface="Arial" panose="020B0604020202020204" pitchFamily="34" charset="0"/>
              </a:rPr>
              <a:t>, M.C. (2007) Work group diversity. </a:t>
            </a:r>
            <a:r>
              <a:rPr lang="en-GB" sz="1800" i="1" dirty="0">
                <a:latin typeface="Arial" panose="020B0604020202020204" pitchFamily="34" charset="0"/>
                <a:cs typeface="Arial" panose="020B0604020202020204" pitchFamily="34" charset="0"/>
              </a:rPr>
              <a:t>Annual Review of Psychology</a:t>
            </a:r>
            <a:r>
              <a:rPr lang="en-GB" sz="1800" dirty="0">
                <a:latin typeface="Arial" panose="020B0604020202020204" pitchFamily="34" charset="0"/>
                <a:cs typeface="Arial" panose="020B0604020202020204" pitchFamily="34" charset="0"/>
              </a:rPr>
              <a:t>, 58, 515-541.</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63137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074533E3-0B96-4D46-A286-43E98C69416A}"/>
              </a:ext>
            </a:extLst>
          </p:cNvPr>
          <p:cNvSpPr>
            <a:spLocks noGrp="1" noChangeArrowheads="1"/>
          </p:cNvSpPr>
          <p:nvPr>
            <p:ph type="title"/>
          </p:nvPr>
        </p:nvSpPr>
        <p:spPr>
          <a:xfrm>
            <a:off x="2209800" y="304800"/>
            <a:ext cx="7772400" cy="914400"/>
          </a:xfrm>
        </p:spPr>
        <p:txBody>
          <a:bodyPr/>
          <a:lstStyle/>
          <a:p>
            <a:r>
              <a:rPr lang="en-US" altLang="en-US" dirty="0">
                <a:latin typeface="Comic Sans MS" panose="030F0702030302020204" pitchFamily="66" charset="0"/>
              </a:rPr>
              <a:t>Stages of Teams</a:t>
            </a:r>
          </a:p>
        </p:txBody>
      </p:sp>
      <p:sp>
        <p:nvSpPr>
          <p:cNvPr id="92163" name="Rectangle 3">
            <a:extLst>
              <a:ext uri="{FF2B5EF4-FFF2-40B4-BE49-F238E27FC236}">
                <a16:creationId xmlns:a16="http://schemas.microsoft.com/office/drawing/2014/main" id="{7E4C8602-05F2-402A-8A21-92A75284CBFD}"/>
              </a:ext>
            </a:extLst>
          </p:cNvPr>
          <p:cNvSpPr>
            <a:spLocks noGrp="1" noChangeArrowheads="1"/>
          </p:cNvSpPr>
          <p:nvPr>
            <p:ph type="body" idx="1"/>
          </p:nvPr>
        </p:nvSpPr>
        <p:spPr/>
        <p:txBody>
          <a:bodyPr>
            <a:normAutofit/>
          </a:bodyPr>
          <a:lstStyle/>
          <a:p>
            <a:pPr>
              <a:buFontTx/>
              <a:buNone/>
            </a:pPr>
            <a:r>
              <a:rPr lang="en-US" altLang="en-US" dirty="0">
                <a:latin typeface="Comic Sans MS" panose="030F0702030302020204" pitchFamily="66" charset="0"/>
              </a:rPr>
              <a:t>Teams evolve. Tuckman 1965, 1977 </a:t>
            </a:r>
          </a:p>
          <a:p>
            <a:r>
              <a:rPr lang="en-US" altLang="en-US" dirty="0">
                <a:latin typeface="Comic Sans MS" panose="030F0702030302020204" pitchFamily="66" charset="0"/>
              </a:rPr>
              <a:t>Stage 1 – Forming</a:t>
            </a:r>
          </a:p>
          <a:p>
            <a:r>
              <a:rPr lang="en-US" altLang="en-US" dirty="0">
                <a:latin typeface="Comic Sans MS" panose="030F0702030302020204" pitchFamily="66" charset="0"/>
              </a:rPr>
              <a:t>Stage 2 – Storming</a:t>
            </a:r>
          </a:p>
          <a:p>
            <a:r>
              <a:rPr lang="en-US" altLang="en-US" dirty="0">
                <a:latin typeface="Comic Sans MS" panose="030F0702030302020204" pitchFamily="66" charset="0"/>
              </a:rPr>
              <a:t>Stage 3 – Norming</a:t>
            </a:r>
          </a:p>
          <a:p>
            <a:r>
              <a:rPr lang="en-US" altLang="en-US" dirty="0">
                <a:latin typeface="Comic Sans MS" panose="030F0702030302020204" pitchFamily="66" charset="0"/>
              </a:rPr>
              <a:t>Stage 4 – Performing</a:t>
            </a:r>
          </a:p>
          <a:p>
            <a:r>
              <a:rPr lang="en-US" altLang="en-US" dirty="0">
                <a:solidFill>
                  <a:srgbClr val="FF0000"/>
                </a:solidFill>
                <a:latin typeface="Comic Sans MS" panose="030F0702030302020204" pitchFamily="66" charset="0"/>
              </a:rPr>
              <a:t>Stage 5-Adjourning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62"/>
                                        </p:tgtEl>
                                        <p:attrNameLst>
                                          <p:attrName>style.visibility</p:attrName>
                                        </p:attrNameLst>
                                      </p:cBhvr>
                                      <p:to>
                                        <p:strVal val="visible"/>
                                      </p:to>
                                    </p:set>
                                    <p:anim calcmode="lin" valueType="num">
                                      <p:cBhvr additive="base">
                                        <p:cTn id="7" dur="500" fill="hold"/>
                                        <p:tgtEl>
                                          <p:spTgt spid="92162"/>
                                        </p:tgtEl>
                                        <p:attrNameLst>
                                          <p:attrName>ppt_x</p:attrName>
                                        </p:attrNameLst>
                                      </p:cBhvr>
                                      <p:tavLst>
                                        <p:tav tm="0">
                                          <p:val>
                                            <p:strVal val="0-#ppt_w/2"/>
                                          </p:val>
                                        </p:tav>
                                        <p:tav tm="100000">
                                          <p:val>
                                            <p:strVal val="#ppt_x"/>
                                          </p:val>
                                        </p:tav>
                                      </p:tavLst>
                                    </p:anim>
                                    <p:anim calcmode="lin" valueType="num">
                                      <p:cBhvr additive="base">
                                        <p:cTn id="8" dur="500" fill="hold"/>
                                        <p:tgtEl>
                                          <p:spTgt spid="921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63">
                                            <p:txEl>
                                              <p:pRg st="0" end="0"/>
                                            </p:txEl>
                                          </p:spTgt>
                                        </p:tgtEl>
                                        <p:attrNameLst>
                                          <p:attrName>style.visibility</p:attrName>
                                        </p:attrNameLst>
                                      </p:cBhvr>
                                      <p:to>
                                        <p:strVal val="visible"/>
                                      </p:to>
                                    </p:set>
                                    <p:anim calcmode="lin" valueType="num">
                                      <p:cBhvr additive="base">
                                        <p:cTn id="13"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63">
                                            <p:txEl>
                                              <p:pRg st="1" end="1"/>
                                            </p:txEl>
                                          </p:spTgt>
                                        </p:tgtEl>
                                        <p:attrNameLst>
                                          <p:attrName>style.visibility</p:attrName>
                                        </p:attrNameLst>
                                      </p:cBhvr>
                                      <p:to>
                                        <p:strVal val="visible"/>
                                      </p:to>
                                    </p:set>
                                    <p:anim calcmode="lin" valueType="num">
                                      <p:cBhvr additive="base">
                                        <p:cTn id="19" dur="500" fill="hold"/>
                                        <p:tgtEl>
                                          <p:spTgt spid="92163">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63">
                                            <p:txEl>
                                              <p:pRg st="2" end="2"/>
                                            </p:txEl>
                                          </p:spTgt>
                                        </p:tgtEl>
                                        <p:attrNameLst>
                                          <p:attrName>style.visibility</p:attrName>
                                        </p:attrNameLst>
                                      </p:cBhvr>
                                      <p:to>
                                        <p:strVal val="visible"/>
                                      </p:to>
                                    </p:set>
                                    <p:anim calcmode="lin" valueType="num">
                                      <p:cBhvr additive="base">
                                        <p:cTn id="25" dur="500" fill="hold"/>
                                        <p:tgtEl>
                                          <p:spTgt spid="92163">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1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63">
                                            <p:txEl>
                                              <p:pRg st="3" end="3"/>
                                            </p:txEl>
                                          </p:spTgt>
                                        </p:tgtEl>
                                        <p:attrNameLst>
                                          <p:attrName>style.visibility</p:attrName>
                                        </p:attrNameLst>
                                      </p:cBhvr>
                                      <p:to>
                                        <p:strVal val="visible"/>
                                      </p:to>
                                    </p:set>
                                    <p:anim calcmode="lin" valueType="num">
                                      <p:cBhvr additive="base">
                                        <p:cTn id="31" dur="500" fill="hold"/>
                                        <p:tgtEl>
                                          <p:spTgt spid="92163">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1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63">
                                            <p:txEl>
                                              <p:pRg st="4" end="4"/>
                                            </p:txEl>
                                          </p:spTgt>
                                        </p:tgtEl>
                                        <p:attrNameLst>
                                          <p:attrName>style.visibility</p:attrName>
                                        </p:attrNameLst>
                                      </p:cBhvr>
                                      <p:to>
                                        <p:strVal val="visible"/>
                                      </p:to>
                                    </p:set>
                                    <p:anim calcmode="lin" valueType="num">
                                      <p:cBhvr additive="base">
                                        <p:cTn id="37" dur="500" fill="hold"/>
                                        <p:tgtEl>
                                          <p:spTgt spid="9216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21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63">
                                            <p:txEl>
                                              <p:pRg st="5" end="5"/>
                                            </p:txEl>
                                          </p:spTgt>
                                        </p:tgtEl>
                                        <p:attrNameLst>
                                          <p:attrName>style.visibility</p:attrName>
                                        </p:attrNameLst>
                                      </p:cBhvr>
                                      <p:to>
                                        <p:strVal val="visible"/>
                                      </p:to>
                                    </p:set>
                                    <p:anim calcmode="lin" valueType="num">
                                      <p:cBhvr additive="base">
                                        <p:cTn id="43" dur="500" fill="hold"/>
                                        <p:tgtEl>
                                          <p:spTgt spid="92163">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216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autoUpdateAnimBg="0"/>
      <p:bldP spid="92163"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601A7B29-DD5D-45F4-846A-1DD750B1EF3C}"/>
              </a:ext>
            </a:extLst>
          </p:cNvPr>
          <p:cNvSpPr>
            <a:spLocks noGrp="1" noChangeArrowheads="1"/>
          </p:cNvSpPr>
          <p:nvPr>
            <p:ph type="title"/>
          </p:nvPr>
        </p:nvSpPr>
        <p:spPr>
          <a:xfrm>
            <a:off x="2209800" y="228600"/>
            <a:ext cx="7772400" cy="685800"/>
          </a:xfrm>
        </p:spPr>
        <p:txBody>
          <a:bodyPr>
            <a:normAutofit fontScale="90000"/>
          </a:bodyPr>
          <a:lstStyle/>
          <a:p>
            <a:r>
              <a:rPr lang="en-US" altLang="en-US" dirty="0">
                <a:latin typeface="Comic Sans MS" panose="030F0702030302020204" pitchFamily="66" charset="0"/>
              </a:rPr>
              <a:t>Stage 1:  Forming</a:t>
            </a:r>
          </a:p>
        </p:txBody>
      </p:sp>
      <p:sp>
        <p:nvSpPr>
          <p:cNvPr id="93187" name="Rectangle 3">
            <a:extLst>
              <a:ext uri="{FF2B5EF4-FFF2-40B4-BE49-F238E27FC236}">
                <a16:creationId xmlns:a16="http://schemas.microsoft.com/office/drawing/2014/main" id="{5B7054AB-BF52-48B0-B511-75F1B5B63CBE}"/>
              </a:ext>
            </a:extLst>
          </p:cNvPr>
          <p:cNvSpPr>
            <a:spLocks noGrp="1" noChangeArrowheads="1"/>
          </p:cNvSpPr>
          <p:nvPr>
            <p:ph type="body" idx="1"/>
          </p:nvPr>
        </p:nvSpPr>
        <p:spPr>
          <a:xfrm>
            <a:off x="1272209" y="1066800"/>
            <a:ext cx="8971721" cy="5486400"/>
          </a:xfrm>
        </p:spPr>
        <p:txBody>
          <a:bodyPr/>
          <a:lstStyle/>
          <a:p>
            <a:pPr>
              <a:buFontTx/>
              <a:buNone/>
            </a:pPr>
            <a:endParaRPr lang="en-US" altLang="en-US" sz="1200" dirty="0">
              <a:solidFill>
                <a:srgbClr val="990000"/>
              </a:solidFill>
              <a:latin typeface="Comic Sans MS" panose="030F0702030302020204" pitchFamily="66" charset="0"/>
            </a:endParaRPr>
          </a:p>
          <a:p>
            <a:pPr>
              <a:buFontTx/>
              <a:buNone/>
            </a:pPr>
            <a:r>
              <a:rPr lang="en-US" altLang="en-US" sz="2800" dirty="0">
                <a:latin typeface="Comic Sans MS" panose="030F0702030302020204" pitchFamily="66" charset="0"/>
              </a:rPr>
              <a:t>At this stage the team members:</a:t>
            </a:r>
          </a:p>
          <a:p>
            <a:r>
              <a:rPr lang="en-US" altLang="en-US" sz="2800" dirty="0">
                <a:latin typeface="Comic Sans MS" panose="030F0702030302020204" pitchFamily="66" charset="0"/>
              </a:rPr>
              <a:t>become acquainted and discuss the purpose of the team</a:t>
            </a:r>
          </a:p>
          <a:p>
            <a:r>
              <a:rPr lang="en-US" altLang="en-US" sz="2800" dirty="0">
                <a:latin typeface="Comic Sans MS" panose="030F0702030302020204" pitchFamily="66" charset="0"/>
              </a:rPr>
              <a:t>may be excited about being chosen for the team</a:t>
            </a:r>
          </a:p>
          <a:p>
            <a:r>
              <a:rPr lang="en-US" altLang="en-US" sz="2800" dirty="0">
                <a:latin typeface="Comic Sans MS" panose="030F0702030302020204" pitchFamily="66" charset="0"/>
              </a:rPr>
              <a:t>may feel uncomfortable, afraid to speak, and full of doubts</a:t>
            </a:r>
            <a:r>
              <a:rPr lang="en-US" altLang="en-US" dirty="0">
                <a:latin typeface="Comic Sans MS" panose="030F0702030302020204" pitchFamily="66" charset="0"/>
              </a:rPr>
              <a:t>	</a:t>
            </a:r>
          </a:p>
          <a:p>
            <a:r>
              <a:rPr lang="en-US" altLang="en-US" sz="2800" dirty="0">
                <a:latin typeface="Comic Sans MS" panose="030F0702030302020204" pitchFamily="66" charset="0"/>
              </a:rPr>
              <a:t>may feel good about what the team can do</a:t>
            </a:r>
          </a:p>
          <a:p>
            <a:pPr>
              <a:buFontTx/>
              <a:buNone/>
            </a:pPr>
            <a:endParaRPr lang="en-US" altLang="en-US" sz="1600" dirty="0">
              <a:latin typeface="Comic Sans MS" panose="030F0702030302020204" pitchFamily="66" charset="0"/>
            </a:endParaRPr>
          </a:p>
          <a:p>
            <a:pPr lvl="1">
              <a:buFontTx/>
              <a:buNone/>
            </a:pPr>
            <a:endParaRPr lang="en-US" altLang="en-US" dirty="0">
              <a:latin typeface="Comic Sans MS" panose="030F0702030302020204" pitchFamily="66"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071EC4DC-C51D-4D17-A536-AF424DF20189}"/>
              </a:ext>
            </a:extLst>
          </p:cNvPr>
          <p:cNvSpPr>
            <a:spLocks noGrp="1" noChangeArrowheads="1"/>
          </p:cNvSpPr>
          <p:nvPr>
            <p:ph type="title"/>
          </p:nvPr>
        </p:nvSpPr>
        <p:spPr>
          <a:xfrm>
            <a:off x="2438400" y="381000"/>
            <a:ext cx="7315200" cy="762000"/>
          </a:xfrm>
        </p:spPr>
        <p:txBody>
          <a:bodyPr/>
          <a:lstStyle/>
          <a:p>
            <a:r>
              <a:rPr lang="en-US" altLang="en-US" dirty="0">
                <a:latin typeface="Comic Sans MS" panose="030F0702030302020204" pitchFamily="66" charset="0"/>
              </a:rPr>
              <a:t>Stage 2:  Storming</a:t>
            </a:r>
          </a:p>
        </p:txBody>
      </p:sp>
      <p:sp>
        <p:nvSpPr>
          <p:cNvPr id="94211" name="Rectangle 3">
            <a:extLst>
              <a:ext uri="{FF2B5EF4-FFF2-40B4-BE49-F238E27FC236}">
                <a16:creationId xmlns:a16="http://schemas.microsoft.com/office/drawing/2014/main" id="{74768E1D-49EE-42F7-9D41-547A97C2AA7E}"/>
              </a:ext>
            </a:extLst>
          </p:cNvPr>
          <p:cNvSpPr>
            <a:spLocks noGrp="1" noChangeArrowheads="1"/>
          </p:cNvSpPr>
          <p:nvPr>
            <p:ph type="body" idx="1"/>
          </p:nvPr>
        </p:nvSpPr>
        <p:spPr>
          <a:xfrm>
            <a:off x="940905" y="1295400"/>
            <a:ext cx="10535478" cy="4953000"/>
          </a:xfrm>
        </p:spPr>
        <p:txBody>
          <a:bodyPr/>
          <a:lstStyle/>
          <a:p>
            <a:pPr>
              <a:lnSpc>
                <a:spcPct val="90000"/>
              </a:lnSpc>
              <a:buFontTx/>
              <a:buNone/>
            </a:pPr>
            <a:endParaRPr lang="en-US" altLang="en-US" sz="1200" dirty="0">
              <a:solidFill>
                <a:srgbClr val="990000"/>
              </a:solidFill>
              <a:latin typeface="Comic Sans MS" panose="030F0702030302020204" pitchFamily="66" charset="0"/>
            </a:endParaRPr>
          </a:p>
          <a:p>
            <a:pPr>
              <a:lnSpc>
                <a:spcPct val="90000"/>
              </a:lnSpc>
              <a:buFontTx/>
              <a:buNone/>
            </a:pPr>
            <a:r>
              <a:rPr lang="en-US" altLang="en-US" sz="2800" dirty="0">
                <a:latin typeface="Comic Sans MS" panose="030F0702030302020204" pitchFamily="66" charset="0"/>
              </a:rPr>
              <a:t>At this stage the team members:</a:t>
            </a:r>
          </a:p>
          <a:p>
            <a:pPr>
              <a:lnSpc>
                <a:spcPct val="90000"/>
              </a:lnSpc>
              <a:buFontTx/>
              <a:buNone/>
            </a:pPr>
            <a:endParaRPr lang="en-US" altLang="en-US" sz="2800" dirty="0">
              <a:latin typeface="Comic Sans MS" panose="030F0702030302020204" pitchFamily="66" charset="0"/>
            </a:endParaRPr>
          </a:p>
          <a:p>
            <a:pPr>
              <a:lnSpc>
                <a:spcPct val="90000"/>
              </a:lnSpc>
            </a:pPr>
            <a:r>
              <a:rPr lang="en-US" altLang="en-US" sz="2800" dirty="0">
                <a:latin typeface="Comic Sans MS" panose="030F0702030302020204" pitchFamily="66" charset="0"/>
              </a:rPr>
              <a:t>Question why the team was formed</a:t>
            </a:r>
          </a:p>
          <a:p>
            <a:pPr>
              <a:lnSpc>
                <a:spcPct val="90000"/>
              </a:lnSpc>
            </a:pPr>
            <a:r>
              <a:rPr lang="en-US" altLang="en-US" sz="2800" dirty="0">
                <a:latin typeface="Comic Sans MS" panose="030F0702030302020204" pitchFamily="66" charset="0"/>
              </a:rPr>
              <a:t>Find it hard to work together and make decisions</a:t>
            </a:r>
          </a:p>
          <a:p>
            <a:pPr>
              <a:lnSpc>
                <a:spcPct val="90000"/>
              </a:lnSpc>
            </a:pPr>
            <a:r>
              <a:rPr lang="en-US" altLang="en-US" sz="2800" dirty="0">
                <a:latin typeface="Comic Sans MS" panose="030F0702030302020204" pitchFamily="66" charset="0"/>
              </a:rPr>
              <a:t>May distrust or not understand one another</a:t>
            </a:r>
          </a:p>
          <a:p>
            <a:pPr>
              <a:lnSpc>
                <a:spcPct val="90000"/>
              </a:lnSpc>
            </a:pPr>
            <a:r>
              <a:rPr lang="en-US" altLang="en-US" sz="2800" dirty="0">
                <a:latin typeface="Comic Sans MS" panose="030F0702030302020204" pitchFamily="66" charset="0"/>
              </a:rPr>
              <a:t>May have personality clashes and arguments</a:t>
            </a:r>
          </a:p>
          <a:p>
            <a:pPr lvl="1">
              <a:lnSpc>
                <a:spcPct val="90000"/>
              </a:lnSpc>
            </a:pPr>
            <a:endParaRPr lang="en-US" altLang="en-US" dirty="0">
              <a:latin typeface="Comic Sans MS" panose="030F0702030302020204" pitchFamily="66" charset="0"/>
            </a:endParaRPr>
          </a:p>
          <a:p>
            <a:pPr>
              <a:lnSpc>
                <a:spcPct val="90000"/>
              </a:lnSpc>
            </a:pPr>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050">
            <a:extLst>
              <a:ext uri="{FF2B5EF4-FFF2-40B4-BE49-F238E27FC236}">
                <a16:creationId xmlns:a16="http://schemas.microsoft.com/office/drawing/2014/main" id="{176A565F-378C-41DE-809F-CD5F7A229E22}"/>
              </a:ext>
            </a:extLst>
          </p:cNvPr>
          <p:cNvSpPr>
            <a:spLocks noGrp="1" noChangeArrowheads="1"/>
          </p:cNvSpPr>
          <p:nvPr>
            <p:ph type="title"/>
          </p:nvPr>
        </p:nvSpPr>
        <p:spPr>
          <a:xfrm>
            <a:off x="2209800" y="0"/>
            <a:ext cx="7772400" cy="914400"/>
          </a:xfrm>
        </p:spPr>
        <p:txBody>
          <a:bodyPr/>
          <a:lstStyle/>
          <a:p>
            <a:r>
              <a:rPr lang="en-US" altLang="en-US" dirty="0">
                <a:latin typeface="Comic Sans MS" panose="030F0702030302020204" pitchFamily="66" charset="0"/>
              </a:rPr>
              <a:t>Stage 3:  Norming</a:t>
            </a:r>
          </a:p>
        </p:txBody>
      </p:sp>
      <p:sp>
        <p:nvSpPr>
          <p:cNvPr id="95235" name="Rectangle 2051">
            <a:extLst>
              <a:ext uri="{FF2B5EF4-FFF2-40B4-BE49-F238E27FC236}">
                <a16:creationId xmlns:a16="http://schemas.microsoft.com/office/drawing/2014/main" id="{7EEC6B23-2C55-42A7-8704-B45AB5CB8625}"/>
              </a:ext>
            </a:extLst>
          </p:cNvPr>
          <p:cNvSpPr>
            <a:spLocks noGrp="1" noChangeArrowheads="1"/>
          </p:cNvSpPr>
          <p:nvPr>
            <p:ph type="body" idx="1"/>
          </p:nvPr>
        </p:nvSpPr>
        <p:spPr>
          <a:xfrm>
            <a:off x="715617" y="990600"/>
            <a:ext cx="10270435" cy="5562600"/>
          </a:xfrm>
        </p:spPr>
        <p:txBody>
          <a:bodyPr/>
          <a:lstStyle/>
          <a:p>
            <a:pPr>
              <a:buFontTx/>
              <a:buNone/>
            </a:pPr>
            <a:endParaRPr lang="en-US" altLang="en-US" sz="1200" dirty="0"/>
          </a:p>
          <a:p>
            <a:pPr>
              <a:buFontTx/>
              <a:buNone/>
            </a:pPr>
            <a:r>
              <a:rPr lang="en-US" altLang="en-US" sz="2800" dirty="0">
                <a:latin typeface="Comic Sans MS" panose="030F0702030302020204" pitchFamily="66" charset="0"/>
              </a:rPr>
              <a:t>At this stage the team members:</a:t>
            </a:r>
          </a:p>
          <a:p>
            <a:r>
              <a:rPr lang="en-US" altLang="en-US" sz="2800" dirty="0">
                <a:latin typeface="Comic Sans MS" panose="030F0702030302020204" pitchFamily="66" charset="0"/>
              </a:rPr>
              <a:t>Things start normalizing </a:t>
            </a:r>
          </a:p>
          <a:p>
            <a:r>
              <a:rPr lang="en-US" altLang="en-US" sz="2800" dirty="0">
                <a:latin typeface="Comic Sans MS" panose="030F0702030302020204" pitchFamily="66" charset="0"/>
              </a:rPr>
              <a:t>begin to work together and leaders emerge</a:t>
            </a:r>
          </a:p>
          <a:p>
            <a:r>
              <a:rPr lang="en-US" altLang="en-US" sz="2800" dirty="0">
                <a:latin typeface="Comic Sans MS" panose="030F0702030302020204" pitchFamily="66" charset="0"/>
              </a:rPr>
              <a:t>openly discuss issues, listen to one another, and become more involved.</a:t>
            </a:r>
          </a:p>
          <a:p>
            <a:r>
              <a:rPr lang="en-US" altLang="en-US" sz="2800" dirty="0">
                <a:latin typeface="Comic Sans MS" panose="030F0702030302020204" pitchFamily="66" charset="0"/>
              </a:rPr>
              <a:t>accept the team’s decisions and are willing to work hard to carry them out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40D7B5DD-A6C1-40B8-A316-C728E226BC28}"/>
              </a:ext>
            </a:extLst>
          </p:cNvPr>
          <p:cNvSpPr>
            <a:spLocks noGrp="1" noChangeArrowheads="1"/>
          </p:cNvSpPr>
          <p:nvPr>
            <p:ph type="title"/>
          </p:nvPr>
        </p:nvSpPr>
        <p:spPr>
          <a:xfrm>
            <a:off x="2133600" y="0"/>
            <a:ext cx="7772400" cy="914400"/>
          </a:xfrm>
        </p:spPr>
        <p:txBody>
          <a:bodyPr/>
          <a:lstStyle/>
          <a:p>
            <a:r>
              <a:rPr lang="en-US" altLang="en-US" dirty="0">
                <a:latin typeface="Comic Sans MS" panose="030F0702030302020204" pitchFamily="66" charset="0"/>
              </a:rPr>
              <a:t>Stage 4:  Performing</a:t>
            </a:r>
          </a:p>
        </p:txBody>
      </p:sp>
      <p:sp>
        <p:nvSpPr>
          <p:cNvPr id="96259" name="Rectangle 3">
            <a:extLst>
              <a:ext uri="{FF2B5EF4-FFF2-40B4-BE49-F238E27FC236}">
                <a16:creationId xmlns:a16="http://schemas.microsoft.com/office/drawing/2014/main" id="{2C3C98B4-AD13-41CF-84FF-A38EFC963B55}"/>
              </a:ext>
            </a:extLst>
          </p:cNvPr>
          <p:cNvSpPr>
            <a:spLocks noGrp="1" noChangeArrowheads="1"/>
          </p:cNvSpPr>
          <p:nvPr>
            <p:ph type="body" idx="1"/>
          </p:nvPr>
        </p:nvSpPr>
        <p:spPr>
          <a:xfrm>
            <a:off x="1126435" y="1066800"/>
            <a:ext cx="9727095" cy="5486400"/>
          </a:xfrm>
        </p:spPr>
        <p:txBody>
          <a:bodyPr/>
          <a:lstStyle/>
          <a:p>
            <a:pPr>
              <a:buFontTx/>
              <a:buNone/>
            </a:pPr>
            <a:endParaRPr lang="en-US" altLang="en-US" sz="1200" dirty="0">
              <a:solidFill>
                <a:srgbClr val="990000"/>
              </a:solidFill>
              <a:latin typeface="Comic Sans MS" panose="030F0702030302020204" pitchFamily="66" charset="0"/>
            </a:endParaRPr>
          </a:p>
          <a:p>
            <a:pPr>
              <a:buFontTx/>
              <a:buNone/>
            </a:pPr>
            <a:r>
              <a:rPr lang="en-US" altLang="en-US" sz="2800" dirty="0">
                <a:latin typeface="Comic Sans MS" panose="030F0702030302020204" pitchFamily="66" charset="0"/>
              </a:rPr>
              <a:t>At this stage the team members:</a:t>
            </a:r>
          </a:p>
          <a:p>
            <a:r>
              <a:rPr lang="en-US" altLang="en-US" sz="2800" dirty="0">
                <a:latin typeface="Comic Sans MS" panose="030F0702030302020204" pitchFamily="66" charset="0"/>
              </a:rPr>
              <a:t>Demonstrate commitment</a:t>
            </a:r>
          </a:p>
          <a:p>
            <a:r>
              <a:rPr lang="en-US" altLang="en-US" sz="2800" dirty="0">
                <a:latin typeface="Comic Sans MS" panose="030F0702030302020204" pitchFamily="66" charset="0"/>
              </a:rPr>
              <a:t>Take responsibility for making improvements and examine the best way for the team to function.</a:t>
            </a:r>
          </a:p>
          <a:p>
            <a:r>
              <a:rPr lang="en-US" altLang="en-US" sz="2800" dirty="0">
                <a:latin typeface="Comic Sans MS" panose="030F0702030302020204" pitchFamily="66" charset="0"/>
              </a:rPr>
              <a:t>Generally, people are focused and work for the common good</a:t>
            </a:r>
          </a:p>
          <a:p>
            <a:r>
              <a:rPr lang="en-US" altLang="en-US" sz="2800" dirty="0">
                <a:latin typeface="Comic Sans MS" panose="030F0702030302020204" pitchFamily="66" charset="0"/>
              </a:rPr>
              <a:t>Work at maximum efficiency</a:t>
            </a:r>
          </a:p>
          <a:p>
            <a:pPr>
              <a:buFontTx/>
              <a:buNone/>
            </a:pPr>
            <a:endParaRPr lang="en-US" altLang="en-US" sz="2800" dirty="0">
              <a:latin typeface="Comic Sans MS" panose="030F0702030302020204" pitchFamily="66" charset="0"/>
            </a:endParaRPr>
          </a:p>
          <a:p>
            <a:pPr>
              <a:buFontTx/>
              <a:buNone/>
            </a:pPr>
            <a:endParaRPr lang="en-US" altLang="en-US" sz="2800" dirty="0">
              <a:latin typeface="Comic Sans MS" panose="030F0702030302020204" pitchFamily="66" charset="0"/>
            </a:endParaRPr>
          </a:p>
          <a:p>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09D82-A3D2-444C-B5A2-FFA1B42B3648}"/>
              </a:ext>
            </a:extLst>
          </p:cNvPr>
          <p:cNvSpPr>
            <a:spLocks noGrp="1"/>
          </p:cNvSpPr>
          <p:nvPr>
            <p:ph type="title"/>
          </p:nvPr>
        </p:nvSpPr>
        <p:spPr/>
        <p:txBody>
          <a:bodyPr>
            <a:normAutofit fontScale="90000"/>
          </a:bodyPr>
          <a:lstStyle/>
          <a:p>
            <a:r>
              <a:rPr lang="en-US" altLang="en-US" dirty="0">
                <a:solidFill>
                  <a:srgbClr val="FF0000"/>
                </a:solidFill>
                <a:latin typeface="Comic Sans MS" panose="030F0702030302020204" pitchFamily="66" charset="0"/>
              </a:rPr>
              <a:t>Stage 5-Adjourning</a:t>
            </a:r>
            <a:br>
              <a:rPr lang="en-US" altLang="en-US" dirty="0">
                <a:solidFill>
                  <a:srgbClr val="FF0000"/>
                </a:solidFill>
                <a:latin typeface="Comic Sans MS" panose="030F0702030302020204" pitchFamily="66" charset="0"/>
              </a:rPr>
            </a:br>
            <a:endParaRPr lang="en-GB" dirty="0"/>
          </a:p>
        </p:txBody>
      </p:sp>
      <p:sp>
        <p:nvSpPr>
          <p:cNvPr id="3" name="Content Placeholder 2">
            <a:extLst>
              <a:ext uri="{FF2B5EF4-FFF2-40B4-BE49-F238E27FC236}">
                <a16:creationId xmlns:a16="http://schemas.microsoft.com/office/drawing/2014/main" id="{DE9A6209-99A5-46C4-9B21-8A39B5C09EB8}"/>
              </a:ext>
            </a:extLst>
          </p:cNvPr>
          <p:cNvSpPr>
            <a:spLocks noGrp="1"/>
          </p:cNvSpPr>
          <p:nvPr>
            <p:ph idx="1"/>
          </p:nvPr>
        </p:nvSpPr>
        <p:spPr/>
        <p:txBody>
          <a:bodyPr/>
          <a:lstStyle/>
          <a:p>
            <a:pPr>
              <a:buFontTx/>
              <a:buNone/>
            </a:pPr>
            <a:endParaRPr lang="en-US" altLang="en-US" sz="1400" dirty="0"/>
          </a:p>
          <a:p>
            <a:pPr>
              <a:buFontTx/>
              <a:buNone/>
            </a:pPr>
            <a:r>
              <a:rPr lang="en-US" altLang="en-US" sz="3200" dirty="0">
                <a:latin typeface="Comic Sans MS" panose="030F0702030302020204" pitchFamily="66" charset="0"/>
              </a:rPr>
              <a:t>At this stage the team members:</a:t>
            </a:r>
          </a:p>
          <a:p>
            <a:r>
              <a:rPr lang="en-GB" dirty="0">
                <a:latin typeface="Comic Sans MS" panose="030F0702030302020204" pitchFamily="66" charset="0"/>
              </a:rPr>
              <a:t>Also referred to as Mourning/ deforming </a:t>
            </a:r>
          </a:p>
          <a:p>
            <a:r>
              <a:rPr lang="en-GB" dirty="0">
                <a:latin typeface="Comic Sans MS" panose="030F0702030302020204" pitchFamily="66" charset="0"/>
              </a:rPr>
              <a:t>Team completes tasks</a:t>
            </a:r>
          </a:p>
          <a:p>
            <a:r>
              <a:rPr lang="en-GB" dirty="0">
                <a:latin typeface="Comic Sans MS" panose="030F0702030302020204" pitchFamily="66" charset="0"/>
              </a:rPr>
              <a:t>Can be associated with uncertainty, anxiety </a:t>
            </a:r>
          </a:p>
          <a:p>
            <a:r>
              <a:rPr lang="en-GB" dirty="0">
                <a:latin typeface="Comic Sans MS" panose="030F0702030302020204" pitchFamily="66" charset="0"/>
              </a:rPr>
              <a:t>Key feature is people preparing for the future beyond the completed task </a:t>
            </a:r>
          </a:p>
          <a:p>
            <a:endParaRPr lang="en-GB" dirty="0">
              <a:latin typeface="Comic Sans MS" panose="030F0702030302020204" pitchFamily="66" charset="0"/>
            </a:endParaRPr>
          </a:p>
        </p:txBody>
      </p:sp>
    </p:spTree>
    <p:extLst>
      <p:ext uri="{BB962C8B-B14F-4D97-AF65-F5344CB8AC3E}">
        <p14:creationId xmlns:p14="http://schemas.microsoft.com/office/powerpoint/2010/main" val="2950337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C7F9-BA2C-4036-B4FA-75234146EDEF}"/>
              </a:ext>
            </a:extLst>
          </p:cNvPr>
          <p:cNvSpPr>
            <a:spLocks noGrp="1"/>
          </p:cNvSpPr>
          <p:nvPr>
            <p:ph type="title"/>
          </p:nvPr>
        </p:nvSpPr>
        <p:spPr/>
        <p:txBody>
          <a:bodyPr/>
          <a:lstStyle/>
          <a:p>
            <a:r>
              <a:rPr lang="en-GB" dirty="0"/>
              <a:t>How do you organise the task?</a:t>
            </a:r>
          </a:p>
        </p:txBody>
      </p:sp>
      <p:sp>
        <p:nvSpPr>
          <p:cNvPr id="3" name="Content Placeholder 2">
            <a:extLst>
              <a:ext uri="{FF2B5EF4-FFF2-40B4-BE49-F238E27FC236}">
                <a16:creationId xmlns:a16="http://schemas.microsoft.com/office/drawing/2014/main" id="{AC077251-FDE0-4540-80C7-FB0ED0F23484}"/>
              </a:ext>
            </a:extLst>
          </p:cNvPr>
          <p:cNvSpPr>
            <a:spLocks noGrp="1"/>
          </p:cNvSpPr>
          <p:nvPr>
            <p:ph idx="1"/>
          </p:nvPr>
        </p:nvSpPr>
        <p:spPr>
          <a:xfrm>
            <a:off x="609600" y="1162879"/>
            <a:ext cx="11105322" cy="3917032"/>
          </a:xfrm>
        </p:spPr>
        <p:txBody>
          <a:bodyPr>
            <a:noAutofit/>
          </a:bodyPr>
          <a:lstStyle/>
          <a:p>
            <a:pPr marL="0" indent="0">
              <a:buNone/>
            </a:pPr>
            <a:r>
              <a:rPr lang="en-GB" dirty="0">
                <a:latin typeface="Comic Sans MS" panose="030F0702030302020204" pitchFamily="66" charset="0"/>
              </a:rPr>
              <a:t>This is up to the group to decide</a:t>
            </a:r>
          </a:p>
          <a:p>
            <a:r>
              <a:rPr lang="en-GB" dirty="0">
                <a:latin typeface="Comic Sans MS" panose="030F0702030302020204" pitchFamily="66" charset="0"/>
              </a:rPr>
              <a:t>It is recommended that you start by agreeing on the company and product you wish to focus on</a:t>
            </a:r>
          </a:p>
          <a:p>
            <a:r>
              <a:rPr lang="en-GB" dirty="0">
                <a:latin typeface="Comic Sans MS" panose="030F0702030302020204" pitchFamily="66" charset="0"/>
              </a:rPr>
              <a:t>Do some bit of research to confirm you can get information (otherwise change company)</a:t>
            </a:r>
          </a:p>
          <a:p>
            <a:r>
              <a:rPr lang="en-GB" dirty="0">
                <a:latin typeface="Comic Sans MS" panose="030F0702030302020204" pitchFamily="66" charset="0"/>
              </a:rPr>
              <a:t>One way could be to assign tasks to everyone, ensuring all aspects of the task are covered</a:t>
            </a:r>
          </a:p>
          <a:p>
            <a:pPr marL="0" indent="0">
              <a:buNone/>
            </a:pPr>
            <a:r>
              <a:rPr lang="en-GB" b="1" u="sng" dirty="0">
                <a:latin typeface="Comic Sans MS" panose="030F0702030302020204" pitchFamily="66" charset="0"/>
              </a:rPr>
              <a:t>Your academic skills are being assessed</a:t>
            </a:r>
          </a:p>
        </p:txBody>
      </p:sp>
    </p:spTree>
    <p:extLst>
      <p:ext uri="{BB962C8B-B14F-4D97-AF65-F5344CB8AC3E}">
        <p14:creationId xmlns:p14="http://schemas.microsoft.com/office/powerpoint/2010/main" val="22896708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D48BB-0642-4E7E-B381-F1FEFF47635F}"/>
              </a:ext>
            </a:extLst>
          </p:cNvPr>
          <p:cNvSpPr>
            <a:spLocks noGrp="1"/>
          </p:cNvSpPr>
          <p:nvPr>
            <p:ph type="title"/>
          </p:nvPr>
        </p:nvSpPr>
        <p:spPr/>
        <p:txBody>
          <a:bodyPr/>
          <a:lstStyle/>
          <a:p>
            <a:r>
              <a:rPr lang="en-GB" dirty="0">
                <a:latin typeface="Comic Sans MS" panose="030F0702030302020204" pitchFamily="66" charset="0"/>
              </a:rPr>
              <a:t>Where do we get Data?</a:t>
            </a:r>
          </a:p>
        </p:txBody>
      </p:sp>
      <p:sp>
        <p:nvSpPr>
          <p:cNvPr id="3" name="Content Placeholder 2">
            <a:extLst>
              <a:ext uri="{FF2B5EF4-FFF2-40B4-BE49-F238E27FC236}">
                <a16:creationId xmlns:a16="http://schemas.microsoft.com/office/drawing/2014/main" id="{CDBF02E7-AB66-4280-9BFA-91CCCA4E13E7}"/>
              </a:ext>
            </a:extLst>
          </p:cNvPr>
          <p:cNvSpPr>
            <a:spLocks noGrp="1"/>
          </p:cNvSpPr>
          <p:nvPr>
            <p:ph idx="1"/>
          </p:nvPr>
        </p:nvSpPr>
        <p:spPr/>
        <p:txBody>
          <a:bodyPr>
            <a:normAutofit fontScale="92500" lnSpcReduction="20000"/>
          </a:bodyPr>
          <a:lstStyle/>
          <a:p>
            <a:pPr marL="0" indent="0">
              <a:buNone/>
            </a:pPr>
            <a:r>
              <a:rPr lang="en-GB" dirty="0">
                <a:latin typeface="Comic Sans MS" panose="030F0702030302020204" pitchFamily="66" charset="0"/>
              </a:rPr>
              <a:t>The university library and various databases</a:t>
            </a:r>
          </a:p>
          <a:p>
            <a:r>
              <a:rPr lang="en-GB" dirty="0">
                <a:latin typeface="Comic Sans MS" panose="030F0702030302020204" pitchFamily="66" charset="0"/>
              </a:rPr>
              <a:t>MarketLine (marketline.com)</a:t>
            </a:r>
          </a:p>
          <a:p>
            <a:pPr marL="0" indent="0">
              <a:buNone/>
            </a:pPr>
            <a:endParaRPr lang="en-GB" dirty="0">
              <a:latin typeface="Comic Sans MS" panose="030F0702030302020204" pitchFamily="66" charset="0"/>
            </a:endParaRPr>
          </a:p>
          <a:p>
            <a:r>
              <a:rPr lang="en-GB" dirty="0" err="1">
                <a:latin typeface="Comic Sans MS" panose="030F0702030302020204" pitchFamily="66" charset="0"/>
              </a:rPr>
              <a:t>Statistia</a:t>
            </a:r>
            <a:r>
              <a:rPr lang="en-GB" dirty="0">
                <a:latin typeface="Comic Sans MS" panose="030F0702030302020204" pitchFamily="66" charset="0"/>
              </a:rPr>
              <a:t> (statistia.com)</a:t>
            </a:r>
          </a:p>
          <a:p>
            <a:endParaRPr lang="en-GB" dirty="0">
              <a:latin typeface="Comic Sans MS" panose="030F0702030302020204" pitchFamily="66" charset="0"/>
            </a:endParaRPr>
          </a:p>
          <a:p>
            <a:r>
              <a:rPr lang="en-GB" dirty="0">
                <a:latin typeface="Comic Sans MS" panose="030F0702030302020204" pitchFamily="66" charset="0"/>
              </a:rPr>
              <a:t>Financial Times (FT.com)</a:t>
            </a:r>
          </a:p>
          <a:p>
            <a:endParaRPr lang="en-GB" dirty="0">
              <a:latin typeface="Comic Sans MS" panose="030F0702030302020204" pitchFamily="66" charset="0"/>
            </a:endParaRPr>
          </a:p>
          <a:p>
            <a:r>
              <a:rPr lang="en-GB" dirty="0">
                <a:latin typeface="Comic Sans MS" panose="030F0702030302020204" pitchFamily="66" charset="0"/>
              </a:rPr>
              <a:t>Your selected company’s website</a:t>
            </a:r>
          </a:p>
          <a:p>
            <a:pPr marL="0" indent="0">
              <a:buNone/>
            </a:pPr>
            <a:endParaRPr lang="en-GB" dirty="0"/>
          </a:p>
        </p:txBody>
      </p:sp>
    </p:spTree>
    <p:extLst>
      <p:ext uri="{BB962C8B-B14F-4D97-AF65-F5344CB8AC3E}">
        <p14:creationId xmlns:p14="http://schemas.microsoft.com/office/powerpoint/2010/main" val="30789855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0B941-3931-4271-B133-0345AAA52A07}"/>
              </a:ext>
            </a:extLst>
          </p:cNvPr>
          <p:cNvSpPr>
            <a:spLocks noGrp="1"/>
          </p:cNvSpPr>
          <p:nvPr>
            <p:ph type="title"/>
          </p:nvPr>
        </p:nvSpPr>
        <p:spPr/>
        <p:txBody>
          <a:bodyPr>
            <a:noAutofit/>
          </a:bodyPr>
          <a:lstStyle/>
          <a:p>
            <a:r>
              <a:rPr lang="en-US" altLang="en-US" b="1" dirty="0">
                <a:latin typeface="Comic Sans MS" panose="030F0702030302020204" pitchFamily="66" charset="0"/>
              </a:rPr>
              <a:t>Characteristics of Constructive and Destructive Team Member Roles</a:t>
            </a:r>
            <a:endParaRPr lang="en-GB" b="1" dirty="0">
              <a:latin typeface="Comic Sans MS" panose="030F0702030302020204" pitchFamily="66" charset="0"/>
            </a:endParaRPr>
          </a:p>
        </p:txBody>
      </p:sp>
      <p:graphicFrame>
        <p:nvGraphicFramePr>
          <p:cNvPr id="4" name="Table 4">
            <a:extLst>
              <a:ext uri="{FF2B5EF4-FFF2-40B4-BE49-F238E27FC236}">
                <a16:creationId xmlns:a16="http://schemas.microsoft.com/office/drawing/2014/main" id="{4689142F-2A87-4E4F-806D-EBAC2E6216C2}"/>
              </a:ext>
            </a:extLst>
          </p:cNvPr>
          <p:cNvGraphicFramePr>
            <a:graphicFrameLocks noGrp="1"/>
          </p:cNvGraphicFramePr>
          <p:nvPr>
            <p:ph idx="1"/>
            <p:extLst>
              <p:ext uri="{D42A27DB-BD31-4B8C-83A1-F6EECF244321}">
                <p14:modId xmlns:p14="http://schemas.microsoft.com/office/powerpoint/2010/main" val="2537211532"/>
              </p:ext>
            </p:extLst>
          </p:nvPr>
        </p:nvGraphicFramePr>
        <p:xfrm>
          <a:off x="609600" y="1417638"/>
          <a:ext cx="10972800" cy="5279136"/>
        </p:xfrm>
        <a:graphic>
          <a:graphicData uri="http://schemas.openxmlformats.org/drawingml/2006/table">
            <a:tbl>
              <a:tblPr firstRow="1" bandRow="1">
                <a:tableStyleId>{93296810-A885-4BE3-A3E7-6D5BEEA58F35}</a:tableStyleId>
              </a:tblPr>
              <a:tblGrid>
                <a:gridCol w="5486400">
                  <a:extLst>
                    <a:ext uri="{9D8B030D-6E8A-4147-A177-3AD203B41FA5}">
                      <a16:colId xmlns:a16="http://schemas.microsoft.com/office/drawing/2014/main" val="1333816544"/>
                    </a:ext>
                  </a:extLst>
                </a:gridCol>
                <a:gridCol w="5486400">
                  <a:extLst>
                    <a:ext uri="{9D8B030D-6E8A-4147-A177-3AD203B41FA5}">
                      <a16:colId xmlns:a16="http://schemas.microsoft.com/office/drawing/2014/main" val="2774921441"/>
                    </a:ext>
                  </a:extLst>
                </a:gridCol>
              </a:tblGrid>
              <a:tr h="1106594">
                <a:tc>
                  <a:txBody>
                    <a:bodyPr/>
                    <a:lstStyle/>
                    <a:p>
                      <a:r>
                        <a:rPr lang="en-US" altLang="en-US" sz="3200" dirty="0"/>
                        <a:t>Constructive Team Member Roles</a:t>
                      </a:r>
                      <a:endParaRPr lang="en-GB" sz="3200" dirty="0"/>
                    </a:p>
                  </a:txBody>
                  <a:tcPr/>
                </a:tc>
                <a:tc>
                  <a:txBody>
                    <a:bodyPr/>
                    <a:lstStyle/>
                    <a:p>
                      <a:r>
                        <a:rPr lang="en-US" altLang="en-US" sz="3600" dirty="0"/>
                        <a:t>Destructive Team Member Roles</a:t>
                      </a:r>
                      <a:endParaRPr lang="en-GB" sz="3600" dirty="0"/>
                    </a:p>
                  </a:txBody>
                  <a:tcPr/>
                </a:tc>
                <a:extLst>
                  <a:ext uri="{0D108BD9-81ED-4DB2-BD59-A6C34878D82A}">
                    <a16:rowId xmlns:a16="http://schemas.microsoft.com/office/drawing/2014/main" val="2754225201"/>
                  </a:ext>
                </a:extLst>
              </a:tr>
              <a:tr h="3081438">
                <a:tc>
                  <a:txBody>
                    <a:bodyPr/>
                    <a:lstStyle/>
                    <a:p>
                      <a:pPr marL="609600" indent="-609600">
                        <a:lnSpc>
                          <a:spcPct val="80000"/>
                        </a:lnSpc>
                        <a:buFont typeface="Wingdings" panose="05000000000000000000" pitchFamily="2" charset="2"/>
                        <a:buChar char="v"/>
                      </a:pPr>
                      <a:r>
                        <a:rPr lang="en-US" altLang="en-US" sz="3200" b="1" dirty="0"/>
                        <a:t>Information Giver\Seeker</a:t>
                      </a:r>
                    </a:p>
                    <a:p>
                      <a:pPr marL="609600" indent="-609600">
                        <a:lnSpc>
                          <a:spcPct val="80000"/>
                        </a:lnSpc>
                        <a:buFont typeface="Wingdings" panose="05000000000000000000" pitchFamily="2" charset="2"/>
                        <a:buChar char="v"/>
                      </a:pPr>
                      <a:r>
                        <a:rPr lang="en-US" altLang="en-US" sz="3200" b="1" dirty="0"/>
                        <a:t>Opinion Giver\Seeker</a:t>
                      </a:r>
                      <a:r>
                        <a:rPr lang="en-US" altLang="en-US" sz="3200" dirty="0"/>
                        <a:t>	</a:t>
                      </a:r>
                    </a:p>
                    <a:p>
                      <a:pPr marL="609600" indent="-609600">
                        <a:lnSpc>
                          <a:spcPct val="80000"/>
                        </a:lnSpc>
                        <a:buFont typeface="Wingdings" panose="05000000000000000000" pitchFamily="2" charset="2"/>
                        <a:buChar char="v"/>
                      </a:pPr>
                      <a:r>
                        <a:rPr lang="en-US" altLang="en-US" sz="3200" b="1" dirty="0"/>
                        <a:t>Elaborator</a:t>
                      </a:r>
                      <a:r>
                        <a:rPr lang="en-US" altLang="en-US" sz="3200" dirty="0">
                          <a:solidFill>
                            <a:schemeClr val="accent2"/>
                          </a:solidFill>
                        </a:rPr>
                        <a:t>.</a:t>
                      </a:r>
                      <a:r>
                        <a:rPr lang="en-US" altLang="en-US" sz="3200" dirty="0"/>
                        <a:t>		</a:t>
                      </a:r>
                    </a:p>
                    <a:p>
                      <a:pPr marL="609600" indent="-609600">
                        <a:lnSpc>
                          <a:spcPct val="80000"/>
                        </a:lnSpc>
                        <a:buFont typeface="Wingdings" panose="05000000000000000000" pitchFamily="2" charset="2"/>
                        <a:buChar char="v"/>
                      </a:pPr>
                      <a:r>
                        <a:rPr lang="en-US" altLang="en-US" sz="3200" b="1" dirty="0"/>
                        <a:t>Reviewer</a:t>
                      </a:r>
                      <a:endParaRPr lang="en-US" altLang="en-US" sz="3200" dirty="0"/>
                    </a:p>
                    <a:p>
                      <a:pPr marL="609600" indent="-609600">
                        <a:lnSpc>
                          <a:spcPct val="80000"/>
                        </a:lnSpc>
                        <a:buFont typeface="Wingdings" panose="05000000000000000000" pitchFamily="2" charset="2"/>
                        <a:buChar char="v"/>
                      </a:pPr>
                      <a:r>
                        <a:rPr lang="en-US" altLang="en-US" sz="3200" b="1" dirty="0"/>
                        <a:t>Encourager\Inspirer	</a:t>
                      </a:r>
                    </a:p>
                    <a:p>
                      <a:pPr marL="609600" indent="-609600">
                        <a:lnSpc>
                          <a:spcPct val="80000"/>
                        </a:lnSpc>
                        <a:buFont typeface="Wingdings" panose="05000000000000000000" pitchFamily="2" charset="2"/>
                        <a:buChar char="v"/>
                      </a:pPr>
                      <a:r>
                        <a:rPr lang="en-US" altLang="en-US" sz="3200" b="1" dirty="0"/>
                        <a:t>Task Minded</a:t>
                      </a:r>
                      <a:endParaRPr lang="en-US" altLang="en-US" sz="3200" dirty="0"/>
                    </a:p>
                    <a:p>
                      <a:pPr marL="609600" indent="-609600">
                        <a:lnSpc>
                          <a:spcPct val="80000"/>
                        </a:lnSpc>
                        <a:buFont typeface="Wingdings" panose="05000000000000000000" pitchFamily="2" charset="2"/>
                        <a:buChar char="v"/>
                      </a:pPr>
                      <a:r>
                        <a:rPr lang="en-US" altLang="en-US" sz="3200" b="1" dirty="0"/>
                        <a:t>Investigator</a:t>
                      </a:r>
                    </a:p>
                    <a:p>
                      <a:endParaRPr lang="en-GB" sz="3200" dirty="0"/>
                    </a:p>
                  </a:txBody>
                  <a:tcPr/>
                </a:tc>
                <a:tc>
                  <a:txBody>
                    <a:bodyPr/>
                    <a:lstStyle/>
                    <a:p>
                      <a:pPr>
                        <a:lnSpc>
                          <a:spcPct val="80000"/>
                        </a:lnSpc>
                        <a:buFont typeface="Wingdings" panose="05000000000000000000" pitchFamily="2" charset="2"/>
                        <a:buChar char="v"/>
                      </a:pPr>
                      <a:r>
                        <a:rPr lang="en-US" altLang="en-US" sz="3200" b="1" dirty="0"/>
                        <a:t>Storyteller/Gossiper</a:t>
                      </a:r>
                    </a:p>
                    <a:p>
                      <a:pPr>
                        <a:lnSpc>
                          <a:spcPct val="80000"/>
                        </a:lnSpc>
                        <a:buFont typeface="Wingdings" panose="05000000000000000000" pitchFamily="2" charset="2"/>
                        <a:buChar char="v"/>
                      </a:pPr>
                      <a:r>
                        <a:rPr lang="en-US" altLang="en-US" sz="3200" b="1" dirty="0"/>
                        <a:t>Attention Seeker</a:t>
                      </a:r>
                    </a:p>
                    <a:p>
                      <a:pPr>
                        <a:lnSpc>
                          <a:spcPct val="80000"/>
                        </a:lnSpc>
                        <a:buFont typeface="Wingdings" panose="05000000000000000000" pitchFamily="2" charset="2"/>
                        <a:buChar char="v"/>
                      </a:pPr>
                      <a:r>
                        <a:rPr lang="en-US" altLang="en-US" sz="3200" b="1" dirty="0"/>
                        <a:t>Dominator</a:t>
                      </a:r>
                    </a:p>
                    <a:p>
                      <a:pPr>
                        <a:lnSpc>
                          <a:spcPct val="80000"/>
                        </a:lnSpc>
                        <a:buFont typeface="Wingdings" panose="05000000000000000000" pitchFamily="2" charset="2"/>
                        <a:buChar char="v"/>
                      </a:pPr>
                      <a:r>
                        <a:rPr lang="en-US" altLang="en-US" sz="3200" b="1" dirty="0"/>
                        <a:t>Withdrawer</a:t>
                      </a:r>
                    </a:p>
                    <a:p>
                      <a:pPr>
                        <a:lnSpc>
                          <a:spcPct val="80000"/>
                        </a:lnSpc>
                        <a:buFont typeface="Wingdings" panose="05000000000000000000" pitchFamily="2" charset="2"/>
                        <a:buChar char="v"/>
                      </a:pPr>
                      <a:r>
                        <a:rPr lang="en-US" altLang="en-US" sz="3200" b="1" dirty="0"/>
                        <a:t>Negativist/Protester</a:t>
                      </a:r>
                    </a:p>
                    <a:p>
                      <a:endParaRPr lang="en-GB" sz="3600" dirty="0"/>
                    </a:p>
                  </a:txBody>
                  <a:tcPr/>
                </a:tc>
                <a:extLst>
                  <a:ext uri="{0D108BD9-81ED-4DB2-BD59-A6C34878D82A}">
                    <a16:rowId xmlns:a16="http://schemas.microsoft.com/office/drawing/2014/main" val="3747818803"/>
                  </a:ext>
                </a:extLst>
              </a:tr>
            </a:tbl>
          </a:graphicData>
        </a:graphic>
      </p:graphicFrame>
    </p:spTree>
    <p:extLst>
      <p:ext uri="{BB962C8B-B14F-4D97-AF65-F5344CB8AC3E}">
        <p14:creationId xmlns:p14="http://schemas.microsoft.com/office/powerpoint/2010/main" val="795062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5CE1-AF8D-44D8-9550-5AA70C08EEA1}"/>
              </a:ext>
            </a:extLst>
          </p:cNvPr>
          <p:cNvSpPr>
            <a:spLocks noGrp="1"/>
          </p:cNvSpPr>
          <p:nvPr>
            <p:ph type="title"/>
          </p:nvPr>
        </p:nvSpPr>
        <p:spPr/>
        <p:txBody>
          <a:bodyPr>
            <a:normAutofit fontScale="90000"/>
          </a:bodyPr>
          <a:lstStyle/>
          <a:p>
            <a:r>
              <a:rPr lang="en-GB" b="1" dirty="0">
                <a:latin typeface="Comic Sans MS" panose="030F0702030302020204" pitchFamily="66" charset="0"/>
              </a:rPr>
              <a:t>Strategies for improved Team Performance</a:t>
            </a:r>
            <a:endParaRPr lang="en-GB" dirty="0"/>
          </a:p>
        </p:txBody>
      </p:sp>
      <p:pic>
        <p:nvPicPr>
          <p:cNvPr id="4" name="Content Placeholder 3">
            <a:extLst>
              <a:ext uri="{FF2B5EF4-FFF2-40B4-BE49-F238E27FC236}">
                <a16:creationId xmlns:a16="http://schemas.microsoft.com/office/drawing/2014/main" id="{21FA83D7-F932-44A8-86BF-45F6403E5C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6807" y="1155741"/>
            <a:ext cx="7929154" cy="4546517"/>
          </a:xfrm>
          <a:prstGeom prst="rect">
            <a:avLst/>
          </a:prstGeom>
        </p:spPr>
      </p:pic>
    </p:spTree>
    <p:extLst>
      <p:ext uri="{BB962C8B-B14F-4D97-AF65-F5344CB8AC3E}">
        <p14:creationId xmlns:p14="http://schemas.microsoft.com/office/powerpoint/2010/main" val="23953239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9" name="Rectangle 3">
            <a:extLst>
              <a:ext uri="{FF2B5EF4-FFF2-40B4-BE49-F238E27FC236}">
                <a16:creationId xmlns:a16="http://schemas.microsoft.com/office/drawing/2014/main" id="{5FD485EB-F0B4-4F76-A839-194FB5F84A92}"/>
              </a:ext>
            </a:extLst>
          </p:cNvPr>
          <p:cNvSpPr>
            <a:spLocks noGrp="1" noChangeArrowheads="1"/>
          </p:cNvSpPr>
          <p:nvPr>
            <p:ph type="body" idx="1"/>
          </p:nvPr>
        </p:nvSpPr>
        <p:spPr>
          <a:xfrm>
            <a:off x="341242" y="936457"/>
            <a:ext cx="3962400" cy="762000"/>
          </a:xfrm>
        </p:spPr>
        <p:txBody>
          <a:bodyPr>
            <a:normAutofit/>
          </a:bodyPr>
          <a:lstStyle/>
          <a:p>
            <a:pPr>
              <a:buFontTx/>
              <a:buNone/>
            </a:pPr>
            <a:r>
              <a:rPr lang="en-US" altLang="en-US" b="1" u="sng" dirty="0">
                <a:latin typeface="Comic Sans MS" panose="030F0702030302020204" pitchFamily="66" charset="0"/>
              </a:rPr>
              <a:t>PURPOSE</a:t>
            </a:r>
            <a:endParaRPr lang="en-US" altLang="en-US" b="1" dirty="0">
              <a:latin typeface="Comic Sans MS" panose="030F0702030302020204" pitchFamily="66" charset="0"/>
            </a:endParaRPr>
          </a:p>
        </p:txBody>
      </p:sp>
      <p:sp>
        <p:nvSpPr>
          <p:cNvPr id="86020" name="Text Box 4">
            <a:extLst>
              <a:ext uri="{FF2B5EF4-FFF2-40B4-BE49-F238E27FC236}">
                <a16:creationId xmlns:a16="http://schemas.microsoft.com/office/drawing/2014/main" id="{B8515438-54F8-4D74-AFFF-05DDA886F138}"/>
              </a:ext>
            </a:extLst>
          </p:cNvPr>
          <p:cNvSpPr txBox="1">
            <a:spLocks noChangeArrowheads="1"/>
          </p:cNvSpPr>
          <p:nvPr/>
        </p:nvSpPr>
        <p:spPr bwMode="auto">
          <a:xfrm>
            <a:off x="1010478" y="4386128"/>
            <a:ext cx="6172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b="1" dirty="0"/>
              <a:t>Direction</a:t>
            </a:r>
            <a:endParaRPr lang="en-US" altLang="en-US" dirty="0"/>
          </a:p>
        </p:txBody>
      </p:sp>
      <p:sp>
        <p:nvSpPr>
          <p:cNvPr id="86021" name="Text Box 5">
            <a:extLst>
              <a:ext uri="{FF2B5EF4-FFF2-40B4-BE49-F238E27FC236}">
                <a16:creationId xmlns:a16="http://schemas.microsoft.com/office/drawing/2014/main" id="{4499CED3-B09B-48C2-AFF1-1A53C8D1AFE5}"/>
              </a:ext>
            </a:extLst>
          </p:cNvPr>
          <p:cNvSpPr txBox="1">
            <a:spLocks noChangeArrowheads="1"/>
          </p:cNvSpPr>
          <p:nvPr/>
        </p:nvSpPr>
        <p:spPr bwMode="auto">
          <a:xfrm>
            <a:off x="1061830" y="4745072"/>
            <a:ext cx="6324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b="1" dirty="0"/>
              <a:t>Identity</a:t>
            </a:r>
            <a:endParaRPr lang="en-US" altLang="en-US" sz="2400" dirty="0">
              <a:latin typeface="Times New Roman" panose="02020603050405020304" pitchFamily="18" charset="0"/>
            </a:endParaRPr>
          </a:p>
        </p:txBody>
      </p:sp>
      <p:sp>
        <p:nvSpPr>
          <p:cNvPr id="86022" name="Text Box 6">
            <a:extLst>
              <a:ext uri="{FF2B5EF4-FFF2-40B4-BE49-F238E27FC236}">
                <a16:creationId xmlns:a16="http://schemas.microsoft.com/office/drawing/2014/main" id="{D8E67731-F5C4-4BDF-BC13-A6B9C563500D}"/>
              </a:ext>
            </a:extLst>
          </p:cNvPr>
          <p:cNvSpPr txBox="1">
            <a:spLocks noChangeArrowheads="1"/>
          </p:cNvSpPr>
          <p:nvPr/>
        </p:nvSpPr>
        <p:spPr bwMode="auto">
          <a:xfrm>
            <a:off x="1143000" y="5148859"/>
            <a:ext cx="4953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b="1" dirty="0"/>
              <a:t>Focus</a:t>
            </a:r>
            <a:endParaRPr lang="en-US" altLang="en-US" dirty="0"/>
          </a:p>
        </p:txBody>
      </p:sp>
      <p:sp>
        <p:nvSpPr>
          <p:cNvPr id="3080" name="Text Box 8">
            <a:extLst>
              <a:ext uri="{FF2B5EF4-FFF2-40B4-BE49-F238E27FC236}">
                <a16:creationId xmlns:a16="http://schemas.microsoft.com/office/drawing/2014/main" id="{CB5A8BEB-C9AD-4415-9D9C-580241885C35}"/>
              </a:ext>
            </a:extLst>
          </p:cNvPr>
          <p:cNvSpPr txBox="1">
            <a:spLocks noChangeArrowheads="1"/>
          </p:cNvSpPr>
          <p:nvPr/>
        </p:nvSpPr>
        <p:spPr bwMode="auto">
          <a:xfrm>
            <a:off x="1981200" y="1295401"/>
            <a:ext cx="81534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endParaRPr lang="en-US" altLang="en-US"/>
          </a:p>
          <a:p>
            <a:pPr>
              <a:spcBef>
                <a:spcPct val="50000"/>
              </a:spcBef>
              <a:buFontTx/>
              <a:buChar char="•"/>
            </a:pPr>
            <a:endParaRPr lang="en-US" altLang="en-US"/>
          </a:p>
        </p:txBody>
      </p:sp>
      <p:sp>
        <p:nvSpPr>
          <p:cNvPr id="86025" name="Text Box 9">
            <a:extLst>
              <a:ext uri="{FF2B5EF4-FFF2-40B4-BE49-F238E27FC236}">
                <a16:creationId xmlns:a16="http://schemas.microsoft.com/office/drawing/2014/main" id="{67EF8975-2FC5-406C-A724-C169C0214A77}"/>
              </a:ext>
            </a:extLst>
          </p:cNvPr>
          <p:cNvSpPr txBox="1">
            <a:spLocks noChangeArrowheads="1"/>
          </p:cNvSpPr>
          <p:nvPr/>
        </p:nvSpPr>
        <p:spPr bwMode="auto">
          <a:xfrm>
            <a:off x="495300" y="1591800"/>
            <a:ext cx="996783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Basic component of any team or team mission</a:t>
            </a:r>
          </a:p>
        </p:txBody>
      </p:sp>
      <p:sp>
        <p:nvSpPr>
          <p:cNvPr id="86026" name="Text Box 10">
            <a:extLst>
              <a:ext uri="{FF2B5EF4-FFF2-40B4-BE49-F238E27FC236}">
                <a16:creationId xmlns:a16="http://schemas.microsoft.com/office/drawing/2014/main" id="{E8E80A19-6EAC-45E1-AF65-A5D2E7D0782C}"/>
              </a:ext>
            </a:extLst>
          </p:cNvPr>
          <p:cNvSpPr txBox="1">
            <a:spLocks noChangeArrowheads="1"/>
          </p:cNvSpPr>
          <p:nvPr/>
        </p:nvSpPr>
        <p:spPr bwMode="auto">
          <a:xfrm>
            <a:off x="380999" y="2719321"/>
            <a:ext cx="11148391"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Without purpose, team members do not know what they are supposed to do</a:t>
            </a:r>
          </a:p>
        </p:txBody>
      </p:sp>
      <p:sp>
        <p:nvSpPr>
          <p:cNvPr id="86027" name="Text Box 11">
            <a:extLst>
              <a:ext uri="{FF2B5EF4-FFF2-40B4-BE49-F238E27FC236}">
                <a16:creationId xmlns:a16="http://schemas.microsoft.com/office/drawing/2014/main" id="{76A698FB-ECD7-4CCE-B03B-1217D0D8A083}"/>
              </a:ext>
            </a:extLst>
          </p:cNvPr>
          <p:cNvSpPr txBox="1">
            <a:spLocks noChangeArrowheads="1"/>
          </p:cNvSpPr>
          <p:nvPr/>
        </p:nvSpPr>
        <p:spPr bwMode="auto">
          <a:xfrm>
            <a:off x="381000" y="3838045"/>
            <a:ext cx="5715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Purpose gives the team:</a:t>
            </a:r>
          </a:p>
        </p:txBody>
      </p:sp>
      <p:sp>
        <p:nvSpPr>
          <p:cNvPr id="11" name="Text Box 9">
            <a:extLst>
              <a:ext uri="{FF2B5EF4-FFF2-40B4-BE49-F238E27FC236}">
                <a16:creationId xmlns:a16="http://schemas.microsoft.com/office/drawing/2014/main" id="{A63ACFB0-4AE6-435B-95D2-C653A0F21E2F}"/>
              </a:ext>
            </a:extLst>
          </p:cNvPr>
          <p:cNvSpPr txBox="1">
            <a:spLocks noChangeArrowheads="1"/>
          </p:cNvSpPr>
          <p:nvPr/>
        </p:nvSpPr>
        <p:spPr bwMode="auto">
          <a:xfrm>
            <a:off x="495300" y="2151405"/>
            <a:ext cx="996783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Clear code of conduct and expectation setting </a:t>
            </a:r>
          </a:p>
        </p:txBody>
      </p:sp>
    </p:spTree>
    <p:extLst>
      <p:ext uri="{BB962C8B-B14F-4D97-AF65-F5344CB8AC3E}">
        <p14:creationId xmlns:p14="http://schemas.microsoft.com/office/powerpoint/2010/main" val="3544013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44F9A344-6E45-4A46-87CA-93DD73421CF1}"/>
              </a:ext>
            </a:extLst>
          </p:cNvPr>
          <p:cNvSpPr>
            <a:spLocks noGrp="1" noChangeArrowheads="1"/>
          </p:cNvSpPr>
          <p:nvPr>
            <p:ph type="title"/>
          </p:nvPr>
        </p:nvSpPr>
        <p:spPr>
          <a:xfrm>
            <a:off x="1981199" y="228600"/>
            <a:ext cx="6877987" cy="914400"/>
          </a:xfrm>
        </p:spPr>
        <p:txBody>
          <a:bodyPr>
            <a:normAutofit/>
          </a:bodyPr>
          <a:lstStyle/>
          <a:p>
            <a:pPr algn="l"/>
            <a:r>
              <a:rPr lang="en-US" altLang="en-US" sz="3600" b="1" dirty="0">
                <a:latin typeface="Comic Sans MS" panose="030F0702030302020204" pitchFamily="66" charset="0"/>
              </a:rPr>
              <a:t>Effective Communication</a:t>
            </a:r>
          </a:p>
        </p:txBody>
      </p:sp>
      <p:sp>
        <p:nvSpPr>
          <p:cNvPr id="88067" name="Rectangle 3">
            <a:extLst>
              <a:ext uri="{FF2B5EF4-FFF2-40B4-BE49-F238E27FC236}">
                <a16:creationId xmlns:a16="http://schemas.microsoft.com/office/drawing/2014/main" id="{18D451E2-8C66-4ED5-9E20-CDBB24E6ADBC}"/>
              </a:ext>
            </a:extLst>
          </p:cNvPr>
          <p:cNvSpPr>
            <a:spLocks noGrp="1" noChangeArrowheads="1"/>
          </p:cNvSpPr>
          <p:nvPr>
            <p:ph type="body" idx="1"/>
          </p:nvPr>
        </p:nvSpPr>
        <p:spPr>
          <a:xfrm>
            <a:off x="251791" y="1358692"/>
            <a:ext cx="10946295" cy="3048000"/>
          </a:xfrm>
        </p:spPr>
        <p:txBody>
          <a:bodyPr/>
          <a:lstStyle/>
          <a:p>
            <a:pPr>
              <a:lnSpc>
                <a:spcPct val="90000"/>
              </a:lnSpc>
            </a:pPr>
            <a:r>
              <a:rPr lang="en-US" altLang="en-US" dirty="0">
                <a:latin typeface="Comic Sans MS" panose="030F0702030302020204" pitchFamily="66" charset="0"/>
              </a:rPr>
              <a:t>The exchange of </a:t>
            </a:r>
            <a:r>
              <a:rPr lang="en-US" altLang="en-US" b="1" dirty="0">
                <a:latin typeface="Comic Sans MS" panose="030F0702030302020204" pitchFamily="66" charset="0"/>
              </a:rPr>
              <a:t>ideas </a:t>
            </a:r>
            <a:r>
              <a:rPr lang="en-US" altLang="en-US" dirty="0">
                <a:latin typeface="Comic Sans MS" panose="030F0702030302020204" pitchFamily="66" charset="0"/>
              </a:rPr>
              <a:t>and </a:t>
            </a:r>
            <a:r>
              <a:rPr lang="en-US" altLang="en-US" b="1" dirty="0">
                <a:latin typeface="Comic Sans MS" panose="030F0702030302020204" pitchFamily="66" charset="0"/>
              </a:rPr>
              <a:t>feelings</a:t>
            </a:r>
            <a:r>
              <a:rPr lang="en-US" altLang="en-US" dirty="0">
                <a:latin typeface="Comic Sans MS" panose="030F0702030302020204" pitchFamily="66" charset="0"/>
              </a:rPr>
              <a:t> in a way that             respects everyone’s contributions</a:t>
            </a:r>
          </a:p>
          <a:p>
            <a:pPr>
              <a:lnSpc>
                <a:spcPct val="90000"/>
              </a:lnSpc>
            </a:pPr>
            <a:r>
              <a:rPr lang="en-US" altLang="en-US" dirty="0">
                <a:latin typeface="Comic Sans MS" panose="030F0702030302020204" pitchFamily="66" charset="0"/>
              </a:rPr>
              <a:t>When team members communicate effectively, they</a:t>
            </a:r>
          </a:p>
        </p:txBody>
      </p:sp>
      <p:sp>
        <p:nvSpPr>
          <p:cNvPr id="88068" name="Text Box 4">
            <a:extLst>
              <a:ext uri="{FF2B5EF4-FFF2-40B4-BE49-F238E27FC236}">
                <a16:creationId xmlns:a16="http://schemas.microsoft.com/office/drawing/2014/main" id="{E86624DC-3E04-4FD7-AC5A-48769DE8AD5C}"/>
              </a:ext>
            </a:extLst>
          </p:cNvPr>
          <p:cNvSpPr txBox="1">
            <a:spLocks noChangeArrowheads="1"/>
          </p:cNvSpPr>
          <p:nvPr/>
        </p:nvSpPr>
        <p:spPr bwMode="auto">
          <a:xfrm>
            <a:off x="251791" y="3429000"/>
            <a:ext cx="8305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Encourage </a:t>
            </a:r>
            <a:r>
              <a:rPr lang="en-US" altLang="en-US" b="1" dirty="0"/>
              <a:t>cooperation</a:t>
            </a:r>
            <a:r>
              <a:rPr lang="en-US" altLang="en-US" dirty="0"/>
              <a:t> among themselves</a:t>
            </a:r>
          </a:p>
        </p:txBody>
      </p:sp>
      <p:sp>
        <p:nvSpPr>
          <p:cNvPr id="88069" name="Text Box 5">
            <a:extLst>
              <a:ext uri="{FF2B5EF4-FFF2-40B4-BE49-F238E27FC236}">
                <a16:creationId xmlns:a16="http://schemas.microsoft.com/office/drawing/2014/main" id="{AA35E743-67D4-45F8-861A-DA9177D89A69}"/>
              </a:ext>
            </a:extLst>
          </p:cNvPr>
          <p:cNvSpPr txBox="1">
            <a:spLocks noChangeArrowheads="1"/>
          </p:cNvSpPr>
          <p:nvPr/>
        </p:nvSpPr>
        <p:spPr bwMode="auto">
          <a:xfrm>
            <a:off x="251791" y="4008438"/>
            <a:ext cx="777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Promote continuous improvement</a:t>
            </a:r>
          </a:p>
        </p:txBody>
      </p:sp>
      <p:sp>
        <p:nvSpPr>
          <p:cNvPr id="88070" name="Text Box 6">
            <a:extLst>
              <a:ext uri="{FF2B5EF4-FFF2-40B4-BE49-F238E27FC236}">
                <a16:creationId xmlns:a16="http://schemas.microsoft.com/office/drawing/2014/main" id="{66114E50-807B-41BB-AAE8-34415201D69C}"/>
              </a:ext>
            </a:extLst>
          </p:cNvPr>
          <p:cNvSpPr txBox="1">
            <a:spLocks noChangeArrowheads="1"/>
          </p:cNvSpPr>
          <p:nvPr/>
        </p:nvSpPr>
        <p:spPr bwMode="auto">
          <a:xfrm>
            <a:off x="251791" y="4587876"/>
            <a:ext cx="7848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Help to </a:t>
            </a:r>
            <a:r>
              <a:rPr lang="en-US" altLang="en-US" b="1" dirty="0"/>
              <a:t>prevent</a:t>
            </a:r>
            <a:r>
              <a:rPr lang="en-US" altLang="en-US" dirty="0"/>
              <a:t> and </a:t>
            </a:r>
            <a:r>
              <a:rPr lang="en-US" altLang="en-US" b="1" dirty="0"/>
              <a:t>resolve</a:t>
            </a:r>
            <a:r>
              <a:rPr lang="en-US" altLang="en-US" dirty="0"/>
              <a:t> conflicts</a:t>
            </a:r>
          </a:p>
        </p:txBody>
      </p:sp>
    </p:spTree>
    <p:extLst>
      <p:ext uri="{BB962C8B-B14F-4D97-AF65-F5344CB8AC3E}">
        <p14:creationId xmlns:p14="http://schemas.microsoft.com/office/powerpoint/2010/main" val="4705456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Box 13"/>
          <p:cNvSpPr txBox="1">
            <a:spLocks noChangeArrowheads="1"/>
          </p:cNvSpPr>
          <p:nvPr/>
        </p:nvSpPr>
        <p:spPr bwMode="auto">
          <a:xfrm>
            <a:off x="2120748" y="1170827"/>
            <a:ext cx="6328655" cy="3650264"/>
          </a:xfrm>
          <a:prstGeom prst="rect">
            <a:avLst/>
          </a:prstGeom>
          <a:solidFill>
            <a:srgbClr val="FFFFFF"/>
          </a:solidFill>
          <a:ln w="38100">
            <a:solidFill>
              <a:schemeClr val="accent2">
                <a:lumMod val="75000"/>
              </a:schemeClr>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nvGrpSpPr>
          <p:cNvPr id="32" name="Group 31"/>
          <p:cNvGrpSpPr/>
          <p:nvPr/>
        </p:nvGrpSpPr>
        <p:grpSpPr>
          <a:xfrm>
            <a:off x="2112470" y="1141717"/>
            <a:ext cx="6328655" cy="2667429"/>
            <a:chOff x="2117458" y="1831265"/>
            <a:chExt cx="6328655" cy="2667429"/>
          </a:xfrm>
        </p:grpSpPr>
        <p:sp>
          <p:nvSpPr>
            <p:cNvPr id="16" name="Freeform 12"/>
            <p:cNvSpPr>
              <a:spLocks/>
            </p:cNvSpPr>
            <p:nvPr/>
          </p:nvSpPr>
          <p:spPr bwMode="auto">
            <a:xfrm>
              <a:off x="2117458" y="2413192"/>
              <a:ext cx="6328655" cy="2085502"/>
            </a:xfrm>
            <a:custGeom>
              <a:avLst/>
              <a:gdLst>
                <a:gd name="T0" fmla="*/ 0 w 7032"/>
                <a:gd name="T1" fmla="*/ 1174 h 3284"/>
                <a:gd name="T2" fmla="*/ 801 w 7032"/>
                <a:gd name="T3" fmla="*/ 1174 h 3284"/>
                <a:gd name="T4" fmla="*/ 1533 w 7032"/>
                <a:gd name="T5" fmla="*/ 394 h 3284"/>
                <a:gd name="T6" fmla="*/ 2385 w 7032"/>
                <a:gd name="T7" fmla="*/ 94 h 3284"/>
                <a:gd name="T8" fmla="*/ 3297 w 7032"/>
                <a:gd name="T9" fmla="*/ 958 h 3284"/>
                <a:gd name="T10" fmla="*/ 4341 w 7032"/>
                <a:gd name="T11" fmla="*/ 2902 h 3284"/>
                <a:gd name="T12" fmla="*/ 7032 w 7032"/>
                <a:gd name="T13" fmla="*/ 3250 h 3284"/>
              </a:gdLst>
              <a:ahLst/>
              <a:cxnLst>
                <a:cxn ang="0">
                  <a:pos x="T0" y="T1"/>
                </a:cxn>
                <a:cxn ang="0">
                  <a:pos x="T2" y="T3"/>
                </a:cxn>
                <a:cxn ang="0">
                  <a:pos x="T4" y="T5"/>
                </a:cxn>
                <a:cxn ang="0">
                  <a:pos x="T6" y="T7"/>
                </a:cxn>
                <a:cxn ang="0">
                  <a:pos x="T8" y="T9"/>
                </a:cxn>
                <a:cxn ang="0">
                  <a:pos x="T10" y="T11"/>
                </a:cxn>
                <a:cxn ang="0">
                  <a:pos x="T12" y="T13"/>
                </a:cxn>
              </a:cxnLst>
              <a:rect l="0" t="0" r="r" b="b"/>
              <a:pathLst>
                <a:path w="7032" h="3284">
                  <a:moveTo>
                    <a:pt x="0" y="1174"/>
                  </a:moveTo>
                  <a:cubicBezTo>
                    <a:pt x="272" y="1239"/>
                    <a:pt x="545" y="1304"/>
                    <a:pt x="801" y="1174"/>
                  </a:cubicBezTo>
                  <a:cubicBezTo>
                    <a:pt x="1057" y="1044"/>
                    <a:pt x="1269" y="574"/>
                    <a:pt x="1533" y="394"/>
                  </a:cubicBezTo>
                  <a:cubicBezTo>
                    <a:pt x="1797" y="214"/>
                    <a:pt x="2091" y="0"/>
                    <a:pt x="2385" y="94"/>
                  </a:cubicBezTo>
                  <a:cubicBezTo>
                    <a:pt x="2679" y="188"/>
                    <a:pt x="2971" y="490"/>
                    <a:pt x="3297" y="958"/>
                  </a:cubicBezTo>
                  <a:cubicBezTo>
                    <a:pt x="3623" y="1426"/>
                    <a:pt x="3719" y="2520"/>
                    <a:pt x="4341" y="2902"/>
                  </a:cubicBezTo>
                  <a:cubicBezTo>
                    <a:pt x="4963" y="3284"/>
                    <a:pt x="5997" y="3267"/>
                    <a:pt x="7032" y="3250"/>
                  </a:cubicBezTo>
                </a:path>
              </a:pathLst>
            </a:custGeom>
            <a:noFill/>
            <a:ln w="76200">
              <a:solidFill>
                <a:srgbClr val="9900CC"/>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AutoShape 9"/>
            <p:cNvSpPr>
              <a:spLocks noChangeShapeType="1"/>
            </p:cNvSpPr>
            <p:nvPr/>
          </p:nvSpPr>
          <p:spPr bwMode="auto">
            <a:xfrm flipH="1">
              <a:off x="4723628" y="2121069"/>
              <a:ext cx="1227193" cy="47120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Text Box 6"/>
            <p:cNvSpPr txBox="1">
              <a:spLocks noChangeArrowheads="1"/>
            </p:cNvSpPr>
            <p:nvPr/>
          </p:nvSpPr>
          <p:spPr bwMode="auto">
            <a:xfrm>
              <a:off x="5776308" y="1831265"/>
              <a:ext cx="1562953" cy="549318"/>
            </a:xfrm>
            <a:prstGeom prst="rect">
              <a:avLst/>
            </a:prstGeom>
            <a:no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Successful </a:t>
              </a:r>
              <a:r>
                <a:rPr lang="en-US" b="1" dirty="0">
                  <a:solidFill>
                    <a:prstClr val="black"/>
                  </a:solidFill>
                  <a:latin typeface="Arial" pitchFamily="34" charset="0"/>
                  <a:ea typeface="Times New Roman" pitchFamily="18" charset="0"/>
                  <a:cs typeface="Arial" pitchFamily="34" charset="0"/>
                </a:rPr>
                <a:t>Teams</a:t>
              </a: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 </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grpSp>
        <p:nvGrpSpPr>
          <p:cNvPr id="29" name="Group 28"/>
          <p:cNvGrpSpPr/>
          <p:nvPr/>
        </p:nvGrpSpPr>
        <p:grpSpPr>
          <a:xfrm>
            <a:off x="2112469" y="1286095"/>
            <a:ext cx="6328655" cy="2981557"/>
            <a:chOff x="2117457" y="1975643"/>
            <a:chExt cx="6328655" cy="2981557"/>
          </a:xfrm>
        </p:grpSpPr>
        <p:sp>
          <p:nvSpPr>
            <p:cNvPr id="17" name="Freeform 11"/>
            <p:cNvSpPr>
              <a:spLocks/>
            </p:cNvSpPr>
            <p:nvPr/>
          </p:nvSpPr>
          <p:spPr bwMode="auto">
            <a:xfrm>
              <a:off x="2117457" y="1975643"/>
              <a:ext cx="6328655" cy="2878679"/>
            </a:xfrm>
            <a:custGeom>
              <a:avLst/>
              <a:gdLst>
                <a:gd name="T0" fmla="*/ 0 w 6085"/>
                <a:gd name="T1" fmla="*/ 3506 h 3668"/>
                <a:gd name="T2" fmla="*/ 1353 w 6085"/>
                <a:gd name="T3" fmla="*/ 3290 h 3668"/>
                <a:gd name="T4" fmla="*/ 4533 w 6085"/>
                <a:gd name="T5" fmla="*/ 1238 h 3668"/>
                <a:gd name="T6" fmla="*/ 5841 w 6085"/>
                <a:gd name="T7" fmla="*/ 194 h 3668"/>
                <a:gd name="T8" fmla="*/ 5997 w 6085"/>
                <a:gd name="T9" fmla="*/ 74 h 3668"/>
              </a:gdLst>
              <a:ahLst/>
              <a:cxnLst>
                <a:cxn ang="0">
                  <a:pos x="T0" y="T1"/>
                </a:cxn>
                <a:cxn ang="0">
                  <a:pos x="T2" y="T3"/>
                </a:cxn>
                <a:cxn ang="0">
                  <a:pos x="T4" y="T5"/>
                </a:cxn>
                <a:cxn ang="0">
                  <a:pos x="T6" y="T7"/>
                </a:cxn>
                <a:cxn ang="0">
                  <a:pos x="T8" y="T9"/>
                </a:cxn>
              </a:cxnLst>
              <a:rect l="0" t="0" r="r" b="b"/>
              <a:pathLst>
                <a:path w="6085" h="3668">
                  <a:moveTo>
                    <a:pt x="0" y="3506"/>
                  </a:moveTo>
                  <a:cubicBezTo>
                    <a:pt x="298" y="3587"/>
                    <a:pt x="597" y="3668"/>
                    <a:pt x="1353" y="3290"/>
                  </a:cubicBezTo>
                  <a:cubicBezTo>
                    <a:pt x="2109" y="2912"/>
                    <a:pt x="3785" y="1754"/>
                    <a:pt x="4533" y="1238"/>
                  </a:cubicBezTo>
                  <a:cubicBezTo>
                    <a:pt x="5281" y="722"/>
                    <a:pt x="5597" y="388"/>
                    <a:pt x="5841" y="194"/>
                  </a:cubicBezTo>
                  <a:cubicBezTo>
                    <a:pt x="6085" y="0"/>
                    <a:pt x="6041" y="37"/>
                    <a:pt x="5997" y="74"/>
                  </a:cubicBezTo>
                </a:path>
              </a:pathLst>
            </a:custGeom>
            <a:noFill/>
            <a:ln w="57150">
              <a:solidFill>
                <a:srgbClr val="FF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AutoShape 8"/>
            <p:cNvSpPr>
              <a:spLocks noChangeShapeType="1"/>
            </p:cNvSpPr>
            <p:nvPr/>
          </p:nvSpPr>
          <p:spPr bwMode="auto">
            <a:xfrm flipH="1" flipV="1">
              <a:off x="3479211" y="4532987"/>
              <a:ext cx="891330" cy="32133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Text Box 5"/>
            <p:cNvSpPr txBox="1">
              <a:spLocks noChangeArrowheads="1"/>
            </p:cNvSpPr>
            <p:nvPr/>
          </p:nvSpPr>
          <p:spPr bwMode="auto">
            <a:xfrm>
              <a:off x="4370541" y="4732393"/>
              <a:ext cx="2286454" cy="224807"/>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Unsuccessful </a:t>
              </a:r>
              <a:r>
                <a:rPr lang="en-US" b="1" dirty="0">
                  <a:solidFill>
                    <a:prstClr val="black"/>
                  </a:solidFill>
                  <a:latin typeface="Arial" pitchFamily="34" charset="0"/>
                  <a:ea typeface="Times New Roman" pitchFamily="18" charset="0"/>
                  <a:cs typeface="Arial" pitchFamily="34" charset="0"/>
                </a:rPr>
                <a:t>Teams</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sp>
        <p:nvSpPr>
          <p:cNvPr id="7" name="Text Box 3"/>
          <p:cNvSpPr txBox="1">
            <a:spLocks noChangeArrowheads="1"/>
          </p:cNvSpPr>
          <p:nvPr/>
        </p:nvSpPr>
        <p:spPr bwMode="auto">
          <a:xfrm>
            <a:off x="3145702" y="5163953"/>
            <a:ext cx="3557782" cy="523220"/>
          </a:xfrm>
          <a:prstGeom prst="rect">
            <a:avLst/>
          </a:prstGeom>
          <a:noFill/>
          <a:ln w="9525">
            <a:solidFill>
              <a:srgbClr val="FFFFFF"/>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663300"/>
                </a:solidFill>
                <a:effectLst/>
                <a:uLnTx/>
                <a:uFillTx/>
                <a:latin typeface="Arial" pitchFamily="34" charset="0"/>
                <a:ea typeface="Times New Roman" pitchFamily="18" charset="0"/>
                <a:cs typeface="Arial" pitchFamily="34" charset="0"/>
              </a:rPr>
              <a:t>Team Lifecycle</a:t>
            </a:r>
            <a:endParaRPr kumimoji="0" lang="en-US" sz="2800" b="0" i="0" u="none" strike="noStrike" kern="1200" cap="none" spc="0" normalizeH="0" baseline="0" noProof="0" dirty="0">
              <a:ln>
                <a:noFill/>
              </a:ln>
              <a:solidFill>
                <a:srgbClr val="663300"/>
              </a:solidFill>
              <a:effectLst/>
              <a:uLnTx/>
              <a:uFillTx/>
              <a:latin typeface="Arial" pitchFamily="34" charset="0"/>
              <a:ea typeface="+mn-ea"/>
              <a:cs typeface="Arial" pitchFamily="34" charset="0"/>
            </a:endParaRPr>
          </a:p>
        </p:txBody>
      </p:sp>
      <p:grpSp>
        <p:nvGrpSpPr>
          <p:cNvPr id="30" name="Group 29"/>
          <p:cNvGrpSpPr/>
          <p:nvPr/>
        </p:nvGrpSpPr>
        <p:grpSpPr>
          <a:xfrm>
            <a:off x="355959" y="1058285"/>
            <a:ext cx="1764789" cy="3855248"/>
            <a:chOff x="360947" y="1747834"/>
            <a:chExt cx="1764789" cy="3855248"/>
          </a:xfrm>
        </p:grpSpPr>
        <p:sp>
          <p:nvSpPr>
            <p:cNvPr id="8" name="Text Box 2"/>
            <p:cNvSpPr txBox="1">
              <a:spLocks noChangeArrowheads="1"/>
            </p:cNvSpPr>
            <p:nvPr/>
          </p:nvSpPr>
          <p:spPr bwMode="auto">
            <a:xfrm>
              <a:off x="360947" y="2991087"/>
              <a:ext cx="1680487" cy="979334"/>
            </a:xfrm>
            <a:prstGeom prst="rect">
              <a:avLst/>
            </a:prstGeom>
            <a:no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663300"/>
                  </a:solidFill>
                  <a:effectLst/>
                  <a:uLnTx/>
                  <a:uFillTx/>
                  <a:latin typeface="Arial" pitchFamily="34" charset="0"/>
                  <a:ea typeface="Times New Roman" pitchFamily="18" charset="0"/>
                  <a:cs typeface="Arial" pitchFamily="34" charset="0"/>
                </a:rPr>
                <a:t> Conflict Intensity </a:t>
              </a:r>
              <a:endParaRPr kumimoji="0" lang="en-US" sz="2800" b="0" i="0" u="none" strike="noStrike" kern="1200" cap="none" spc="0" normalizeH="0" baseline="0" noProof="0" dirty="0">
                <a:ln>
                  <a:noFill/>
                </a:ln>
                <a:solidFill>
                  <a:srgbClr val="663300"/>
                </a:solidFill>
                <a:effectLst/>
                <a:uLnTx/>
                <a:uFillTx/>
                <a:latin typeface="Arial" pitchFamily="34" charset="0"/>
                <a:ea typeface="+mn-ea"/>
                <a:cs typeface="Arial" pitchFamily="34" charset="0"/>
              </a:endParaRPr>
            </a:p>
          </p:txBody>
        </p:sp>
        <p:sp>
          <p:nvSpPr>
            <p:cNvPr id="19" name="Text Box 2"/>
            <p:cNvSpPr txBox="1">
              <a:spLocks noChangeArrowheads="1"/>
            </p:cNvSpPr>
            <p:nvPr/>
          </p:nvSpPr>
          <p:spPr bwMode="auto">
            <a:xfrm>
              <a:off x="1263394" y="1747834"/>
              <a:ext cx="862342" cy="5024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High</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0" name="Text Box 2"/>
            <p:cNvSpPr txBox="1">
              <a:spLocks noChangeArrowheads="1"/>
            </p:cNvSpPr>
            <p:nvPr/>
          </p:nvSpPr>
          <p:spPr bwMode="auto">
            <a:xfrm>
              <a:off x="1247353" y="5100613"/>
              <a:ext cx="862342" cy="5024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Low</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grpSp>
        <p:nvGrpSpPr>
          <p:cNvPr id="31" name="Group 30"/>
          <p:cNvGrpSpPr/>
          <p:nvPr/>
        </p:nvGrpSpPr>
        <p:grpSpPr>
          <a:xfrm>
            <a:off x="2060509" y="4772009"/>
            <a:ext cx="6284421" cy="534554"/>
            <a:chOff x="2065497" y="5461558"/>
            <a:chExt cx="6284421" cy="534554"/>
          </a:xfrm>
        </p:grpSpPr>
        <p:sp>
          <p:nvSpPr>
            <p:cNvPr id="25" name="Text Box 2"/>
            <p:cNvSpPr txBox="1">
              <a:spLocks noChangeArrowheads="1"/>
            </p:cNvSpPr>
            <p:nvPr/>
          </p:nvSpPr>
          <p:spPr bwMode="auto">
            <a:xfrm>
              <a:off x="6524329" y="5461558"/>
              <a:ext cx="1825589" cy="5024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Performing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6" name="Text Box 2"/>
            <p:cNvSpPr txBox="1">
              <a:spLocks noChangeArrowheads="1"/>
            </p:cNvSpPr>
            <p:nvPr/>
          </p:nvSpPr>
          <p:spPr bwMode="auto">
            <a:xfrm>
              <a:off x="5222859" y="5493643"/>
              <a:ext cx="1301470" cy="47038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Norming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7" name="Text Box 2"/>
            <p:cNvSpPr txBox="1">
              <a:spLocks noChangeArrowheads="1"/>
            </p:cNvSpPr>
            <p:nvPr/>
          </p:nvSpPr>
          <p:spPr bwMode="auto">
            <a:xfrm>
              <a:off x="3368844" y="5501665"/>
              <a:ext cx="1331636" cy="49444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Storming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8" name="Text Box 2"/>
            <p:cNvSpPr txBox="1">
              <a:spLocks noChangeArrowheads="1"/>
            </p:cNvSpPr>
            <p:nvPr/>
          </p:nvSpPr>
          <p:spPr bwMode="auto">
            <a:xfrm>
              <a:off x="2065497" y="5485624"/>
              <a:ext cx="1269335" cy="47840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Forming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sp>
        <p:nvSpPr>
          <p:cNvPr id="2" name="Title 1">
            <a:extLst>
              <a:ext uri="{FF2B5EF4-FFF2-40B4-BE49-F238E27FC236}">
                <a16:creationId xmlns:a16="http://schemas.microsoft.com/office/drawing/2014/main" id="{A35582E1-F675-4F7A-91CC-262E7B82D284}"/>
              </a:ext>
            </a:extLst>
          </p:cNvPr>
          <p:cNvSpPr>
            <a:spLocks noGrp="1"/>
          </p:cNvSpPr>
          <p:nvPr>
            <p:ph type="title"/>
          </p:nvPr>
        </p:nvSpPr>
        <p:spPr>
          <a:xfrm>
            <a:off x="-214850" y="274638"/>
            <a:ext cx="10972800" cy="1143000"/>
          </a:xfrm>
        </p:spPr>
        <p:txBody>
          <a:bodyPr/>
          <a:lstStyle/>
          <a:p>
            <a:r>
              <a:rPr lang="en-GB" b="1" dirty="0">
                <a:latin typeface="Comic Sans MS" panose="030F0702030302020204" pitchFamily="66" charset="0"/>
              </a:rPr>
              <a:t>Conflict Management </a:t>
            </a:r>
          </a:p>
        </p:txBody>
      </p:sp>
      <p:sp>
        <p:nvSpPr>
          <p:cNvPr id="3" name="Content Placeholder 2">
            <a:extLst>
              <a:ext uri="{FF2B5EF4-FFF2-40B4-BE49-F238E27FC236}">
                <a16:creationId xmlns:a16="http://schemas.microsoft.com/office/drawing/2014/main" id="{6A4687BF-4CFE-486D-83DE-4047B1BFA8A7}"/>
              </a:ext>
            </a:extLst>
          </p:cNvPr>
          <p:cNvSpPr>
            <a:spLocks noGrp="1"/>
          </p:cNvSpPr>
          <p:nvPr>
            <p:ph idx="1"/>
          </p:nvPr>
        </p:nvSpPr>
        <p:spPr>
          <a:xfrm>
            <a:off x="8764146" y="1600201"/>
            <a:ext cx="3071895" cy="3917032"/>
          </a:xfrm>
        </p:spPr>
        <p:txBody>
          <a:bodyPr>
            <a:normAutofit/>
          </a:bodyPr>
          <a:lstStyle/>
          <a:p>
            <a:r>
              <a:rPr lang="en-GB" dirty="0"/>
              <a:t>Conflicts can occur </a:t>
            </a:r>
          </a:p>
          <a:p>
            <a:r>
              <a:rPr lang="en-GB" dirty="0"/>
              <a:t>Identify strategies to manage them </a:t>
            </a:r>
          </a:p>
          <a:p>
            <a:r>
              <a:rPr lang="en-GB" dirty="0"/>
              <a:t>Team conduct helps </a:t>
            </a:r>
          </a:p>
        </p:txBody>
      </p:sp>
    </p:spTree>
    <p:extLst>
      <p:ext uri="{BB962C8B-B14F-4D97-AF65-F5344CB8AC3E}">
        <p14:creationId xmlns:p14="http://schemas.microsoft.com/office/powerpoint/2010/main" val="5057364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C04756F5-AE59-499E-AB7D-C7C3F1334B45}"/>
              </a:ext>
            </a:extLst>
          </p:cNvPr>
          <p:cNvSpPr>
            <a:spLocks noGrp="1" noChangeArrowheads="1"/>
          </p:cNvSpPr>
          <p:nvPr>
            <p:ph type="title"/>
          </p:nvPr>
        </p:nvSpPr>
        <p:spPr>
          <a:xfrm>
            <a:off x="1905000" y="457200"/>
            <a:ext cx="5230318" cy="1143000"/>
          </a:xfrm>
        </p:spPr>
        <p:txBody>
          <a:bodyPr/>
          <a:lstStyle/>
          <a:p>
            <a:pPr algn="l"/>
            <a:r>
              <a:rPr lang="en-US" altLang="en-US" sz="3600" b="1" dirty="0">
                <a:latin typeface="Comic Sans MS" panose="030F0702030302020204" pitchFamily="66" charset="0"/>
              </a:rPr>
              <a:t>Commitment</a:t>
            </a:r>
            <a:endParaRPr lang="en-US" altLang="en-US" sz="3600" dirty="0">
              <a:latin typeface="Comic Sans MS" panose="030F0702030302020204" pitchFamily="66" charset="0"/>
            </a:endParaRPr>
          </a:p>
        </p:txBody>
      </p:sp>
      <p:sp>
        <p:nvSpPr>
          <p:cNvPr id="89091" name="Rectangle 3">
            <a:extLst>
              <a:ext uri="{FF2B5EF4-FFF2-40B4-BE49-F238E27FC236}">
                <a16:creationId xmlns:a16="http://schemas.microsoft.com/office/drawing/2014/main" id="{8051D8F0-E54A-42DC-A09A-1F708CE0316A}"/>
              </a:ext>
            </a:extLst>
          </p:cNvPr>
          <p:cNvSpPr>
            <a:spLocks noGrp="1" noChangeArrowheads="1"/>
          </p:cNvSpPr>
          <p:nvPr>
            <p:ph type="body" idx="1"/>
          </p:nvPr>
        </p:nvSpPr>
        <p:spPr>
          <a:xfrm>
            <a:off x="940904" y="1676400"/>
            <a:ext cx="9899374" cy="1676400"/>
          </a:xfrm>
        </p:spPr>
        <p:txBody>
          <a:bodyPr/>
          <a:lstStyle/>
          <a:p>
            <a:r>
              <a:rPr lang="en-US" altLang="en-US" b="1" dirty="0">
                <a:latin typeface="Comic Sans MS" panose="030F0702030302020204" pitchFamily="66" charset="0"/>
              </a:rPr>
              <a:t>Willingness</a:t>
            </a:r>
            <a:r>
              <a:rPr lang="en-US" altLang="en-US" dirty="0">
                <a:latin typeface="Comic Sans MS" panose="030F0702030302020204" pitchFamily="66" charset="0"/>
              </a:rPr>
              <a:t> to give </a:t>
            </a:r>
            <a:r>
              <a:rPr lang="en-US" altLang="en-US" b="1" dirty="0">
                <a:latin typeface="Comic Sans MS" panose="030F0702030302020204" pitchFamily="66" charset="0"/>
              </a:rPr>
              <a:t>100%</a:t>
            </a:r>
            <a:r>
              <a:rPr lang="en-US" altLang="en-US" dirty="0">
                <a:latin typeface="Comic Sans MS" panose="030F0702030302020204" pitchFamily="66" charset="0"/>
              </a:rPr>
              <a:t> of yourself</a:t>
            </a:r>
          </a:p>
          <a:p>
            <a:r>
              <a:rPr lang="en-US" altLang="en-US" dirty="0">
                <a:latin typeface="Comic Sans MS" panose="030F0702030302020204" pitchFamily="66" charset="0"/>
              </a:rPr>
              <a:t>Commitment can:</a:t>
            </a:r>
          </a:p>
        </p:txBody>
      </p:sp>
      <p:sp>
        <p:nvSpPr>
          <p:cNvPr id="89092" name="Text Box 4">
            <a:extLst>
              <a:ext uri="{FF2B5EF4-FFF2-40B4-BE49-F238E27FC236}">
                <a16:creationId xmlns:a16="http://schemas.microsoft.com/office/drawing/2014/main" id="{D7E3E778-68B2-4796-8EF3-55827619E670}"/>
              </a:ext>
            </a:extLst>
          </p:cNvPr>
          <p:cNvSpPr txBox="1">
            <a:spLocks noChangeArrowheads="1"/>
          </p:cNvSpPr>
          <p:nvPr/>
        </p:nvSpPr>
        <p:spPr bwMode="auto">
          <a:xfrm>
            <a:off x="1103243" y="2849562"/>
            <a:ext cx="777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Build belief in the team and its goals</a:t>
            </a:r>
          </a:p>
        </p:txBody>
      </p:sp>
    </p:spTree>
    <p:extLst>
      <p:ext uri="{BB962C8B-B14F-4D97-AF65-F5344CB8AC3E}">
        <p14:creationId xmlns:p14="http://schemas.microsoft.com/office/powerpoint/2010/main" val="13244561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B4B80DFD-1996-4F92-A130-BD5A2D92B9F3}"/>
              </a:ext>
            </a:extLst>
          </p:cNvPr>
          <p:cNvSpPr>
            <a:spLocks noGrp="1" noChangeArrowheads="1"/>
          </p:cNvSpPr>
          <p:nvPr>
            <p:ph type="title"/>
          </p:nvPr>
        </p:nvSpPr>
        <p:spPr>
          <a:xfrm>
            <a:off x="2209800" y="228600"/>
            <a:ext cx="4114800" cy="1143000"/>
          </a:xfrm>
        </p:spPr>
        <p:txBody>
          <a:bodyPr/>
          <a:lstStyle/>
          <a:p>
            <a:pPr algn="l"/>
            <a:r>
              <a:rPr lang="en-US" altLang="en-US" b="1" dirty="0">
                <a:latin typeface="Comic Sans MS" panose="030F0702030302020204" pitchFamily="66" charset="0"/>
              </a:rPr>
              <a:t>Trust</a:t>
            </a:r>
            <a:endParaRPr lang="en-US" altLang="en-US" dirty="0">
              <a:latin typeface="Comic Sans MS" panose="030F0702030302020204" pitchFamily="66" charset="0"/>
            </a:endParaRPr>
          </a:p>
        </p:txBody>
      </p:sp>
      <p:sp>
        <p:nvSpPr>
          <p:cNvPr id="91139" name="Rectangle 3">
            <a:extLst>
              <a:ext uri="{FF2B5EF4-FFF2-40B4-BE49-F238E27FC236}">
                <a16:creationId xmlns:a16="http://schemas.microsoft.com/office/drawing/2014/main" id="{41118822-671C-4AEA-98B4-90F518CC8813}"/>
              </a:ext>
            </a:extLst>
          </p:cNvPr>
          <p:cNvSpPr>
            <a:spLocks noGrp="1" noChangeArrowheads="1"/>
          </p:cNvSpPr>
          <p:nvPr>
            <p:ph type="body" idx="1"/>
          </p:nvPr>
        </p:nvSpPr>
        <p:spPr>
          <a:xfrm>
            <a:off x="861391" y="1219200"/>
            <a:ext cx="10774018" cy="2819400"/>
          </a:xfrm>
        </p:spPr>
        <p:txBody>
          <a:bodyPr/>
          <a:lstStyle/>
          <a:p>
            <a:r>
              <a:rPr lang="en-US" altLang="en-US" dirty="0">
                <a:latin typeface="Comic Sans MS" panose="030F0702030302020204" pitchFamily="66" charset="0"/>
              </a:rPr>
              <a:t>Team members have expectations and assumptions about each other</a:t>
            </a:r>
          </a:p>
          <a:p>
            <a:r>
              <a:rPr lang="en-US" altLang="en-US" dirty="0">
                <a:latin typeface="Comic Sans MS" panose="030F0702030302020204" pitchFamily="66" charset="0"/>
              </a:rPr>
              <a:t>It is your belief that the team members will </a:t>
            </a:r>
            <a:r>
              <a:rPr lang="en-US" altLang="en-US" b="1" dirty="0">
                <a:latin typeface="Comic Sans MS" panose="030F0702030302020204" pitchFamily="66" charset="0"/>
              </a:rPr>
              <a:t>live up</a:t>
            </a:r>
            <a:r>
              <a:rPr lang="en-US" altLang="en-US" dirty="0">
                <a:latin typeface="Comic Sans MS" panose="030F0702030302020204" pitchFamily="66" charset="0"/>
              </a:rPr>
              <a:t> to their </a:t>
            </a:r>
            <a:r>
              <a:rPr lang="en-US" altLang="en-US" b="1" dirty="0">
                <a:latin typeface="Comic Sans MS" panose="030F0702030302020204" pitchFamily="66" charset="0"/>
              </a:rPr>
              <a:t>promises</a:t>
            </a:r>
            <a:r>
              <a:rPr lang="en-US" altLang="en-US" dirty="0">
                <a:latin typeface="Comic Sans MS" panose="030F0702030302020204" pitchFamily="66" charset="0"/>
              </a:rPr>
              <a:t>.</a:t>
            </a:r>
          </a:p>
          <a:p>
            <a:r>
              <a:rPr lang="en-US" altLang="en-US" dirty="0">
                <a:latin typeface="Comic Sans MS" panose="030F0702030302020204" pitchFamily="66" charset="0"/>
              </a:rPr>
              <a:t>Trust allows a team to:</a:t>
            </a:r>
          </a:p>
        </p:txBody>
      </p:sp>
      <p:sp>
        <p:nvSpPr>
          <p:cNvPr id="91140" name="Text Box 4">
            <a:extLst>
              <a:ext uri="{FF2B5EF4-FFF2-40B4-BE49-F238E27FC236}">
                <a16:creationId xmlns:a16="http://schemas.microsoft.com/office/drawing/2014/main" id="{AF4C0367-55EB-4C58-B65E-A76AEDF02902}"/>
              </a:ext>
            </a:extLst>
          </p:cNvPr>
          <p:cNvSpPr txBox="1">
            <a:spLocks noChangeArrowheads="1"/>
          </p:cNvSpPr>
          <p:nvPr/>
        </p:nvSpPr>
        <p:spPr bwMode="auto">
          <a:xfrm>
            <a:off x="2743200" y="3962400"/>
            <a:ext cx="4114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Take </a:t>
            </a:r>
            <a:r>
              <a:rPr lang="en-US" altLang="en-US" b="1" dirty="0"/>
              <a:t>risks</a:t>
            </a:r>
            <a:endParaRPr lang="en-US" altLang="en-US" dirty="0"/>
          </a:p>
        </p:txBody>
      </p:sp>
      <p:sp>
        <p:nvSpPr>
          <p:cNvPr id="91141" name="Text Box 5">
            <a:extLst>
              <a:ext uri="{FF2B5EF4-FFF2-40B4-BE49-F238E27FC236}">
                <a16:creationId xmlns:a16="http://schemas.microsoft.com/office/drawing/2014/main" id="{9429F7B5-5102-4BD4-A76C-89B14731EB1C}"/>
              </a:ext>
            </a:extLst>
          </p:cNvPr>
          <p:cNvSpPr txBox="1">
            <a:spLocks noChangeArrowheads="1"/>
          </p:cNvSpPr>
          <p:nvPr/>
        </p:nvSpPr>
        <p:spPr bwMode="auto">
          <a:xfrm>
            <a:off x="2743200" y="4495800"/>
            <a:ext cx="396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Try new </a:t>
            </a:r>
            <a:r>
              <a:rPr lang="en-US" altLang="en-US" b="1" dirty="0"/>
              <a:t>ideas</a:t>
            </a:r>
            <a:endParaRPr lang="en-US" altLang="en-US" dirty="0"/>
          </a:p>
        </p:txBody>
      </p:sp>
      <p:sp>
        <p:nvSpPr>
          <p:cNvPr id="91142" name="Text Box 6">
            <a:extLst>
              <a:ext uri="{FF2B5EF4-FFF2-40B4-BE49-F238E27FC236}">
                <a16:creationId xmlns:a16="http://schemas.microsoft.com/office/drawing/2014/main" id="{1717E0D0-9426-43A9-BAD1-C34386062E95}"/>
              </a:ext>
            </a:extLst>
          </p:cNvPr>
          <p:cNvSpPr txBox="1">
            <a:spLocks noChangeArrowheads="1"/>
          </p:cNvSpPr>
          <p:nvPr/>
        </p:nvSpPr>
        <p:spPr bwMode="auto">
          <a:xfrm>
            <a:off x="2743199" y="5029200"/>
            <a:ext cx="5115339"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Take greater initiative 	    	</a:t>
            </a:r>
          </a:p>
        </p:txBody>
      </p:sp>
    </p:spTree>
    <p:extLst>
      <p:ext uri="{BB962C8B-B14F-4D97-AF65-F5344CB8AC3E}">
        <p14:creationId xmlns:p14="http://schemas.microsoft.com/office/powerpoint/2010/main" val="943073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1593</TotalTime>
  <Words>3002</Words>
  <Application>Microsoft Office PowerPoint</Application>
  <PresentationFormat>Widescreen</PresentationFormat>
  <Paragraphs>332</Paragraphs>
  <Slides>44</Slides>
  <Notes>6</Notes>
  <HiddenSlides>0</HiddenSlides>
  <MMClips>2</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4" baseType="lpstr">
      <vt:lpstr>Myriad Pro</vt:lpstr>
      <vt:lpstr>Arial</vt:lpstr>
      <vt:lpstr>Calibri</vt:lpstr>
      <vt:lpstr>Comic Sans MS</vt:lpstr>
      <vt:lpstr>Rockwell Condensed</vt:lpstr>
      <vt:lpstr>Times New Roman</vt:lpstr>
      <vt:lpstr>Wingdings</vt:lpstr>
      <vt:lpstr>Wingdings 3</vt:lpstr>
      <vt:lpstr>20140311PresentationUWTSDTemplate</vt:lpstr>
      <vt:lpstr>Document</vt:lpstr>
      <vt:lpstr> WEEK 4 Working in Groups for Academic Purposes </vt:lpstr>
      <vt:lpstr>Today’s Learning Outcomes</vt:lpstr>
      <vt:lpstr>Why do we learn about teams/Ideals of Business </vt:lpstr>
      <vt:lpstr>Introduction </vt:lpstr>
      <vt:lpstr>Group Or Team? </vt:lpstr>
      <vt:lpstr>Defining Groups and Teams</vt:lpstr>
      <vt:lpstr>Why People Form Groups?</vt:lpstr>
      <vt:lpstr>Types of Groups</vt:lpstr>
      <vt:lpstr>Key differences between groups and teams</vt:lpstr>
      <vt:lpstr>More differences</vt:lpstr>
      <vt:lpstr>Activity 2 - Conditions for a group to be a successful team? </vt:lpstr>
      <vt:lpstr>PowerPoint Presentation</vt:lpstr>
      <vt:lpstr>Rules that define a team</vt:lpstr>
      <vt:lpstr>Groups vs Teams?? </vt:lpstr>
      <vt:lpstr>Advantages of working together for academic purposes </vt:lpstr>
      <vt:lpstr>Defining Synergy</vt:lpstr>
      <vt:lpstr>Disadvantages of working together for academic purposes </vt:lpstr>
      <vt:lpstr>How to create effective teams - The Culture Code – by Coyle (2018) </vt:lpstr>
      <vt:lpstr>Skill 1 – Build Safety</vt:lpstr>
      <vt:lpstr>Skill 2 – Share Vulnerability</vt:lpstr>
      <vt:lpstr>Skill 3 – Establish Purpose</vt:lpstr>
      <vt:lpstr>Are you a performing team?</vt:lpstr>
      <vt:lpstr>Being a good team member</vt:lpstr>
      <vt:lpstr>Activity 2 - Are you an effective team member?   </vt:lpstr>
      <vt:lpstr>PowerPoint Presentation</vt:lpstr>
      <vt:lpstr>PowerPoint Presentation</vt:lpstr>
      <vt:lpstr>PowerPoint Presentation</vt:lpstr>
      <vt:lpstr>Creating Effective Teams in Business. </vt:lpstr>
      <vt:lpstr>References</vt:lpstr>
      <vt:lpstr>Stages of Teams</vt:lpstr>
      <vt:lpstr>Stage 1:  Forming</vt:lpstr>
      <vt:lpstr>Stage 2:  Storming</vt:lpstr>
      <vt:lpstr>Stage 3:  Norming</vt:lpstr>
      <vt:lpstr>Stage 4:  Performing</vt:lpstr>
      <vt:lpstr>Stage 5-Adjourning </vt:lpstr>
      <vt:lpstr>How do you organise the task?</vt:lpstr>
      <vt:lpstr>Where do we get Data?</vt:lpstr>
      <vt:lpstr>Characteristics of Constructive and Destructive Team Member Roles</vt:lpstr>
      <vt:lpstr>Strategies for improved Team Performance</vt:lpstr>
      <vt:lpstr>PowerPoint Presentation</vt:lpstr>
      <vt:lpstr>Effective Communication</vt:lpstr>
      <vt:lpstr>Conflict Management </vt:lpstr>
      <vt:lpstr>Commitment</vt:lpstr>
      <vt:lpstr>Trust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GROUP WORKING &amp; PRESENTATION SKILLS</dc:title>
  <dc:creator>Chijioke Uba</dc:creator>
  <cp:lastModifiedBy>Munodzinesa Zuwirai</cp:lastModifiedBy>
  <cp:revision>19</cp:revision>
  <dcterms:created xsi:type="dcterms:W3CDTF">2020-06-15T23:00:45Z</dcterms:created>
  <dcterms:modified xsi:type="dcterms:W3CDTF">2022-10-05T11:54:02Z</dcterms:modified>
</cp:coreProperties>
</file>