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p:cViewPr varScale="1">
        <p:scale>
          <a:sx n="82" d="100"/>
          <a:sy n="82" d="100"/>
        </p:scale>
        <p:origin x="1987"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70B6AA-7017-4983-8255-436047977C9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4B0FCCE-2784-41B3-8F1D-C1F1BAC01F4F}">
      <dgm:prSet/>
      <dgm:spPr/>
      <dgm:t>
        <a:bodyPr/>
        <a:lstStyle/>
        <a:p>
          <a:pPr rtl="0"/>
          <a:r>
            <a:rPr lang="en-US" b="1" dirty="0"/>
            <a:t>     INTRODUCTION</a:t>
          </a:r>
        </a:p>
      </dgm:t>
    </dgm:pt>
    <dgm:pt modelId="{AD062B82-E434-4836-9F6D-58E02F31C3B5}" type="parTrans" cxnId="{ED1520F7-096E-4D14-87F6-7D4ED1DB589C}">
      <dgm:prSet/>
      <dgm:spPr/>
      <dgm:t>
        <a:bodyPr/>
        <a:lstStyle/>
        <a:p>
          <a:endParaRPr lang="en-US"/>
        </a:p>
      </dgm:t>
    </dgm:pt>
    <dgm:pt modelId="{75B2BA75-DCB7-4C8C-B28F-119D8561AFC6}" type="sibTrans" cxnId="{ED1520F7-096E-4D14-87F6-7D4ED1DB589C}">
      <dgm:prSet/>
      <dgm:spPr/>
      <dgm:t>
        <a:bodyPr/>
        <a:lstStyle/>
        <a:p>
          <a:endParaRPr lang="en-US"/>
        </a:p>
      </dgm:t>
    </dgm:pt>
    <dgm:pt modelId="{3ADAF151-8152-49C7-A19C-23D143970C45}" type="pres">
      <dgm:prSet presAssocID="{B070B6AA-7017-4983-8255-436047977C9E}" presName="linear" presStyleCnt="0">
        <dgm:presLayoutVars>
          <dgm:animLvl val="lvl"/>
          <dgm:resizeHandles val="exact"/>
        </dgm:presLayoutVars>
      </dgm:prSet>
      <dgm:spPr/>
    </dgm:pt>
    <dgm:pt modelId="{4AA87937-FFF3-4B0C-8F7B-967E360B1AB6}" type="pres">
      <dgm:prSet presAssocID="{C4B0FCCE-2784-41B3-8F1D-C1F1BAC01F4F}" presName="parentText" presStyleLbl="node1" presStyleIdx="0" presStyleCnt="1" custScaleY="53961" custLinFactNeighborX="-425" custLinFactNeighborY="-73720">
        <dgm:presLayoutVars>
          <dgm:chMax val="0"/>
          <dgm:bulletEnabled val="1"/>
        </dgm:presLayoutVars>
      </dgm:prSet>
      <dgm:spPr/>
    </dgm:pt>
  </dgm:ptLst>
  <dgm:cxnLst>
    <dgm:cxn modelId="{74D64D9B-74AD-462D-81C7-BAD5DD152FD7}" type="presOf" srcId="{B070B6AA-7017-4983-8255-436047977C9E}" destId="{3ADAF151-8152-49C7-A19C-23D143970C45}" srcOrd="0" destOrd="0" presId="urn:microsoft.com/office/officeart/2005/8/layout/vList2"/>
    <dgm:cxn modelId="{ED1520F7-096E-4D14-87F6-7D4ED1DB589C}" srcId="{B070B6AA-7017-4983-8255-436047977C9E}" destId="{C4B0FCCE-2784-41B3-8F1D-C1F1BAC01F4F}" srcOrd="0" destOrd="0" parTransId="{AD062B82-E434-4836-9F6D-58E02F31C3B5}" sibTransId="{75B2BA75-DCB7-4C8C-B28F-119D8561AFC6}"/>
    <dgm:cxn modelId="{E53E50FD-9053-4590-B20C-E88D3C800FB8}" type="presOf" srcId="{C4B0FCCE-2784-41B3-8F1D-C1F1BAC01F4F}" destId="{4AA87937-FFF3-4B0C-8F7B-967E360B1AB6}" srcOrd="0" destOrd="0" presId="urn:microsoft.com/office/officeart/2005/8/layout/vList2"/>
    <dgm:cxn modelId="{AD27EE10-53CD-4822-B34B-8FFC09C4F03F}" type="presParOf" srcId="{3ADAF151-8152-49C7-A19C-23D143970C45}" destId="{4AA87937-FFF3-4B0C-8F7B-967E360B1AB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5218F4-04BF-47B0-AD99-4EDAEC4FB91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C26431B-1EF2-45B7-A892-1F0DD2ECCD0F}">
      <dgm:prSet/>
      <dgm:spPr/>
      <dgm:t>
        <a:bodyPr/>
        <a:lstStyle/>
        <a:p>
          <a:pPr rtl="0"/>
          <a:r>
            <a:rPr lang="en-US" b="1" dirty="0"/>
            <a:t>CURRENT MARKETING STRATEGIES</a:t>
          </a:r>
        </a:p>
      </dgm:t>
    </dgm:pt>
    <dgm:pt modelId="{1F685623-91C2-4763-BD1D-9E89F56B65EC}" type="parTrans" cxnId="{7E2AEE02-835B-43FA-99AF-6AF9B3BF371B}">
      <dgm:prSet/>
      <dgm:spPr/>
      <dgm:t>
        <a:bodyPr/>
        <a:lstStyle/>
        <a:p>
          <a:endParaRPr lang="en-US"/>
        </a:p>
      </dgm:t>
    </dgm:pt>
    <dgm:pt modelId="{90132130-4D1A-45F9-8F6C-F979DF5152E0}" type="sibTrans" cxnId="{7E2AEE02-835B-43FA-99AF-6AF9B3BF371B}">
      <dgm:prSet/>
      <dgm:spPr/>
      <dgm:t>
        <a:bodyPr/>
        <a:lstStyle/>
        <a:p>
          <a:endParaRPr lang="en-US"/>
        </a:p>
      </dgm:t>
    </dgm:pt>
    <dgm:pt modelId="{051764E8-C0C8-4F5F-AED8-7AEC1759B128}" type="pres">
      <dgm:prSet presAssocID="{995218F4-04BF-47B0-AD99-4EDAEC4FB912}" presName="linear" presStyleCnt="0">
        <dgm:presLayoutVars>
          <dgm:animLvl val="lvl"/>
          <dgm:resizeHandles val="exact"/>
        </dgm:presLayoutVars>
      </dgm:prSet>
      <dgm:spPr/>
    </dgm:pt>
    <dgm:pt modelId="{ABF1F6E1-18FF-4221-9431-529686FC8FC0}" type="pres">
      <dgm:prSet presAssocID="{0C26431B-1EF2-45B7-A892-1F0DD2ECCD0F}" presName="parentText" presStyleLbl="node1" presStyleIdx="0" presStyleCnt="1">
        <dgm:presLayoutVars>
          <dgm:chMax val="0"/>
          <dgm:bulletEnabled val="1"/>
        </dgm:presLayoutVars>
      </dgm:prSet>
      <dgm:spPr/>
    </dgm:pt>
  </dgm:ptLst>
  <dgm:cxnLst>
    <dgm:cxn modelId="{7E2AEE02-835B-43FA-99AF-6AF9B3BF371B}" srcId="{995218F4-04BF-47B0-AD99-4EDAEC4FB912}" destId="{0C26431B-1EF2-45B7-A892-1F0DD2ECCD0F}" srcOrd="0" destOrd="0" parTransId="{1F685623-91C2-4763-BD1D-9E89F56B65EC}" sibTransId="{90132130-4D1A-45F9-8F6C-F979DF5152E0}"/>
    <dgm:cxn modelId="{11DD707B-F410-4266-98DF-09937059B16F}" type="presOf" srcId="{0C26431B-1EF2-45B7-A892-1F0DD2ECCD0F}" destId="{ABF1F6E1-18FF-4221-9431-529686FC8FC0}" srcOrd="0" destOrd="0" presId="urn:microsoft.com/office/officeart/2005/8/layout/vList2"/>
    <dgm:cxn modelId="{6D507D97-71E1-46FE-811B-D61FB948B00D}" type="presOf" srcId="{995218F4-04BF-47B0-AD99-4EDAEC4FB912}" destId="{051764E8-C0C8-4F5F-AED8-7AEC1759B128}" srcOrd="0" destOrd="0" presId="urn:microsoft.com/office/officeart/2005/8/layout/vList2"/>
    <dgm:cxn modelId="{ABE64C6C-9407-4099-BB0E-024AC8A921D2}" type="presParOf" srcId="{051764E8-C0C8-4F5F-AED8-7AEC1759B128}" destId="{ABF1F6E1-18FF-4221-9431-529686FC8FC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68E763D-A530-4184-996D-02E6F317579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55F52BA-82EA-40AE-8EBA-88243DCFA1FA}">
      <dgm:prSet/>
      <dgm:spPr/>
      <dgm:t>
        <a:bodyPr/>
        <a:lstStyle/>
        <a:p>
          <a:pPr rtl="0"/>
          <a:r>
            <a:rPr lang="en-US" b="1" dirty="0"/>
            <a:t>HILTON’ MARKETING STRATEGY</a:t>
          </a:r>
        </a:p>
      </dgm:t>
    </dgm:pt>
    <dgm:pt modelId="{34254473-4C08-43A8-B5CC-027447A5027B}" type="parTrans" cxnId="{5478A70E-4D03-4D8D-9F2B-8C32D5B340B5}">
      <dgm:prSet/>
      <dgm:spPr/>
      <dgm:t>
        <a:bodyPr/>
        <a:lstStyle/>
        <a:p>
          <a:endParaRPr lang="en-US"/>
        </a:p>
      </dgm:t>
    </dgm:pt>
    <dgm:pt modelId="{9EEDA61C-7AA1-4EA0-887F-7FD756731CCF}" type="sibTrans" cxnId="{5478A70E-4D03-4D8D-9F2B-8C32D5B340B5}">
      <dgm:prSet/>
      <dgm:spPr/>
      <dgm:t>
        <a:bodyPr/>
        <a:lstStyle/>
        <a:p>
          <a:endParaRPr lang="en-US"/>
        </a:p>
      </dgm:t>
    </dgm:pt>
    <dgm:pt modelId="{16E4C13F-47E8-409B-839A-CB83722634FD}" type="pres">
      <dgm:prSet presAssocID="{A68E763D-A530-4184-996D-02E6F317579D}" presName="linear" presStyleCnt="0">
        <dgm:presLayoutVars>
          <dgm:animLvl val="lvl"/>
          <dgm:resizeHandles val="exact"/>
        </dgm:presLayoutVars>
      </dgm:prSet>
      <dgm:spPr/>
    </dgm:pt>
    <dgm:pt modelId="{4FB144E1-1490-4AA6-BDB7-3BC2585D4E29}" type="pres">
      <dgm:prSet presAssocID="{B55F52BA-82EA-40AE-8EBA-88243DCFA1FA}" presName="parentText" presStyleLbl="node1" presStyleIdx="0" presStyleCnt="1" custScaleY="48311" custLinFactNeighborX="485" custLinFactNeighborY="-22328">
        <dgm:presLayoutVars>
          <dgm:chMax val="0"/>
          <dgm:bulletEnabled val="1"/>
        </dgm:presLayoutVars>
      </dgm:prSet>
      <dgm:spPr/>
    </dgm:pt>
  </dgm:ptLst>
  <dgm:cxnLst>
    <dgm:cxn modelId="{5478A70E-4D03-4D8D-9F2B-8C32D5B340B5}" srcId="{A68E763D-A530-4184-996D-02E6F317579D}" destId="{B55F52BA-82EA-40AE-8EBA-88243DCFA1FA}" srcOrd="0" destOrd="0" parTransId="{34254473-4C08-43A8-B5CC-027447A5027B}" sibTransId="{9EEDA61C-7AA1-4EA0-887F-7FD756731CCF}"/>
    <dgm:cxn modelId="{2DE80B34-5EE5-46E1-9A67-61035A5B7061}" type="presOf" srcId="{B55F52BA-82EA-40AE-8EBA-88243DCFA1FA}" destId="{4FB144E1-1490-4AA6-BDB7-3BC2585D4E29}" srcOrd="0" destOrd="0" presId="urn:microsoft.com/office/officeart/2005/8/layout/vList2"/>
    <dgm:cxn modelId="{F4B7D945-CCB4-40DA-A832-E9FCF558B2EA}" type="presOf" srcId="{A68E763D-A530-4184-996D-02E6F317579D}" destId="{16E4C13F-47E8-409B-839A-CB83722634FD}" srcOrd="0" destOrd="0" presId="urn:microsoft.com/office/officeart/2005/8/layout/vList2"/>
    <dgm:cxn modelId="{BF4833DC-D8C2-43BA-92C4-2335984556F0}" type="presParOf" srcId="{16E4C13F-47E8-409B-839A-CB83722634FD}" destId="{4FB144E1-1490-4AA6-BDB7-3BC2585D4E2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0BF4F7-DD47-4280-B592-F43688BD6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BE66C74-87D8-4066-AFD1-C6A907840057}">
      <dgm:prSet/>
      <dgm:spPr/>
      <dgm:t>
        <a:bodyPr/>
        <a:lstStyle/>
        <a:p>
          <a:pPr rtl="0"/>
          <a:r>
            <a:rPr lang="en-US" b="1" dirty="0"/>
            <a:t>             SWOT</a:t>
          </a:r>
        </a:p>
      </dgm:t>
    </dgm:pt>
    <dgm:pt modelId="{D48BEBDB-EFB0-4C4C-91AF-89CD860ACF84}" type="parTrans" cxnId="{0522EB7B-95FD-4FCA-BE9F-E972BFFF306C}">
      <dgm:prSet/>
      <dgm:spPr/>
      <dgm:t>
        <a:bodyPr/>
        <a:lstStyle/>
        <a:p>
          <a:endParaRPr lang="en-US"/>
        </a:p>
      </dgm:t>
    </dgm:pt>
    <dgm:pt modelId="{247F05EF-9AF2-4781-B04F-FAAC23C0A27A}" type="sibTrans" cxnId="{0522EB7B-95FD-4FCA-BE9F-E972BFFF306C}">
      <dgm:prSet/>
      <dgm:spPr/>
      <dgm:t>
        <a:bodyPr/>
        <a:lstStyle/>
        <a:p>
          <a:endParaRPr lang="en-US"/>
        </a:p>
      </dgm:t>
    </dgm:pt>
    <dgm:pt modelId="{C7A431F6-6C65-4232-A0A7-AB68E27CB5BF}" type="pres">
      <dgm:prSet presAssocID="{DF0BF4F7-DD47-4280-B592-F43688BD6BAD}" presName="linear" presStyleCnt="0">
        <dgm:presLayoutVars>
          <dgm:animLvl val="lvl"/>
          <dgm:resizeHandles val="exact"/>
        </dgm:presLayoutVars>
      </dgm:prSet>
      <dgm:spPr/>
    </dgm:pt>
    <dgm:pt modelId="{4C3439D4-AD3D-4EFE-8878-EA217E54C238}" type="pres">
      <dgm:prSet presAssocID="{DBE66C74-87D8-4066-AFD1-C6A907840057}" presName="parentText" presStyleLbl="node1" presStyleIdx="0" presStyleCnt="1">
        <dgm:presLayoutVars>
          <dgm:chMax val="0"/>
          <dgm:bulletEnabled val="1"/>
        </dgm:presLayoutVars>
      </dgm:prSet>
      <dgm:spPr/>
    </dgm:pt>
  </dgm:ptLst>
  <dgm:cxnLst>
    <dgm:cxn modelId="{0522EB7B-95FD-4FCA-BE9F-E972BFFF306C}" srcId="{DF0BF4F7-DD47-4280-B592-F43688BD6BAD}" destId="{DBE66C74-87D8-4066-AFD1-C6A907840057}" srcOrd="0" destOrd="0" parTransId="{D48BEBDB-EFB0-4C4C-91AF-89CD860ACF84}" sibTransId="{247F05EF-9AF2-4781-B04F-FAAC23C0A27A}"/>
    <dgm:cxn modelId="{1DE20BC6-E448-493F-B036-893FD2BD5003}" type="presOf" srcId="{DF0BF4F7-DD47-4280-B592-F43688BD6BAD}" destId="{C7A431F6-6C65-4232-A0A7-AB68E27CB5BF}" srcOrd="0" destOrd="0" presId="urn:microsoft.com/office/officeart/2005/8/layout/vList2"/>
    <dgm:cxn modelId="{BB4CCDCA-1179-4F4D-A038-239E35E34C17}" type="presOf" srcId="{DBE66C74-87D8-4066-AFD1-C6A907840057}" destId="{4C3439D4-AD3D-4EFE-8878-EA217E54C238}" srcOrd="0" destOrd="0" presId="urn:microsoft.com/office/officeart/2005/8/layout/vList2"/>
    <dgm:cxn modelId="{5E42D7E2-785B-4C09-BE43-8B5BC0A46430}" type="presParOf" srcId="{C7A431F6-6C65-4232-A0A7-AB68E27CB5BF}" destId="{4C3439D4-AD3D-4EFE-8878-EA217E54C238}"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540396-2FFC-43CB-8D09-86D29C0F6E7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477B13E-2560-4352-9150-DD31B8358AA6}">
      <dgm:prSet/>
      <dgm:spPr/>
      <dgm:t>
        <a:bodyPr/>
        <a:lstStyle/>
        <a:p>
          <a:pPr rtl="0"/>
          <a:r>
            <a:rPr lang="en-US" b="1" dirty="0"/>
            <a:t>TACTICS- MARKETING 4P</a:t>
          </a:r>
        </a:p>
      </dgm:t>
    </dgm:pt>
    <dgm:pt modelId="{3C91E79C-B30D-465F-82CD-7BD005B04917}" type="parTrans" cxnId="{AB333155-9701-44AA-ABBD-5A5B0958E0C8}">
      <dgm:prSet/>
      <dgm:spPr/>
      <dgm:t>
        <a:bodyPr/>
        <a:lstStyle/>
        <a:p>
          <a:endParaRPr lang="en-US"/>
        </a:p>
      </dgm:t>
    </dgm:pt>
    <dgm:pt modelId="{3DA3FA8B-32C1-4BF3-86C1-AB9450C5CFD1}" type="sibTrans" cxnId="{AB333155-9701-44AA-ABBD-5A5B0958E0C8}">
      <dgm:prSet/>
      <dgm:spPr/>
      <dgm:t>
        <a:bodyPr/>
        <a:lstStyle/>
        <a:p>
          <a:endParaRPr lang="en-US"/>
        </a:p>
      </dgm:t>
    </dgm:pt>
    <dgm:pt modelId="{87CEE2D3-CC15-4C37-993E-0146A2BA31B8}" type="pres">
      <dgm:prSet presAssocID="{17540396-2FFC-43CB-8D09-86D29C0F6E75}" presName="linear" presStyleCnt="0">
        <dgm:presLayoutVars>
          <dgm:animLvl val="lvl"/>
          <dgm:resizeHandles val="exact"/>
        </dgm:presLayoutVars>
      </dgm:prSet>
      <dgm:spPr/>
    </dgm:pt>
    <dgm:pt modelId="{CF7C3F69-BABA-45D6-BBDA-30C223C280A7}" type="pres">
      <dgm:prSet presAssocID="{D477B13E-2560-4352-9150-DD31B8358AA6}" presName="parentText" presStyleLbl="node1" presStyleIdx="0" presStyleCnt="1">
        <dgm:presLayoutVars>
          <dgm:chMax val="0"/>
          <dgm:bulletEnabled val="1"/>
        </dgm:presLayoutVars>
      </dgm:prSet>
      <dgm:spPr/>
    </dgm:pt>
  </dgm:ptLst>
  <dgm:cxnLst>
    <dgm:cxn modelId="{1D01E400-AC66-405B-8031-600468B4430E}" type="presOf" srcId="{17540396-2FFC-43CB-8D09-86D29C0F6E75}" destId="{87CEE2D3-CC15-4C37-993E-0146A2BA31B8}" srcOrd="0" destOrd="0" presId="urn:microsoft.com/office/officeart/2005/8/layout/vList2"/>
    <dgm:cxn modelId="{AB333155-9701-44AA-ABBD-5A5B0958E0C8}" srcId="{17540396-2FFC-43CB-8D09-86D29C0F6E75}" destId="{D477B13E-2560-4352-9150-DD31B8358AA6}" srcOrd="0" destOrd="0" parTransId="{3C91E79C-B30D-465F-82CD-7BD005B04917}" sibTransId="{3DA3FA8B-32C1-4BF3-86C1-AB9450C5CFD1}"/>
    <dgm:cxn modelId="{B708918E-C41A-4949-8623-EC05F95283A4}" type="presOf" srcId="{D477B13E-2560-4352-9150-DD31B8358AA6}" destId="{CF7C3F69-BABA-45D6-BBDA-30C223C280A7}" srcOrd="0" destOrd="0" presId="urn:microsoft.com/office/officeart/2005/8/layout/vList2"/>
    <dgm:cxn modelId="{8CD31078-2556-45E1-BB89-40E121DA5461}" type="presParOf" srcId="{87CEE2D3-CC15-4C37-993E-0146A2BA31B8}" destId="{CF7C3F69-BABA-45D6-BBDA-30C223C280A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468F98-BD2F-405A-8186-DBF520F00B8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E16A0FB-AA3A-4A37-9F6F-88AAD8242EB0}">
      <dgm:prSet/>
      <dgm:spPr/>
      <dgm:t>
        <a:bodyPr/>
        <a:lstStyle/>
        <a:p>
          <a:pPr rtl="0"/>
          <a:r>
            <a:rPr lang="en-US" b="1" dirty="0"/>
            <a:t>HILTON HOTEL PERCEPTUAL PLACEMENT MAP</a:t>
          </a:r>
        </a:p>
      </dgm:t>
    </dgm:pt>
    <dgm:pt modelId="{A85670FB-65E8-46DE-8168-7C49C8A36F99}" type="parTrans" cxnId="{2A85454C-D36F-4111-953B-418DC07CC16A}">
      <dgm:prSet/>
      <dgm:spPr/>
      <dgm:t>
        <a:bodyPr/>
        <a:lstStyle/>
        <a:p>
          <a:endParaRPr lang="en-US"/>
        </a:p>
      </dgm:t>
    </dgm:pt>
    <dgm:pt modelId="{4973AA16-32AB-4553-9F1E-3148D0E989C6}" type="sibTrans" cxnId="{2A85454C-D36F-4111-953B-418DC07CC16A}">
      <dgm:prSet/>
      <dgm:spPr/>
      <dgm:t>
        <a:bodyPr/>
        <a:lstStyle/>
        <a:p>
          <a:endParaRPr lang="en-US"/>
        </a:p>
      </dgm:t>
    </dgm:pt>
    <dgm:pt modelId="{08C86858-22C2-4BD2-B6B6-40141E178CFF}" type="pres">
      <dgm:prSet presAssocID="{F4468F98-BD2F-405A-8186-DBF520F00B88}" presName="linear" presStyleCnt="0">
        <dgm:presLayoutVars>
          <dgm:animLvl val="lvl"/>
          <dgm:resizeHandles val="exact"/>
        </dgm:presLayoutVars>
      </dgm:prSet>
      <dgm:spPr/>
    </dgm:pt>
    <dgm:pt modelId="{23EFCC78-4C49-4764-A3AA-C71C3811EA4A}" type="pres">
      <dgm:prSet presAssocID="{8E16A0FB-AA3A-4A37-9F6F-88AAD8242EB0}" presName="parentText" presStyleLbl="node1" presStyleIdx="0" presStyleCnt="1">
        <dgm:presLayoutVars>
          <dgm:chMax val="0"/>
          <dgm:bulletEnabled val="1"/>
        </dgm:presLayoutVars>
      </dgm:prSet>
      <dgm:spPr/>
    </dgm:pt>
  </dgm:ptLst>
  <dgm:cxnLst>
    <dgm:cxn modelId="{9839E30C-9FCB-4BB7-AF52-B92ABCFAFB8A}" type="presOf" srcId="{8E16A0FB-AA3A-4A37-9F6F-88AAD8242EB0}" destId="{23EFCC78-4C49-4764-A3AA-C71C3811EA4A}" srcOrd="0" destOrd="0" presId="urn:microsoft.com/office/officeart/2005/8/layout/vList2"/>
    <dgm:cxn modelId="{2A85454C-D36F-4111-953B-418DC07CC16A}" srcId="{F4468F98-BD2F-405A-8186-DBF520F00B88}" destId="{8E16A0FB-AA3A-4A37-9F6F-88AAD8242EB0}" srcOrd="0" destOrd="0" parTransId="{A85670FB-65E8-46DE-8168-7C49C8A36F99}" sibTransId="{4973AA16-32AB-4553-9F1E-3148D0E989C6}"/>
    <dgm:cxn modelId="{5243F1F0-B1E4-4C77-88E5-27B729433F5B}" type="presOf" srcId="{F4468F98-BD2F-405A-8186-DBF520F00B88}" destId="{08C86858-22C2-4BD2-B6B6-40141E178CFF}" srcOrd="0" destOrd="0" presId="urn:microsoft.com/office/officeart/2005/8/layout/vList2"/>
    <dgm:cxn modelId="{47FA1667-0185-44F3-9636-2AC9B7083E14}" type="presParOf" srcId="{08C86858-22C2-4BD2-B6B6-40141E178CFF}" destId="{23EFCC78-4C49-4764-A3AA-C71C3811EA4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970BF32-09B8-4C4D-B9E5-CBDFBFD4C90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665040C-357D-4A54-8623-01E103F58340}">
      <dgm:prSet/>
      <dgm:spPr/>
      <dgm:t>
        <a:bodyPr/>
        <a:lstStyle/>
        <a:p>
          <a:pPr rtl="0"/>
          <a:r>
            <a:rPr lang="en-US" b="1" dirty="0"/>
            <a:t>PROPOSED MARKETING STRATEGIES</a:t>
          </a:r>
        </a:p>
      </dgm:t>
    </dgm:pt>
    <dgm:pt modelId="{43C8D0A4-68AA-4061-BBFC-193569D232DD}" type="parTrans" cxnId="{216F4771-781C-439A-9F31-9196941886A2}">
      <dgm:prSet/>
      <dgm:spPr/>
      <dgm:t>
        <a:bodyPr/>
        <a:lstStyle/>
        <a:p>
          <a:endParaRPr lang="en-US"/>
        </a:p>
      </dgm:t>
    </dgm:pt>
    <dgm:pt modelId="{8E767577-9817-455E-8FE1-C9ED86F05436}" type="sibTrans" cxnId="{216F4771-781C-439A-9F31-9196941886A2}">
      <dgm:prSet/>
      <dgm:spPr/>
      <dgm:t>
        <a:bodyPr/>
        <a:lstStyle/>
        <a:p>
          <a:endParaRPr lang="en-US"/>
        </a:p>
      </dgm:t>
    </dgm:pt>
    <dgm:pt modelId="{217FFF29-BCF8-4A2A-909E-21E8100D5B0E}" type="pres">
      <dgm:prSet presAssocID="{5970BF32-09B8-4C4D-B9E5-CBDFBFD4C90A}" presName="linear" presStyleCnt="0">
        <dgm:presLayoutVars>
          <dgm:animLvl val="lvl"/>
          <dgm:resizeHandles val="exact"/>
        </dgm:presLayoutVars>
      </dgm:prSet>
      <dgm:spPr/>
    </dgm:pt>
    <dgm:pt modelId="{B2D02F47-B62C-4C0D-B7F0-A9DF65BC6B52}" type="pres">
      <dgm:prSet presAssocID="{D665040C-357D-4A54-8623-01E103F58340}" presName="parentText" presStyleLbl="node1" presStyleIdx="0" presStyleCnt="1">
        <dgm:presLayoutVars>
          <dgm:chMax val="0"/>
          <dgm:bulletEnabled val="1"/>
        </dgm:presLayoutVars>
      </dgm:prSet>
      <dgm:spPr/>
    </dgm:pt>
  </dgm:ptLst>
  <dgm:cxnLst>
    <dgm:cxn modelId="{216F4771-781C-439A-9F31-9196941886A2}" srcId="{5970BF32-09B8-4C4D-B9E5-CBDFBFD4C90A}" destId="{D665040C-357D-4A54-8623-01E103F58340}" srcOrd="0" destOrd="0" parTransId="{43C8D0A4-68AA-4061-BBFC-193569D232DD}" sibTransId="{8E767577-9817-455E-8FE1-C9ED86F05436}"/>
    <dgm:cxn modelId="{164E3C54-B946-47BD-826B-3F852C4D1F82}" type="presOf" srcId="{5970BF32-09B8-4C4D-B9E5-CBDFBFD4C90A}" destId="{217FFF29-BCF8-4A2A-909E-21E8100D5B0E}" srcOrd="0" destOrd="0" presId="urn:microsoft.com/office/officeart/2005/8/layout/vList2"/>
    <dgm:cxn modelId="{539C88E9-84AE-48DB-9890-CB80908C605E}" type="presOf" srcId="{D665040C-357D-4A54-8623-01E103F58340}" destId="{B2D02F47-B62C-4C0D-B7F0-A9DF65BC6B52}" srcOrd="0" destOrd="0" presId="urn:microsoft.com/office/officeart/2005/8/layout/vList2"/>
    <dgm:cxn modelId="{40376B10-6EDA-4271-99A0-470363FD712C}" type="presParOf" srcId="{217FFF29-BCF8-4A2A-909E-21E8100D5B0E}" destId="{B2D02F47-B62C-4C0D-B7F0-A9DF65BC6B5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DED35A-3948-4AB6-AC07-B0E83154A1C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C5DDC8A-7E39-4355-B508-2E7BBCCCA56F}">
      <dgm:prSet/>
      <dgm:spPr/>
      <dgm:t>
        <a:bodyPr/>
        <a:lstStyle/>
        <a:p>
          <a:pPr rtl="0"/>
          <a:r>
            <a:rPr lang="en-US" b="1" dirty="0"/>
            <a:t>         CONCLUSION</a:t>
          </a:r>
        </a:p>
      </dgm:t>
    </dgm:pt>
    <dgm:pt modelId="{2A9288DB-640C-491F-8A85-631A2D0465E2}" type="parTrans" cxnId="{C8D550A2-BF70-4D2A-888C-18CFF5E426E6}">
      <dgm:prSet/>
      <dgm:spPr/>
      <dgm:t>
        <a:bodyPr/>
        <a:lstStyle/>
        <a:p>
          <a:endParaRPr lang="en-US"/>
        </a:p>
      </dgm:t>
    </dgm:pt>
    <dgm:pt modelId="{7A8EC93E-0560-4A68-99C2-5D9D9AD41958}" type="sibTrans" cxnId="{C8D550A2-BF70-4D2A-888C-18CFF5E426E6}">
      <dgm:prSet/>
      <dgm:spPr/>
      <dgm:t>
        <a:bodyPr/>
        <a:lstStyle/>
        <a:p>
          <a:endParaRPr lang="en-US"/>
        </a:p>
      </dgm:t>
    </dgm:pt>
    <dgm:pt modelId="{A67F1DE9-FC9A-4A9B-9622-32EACE0733CF}" type="pres">
      <dgm:prSet presAssocID="{83DED35A-3948-4AB6-AC07-B0E83154A1CA}" presName="linear" presStyleCnt="0">
        <dgm:presLayoutVars>
          <dgm:animLvl val="lvl"/>
          <dgm:resizeHandles val="exact"/>
        </dgm:presLayoutVars>
      </dgm:prSet>
      <dgm:spPr/>
    </dgm:pt>
    <dgm:pt modelId="{FA776ACA-760D-4035-8113-7D49BD80D796}" type="pres">
      <dgm:prSet presAssocID="{3C5DDC8A-7E39-4355-B508-2E7BBCCCA56F}" presName="parentText" presStyleLbl="node1" presStyleIdx="0" presStyleCnt="1" custLinFactY="-22170" custLinFactNeighborX="-46270" custLinFactNeighborY="-100000">
        <dgm:presLayoutVars>
          <dgm:chMax val="0"/>
          <dgm:bulletEnabled val="1"/>
        </dgm:presLayoutVars>
      </dgm:prSet>
      <dgm:spPr/>
    </dgm:pt>
  </dgm:ptLst>
  <dgm:cxnLst>
    <dgm:cxn modelId="{7FC54417-9550-4C61-AD58-84770F2042D1}" type="presOf" srcId="{3C5DDC8A-7E39-4355-B508-2E7BBCCCA56F}" destId="{FA776ACA-760D-4035-8113-7D49BD80D796}" srcOrd="0" destOrd="0" presId="urn:microsoft.com/office/officeart/2005/8/layout/vList2"/>
    <dgm:cxn modelId="{AE20C090-9771-46DC-94EB-668764D6D069}" type="presOf" srcId="{83DED35A-3948-4AB6-AC07-B0E83154A1CA}" destId="{A67F1DE9-FC9A-4A9B-9622-32EACE0733CF}" srcOrd="0" destOrd="0" presId="urn:microsoft.com/office/officeart/2005/8/layout/vList2"/>
    <dgm:cxn modelId="{C8D550A2-BF70-4D2A-888C-18CFF5E426E6}" srcId="{83DED35A-3948-4AB6-AC07-B0E83154A1CA}" destId="{3C5DDC8A-7E39-4355-B508-2E7BBCCCA56F}" srcOrd="0" destOrd="0" parTransId="{2A9288DB-640C-491F-8A85-631A2D0465E2}" sibTransId="{7A8EC93E-0560-4A68-99C2-5D9D9AD41958}"/>
    <dgm:cxn modelId="{07FD4CAB-6177-4D8D-9BB8-021C8BF248D4}" type="presParOf" srcId="{A67F1DE9-FC9A-4A9B-9622-32EACE0733CF}" destId="{FA776ACA-760D-4035-8113-7D49BD80D79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BE1329-2813-4918-B599-7580EDA0F21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979019-C937-4CD0-B848-374A22530FA5}">
      <dgm:prSet/>
      <dgm:spPr/>
      <dgm:t>
        <a:bodyPr/>
        <a:lstStyle/>
        <a:p>
          <a:pPr rtl="0"/>
          <a:r>
            <a:rPr lang="en-US" b="1" dirty="0"/>
            <a:t>     REFERENCES</a:t>
          </a:r>
        </a:p>
      </dgm:t>
    </dgm:pt>
    <dgm:pt modelId="{0C8F891B-881E-4129-A7DB-6BED06159EBB}" type="parTrans" cxnId="{DE89E28E-A550-41B4-8295-35EFE25E7530}">
      <dgm:prSet/>
      <dgm:spPr/>
      <dgm:t>
        <a:bodyPr/>
        <a:lstStyle/>
        <a:p>
          <a:endParaRPr lang="en-US"/>
        </a:p>
      </dgm:t>
    </dgm:pt>
    <dgm:pt modelId="{688FB20B-648D-4DBB-827A-E4769E8913E9}" type="sibTrans" cxnId="{DE89E28E-A550-41B4-8295-35EFE25E7530}">
      <dgm:prSet/>
      <dgm:spPr/>
      <dgm:t>
        <a:bodyPr/>
        <a:lstStyle/>
        <a:p>
          <a:endParaRPr lang="en-US"/>
        </a:p>
      </dgm:t>
    </dgm:pt>
    <dgm:pt modelId="{DED2CA96-E43A-444E-B94D-CB0B03329CB8}" type="pres">
      <dgm:prSet presAssocID="{45BE1329-2813-4918-B599-7580EDA0F214}" presName="linear" presStyleCnt="0">
        <dgm:presLayoutVars>
          <dgm:animLvl val="lvl"/>
          <dgm:resizeHandles val="exact"/>
        </dgm:presLayoutVars>
      </dgm:prSet>
      <dgm:spPr/>
    </dgm:pt>
    <dgm:pt modelId="{0C86AB57-1BDE-421B-B394-0DF575C58C95}" type="pres">
      <dgm:prSet presAssocID="{46979019-C937-4CD0-B848-374A22530FA5}" presName="parentText" presStyleLbl="node1" presStyleIdx="0" presStyleCnt="1" custLinFactNeighborX="-425" custLinFactNeighborY="-73721">
        <dgm:presLayoutVars>
          <dgm:chMax val="0"/>
          <dgm:bulletEnabled val="1"/>
        </dgm:presLayoutVars>
      </dgm:prSet>
      <dgm:spPr/>
    </dgm:pt>
  </dgm:ptLst>
  <dgm:cxnLst>
    <dgm:cxn modelId="{94AEE534-509C-4E66-A58E-12A5C42DB40E}" type="presOf" srcId="{45BE1329-2813-4918-B599-7580EDA0F214}" destId="{DED2CA96-E43A-444E-B94D-CB0B03329CB8}" srcOrd="0" destOrd="0" presId="urn:microsoft.com/office/officeart/2005/8/layout/vList2"/>
    <dgm:cxn modelId="{DE89E28E-A550-41B4-8295-35EFE25E7530}" srcId="{45BE1329-2813-4918-B599-7580EDA0F214}" destId="{46979019-C937-4CD0-B848-374A22530FA5}" srcOrd="0" destOrd="0" parTransId="{0C8F891B-881E-4129-A7DB-6BED06159EBB}" sibTransId="{688FB20B-648D-4DBB-827A-E4769E8913E9}"/>
    <dgm:cxn modelId="{DFA0E6DF-AB74-4DA6-AFD5-4B3037D320F1}" type="presOf" srcId="{46979019-C937-4CD0-B848-374A22530FA5}" destId="{0C86AB57-1BDE-421B-B394-0DF575C58C95}" srcOrd="0" destOrd="0" presId="urn:microsoft.com/office/officeart/2005/8/layout/vList2"/>
    <dgm:cxn modelId="{55B3A54A-9C49-4A22-825E-D369009F0AAE}" type="presParOf" srcId="{DED2CA96-E43A-444E-B94D-CB0B03329CB8}" destId="{0C86AB57-1BDE-421B-B394-0DF575C58C9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E10E5E-7027-4435-BE5A-D8AE94F6948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606FB13-EB5B-4AC0-BD0E-FD118607DDB8}">
      <dgm:prSet/>
      <dgm:spPr/>
      <dgm:t>
        <a:bodyPr/>
        <a:lstStyle/>
        <a:p>
          <a:pPr rtl="0"/>
          <a:r>
            <a:rPr lang="en-US" b="1" dirty="0"/>
            <a:t>            THANK YOU </a:t>
          </a:r>
        </a:p>
      </dgm:t>
    </dgm:pt>
    <dgm:pt modelId="{D2D486A7-3289-46ED-9982-9CAD7956719C}" type="parTrans" cxnId="{631C83CA-7AAC-419F-9A7A-CE0E30E3C3C3}">
      <dgm:prSet/>
      <dgm:spPr/>
      <dgm:t>
        <a:bodyPr/>
        <a:lstStyle/>
        <a:p>
          <a:endParaRPr lang="en-US"/>
        </a:p>
      </dgm:t>
    </dgm:pt>
    <dgm:pt modelId="{AAFB7C79-74B4-4F18-880C-B599E1B17319}" type="sibTrans" cxnId="{631C83CA-7AAC-419F-9A7A-CE0E30E3C3C3}">
      <dgm:prSet/>
      <dgm:spPr/>
      <dgm:t>
        <a:bodyPr/>
        <a:lstStyle/>
        <a:p>
          <a:endParaRPr lang="en-US"/>
        </a:p>
      </dgm:t>
    </dgm:pt>
    <dgm:pt modelId="{C6A40CCB-D1C8-4E10-9C46-645C56E0EA3F}" type="pres">
      <dgm:prSet presAssocID="{68E10E5E-7027-4435-BE5A-D8AE94F6948E}" presName="linear" presStyleCnt="0">
        <dgm:presLayoutVars>
          <dgm:animLvl val="lvl"/>
          <dgm:resizeHandles val="exact"/>
        </dgm:presLayoutVars>
      </dgm:prSet>
      <dgm:spPr/>
    </dgm:pt>
    <dgm:pt modelId="{1D08CD5C-9333-45EC-B7DB-581BE3DE9545}" type="pres">
      <dgm:prSet presAssocID="{5606FB13-EB5B-4AC0-BD0E-FD118607DDB8}" presName="parentText" presStyleLbl="node1" presStyleIdx="0" presStyleCnt="1" custLinFactNeighborX="-425" custLinFactNeighborY="54582">
        <dgm:presLayoutVars>
          <dgm:chMax val="0"/>
          <dgm:bulletEnabled val="1"/>
        </dgm:presLayoutVars>
      </dgm:prSet>
      <dgm:spPr/>
    </dgm:pt>
  </dgm:ptLst>
  <dgm:cxnLst>
    <dgm:cxn modelId="{21B0C53A-4D11-4DE9-88F2-27BEA9D877D9}" type="presOf" srcId="{68E10E5E-7027-4435-BE5A-D8AE94F6948E}" destId="{C6A40CCB-D1C8-4E10-9C46-645C56E0EA3F}" srcOrd="0" destOrd="0" presId="urn:microsoft.com/office/officeart/2005/8/layout/vList2"/>
    <dgm:cxn modelId="{2B51E972-5E06-4C05-8CFC-0A8A412067F5}" type="presOf" srcId="{5606FB13-EB5B-4AC0-BD0E-FD118607DDB8}" destId="{1D08CD5C-9333-45EC-B7DB-581BE3DE9545}" srcOrd="0" destOrd="0" presId="urn:microsoft.com/office/officeart/2005/8/layout/vList2"/>
    <dgm:cxn modelId="{631C83CA-7AAC-419F-9A7A-CE0E30E3C3C3}" srcId="{68E10E5E-7027-4435-BE5A-D8AE94F6948E}" destId="{5606FB13-EB5B-4AC0-BD0E-FD118607DDB8}" srcOrd="0" destOrd="0" parTransId="{D2D486A7-3289-46ED-9982-9CAD7956719C}" sibTransId="{AAFB7C79-74B4-4F18-880C-B599E1B17319}"/>
    <dgm:cxn modelId="{B3BF7266-3E0F-4D54-9ACA-667EB1D8E09A}" type="presParOf" srcId="{C6A40CCB-D1C8-4E10-9C46-645C56E0EA3F}" destId="{1D08CD5C-9333-45EC-B7DB-581BE3DE954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A87937-FFF3-4B0C-8F7B-967E360B1AB6}">
      <dsp:nvSpPr>
        <dsp:cNvPr id="0" name=""/>
        <dsp:cNvSpPr/>
      </dsp:nvSpPr>
      <dsp:spPr>
        <a:xfrm>
          <a:off x="0" y="0"/>
          <a:ext cx="7851648" cy="1373803"/>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170" tIns="217170" rIns="217170" bIns="217170" numCol="1" spcCol="1270" anchor="ctr" anchorCtr="0">
          <a:noAutofit/>
        </a:bodyPr>
        <a:lstStyle/>
        <a:p>
          <a:pPr marL="0" lvl="0" indent="0" algn="l" defTabSz="2533650" rtl="0">
            <a:lnSpc>
              <a:spcPct val="90000"/>
            </a:lnSpc>
            <a:spcBef>
              <a:spcPct val="0"/>
            </a:spcBef>
            <a:spcAft>
              <a:spcPct val="35000"/>
            </a:spcAft>
            <a:buNone/>
          </a:pPr>
          <a:r>
            <a:rPr lang="en-US" sz="5700" b="1" kern="1200" dirty="0"/>
            <a:t>     INTRODUCTION</a:t>
          </a:r>
        </a:p>
      </dsp:txBody>
      <dsp:txXfrm>
        <a:off x="67064" y="67064"/>
        <a:ext cx="7717520" cy="1239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1F6E1-18FF-4221-9431-529686FC8FC0}">
      <dsp:nvSpPr>
        <dsp:cNvPr id="0" name=""/>
        <dsp:cNvSpPr/>
      </dsp:nvSpPr>
      <dsp:spPr>
        <a:xfrm>
          <a:off x="0" y="10108"/>
          <a:ext cx="7851648" cy="15514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rtl="0">
            <a:lnSpc>
              <a:spcPct val="90000"/>
            </a:lnSpc>
            <a:spcBef>
              <a:spcPct val="0"/>
            </a:spcBef>
            <a:spcAft>
              <a:spcPct val="35000"/>
            </a:spcAft>
            <a:buNone/>
          </a:pPr>
          <a:r>
            <a:rPr lang="en-US" sz="3900" b="1" kern="1200" dirty="0"/>
            <a:t>CURRENT MARKETING STRATEGIES</a:t>
          </a:r>
        </a:p>
      </dsp:txBody>
      <dsp:txXfrm>
        <a:off x="75734" y="85842"/>
        <a:ext cx="7700180" cy="13999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B144E1-1490-4AA6-BDB7-3BC2585D4E29}">
      <dsp:nvSpPr>
        <dsp:cNvPr id="0" name=""/>
        <dsp:cNvSpPr/>
      </dsp:nvSpPr>
      <dsp:spPr>
        <a:xfrm>
          <a:off x="0" y="0"/>
          <a:ext cx="7851648" cy="17002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rtl="0">
            <a:lnSpc>
              <a:spcPct val="90000"/>
            </a:lnSpc>
            <a:spcBef>
              <a:spcPct val="0"/>
            </a:spcBef>
            <a:spcAft>
              <a:spcPct val="35000"/>
            </a:spcAft>
            <a:buNone/>
          </a:pPr>
          <a:r>
            <a:rPr lang="en-US" sz="4300" b="1" kern="1200" dirty="0"/>
            <a:t>HILTON’ MARKETING STRATEGY</a:t>
          </a:r>
        </a:p>
      </dsp:txBody>
      <dsp:txXfrm>
        <a:off x="82999" y="82999"/>
        <a:ext cx="7685650" cy="15342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439D4-AD3D-4EFE-8878-EA217E54C238}">
      <dsp:nvSpPr>
        <dsp:cNvPr id="0" name=""/>
        <dsp:cNvSpPr/>
      </dsp:nvSpPr>
      <dsp:spPr>
        <a:xfrm>
          <a:off x="0" y="134887"/>
          <a:ext cx="7851648" cy="15590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b="1" kern="1200" dirty="0"/>
            <a:t>             SWOT</a:t>
          </a:r>
        </a:p>
      </dsp:txBody>
      <dsp:txXfrm>
        <a:off x="76105" y="210992"/>
        <a:ext cx="7699438" cy="14068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C3F69-BABA-45D6-BBDA-30C223C280A7}">
      <dsp:nvSpPr>
        <dsp:cNvPr id="0" name=""/>
        <dsp:cNvSpPr/>
      </dsp:nvSpPr>
      <dsp:spPr>
        <a:xfrm>
          <a:off x="0" y="350752"/>
          <a:ext cx="7851648"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US" sz="4700" b="1" kern="1200" dirty="0"/>
            <a:t>TACTICS- MARKETING 4P</a:t>
          </a:r>
        </a:p>
      </dsp:txBody>
      <dsp:txXfrm>
        <a:off x="55030" y="405782"/>
        <a:ext cx="7741588" cy="10172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FCC78-4C49-4764-A3AA-C71C3811EA4A}">
      <dsp:nvSpPr>
        <dsp:cNvPr id="0" name=""/>
        <dsp:cNvSpPr/>
      </dsp:nvSpPr>
      <dsp:spPr>
        <a:xfrm>
          <a:off x="0" y="118799"/>
          <a:ext cx="7851648" cy="15912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rtl="0">
            <a:lnSpc>
              <a:spcPct val="90000"/>
            </a:lnSpc>
            <a:spcBef>
              <a:spcPct val="0"/>
            </a:spcBef>
            <a:spcAft>
              <a:spcPct val="35000"/>
            </a:spcAft>
            <a:buNone/>
          </a:pPr>
          <a:r>
            <a:rPr lang="en-US" sz="4000" b="1" kern="1200" dirty="0"/>
            <a:t>HILTON HOTEL PERCEPTUAL PLACEMENT MAP</a:t>
          </a:r>
        </a:p>
      </dsp:txBody>
      <dsp:txXfrm>
        <a:off x="77676" y="196475"/>
        <a:ext cx="7696296" cy="143584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D02F47-B62C-4C0D-B7F0-A9DF65BC6B52}">
      <dsp:nvSpPr>
        <dsp:cNvPr id="0" name=""/>
        <dsp:cNvSpPr/>
      </dsp:nvSpPr>
      <dsp:spPr>
        <a:xfrm>
          <a:off x="0" y="19349"/>
          <a:ext cx="7851648" cy="179010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rtl="0">
            <a:lnSpc>
              <a:spcPct val="90000"/>
            </a:lnSpc>
            <a:spcBef>
              <a:spcPct val="0"/>
            </a:spcBef>
            <a:spcAft>
              <a:spcPct val="35000"/>
            </a:spcAft>
            <a:buNone/>
          </a:pPr>
          <a:r>
            <a:rPr lang="en-US" sz="4500" b="1" kern="1200" dirty="0"/>
            <a:t>PROPOSED MARKETING STRATEGIES</a:t>
          </a:r>
        </a:p>
      </dsp:txBody>
      <dsp:txXfrm>
        <a:off x="87385" y="106734"/>
        <a:ext cx="7676878" cy="16153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776ACA-760D-4035-8113-7D49BD80D796}">
      <dsp:nvSpPr>
        <dsp:cNvPr id="0" name=""/>
        <dsp:cNvSpPr/>
      </dsp:nvSpPr>
      <dsp:spPr>
        <a:xfrm>
          <a:off x="0" y="0"/>
          <a:ext cx="7813577" cy="127120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rtl="0">
            <a:lnSpc>
              <a:spcPct val="90000"/>
            </a:lnSpc>
            <a:spcBef>
              <a:spcPct val="0"/>
            </a:spcBef>
            <a:spcAft>
              <a:spcPct val="35000"/>
            </a:spcAft>
            <a:buNone/>
          </a:pPr>
          <a:r>
            <a:rPr lang="en-US" sz="5300" b="1" kern="1200" dirty="0"/>
            <a:t>         CONCLUSION</a:t>
          </a:r>
        </a:p>
      </dsp:txBody>
      <dsp:txXfrm>
        <a:off x="62055" y="62055"/>
        <a:ext cx="7689467" cy="11470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86AB57-1BDE-421B-B394-0DF575C58C95}">
      <dsp:nvSpPr>
        <dsp:cNvPr id="0" name=""/>
        <dsp:cNvSpPr/>
      </dsp:nvSpPr>
      <dsp:spPr>
        <a:xfrm>
          <a:off x="0" y="0"/>
          <a:ext cx="7851648" cy="155902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rtl="0">
            <a:lnSpc>
              <a:spcPct val="90000"/>
            </a:lnSpc>
            <a:spcBef>
              <a:spcPct val="0"/>
            </a:spcBef>
            <a:spcAft>
              <a:spcPct val="35000"/>
            </a:spcAft>
            <a:buNone/>
          </a:pPr>
          <a:r>
            <a:rPr lang="en-US" sz="6500" b="1" kern="1200" dirty="0"/>
            <a:t>     REFERENCES</a:t>
          </a:r>
        </a:p>
      </dsp:txBody>
      <dsp:txXfrm>
        <a:off x="76105" y="76105"/>
        <a:ext cx="7699438" cy="14068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8CD5C-9333-45EC-B7DB-581BE3DE9545}">
      <dsp:nvSpPr>
        <dsp:cNvPr id="0" name=""/>
        <dsp:cNvSpPr/>
      </dsp:nvSpPr>
      <dsp:spPr>
        <a:xfrm>
          <a:off x="0" y="1410"/>
          <a:ext cx="7851648" cy="112729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rtl="0">
            <a:lnSpc>
              <a:spcPct val="90000"/>
            </a:lnSpc>
            <a:spcBef>
              <a:spcPct val="0"/>
            </a:spcBef>
            <a:spcAft>
              <a:spcPct val="35000"/>
            </a:spcAft>
            <a:buNone/>
          </a:pPr>
          <a:r>
            <a:rPr lang="en-US" sz="4700" b="1" kern="1200" dirty="0"/>
            <a:t>            THANK YOU </a:t>
          </a:r>
        </a:p>
      </dsp:txBody>
      <dsp:txXfrm>
        <a:off x="55030" y="56440"/>
        <a:ext cx="7741588" cy="10172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8B522097-83DE-4A76-8CB8-05729077C714}" type="datetimeFigureOut">
              <a:rPr lang="en-US" smtClean="0"/>
              <a:t>5/3/2023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0A902093-33C1-456F-A62B-2445D72E1DF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B522097-83DE-4A76-8CB8-05729077C714}" type="datetimeFigureOut">
              <a:rPr lang="en-US" smtClean="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8B522097-83DE-4A76-8CB8-05729077C714}" type="datetimeFigureOut">
              <a:rPr lang="en-US" smtClean="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902093-33C1-456F-A62B-2445D72E1DF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B522097-83DE-4A76-8CB8-05729077C714}" type="datetimeFigureOut">
              <a:rPr lang="en-US" smtClean="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8B522097-83DE-4A76-8CB8-05729077C714}" type="datetimeFigureOut">
              <a:rPr lang="en-US" smtClean="0"/>
              <a:t>5/3/2023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B522097-83DE-4A76-8CB8-05729077C714}" type="datetimeFigureOut">
              <a:rPr lang="en-US" smtClean="0"/>
              <a:t>5/3/2023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522097-83DE-4A76-8CB8-05729077C714}" type="datetimeFigureOut">
              <a:rPr lang="en-US" smtClean="0"/>
              <a:t>5/3/2023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8B522097-83DE-4A76-8CB8-05729077C714}" type="datetimeFigureOut">
              <a:rPr lang="en-US" smtClean="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8B522097-83DE-4A76-8CB8-05729077C714}" type="datetimeFigureOut">
              <a:rPr lang="en-US" smtClean="0"/>
              <a:t>5/3/2023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0A902093-33C1-456F-A62B-2445D72E1DF8}"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B522097-83DE-4A76-8CB8-05729077C714}" type="datetimeFigureOut">
              <a:rPr lang="en-US" smtClean="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B522097-83DE-4A76-8CB8-05729077C714}" type="datetimeFigureOut">
              <a:rPr lang="en-US" smtClean="0"/>
              <a:t>5/3/2023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902093-33C1-456F-A62B-2445D72E1DF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B522097-83DE-4A76-8CB8-05729077C714}" type="datetimeFigureOut">
              <a:rPr lang="en-US" smtClean="0"/>
              <a:t>5/3/2023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A902093-33C1-456F-A62B-2445D72E1DF8}"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jpeg"/><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jpeg"/><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6.jpeg"/><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7.png"/><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8.jpeg"/><Relationship Id="rId2" Type="http://schemas.openxmlformats.org/officeDocument/2006/relationships/diagramData" Target="../diagrams/data7.xml"/><Relationship Id="rId1" Type="http://schemas.openxmlformats.org/officeDocument/2006/relationships/slideLayout" Target="../slideLayouts/slideLayout1.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8" Type="http://schemas.openxmlformats.org/officeDocument/2006/relationships/hyperlink" Target="https://www.hilton.com/en/hilton-honors/" TargetMode="External"/><Relationship Id="rId3" Type="http://schemas.openxmlformats.org/officeDocument/2006/relationships/diagramLayout" Target="../diagrams/layout9.xml"/><Relationship Id="rId7" Type="http://schemas.openxmlformats.org/officeDocument/2006/relationships/hyperlink" Target="https://www.hilton.com/en/corporate/about-us/" TargetMode="External"/><Relationship Id="rId2" Type="http://schemas.openxmlformats.org/officeDocument/2006/relationships/diagramData" Target="../diagrams/data9.xml"/><Relationship Id="rId1" Type="http://schemas.openxmlformats.org/officeDocument/2006/relationships/slideLayout" Target="../slideLayouts/slideLayout1.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71670" y="3143248"/>
            <a:ext cx="4429156" cy="2286016"/>
          </a:xfrm>
        </p:spPr>
        <p:txBody>
          <a:bodyPr>
            <a:normAutofit/>
          </a:bodyPr>
          <a:lstStyle/>
          <a:p>
            <a:r>
              <a:rPr lang="en-US" sz="4000" dirty="0">
                <a:effectLst/>
              </a:rPr>
              <a:t> </a:t>
            </a:r>
            <a:endParaRPr lang="en-US" sz="4000" dirty="0"/>
          </a:p>
        </p:txBody>
      </p:sp>
      <p:sp>
        <p:nvSpPr>
          <p:cNvPr id="3" name="Subtitle 2"/>
          <p:cNvSpPr>
            <a:spLocks noGrp="1"/>
          </p:cNvSpPr>
          <p:nvPr>
            <p:ph type="subTitle" idx="1"/>
          </p:nvPr>
        </p:nvSpPr>
        <p:spPr>
          <a:xfrm>
            <a:off x="1357290" y="3214686"/>
            <a:ext cx="6140184" cy="1752600"/>
          </a:xfrm>
        </p:spPr>
        <p:txBody>
          <a:bodyPr>
            <a:normAutofit fontScale="70000" lnSpcReduction="20000"/>
          </a:bodyPr>
          <a:lstStyle/>
          <a:p>
            <a:pPr algn="just"/>
            <a:r>
              <a:rPr lang="en-US" dirty="0"/>
              <a:t>MARKETING PLAN OF HILTON HOTEL</a:t>
            </a:r>
          </a:p>
          <a:p>
            <a:pPr algn="just"/>
            <a:r>
              <a:rPr lang="en-US" dirty="0"/>
              <a:t>PREPARED BY </a:t>
            </a:r>
          </a:p>
          <a:p>
            <a:pPr algn="just"/>
            <a:r>
              <a:rPr lang="en-US" dirty="0"/>
              <a:t>NAME &gt; SHABANA PANIRWALA</a:t>
            </a:r>
          </a:p>
          <a:p>
            <a:pPr algn="just"/>
            <a:r>
              <a:rPr lang="en-US" dirty="0"/>
              <a:t>STUDENT ID &gt; 2235642</a:t>
            </a:r>
          </a:p>
          <a:p>
            <a:pPr algn="just"/>
            <a:r>
              <a:rPr lang="en-US" dirty="0"/>
              <a:t>MODULE TITLE &gt;MARKETING ESSENTIALS (BMIH4005)</a:t>
            </a:r>
          </a:p>
          <a:p>
            <a:pPr algn="just"/>
            <a:r>
              <a:rPr lang="en-US"/>
              <a:t>TUTOR NAME &gt; LUCIANA SUARDI</a:t>
            </a:r>
            <a:endParaRPr lang="en-US" dirty="0"/>
          </a:p>
        </p:txBody>
      </p:sp>
      <p:pic>
        <p:nvPicPr>
          <p:cNvPr id="1026" name="Picture 2" descr="C:\Users\Deepak\Downloads\b-1200x600.jpeg"/>
          <p:cNvPicPr>
            <a:picLocks noChangeAspect="1" noChangeArrowheads="1"/>
          </p:cNvPicPr>
          <p:nvPr/>
        </p:nvPicPr>
        <p:blipFill>
          <a:blip r:embed="rId2"/>
          <a:srcRect/>
          <a:stretch>
            <a:fillRect/>
          </a:stretch>
        </p:blipFill>
        <p:spPr bwMode="auto">
          <a:xfrm>
            <a:off x="1357290" y="0"/>
            <a:ext cx="6715172" cy="2928934"/>
          </a:xfrm>
          <a:prstGeom prst="rect">
            <a:avLst/>
          </a:prstGeom>
          <a:noFill/>
        </p:spPr>
      </p:pic>
    </p:spTree>
  </p:cSld>
  <p:clrMapOvr>
    <a:masterClrMapping/>
  </p:clrMapOvr>
  <p:transition spd="slow">
    <p:wedg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533400" y="0"/>
          <a:ext cx="7851648" cy="4000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Subtitle 6"/>
          <p:cNvSpPr>
            <a:spLocks noGrp="1"/>
          </p:cNvSpPr>
          <p:nvPr>
            <p:ph type="subTitle" idx="1"/>
          </p:nvPr>
        </p:nvSpPr>
        <p:spPr>
          <a:xfrm>
            <a:off x="533400" y="1857364"/>
            <a:ext cx="7854696" cy="4000528"/>
          </a:xfrm>
        </p:spPr>
        <p:txBody>
          <a:bodyPr>
            <a:normAutofit/>
          </a:bodyPr>
          <a:lstStyle/>
          <a:p>
            <a:pPr algn="just"/>
            <a:r>
              <a:rPr lang="en-US" dirty="0"/>
              <a:t>Hilton is a global hospitality company that operates more than 6,500 properties across 119 countries and territories. With a focus on providing exceptional guest experiences, Hilton has become one of the world's most recognizable hotel brands. This marketing plan will provide an analysis of Hilton's current marketing strategies and propose recommendations for how the company can continue to grow and maintain its position as a leading hotel brand</a:t>
            </a:r>
          </a:p>
        </p:txBody>
      </p:sp>
    </p:spTree>
  </p:cSld>
  <p:clrMapOvr>
    <a:masterClrMapping/>
  </p:clrMapOvr>
  <p:transition>
    <p:wipe di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533400" y="214290"/>
          <a:ext cx="7851648" cy="1571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4"/>
          <p:cNvSpPr>
            <a:spLocks noGrp="1"/>
          </p:cNvSpPr>
          <p:nvPr>
            <p:ph type="subTitle" idx="1"/>
          </p:nvPr>
        </p:nvSpPr>
        <p:spPr>
          <a:xfrm>
            <a:off x="571472" y="2643182"/>
            <a:ext cx="7854696" cy="3786214"/>
          </a:xfrm>
        </p:spPr>
        <p:txBody>
          <a:bodyPr>
            <a:normAutofit/>
          </a:bodyPr>
          <a:lstStyle/>
          <a:p>
            <a:pPr algn="just"/>
            <a:r>
              <a:rPr lang="en-US" dirty="0"/>
              <a:t> Hilton has a strong brand identity, which is reflected in its marketing campaigns. The company's "Stay Hilton. Go Everywhere." slogan emphasizes the brand's global reach and its commitment to providing guests with a personalized experience</a:t>
            </a:r>
          </a:p>
          <a:p>
            <a:pPr algn="just"/>
            <a:r>
              <a:rPr lang="en-US" dirty="0"/>
              <a:t>Hilton's marketing efforts focus on reaching travelers across various channels, including social media, email marketing, and paid advertising.</a:t>
            </a:r>
          </a:p>
          <a:p>
            <a:pPr algn="just"/>
            <a:endParaRPr lang="en-US" dirty="0"/>
          </a:p>
        </p:txBody>
      </p:sp>
      <p:pic>
        <p:nvPicPr>
          <p:cNvPr id="7" name="Picture 6">
            <a:extLst>
              <a:ext uri="{FF2B5EF4-FFF2-40B4-BE49-F238E27FC236}">
                <a16:creationId xmlns:a16="http://schemas.microsoft.com/office/drawing/2014/main" id="{555E80ED-26F5-B07A-2AD9-DD8771F8E49A}"/>
              </a:ext>
            </a:extLst>
          </p:cNvPr>
          <p:cNvPicPr>
            <a:picLocks noChangeAspect="1"/>
          </p:cNvPicPr>
          <p:nvPr/>
        </p:nvPicPr>
        <p:blipFill>
          <a:blip r:embed="rId7" cstate="print"/>
          <a:stretch>
            <a:fillRect/>
          </a:stretch>
        </p:blipFill>
        <p:spPr>
          <a:xfrm>
            <a:off x="6429389" y="357166"/>
            <a:ext cx="1643074" cy="1285884"/>
          </a:xfrm>
          <a:prstGeom prst="rect">
            <a:avLst/>
          </a:prstGeom>
        </p:spPr>
      </p:pic>
    </p:spTree>
  </p:cSld>
  <p:clrMapOvr>
    <a:masterClrMapping/>
  </p:clrMapOvr>
  <p:transition>
    <p:wipe di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500034" y="2285992"/>
            <a:ext cx="7854696" cy="4071966"/>
          </a:xfrm>
        </p:spPr>
        <p:txBody>
          <a:bodyPr>
            <a:normAutofit fontScale="77500" lnSpcReduction="20000"/>
          </a:bodyPr>
          <a:lstStyle/>
          <a:p>
            <a:pPr algn="just"/>
            <a:r>
              <a:rPr lang="en-US" dirty="0"/>
              <a:t>The company has a strong presence on platforms like </a:t>
            </a:r>
            <a:r>
              <a:rPr lang="en-US" dirty="0" err="1"/>
              <a:t>Facebook</a:t>
            </a:r>
            <a:r>
              <a:rPr lang="en-US" dirty="0"/>
              <a:t>, Twitter, and </a:t>
            </a:r>
            <a:r>
              <a:rPr lang="en-US" dirty="0" err="1"/>
              <a:t>Instagram</a:t>
            </a:r>
            <a:r>
              <a:rPr lang="en-US" dirty="0"/>
              <a:t>, where it regularly posts updates on its properties, promotions, and events. Hilton's social media accounts also feature user-generated content, which helps to promote the brand and build trust with potential guests.</a:t>
            </a:r>
          </a:p>
          <a:p>
            <a:pPr algn="just"/>
            <a:r>
              <a:rPr lang="en-US" dirty="0"/>
              <a:t>In addition to social media, Hilton uses email marketing to communicate with guests and promote its properties. The company sends targeted emails to its subscribers, providing them with information on upcoming promotions and events</a:t>
            </a:r>
          </a:p>
          <a:p>
            <a:pPr algn="just"/>
            <a:r>
              <a:rPr lang="en-US" dirty="0"/>
              <a:t>Hilton also invests in paid advertising to promote its brand and properties. The company's advertising campaigns appear on various platforms, including search engines, social media, and display networks. Hilton's advertising efforts are focused on reaching potential guests who are searching for accommodations or planning their travel</a:t>
            </a:r>
          </a:p>
        </p:txBody>
      </p:sp>
      <p:graphicFrame>
        <p:nvGraphicFramePr>
          <p:cNvPr id="7" name="Diagram 6"/>
          <p:cNvGraphicFramePr/>
          <p:nvPr/>
        </p:nvGraphicFramePr>
        <p:xfrm>
          <a:off x="500034" y="357166"/>
          <a:ext cx="7851648" cy="2414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C:\Users\Deepak\Downloads\social-media-marketing-strategy.jpeg"/>
          <p:cNvPicPr>
            <a:picLocks noChangeAspect="1" noChangeArrowheads="1"/>
          </p:cNvPicPr>
          <p:nvPr/>
        </p:nvPicPr>
        <p:blipFill>
          <a:blip r:embed="rId7" cstate="print"/>
          <a:srcRect/>
          <a:stretch>
            <a:fillRect/>
          </a:stretch>
        </p:blipFill>
        <p:spPr bwMode="auto">
          <a:xfrm>
            <a:off x="6500826" y="428604"/>
            <a:ext cx="1857388" cy="1571636"/>
          </a:xfrm>
          <a:prstGeom prst="rect">
            <a:avLst/>
          </a:prstGeom>
          <a:noFill/>
        </p:spPr>
      </p:pic>
    </p:spTree>
  </p:cSld>
  <p:clrMapOvr>
    <a:masterClrMapping/>
  </p:clrMapOvr>
  <p:transition>
    <p:wipe di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571472" y="214290"/>
          <a:ext cx="7851648"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4"/>
          <p:cNvSpPr>
            <a:spLocks noGrp="1"/>
          </p:cNvSpPr>
          <p:nvPr>
            <p:ph type="subTitle" idx="1"/>
          </p:nvPr>
        </p:nvSpPr>
        <p:spPr/>
        <p:txBody>
          <a:bodyPr/>
          <a:lstStyle/>
          <a:p>
            <a:endParaRPr lang="en-US" dirty="0"/>
          </a:p>
        </p:txBody>
      </p:sp>
      <p:pic>
        <p:nvPicPr>
          <p:cNvPr id="3074" name="Picture 2" descr="C:\Users\Deepak\Downloads\swot-analysis-template-icon-example.jpg"/>
          <p:cNvPicPr>
            <a:picLocks noChangeAspect="1" noChangeArrowheads="1"/>
          </p:cNvPicPr>
          <p:nvPr/>
        </p:nvPicPr>
        <p:blipFill>
          <a:blip r:embed="rId7"/>
          <a:srcRect/>
          <a:stretch>
            <a:fillRect/>
          </a:stretch>
        </p:blipFill>
        <p:spPr bwMode="auto">
          <a:xfrm>
            <a:off x="357158" y="285728"/>
            <a:ext cx="8429684" cy="6215106"/>
          </a:xfrm>
          <a:prstGeom prst="rect">
            <a:avLst/>
          </a:prstGeom>
          <a:noFill/>
        </p:spPr>
      </p:pic>
    </p:spTree>
  </p:cSld>
  <p:clrMapOvr>
    <a:masterClrMapping/>
  </p:clrMapOvr>
  <p:transition>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71472" y="285728"/>
          <a:ext cx="7851648"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ubtitle 2"/>
          <p:cNvSpPr>
            <a:spLocks noGrp="1"/>
          </p:cNvSpPr>
          <p:nvPr>
            <p:ph type="subTitle" idx="1"/>
          </p:nvPr>
        </p:nvSpPr>
        <p:spPr/>
        <p:txBody>
          <a:bodyPr/>
          <a:lstStyle/>
          <a:p>
            <a:endParaRPr lang="en-US" dirty="0"/>
          </a:p>
        </p:txBody>
      </p:sp>
      <p:pic>
        <p:nvPicPr>
          <p:cNvPr id="4098" name="Picture 2" descr="C:\Users\Deepak\Downloads\marketing-4ps.jpg"/>
          <p:cNvPicPr>
            <a:picLocks noChangeAspect="1" noChangeArrowheads="1"/>
          </p:cNvPicPr>
          <p:nvPr/>
        </p:nvPicPr>
        <p:blipFill>
          <a:blip r:embed="rId7"/>
          <a:srcRect/>
          <a:stretch>
            <a:fillRect/>
          </a:stretch>
        </p:blipFill>
        <p:spPr bwMode="auto">
          <a:xfrm>
            <a:off x="428596" y="2000240"/>
            <a:ext cx="8215370" cy="4572032"/>
          </a:xfrm>
          <a:prstGeom prst="rect">
            <a:avLst/>
          </a:prstGeom>
          <a:noFill/>
        </p:spPr>
      </p:pic>
    </p:spTree>
  </p:cSld>
  <p:clrMapOvr>
    <a:masterClrMapping/>
  </p:clrMapOvr>
  <p:transition spd="slow">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571472" y="285728"/>
          <a:ext cx="7851648"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4"/>
          <p:cNvSpPr>
            <a:spLocks noGrp="1"/>
          </p:cNvSpPr>
          <p:nvPr>
            <p:ph type="subTitle" idx="1"/>
          </p:nvPr>
        </p:nvSpPr>
        <p:spPr>
          <a:xfrm>
            <a:off x="714348" y="4786322"/>
            <a:ext cx="7568944" cy="1752600"/>
          </a:xfrm>
        </p:spPr>
        <p:txBody>
          <a:bodyPr/>
          <a:lstStyle/>
          <a:p>
            <a:pPr algn="just"/>
            <a:r>
              <a:rPr lang="en-US" dirty="0"/>
              <a:t>The perceptual positioning map of the Hilton Hotel reflects the hotel's reputation for offering high-quality, premium experiences to its guests.</a:t>
            </a:r>
          </a:p>
        </p:txBody>
      </p:sp>
      <p:pic>
        <p:nvPicPr>
          <p:cNvPr id="7" name="Picture 6">
            <a:extLst>
              <a:ext uri="{FF2B5EF4-FFF2-40B4-BE49-F238E27FC236}">
                <a16:creationId xmlns:a16="http://schemas.microsoft.com/office/drawing/2014/main" id="{1E6936B9-43C7-7E50-513F-05E13937E6B2}"/>
              </a:ext>
            </a:extLst>
          </p:cNvPr>
          <p:cNvPicPr>
            <a:picLocks noChangeAspect="1"/>
          </p:cNvPicPr>
          <p:nvPr/>
        </p:nvPicPr>
        <p:blipFill>
          <a:blip r:embed="rId7"/>
          <a:stretch>
            <a:fillRect/>
          </a:stretch>
        </p:blipFill>
        <p:spPr>
          <a:xfrm>
            <a:off x="714348" y="2143116"/>
            <a:ext cx="7286676" cy="2571769"/>
          </a:xfrm>
          <a:prstGeom prst="rect">
            <a:avLst/>
          </a:prstGeom>
        </p:spPr>
      </p:pic>
    </p:spTree>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571472" y="285728"/>
          <a:ext cx="7851648"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4"/>
          <p:cNvSpPr>
            <a:spLocks noGrp="1"/>
          </p:cNvSpPr>
          <p:nvPr>
            <p:ph type="subTitle" idx="1"/>
          </p:nvPr>
        </p:nvSpPr>
        <p:spPr>
          <a:xfrm>
            <a:off x="4286248" y="3071810"/>
            <a:ext cx="101320" cy="71438"/>
          </a:xfrm>
        </p:spPr>
        <p:txBody>
          <a:bodyPr>
            <a:normAutofit fontScale="25000" lnSpcReduction="20000"/>
          </a:bodyPr>
          <a:lstStyle/>
          <a:p>
            <a:endParaRPr lang="en-US" dirty="0"/>
          </a:p>
        </p:txBody>
      </p:sp>
      <p:pic>
        <p:nvPicPr>
          <p:cNvPr id="5122" name="Picture 2" descr="Marketing Plan - Overview, Purpose, and Structure"/>
          <p:cNvPicPr>
            <a:picLocks noChangeAspect="1" noChangeArrowheads="1"/>
          </p:cNvPicPr>
          <p:nvPr/>
        </p:nvPicPr>
        <p:blipFill>
          <a:blip r:embed="rId7"/>
          <a:srcRect/>
          <a:stretch>
            <a:fillRect/>
          </a:stretch>
        </p:blipFill>
        <p:spPr bwMode="auto">
          <a:xfrm>
            <a:off x="1357290" y="2500306"/>
            <a:ext cx="6286544" cy="1928826"/>
          </a:xfrm>
          <a:prstGeom prst="rect">
            <a:avLst/>
          </a:prstGeom>
          <a:noFill/>
        </p:spPr>
      </p:pic>
      <p:sp>
        <p:nvSpPr>
          <p:cNvPr id="8" name="Down Arrow 7"/>
          <p:cNvSpPr/>
          <p:nvPr/>
        </p:nvSpPr>
        <p:spPr>
          <a:xfrm>
            <a:off x="3929058" y="4500570"/>
            <a:ext cx="1214446" cy="2071702"/>
          </a:xfrm>
          <a:prstGeom prst="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500034" y="0"/>
            <a:ext cx="7851648" cy="1828800"/>
          </a:xfrm>
        </p:spPr>
        <p:txBody>
          <a:bodyPr>
            <a:normAutofit/>
          </a:bodyPr>
          <a:lstStyle/>
          <a:p>
            <a:pPr algn="just"/>
            <a:r>
              <a:rPr lang="en-US" sz="2400" dirty="0">
                <a:solidFill>
                  <a:schemeClr val="tx1"/>
                </a:solidFill>
              </a:rPr>
              <a:t>Hilton's current marketing strategies have been effective, there are several areas where the company can improve its </a:t>
            </a:r>
            <a:r>
              <a:rPr lang="en-US" sz="2400" dirty="0" err="1">
                <a:solidFill>
                  <a:schemeClr val="tx1"/>
                </a:solidFill>
              </a:rPr>
              <a:t>efforts.First</a:t>
            </a:r>
            <a:r>
              <a:rPr lang="en-US" sz="2400" dirty="0">
                <a:solidFill>
                  <a:schemeClr val="tx1"/>
                </a:solidFill>
              </a:rPr>
              <a:t>, Hilton should continue to invest in social media</a:t>
            </a:r>
          </a:p>
        </p:txBody>
      </p:sp>
      <p:sp>
        <p:nvSpPr>
          <p:cNvPr id="5" name="Subtitle 4"/>
          <p:cNvSpPr>
            <a:spLocks noGrp="1"/>
          </p:cNvSpPr>
          <p:nvPr>
            <p:ph type="subTitle" idx="1"/>
          </p:nvPr>
        </p:nvSpPr>
        <p:spPr>
          <a:xfrm>
            <a:off x="533400" y="2071678"/>
            <a:ext cx="7854696" cy="4143404"/>
          </a:xfrm>
        </p:spPr>
        <p:txBody>
          <a:bodyPr>
            <a:normAutofit fontScale="85000" lnSpcReduction="20000"/>
          </a:bodyPr>
          <a:lstStyle/>
          <a:p>
            <a:pPr algn="just"/>
            <a:r>
              <a:rPr lang="en-US" dirty="0"/>
              <a:t>First, Hilton should continue to invest in social media. While the company has a strong presence on these platforms, there is room for improvement. Hilton should focus on creating more engaging content, such as videos and interactive posts, to better connect with potential guests. The company should also invest in social media advertising to reach a larger audience.</a:t>
            </a:r>
          </a:p>
          <a:p>
            <a:pPr algn="just"/>
            <a:endParaRPr lang="en-US" sz="2800" dirty="0"/>
          </a:p>
          <a:p>
            <a:pPr algn="just"/>
            <a:r>
              <a:rPr lang="en-US" dirty="0"/>
              <a:t>Second, Hilton should improve its website's user experience . The company's website is a crucial touch point for potential guests, and it should be easy to use and navigate. Hilton should focus on improving the website's design and functionality, making it easier for guests to find the information they need and book their stay</a:t>
            </a:r>
          </a:p>
        </p:txBody>
      </p:sp>
    </p:spTree>
  </p:cSld>
  <p:clrMapOvr>
    <a:masterClrMapping/>
  </p:clrMapOvr>
  <p:transition>
    <p:wipe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533400" y="428604"/>
            <a:ext cx="7854696" cy="5929354"/>
          </a:xfrm>
        </p:spPr>
        <p:txBody>
          <a:bodyPr>
            <a:normAutofit lnSpcReduction="10000"/>
          </a:bodyPr>
          <a:lstStyle/>
          <a:p>
            <a:pPr algn="just"/>
            <a:r>
              <a:rPr lang="en-US" dirty="0"/>
              <a:t>Third, Hilton should explore new marketing channels, such as influencer marketing and podcast advertising. Influencer marketing can be an effective way to reach younger travelers, who are increasingly using social media to plan their trips . Podcast advertising can also be effective, as it allows Hilton to reach potential guests while they are listening to content related to travel</a:t>
            </a:r>
          </a:p>
          <a:p>
            <a:pPr algn="just"/>
            <a:endParaRPr lang="en-US" dirty="0"/>
          </a:p>
          <a:p>
            <a:pPr algn="just"/>
            <a:r>
              <a:rPr lang="en-US" dirty="0"/>
              <a:t>.Finally, Hilton should focus on building its loyalty program. Hilton Honors is already a popular program, but there is room for growth. Hilton should consider offering more rewards and benefits to members, as well as partnering with other companies to provide members with additional value</a:t>
            </a:r>
          </a:p>
        </p:txBody>
      </p:sp>
    </p:spTree>
  </p:cSld>
  <p:clrMapOvr>
    <a:masterClrMapping/>
  </p:clrMapOvr>
  <p:transition>
    <p:wipe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642910" y="1857364"/>
            <a:ext cx="7854696" cy="3123772"/>
          </a:xfrm>
        </p:spPr>
        <p:txBody>
          <a:bodyPr>
            <a:normAutofit/>
          </a:bodyPr>
          <a:lstStyle/>
          <a:p>
            <a:pPr algn="just"/>
            <a:r>
              <a:rPr lang="en-US" dirty="0"/>
              <a:t>Hilton is a leading hotel brand with a strong brand identity and effective marketing strategies. However, there are several areas where the company can improve its efforts. By investing in social media, improving its website's user experience, exploring new marketing channels, and building its loyalty program , Hilton can continue to grow and maintain its position as a top</a:t>
            </a:r>
          </a:p>
        </p:txBody>
      </p:sp>
      <p:graphicFrame>
        <p:nvGraphicFramePr>
          <p:cNvPr id="8" name="Diagram 7"/>
          <p:cNvGraphicFramePr/>
          <p:nvPr/>
        </p:nvGraphicFramePr>
        <p:xfrm>
          <a:off x="714348" y="285728"/>
          <a:ext cx="7813577" cy="12858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dissolv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533400" y="0"/>
          <a:ext cx="7851648"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ubtitle 2"/>
          <p:cNvSpPr>
            <a:spLocks noGrp="1"/>
          </p:cNvSpPr>
          <p:nvPr>
            <p:ph type="subTitle" idx="1"/>
          </p:nvPr>
        </p:nvSpPr>
        <p:spPr>
          <a:xfrm>
            <a:off x="500034" y="1857364"/>
            <a:ext cx="7854696" cy="4500594"/>
          </a:xfrm>
        </p:spPr>
        <p:txBody>
          <a:bodyPr>
            <a:normAutofit fontScale="47500" lnSpcReduction="20000"/>
          </a:bodyPr>
          <a:lstStyle/>
          <a:p>
            <a:pPr algn="just"/>
            <a:r>
              <a:rPr lang="en-US" dirty="0"/>
              <a:t>Hilton. (</a:t>
            </a:r>
            <a:r>
              <a:rPr lang="en-US" dirty="0" err="1"/>
              <a:t>n.d</a:t>
            </a:r>
            <a:r>
              <a:rPr lang="en-US" dirty="0"/>
              <a:t>.). About Us. Retrieved from </a:t>
            </a:r>
            <a:r>
              <a:rPr lang="en-US" dirty="0">
                <a:hlinkClick r:id="rId7"/>
              </a:rPr>
              <a:t>https://www.hilton.com/en/corporate/about-us/</a:t>
            </a:r>
            <a:endParaRPr lang="en-US" dirty="0"/>
          </a:p>
          <a:p>
            <a:pPr algn="just"/>
            <a:r>
              <a:rPr lang="en-US" dirty="0"/>
              <a:t>Hilton. (</a:t>
            </a:r>
            <a:r>
              <a:rPr lang="en-US" dirty="0" err="1"/>
              <a:t>n.d</a:t>
            </a:r>
            <a:r>
              <a:rPr lang="en-US" dirty="0"/>
              <a:t>.). Hilton Honors. Retrieved from </a:t>
            </a:r>
            <a:r>
              <a:rPr lang="en-US" dirty="0">
                <a:hlinkClick r:id="rId8"/>
              </a:rPr>
              <a:t>https://www.hilton.com/en/hilton-honors/</a:t>
            </a:r>
            <a:endParaRPr lang="en-US" dirty="0"/>
          </a:p>
          <a:p>
            <a:pPr algn="just"/>
            <a:r>
              <a:rPr lang="en-US" sz="2800" dirty="0" err="1"/>
              <a:t>Kotler</a:t>
            </a:r>
            <a:r>
              <a:rPr lang="en-US" sz="2800" dirty="0"/>
              <a:t>, P., &amp; Keller, K. L. (2016). Marketing management. Pearson Education.</a:t>
            </a:r>
          </a:p>
          <a:p>
            <a:pPr algn="just"/>
            <a:r>
              <a:rPr lang="en-US" sz="2800" dirty="0"/>
              <a:t>Porter, M. E. (2008). The five competitive forces that shape strategy. Harvard business review, 86(1), 78-93.</a:t>
            </a:r>
          </a:p>
          <a:p>
            <a:pPr algn="just"/>
            <a:r>
              <a:rPr lang="en-US" sz="2800" dirty="0" err="1"/>
              <a:t>Alshammary</a:t>
            </a:r>
            <a:r>
              <a:rPr lang="en-US" sz="2800" dirty="0"/>
              <a:t>, A. A., &amp; </a:t>
            </a:r>
            <a:r>
              <a:rPr lang="en-US" sz="2800" dirty="0" err="1"/>
              <a:t>Alarifi</a:t>
            </a:r>
            <a:r>
              <a:rPr lang="en-US" sz="2800" dirty="0"/>
              <a:t>, A. (2020). The impact of social media on customer engagement: A review of literature. Journal of Marketing Communications, 26(2), 154-178.</a:t>
            </a:r>
          </a:p>
          <a:p>
            <a:pPr algn="just"/>
            <a:r>
              <a:rPr lang="en-US" sz="2800" dirty="0"/>
              <a:t>Chen, S., &amp; </a:t>
            </a:r>
            <a:r>
              <a:rPr lang="en-US" sz="2800" dirty="0" err="1"/>
              <a:t>Ganesan</a:t>
            </a:r>
            <a:r>
              <a:rPr lang="en-US" sz="2800" dirty="0"/>
              <a:t>, S. (2012). The impact of loyalty programs on customer purchase behavior. Journal of Marketing, 76(2), 193-211.</a:t>
            </a:r>
          </a:p>
          <a:p>
            <a:pPr algn="just"/>
            <a:r>
              <a:rPr lang="en-US" sz="2800" dirty="0"/>
              <a:t>Wilson, R. M., &amp; Gilligan, C. (2012). Strategic marketing management. </a:t>
            </a:r>
            <a:r>
              <a:rPr lang="en-US" sz="2800" dirty="0" err="1"/>
              <a:t>Routledge</a:t>
            </a:r>
            <a:r>
              <a:rPr lang="en-US" sz="2800" dirty="0"/>
              <a:t>.</a:t>
            </a:r>
          </a:p>
          <a:p>
            <a:pPr algn="just"/>
            <a:r>
              <a:rPr lang="en-US" sz="2800" dirty="0"/>
              <a:t>Hair </a:t>
            </a:r>
            <a:r>
              <a:rPr lang="en-US" sz="2800" dirty="0" err="1"/>
              <a:t>Jr</a:t>
            </a:r>
            <a:r>
              <a:rPr lang="en-US" sz="2800" dirty="0"/>
              <a:t>, J. F., </a:t>
            </a:r>
            <a:r>
              <a:rPr lang="en-US" sz="2800" dirty="0" err="1"/>
              <a:t>Celsi</a:t>
            </a:r>
            <a:r>
              <a:rPr lang="en-US" sz="2800" dirty="0"/>
              <a:t>, M., </a:t>
            </a:r>
            <a:r>
              <a:rPr lang="en-US" sz="2800" dirty="0" err="1"/>
              <a:t>Ortinau</a:t>
            </a:r>
            <a:r>
              <a:rPr lang="en-US" sz="2800" dirty="0"/>
              <a:t>, D. J., &amp; Bush, R. P. (2016). Essentials of marketing research. McGraw Hill Higher Education.</a:t>
            </a:r>
          </a:p>
          <a:p>
            <a:pPr algn="just"/>
            <a:r>
              <a:rPr lang="en-US" sz="2800" dirty="0" err="1"/>
              <a:t>Kotler</a:t>
            </a:r>
            <a:r>
              <a:rPr lang="en-US" sz="2800" dirty="0"/>
              <a:t>, P., Bowen, J. T., &amp; </a:t>
            </a:r>
            <a:r>
              <a:rPr lang="en-US" sz="2800" dirty="0" err="1"/>
              <a:t>Makens</a:t>
            </a:r>
            <a:r>
              <a:rPr lang="en-US" sz="2800" dirty="0"/>
              <a:t>, J. C. (2018). Marketing for hospitality and tourism. Pearson.</a:t>
            </a:r>
          </a:p>
          <a:p>
            <a:pPr algn="just"/>
            <a:r>
              <a:rPr lang="en-US" sz="2800" dirty="0" err="1"/>
              <a:t>Kotler</a:t>
            </a:r>
            <a:r>
              <a:rPr lang="en-US" sz="2800" dirty="0"/>
              <a:t>, P., &amp; Keller, K. L. (2016). A framework for marketing management. Pearson Education.</a:t>
            </a:r>
          </a:p>
          <a:p>
            <a:pPr algn="just">
              <a:lnSpc>
                <a:spcPct val="150000"/>
              </a:lnSpc>
            </a:pPr>
            <a:r>
              <a:rPr lang="en-US" sz="2800" dirty="0" err="1">
                <a:latin typeface="Times New Roman" panose="02020603050405020304" pitchFamily="18" charset="0"/>
              </a:rPr>
              <a:t>Brooksbank</a:t>
            </a:r>
            <a:r>
              <a:rPr lang="en-US" sz="2800" dirty="0">
                <a:latin typeface="Times New Roman" panose="02020603050405020304" pitchFamily="18" charset="0"/>
              </a:rPr>
              <a:t>, R. (2019). Essential Characteristics for an Effective Marketing Plan. </a:t>
            </a:r>
            <a:r>
              <a:rPr lang="en-US" sz="2800" i="1" dirty="0">
                <a:latin typeface="Times New Roman" panose="02020603050405020304" pitchFamily="18" charset="0"/>
              </a:rPr>
              <a:t>Marketing Intelligence &amp; Planning</a:t>
            </a:r>
            <a:r>
              <a:rPr lang="en-US" sz="2800" dirty="0">
                <a:latin typeface="Times New Roman" panose="02020603050405020304" pitchFamily="18" charset="0"/>
              </a:rPr>
              <a:t>, 9(7), pp.17–20.</a:t>
            </a:r>
          </a:p>
          <a:p>
            <a:pPr algn="just">
              <a:lnSpc>
                <a:spcPct val="150000"/>
              </a:lnSpc>
            </a:pPr>
            <a:r>
              <a:rPr lang="en-US" sz="2800" dirty="0">
                <a:latin typeface="Times New Roman" panose="02020603050405020304" pitchFamily="18" charset="0"/>
              </a:rPr>
              <a:t>Polo, M.P. (2020). Acts or events? A perspective from the marketing mix. </a:t>
            </a:r>
            <a:r>
              <a:rPr lang="en-US" sz="2800" i="1" dirty="0">
                <a:latin typeface="Times New Roman" panose="02020603050405020304" pitchFamily="18" charset="0"/>
              </a:rPr>
              <a:t>IROCAMM-International Review Of Communication And Marketing Mix</a:t>
            </a:r>
            <a:r>
              <a:rPr lang="en-US" sz="2800" dirty="0">
                <a:latin typeface="Times New Roman" panose="02020603050405020304" pitchFamily="18" charset="0"/>
              </a:rPr>
              <a:t>, 1(1), pp.56–66.</a:t>
            </a:r>
          </a:p>
          <a:p>
            <a:pPr algn="just">
              <a:lnSpc>
                <a:spcPct val="150000"/>
              </a:lnSpc>
            </a:pPr>
            <a:r>
              <a:rPr lang="en-US" sz="2800" dirty="0">
                <a:latin typeface="Times New Roman" panose="02020603050405020304" pitchFamily="18" charset="0"/>
              </a:rPr>
              <a:t>Shapiro, M. (2018). How to prepare a marketing plan—3rd edition. </a:t>
            </a:r>
            <a:r>
              <a:rPr lang="en-US" sz="2800" i="1" dirty="0">
                <a:latin typeface="Times New Roman" panose="02020603050405020304" pitchFamily="18" charset="0"/>
              </a:rPr>
              <a:t>Industrial Marketing Management</a:t>
            </a:r>
            <a:r>
              <a:rPr lang="en-US" sz="2800" dirty="0">
                <a:latin typeface="Times New Roman" panose="02020603050405020304" pitchFamily="18" charset="0"/>
              </a:rPr>
              <a:t>, 13(1), p.53. </a:t>
            </a:r>
            <a:r>
              <a:rPr lang="en-US" sz="2800" dirty="0" err="1">
                <a:latin typeface="Times New Roman" panose="02020603050405020304" pitchFamily="18" charset="0"/>
              </a:rPr>
              <a:t>doi:https</a:t>
            </a:r>
            <a:r>
              <a:rPr lang="en-US" sz="2800" dirty="0">
                <a:latin typeface="Times New Roman" panose="02020603050405020304" pitchFamily="18" charset="0"/>
              </a:rPr>
              <a:t>://</a:t>
            </a:r>
            <a:r>
              <a:rPr lang="en-US" sz="2800" dirty="0" err="1">
                <a:latin typeface="Times New Roman" panose="02020603050405020304" pitchFamily="18" charset="0"/>
              </a:rPr>
              <a:t>doi.org</a:t>
            </a:r>
            <a:r>
              <a:rPr lang="en-US" sz="2800" dirty="0">
                <a:latin typeface="Times New Roman" panose="02020603050405020304" pitchFamily="18" charset="0"/>
              </a:rPr>
              <a:t>/10.1016/0019-8501(84)90009-9</a:t>
            </a:r>
            <a:endParaRPr lang="en-US" dirty="0"/>
          </a:p>
          <a:p>
            <a:pPr algn="just"/>
            <a:endParaRPr lang="en-US" dirty="0"/>
          </a:p>
        </p:txBody>
      </p:sp>
    </p:spTree>
  </p:cSld>
  <p:clrMapOvr>
    <a:masterClrMapping/>
  </p:clrMapOvr>
  <p:transition>
    <p:dissolv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nvGraphicFramePr>
        <p:xfrm>
          <a:off x="533400" y="1371600"/>
          <a:ext cx="7851648" cy="1128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ubtitle 4"/>
          <p:cNvSpPr>
            <a:spLocks noGrp="1"/>
          </p:cNvSpPr>
          <p:nvPr>
            <p:ph type="subTitle" idx="1"/>
          </p:nvPr>
        </p:nvSpPr>
        <p:spPr/>
        <p:txBody>
          <a:bodyPr/>
          <a:lstStyle/>
          <a:p>
            <a:pPr algn="just"/>
            <a:r>
              <a:rPr lang="en-US" dirty="0"/>
              <a:t>PRESENTED BY&gt; SHABANA PANIRWALA</a:t>
            </a:r>
          </a:p>
          <a:p>
            <a:pPr algn="just"/>
            <a:r>
              <a:rPr lang="en-US" dirty="0"/>
              <a:t>STUDENT ID&gt; 2235642</a:t>
            </a:r>
          </a:p>
        </p:txBody>
      </p:sp>
    </p:spTree>
  </p:cSld>
  <p:clrMapOvr>
    <a:masterClrMapping/>
  </p:clrMapOvr>
  <p:transition>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136</TotalTime>
  <Words>1063</Words>
  <Application>Microsoft Office PowerPoint</Application>
  <PresentationFormat>On-screen Show (4:3)</PresentationFormat>
  <Paragraphs>47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Constantia</vt:lpstr>
      <vt:lpstr>Times New Roman</vt:lpstr>
      <vt:lpstr>Wingdings 2</vt:lpstr>
      <vt:lpstr>Flow</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Hilton's current marketing strategies have been effective, there are several areas where the company can improve its efforts.First, Hilton should continue to invest in social media</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Deepak</dc:creator>
  <cp:lastModifiedBy>shabanapanirwala1@outlook.com</cp:lastModifiedBy>
  <cp:revision>14</cp:revision>
  <dcterms:created xsi:type="dcterms:W3CDTF">2023-03-10T16:09:57Z</dcterms:created>
  <dcterms:modified xsi:type="dcterms:W3CDTF">2023-05-03T12:28:54Z</dcterms:modified>
</cp:coreProperties>
</file>