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y="5143500" cx="9144000"/>
  <p:notesSz cx="6858000" cy="9144000"/>
  <p:embeddedFontLst>
    <p:embeddedFont>
      <p:font typeface="Spectral"/>
      <p:regular r:id="rId24"/>
      <p:bold r:id="rId25"/>
      <p:italic r:id="rId26"/>
      <p:boldItalic r:id="rId27"/>
    </p:embeddedFont>
    <p:embeddedFont>
      <p:font typeface="Spectral Medium"/>
      <p:regular r:id="rId28"/>
      <p:bold r:id="rId29"/>
      <p:italic r:id="rId30"/>
      <p:boldItalic r:id="rId3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font" Target="fonts/Spectral-regular.fntdata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Spectral-italic.fntdata"/><Relationship Id="rId25" Type="http://schemas.openxmlformats.org/officeDocument/2006/relationships/font" Target="fonts/Spectral-bold.fntdata"/><Relationship Id="rId28" Type="http://schemas.openxmlformats.org/officeDocument/2006/relationships/font" Target="fonts/SpectralMedium-regular.fntdata"/><Relationship Id="rId27" Type="http://schemas.openxmlformats.org/officeDocument/2006/relationships/font" Target="fonts/Spectral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SpectralMedium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SpectralMedium-boldItalic.fntdata"/><Relationship Id="rId30" Type="http://schemas.openxmlformats.org/officeDocument/2006/relationships/font" Target="fonts/SpectralMedium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2ad8c84afb0_0_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2ad8c84afb0_0_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2ad8c84afb0_0_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2ad8c84afb0_0_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2ad8c84afb0_0_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2ad8c84afb0_0_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2ad8c84afb0_0_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2ad8c84afb0_0_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2ad8c84afb0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2ad8c84afb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2ad8c84afb0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2ad8c84afb0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2ad8c84afb0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2ad8c84afb0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2ad8c84afb0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2ad8c84afb0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2ad8c84afb0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2ad8c84afb0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2ad8c84afb0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2ad8c84afb0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2ad8c84afb0_0_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2ad8c84afb0_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2ad8c84afb0_0_8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2ad8c84afb0_0_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2ad8c84afb0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2ad8c84afb0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2ad8c84afb0_0_1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2ad8c84afb0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2ad8c84afb0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2ad8c84afb0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2ad8c84afb0_0_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2ad8c84afb0_0_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2ad8c84afb0_0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2ad8c84afb0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8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png"/><Relationship Id="rId4" Type="http://schemas.openxmlformats.org/officeDocument/2006/relationships/image" Target="../media/image1.png"/><Relationship Id="rId5" Type="http://schemas.openxmlformats.org/officeDocument/2006/relationships/image" Target="../media/image7.png"/><Relationship Id="rId6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3.png"/><Relationship Id="rId4" Type="http://schemas.openxmlformats.org/officeDocument/2006/relationships/image" Target="../media/image3.png"/><Relationship Id="rId5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Relationship Id="rId4" Type="http://schemas.openxmlformats.org/officeDocument/2006/relationships/image" Target="../media/image9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6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0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0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://drive.google.com/file/d/1K24aOmO68kpKR5YI1D4jqxKhxz5drTpB/view" TargetMode="External"/><Relationship Id="rId4" Type="http://schemas.openxmlformats.org/officeDocument/2006/relationships/image" Target="../media/image11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4.png"/><Relationship Id="rId4" Type="http://schemas.openxmlformats.org/officeDocument/2006/relationships/image" Target="../media/image17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1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9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://drive.google.com/file/d/1C5247glNNlWO-L1DjQ7ZRXdbHE3Zl_WX/view" TargetMode="External"/><Relationship Id="rId4" Type="http://schemas.openxmlformats.org/officeDocument/2006/relationships/image" Target="../media/image5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0" y="274850"/>
            <a:ext cx="8502900" cy="45840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3600">
              <a:solidFill>
                <a:schemeClr val="lt2"/>
              </a:solidFill>
              <a:latin typeface="Spectral Medium"/>
              <a:ea typeface="Spectral Medium"/>
              <a:cs typeface="Spectral Medium"/>
              <a:sym typeface="Spectral Medium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4800">
                <a:solidFill>
                  <a:schemeClr val="lt2"/>
                </a:solidFill>
                <a:latin typeface="Spectral Medium"/>
                <a:ea typeface="Spectral Medium"/>
                <a:cs typeface="Spectral Medium"/>
                <a:sym typeface="Spectral Medium"/>
              </a:rPr>
              <a:t>Production Methods: Taught</a:t>
            </a:r>
            <a:endParaRPr i="1" sz="4800">
              <a:solidFill>
                <a:schemeClr val="lt2"/>
              </a:solidFill>
              <a:latin typeface="Spectral Medium"/>
              <a:ea typeface="Spectral Medium"/>
              <a:cs typeface="Spectral Medium"/>
              <a:sym typeface="Spectral Medium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000">
                <a:solidFill>
                  <a:schemeClr val="lt2"/>
                </a:solidFill>
                <a:latin typeface="Spectral Medium"/>
                <a:ea typeface="Spectral Medium"/>
                <a:cs typeface="Spectral Medium"/>
                <a:sym typeface="Spectral Medium"/>
              </a:rPr>
              <a:t>Night Owl V1 - VR Set</a:t>
            </a:r>
            <a:endParaRPr i="1" sz="3000">
              <a:solidFill>
                <a:schemeClr val="lt2"/>
              </a:solidFill>
              <a:latin typeface="Spectral Medium"/>
              <a:ea typeface="Spectral Medium"/>
              <a:cs typeface="Spectral Medium"/>
              <a:sym typeface="Spectral Medium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000">
                <a:solidFill>
                  <a:schemeClr val="lt2"/>
                </a:solidFill>
                <a:latin typeface="Spectral Medium"/>
                <a:ea typeface="Spectral Medium"/>
                <a:cs typeface="Spectral Medium"/>
                <a:sym typeface="Spectral Medium"/>
              </a:rPr>
              <a:t>By Niomi Nia Wyatt</a:t>
            </a:r>
            <a:endParaRPr i="1" sz="3000">
              <a:solidFill>
                <a:schemeClr val="lt2"/>
              </a:solidFill>
              <a:latin typeface="Spectral Medium"/>
              <a:ea typeface="Spectral Medium"/>
              <a:cs typeface="Spectral Medium"/>
              <a:sym typeface="Spectral Medium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 txBox="1"/>
          <p:nvPr>
            <p:ph type="ctrTitle"/>
          </p:nvPr>
        </p:nvSpPr>
        <p:spPr>
          <a:xfrm>
            <a:off x="311700" y="274850"/>
            <a:ext cx="56415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Product Design - Night Owl V1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60" name="Google Shape;60;p14"/>
          <p:cNvSpPr/>
          <p:nvPr/>
        </p:nvSpPr>
        <p:spPr>
          <a:xfrm>
            <a:off x="311700" y="1109175"/>
            <a:ext cx="86232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" name="Google Shape;61;p14"/>
          <p:cNvSpPr txBox="1"/>
          <p:nvPr/>
        </p:nvSpPr>
        <p:spPr>
          <a:xfrm>
            <a:off x="402450" y="1197525"/>
            <a:ext cx="4169700" cy="367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For my product I will be designing a 3D VR headset that is connected up to motion scanners in the fingertips of a pair of gloves that allows the user to transfer data from the real world to the </a:t>
            </a:r>
            <a:r>
              <a:rPr i="1"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virtual world.</a:t>
            </a:r>
            <a:endParaRPr i="1"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The concept of this design is to bring more of the real world through scanning objects and transferring the data to the headset in real time, allowing for a seamless transition of virtual environments.</a:t>
            </a:r>
            <a:endParaRPr i="1" sz="1800">
              <a:solidFill>
                <a:srgbClr val="F9FBFD"/>
              </a:solidFill>
              <a:latin typeface="Spectral Medium"/>
              <a:ea typeface="Spectral Medium"/>
              <a:cs typeface="Spectral Medium"/>
              <a:sym typeface="Spectral Medium"/>
            </a:endParaRPr>
          </a:p>
        </p:txBody>
      </p:sp>
      <p:sp>
        <p:nvSpPr>
          <p:cNvPr id="62" name="Google Shape;62;p14"/>
          <p:cNvSpPr txBox="1"/>
          <p:nvPr/>
        </p:nvSpPr>
        <p:spPr>
          <a:xfrm>
            <a:off x="4572000" y="2861625"/>
            <a:ext cx="4169700" cy="186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rgbClr val="F9FBFD"/>
                </a:solidFill>
                <a:latin typeface="Spectral Medium"/>
                <a:ea typeface="Spectral Medium"/>
                <a:cs typeface="Spectral Medium"/>
                <a:sym typeface="Spectral Medium"/>
              </a:rPr>
              <a:t>I do believe this hasn’t been achieved before in practicality and would be innovative to the VR space and has a lot of practical application to real world scenarios such as the armed combat or security </a:t>
            </a:r>
            <a:r>
              <a:rPr i="1" lang="en-GB" sz="1800">
                <a:solidFill>
                  <a:srgbClr val="F9FBFD"/>
                </a:solidFill>
                <a:latin typeface="Spectral Medium"/>
                <a:ea typeface="Spectral Medium"/>
                <a:cs typeface="Spectral Medium"/>
                <a:sym typeface="Spectral Medium"/>
              </a:rPr>
              <a:t>protocols.</a:t>
            </a:r>
            <a:endParaRPr i="1" sz="1800">
              <a:solidFill>
                <a:srgbClr val="F9FBFD"/>
              </a:solidFill>
              <a:latin typeface="Spectral Medium"/>
              <a:ea typeface="Spectral Medium"/>
              <a:cs typeface="Spectral Medium"/>
              <a:sym typeface="Spectral Medium"/>
            </a:endParaRPr>
          </a:p>
        </p:txBody>
      </p:sp>
      <p:pic>
        <p:nvPicPr>
          <p:cNvPr id="63" name="Google Shape;6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75175" y="1197525"/>
            <a:ext cx="2773490" cy="16641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ctrTitle"/>
          </p:nvPr>
        </p:nvSpPr>
        <p:spPr>
          <a:xfrm>
            <a:off x="311700" y="274850"/>
            <a:ext cx="56415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Product Research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69" name="Google Shape;69;p15"/>
          <p:cNvSpPr/>
          <p:nvPr/>
        </p:nvSpPr>
        <p:spPr>
          <a:xfrm>
            <a:off x="311700" y="1109175"/>
            <a:ext cx="86232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15"/>
          <p:cNvSpPr txBox="1"/>
          <p:nvPr/>
        </p:nvSpPr>
        <p:spPr>
          <a:xfrm>
            <a:off x="417175" y="1207350"/>
            <a:ext cx="8436600" cy="191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Latest VR headsets on the market in 2024:</a:t>
            </a:r>
            <a:endParaRPr i="1"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       Meta Quest 3            PlayStation VR             HP Reverb G2               Valve Index</a:t>
            </a:r>
            <a:endParaRPr i="1"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pic>
        <p:nvPicPr>
          <p:cNvPr id="71" name="Google Shape;71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8300" y="2223275"/>
            <a:ext cx="2137925" cy="1895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55175" y="2223275"/>
            <a:ext cx="1895625" cy="1895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 rotWithShape="1">
          <a:blip r:embed="rId5">
            <a:alphaModFix/>
          </a:blip>
          <a:srcRect b="0" l="22531" r="15720" t="0"/>
          <a:stretch/>
        </p:blipFill>
        <p:spPr>
          <a:xfrm>
            <a:off x="4619750" y="2223275"/>
            <a:ext cx="2080950" cy="1895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769650" y="2223275"/>
            <a:ext cx="1895625" cy="1895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6"/>
          <p:cNvSpPr/>
          <p:nvPr/>
        </p:nvSpPr>
        <p:spPr>
          <a:xfrm>
            <a:off x="311700" y="91525"/>
            <a:ext cx="8623200" cy="48801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16"/>
          <p:cNvSpPr txBox="1"/>
          <p:nvPr/>
        </p:nvSpPr>
        <p:spPr>
          <a:xfrm>
            <a:off x="402300" y="1202325"/>
            <a:ext cx="4169700" cy="367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7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The target audience for this product will be for everyone over the age of 6 has it will have a practical use for any possibility in real life.</a:t>
            </a:r>
            <a:endParaRPr i="1" sz="17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7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7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For example Armed Forces training, Firefighters, Driving tests &amp; Surgery just to name a few.</a:t>
            </a:r>
            <a:endParaRPr i="1" sz="17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7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7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Any solid innovation needs to have practical or </a:t>
            </a:r>
            <a:r>
              <a:rPr i="1" lang="en-GB" sz="17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theoretical</a:t>
            </a:r>
            <a:r>
              <a:rPr i="1" lang="en-GB" sz="17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 application to the masses in </a:t>
            </a:r>
            <a:r>
              <a:rPr i="1" lang="en-GB" sz="17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order for</a:t>
            </a:r>
            <a:r>
              <a:rPr i="1" lang="en-GB" sz="17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 it to be </a:t>
            </a:r>
            <a:r>
              <a:rPr i="1" lang="en-GB" sz="17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successful, I believe this conceptual idea of seamless transition of real life data would be revolutionary in how we approach VR.</a:t>
            </a:r>
            <a:endParaRPr i="1" sz="17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pic>
        <p:nvPicPr>
          <p:cNvPr id="81" name="Google Shape;8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79650" y="3350975"/>
            <a:ext cx="3735726" cy="1510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648738" y="201800"/>
            <a:ext cx="1166625" cy="1411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79650" y="1613425"/>
            <a:ext cx="3735726" cy="1737550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6"/>
          <p:cNvSpPr txBox="1"/>
          <p:nvPr>
            <p:ph type="ctrTitle"/>
          </p:nvPr>
        </p:nvSpPr>
        <p:spPr>
          <a:xfrm>
            <a:off x="311700" y="274850"/>
            <a:ext cx="56415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Target Audience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7"/>
          <p:cNvSpPr txBox="1"/>
          <p:nvPr>
            <p:ph type="ctrTitle"/>
          </p:nvPr>
        </p:nvSpPr>
        <p:spPr>
          <a:xfrm>
            <a:off x="311700" y="274850"/>
            <a:ext cx="56415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Story of the idea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90" name="Google Shape;90;p17"/>
          <p:cNvSpPr/>
          <p:nvPr/>
        </p:nvSpPr>
        <p:spPr>
          <a:xfrm>
            <a:off x="311700" y="1109175"/>
            <a:ext cx="86232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17"/>
          <p:cNvSpPr txBox="1"/>
          <p:nvPr/>
        </p:nvSpPr>
        <p:spPr>
          <a:xfrm>
            <a:off x="358125" y="1150875"/>
            <a:ext cx="4169700" cy="377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6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The reason for me coming up with this concept is because there have been many times where I would like to experience something that would potentially be very dangerous and </a:t>
            </a:r>
            <a:r>
              <a:rPr i="1" lang="en-GB" sz="16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therefore</a:t>
            </a:r>
            <a:r>
              <a:rPr i="1" lang="en-GB" sz="16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 would suffer from a lack confidence in a product to provide me care.</a:t>
            </a:r>
            <a:endParaRPr i="1" sz="16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6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6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I always needed guidance and security in feeling safe, I have been doing thorough research into products that provide that level of safety and care but have yet to find any.</a:t>
            </a:r>
            <a:endParaRPr i="1" sz="16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6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6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I believe this product will give me and many other people the security that they need when facing uncertainty.</a:t>
            </a:r>
            <a:endParaRPr i="1" sz="16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pic>
        <p:nvPicPr>
          <p:cNvPr id="92" name="Google Shape;92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57000" y="1175401"/>
            <a:ext cx="3716524" cy="1970575"/>
          </a:xfrm>
          <a:prstGeom prst="rect">
            <a:avLst/>
          </a:prstGeom>
          <a:noFill/>
          <a:ln cap="flat" cmpd="sng" w="9525">
            <a:solidFill>
              <a:srgbClr val="5F5A6E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93" name="Google Shape;93;p17"/>
          <p:cNvPicPr preferRelativeResize="0"/>
          <p:nvPr/>
        </p:nvPicPr>
        <p:blipFill rotWithShape="1">
          <a:blip r:embed="rId4">
            <a:alphaModFix/>
          </a:blip>
          <a:srcRect b="10096" l="0" r="0" t="0"/>
          <a:stretch/>
        </p:blipFill>
        <p:spPr>
          <a:xfrm>
            <a:off x="5157000" y="3181400"/>
            <a:ext cx="3716526" cy="1748575"/>
          </a:xfrm>
          <a:prstGeom prst="rect">
            <a:avLst/>
          </a:prstGeom>
          <a:noFill/>
          <a:ln cap="flat" cmpd="sng" w="9525">
            <a:solidFill>
              <a:srgbClr val="5F5A6E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8"/>
          <p:cNvSpPr txBox="1"/>
          <p:nvPr>
            <p:ph type="ctrTitle"/>
          </p:nvPr>
        </p:nvSpPr>
        <p:spPr>
          <a:xfrm>
            <a:off x="311700" y="274850"/>
            <a:ext cx="56415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VR Concept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99" name="Google Shape;99;p18"/>
          <p:cNvSpPr/>
          <p:nvPr/>
        </p:nvSpPr>
        <p:spPr>
          <a:xfrm>
            <a:off x="311700" y="1109175"/>
            <a:ext cx="68097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0" name="Google Shape;100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2475" y="1165325"/>
            <a:ext cx="6625675" cy="3726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9"/>
          <p:cNvSpPr txBox="1"/>
          <p:nvPr>
            <p:ph type="ctrTitle"/>
          </p:nvPr>
        </p:nvSpPr>
        <p:spPr>
          <a:xfrm>
            <a:off x="311700" y="274850"/>
            <a:ext cx="56415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Storyboard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06" name="Google Shape;106;p19"/>
          <p:cNvSpPr/>
          <p:nvPr/>
        </p:nvSpPr>
        <p:spPr>
          <a:xfrm>
            <a:off x="311700" y="1109175"/>
            <a:ext cx="67455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07" name="Google Shape;10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6325" y="1170925"/>
            <a:ext cx="6638702" cy="3734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0"/>
          <p:cNvSpPr txBox="1"/>
          <p:nvPr>
            <p:ph type="ctrTitle"/>
          </p:nvPr>
        </p:nvSpPr>
        <p:spPr>
          <a:xfrm>
            <a:off x="311700" y="274850"/>
            <a:ext cx="56991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Modelling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13" name="Google Shape;113;p20"/>
          <p:cNvSpPr/>
          <p:nvPr/>
        </p:nvSpPr>
        <p:spPr>
          <a:xfrm>
            <a:off x="311700" y="1109175"/>
            <a:ext cx="56991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14" name="Google Shape;114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6775" y="1169150"/>
            <a:ext cx="5576423" cy="37327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1"/>
          <p:cNvSpPr txBox="1"/>
          <p:nvPr>
            <p:ph type="ctrTitle"/>
          </p:nvPr>
        </p:nvSpPr>
        <p:spPr>
          <a:xfrm>
            <a:off x="311700" y="274850"/>
            <a:ext cx="68877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Retopologizing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20" name="Google Shape;120;p21"/>
          <p:cNvSpPr/>
          <p:nvPr/>
        </p:nvSpPr>
        <p:spPr>
          <a:xfrm>
            <a:off x="311700" y="1109175"/>
            <a:ext cx="68877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21" name="Google Shape;12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8750" y="1168125"/>
            <a:ext cx="6745224" cy="37361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2"/>
          <p:cNvSpPr txBox="1"/>
          <p:nvPr>
            <p:ph type="ctrTitle"/>
          </p:nvPr>
        </p:nvSpPr>
        <p:spPr>
          <a:xfrm>
            <a:off x="311700" y="274850"/>
            <a:ext cx="68952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Wireframe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27" name="Google Shape;127;p22"/>
          <p:cNvSpPr/>
          <p:nvPr/>
        </p:nvSpPr>
        <p:spPr>
          <a:xfrm>
            <a:off x="311700" y="1109175"/>
            <a:ext cx="68952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28" name="Google Shape;128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3700" y="1176600"/>
            <a:ext cx="6728422" cy="37241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3"/>
          <p:cNvSpPr txBox="1"/>
          <p:nvPr>
            <p:ph type="ctrTitle"/>
          </p:nvPr>
        </p:nvSpPr>
        <p:spPr>
          <a:xfrm>
            <a:off x="311700" y="274850"/>
            <a:ext cx="42936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Texturing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34" name="Google Shape;134;p23"/>
          <p:cNvSpPr/>
          <p:nvPr/>
        </p:nvSpPr>
        <p:spPr>
          <a:xfrm>
            <a:off x="311700" y="1083375"/>
            <a:ext cx="42936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35" name="Google Shape;135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1328" y="1181225"/>
            <a:ext cx="4116724" cy="3666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4"/>
          <p:cNvSpPr txBox="1"/>
          <p:nvPr>
            <p:ph type="ctrTitle"/>
          </p:nvPr>
        </p:nvSpPr>
        <p:spPr>
          <a:xfrm>
            <a:off x="311700" y="274850"/>
            <a:ext cx="84204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Rigging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41" name="Google Shape;141;p24"/>
          <p:cNvSpPr/>
          <p:nvPr/>
        </p:nvSpPr>
        <p:spPr>
          <a:xfrm>
            <a:off x="311700" y="1109175"/>
            <a:ext cx="84204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42" name="Google Shape;142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5000" y="1172272"/>
            <a:ext cx="8266798" cy="37095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5"/>
          <p:cNvSpPr txBox="1"/>
          <p:nvPr>
            <p:ph type="ctrTitle"/>
          </p:nvPr>
        </p:nvSpPr>
        <p:spPr>
          <a:xfrm>
            <a:off x="311700" y="274850"/>
            <a:ext cx="51009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Animation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48" name="Google Shape;148;p25"/>
          <p:cNvSpPr/>
          <p:nvPr/>
        </p:nvSpPr>
        <p:spPr>
          <a:xfrm>
            <a:off x="311700" y="1109175"/>
            <a:ext cx="51009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49" name="Google Shape;149;p25" title="Animation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28975" y="1191550"/>
            <a:ext cx="4890475" cy="3667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6"/>
          <p:cNvSpPr txBox="1"/>
          <p:nvPr>
            <p:ph type="ctrTitle"/>
          </p:nvPr>
        </p:nvSpPr>
        <p:spPr>
          <a:xfrm>
            <a:off x="311700" y="274850"/>
            <a:ext cx="86232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Shader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55" name="Google Shape;155;p26"/>
          <p:cNvSpPr/>
          <p:nvPr/>
        </p:nvSpPr>
        <p:spPr>
          <a:xfrm>
            <a:off x="311700" y="1109175"/>
            <a:ext cx="86232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56" name="Google Shape;156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2250" y="1180550"/>
            <a:ext cx="4938150" cy="3732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32375" y="1180550"/>
            <a:ext cx="4020300" cy="1637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7"/>
          <p:cNvSpPr txBox="1"/>
          <p:nvPr>
            <p:ph type="ctrTitle"/>
          </p:nvPr>
        </p:nvSpPr>
        <p:spPr>
          <a:xfrm>
            <a:off x="311700" y="274850"/>
            <a:ext cx="54672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Lighting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63" name="Google Shape;163;p27"/>
          <p:cNvSpPr/>
          <p:nvPr/>
        </p:nvSpPr>
        <p:spPr>
          <a:xfrm>
            <a:off x="311700" y="1109175"/>
            <a:ext cx="54672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64" name="Google Shape;164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8748" y="1161125"/>
            <a:ext cx="5307470" cy="37353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8"/>
          <p:cNvSpPr txBox="1"/>
          <p:nvPr>
            <p:ph type="ctrTitle"/>
          </p:nvPr>
        </p:nvSpPr>
        <p:spPr>
          <a:xfrm>
            <a:off x="311700" y="274850"/>
            <a:ext cx="67455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Arnold Renderer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70" name="Google Shape;170;p28"/>
          <p:cNvSpPr/>
          <p:nvPr/>
        </p:nvSpPr>
        <p:spPr>
          <a:xfrm>
            <a:off x="311700" y="1109175"/>
            <a:ext cx="67455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71" name="Google Shape;171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3000" y="1188279"/>
            <a:ext cx="6612127" cy="37110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9"/>
          <p:cNvSpPr txBox="1"/>
          <p:nvPr>
            <p:ph type="ctrTitle"/>
          </p:nvPr>
        </p:nvSpPr>
        <p:spPr>
          <a:xfrm>
            <a:off x="311700" y="274850"/>
            <a:ext cx="51009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Final Output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77" name="Google Shape;177;p29"/>
          <p:cNvSpPr/>
          <p:nvPr/>
        </p:nvSpPr>
        <p:spPr>
          <a:xfrm>
            <a:off x="311700" y="1109175"/>
            <a:ext cx="5100900" cy="38625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78" name="Google Shape;178;p29" title="Nightowl_V1_Video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2025" y="1178700"/>
            <a:ext cx="4935850" cy="3701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30"/>
          <p:cNvSpPr txBox="1"/>
          <p:nvPr>
            <p:ph type="ctrTitle"/>
          </p:nvPr>
        </p:nvSpPr>
        <p:spPr>
          <a:xfrm>
            <a:off x="311700" y="274850"/>
            <a:ext cx="5641500" cy="6942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3600">
                <a:solidFill>
                  <a:schemeClr val="lt2"/>
                </a:solidFill>
                <a:latin typeface="Spectral"/>
                <a:ea typeface="Spectral"/>
                <a:cs typeface="Spectral"/>
                <a:sym typeface="Spectral"/>
              </a:rPr>
              <a:t>Constraints &amp; Information</a:t>
            </a:r>
            <a:endParaRPr i="1" sz="3600">
              <a:solidFill>
                <a:schemeClr val="lt2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84" name="Google Shape;184;p30"/>
          <p:cNvSpPr/>
          <p:nvPr/>
        </p:nvSpPr>
        <p:spPr>
          <a:xfrm>
            <a:off x="311700" y="1109175"/>
            <a:ext cx="8623200" cy="8046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5" name="Google Shape;185;p30"/>
          <p:cNvSpPr txBox="1"/>
          <p:nvPr/>
        </p:nvSpPr>
        <p:spPr>
          <a:xfrm>
            <a:off x="388750" y="1135377"/>
            <a:ext cx="8448000" cy="74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9FBFD"/>
              </a:buClr>
              <a:buSzPts val="1800"/>
              <a:buFont typeface="Spectral"/>
              <a:buChar char="●"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Motion Blur causing low LOD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9FBFD"/>
              </a:buClr>
              <a:buSzPts val="1800"/>
              <a:buFont typeface="Spectral"/>
              <a:buChar char="●"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Depth of Field causing background artifacts due to loss of focus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</p:txBody>
      </p:sp>
      <p:sp>
        <p:nvSpPr>
          <p:cNvPr id="186" name="Google Shape;186;p30"/>
          <p:cNvSpPr txBox="1"/>
          <p:nvPr/>
        </p:nvSpPr>
        <p:spPr>
          <a:xfrm>
            <a:off x="317200" y="2011050"/>
            <a:ext cx="8623200" cy="2930700"/>
          </a:xfrm>
          <a:prstGeom prst="rect">
            <a:avLst/>
          </a:prstGeom>
          <a:solidFill>
            <a:srgbClr val="000000">
              <a:alpha val="47470"/>
            </a:srgbClr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3D Model Information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9FBFD"/>
              </a:buClr>
              <a:buSzPts val="1800"/>
              <a:buFont typeface="Spectral"/>
              <a:buChar char="●"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Glove </a:t>
            </a: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Coordinate Geo - 0.000/1.852/0.000 / Headset -144.297/686.674/-98.197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9FBFD"/>
              </a:buClr>
              <a:buSzPts val="1800"/>
              <a:buFont typeface="Spectral"/>
              <a:buChar char="●"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Total Vertices - 103825 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9FBFD"/>
              </a:buClr>
              <a:buSzPts val="1800"/>
              <a:buFont typeface="Spectral"/>
              <a:buChar char="●"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Total Edges - 207373 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9FBFD"/>
              </a:buClr>
              <a:buSzPts val="1800"/>
              <a:buFont typeface="Spectral"/>
              <a:buChar char="●"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Total Faces - 103473 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9FBFD"/>
              </a:buClr>
              <a:buSzPts val="1800"/>
              <a:buFont typeface="Spectral"/>
              <a:buChar char="●"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File Type - Maya Binary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9FBFD"/>
              </a:buClr>
              <a:buSzPts val="1800"/>
              <a:buFont typeface="Spectral"/>
              <a:buChar char="●"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File Size - 47.7MB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9FBFD"/>
              </a:buClr>
              <a:buSzPts val="1800"/>
              <a:buFont typeface="Spectral"/>
              <a:buChar char="●"/>
            </a:pPr>
            <a:r>
              <a:rPr lang="en-GB" sz="1800">
                <a:solidFill>
                  <a:srgbClr val="F9FBFD"/>
                </a:solidFill>
                <a:latin typeface="Spectral"/>
                <a:ea typeface="Spectral"/>
                <a:cs typeface="Spectral"/>
                <a:sym typeface="Spectral"/>
              </a:rPr>
              <a:t>Image Resolution - 1920-1080 (1080p HD)</a:t>
            </a:r>
            <a:endParaRPr sz="1800">
              <a:solidFill>
                <a:srgbClr val="F9FBFD"/>
              </a:solidFill>
              <a:latin typeface="Spectral"/>
              <a:ea typeface="Spectral"/>
              <a:cs typeface="Spectral"/>
              <a:sym typeface="Spectr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