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7" r:id="rId3"/>
    <p:sldId id="257" r:id="rId4"/>
    <p:sldId id="258" r:id="rId5"/>
    <p:sldId id="259" r:id="rId6"/>
    <p:sldId id="260" r:id="rId7"/>
    <p:sldId id="261" r:id="rId8"/>
    <p:sldId id="268"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074" autoAdjust="0"/>
  </p:normalViewPr>
  <p:slideViewPr>
    <p:cSldViewPr snapToGrid="0">
      <p:cViewPr varScale="1">
        <p:scale>
          <a:sx n="99" d="100"/>
          <a:sy n="99" d="100"/>
        </p:scale>
        <p:origin x="9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24EF5B-2AAE-44EF-B86E-1E2253DC20FB}" type="datetimeFigureOut">
              <a:rPr lang="en-GB" smtClean="0"/>
              <a:t>08/09/2021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59449-7F2A-4A7C-ADE3-97EB7321A007}" type="slidenum">
              <a:rPr lang="en-GB" smtClean="0"/>
              <a:t>‹#›</a:t>
            </a:fld>
            <a:endParaRPr lang="en-GB"/>
          </a:p>
        </p:txBody>
      </p:sp>
    </p:spTree>
    <p:extLst>
      <p:ext uri="{BB962C8B-B14F-4D97-AF65-F5344CB8AC3E}">
        <p14:creationId xmlns:p14="http://schemas.microsoft.com/office/powerpoint/2010/main" val="798207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50" dirty="0">
                <a:solidFill>
                  <a:srgbClr val="2C3E50"/>
                </a:solidFill>
                <a:effectLst/>
                <a:latin typeface="Roboto, sans-serif"/>
                <a:ea typeface="NSimSun" panose="02010609030101010101" pitchFamily="49" charset="-122"/>
                <a:cs typeface="Arial" panose="020B0604020202020204" pitchFamily="34" charset="0"/>
              </a:rPr>
              <a:t>High performance working starts at the recruitment stage, when job roles and person specifications are developed to ensure they attract the right sort of people. There is then a rigorous and sophisticated selection process followed by high levels of investment in their training and development which continues throughout their careers at the organisation. High performance work systems place emphasis on worker contribution, skill development and high job satisfaction (</a:t>
            </a:r>
            <a:r>
              <a:rPr lang="en-GB" sz="1800" kern="150" dirty="0" err="1">
                <a:solidFill>
                  <a:srgbClr val="2C3E50"/>
                </a:solidFill>
                <a:effectLst/>
                <a:latin typeface="Roboto, sans-serif"/>
                <a:ea typeface="NSimSun" panose="02010609030101010101" pitchFamily="49" charset="-122"/>
                <a:cs typeface="Arial" panose="020B0604020202020204" pitchFamily="34" charset="0"/>
              </a:rPr>
              <a:t>Danford</a:t>
            </a:r>
            <a:r>
              <a:rPr lang="en-GB" sz="1800" kern="150" dirty="0">
                <a:solidFill>
                  <a:srgbClr val="2C3E50"/>
                </a:solidFill>
                <a:effectLst/>
                <a:latin typeface="Roboto, sans-serif"/>
                <a:ea typeface="NSimSun" panose="02010609030101010101" pitchFamily="49" charset="-122"/>
                <a:cs typeface="Arial" panose="020B0604020202020204" pitchFamily="34" charset="0"/>
              </a:rPr>
              <a:t> et al., 2008). To gain these conditions, organisations must consult with employees and employ HRM policies like job security measures and generous learning and development programs (</a:t>
            </a:r>
            <a:r>
              <a:rPr lang="en-GB" sz="1800" kern="150" dirty="0" err="1">
                <a:solidFill>
                  <a:srgbClr val="2C3E50"/>
                </a:solidFill>
                <a:effectLst/>
                <a:latin typeface="Roboto, sans-serif"/>
                <a:ea typeface="NSimSun" panose="02010609030101010101" pitchFamily="49" charset="-122"/>
                <a:cs typeface="Arial" panose="020B0604020202020204" pitchFamily="34" charset="0"/>
              </a:rPr>
              <a:t>Danford</a:t>
            </a:r>
            <a:r>
              <a:rPr lang="en-GB" sz="1800" kern="150" dirty="0">
                <a:solidFill>
                  <a:srgbClr val="2C3E50"/>
                </a:solidFill>
                <a:effectLst/>
                <a:latin typeface="Roboto, sans-serif"/>
                <a:ea typeface="NSimSun" panose="02010609030101010101" pitchFamily="49" charset="-122"/>
                <a:cs typeface="Arial" panose="020B0604020202020204" pitchFamily="34" charset="0"/>
              </a:rPr>
              <a:t> et al., 2008). With these conditions in place, the organisation should become an ‘employer of choice’ with high levels of employee commitment and discretionary behaviour.</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3</a:t>
            </a:fld>
            <a:endParaRPr lang="en-GB"/>
          </a:p>
        </p:txBody>
      </p:sp>
    </p:spTree>
    <p:extLst>
      <p:ext uri="{BB962C8B-B14F-4D97-AF65-F5344CB8AC3E}">
        <p14:creationId xmlns:p14="http://schemas.microsoft.com/office/powerpoint/2010/main" val="4190606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50" dirty="0">
                <a:solidFill>
                  <a:srgbClr val="2C3E50"/>
                </a:solidFill>
                <a:effectLst/>
                <a:latin typeface="Roboto, sans-serif"/>
                <a:ea typeface="NSimSun" panose="02010609030101010101" pitchFamily="49" charset="-122"/>
                <a:cs typeface="Arial" panose="020B0604020202020204" pitchFamily="34" charset="0"/>
              </a:rPr>
              <a:t>These high performance organisations had a shared goal, a big idea, which they all bought into and what their organisations values were based on. This big idea and mission statement is embedded into the policies and practices, cementing the different departments of an organisation together in one big shared sense of pride and purpose.</a:t>
            </a:r>
            <a:endParaRPr lang="en-GB" sz="1200" kern="150" dirty="0">
              <a:effectLst/>
              <a:latin typeface="Times New Roman" panose="02020603050405020304" pitchFamily="18" charset="0"/>
              <a:ea typeface="NSimSun" panose="02010609030101010101" pitchFamily="49"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50" dirty="0">
              <a:solidFill>
                <a:srgbClr val="2C3E50"/>
              </a:solidFill>
              <a:effectLst/>
              <a:latin typeface="Roboto, sans-serif"/>
              <a:ea typeface="NSimSun" panose="02010609030101010101" pitchFamily="49"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50" dirty="0">
                <a:solidFill>
                  <a:srgbClr val="2C3E50"/>
                </a:solidFill>
                <a:effectLst/>
                <a:latin typeface="Roboto, sans-serif"/>
                <a:ea typeface="NSimSun" panose="02010609030101010101" pitchFamily="49" charset="-122"/>
                <a:cs typeface="Arial" panose="020B0604020202020204" pitchFamily="34" charset="0"/>
              </a:rPr>
              <a:t>Effective line management is important to bring the HR practices and policies to life, as it is not enough that they are just written down. Employees need to respect and be motivated by their line managers and immediate supervisors to benefit from the positive impact of the progressive HR policies. Poor implementation of HR policies and practices by line management who do not believe in them, was found to have worse consequences for the organisation than not having any policies at all (Taylor and Woodhams, 2016).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50" dirty="0">
                <a:solidFill>
                  <a:srgbClr val="2C3E50"/>
                </a:solidFill>
                <a:effectLst/>
                <a:latin typeface="Roboto, sans-serif"/>
                <a:ea typeface="NSimSun" panose="02010609030101010101" pitchFamily="49" charset="-122"/>
                <a:cs typeface="Arial" panose="020B0604020202020204" pitchFamily="34" charset="0"/>
              </a:rPr>
              <a:t>The black box studies found that where good HR policies and practices were implemented effectively that brought about superior organisational performance. Implementing such models as the AMO model, the ability to perform well, motivation to perform and opportunity to perform well, permits organisations to benefit fully from good HR practices (Taylor and Woodhams, 2016).</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50" dirty="0">
              <a:effectLst/>
              <a:latin typeface="Times New Roman" panose="02020603050405020304" pitchFamily="18" charset="0"/>
              <a:ea typeface="NSimSun" panose="02010609030101010101" pitchFamily="49"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4</a:t>
            </a:fld>
            <a:endParaRPr lang="en-GB"/>
          </a:p>
        </p:txBody>
      </p:sp>
    </p:spTree>
    <p:extLst>
      <p:ext uri="{BB962C8B-B14F-4D97-AF65-F5344CB8AC3E}">
        <p14:creationId xmlns:p14="http://schemas.microsoft.com/office/powerpoint/2010/main" val="407026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People spend the majority of their time in work so it makes sense for organisations to create an environment that’s educating and encouraging to achieve better lifestyle choices (www.westfieldhealth.com, n.d.).  Focusing on employee health and well-being can bring mutual benefits to organisations and its workforce. Employee well-being needs to be ingrained into an organisation, needs to be prioritised and supported by management and colleagues (CIPD, 2019). Without this ingrained well-being culture many organisations are falling short of achieving. Investing in employee health and well-being increases job satisfaction, retention, employee engagement, reduces absence levels and leads to higher performance and productivity rates (CIPD, 2019).</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Employee well-being is essential to deliver high performance working as it can limit negative effects like burnout, stress and high job demands. Effectively managing performance has the potential to improve employee well-being because if employees are able to be open and honest with their line managers and have access to support then they are more likely to achieve goals and targets.</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 </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6</a:t>
            </a:fld>
            <a:endParaRPr lang="en-GB"/>
          </a:p>
        </p:txBody>
      </p:sp>
    </p:spTree>
    <p:extLst>
      <p:ext uri="{BB962C8B-B14F-4D97-AF65-F5344CB8AC3E}">
        <p14:creationId xmlns:p14="http://schemas.microsoft.com/office/powerpoint/2010/main" val="1536099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50" dirty="0">
                <a:solidFill>
                  <a:srgbClr val="2C3E50"/>
                </a:solidFill>
                <a:effectLst/>
                <a:latin typeface="Roboto, sans-serif"/>
                <a:ea typeface="NSimSun" panose="02010609030101010101" pitchFamily="49" charset="-122"/>
                <a:cs typeface="Arial" panose="020B0604020202020204" pitchFamily="34" charset="0"/>
              </a:rPr>
              <a:t>Formal performance management systems usually involve an employee meeting with their immediate line manager every 6 to 12 months to discuss training and performance usually called an appraisal. This meetings outcomes are then reviewed and entered on the employees file followed by targets and improvements being set in place following these meetings (Taylor and Woodhams, 2016). Bloom et al (2012) found in their 10 year study of a variety of organisations, that those with a formal performance management system were 23% more productive than those without one (Taylor and Woodhams, 2016). </a:t>
            </a:r>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7</a:t>
            </a:fld>
            <a:endParaRPr lang="en-GB"/>
          </a:p>
        </p:txBody>
      </p:sp>
    </p:spTree>
    <p:extLst>
      <p:ext uri="{BB962C8B-B14F-4D97-AF65-F5344CB8AC3E}">
        <p14:creationId xmlns:p14="http://schemas.microsoft.com/office/powerpoint/2010/main" val="1082772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Planning involves setting the employees goals together.</a:t>
            </a:r>
          </a:p>
          <a:p>
            <a:pPr marL="171450" indent="-171450">
              <a:buFont typeface="Arial" panose="020B0604020202020204" pitchFamily="34" charset="0"/>
              <a:buChar char="•"/>
            </a:pPr>
            <a:r>
              <a:rPr lang="en-GB" dirty="0"/>
              <a:t>Tracking and monitoring the employees performance and the progress of the goals and targets set.</a:t>
            </a:r>
          </a:p>
          <a:p>
            <a:pPr marL="171450" indent="-171450">
              <a:buFont typeface="Arial" panose="020B0604020202020204" pitchFamily="34" charset="0"/>
              <a:buChar char="•"/>
            </a:pPr>
            <a:r>
              <a:rPr lang="en-GB" dirty="0"/>
              <a:t>Regular feedback and developing to improve the employees performance.</a:t>
            </a:r>
          </a:p>
          <a:p>
            <a:pPr marL="171450" indent="-171450">
              <a:buFont typeface="Arial" panose="020B0604020202020204" pitchFamily="34" charset="0"/>
              <a:buChar char="•"/>
            </a:pPr>
            <a:r>
              <a:rPr lang="en-GB" dirty="0"/>
              <a:t>Review and reward- rating the employees performance against the targets and goals. Recognising and rewarding the achievements. </a:t>
            </a:r>
            <a:r>
              <a:rPr lang="en-GB" b="0" i="0" dirty="0">
                <a:solidFill>
                  <a:srgbClr val="2C3E50"/>
                </a:solidFill>
                <a:effectLst/>
                <a:latin typeface="Roboto" panose="02000000000000000000" pitchFamily="2" charset="0"/>
              </a:rPr>
              <a:t> (Toolbox.com, 2021)</a:t>
            </a:r>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8</a:t>
            </a:fld>
            <a:endParaRPr lang="en-GB"/>
          </a:p>
        </p:txBody>
      </p:sp>
    </p:spTree>
    <p:extLst>
      <p:ext uri="{BB962C8B-B14F-4D97-AF65-F5344CB8AC3E}">
        <p14:creationId xmlns:p14="http://schemas.microsoft.com/office/powerpoint/2010/main" val="2317812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50" dirty="0">
                <a:solidFill>
                  <a:srgbClr val="2C3E50"/>
                </a:solidFill>
                <a:effectLst/>
                <a:latin typeface="Roboto, sans-serif"/>
                <a:ea typeface="NSimSun" panose="02010609030101010101" pitchFamily="49" charset="-122"/>
                <a:cs typeface="Arial" panose="020B0604020202020204" pitchFamily="34" charset="0"/>
              </a:rPr>
              <a:t>Formal performance management systems are becoming increasingly common due to the rise in performance related pay as a motivator. However the traditional approach to performance management with the annual appraisal system is seen to be outdated (CIPD, 2018). Rowe (1986) identifies an array of issues from the tendency to give a good overall assessment based on one particular aspect of an employees role being performed well, to giving particular weight to the most recent performance and giving a higher rating to employees who have historically achieved well (Taylor and Woodhams, 2016). Philip (1990) highlights poor management preparation along with insufficient time taken for discussions as having a negative impact on the appraisal process (Taylor and Woodhams, 2016).</a:t>
            </a:r>
            <a:endParaRPr lang="en-GB" sz="1200" kern="150" dirty="0">
              <a:effectLst/>
              <a:latin typeface="Times New Roman" panose="02020603050405020304" pitchFamily="18" charset="0"/>
              <a:ea typeface="NSimSun" panose="02010609030101010101" pitchFamily="49"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9</a:t>
            </a:fld>
            <a:endParaRPr lang="en-GB"/>
          </a:p>
        </p:txBody>
      </p:sp>
    </p:spTree>
    <p:extLst>
      <p:ext uri="{BB962C8B-B14F-4D97-AF65-F5344CB8AC3E}">
        <p14:creationId xmlns:p14="http://schemas.microsoft.com/office/powerpoint/2010/main" val="2540431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Using the SMART goal system means line managers are setting employees realistic, small goals to help them achieve and in turn help the organisation to achieve. When done correctly, employees feel more purposeful and when achieving clear goals and targets feel a sense of fulfilment and commitment to the organisation and its cause (tonyrobbins.com, 2015). When SMART goals are set but are too vague, irrelevant or unattainable, this forms a negative effect on the employee, with feelings of failure, demotivated and under pressure which in turn effects their performance and the organisations performance. Line managers need to check in regularly with employees and keep the SMART targets alive by talking about them and checking the progress of them, not wait until the next appraisal meeting, which may be 12 months away.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50" dirty="0">
                <a:solidFill>
                  <a:srgbClr val="2C3E50"/>
                </a:solidFill>
                <a:effectLst/>
                <a:latin typeface="Roboto, sans-serif"/>
                <a:ea typeface="NSimSun" panose="02010609030101010101" pitchFamily="49" charset="-122"/>
                <a:cs typeface="Arial" panose="020B0604020202020204" pitchFamily="34" charset="0"/>
              </a:rPr>
              <a:t>Its not just employees at the bottom of the hierarchy that need appraising, line managers and senior managers also need to be appraised. A method called 360-feedback has been adopted by many organisations in recent times. 360-feedback involves asking peers, subordinates, higher managers and even customers for their feedback and assessment of the individual being appraised. Self-assessment is also included and this data is then collated and fed back to the individual (Taylor and Woodhams, 2016). It sounds great in theory that you would get an honest account of how they manage their team, as well as working alongside other managers and seniors, however this is not usually the case. A member of the team who dislikes their manager could be tempted to score them poorly. A manager of equal standing trying for the same promotion and career path may also be tempted to show them in a bad light (Taylor and Woodhams, 2016). An employee may feel there might be ramifications if they are not encouraging and speak highly of their line manager, along with a manager implementing popular practices in order to gain popularity but aren’t necessarily in the organisations interests (Taylor and Woodhams, 2016). One way of helping to eliminate these issues is by being completely confidential and not disclosing who said what.</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a:spcAft>
                <a:spcPts val="0"/>
              </a:spcAft>
            </a:pP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 </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10</a:t>
            </a:fld>
            <a:endParaRPr lang="en-GB"/>
          </a:p>
        </p:txBody>
      </p:sp>
    </p:spTree>
    <p:extLst>
      <p:ext uri="{BB962C8B-B14F-4D97-AF65-F5344CB8AC3E}">
        <p14:creationId xmlns:p14="http://schemas.microsoft.com/office/powerpoint/2010/main" val="4047301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50" dirty="0">
                <a:solidFill>
                  <a:srgbClr val="2C3E50"/>
                </a:solidFill>
                <a:effectLst/>
                <a:latin typeface="Roboto, sans-serif"/>
                <a:ea typeface="NSimSun" panose="02010609030101010101" pitchFamily="49" charset="-122"/>
                <a:cs typeface="Arial" panose="020B0604020202020204" pitchFamily="34" charset="0"/>
              </a:rPr>
              <a:t>Performance related pay communicates to employees what goals the organisation wants to achieve and what behaviours it wants to encourage. For most employees given the chance to earn more money will motivate them to achieve. Most will understand that high-performing employees should be rewarded but it can also breed bitterness and resentment amongst a team if they know others are being paid more than them (CIPD,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50" dirty="0">
              <a:solidFill>
                <a:srgbClr val="2C3E50"/>
              </a:solidFill>
              <a:effectLst/>
              <a:latin typeface="Roboto, sans-serif"/>
              <a:ea typeface="NSimSun" panose="02010609030101010101" pitchFamily="49"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50" dirty="0">
                <a:solidFill>
                  <a:srgbClr val="2C3E50"/>
                </a:solidFill>
                <a:effectLst/>
                <a:latin typeface="Roboto, sans-serif"/>
                <a:ea typeface="NSimSun" panose="02010609030101010101" pitchFamily="49" charset="-122"/>
                <a:cs typeface="Arial" panose="020B0604020202020204" pitchFamily="34" charset="0"/>
              </a:rPr>
              <a:t>The CIPD carried out research into the two main areas of performance management, goal-setting and appraisal (CIPD, 2016). The CIPD found that straightforward tasks with specific and challenging goals worked well whereas more complex tasks which were unfamiliar and required up-skilling did not. In both cases giving feedback was important for goal setting to be effective (CIPD, 2016).</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459449-7F2A-4A7C-ADE3-97EB7321A007}" type="slidenum">
              <a:rPr lang="en-GB" smtClean="0"/>
              <a:t>11</a:t>
            </a:fld>
            <a:endParaRPr lang="en-GB"/>
          </a:p>
        </p:txBody>
      </p:sp>
    </p:spTree>
    <p:extLst>
      <p:ext uri="{BB962C8B-B14F-4D97-AF65-F5344CB8AC3E}">
        <p14:creationId xmlns:p14="http://schemas.microsoft.com/office/powerpoint/2010/main" val="715435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Line managers and the HR team can work together to improve the organisation for its employees. Having a joined up approach and supporting each other will make the design of HR practices and policies and the implementation of them seamless. They will all be ‘singing off the same hymn sheet’, making all departments treated equally and all employees adhering to the same practices and principles. </a:t>
            </a:r>
          </a:p>
        </p:txBody>
      </p:sp>
      <p:sp>
        <p:nvSpPr>
          <p:cNvPr id="4" name="Slide Number Placeholder 3"/>
          <p:cNvSpPr>
            <a:spLocks noGrp="1"/>
          </p:cNvSpPr>
          <p:nvPr>
            <p:ph type="sldNum" sz="quarter" idx="5"/>
          </p:nvPr>
        </p:nvSpPr>
        <p:spPr/>
        <p:txBody>
          <a:bodyPr/>
          <a:lstStyle/>
          <a:p>
            <a:fld id="{3F459449-7F2A-4A7C-ADE3-97EB7321A007}" type="slidenum">
              <a:rPr lang="en-GB" smtClean="0"/>
              <a:t>12</a:t>
            </a:fld>
            <a:endParaRPr lang="en-GB"/>
          </a:p>
        </p:txBody>
      </p:sp>
    </p:spTree>
    <p:extLst>
      <p:ext uri="{BB962C8B-B14F-4D97-AF65-F5344CB8AC3E}">
        <p14:creationId xmlns:p14="http://schemas.microsoft.com/office/powerpoint/2010/main" val="3154436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3773457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735425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4091553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7DCF36-FF14-4B31-A613-C452D3249A9A}" type="datetimeFigureOut">
              <a:rPr lang="en-GB" smtClean="0"/>
              <a:t>08/09/2021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1251157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7DCF36-FF14-4B31-A613-C452D3249A9A}" type="datetimeFigureOut">
              <a:rPr lang="en-GB" smtClean="0"/>
              <a:t>08/09/2021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3300214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7DCF36-FF14-4B31-A613-C452D3249A9A}" type="datetimeFigureOut">
              <a:rPr lang="en-GB" smtClean="0"/>
              <a:t>08/09/2021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2743965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7DCF36-FF14-4B31-A613-C452D3249A9A}" type="datetimeFigureOut">
              <a:rPr lang="en-GB" smtClean="0"/>
              <a:t>08/09/2021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192436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7DCF36-FF14-4B31-A613-C452D3249A9A}" type="datetimeFigureOut">
              <a:rPr lang="en-GB" smtClean="0"/>
              <a:t>08/09/2021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3337402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87DCF36-FF14-4B31-A613-C452D3249A9A}" type="datetimeFigureOut">
              <a:rPr lang="en-GB" smtClean="0"/>
              <a:t>08/09/2021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1663489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2752532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10352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29491451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46338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556974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2866082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7DCF36-FF14-4B31-A613-C452D3249A9A}" type="datetimeFigureOut">
              <a:rPr lang="en-GB" smtClean="0"/>
              <a:t>08/09/2021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29EF43-E68C-4EDE-AB5C-A37FA00B8B04}" type="slidenum">
              <a:rPr lang="en-GB" smtClean="0"/>
              <a:t>‹#›</a:t>
            </a:fld>
            <a:endParaRPr lang="en-GB"/>
          </a:p>
        </p:txBody>
      </p:sp>
    </p:spTree>
    <p:extLst>
      <p:ext uri="{BB962C8B-B14F-4D97-AF65-F5344CB8AC3E}">
        <p14:creationId xmlns:p14="http://schemas.microsoft.com/office/powerpoint/2010/main" val="3902041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87DCF36-FF14-4B31-A613-C452D3249A9A}" type="datetimeFigureOut">
              <a:rPr lang="en-GB" smtClean="0"/>
              <a:t>08/09/2021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E29EF43-E68C-4EDE-AB5C-A37FA00B8B04}" type="slidenum">
              <a:rPr lang="en-GB" smtClean="0"/>
              <a:t>‹#›</a:t>
            </a:fld>
            <a:endParaRPr lang="en-GB"/>
          </a:p>
        </p:txBody>
      </p:sp>
    </p:spTree>
    <p:extLst>
      <p:ext uri="{BB962C8B-B14F-4D97-AF65-F5344CB8AC3E}">
        <p14:creationId xmlns:p14="http://schemas.microsoft.com/office/powerpoint/2010/main" val="13372881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onyrobbins.com/career-business/the-6-steps-to-a-smart-goal/" TargetMode="External"/><Relationship Id="rId2" Type="http://schemas.openxmlformats.org/officeDocument/2006/relationships/hyperlink" Target="https://www.cipd.co.uk/knowledge/fundamentals/people/performance/factshee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B741C-2294-4441-AD9B-55594C3BEDE2}"/>
              </a:ext>
            </a:extLst>
          </p:cNvPr>
          <p:cNvSpPr>
            <a:spLocks noGrp="1"/>
          </p:cNvSpPr>
          <p:nvPr>
            <p:ph type="ctrTitle"/>
          </p:nvPr>
        </p:nvSpPr>
        <p:spPr>
          <a:xfrm>
            <a:off x="137962" y="1041451"/>
            <a:ext cx="9144000" cy="1117498"/>
          </a:xfrm>
        </p:spPr>
        <p:txBody>
          <a:bodyPr>
            <a:normAutofit fontScale="90000"/>
          </a:bodyPr>
          <a:lstStyle/>
          <a:p>
            <a:pPr algn="ctr"/>
            <a:r>
              <a:rPr lang="en-GB" sz="3100" b="1" u="sng" kern="150" dirty="0">
                <a:solidFill>
                  <a:srgbClr val="00B050"/>
                </a:solidFill>
                <a:effectLst/>
                <a:latin typeface="Times New Roman" panose="02020603050405020304" pitchFamily="18" charset="0"/>
                <a:ea typeface="NSimSun" panose="02010609030101010101" pitchFamily="49" charset="-122"/>
                <a:cs typeface="Arial" panose="020B0604020202020204" pitchFamily="34" charset="0"/>
              </a:rPr>
              <a:t>Understanding the link between individual and organisational performance</a:t>
            </a:r>
            <a:br>
              <a:rPr lang="en-GB" sz="1800" kern="150" dirty="0">
                <a:effectLst/>
                <a:latin typeface="Times New Roman" panose="02020603050405020304" pitchFamily="18" charset="0"/>
                <a:ea typeface="NSimSun" panose="02010609030101010101" pitchFamily="49" charset="-122"/>
                <a:cs typeface="Arial" panose="020B0604020202020204" pitchFamily="34" charset="0"/>
              </a:rPr>
            </a:br>
            <a:endParaRPr lang="en-GB" dirty="0"/>
          </a:p>
        </p:txBody>
      </p:sp>
      <p:sp>
        <p:nvSpPr>
          <p:cNvPr id="3" name="Subtitle 2">
            <a:extLst>
              <a:ext uri="{FF2B5EF4-FFF2-40B4-BE49-F238E27FC236}">
                <a16:creationId xmlns:a16="http://schemas.microsoft.com/office/drawing/2014/main" id="{48A9FBA4-CE62-493F-A87B-A93DAE56D976}"/>
              </a:ext>
            </a:extLst>
          </p:cNvPr>
          <p:cNvSpPr>
            <a:spLocks noGrp="1"/>
          </p:cNvSpPr>
          <p:nvPr>
            <p:ph type="subTitle" idx="1"/>
          </p:nvPr>
        </p:nvSpPr>
        <p:spPr>
          <a:xfrm>
            <a:off x="1524000" y="1803633"/>
            <a:ext cx="9144000" cy="3454167"/>
          </a:xfrm>
        </p:spPr>
        <p:txBody>
          <a:bodyPr/>
          <a:lstStyle/>
          <a:p>
            <a:pPr algn="l"/>
            <a:r>
              <a:rPr lang="en-GB" dirty="0"/>
              <a:t>By Isabelle Solomon: 1919798</a:t>
            </a:r>
          </a:p>
          <a:p>
            <a:pPr algn="l"/>
            <a:r>
              <a:rPr lang="en-GB" dirty="0"/>
              <a:t>Word Count</a:t>
            </a:r>
            <a:r>
              <a:rPr lang="en-GB"/>
              <a:t>: 3063</a:t>
            </a:r>
            <a:endParaRPr lang="en-GB" dirty="0"/>
          </a:p>
          <a:p>
            <a:pPr algn="l"/>
            <a:r>
              <a:rPr lang="en-GB" dirty="0"/>
              <a:t>Date: 26</a:t>
            </a:r>
            <a:r>
              <a:rPr lang="en-GB" baseline="30000" dirty="0"/>
              <a:t>th</a:t>
            </a:r>
            <a:r>
              <a:rPr lang="en-GB" dirty="0"/>
              <a:t> August 2021</a:t>
            </a:r>
          </a:p>
        </p:txBody>
      </p:sp>
    </p:spTree>
    <p:extLst>
      <p:ext uri="{BB962C8B-B14F-4D97-AF65-F5344CB8AC3E}">
        <p14:creationId xmlns:p14="http://schemas.microsoft.com/office/powerpoint/2010/main" val="1731647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1D9A6-919B-433B-B629-B2CE643FFF8B}"/>
              </a:ext>
            </a:extLst>
          </p:cNvPr>
          <p:cNvSpPr>
            <a:spLocks noGrp="1"/>
          </p:cNvSpPr>
          <p:nvPr>
            <p:ph type="title"/>
          </p:nvPr>
        </p:nvSpPr>
        <p:spPr/>
        <p:txBody>
          <a:bodyPr/>
          <a:lstStyle/>
          <a:p>
            <a:r>
              <a:rPr lang="en-GB" b="1" dirty="0">
                <a:solidFill>
                  <a:srgbClr val="00B050"/>
                </a:solidFill>
              </a:rPr>
              <a:t>Aims</a:t>
            </a:r>
          </a:p>
        </p:txBody>
      </p:sp>
      <p:sp>
        <p:nvSpPr>
          <p:cNvPr id="3" name="Content Placeholder 2">
            <a:extLst>
              <a:ext uri="{FF2B5EF4-FFF2-40B4-BE49-F238E27FC236}">
                <a16:creationId xmlns:a16="http://schemas.microsoft.com/office/drawing/2014/main" id="{A92CED25-CE8D-421D-A9BB-9B921713D3B7}"/>
              </a:ext>
            </a:extLst>
          </p:cNvPr>
          <p:cNvSpPr>
            <a:spLocks noGrp="1"/>
          </p:cNvSpPr>
          <p:nvPr>
            <p:ph idx="1"/>
          </p:nvPr>
        </p:nvSpPr>
        <p:spPr>
          <a:xfrm>
            <a:off x="838200" y="1825625"/>
            <a:ext cx="10515600" cy="2967756"/>
          </a:xfrm>
        </p:spPr>
        <p:txBody>
          <a:bodyPr/>
          <a:lstStyle/>
          <a:p>
            <a:r>
              <a:rPr lang="en-GB" dirty="0"/>
              <a:t>Understand the concept of high-performance working and the benefits to individuals and organisation.</a:t>
            </a:r>
          </a:p>
          <a:p>
            <a:r>
              <a:rPr lang="en-GB" dirty="0"/>
              <a:t>Understand the link between performance management processes and high performance.</a:t>
            </a:r>
          </a:p>
          <a:p>
            <a:r>
              <a:rPr lang="en-GB" dirty="0"/>
              <a:t>Understand the role of line managers in the performance management process.</a:t>
            </a:r>
          </a:p>
        </p:txBody>
      </p:sp>
    </p:spTree>
    <p:extLst>
      <p:ext uri="{BB962C8B-B14F-4D97-AF65-F5344CB8AC3E}">
        <p14:creationId xmlns:p14="http://schemas.microsoft.com/office/powerpoint/2010/main" val="1723411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D2EB-31C7-4C69-8E75-C0E8EB8B72D9}"/>
              </a:ext>
            </a:extLst>
          </p:cNvPr>
          <p:cNvSpPr>
            <a:spLocks noGrp="1"/>
          </p:cNvSpPr>
          <p:nvPr>
            <p:ph type="title"/>
          </p:nvPr>
        </p:nvSpPr>
        <p:spPr/>
        <p:txBody>
          <a:bodyPr/>
          <a:lstStyle/>
          <a:p>
            <a:r>
              <a:rPr lang="en-GB" b="1" dirty="0">
                <a:solidFill>
                  <a:srgbClr val="00B050"/>
                </a:solidFill>
              </a:rPr>
              <a:t>High performance working</a:t>
            </a:r>
          </a:p>
        </p:txBody>
      </p:sp>
      <p:sp>
        <p:nvSpPr>
          <p:cNvPr id="3" name="Content Placeholder 2">
            <a:extLst>
              <a:ext uri="{FF2B5EF4-FFF2-40B4-BE49-F238E27FC236}">
                <a16:creationId xmlns:a16="http://schemas.microsoft.com/office/drawing/2014/main" id="{95C9C1FD-BC8D-4F4F-A5CF-796914F5080D}"/>
              </a:ext>
            </a:extLst>
          </p:cNvPr>
          <p:cNvSpPr>
            <a:spLocks noGrp="1"/>
          </p:cNvSpPr>
          <p:nvPr>
            <p:ph idx="1"/>
          </p:nvPr>
        </p:nvSpPr>
        <p:spPr>
          <a:xfrm>
            <a:off x="838200" y="1825625"/>
            <a:ext cx="10515600" cy="4324918"/>
          </a:xfrm>
        </p:spPr>
        <p:txBody>
          <a:bodyPr/>
          <a:lstStyle/>
          <a:p>
            <a:pPr marL="0" indent="0">
              <a:buNone/>
            </a:pPr>
            <a:r>
              <a:rPr lang="en-GB" sz="1800" kern="150" dirty="0">
                <a:effectLst/>
                <a:latin typeface="Times New Roman" panose="02020603050405020304" pitchFamily="18" charset="0"/>
                <a:ea typeface="NSimSun" panose="02010609030101010101" pitchFamily="49" charset="-122"/>
                <a:cs typeface="Arial" panose="020B0604020202020204" pitchFamily="34" charset="0"/>
              </a:rPr>
              <a:t>High-performance working is </a:t>
            </a:r>
            <a:r>
              <a:rPr lang="en-GB" sz="1800" b="1" kern="150" dirty="0">
                <a:effectLst/>
                <a:latin typeface="Times New Roman" panose="02020603050405020304" pitchFamily="18" charset="0"/>
                <a:ea typeface="NSimSun" panose="02010609030101010101" pitchFamily="49" charset="-122"/>
                <a:cs typeface="Arial" panose="020B0604020202020204" pitchFamily="34" charset="0"/>
              </a:rPr>
              <a:t>‘a general approach to managing organisations that aims to stimulate more effective employee involvement and commitment to achieve high levels of performance’</a:t>
            </a:r>
            <a:r>
              <a:rPr lang="en-GB" sz="1800" b="1" kern="150" dirty="0">
                <a:solidFill>
                  <a:srgbClr val="2C3E50"/>
                </a:solidFill>
                <a:effectLst/>
                <a:latin typeface="Roboto, sans-serif"/>
                <a:ea typeface="NSimSun" panose="02010609030101010101" pitchFamily="49" charset="-122"/>
                <a:cs typeface="Arial" panose="020B0604020202020204" pitchFamily="34" charset="0"/>
              </a:rPr>
              <a:t>(</a:t>
            </a:r>
            <a:r>
              <a:rPr lang="en-GB" sz="1800" kern="150" dirty="0">
                <a:solidFill>
                  <a:srgbClr val="2C3E50"/>
                </a:solidFill>
                <a:effectLst/>
                <a:latin typeface="Roboto, sans-serif"/>
                <a:ea typeface="NSimSun" panose="02010609030101010101" pitchFamily="49" charset="-122"/>
                <a:cs typeface="Arial" panose="020B0604020202020204" pitchFamily="34" charset="0"/>
              </a:rPr>
              <a:t>Caruso, 2020).</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buNone/>
            </a:pPr>
            <a:r>
              <a:rPr lang="en-GB" sz="1800" dirty="0">
                <a:solidFill>
                  <a:srgbClr val="2C3E50"/>
                </a:solidFill>
                <a:effectLst/>
                <a:latin typeface="Roboto, sans-serif"/>
                <a:ea typeface="NSimSun" panose="02010609030101010101" pitchFamily="49" charset="-122"/>
                <a:cs typeface="Arial" panose="020B0604020202020204" pitchFamily="34" charset="0"/>
              </a:rPr>
              <a:t>High performance work systems involves a collection of human resource management policies, practices and processes which are introduced in an organisation simultaneously, which can result in improved performance of its employees (Taylor and Woodhams, 2016). High performance practices promote employee involvement and commitment which in turn increases employee retention, discretionary effort and motivation.</a:t>
            </a:r>
          </a:p>
          <a:p>
            <a:pPr marL="0" indent="0">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Employees in high-performance organisations are rewarded well for their commitments:</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Receive performance related pay and have a good work-life balance to ensure their overall well-being. </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Employee development and training are high on the agenda of high-performance organisations meaning employees can gain a multitude of skills, develop their careers and increase their earning potential. This all leads to job satisfaction, employee retention and high engagement levels.</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44210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59DC8-17EF-4D3A-9473-4299E59361AE}"/>
              </a:ext>
            </a:extLst>
          </p:cNvPr>
          <p:cNvSpPr>
            <a:spLocks noGrp="1"/>
          </p:cNvSpPr>
          <p:nvPr>
            <p:ph type="title"/>
          </p:nvPr>
        </p:nvSpPr>
        <p:spPr/>
        <p:txBody>
          <a:bodyPr>
            <a:normAutofit fontScale="90000"/>
          </a:bodyPr>
          <a:lstStyle/>
          <a:p>
            <a:r>
              <a:rPr lang="en-GB" b="1" dirty="0">
                <a:solidFill>
                  <a:srgbClr val="00B050"/>
                </a:solidFill>
              </a:rPr>
              <a:t>Link between high performance working and organisational performance?</a:t>
            </a:r>
          </a:p>
        </p:txBody>
      </p:sp>
      <p:sp>
        <p:nvSpPr>
          <p:cNvPr id="3" name="Content Placeholder 2">
            <a:extLst>
              <a:ext uri="{FF2B5EF4-FFF2-40B4-BE49-F238E27FC236}">
                <a16:creationId xmlns:a16="http://schemas.microsoft.com/office/drawing/2014/main" id="{94F17FD0-42E2-4B84-824C-E5C3843504E5}"/>
              </a:ext>
            </a:extLst>
          </p:cNvPr>
          <p:cNvSpPr>
            <a:spLocks noGrp="1"/>
          </p:cNvSpPr>
          <p:nvPr>
            <p:ph idx="1"/>
          </p:nvPr>
        </p:nvSpPr>
        <p:spPr/>
        <p:txBody>
          <a:bodyPr>
            <a:normAutofit fontScale="92500"/>
          </a:bodyPr>
          <a:lstStyle/>
          <a:p>
            <a:pPr marL="0" indent="0">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Research into this topic was carried out by:</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Mark </a:t>
            </a:r>
            <a:r>
              <a:rPr lang="en-GB" sz="1800" kern="150" dirty="0" err="1">
                <a:solidFill>
                  <a:srgbClr val="2C3E50"/>
                </a:solidFill>
                <a:effectLst/>
                <a:latin typeface="Roboto, sans-serif"/>
                <a:ea typeface="NSimSun" panose="02010609030101010101" pitchFamily="49" charset="-122"/>
                <a:cs typeface="Arial" panose="020B0604020202020204" pitchFamily="34" charset="0"/>
              </a:rPr>
              <a:t>Huselid</a:t>
            </a:r>
            <a:r>
              <a:rPr lang="en-GB" sz="1800" kern="150" dirty="0">
                <a:solidFill>
                  <a:srgbClr val="2C3E50"/>
                </a:solidFill>
                <a:effectLst/>
                <a:latin typeface="Roboto, sans-serif"/>
                <a:ea typeface="NSimSun" panose="02010609030101010101" pitchFamily="49" charset="-122"/>
                <a:cs typeface="Arial" panose="020B0604020202020204" pitchFamily="34" charset="0"/>
              </a:rPr>
              <a:t> in 1995, using a questionnaire based methodology of 968 firms in the USA (Taylor and Woodhams, 2016). His findings showed that an enlightened and focused human resource management paid off in financial terms.</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Combs et al (2006) meta-analysis further went on to show that high performance work practices on average resulted in a 4.6% increase in return on assets and reduced staff turnover by 4.4% (Taylor and Woodhams, 2016).</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r>
              <a:rPr lang="en-GB" sz="1800" kern="150" dirty="0">
                <a:solidFill>
                  <a:srgbClr val="2C3E50"/>
                </a:solidFill>
                <a:effectLst/>
                <a:latin typeface="Roboto, sans-serif"/>
                <a:ea typeface="NSimSun" panose="02010609030101010101" pitchFamily="49" charset="-122"/>
                <a:cs typeface="Arial" panose="020B0604020202020204" pitchFamily="34" charset="0"/>
              </a:rPr>
              <a:t>John Purcell and a team of researchers at Bath University carried out a research project into 12 UK based firms from a mix of sectors with sophisticated HR policies and practices in place. They found from their result that when an organisation has in place a series of high-performance HR policies and practices then there is a positive response from employees by way of job satisfaction, organisational commitment and motivation (Taylor and Woodhams, 2016).</a:t>
            </a:r>
          </a:p>
          <a:p>
            <a:pPr marL="0" indent="0">
              <a:buNone/>
            </a:pPr>
            <a:endParaRPr lang="en-GB" dirty="0"/>
          </a:p>
        </p:txBody>
      </p:sp>
    </p:spTree>
    <p:extLst>
      <p:ext uri="{BB962C8B-B14F-4D97-AF65-F5344CB8AC3E}">
        <p14:creationId xmlns:p14="http://schemas.microsoft.com/office/powerpoint/2010/main" val="574049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CA3BBE-B586-4E97-97EF-AEE6623972DC}"/>
              </a:ext>
            </a:extLst>
          </p:cNvPr>
          <p:cNvSpPr>
            <a:spLocks noGrp="1"/>
          </p:cNvSpPr>
          <p:nvPr>
            <p:ph idx="1"/>
          </p:nvPr>
        </p:nvSpPr>
        <p:spPr>
          <a:xfrm>
            <a:off x="838200" y="656948"/>
            <a:ext cx="10515600" cy="2201755"/>
          </a:xfrm>
        </p:spPr>
        <p:txBody>
          <a:bodyPr>
            <a:normAutofit fontScale="92500"/>
          </a:bodyPr>
          <a:lstStyle/>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There are many critics of this correlation between human resource management activity and business performance. </a:t>
            </a:r>
          </a:p>
          <a:p>
            <a:r>
              <a:rPr lang="en-GB" sz="1800" kern="150" dirty="0">
                <a:solidFill>
                  <a:srgbClr val="2C3E50"/>
                </a:solidFill>
                <a:latin typeface="Roboto, sans-serif"/>
                <a:ea typeface="NSimSun" panose="02010609030101010101" pitchFamily="49" charset="-122"/>
                <a:cs typeface="Arial" panose="020B0604020202020204" pitchFamily="34" charset="0"/>
              </a:rPr>
              <a:t>Critics </a:t>
            </a:r>
            <a:r>
              <a:rPr lang="en-GB" sz="1800" kern="150" dirty="0">
                <a:solidFill>
                  <a:srgbClr val="2C3E50"/>
                </a:solidFill>
                <a:effectLst/>
                <a:latin typeface="Roboto, sans-serif"/>
                <a:ea typeface="NSimSun" panose="02010609030101010101" pitchFamily="49" charset="-122"/>
                <a:cs typeface="Arial" panose="020B0604020202020204" pitchFamily="34" charset="0"/>
              </a:rPr>
              <a:t>Steve Fleetwood and Anthony </a:t>
            </a:r>
            <a:r>
              <a:rPr lang="en-GB" sz="1800" kern="150" dirty="0" err="1">
                <a:solidFill>
                  <a:srgbClr val="2C3E50"/>
                </a:solidFill>
                <a:effectLst/>
                <a:latin typeface="Roboto, sans-serif"/>
                <a:ea typeface="NSimSun" panose="02010609030101010101" pitchFamily="49" charset="-122"/>
                <a:cs typeface="Arial" panose="020B0604020202020204" pitchFamily="34" charset="0"/>
              </a:rPr>
              <a:t>Hesketh</a:t>
            </a:r>
            <a:r>
              <a:rPr lang="en-GB" sz="1800" kern="150" dirty="0">
                <a:solidFill>
                  <a:srgbClr val="2C3E50"/>
                </a:solidFill>
                <a:effectLst/>
                <a:latin typeface="Roboto, sans-serif"/>
                <a:ea typeface="NSimSun" panose="02010609030101010101" pitchFamily="49" charset="-122"/>
                <a:cs typeface="Arial" panose="020B0604020202020204" pitchFamily="34" charset="0"/>
              </a:rPr>
              <a:t> (2010) argue in their book ‘explaining the performance of human resource management’, that it is not possible to predict the financial gains of HR processes on business performance, that studies are too narrowly focused on HR architecture and not on the role of individuals in shaping the organisations performance (Taylor and Woodhams, 2016).</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 </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buNone/>
            </a:pPr>
            <a:endParaRPr lang="en-GB" dirty="0"/>
          </a:p>
        </p:txBody>
      </p:sp>
      <p:pic>
        <p:nvPicPr>
          <p:cNvPr id="1032" name="Picture 8" descr="See the source image">
            <a:extLst>
              <a:ext uri="{FF2B5EF4-FFF2-40B4-BE49-F238E27FC236}">
                <a16:creationId xmlns:a16="http://schemas.microsoft.com/office/drawing/2014/main" id="{B7FAFCBA-E5B8-4526-9906-647C1A9C22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5904" y="2755658"/>
            <a:ext cx="4621330" cy="3255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0618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B25E9-D534-49D2-805A-A846084BC238}"/>
              </a:ext>
            </a:extLst>
          </p:cNvPr>
          <p:cNvSpPr>
            <a:spLocks noGrp="1"/>
          </p:cNvSpPr>
          <p:nvPr>
            <p:ph type="title"/>
          </p:nvPr>
        </p:nvSpPr>
        <p:spPr/>
        <p:txBody>
          <a:bodyPr/>
          <a:lstStyle/>
          <a:p>
            <a:r>
              <a:rPr lang="en-GB" b="1" dirty="0">
                <a:solidFill>
                  <a:srgbClr val="00B050"/>
                </a:solidFill>
              </a:rPr>
              <a:t>Employee wellbeing and high performance working</a:t>
            </a:r>
          </a:p>
        </p:txBody>
      </p:sp>
      <p:sp>
        <p:nvSpPr>
          <p:cNvPr id="3" name="Content Placeholder 2">
            <a:extLst>
              <a:ext uri="{FF2B5EF4-FFF2-40B4-BE49-F238E27FC236}">
                <a16:creationId xmlns:a16="http://schemas.microsoft.com/office/drawing/2014/main" id="{DF3CB59E-006B-456E-9F6D-92F394A9AB84}"/>
              </a:ext>
            </a:extLst>
          </p:cNvPr>
          <p:cNvSpPr>
            <a:spLocks noGrp="1"/>
          </p:cNvSpPr>
          <p:nvPr>
            <p:ph idx="1"/>
          </p:nvPr>
        </p:nvSpPr>
        <p:spPr>
          <a:xfrm>
            <a:off x="838200" y="1825624"/>
            <a:ext cx="10515600" cy="4469297"/>
          </a:xfrm>
        </p:spPr>
        <p:txBody>
          <a:bodyPr>
            <a:normAutofit fontScale="85000" lnSpcReduction="10000"/>
          </a:bodyPr>
          <a:lstStyle/>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Employee well being has been an important subject for some time, with the increased exposure of mental health illnesses bringing it to the fore. Employee health and well-being covers many different elements.</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Health- both physical and mental. Physical safety- safe equipment, personal safety training and safe working practices (CIPD, 2019).</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Good work- working environment, good line management with effective people management policies etc. Job design, roles workload and quality with a good work-life balance. Pay and reward systems which is fair and transparent.</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err="1">
                <a:solidFill>
                  <a:srgbClr val="2C3E50"/>
                </a:solidFill>
                <a:effectLst/>
                <a:latin typeface="Roboto, sans-serif"/>
                <a:ea typeface="OpenSymbol"/>
                <a:cs typeface="OpenSymbol"/>
              </a:rPr>
              <a:t>Prnciples</a:t>
            </a:r>
            <a:r>
              <a:rPr lang="en-GB" sz="1800" kern="150" dirty="0">
                <a:solidFill>
                  <a:srgbClr val="2C3E50"/>
                </a:solidFill>
                <a:effectLst/>
                <a:latin typeface="Roboto, sans-serif"/>
                <a:ea typeface="OpenSymbol"/>
                <a:cs typeface="OpenSymbol"/>
              </a:rPr>
              <a:t>/Values- Value- based leadership, clear objectives with a health and well-being strategy and built on trust. Ethical standards- corporate social responsibility and community investment. Inclusion and diversity.</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Collective and social- harbouring positive relationships and giving employee’s a voice through consultation and involvement in decision making.</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Personal development- Mentoring, coaching, lifelong learning culture and personal development plans. Emotional well-being and creativity.</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Lifestyle choices- promoting physical activity in the work place, like lunch time walking clubs. Healthy eating encouraged through healthy staff canteen meals and options.</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Financial wellbeing – Pay and benefits, retirement planning and investment options. Employee financial services, counselling, debt support etc (CIPD, 2019).</a:t>
            </a:r>
            <a:endParaRPr lang="en-GB" sz="1800" kern="150" dirty="0">
              <a:effectLst/>
              <a:latin typeface="OpenSymbol"/>
              <a:ea typeface="OpenSymbol"/>
              <a:cs typeface="OpenSymbol"/>
            </a:endParaRPr>
          </a:p>
          <a:p>
            <a:pPr marL="0" indent="0">
              <a:spcAft>
                <a:spcPts val="0"/>
              </a:spcAft>
              <a:buNone/>
            </a:pP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314289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4164-6014-4ACE-B271-93464BE82014}"/>
              </a:ext>
            </a:extLst>
          </p:cNvPr>
          <p:cNvSpPr>
            <a:spLocks noGrp="1"/>
          </p:cNvSpPr>
          <p:nvPr>
            <p:ph type="title"/>
          </p:nvPr>
        </p:nvSpPr>
        <p:spPr/>
        <p:txBody>
          <a:bodyPr/>
          <a:lstStyle/>
          <a:p>
            <a:r>
              <a:rPr lang="en-GB" b="1" dirty="0">
                <a:solidFill>
                  <a:srgbClr val="00B050"/>
                </a:solidFill>
              </a:rPr>
              <a:t>Performance Management</a:t>
            </a:r>
          </a:p>
        </p:txBody>
      </p:sp>
      <p:sp>
        <p:nvSpPr>
          <p:cNvPr id="3" name="Content Placeholder 2">
            <a:extLst>
              <a:ext uri="{FF2B5EF4-FFF2-40B4-BE49-F238E27FC236}">
                <a16:creationId xmlns:a16="http://schemas.microsoft.com/office/drawing/2014/main" id="{8CFF42E4-1557-48BF-B666-1157BC6D43C6}"/>
              </a:ext>
            </a:extLst>
          </p:cNvPr>
          <p:cNvSpPr>
            <a:spLocks noGrp="1"/>
          </p:cNvSpPr>
          <p:nvPr>
            <p:ph idx="1"/>
          </p:nvPr>
        </p:nvSpPr>
        <p:spPr>
          <a:xfrm>
            <a:off x="838200" y="1690688"/>
            <a:ext cx="10515600" cy="4486275"/>
          </a:xfrm>
        </p:spPr>
        <p:txBody>
          <a:bodyPr>
            <a:normAutofit lnSpcReduction="10000"/>
          </a:bodyPr>
          <a:lstStyle/>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Performance management is both formal and informal. </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Informal performance management is what happens on a daily basis by line managers engaging, training and motivating their staff</a:t>
            </a:r>
            <a:r>
              <a:rPr lang="en-GB" sz="1800" kern="150" dirty="0">
                <a:solidFill>
                  <a:srgbClr val="2C3E50"/>
                </a:solidFill>
                <a:latin typeface="Roboto, sans-serif"/>
                <a:ea typeface="NSimSun" panose="02010609030101010101" pitchFamily="49" charset="-122"/>
                <a:cs typeface="Arial" panose="020B0604020202020204" pitchFamily="34" charset="0"/>
              </a:rPr>
              <a:t>.</a:t>
            </a:r>
          </a:p>
          <a:p>
            <a:r>
              <a:rPr lang="en-GB" sz="1800" kern="150" dirty="0">
                <a:solidFill>
                  <a:srgbClr val="2C3E50"/>
                </a:solidFill>
                <a:latin typeface="Roboto, sans-serif"/>
                <a:ea typeface="NSimSun" panose="02010609030101010101" pitchFamily="49" charset="-122"/>
                <a:cs typeface="Arial" panose="020B0604020202020204" pitchFamily="34" charset="0"/>
              </a:rPr>
              <a:t>F</a:t>
            </a:r>
            <a:r>
              <a:rPr lang="en-GB" sz="1800" kern="150" dirty="0">
                <a:solidFill>
                  <a:srgbClr val="2C3E50"/>
                </a:solidFill>
                <a:effectLst/>
                <a:latin typeface="Roboto, sans-serif"/>
                <a:ea typeface="NSimSun" panose="02010609030101010101" pitchFamily="49" charset="-122"/>
                <a:cs typeface="Arial" panose="020B0604020202020204" pitchFamily="34" charset="0"/>
              </a:rPr>
              <a:t>ormal performance management usually involves more of the HR team, managing performance issues, training needs etc (Taylor and Woodhams, 2016). </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Performance management is a continuous cycle that includes various HR activities that all work together (CIPD, 2018).</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All the formal performance management systems of these organisations had three basic criteria:</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342900" lvl="0" indent="-342900">
              <a:spcAft>
                <a:spcPts val="0"/>
              </a:spcAft>
              <a:buFont typeface="+mj-lt"/>
              <a:buAutoNum type="arabicPeriod"/>
            </a:pPr>
            <a:r>
              <a:rPr lang="en-GB" sz="1800" kern="150" dirty="0">
                <a:solidFill>
                  <a:srgbClr val="2C3E50"/>
                </a:solidFill>
                <a:effectLst/>
                <a:latin typeface="Roboto, sans-serif"/>
                <a:ea typeface="NSimSun" panose="02010609030101010101" pitchFamily="49" charset="-122"/>
                <a:cs typeface="Arial" panose="020B0604020202020204" pitchFamily="34" charset="0"/>
              </a:rPr>
              <a:t>Targets- all employees had realistic targets set within a timeframe.</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342900" lvl="0" indent="-342900">
              <a:spcAft>
                <a:spcPts val="0"/>
              </a:spcAft>
              <a:buFont typeface="+mj-lt"/>
              <a:buAutoNum type="arabicPeriod"/>
            </a:pPr>
            <a:r>
              <a:rPr lang="en-GB" sz="1800" kern="150" dirty="0">
                <a:solidFill>
                  <a:srgbClr val="2C3E50"/>
                </a:solidFill>
                <a:effectLst/>
                <a:latin typeface="Roboto, sans-serif"/>
                <a:ea typeface="NSimSun" panose="02010609030101010101" pitchFamily="49" charset="-122"/>
                <a:cs typeface="Arial" panose="020B0604020202020204" pitchFamily="34" charset="0"/>
              </a:rPr>
              <a:t>Incentives- employees were incentivised to achieve these targets with rewards such as payments, careers developments and recognition.</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342900" lvl="0" indent="-342900">
              <a:spcAft>
                <a:spcPts val="0"/>
              </a:spcAft>
              <a:buFont typeface="+mj-lt"/>
              <a:buAutoNum type="arabicPeriod"/>
            </a:pPr>
            <a:r>
              <a:rPr lang="en-GB" sz="1800" kern="150" dirty="0">
                <a:solidFill>
                  <a:srgbClr val="2C3E50"/>
                </a:solidFill>
                <a:effectLst/>
                <a:latin typeface="Roboto, sans-serif"/>
                <a:ea typeface="NSimSun" panose="02010609030101010101" pitchFamily="49" charset="-122"/>
                <a:cs typeface="Arial" panose="020B0604020202020204" pitchFamily="34" charset="0"/>
              </a:rPr>
              <a:t>Monitoring- performance data was collated and reviewed to identify where improvements could be made (Taylor and Woodhams, 2016).</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957660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AC7B-180C-47AC-BCAD-AFAE9DE216E4}"/>
              </a:ext>
            </a:extLst>
          </p:cNvPr>
          <p:cNvSpPr>
            <a:spLocks noGrp="1"/>
          </p:cNvSpPr>
          <p:nvPr>
            <p:ph type="title"/>
          </p:nvPr>
        </p:nvSpPr>
        <p:spPr/>
        <p:txBody>
          <a:bodyPr/>
          <a:lstStyle/>
          <a:p>
            <a:r>
              <a:rPr lang="en-GB" dirty="0"/>
              <a:t>Performance Management Cycle</a:t>
            </a:r>
          </a:p>
        </p:txBody>
      </p:sp>
      <p:pic>
        <p:nvPicPr>
          <p:cNvPr id="4098" name="Picture 2" descr="See the source image">
            <a:extLst>
              <a:ext uri="{FF2B5EF4-FFF2-40B4-BE49-F238E27FC236}">
                <a16:creationId xmlns:a16="http://schemas.microsoft.com/office/drawing/2014/main" id="{62559C06-9463-4D97-A274-D0EBE86A7A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0581" y="1494178"/>
            <a:ext cx="7021545" cy="5257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1802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081111-405F-490A-BDEB-B66970189840}"/>
              </a:ext>
            </a:extLst>
          </p:cNvPr>
          <p:cNvSpPr>
            <a:spLocks noGrp="1"/>
          </p:cNvSpPr>
          <p:nvPr>
            <p:ph idx="1"/>
          </p:nvPr>
        </p:nvSpPr>
        <p:spPr>
          <a:xfrm>
            <a:off x="665825" y="1420427"/>
            <a:ext cx="10687975" cy="3209326"/>
          </a:xfrm>
        </p:spPr>
        <p:txBody>
          <a:bodyPr>
            <a:normAutofit lnSpcReduction="10000"/>
          </a:bodyPr>
          <a:lstStyle/>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The CIPD found the appraisals process to have several </a:t>
            </a:r>
          </a:p>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common elements:</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Past performance</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Goals and objectives</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Ratings based on certain criteria</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Judgement</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Formal feedback relating to the judgement</a:t>
            </a:r>
            <a:endParaRPr lang="en-GB" sz="1800" kern="150" dirty="0">
              <a:effectLst/>
              <a:latin typeface="OpenSymbol"/>
              <a:ea typeface="OpenSymbol"/>
              <a:cs typeface="OpenSymbol"/>
            </a:endParaRPr>
          </a:p>
          <a:p>
            <a:pPr marL="342900" lvl="0" indent="-342900">
              <a:spcAft>
                <a:spcPts val="0"/>
              </a:spcAft>
              <a:buFont typeface="Arial" panose="020B0604020202020204" pitchFamily="34" charset="0"/>
              <a:buChar char="•"/>
            </a:pPr>
            <a:r>
              <a:rPr lang="en-GB" sz="1800" kern="150" dirty="0">
                <a:solidFill>
                  <a:srgbClr val="2C3E50"/>
                </a:solidFill>
                <a:effectLst/>
                <a:latin typeface="Roboto, sans-serif"/>
                <a:ea typeface="OpenSymbol"/>
                <a:cs typeface="OpenSymbol"/>
              </a:rPr>
              <a:t>Discussion of future performance requirements (Rapid evidence assessment of the research literature on the effect of performance appraisal on workplace performance, 2016)</a:t>
            </a:r>
            <a:endParaRPr lang="en-GB" sz="1800" kern="150" dirty="0">
              <a:effectLst/>
              <a:latin typeface="OpenSymbol"/>
              <a:ea typeface="OpenSymbol"/>
              <a:cs typeface="OpenSymbol"/>
            </a:endParaRPr>
          </a:p>
          <a:p>
            <a:pPr marL="0" indent="0">
              <a:buNone/>
            </a:pPr>
            <a:endParaRPr lang="en-GB" dirty="0"/>
          </a:p>
        </p:txBody>
      </p:sp>
      <p:sp>
        <p:nvSpPr>
          <p:cNvPr id="5" name="TextBox 4">
            <a:extLst>
              <a:ext uri="{FF2B5EF4-FFF2-40B4-BE49-F238E27FC236}">
                <a16:creationId xmlns:a16="http://schemas.microsoft.com/office/drawing/2014/main" id="{CB91933C-32A5-47E3-9A75-7D1F52099F9E}"/>
              </a:ext>
            </a:extLst>
          </p:cNvPr>
          <p:cNvSpPr txBox="1"/>
          <p:nvPr/>
        </p:nvSpPr>
        <p:spPr>
          <a:xfrm>
            <a:off x="665825" y="478616"/>
            <a:ext cx="4065973" cy="646331"/>
          </a:xfrm>
          <a:prstGeom prst="rect">
            <a:avLst/>
          </a:prstGeom>
          <a:noFill/>
        </p:spPr>
        <p:txBody>
          <a:bodyPr wrap="square" rtlCol="0">
            <a:spAutoFit/>
          </a:bodyPr>
          <a:lstStyle/>
          <a:p>
            <a:r>
              <a:rPr lang="en-GB" sz="3600" dirty="0">
                <a:solidFill>
                  <a:srgbClr val="00B050"/>
                </a:solidFill>
              </a:rPr>
              <a:t>Appraisals</a:t>
            </a:r>
          </a:p>
        </p:txBody>
      </p:sp>
      <p:pic>
        <p:nvPicPr>
          <p:cNvPr id="2050" name="Picture 2" descr="See the source image">
            <a:extLst>
              <a:ext uri="{FF2B5EF4-FFF2-40B4-BE49-F238E27FC236}">
                <a16:creationId xmlns:a16="http://schemas.microsoft.com/office/drawing/2014/main" id="{012FCA3F-5026-479F-B976-505B9A3332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2320" y="4717640"/>
            <a:ext cx="3218047" cy="213384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37266A20-8106-4996-B8A2-D0F9B838A9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2320" y="233763"/>
            <a:ext cx="4899258" cy="3674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6040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55577-748E-47EA-BA02-EB66DF4A83BA}"/>
              </a:ext>
            </a:extLst>
          </p:cNvPr>
          <p:cNvSpPr>
            <a:spLocks noGrp="1"/>
          </p:cNvSpPr>
          <p:nvPr>
            <p:ph type="title"/>
          </p:nvPr>
        </p:nvSpPr>
        <p:spPr/>
        <p:txBody>
          <a:bodyPr/>
          <a:lstStyle/>
          <a:p>
            <a:r>
              <a:rPr lang="en-GB" b="1" dirty="0">
                <a:solidFill>
                  <a:srgbClr val="00B050"/>
                </a:solidFill>
              </a:rPr>
              <a:t>SMART </a:t>
            </a:r>
          </a:p>
        </p:txBody>
      </p:sp>
      <p:sp>
        <p:nvSpPr>
          <p:cNvPr id="3" name="Content Placeholder 2">
            <a:extLst>
              <a:ext uri="{FF2B5EF4-FFF2-40B4-BE49-F238E27FC236}">
                <a16:creationId xmlns:a16="http://schemas.microsoft.com/office/drawing/2014/main" id="{A718DD6A-F6ED-45AF-8DEF-753B0C9BC3C0}"/>
              </a:ext>
            </a:extLst>
          </p:cNvPr>
          <p:cNvSpPr>
            <a:spLocks noGrp="1"/>
          </p:cNvSpPr>
          <p:nvPr>
            <p:ph idx="1"/>
          </p:nvPr>
        </p:nvSpPr>
        <p:spPr>
          <a:xfrm>
            <a:off x="838200" y="1491917"/>
            <a:ext cx="10515600" cy="664142"/>
          </a:xfrm>
        </p:spPr>
        <p:txBody>
          <a:bodyPr/>
          <a:lstStyle/>
          <a:p>
            <a:pPr marL="0" indent="0">
              <a:spcAft>
                <a:spcPts val="0"/>
              </a:spcAft>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Line managers when completing appraisals use the SMART goal system to set objectives.</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lvl="0" indent="0">
              <a:spcAft>
                <a:spcPts val="0"/>
              </a:spcAft>
              <a:buNone/>
            </a:pPr>
            <a:endParaRPr lang="en-GB" sz="1800" kern="150" dirty="0">
              <a:effectLst/>
              <a:latin typeface="OpenSymbol"/>
              <a:ea typeface="OpenSymbol"/>
              <a:cs typeface="OpenSymbol"/>
            </a:endParaRPr>
          </a:p>
          <a:p>
            <a:pPr marL="0" indent="0">
              <a:buNone/>
            </a:pPr>
            <a:endParaRPr lang="en-GB" dirty="0"/>
          </a:p>
        </p:txBody>
      </p:sp>
      <p:pic>
        <p:nvPicPr>
          <p:cNvPr id="5" name="Picture 4">
            <a:extLst>
              <a:ext uri="{FF2B5EF4-FFF2-40B4-BE49-F238E27FC236}">
                <a16:creationId xmlns:a16="http://schemas.microsoft.com/office/drawing/2014/main" id="{0DD572B5-1963-43E6-B512-89A3D2F8DCB3}"/>
              </a:ext>
            </a:extLst>
          </p:cNvPr>
          <p:cNvPicPr>
            <a:picLocks noChangeAspect="1"/>
          </p:cNvPicPr>
          <p:nvPr/>
        </p:nvPicPr>
        <p:blipFill>
          <a:blip r:embed="rId3"/>
          <a:stretch>
            <a:fillRect/>
          </a:stretch>
        </p:blipFill>
        <p:spPr>
          <a:xfrm>
            <a:off x="738698" y="1992430"/>
            <a:ext cx="10748631" cy="3939580"/>
          </a:xfrm>
          <a:prstGeom prst="rect">
            <a:avLst/>
          </a:prstGeom>
        </p:spPr>
      </p:pic>
    </p:spTree>
    <p:extLst>
      <p:ext uri="{BB962C8B-B14F-4D97-AF65-F5344CB8AC3E}">
        <p14:creationId xmlns:p14="http://schemas.microsoft.com/office/powerpoint/2010/main" val="533251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F0BE41-C06A-42AB-B389-EEA69DACEC16}"/>
              </a:ext>
            </a:extLst>
          </p:cNvPr>
          <p:cNvSpPr>
            <a:spLocks noGrp="1"/>
          </p:cNvSpPr>
          <p:nvPr>
            <p:ph idx="1"/>
          </p:nvPr>
        </p:nvSpPr>
        <p:spPr>
          <a:xfrm>
            <a:off x="838200" y="807868"/>
            <a:ext cx="10515600" cy="3677505"/>
          </a:xfrm>
        </p:spPr>
        <p:txBody>
          <a:bodyPr/>
          <a:lstStyle/>
          <a:p>
            <a:pPr marL="0" indent="0">
              <a:buNone/>
            </a:pPr>
            <a:r>
              <a:rPr lang="en-GB" sz="1800" kern="150" dirty="0">
                <a:solidFill>
                  <a:srgbClr val="2C3E50"/>
                </a:solidFill>
                <a:effectLst/>
                <a:latin typeface="Roboto, sans-serif"/>
                <a:ea typeface="NSimSun" panose="02010609030101010101" pitchFamily="49" charset="-122"/>
                <a:cs typeface="Arial" panose="020B0604020202020204" pitchFamily="34" charset="0"/>
              </a:rPr>
              <a:t>Completing a well prepared and properly carried out appraisal can bring rewards for the organisation by way of productive, content, engaged employees.</a:t>
            </a:r>
          </a:p>
          <a:p>
            <a:pPr marL="0" indent="0">
              <a:buNone/>
            </a:pPr>
            <a:r>
              <a:rPr lang="en-GB" sz="1800" kern="150" dirty="0">
                <a:solidFill>
                  <a:srgbClr val="C00000"/>
                </a:solidFill>
                <a:effectLst/>
                <a:latin typeface="Roboto, sans-serif"/>
                <a:ea typeface="NSimSun" panose="02010609030101010101" pitchFamily="49" charset="-122"/>
                <a:cs typeface="Arial" panose="020B0604020202020204" pitchFamily="34" charset="0"/>
              </a:rPr>
              <a:t>Employees can be rewarded for their efforts by linking pay and performance.</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Performance related pay is still reviewed against the traditional appraisals rather than 360-feedback, peer assessment or external assessment (CIPD, 2020). They are also mainly based on individual goals followed by team goals and performance.</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Line managers and HR need to work together to implement an effective pay related system to ensure consistency and transparency (CIPD, 2020).</a:t>
            </a:r>
          </a:p>
          <a:p>
            <a:r>
              <a:rPr lang="en-GB" sz="1800" kern="150" dirty="0">
                <a:solidFill>
                  <a:srgbClr val="2C3E50"/>
                </a:solidFill>
                <a:effectLst/>
                <a:latin typeface="Roboto, sans-serif"/>
                <a:ea typeface="NSimSun" panose="02010609030101010101" pitchFamily="49" charset="-122"/>
                <a:cs typeface="Arial" panose="020B0604020202020204" pitchFamily="34" charset="0"/>
              </a:rPr>
              <a:t>Human resources need to work with line managers to ensure they are objective, that they can not be bias towards their favourites and not be discriminatory as this can lead to unlawful discrimination claims (CIPD, 2020).</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buNone/>
            </a:pPr>
            <a:endParaRPr lang="en-GB" dirty="0"/>
          </a:p>
        </p:txBody>
      </p:sp>
      <p:pic>
        <p:nvPicPr>
          <p:cNvPr id="3074" name="Picture 2" descr="See the source image">
            <a:extLst>
              <a:ext uri="{FF2B5EF4-FFF2-40B4-BE49-F238E27FC236}">
                <a16:creationId xmlns:a16="http://schemas.microsoft.com/office/drawing/2014/main" id="{43CC6735-5E43-46C7-A908-250EF777D0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282" y="4485373"/>
            <a:ext cx="8050731" cy="1776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7665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32056-803F-4AAB-AE0F-87EE6B838213}"/>
              </a:ext>
            </a:extLst>
          </p:cNvPr>
          <p:cNvSpPr>
            <a:spLocks noGrp="1"/>
          </p:cNvSpPr>
          <p:nvPr>
            <p:ph type="title"/>
          </p:nvPr>
        </p:nvSpPr>
        <p:spPr/>
        <p:txBody>
          <a:bodyPr/>
          <a:lstStyle/>
          <a:p>
            <a:r>
              <a:rPr lang="en-GB" b="1" dirty="0">
                <a:solidFill>
                  <a:srgbClr val="00B050"/>
                </a:solidFill>
              </a:rPr>
              <a:t>Line managers, HR &amp; L&amp;D. </a:t>
            </a:r>
          </a:p>
        </p:txBody>
      </p:sp>
      <p:sp>
        <p:nvSpPr>
          <p:cNvPr id="3" name="Content Placeholder 2">
            <a:extLst>
              <a:ext uri="{FF2B5EF4-FFF2-40B4-BE49-F238E27FC236}">
                <a16:creationId xmlns:a16="http://schemas.microsoft.com/office/drawing/2014/main" id="{C742D62D-852A-4CFE-A1BC-641E4C4260F7}"/>
              </a:ext>
            </a:extLst>
          </p:cNvPr>
          <p:cNvSpPr>
            <a:spLocks noGrp="1"/>
          </p:cNvSpPr>
          <p:nvPr>
            <p:ph idx="1"/>
          </p:nvPr>
        </p:nvSpPr>
        <p:spPr>
          <a:xfrm>
            <a:off x="838200" y="1438183"/>
            <a:ext cx="10515600" cy="4738780"/>
          </a:xfrm>
        </p:spPr>
        <p:txBody>
          <a:bodyPr>
            <a:normAutofit fontScale="92500" lnSpcReduction="10000"/>
          </a:bodyPr>
          <a:lstStyle/>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Line managers and HR need to work together to ensure a fair and measured performance management process. Policies and practices need to be implemented successfully by the line managers daily. </a:t>
            </a:r>
          </a:p>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Line managers identify their teams developmental needs and need to push them towards progression and improvement (CIPD, 2020).</a:t>
            </a:r>
          </a:p>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 HR designs many of the performance management processes but can not implement and deliver them to the teams.</a:t>
            </a:r>
          </a:p>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Learning and development need to ensure line managers have the skills to implement the HR policies and procedures with a link identified by research carried out by Towards Maturity between learning and performance and how important the relationship is between the two (CIPD, 2020).</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spcAft>
                <a:spcPts val="0"/>
              </a:spcAft>
              <a:buNone/>
            </a:pP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a:spcAft>
                <a:spcPts val="0"/>
              </a:spcAft>
            </a:pPr>
            <a:r>
              <a:rPr lang="en-GB" sz="1800" kern="150" dirty="0">
                <a:solidFill>
                  <a:srgbClr val="2C3E50"/>
                </a:solidFill>
                <a:effectLst/>
                <a:latin typeface="Roboto, sans-serif"/>
                <a:ea typeface="NSimSun" panose="02010609030101010101" pitchFamily="49" charset="-122"/>
                <a:cs typeface="Arial" panose="020B0604020202020204" pitchFamily="34" charset="0"/>
              </a:rPr>
              <a:t>The CIPD carried out research into the relationship between line managers and individual performance, and found that employees who felt positive towards their line manager had higher levels of job satisfaction, were more productive with higher levels of work and discretionary behaviour (CIPD, 2020). This is why the relationship between HR and line managers is so important, with line managers playing the critical role in assessing and recognising high performance, setting the relevant targets for their teams and monitoring the progress (CIPD, 2020)</a:t>
            </a:r>
            <a:endParaRPr lang="en-GB" sz="1800" kern="150" dirty="0">
              <a:effectLst/>
              <a:latin typeface="Times New Roman" panose="02020603050405020304" pitchFamily="18" charset="0"/>
              <a:ea typeface="NSimSun" panose="02010609030101010101" pitchFamily="49"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29010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B46186-1592-47B8-91E4-983C599A45C9}"/>
              </a:ext>
            </a:extLst>
          </p:cNvPr>
          <p:cNvSpPr txBox="1"/>
          <p:nvPr/>
        </p:nvSpPr>
        <p:spPr>
          <a:xfrm>
            <a:off x="754601" y="426128"/>
            <a:ext cx="11168109" cy="6140142"/>
          </a:xfrm>
          <a:prstGeom prst="rect">
            <a:avLst/>
          </a:prstGeom>
          <a:noFill/>
        </p:spPr>
        <p:txBody>
          <a:bodyPr wrap="square">
            <a:spAutoFit/>
          </a:bodyPr>
          <a:lstStyle/>
          <a:p>
            <a:pPr>
              <a:spcAft>
                <a:spcPts val="0"/>
              </a:spcAft>
            </a:pPr>
            <a:r>
              <a:rPr lang="en-GB" sz="1050" kern="150" dirty="0">
                <a:solidFill>
                  <a:srgbClr val="00B050"/>
                </a:solidFill>
                <a:effectLst/>
                <a:latin typeface="Roboto, sans-serif"/>
                <a:ea typeface="NSimSun" panose="02010609030101010101" pitchFamily="49" charset="-122"/>
                <a:cs typeface="Arial" panose="020B0604020202020204" pitchFamily="34" charset="0"/>
              </a:rPr>
              <a:t>References</a:t>
            </a:r>
            <a:endParaRPr lang="en-GB" sz="1100" kern="150" dirty="0">
              <a:solidFill>
                <a:srgbClr val="00B050"/>
              </a:solidFill>
              <a:effectLst/>
              <a:latin typeface="Times New Roman" panose="02020603050405020304" pitchFamily="18" charset="0"/>
              <a:ea typeface="NSimSun" panose="02010609030101010101" pitchFamily="49" charset="-122"/>
              <a:cs typeface="Arial" panose="020B0604020202020204" pitchFamily="34" charset="0"/>
            </a:endParaRPr>
          </a:p>
          <a:p>
            <a:pPr>
              <a:spcAft>
                <a:spcPts val="0"/>
              </a:spcAft>
            </a:pPr>
            <a:r>
              <a:rPr lang="en-GB" sz="1050" b="1" kern="150" dirty="0">
                <a:solidFill>
                  <a:srgbClr val="2C3E50"/>
                </a:solidFill>
                <a:effectLst/>
                <a:latin typeface="Roboto, sans-serif"/>
                <a:ea typeface="NSimSun" panose="02010609030101010101" pitchFamily="49" charset="-122"/>
                <a:cs typeface="Arial" panose="020B0604020202020204" pitchFamily="34" charset="0"/>
              </a:rPr>
              <a:t> </a:t>
            </a:r>
            <a:endParaRPr lang="en-GB" sz="1100" kern="150" dirty="0">
              <a:effectLst/>
              <a:latin typeface="Times New Roman" panose="02020603050405020304" pitchFamily="18" charset="0"/>
              <a:ea typeface="NSimSun" panose="02010609030101010101" pitchFamily="49" charset="-122"/>
              <a:cs typeface="Arial" panose="020B060402020202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Caruso, D. (2020).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What Is High Performance Working? - Beagle HR Consulting</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[online] Beagle HR. Available at: https://beaglehr.com/2020/05/29/what-is-high-performance-working/.</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CIPD (2016).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Could do better? Assessing what works in performance management | Report | CIPD</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[online] CIPD. Available at: https://www.cipd.co.uk/knowledge/fundamentals/people/performance/what-works-in-performance-management-report.</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CIPD. (2020).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Line Managers’ Role in Supporting the People Profession | Factsheets</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[online] Available at: https://www.cipd.co.uk/knowledge/fundamentals/people/hr/line-managers-factsheet#gref.</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CIPD (2018).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Performance Management | Factsheets | CIPD</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[online] CIPD. Available at: </a:t>
            </a:r>
            <a:r>
              <a:rPr lang="en-GB" sz="1200" u="none" strike="noStrike"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hlinkClick r:id="rId2"/>
              </a:rPr>
              <a:t>https://www.cipd.co.uk/knowledge/fundamentals/people/performance/factsheet</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CIPD (2020).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Performance Related Pay | Factsheets</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[online] CIPD. Available at: https://www.cipd.co.uk/knowledge/fundamentals/people/pay/performance-factsheet#gref.</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CIPD (2019).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Well-being at work | Factsheets | CIPD</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[online] CIPD. Available at: https://www.cipd.co.uk/knowledge/culture/well-being/factsheet.</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err="1">
                <a:solidFill>
                  <a:srgbClr val="2C3E50"/>
                </a:solidFill>
                <a:effectLst/>
                <a:latin typeface="Calibri" panose="020F0502020204030204" pitchFamily="34" charset="0"/>
                <a:ea typeface="NSimSun" panose="02010609030101010101" pitchFamily="49" charset="-122"/>
                <a:cs typeface="Calibri" panose="020F0502020204030204" pitchFamily="34" charset="0"/>
              </a:rPr>
              <a:t>Danford</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 Richardson, M., Stewart, P., </a:t>
            </a:r>
            <a:r>
              <a:rPr lang="en-GB" sz="1200" kern="150" dirty="0" err="1">
                <a:solidFill>
                  <a:srgbClr val="2C3E50"/>
                </a:solidFill>
                <a:effectLst/>
                <a:latin typeface="Calibri" panose="020F0502020204030204" pitchFamily="34" charset="0"/>
                <a:ea typeface="NSimSun" panose="02010609030101010101" pitchFamily="49" charset="-122"/>
                <a:cs typeface="Calibri" panose="020F0502020204030204" pitchFamily="34" charset="0"/>
              </a:rPr>
              <a:t>Tailby</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S. and Upchurch, M. (2008). Partnership, high performance work systems and quality of working life.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New Technology, Work and Employment</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23(3), pp.151–166.</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Rapid evidence assessment of the research literature on the effect of performance appraisal on workplace performance. (2016). [online] Available at: https://www.cipd.co.uk/Images/rapid-evidence-assessment-of-the-research-literature-on-the-effect-of-performance-appraisal-on-workplace-performance_tcm18-16902.pdf.</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Taylor, S. and Woodhams, C. (2016).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Human resource management : people and organisations.</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2nd ed. London: Chartered Institute Of Personnel And Development.</a:t>
            </a:r>
          </a:p>
          <a:p>
            <a:pPr>
              <a:spcAft>
                <a:spcPts val="0"/>
              </a:spcAft>
            </a:pPr>
            <a:endPar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i="0" dirty="0">
                <a:solidFill>
                  <a:srgbClr val="2C3E50"/>
                </a:solidFill>
                <a:effectLst/>
                <a:latin typeface="Calibri" panose="020F0502020204030204" pitchFamily="34" charset="0"/>
                <a:cs typeface="Calibri" panose="020F0502020204030204" pitchFamily="34" charset="0"/>
              </a:rPr>
              <a:t>Toolbox.com. (2021). [online] Available at: https://www.toolbox.com/hr/performance-management/articles/what-is-performance-management/#:~:text=The%20Performance%20Management%20Cycle%201%20Planning.%20This%20stage [Accessed 5 Sep. 2021].</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Tonyrobbins.com. (2015).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What are Smart Goals? Take the 6 steps to a Smart Goal? </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[online]</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Available at: </a:t>
            </a:r>
            <a:r>
              <a:rPr lang="en-GB" sz="1200" u="none" strike="noStrike"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hlinkClick r:id="rId3"/>
              </a:rPr>
              <a:t>https://www.tonyrobbins.com/career-business/the-6-steps-to-a-smart-goal/</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a:p>
            <a:pPr>
              <a:spcAft>
                <a:spcPts val="0"/>
              </a:spcAft>
            </a:pP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www.westfieldhealth.com. (n.d.). </a:t>
            </a:r>
            <a:r>
              <a:rPr lang="en-GB" sz="1200" i="1"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Increasing employee productivity through workplace wellbeing</a:t>
            </a:r>
            <a:r>
              <a:rPr lang="en-GB" sz="1200" kern="150" dirty="0">
                <a:solidFill>
                  <a:srgbClr val="2C3E50"/>
                </a:solidFill>
                <a:effectLst/>
                <a:latin typeface="Calibri" panose="020F0502020204030204" pitchFamily="34" charset="0"/>
                <a:ea typeface="NSimSun" panose="02010609030101010101" pitchFamily="49" charset="-122"/>
                <a:cs typeface="Calibri" panose="020F0502020204030204" pitchFamily="34" charset="0"/>
              </a:rPr>
              <a:t>. [online] Available at: https://www.westfieldhealth.com/blog/the-link-between-employee-wellbeing-and-performance#:~:text=High%20performance%20is%20beneficial%20to%20everybody%20within%20the [Accessed 25 Aug. 2021].</a:t>
            </a:r>
            <a:endParaRPr lang="en-GB" sz="1200" kern="150" dirty="0">
              <a:effectLst/>
              <a:latin typeface="Calibri" panose="020F0502020204030204" pitchFamily="34" charset="0"/>
              <a:ea typeface="NSimSun" panose="02010609030101010101" pitchFamily="49" charset="-122"/>
              <a:cs typeface="Calibri" panose="020F0502020204030204" pitchFamily="34" charset="0"/>
            </a:endParaRPr>
          </a:p>
        </p:txBody>
      </p:sp>
    </p:spTree>
    <p:extLst>
      <p:ext uri="{BB962C8B-B14F-4D97-AF65-F5344CB8AC3E}">
        <p14:creationId xmlns:p14="http://schemas.microsoft.com/office/powerpoint/2010/main" val="26052735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96</TotalTime>
  <Words>3262</Words>
  <Application>Microsoft Office PowerPoint</Application>
  <PresentationFormat>Widescreen</PresentationFormat>
  <Paragraphs>120</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OpenSymbol</vt:lpstr>
      <vt:lpstr>Roboto</vt:lpstr>
      <vt:lpstr>Roboto, sans-serif</vt:lpstr>
      <vt:lpstr>Times New Roman</vt:lpstr>
      <vt:lpstr>Trebuchet MS</vt:lpstr>
      <vt:lpstr>Wingdings 3</vt:lpstr>
      <vt:lpstr>Facet</vt:lpstr>
      <vt:lpstr>Understanding the link between individual and organisational performance </vt:lpstr>
      <vt:lpstr>Aims</vt:lpstr>
      <vt:lpstr>High performance working</vt:lpstr>
      <vt:lpstr>Link between high performance working and organisational performance?</vt:lpstr>
      <vt:lpstr>PowerPoint Presentation</vt:lpstr>
      <vt:lpstr>Employee wellbeing and high performance working</vt:lpstr>
      <vt:lpstr>Performance Management</vt:lpstr>
      <vt:lpstr>Performance Management Cycle</vt:lpstr>
      <vt:lpstr>PowerPoint Presentation</vt:lpstr>
      <vt:lpstr>SMART </vt:lpstr>
      <vt:lpstr>PowerPoint Presentation</vt:lpstr>
      <vt:lpstr>Line managers, HR &amp; L&amp;D.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 </dc:title>
  <dc:creator>Isabelle Solomon</dc:creator>
  <cp:lastModifiedBy>Isabelle Solomon</cp:lastModifiedBy>
  <cp:revision>26</cp:revision>
  <dcterms:created xsi:type="dcterms:W3CDTF">2021-08-26T07:34:22Z</dcterms:created>
  <dcterms:modified xsi:type="dcterms:W3CDTF">2021-09-08T11:27:01Z</dcterms:modified>
</cp:coreProperties>
</file>