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22885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2913063" y="0"/>
            <a:ext cx="2228850" cy="458788"/>
          </a:xfrm>
          <a:prstGeom prst="rect">
            <a:avLst/>
          </a:prstGeom>
        </p:spPr>
        <p:txBody>
          <a:bodyPr vert="horz" lIns="91440" tIns="45720" rIns="91440" bIns="45720" rtlCol="0"/>
          <a:lstStyle>
            <a:lvl1pPr algn="r">
              <a:defRPr sz="1200"/>
            </a:lvl1pPr>
          </a:lstStyle>
          <a:p>
            <a:fld id="{0643FDAC-5178-7248-A16C-0FCCC52A1212}" type="datetimeFigureOut">
              <a:rPr lang="en-US" smtClean="0"/>
              <a:t>6/20/26</a:t>
            </a:fld>
            <a:endParaRPr lang="en-US"/>
          </a:p>
        </p:txBody>
      </p:sp>
      <p:sp>
        <p:nvSpPr>
          <p:cNvPr id="4" name="Slide Image Placeholder 3"/>
          <p:cNvSpPr>
            <a:spLocks noGrp="1" noRot="1" noChangeAspect="1"/>
          </p:cNvSpPr>
          <p:nvPr>
            <p:ph type="sldImg" idx="2"/>
          </p:nvPr>
        </p:nvSpPr>
        <p:spPr>
          <a:xfrm>
            <a:off x="-17145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514350" y="4400550"/>
            <a:ext cx="41148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22885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2913063" y="8685213"/>
            <a:ext cx="2228850" cy="458787"/>
          </a:xfrm>
          <a:prstGeom prst="rect">
            <a:avLst/>
          </a:prstGeom>
        </p:spPr>
        <p:txBody>
          <a:bodyPr vert="horz" lIns="91440" tIns="45720" rIns="91440" bIns="45720" rtlCol="0" anchor="b"/>
          <a:lstStyle>
            <a:lvl1pPr algn="r">
              <a:defRPr sz="1200"/>
            </a:lvl1pPr>
          </a:lstStyle>
          <a:p>
            <a:fld id="{2CB8CB5D-606C-D54A-B813-59D13647FEFD}" type="slidenum">
              <a:rPr lang="en-US" smtClean="0"/>
              <a:t>‹#›</a:t>
            </a:fld>
            <a:endParaRPr lang="en-US"/>
          </a:p>
        </p:txBody>
      </p:sp>
    </p:spTree>
    <p:extLst>
      <p:ext uri="{BB962C8B-B14F-4D97-AF65-F5344CB8AC3E}">
        <p14:creationId xmlns:p14="http://schemas.microsoft.com/office/powerpoint/2010/main" val="1983421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morning. My chosen key skill is communication. Over the next five minutes I will define what communication is, explain why it is so important in health and social care, introduce a recognised model - Argyle's Communication Cycle - and then show how I would apply it in a real care setting. I'll finish with the impact on practice and my references.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Communication is a two-way, shared process - not just speaking, but listening and checking the other person has understood. Moss describes communication as the lifeblood of caring relationships, which captures how central it is to our work. The key idea on the right is that communication only succeeds when the message I send is the message that is actually understood.</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Communication matters for four main reasons. First, patient safety - clear handovers and accurate information reduce mistakes. Second, person-centred care - listening helps me understand each person's individual needs and wishes. Third, trust and dignity - compassionate communication builds rapport and treats people with respect. Fourth, it is a professional duty: the Nursing and Midwifery Council Code requires us to communicate clearly and effectively. So communication is not optional - it is part of safe, lawful, person-centred practice.</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structure my thinking I use Argyle's Communication Cycle. An idea occurs, I code it into words and behaviour, the message is sent, received, decoded by the other person, and finally understood - then the loop repeats. The value of the model, shown on the right, is that it highlights how a message can break down at any stage. Decoding depends on the listener, so pain, anxiety or background noise can distort meaning. That is why I always check understanding before continuing. Argyle's work is the seminal source here.</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Communication runs through two channels. Verbal - the words, tone and questioning, plus active listening and checking understanding. Non-verbal - eye contact, body language, posture, gestures and even silence. In care, the non-verbal channel often carries the most meaning; a calm tone and open posture can reassure a frightened person far more than the words themselves. Being self-aware of my own body language is therefore essential.</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how I would apply this in practice. Doris is an anxious, confused 82-year-old refusing her medication. Step one, I prepare and approach - sitting at her eye level, introducing myself and using her preferred name, which encodes a calm, respectful message. Step two, I send clearly using short, jargon-free sentences and open body language. Step three, I listen and decode - pausing, watching her facial cues, and letting her tell me the tablets make her feel dizzy. Step four, I check understanding by reflecting her concern back, addressing it, and confirming she feels ready. If she is still unsure, the cycle simply repeats. This shows Argyle's model working in a real care task and protecting both her dignity and her safety.</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impact is significant. Effective communication leads to safer care through fewer errors and clearer handovers; greater trust through compassionate relationships; empowered service users who feel able to share their needs and make choices; and fewer complaints because misunderstandings are reduced. Crucially, communicating clearly and kindly is not just good practice - it is a professional requirement under the NMC Code.</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conclude: communication is a genuine two-way process of sending and understanding meaning. It is essential for safe, dignified, person-centred care and is a professional duty under the NMC Code. Argyle's Cycle gives me a practical framework to check understanding at every stage, and developing self-awareness of my own verbal and non-verbal style will keep improving my practice. Thank you - I'm happy to take any questions.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my three Harvard-referenced sources: Argyle 1994 for the communication cycle, Moss 2017 for communication skills in health and social care, and the NMC Code 2018 for the professional standards. All are cited in-text on the relevant slides.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6363D"/>
        </a:solidFill>
        <a:effectLst/>
      </p:bgPr>
    </p:bg>
    <p:spTree>
      <p:nvGrpSpPr>
        <p:cNvPr id="1" name=""/>
        <p:cNvGrpSpPr/>
        <p:nvPr/>
      </p:nvGrpSpPr>
      <p:grpSpPr>
        <a:xfrm>
          <a:off x="0" y="0"/>
          <a:ext cx="0" cy="0"/>
          <a:chOff x="0" y="0"/>
          <a:chExt cx="0" cy="0"/>
        </a:xfrm>
      </p:grpSpPr>
      <p:sp>
        <p:nvSpPr>
          <p:cNvPr id="2" name="Shape 0"/>
          <p:cNvSpPr/>
          <p:nvPr/>
        </p:nvSpPr>
        <p:spPr>
          <a:xfrm>
            <a:off x="6766560" y="-1371600"/>
            <a:ext cx="4206240" cy="4206240"/>
          </a:xfrm>
          <a:prstGeom prst="ellipse">
            <a:avLst/>
          </a:prstGeom>
          <a:solidFill>
            <a:srgbClr val="0A5C64">
              <a:alpha val="45000"/>
            </a:srgbClr>
          </a:solidFill>
          <a:ln/>
        </p:spPr>
      </p:sp>
      <p:sp>
        <p:nvSpPr>
          <p:cNvPr id="3" name="Shape 1"/>
          <p:cNvSpPr/>
          <p:nvPr/>
        </p:nvSpPr>
        <p:spPr>
          <a:xfrm>
            <a:off x="7772400" y="-640080"/>
            <a:ext cx="2743200" cy="2743200"/>
          </a:xfrm>
          <a:prstGeom prst="ellipse">
            <a:avLst/>
          </a:prstGeom>
          <a:solidFill>
            <a:srgbClr val="0E7C86">
              <a:alpha val="65000"/>
            </a:srgbClr>
          </a:solidFill>
          <a:ln/>
        </p:spPr>
      </p:sp>
      <p:sp>
        <p:nvSpPr>
          <p:cNvPr id="4" name="Shape 2"/>
          <p:cNvSpPr/>
          <p:nvPr/>
        </p:nvSpPr>
        <p:spPr>
          <a:xfrm>
            <a:off x="7315200" y="3566160"/>
            <a:ext cx="2377440" cy="2377440"/>
          </a:xfrm>
          <a:prstGeom prst="ellipse">
            <a:avLst/>
          </a:prstGeom>
          <a:solidFill>
            <a:srgbClr val="0A5C64">
              <a:alpha val="40000"/>
            </a:srgbClr>
          </a:solidFill>
          <a:ln/>
        </p:spPr>
      </p:sp>
      <p:sp>
        <p:nvSpPr>
          <p:cNvPr id="5" name="Shape 3"/>
          <p:cNvSpPr/>
          <p:nvPr/>
        </p:nvSpPr>
        <p:spPr>
          <a:xfrm>
            <a:off x="937260" y="937260"/>
            <a:ext cx="960120" cy="960120"/>
          </a:xfrm>
          <a:prstGeom prst="ellipse">
            <a:avLst/>
          </a:prstGeom>
          <a:solidFill>
            <a:srgbClr val="2DD4BF"/>
          </a:solidFill>
          <a:ln/>
          <a:effectLst>
            <a:outerShdw blurRad="76200" dist="25400" dir="5400000" algn="bl" rotWithShape="0">
              <a:srgbClr val="1A2A2E">
                <a:alpha val="18000"/>
              </a:srgbClr>
            </a:outerShdw>
          </a:effectLst>
        </p:spPr>
      </p:sp>
      <p:pic>
        <p:nvPicPr>
          <p:cNvPr id="6" name="Image 0" descr="preencoded.png"/>
          <p:cNvPicPr>
            <a:picLocks noChangeAspect="1"/>
          </p:cNvPicPr>
          <p:nvPr/>
        </p:nvPicPr>
        <p:blipFill>
          <a:blip r:embed="rId3"/>
          <a:stretch>
            <a:fillRect/>
          </a:stretch>
        </p:blipFill>
        <p:spPr>
          <a:xfrm>
            <a:off x="1177290" y="1177290"/>
            <a:ext cx="480060" cy="480060"/>
          </a:xfrm>
          <a:prstGeom prst="rect">
            <a:avLst/>
          </a:prstGeom>
        </p:spPr>
      </p:pic>
      <p:sp>
        <p:nvSpPr>
          <p:cNvPr id="7" name="Text 4"/>
          <p:cNvSpPr/>
          <p:nvPr/>
        </p:nvSpPr>
        <p:spPr>
          <a:xfrm>
            <a:off x="777240" y="2148840"/>
            <a:ext cx="7863840" cy="914400"/>
          </a:xfrm>
          <a:prstGeom prst="rect">
            <a:avLst/>
          </a:prstGeom>
          <a:noFill/>
          <a:ln/>
        </p:spPr>
        <p:txBody>
          <a:bodyPr wrap="square" rtlCol="0" anchor="ctr"/>
          <a:lstStyle/>
          <a:p>
            <a:pPr marL="0" indent="0" algn="l">
              <a:buNone/>
            </a:pPr>
            <a:r>
              <a:rPr lang="en-US" sz="5200" b="1" kern="0" spc="100" dirty="0">
                <a:solidFill>
                  <a:srgbClr val="FFFFFF"/>
                </a:solidFill>
                <a:latin typeface="Cambria" pitchFamily="34" charset="0"/>
                <a:ea typeface="Cambria" pitchFamily="34" charset="-122"/>
                <a:cs typeface="Cambria" pitchFamily="34" charset="-120"/>
              </a:rPr>
              <a:t>COMMUNICATION</a:t>
            </a:r>
            <a:endParaRPr lang="en-US" sz="5200" dirty="0"/>
          </a:p>
        </p:txBody>
      </p:sp>
      <p:sp>
        <p:nvSpPr>
          <p:cNvPr id="8" name="Text 5"/>
          <p:cNvSpPr/>
          <p:nvPr/>
        </p:nvSpPr>
        <p:spPr>
          <a:xfrm>
            <a:off x="822960" y="3063240"/>
            <a:ext cx="7498080" cy="502920"/>
          </a:xfrm>
          <a:prstGeom prst="rect">
            <a:avLst/>
          </a:prstGeom>
          <a:noFill/>
          <a:ln/>
        </p:spPr>
        <p:txBody>
          <a:bodyPr wrap="square" rtlCol="0" anchor="ctr"/>
          <a:lstStyle/>
          <a:p>
            <a:pPr marL="0" indent="0" algn="l">
              <a:buNone/>
            </a:pPr>
            <a:r>
              <a:rPr lang="en-US" sz="1800" i="1" dirty="0">
                <a:solidFill>
                  <a:srgbClr val="5EEAD4"/>
                </a:solidFill>
                <a:latin typeface="Calibri" pitchFamily="34" charset="0"/>
                <a:ea typeface="Calibri" pitchFamily="34" charset="-122"/>
                <a:cs typeface="Calibri" pitchFamily="34" charset="-120"/>
              </a:rPr>
              <a:t>The cornerstone of effective health and social care practice</a:t>
            </a:r>
            <a:endParaRPr lang="en-US" sz="1800" dirty="0"/>
          </a:p>
        </p:txBody>
      </p:sp>
      <p:sp>
        <p:nvSpPr>
          <p:cNvPr id="9" name="Shape 6"/>
          <p:cNvSpPr/>
          <p:nvPr/>
        </p:nvSpPr>
        <p:spPr>
          <a:xfrm>
            <a:off x="841248" y="3794760"/>
            <a:ext cx="2194560" cy="0"/>
          </a:xfrm>
          <a:prstGeom prst="line">
            <a:avLst/>
          </a:prstGeom>
          <a:noFill/>
          <a:ln w="25400">
            <a:solidFill>
              <a:srgbClr val="EF9A52"/>
            </a:solidFill>
            <a:prstDash val="solid"/>
          </a:ln>
        </p:spPr>
      </p:sp>
      <p:sp>
        <p:nvSpPr>
          <p:cNvPr id="10" name="Text 7"/>
          <p:cNvSpPr/>
          <p:nvPr/>
        </p:nvSpPr>
        <p:spPr>
          <a:xfrm>
            <a:off x="822960" y="3913632"/>
            <a:ext cx="7315200" cy="365760"/>
          </a:xfrm>
          <a:prstGeom prst="rect">
            <a:avLst/>
          </a:prstGeom>
          <a:noFill/>
          <a:ln/>
        </p:spPr>
        <p:txBody>
          <a:bodyPr wrap="square" rtlCol="0" anchor="ctr"/>
          <a:lstStyle/>
          <a:p>
            <a:pPr marL="0" indent="0">
              <a:buNone/>
            </a:pPr>
            <a:r>
              <a:rPr lang="en-US" sz="1400" b="1" dirty="0">
                <a:solidFill>
                  <a:srgbClr val="FFFFFF"/>
                </a:solidFill>
                <a:latin typeface="Calibri" pitchFamily="34" charset="0"/>
                <a:ea typeface="Calibri" pitchFamily="34" charset="-122"/>
                <a:cs typeface="Calibri" pitchFamily="34" charset="-120"/>
              </a:rPr>
              <a:t>Self-Awareness Presentation</a:t>
            </a:r>
            <a:endParaRPr lang="en-US" sz="1400" dirty="0"/>
          </a:p>
        </p:txBody>
      </p:sp>
      <p:sp>
        <p:nvSpPr>
          <p:cNvPr id="11" name="Text 8"/>
          <p:cNvSpPr/>
          <p:nvPr/>
        </p:nvSpPr>
        <p:spPr>
          <a:xfrm>
            <a:off x="822960" y="4315968"/>
            <a:ext cx="7680960" cy="640080"/>
          </a:xfrm>
          <a:prstGeom prst="rect">
            <a:avLst/>
          </a:prstGeom>
          <a:noFill/>
          <a:ln/>
        </p:spPr>
        <p:txBody>
          <a:bodyPr wrap="square" rtlCol="0" anchor="ctr"/>
          <a:lstStyle/>
          <a:p>
            <a:pPr marL="0" indent="0">
              <a:lnSpc>
                <a:spcPct val="110000"/>
              </a:lnSpc>
              <a:buNone/>
            </a:pPr>
            <a:r>
              <a:rPr lang="en-US" sz="1150" dirty="0">
                <a:solidFill>
                  <a:srgbClr val="9FC4C2"/>
                </a:solidFill>
                <a:latin typeface="Calibri" pitchFamily="34" charset="0"/>
                <a:ea typeface="Calibri" pitchFamily="34" charset="-122"/>
                <a:cs typeface="Calibri" pitchFamily="34" charset="-120"/>
              </a:rPr>
              <a:t>LCHS4009  ·  Professional Development within Health and Social Care</a:t>
            </a:r>
            <a:endParaRPr lang="en-US" sz="1150" dirty="0"/>
          </a:p>
          <a:p>
            <a:pPr marL="0" indent="0">
              <a:lnSpc>
                <a:spcPct val="110000"/>
              </a:lnSpc>
              <a:buNone/>
            </a:pPr>
            <a:r>
              <a:rPr lang="en-US" sz="1150" dirty="0">
                <a:solidFill>
                  <a:srgbClr val="9FC4C2"/>
                </a:solidFill>
                <a:latin typeface="Calibri" pitchFamily="34" charset="0"/>
                <a:ea typeface="Calibri" pitchFamily="34" charset="-122"/>
                <a:cs typeface="Calibri" pitchFamily="34" charset="-120"/>
              </a:rPr>
              <a:t>CertHE Skills for the Workplace (Health and Social Care)</a:t>
            </a:r>
            <a:endParaRPr lang="en-US" sz="11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411480"/>
            <a:ext cx="8046720" cy="640080"/>
          </a:xfrm>
          <a:prstGeom prst="rect">
            <a:avLst/>
          </a:prstGeom>
          <a:noFill/>
          <a:ln/>
        </p:spPr>
        <p:txBody>
          <a:bodyPr wrap="square" rtlCol="0" anchor="ctr"/>
          <a:lstStyle/>
          <a:p>
            <a:pPr marL="0" indent="0">
              <a:buNone/>
            </a:pPr>
            <a:r>
              <a:rPr lang="en-US" sz="3400" b="1" dirty="0">
                <a:solidFill>
                  <a:srgbClr val="16282C"/>
                </a:solidFill>
                <a:latin typeface="Cambria" pitchFamily="34" charset="0"/>
                <a:ea typeface="Cambria" pitchFamily="34" charset="-122"/>
                <a:cs typeface="Cambria" pitchFamily="34" charset="-120"/>
              </a:rPr>
              <a:t>What Is Communication?</a:t>
            </a:r>
            <a:endParaRPr lang="en-US" sz="3400" dirty="0"/>
          </a:p>
        </p:txBody>
      </p:sp>
      <p:sp>
        <p:nvSpPr>
          <p:cNvPr id="3" name="Text 1"/>
          <p:cNvSpPr/>
          <p:nvPr/>
        </p:nvSpPr>
        <p:spPr>
          <a:xfrm>
            <a:off x="548640" y="1371600"/>
            <a:ext cx="4572000" cy="1005840"/>
          </a:xfrm>
          <a:prstGeom prst="rect">
            <a:avLst/>
          </a:prstGeom>
          <a:noFill/>
          <a:ln/>
        </p:spPr>
        <p:txBody>
          <a:bodyPr wrap="square" rtlCol="0" anchor="t"/>
          <a:lstStyle/>
          <a:p>
            <a:pPr marL="0" indent="0">
              <a:lnSpc>
                <a:spcPct val="112000"/>
              </a:lnSpc>
              <a:buNone/>
            </a:pPr>
            <a:r>
              <a:rPr lang="en-US" sz="1600" dirty="0">
                <a:solidFill>
                  <a:srgbClr val="2C4146"/>
                </a:solidFill>
                <a:latin typeface="Calibri" pitchFamily="34" charset="0"/>
                <a:ea typeface="Calibri" pitchFamily="34" charset="-122"/>
                <a:cs typeface="Calibri" pitchFamily="34" charset="-120"/>
              </a:rPr>
              <a:t>Communication is the two-way process of sending, receiving and understanding information, thoughts and feelings </a:t>
            </a:r>
            <a:endParaRPr lang="en-US" sz="1600" dirty="0"/>
          </a:p>
          <a:p>
            <a:pPr marL="0" indent="0">
              <a:lnSpc>
                <a:spcPct val="112000"/>
              </a:lnSpc>
              <a:buNone/>
            </a:pPr>
            <a:r>
              <a:rPr lang="en-US" sz="1600" dirty="0">
                <a:solidFill>
                  <a:srgbClr val="2C4146"/>
                </a:solidFill>
                <a:latin typeface="Calibri" pitchFamily="34" charset="0"/>
                <a:ea typeface="Calibri" pitchFamily="34" charset="-122"/>
                <a:cs typeface="Calibri" pitchFamily="34" charset="-120"/>
              </a:rPr>
              <a:t>— through both words and behaviour.</a:t>
            </a:r>
            <a:endParaRPr lang="en-US" sz="1600" dirty="0"/>
          </a:p>
        </p:txBody>
      </p:sp>
      <p:sp>
        <p:nvSpPr>
          <p:cNvPr id="4" name="Text 2"/>
          <p:cNvSpPr/>
          <p:nvPr/>
        </p:nvSpPr>
        <p:spPr>
          <a:xfrm>
            <a:off x="548640" y="2606040"/>
            <a:ext cx="4572000" cy="1005840"/>
          </a:xfrm>
          <a:prstGeom prst="rect">
            <a:avLst/>
          </a:prstGeom>
          <a:noFill/>
          <a:ln/>
        </p:spPr>
        <p:txBody>
          <a:bodyPr wrap="square" rtlCol="0" anchor="t"/>
          <a:lstStyle/>
          <a:p>
            <a:pPr marL="0" indent="0">
              <a:lnSpc>
                <a:spcPct val="112000"/>
              </a:lnSpc>
              <a:buNone/>
            </a:pPr>
            <a:r>
              <a:rPr lang="en-US" sz="1600" dirty="0">
                <a:solidFill>
                  <a:srgbClr val="2C4146"/>
                </a:solidFill>
                <a:latin typeface="Calibri" pitchFamily="34" charset="0"/>
                <a:ea typeface="Calibri" pitchFamily="34" charset="-122"/>
                <a:cs typeface="Calibri" pitchFamily="34" charset="-120"/>
              </a:rPr>
              <a:t>It is far more than simply talking. Effective communication depends on </a:t>
            </a:r>
            <a:r>
              <a:rPr lang="en-US" sz="1600" b="1" dirty="0">
                <a:solidFill>
                  <a:srgbClr val="0E7C86"/>
                </a:solidFill>
                <a:latin typeface="Calibri" pitchFamily="34" charset="0"/>
                <a:ea typeface="Calibri" pitchFamily="34" charset="-122"/>
                <a:cs typeface="Calibri" pitchFamily="34" charset="-120"/>
              </a:rPr>
              <a:t>actively listening</a:t>
            </a:r>
            <a:r>
              <a:rPr lang="en-US" sz="1600" dirty="0">
                <a:solidFill>
                  <a:srgbClr val="2C4146"/>
                </a:solidFill>
                <a:latin typeface="Calibri" pitchFamily="34" charset="0"/>
                <a:ea typeface="Calibri" pitchFamily="34" charset="-122"/>
                <a:cs typeface="Calibri" pitchFamily="34" charset="-120"/>
              </a:rPr>
              <a:t>, checking understanding and adapting to the needs of the other person (Moss, 2017).</a:t>
            </a:r>
            <a:endParaRPr lang="en-US" sz="1600" dirty="0"/>
          </a:p>
        </p:txBody>
      </p:sp>
      <p:sp>
        <p:nvSpPr>
          <p:cNvPr id="5" name="Shape 3"/>
          <p:cNvSpPr/>
          <p:nvPr/>
        </p:nvSpPr>
        <p:spPr>
          <a:xfrm>
            <a:off x="548640" y="3913632"/>
            <a:ext cx="4572000" cy="932688"/>
          </a:xfrm>
          <a:prstGeom prst="roundRect">
            <a:avLst>
              <a:gd name="adj" fmla="val 7843"/>
            </a:avLst>
          </a:prstGeom>
          <a:solidFill>
            <a:srgbClr val="E8F6F4"/>
          </a:solidFill>
          <a:ln/>
          <a:effectLst>
            <a:outerShdw blurRad="76200" dist="25400" dir="5400000" algn="bl" rotWithShape="0">
              <a:srgbClr val="1A2A2E">
                <a:alpha val="10000"/>
              </a:srgbClr>
            </a:outerShdw>
          </a:effectLst>
        </p:spPr>
      </p:sp>
      <p:pic>
        <p:nvPicPr>
          <p:cNvPr id="6" name="Image 0" descr="preencoded.png"/>
          <p:cNvPicPr>
            <a:picLocks noChangeAspect="1"/>
          </p:cNvPicPr>
          <p:nvPr/>
        </p:nvPicPr>
        <p:blipFill>
          <a:blip r:embed="rId3"/>
          <a:stretch>
            <a:fillRect/>
          </a:stretch>
        </p:blipFill>
        <p:spPr>
          <a:xfrm>
            <a:off x="749808" y="4078224"/>
            <a:ext cx="292608" cy="292608"/>
          </a:xfrm>
          <a:prstGeom prst="rect">
            <a:avLst/>
          </a:prstGeom>
        </p:spPr>
      </p:pic>
      <p:sp>
        <p:nvSpPr>
          <p:cNvPr id="7" name="Text 4"/>
          <p:cNvSpPr/>
          <p:nvPr/>
        </p:nvSpPr>
        <p:spPr>
          <a:xfrm>
            <a:off x="1188720" y="4023360"/>
            <a:ext cx="3749040" cy="457200"/>
          </a:xfrm>
          <a:prstGeom prst="rect">
            <a:avLst/>
          </a:prstGeom>
          <a:noFill/>
          <a:ln/>
        </p:spPr>
        <p:txBody>
          <a:bodyPr wrap="square" rtlCol="0" anchor="ctr"/>
          <a:lstStyle/>
          <a:p>
            <a:pPr marL="0" indent="0">
              <a:buNone/>
            </a:pPr>
            <a:r>
              <a:rPr lang="en-US" sz="1350" i="1" dirty="0">
                <a:solidFill>
                  <a:srgbClr val="16282C"/>
                </a:solidFill>
                <a:latin typeface="Calibri" pitchFamily="34" charset="0"/>
                <a:ea typeface="Calibri" pitchFamily="34" charset="-122"/>
                <a:cs typeface="Calibri" pitchFamily="34" charset="-120"/>
              </a:rPr>
              <a:t>“Communication is the lifeblood of all caring relationships.”</a:t>
            </a:r>
            <a:endParaRPr lang="en-US" sz="1350" dirty="0"/>
          </a:p>
        </p:txBody>
      </p:sp>
      <p:sp>
        <p:nvSpPr>
          <p:cNvPr id="8" name="Text 5"/>
          <p:cNvSpPr/>
          <p:nvPr/>
        </p:nvSpPr>
        <p:spPr>
          <a:xfrm>
            <a:off x="1188720" y="4480560"/>
            <a:ext cx="3749040" cy="274320"/>
          </a:xfrm>
          <a:prstGeom prst="rect">
            <a:avLst/>
          </a:prstGeom>
          <a:noFill/>
          <a:ln/>
        </p:spPr>
        <p:txBody>
          <a:bodyPr wrap="square" rtlCol="0" anchor="ctr"/>
          <a:lstStyle/>
          <a:p>
            <a:pPr marL="0" indent="0">
              <a:buNone/>
            </a:pPr>
            <a:r>
              <a:rPr lang="en-US" sz="1100" dirty="0">
                <a:solidFill>
                  <a:srgbClr val="5E767C"/>
                </a:solidFill>
                <a:latin typeface="Calibri" pitchFamily="34" charset="0"/>
                <a:ea typeface="Calibri" pitchFamily="34" charset="-122"/>
                <a:cs typeface="Calibri" pitchFamily="34" charset="-120"/>
              </a:rPr>
              <a:t>Moss (2017)</a:t>
            </a:r>
            <a:endParaRPr lang="en-US" sz="1100" dirty="0"/>
          </a:p>
        </p:txBody>
      </p:sp>
      <p:sp>
        <p:nvSpPr>
          <p:cNvPr id="9" name="Shape 6"/>
          <p:cNvSpPr/>
          <p:nvPr/>
        </p:nvSpPr>
        <p:spPr>
          <a:xfrm>
            <a:off x="5532120" y="1325880"/>
            <a:ext cx="3063240" cy="3337560"/>
          </a:xfrm>
          <a:prstGeom prst="roundRect">
            <a:avLst>
              <a:gd name="adj" fmla="val 2985"/>
            </a:avLst>
          </a:prstGeom>
          <a:solidFill>
            <a:srgbClr val="06363D"/>
          </a:solidFill>
          <a:ln/>
          <a:effectLst>
            <a:outerShdw blurRad="101600" dist="38100" dir="5400000" algn="bl" rotWithShape="0">
              <a:srgbClr val="1A2A2E">
                <a:alpha val="16000"/>
              </a:srgbClr>
            </a:outerShdw>
          </a:effectLst>
        </p:spPr>
      </p:sp>
      <p:sp>
        <p:nvSpPr>
          <p:cNvPr id="10" name="Shape 7"/>
          <p:cNvSpPr/>
          <p:nvPr/>
        </p:nvSpPr>
        <p:spPr>
          <a:xfrm>
            <a:off x="6560820" y="1737360"/>
            <a:ext cx="1005840" cy="1005840"/>
          </a:xfrm>
          <a:prstGeom prst="ellipse">
            <a:avLst/>
          </a:prstGeom>
          <a:solidFill>
            <a:srgbClr val="2DD4BF"/>
          </a:solidFill>
          <a:ln/>
        </p:spPr>
      </p:sp>
      <p:pic>
        <p:nvPicPr>
          <p:cNvPr id="11" name="Image 1" descr="preencoded.png"/>
          <p:cNvPicPr>
            <a:picLocks noChangeAspect="1"/>
          </p:cNvPicPr>
          <p:nvPr/>
        </p:nvPicPr>
        <p:blipFill>
          <a:blip r:embed="rId4"/>
          <a:stretch>
            <a:fillRect/>
          </a:stretch>
        </p:blipFill>
        <p:spPr>
          <a:xfrm>
            <a:off x="6812280" y="1988820"/>
            <a:ext cx="502920" cy="502920"/>
          </a:xfrm>
          <a:prstGeom prst="rect">
            <a:avLst/>
          </a:prstGeom>
        </p:spPr>
      </p:pic>
      <p:sp>
        <p:nvSpPr>
          <p:cNvPr id="12" name="Text 8"/>
          <p:cNvSpPr/>
          <p:nvPr/>
        </p:nvSpPr>
        <p:spPr>
          <a:xfrm>
            <a:off x="5669280" y="2880360"/>
            <a:ext cx="2788920" cy="320040"/>
          </a:xfrm>
          <a:prstGeom prst="rect">
            <a:avLst/>
          </a:prstGeom>
          <a:noFill/>
          <a:ln/>
        </p:spPr>
        <p:txBody>
          <a:bodyPr wrap="square" rtlCol="0" anchor="ctr"/>
          <a:lstStyle/>
          <a:p>
            <a:pPr marL="0" indent="0" algn="ctr">
              <a:buNone/>
            </a:pPr>
            <a:r>
              <a:rPr lang="en-US" sz="1200" b="1" kern="0" spc="100" dirty="0">
                <a:solidFill>
                  <a:srgbClr val="5EEAD4"/>
                </a:solidFill>
                <a:latin typeface="Calibri" pitchFamily="34" charset="0"/>
                <a:ea typeface="Calibri" pitchFamily="34" charset="-122"/>
                <a:cs typeface="Calibri" pitchFamily="34" charset="-120"/>
              </a:rPr>
              <a:t>A SHARED PROCESS</a:t>
            </a:r>
            <a:endParaRPr lang="en-US" sz="1200" dirty="0"/>
          </a:p>
        </p:txBody>
      </p:sp>
      <p:sp>
        <p:nvSpPr>
          <p:cNvPr id="13" name="Text 9"/>
          <p:cNvSpPr/>
          <p:nvPr/>
        </p:nvSpPr>
        <p:spPr>
          <a:xfrm>
            <a:off x="5760720" y="3246120"/>
            <a:ext cx="2606040" cy="1097280"/>
          </a:xfrm>
          <a:prstGeom prst="rect">
            <a:avLst/>
          </a:prstGeom>
          <a:noFill/>
          <a:ln/>
        </p:spPr>
        <p:txBody>
          <a:bodyPr wrap="square" rtlCol="0" anchor="t"/>
          <a:lstStyle/>
          <a:p>
            <a:pPr marL="0" indent="0" algn="ctr">
              <a:lnSpc>
                <a:spcPct val="115000"/>
              </a:lnSpc>
              <a:buNone/>
            </a:pPr>
            <a:r>
              <a:rPr lang="en-US" sz="1350" dirty="0">
                <a:solidFill>
                  <a:srgbClr val="FFFFFF"/>
                </a:solidFill>
                <a:latin typeface="Calibri" pitchFamily="34" charset="0"/>
                <a:ea typeface="Calibri" pitchFamily="34" charset="-122"/>
                <a:cs typeface="Calibri" pitchFamily="34" charset="-120"/>
              </a:rPr>
              <a:t>Meaning only succeeds when the message sent is the message understood.</a:t>
            </a:r>
            <a:endParaRPr lang="en-US" sz="13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2FAF9"/>
        </a:solidFill>
        <a:effectLst/>
      </p:bgPr>
    </p:bg>
    <p:spTree>
      <p:nvGrpSpPr>
        <p:cNvPr id="1" name=""/>
        <p:cNvGrpSpPr/>
        <p:nvPr/>
      </p:nvGrpSpPr>
      <p:grpSpPr>
        <a:xfrm>
          <a:off x="0" y="0"/>
          <a:ext cx="0" cy="0"/>
          <a:chOff x="0" y="0"/>
          <a:chExt cx="0" cy="0"/>
        </a:xfrm>
      </p:grpSpPr>
      <p:sp>
        <p:nvSpPr>
          <p:cNvPr id="2" name="Text 0"/>
          <p:cNvSpPr/>
          <p:nvPr/>
        </p:nvSpPr>
        <p:spPr>
          <a:xfrm>
            <a:off x="548640" y="384048"/>
            <a:ext cx="8229600" cy="640080"/>
          </a:xfrm>
          <a:prstGeom prst="rect">
            <a:avLst/>
          </a:prstGeom>
          <a:noFill/>
          <a:ln/>
        </p:spPr>
        <p:txBody>
          <a:bodyPr wrap="square" rtlCol="0" anchor="ctr"/>
          <a:lstStyle/>
          <a:p>
            <a:pPr marL="0" indent="0">
              <a:buNone/>
            </a:pPr>
            <a:r>
              <a:rPr lang="en-US" sz="3200" b="1" dirty="0">
                <a:solidFill>
                  <a:srgbClr val="16282C"/>
                </a:solidFill>
                <a:latin typeface="Cambria" pitchFamily="34" charset="0"/>
                <a:ea typeface="Cambria" pitchFamily="34" charset="-122"/>
                <a:cs typeface="Cambria" pitchFamily="34" charset="-120"/>
              </a:rPr>
              <a:t>Why Communication Matters in Care</a:t>
            </a:r>
            <a:endParaRPr lang="en-US" sz="3200" dirty="0"/>
          </a:p>
        </p:txBody>
      </p:sp>
      <p:sp>
        <p:nvSpPr>
          <p:cNvPr id="3" name="Text 1"/>
          <p:cNvSpPr/>
          <p:nvPr/>
        </p:nvSpPr>
        <p:spPr>
          <a:xfrm>
            <a:off x="548640" y="1024128"/>
            <a:ext cx="8229600" cy="365760"/>
          </a:xfrm>
          <a:prstGeom prst="rect">
            <a:avLst/>
          </a:prstGeom>
          <a:noFill/>
          <a:ln/>
        </p:spPr>
        <p:txBody>
          <a:bodyPr wrap="square" rtlCol="0" anchor="ctr"/>
          <a:lstStyle/>
          <a:p>
            <a:pPr marL="0" indent="0">
              <a:buNone/>
            </a:pPr>
            <a:r>
              <a:rPr lang="en-US" sz="1450" i="1" dirty="0">
                <a:solidFill>
                  <a:srgbClr val="5E767C"/>
                </a:solidFill>
                <a:latin typeface="Calibri" pitchFamily="34" charset="0"/>
                <a:ea typeface="Calibri" pitchFamily="34" charset="-122"/>
                <a:cs typeface="Calibri" pitchFamily="34" charset="-120"/>
              </a:rPr>
              <a:t>Effective communication underpins safe, dignified and person-centred practice.</a:t>
            </a:r>
            <a:endParaRPr lang="en-US" sz="1450" dirty="0"/>
          </a:p>
        </p:txBody>
      </p:sp>
      <p:sp>
        <p:nvSpPr>
          <p:cNvPr id="4" name="Shape 2"/>
          <p:cNvSpPr/>
          <p:nvPr/>
        </p:nvSpPr>
        <p:spPr>
          <a:xfrm>
            <a:off x="548640" y="1600200"/>
            <a:ext cx="3886200" cy="1417320"/>
          </a:xfrm>
          <a:prstGeom prst="roundRect">
            <a:avLst>
              <a:gd name="adj" fmla="val 5161"/>
            </a:avLst>
          </a:prstGeom>
          <a:solidFill>
            <a:srgbClr val="FFFFFF"/>
          </a:solidFill>
          <a:ln/>
          <a:effectLst>
            <a:outerShdw blurRad="88900" dist="25400" dir="5400000" algn="bl" rotWithShape="0">
              <a:srgbClr val="1A2A2E">
                <a:alpha val="12000"/>
              </a:srgbClr>
            </a:outerShdw>
          </a:effectLst>
        </p:spPr>
      </p:sp>
      <p:sp>
        <p:nvSpPr>
          <p:cNvPr id="5" name="Shape 3"/>
          <p:cNvSpPr/>
          <p:nvPr/>
        </p:nvSpPr>
        <p:spPr>
          <a:xfrm>
            <a:off x="786384" y="1888236"/>
            <a:ext cx="841248" cy="841248"/>
          </a:xfrm>
          <a:prstGeom prst="ellipse">
            <a:avLst/>
          </a:prstGeom>
          <a:solidFill>
            <a:srgbClr val="0E7C86"/>
          </a:solidFill>
          <a:ln/>
        </p:spPr>
      </p:sp>
      <p:pic>
        <p:nvPicPr>
          <p:cNvPr id="6" name="Image 0" descr="preencoded.png"/>
          <p:cNvPicPr>
            <a:picLocks noChangeAspect="1"/>
          </p:cNvPicPr>
          <p:nvPr/>
        </p:nvPicPr>
        <p:blipFill>
          <a:blip r:embed="rId3"/>
          <a:stretch>
            <a:fillRect/>
          </a:stretch>
        </p:blipFill>
        <p:spPr>
          <a:xfrm>
            <a:off x="996696" y="2098548"/>
            <a:ext cx="420624" cy="420624"/>
          </a:xfrm>
          <a:prstGeom prst="rect">
            <a:avLst/>
          </a:prstGeom>
        </p:spPr>
      </p:pic>
      <p:sp>
        <p:nvSpPr>
          <p:cNvPr id="7" name="Text 4"/>
          <p:cNvSpPr/>
          <p:nvPr/>
        </p:nvSpPr>
        <p:spPr>
          <a:xfrm>
            <a:off x="1783080" y="1801368"/>
            <a:ext cx="2514600" cy="365760"/>
          </a:xfrm>
          <a:prstGeom prst="rect">
            <a:avLst/>
          </a:prstGeom>
          <a:noFill/>
          <a:ln/>
        </p:spPr>
        <p:txBody>
          <a:bodyPr wrap="square" rtlCol="0" anchor="ctr"/>
          <a:lstStyle/>
          <a:p>
            <a:pPr marL="0" indent="0">
              <a:buNone/>
            </a:pPr>
            <a:r>
              <a:rPr lang="en-US" sz="1700" b="1" dirty="0">
                <a:solidFill>
                  <a:srgbClr val="16282C"/>
                </a:solidFill>
                <a:latin typeface="Cambria" pitchFamily="34" charset="0"/>
                <a:ea typeface="Cambria" pitchFamily="34" charset="-122"/>
                <a:cs typeface="Cambria" pitchFamily="34" charset="-120"/>
              </a:rPr>
              <a:t>Patient safety</a:t>
            </a:r>
            <a:endParaRPr lang="en-US" sz="1700" dirty="0"/>
          </a:p>
        </p:txBody>
      </p:sp>
      <p:sp>
        <p:nvSpPr>
          <p:cNvPr id="8" name="Text 5"/>
          <p:cNvSpPr/>
          <p:nvPr/>
        </p:nvSpPr>
        <p:spPr>
          <a:xfrm>
            <a:off x="1783080" y="2167128"/>
            <a:ext cx="2468880" cy="749808"/>
          </a:xfrm>
          <a:prstGeom prst="rect">
            <a:avLst/>
          </a:prstGeom>
          <a:noFill/>
          <a:ln/>
        </p:spPr>
        <p:txBody>
          <a:bodyPr wrap="square" rtlCol="0" anchor="t"/>
          <a:lstStyle/>
          <a:p>
            <a:pPr marL="0" indent="0">
              <a:lnSpc>
                <a:spcPct val="105000"/>
              </a:lnSpc>
              <a:buNone/>
            </a:pPr>
            <a:r>
              <a:rPr lang="en-US" sz="1250" dirty="0">
                <a:solidFill>
                  <a:srgbClr val="2C4146"/>
                </a:solidFill>
                <a:latin typeface="Calibri" pitchFamily="34" charset="0"/>
                <a:ea typeface="Calibri" pitchFamily="34" charset="-122"/>
                <a:cs typeface="Calibri" pitchFamily="34" charset="-120"/>
              </a:rPr>
              <a:t>Clear handovers and accurate information reduce errors and protect service users (NMC, 2018).</a:t>
            </a:r>
            <a:endParaRPr lang="en-US" sz="1250" dirty="0"/>
          </a:p>
        </p:txBody>
      </p:sp>
      <p:sp>
        <p:nvSpPr>
          <p:cNvPr id="9" name="Shape 6"/>
          <p:cNvSpPr/>
          <p:nvPr/>
        </p:nvSpPr>
        <p:spPr>
          <a:xfrm>
            <a:off x="4892040" y="1600200"/>
            <a:ext cx="3886200" cy="1417320"/>
          </a:xfrm>
          <a:prstGeom prst="roundRect">
            <a:avLst>
              <a:gd name="adj" fmla="val 5161"/>
            </a:avLst>
          </a:prstGeom>
          <a:solidFill>
            <a:srgbClr val="FFFFFF"/>
          </a:solidFill>
          <a:ln/>
          <a:effectLst>
            <a:outerShdw blurRad="88900" dist="25400" dir="5400000" algn="bl" rotWithShape="0">
              <a:srgbClr val="1A2A2E">
                <a:alpha val="12000"/>
              </a:srgbClr>
            </a:outerShdw>
          </a:effectLst>
        </p:spPr>
      </p:sp>
      <p:sp>
        <p:nvSpPr>
          <p:cNvPr id="10" name="Shape 7"/>
          <p:cNvSpPr/>
          <p:nvPr/>
        </p:nvSpPr>
        <p:spPr>
          <a:xfrm>
            <a:off x="5129784" y="1888236"/>
            <a:ext cx="841248" cy="841248"/>
          </a:xfrm>
          <a:prstGeom prst="ellipse">
            <a:avLst/>
          </a:prstGeom>
          <a:solidFill>
            <a:srgbClr val="EF9A52"/>
          </a:solidFill>
          <a:ln/>
        </p:spPr>
      </p:sp>
      <p:pic>
        <p:nvPicPr>
          <p:cNvPr id="11" name="Image 1" descr="preencoded.png"/>
          <p:cNvPicPr>
            <a:picLocks noChangeAspect="1"/>
          </p:cNvPicPr>
          <p:nvPr/>
        </p:nvPicPr>
        <p:blipFill>
          <a:blip r:embed="rId4"/>
          <a:stretch>
            <a:fillRect/>
          </a:stretch>
        </p:blipFill>
        <p:spPr>
          <a:xfrm>
            <a:off x="5340096" y="2098548"/>
            <a:ext cx="420624" cy="420624"/>
          </a:xfrm>
          <a:prstGeom prst="rect">
            <a:avLst/>
          </a:prstGeom>
        </p:spPr>
      </p:pic>
      <p:sp>
        <p:nvSpPr>
          <p:cNvPr id="12" name="Text 8"/>
          <p:cNvSpPr/>
          <p:nvPr/>
        </p:nvSpPr>
        <p:spPr>
          <a:xfrm>
            <a:off x="6126480" y="1801368"/>
            <a:ext cx="2514600" cy="365760"/>
          </a:xfrm>
          <a:prstGeom prst="rect">
            <a:avLst/>
          </a:prstGeom>
          <a:noFill/>
          <a:ln/>
        </p:spPr>
        <p:txBody>
          <a:bodyPr wrap="square" rtlCol="0" anchor="ctr"/>
          <a:lstStyle/>
          <a:p>
            <a:pPr marL="0" indent="0">
              <a:buNone/>
            </a:pPr>
            <a:r>
              <a:rPr lang="en-US" sz="1700" b="1" dirty="0">
                <a:solidFill>
                  <a:srgbClr val="16282C"/>
                </a:solidFill>
                <a:latin typeface="Cambria" pitchFamily="34" charset="0"/>
                <a:ea typeface="Cambria" pitchFamily="34" charset="-122"/>
                <a:cs typeface="Cambria" pitchFamily="34" charset="-120"/>
              </a:rPr>
              <a:t>Person-centred care</a:t>
            </a:r>
            <a:endParaRPr lang="en-US" sz="1700" dirty="0"/>
          </a:p>
        </p:txBody>
      </p:sp>
      <p:sp>
        <p:nvSpPr>
          <p:cNvPr id="13" name="Text 9"/>
          <p:cNvSpPr/>
          <p:nvPr/>
        </p:nvSpPr>
        <p:spPr>
          <a:xfrm>
            <a:off x="6126480" y="2167128"/>
            <a:ext cx="2468880" cy="749808"/>
          </a:xfrm>
          <a:prstGeom prst="rect">
            <a:avLst/>
          </a:prstGeom>
          <a:noFill/>
          <a:ln/>
        </p:spPr>
        <p:txBody>
          <a:bodyPr wrap="square" rtlCol="0" anchor="t"/>
          <a:lstStyle/>
          <a:p>
            <a:pPr marL="0" indent="0">
              <a:lnSpc>
                <a:spcPct val="105000"/>
              </a:lnSpc>
              <a:buNone/>
            </a:pPr>
            <a:r>
              <a:rPr lang="en-US" sz="1250" dirty="0">
                <a:solidFill>
                  <a:srgbClr val="2C4146"/>
                </a:solidFill>
                <a:latin typeface="Calibri" pitchFamily="34" charset="0"/>
                <a:ea typeface="Calibri" pitchFamily="34" charset="-122"/>
                <a:cs typeface="Calibri" pitchFamily="34" charset="-120"/>
              </a:rPr>
              <a:t>Listening lets us understand individual needs, wishes and preferences.</a:t>
            </a:r>
            <a:endParaRPr lang="en-US" sz="1250" dirty="0"/>
          </a:p>
        </p:txBody>
      </p:sp>
      <p:sp>
        <p:nvSpPr>
          <p:cNvPr id="14" name="Shape 10"/>
          <p:cNvSpPr/>
          <p:nvPr/>
        </p:nvSpPr>
        <p:spPr>
          <a:xfrm>
            <a:off x="548640" y="3310128"/>
            <a:ext cx="3886200" cy="1417320"/>
          </a:xfrm>
          <a:prstGeom prst="roundRect">
            <a:avLst>
              <a:gd name="adj" fmla="val 5161"/>
            </a:avLst>
          </a:prstGeom>
          <a:solidFill>
            <a:srgbClr val="FFFFFF"/>
          </a:solidFill>
          <a:ln/>
          <a:effectLst>
            <a:outerShdw blurRad="88900" dist="25400" dir="5400000" algn="bl" rotWithShape="0">
              <a:srgbClr val="1A2A2E">
                <a:alpha val="12000"/>
              </a:srgbClr>
            </a:outerShdw>
          </a:effectLst>
        </p:spPr>
      </p:sp>
      <p:sp>
        <p:nvSpPr>
          <p:cNvPr id="15" name="Shape 11"/>
          <p:cNvSpPr/>
          <p:nvPr/>
        </p:nvSpPr>
        <p:spPr>
          <a:xfrm>
            <a:off x="786384" y="3598164"/>
            <a:ext cx="841248" cy="841248"/>
          </a:xfrm>
          <a:prstGeom prst="ellipse">
            <a:avLst/>
          </a:prstGeom>
          <a:solidFill>
            <a:srgbClr val="0A5C64"/>
          </a:solidFill>
          <a:ln/>
        </p:spPr>
      </p:sp>
      <p:pic>
        <p:nvPicPr>
          <p:cNvPr id="16" name="Image 2" descr="preencoded.png"/>
          <p:cNvPicPr>
            <a:picLocks noChangeAspect="1"/>
          </p:cNvPicPr>
          <p:nvPr/>
        </p:nvPicPr>
        <p:blipFill>
          <a:blip r:embed="rId5"/>
          <a:stretch>
            <a:fillRect/>
          </a:stretch>
        </p:blipFill>
        <p:spPr>
          <a:xfrm>
            <a:off x="996696" y="3808476"/>
            <a:ext cx="420624" cy="420624"/>
          </a:xfrm>
          <a:prstGeom prst="rect">
            <a:avLst/>
          </a:prstGeom>
        </p:spPr>
      </p:pic>
      <p:sp>
        <p:nvSpPr>
          <p:cNvPr id="17" name="Text 12"/>
          <p:cNvSpPr/>
          <p:nvPr/>
        </p:nvSpPr>
        <p:spPr>
          <a:xfrm>
            <a:off x="1783080" y="3511296"/>
            <a:ext cx="2514600" cy="365760"/>
          </a:xfrm>
          <a:prstGeom prst="rect">
            <a:avLst/>
          </a:prstGeom>
          <a:noFill/>
          <a:ln/>
        </p:spPr>
        <p:txBody>
          <a:bodyPr wrap="square" rtlCol="0" anchor="ctr"/>
          <a:lstStyle/>
          <a:p>
            <a:pPr marL="0" indent="0">
              <a:buNone/>
            </a:pPr>
            <a:r>
              <a:rPr lang="en-US" sz="1700" b="1" dirty="0">
                <a:solidFill>
                  <a:srgbClr val="16282C"/>
                </a:solidFill>
                <a:latin typeface="Cambria" pitchFamily="34" charset="0"/>
                <a:ea typeface="Cambria" pitchFamily="34" charset="-122"/>
                <a:cs typeface="Cambria" pitchFamily="34" charset="-120"/>
              </a:rPr>
              <a:t>Trust &amp; dignity</a:t>
            </a:r>
            <a:endParaRPr lang="en-US" sz="1700" dirty="0"/>
          </a:p>
        </p:txBody>
      </p:sp>
      <p:sp>
        <p:nvSpPr>
          <p:cNvPr id="18" name="Text 13"/>
          <p:cNvSpPr/>
          <p:nvPr/>
        </p:nvSpPr>
        <p:spPr>
          <a:xfrm>
            <a:off x="1783080" y="3877056"/>
            <a:ext cx="2468880" cy="749808"/>
          </a:xfrm>
          <a:prstGeom prst="rect">
            <a:avLst/>
          </a:prstGeom>
          <a:noFill/>
          <a:ln/>
        </p:spPr>
        <p:txBody>
          <a:bodyPr wrap="square" rtlCol="0" anchor="t"/>
          <a:lstStyle/>
          <a:p>
            <a:pPr marL="0" indent="0">
              <a:lnSpc>
                <a:spcPct val="105000"/>
              </a:lnSpc>
              <a:buNone/>
            </a:pPr>
            <a:r>
              <a:rPr lang="en-US" sz="1250" dirty="0">
                <a:solidFill>
                  <a:srgbClr val="2C4146"/>
                </a:solidFill>
                <a:latin typeface="Calibri" pitchFamily="34" charset="0"/>
                <a:ea typeface="Calibri" pitchFamily="34" charset="-122"/>
                <a:cs typeface="Calibri" pitchFamily="34" charset="-120"/>
              </a:rPr>
              <a:t>Respectful, compassionate communication builds rapport and upholds dignity.</a:t>
            </a:r>
            <a:endParaRPr lang="en-US" sz="1250" dirty="0"/>
          </a:p>
        </p:txBody>
      </p:sp>
      <p:sp>
        <p:nvSpPr>
          <p:cNvPr id="19" name="Shape 14"/>
          <p:cNvSpPr/>
          <p:nvPr/>
        </p:nvSpPr>
        <p:spPr>
          <a:xfrm>
            <a:off x="4892040" y="3310128"/>
            <a:ext cx="3886200" cy="1417320"/>
          </a:xfrm>
          <a:prstGeom prst="roundRect">
            <a:avLst>
              <a:gd name="adj" fmla="val 5161"/>
            </a:avLst>
          </a:prstGeom>
          <a:solidFill>
            <a:srgbClr val="FFFFFF"/>
          </a:solidFill>
          <a:ln/>
          <a:effectLst>
            <a:outerShdw blurRad="88900" dist="25400" dir="5400000" algn="bl" rotWithShape="0">
              <a:srgbClr val="1A2A2E">
                <a:alpha val="12000"/>
              </a:srgbClr>
            </a:outerShdw>
          </a:effectLst>
        </p:spPr>
      </p:sp>
      <p:sp>
        <p:nvSpPr>
          <p:cNvPr id="20" name="Shape 15"/>
          <p:cNvSpPr/>
          <p:nvPr/>
        </p:nvSpPr>
        <p:spPr>
          <a:xfrm>
            <a:off x="5129784" y="3598164"/>
            <a:ext cx="841248" cy="841248"/>
          </a:xfrm>
          <a:prstGeom prst="ellipse">
            <a:avLst/>
          </a:prstGeom>
          <a:solidFill>
            <a:srgbClr val="2DD4BF"/>
          </a:solidFill>
          <a:ln/>
        </p:spPr>
      </p:sp>
      <p:pic>
        <p:nvPicPr>
          <p:cNvPr id="21" name="Image 3" descr="preencoded.png"/>
          <p:cNvPicPr>
            <a:picLocks noChangeAspect="1"/>
          </p:cNvPicPr>
          <p:nvPr/>
        </p:nvPicPr>
        <p:blipFill>
          <a:blip r:embed="rId6"/>
          <a:stretch>
            <a:fillRect/>
          </a:stretch>
        </p:blipFill>
        <p:spPr>
          <a:xfrm>
            <a:off x="5340096" y="3808476"/>
            <a:ext cx="420624" cy="420624"/>
          </a:xfrm>
          <a:prstGeom prst="rect">
            <a:avLst/>
          </a:prstGeom>
        </p:spPr>
      </p:pic>
      <p:sp>
        <p:nvSpPr>
          <p:cNvPr id="22" name="Text 16"/>
          <p:cNvSpPr/>
          <p:nvPr/>
        </p:nvSpPr>
        <p:spPr>
          <a:xfrm>
            <a:off x="6126480" y="3511296"/>
            <a:ext cx="2514600" cy="365760"/>
          </a:xfrm>
          <a:prstGeom prst="rect">
            <a:avLst/>
          </a:prstGeom>
          <a:noFill/>
          <a:ln/>
        </p:spPr>
        <p:txBody>
          <a:bodyPr wrap="square" rtlCol="0" anchor="ctr"/>
          <a:lstStyle/>
          <a:p>
            <a:pPr marL="0" indent="0">
              <a:buNone/>
            </a:pPr>
            <a:r>
              <a:rPr lang="en-US" sz="1700" b="1" dirty="0">
                <a:solidFill>
                  <a:srgbClr val="16282C"/>
                </a:solidFill>
                <a:latin typeface="Cambria" pitchFamily="34" charset="0"/>
                <a:ea typeface="Cambria" pitchFamily="34" charset="-122"/>
                <a:cs typeface="Cambria" pitchFamily="34" charset="-120"/>
              </a:rPr>
              <a:t>Professional duty</a:t>
            </a:r>
            <a:endParaRPr lang="en-US" sz="1700" dirty="0"/>
          </a:p>
        </p:txBody>
      </p:sp>
      <p:sp>
        <p:nvSpPr>
          <p:cNvPr id="23" name="Text 17"/>
          <p:cNvSpPr/>
          <p:nvPr/>
        </p:nvSpPr>
        <p:spPr>
          <a:xfrm>
            <a:off x="6126480" y="3877056"/>
            <a:ext cx="2468880" cy="749808"/>
          </a:xfrm>
          <a:prstGeom prst="rect">
            <a:avLst/>
          </a:prstGeom>
          <a:noFill/>
          <a:ln/>
        </p:spPr>
        <p:txBody>
          <a:bodyPr wrap="square" rtlCol="0" anchor="t"/>
          <a:lstStyle/>
          <a:p>
            <a:pPr marL="0" indent="0">
              <a:lnSpc>
                <a:spcPct val="105000"/>
              </a:lnSpc>
              <a:buNone/>
            </a:pPr>
            <a:r>
              <a:rPr lang="en-US" sz="1250" dirty="0">
                <a:solidFill>
                  <a:srgbClr val="2C4146"/>
                </a:solidFill>
                <a:latin typeface="Calibri" pitchFamily="34" charset="0"/>
                <a:ea typeface="Calibri" pitchFamily="34" charset="-122"/>
                <a:cs typeface="Calibri" pitchFamily="34" charset="-120"/>
              </a:rPr>
              <a:t>The NMC Code requires practitioners to communicate clearly and effectively (NMC, 2018).</a:t>
            </a:r>
            <a:endParaRPr lang="en-US" sz="12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8229600" cy="594360"/>
          </a:xfrm>
          <a:prstGeom prst="rect">
            <a:avLst/>
          </a:prstGeom>
          <a:noFill/>
          <a:ln/>
        </p:spPr>
        <p:txBody>
          <a:bodyPr wrap="square" rtlCol="0" anchor="ctr"/>
          <a:lstStyle/>
          <a:p>
            <a:pPr marL="0" indent="0">
              <a:buNone/>
            </a:pPr>
            <a:r>
              <a:rPr lang="en-US" sz="2700" b="1" dirty="0">
                <a:solidFill>
                  <a:srgbClr val="16282C"/>
                </a:solidFill>
                <a:latin typeface="Cambria" pitchFamily="34" charset="0"/>
                <a:ea typeface="Cambria" pitchFamily="34" charset="-122"/>
                <a:cs typeface="Cambria" pitchFamily="34" charset="-120"/>
              </a:rPr>
              <a:t>A Model in Action: Argyle’s Communication Cycle</a:t>
            </a:r>
            <a:endParaRPr lang="en-US" sz="2700" dirty="0"/>
          </a:p>
        </p:txBody>
      </p:sp>
      <p:sp>
        <p:nvSpPr>
          <p:cNvPr id="3" name="Text 1"/>
          <p:cNvSpPr/>
          <p:nvPr/>
        </p:nvSpPr>
        <p:spPr>
          <a:xfrm>
            <a:off x="548640" y="960120"/>
            <a:ext cx="8229600" cy="365760"/>
          </a:xfrm>
          <a:prstGeom prst="rect">
            <a:avLst/>
          </a:prstGeom>
          <a:noFill/>
          <a:ln/>
        </p:spPr>
        <p:txBody>
          <a:bodyPr wrap="square" rtlCol="0" anchor="ctr"/>
          <a:lstStyle/>
          <a:p>
            <a:pPr marL="0" indent="0">
              <a:buNone/>
            </a:pPr>
            <a:r>
              <a:rPr lang="en-US" sz="1350" i="1" dirty="0">
                <a:solidFill>
                  <a:srgbClr val="5E767C"/>
                </a:solidFill>
                <a:latin typeface="Calibri" pitchFamily="34" charset="0"/>
                <a:ea typeface="Calibri" pitchFamily="34" charset="-122"/>
                <a:cs typeface="Calibri" pitchFamily="34" charset="-120"/>
              </a:rPr>
              <a:t>Communication works as a continuous loop, repeated until meaning is shared (Argyle, 1994).</a:t>
            </a:r>
            <a:endParaRPr lang="en-US" sz="1350" dirty="0"/>
          </a:p>
        </p:txBody>
      </p:sp>
      <p:sp>
        <p:nvSpPr>
          <p:cNvPr id="4" name="Shape 2"/>
          <p:cNvSpPr/>
          <p:nvPr/>
        </p:nvSpPr>
        <p:spPr>
          <a:xfrm>
            <a:off x="1709928" y="2075688"/>
            <a:ext cx="2157984" cy="2157984"/>
          </a:xfrm>
          <a:prstGeom prst="ellipse">
            <a:avLst/>
          </a:prstGeom>
          <a:solidFill>
            <a:srgbClr val="E8F6F4">
              <a:alpha val="80000"/>
            </a:srgbClr>
          </a:solidFill>
          <a:ln w="31750">
            <a:solidFill>
              <a:srgbClr val="5EEAD4"/>
            </a:solidFill>
            <a:prstDash val="solid"/>
          </a:ln>
        </p:spPr>
      </p:sp>
      <p:sp>
        <p:nvSpPr>
          <p:cNvPr id="5" name="Shape 3"/>
          <p:cNvSpPr/>
          <p:nvPr/>
        </p:nvSpPr>
        <p:spPr>
          <a:xfrm>
            <a:off x="2331720" y="2697480"/>
            <a:ext cx="914400" cy="914400"/>
          </a:xfrm>
          <a:prstGeom prst="ellipse">
            <a:avLst/>
          </a:prstGeom>
          <a:solidFill>
            <a:srgbClr val="06363D"/>
          </a:solidFill>
          <a:ln/>
        </p:spPr>
      </p:sp>
      <p:pic>
        <p:nvPicPr>
          <p:cNvPr id="6" name="Image 0" descr="preencoded.png"/>
          <p:cNvPicPr>
            <a:picLocks noChangeAspect="1"/>
          </p:cNvPicPr>
          <p:nvPr/>
        </p:nvPicPr>
        <p:blipFill>
          <a:blip r:embed="rId3"/>
          <a:stretch>
            <a:fillRect/>
          </a:stretch>
        </p:blipFill>
        <p:spPr>
          <a:xfrm>
            <a:off x="2578608" y="2944368"/>
            <a:ext cx="420624" cy="420624"/>
          </a:xfrm>
          <a:prstGeom prst="rect">
            <a:avLst/>
          </a:prstGeom>
        </p:spPr>
      </p:pic>
      <p:sp>
        <p:nvSpPr>
          <p:cNvPr id="7" name="Text 4"/>
          <p:cNvSpPr/>
          <p:nvPr/>
        </p:nvSpPr>
        <p:spPr>
          <a:xfrm>
            <a:off x="2331720" y="3611880"/>
            <a:ext cx="914400" cy="0"/>
          </a:xfrm>
          <a:prstGeom prst="rect">
            <a:avLst/>
          </a:prstGeom>
          <a:noFill/>
          <a:ln/>
        </p:spPr>
        <p:txBody>
          <a:bodyPr wrap="square" rtlCol="0" anchor="ctr"/>
          <a:lstStyle/>
          <a:p>
            <a:pPr marL="0" indent="0">
              <a:buNone/>
            </a:pPr>
            <a:r>
              <a:rPr lang="en-US" sz="100" dirty="0">
                <a:solidFill>
                  <a:srgbClr val="FFFFFF"/>
                </a:solidFill>
                <a:latin typeface="Calibri" pitchFamily="34" charset="0"/>
                <a:ea typeface="Calibri" pitchFamily="34" charset="-122"/>
                <a:cs typeface="Calibri" pitchFamily="34" charset="-120"/>
              </a:rPr>
              <a:t>THE</a:t>
            </a:r>
            <a:endParaRPr lang="en-US" sz="100" dirty="0"/>
          </a:p>
          <a:p>
            <a:pPr marL="0" indent="0">
              <a:buNone/>
            </a:pPr>
            <a:r>
              <a:rPr lang="en-US" sz="100" dirty="0">
                <a:solidFill>
                  <a:srgbClr val="FFFFFF"/>
                </a:solidFill>
                <a:latin typeface="Calibri" pitchFamily="34" charset="0"/>
                <a:ea typeface="Calibri" pitchFamily="34" charset="-122"/>
                <a:cs typeface="Calibri" pitchFamily="34" charset="-120"/>
              </a:rPr>
              <a:t>CYCLE</a:t>
            </a:r>
            <a:endParaRPr lang="en-US" sz="100" dirty="0"/>
          </a:p>
        </p:txBody>
      </p:sp>
      <p:sp>
        <p:nvSpPr>
          <p:cNvPr id="8" name="Shape 5"/>
          <p:cNvSpPr/>
          <p:nvPr/>
        </p:nvSpPr>
        <p:spPr>
          <a:xfrm>
            <a:off x="2532888" y="1819656"/>
            <a:ext cx="512064" cy="512064"/>
          </a:xfrm>
          <a:prstGeom prst="ellipse">
            <a:avLst/>
          </a:prstGeom>
          <a:solidFill>
            <a:srgbClr val="0E7C86"/>
          </a:solidFill>
          <a:ln w="25400">
            <a:solidFill>
              <a:srgbClr val="FFFFFF"/>
            </a:solidFill>
            <a:prstDash val="solid"/>
          </a:ln>
          <a:effectLst>
            <a:outerShdw blurRad="63500" dist="25400" dir="5400000" algn="bl" rotWithShape="0">
              <a:srgbClr val="1A2A2E">
                <a:alpha val="18000"/>
              </a:srgbClr>
            </a:outerShdw>
          </a:effectLst>
        </p:spPr>
      </p:sp>
      <p:sp>
        <p:nvSpPr>
          <p:cNvPr id="9" name="Text 6"/>
          <p:cNvSpPr/>
          <p:nvPr/>
        </p:nvSpPr>
        <p:spPr>
          <a:xfrm>
            <a:off x="2532888" y="1819656"/>
            <a:ext cx="512064" cy="512064"/>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1</a:t>
            </a:r>
            <a:endParaRPr lang="en-US" sz="1600" dirty="0"/>
          </a:p>
        </p:txBody>
      </p:sp>
      <p:sp>
        <p:nvSpPr>
          <p:cNvPr id="10" name="Text 7"/>
          <p:cNvSpPr/>
          <p:nvPr/>
        </p:nvSpPr>
        <p:spPr>
          <a:xfrm>
            <a:off x="2103120" y="1508760"/>
            <a:ext cx="1371600" cy="310896"/>
          </a:xfrm>
          <a:prstGeom prst="rect">
            <a:avLst/>
          </a:prstGeom>
          <a:noFill/>
          <a:ln/>
        </p:spPr>
        <p:txBody>
          <a:bodyPr wrap="square" rtlCol="0" anchor="ctr"/>
          <a:lstStyle/>
          <a:p>
            <a:pPr marL="0" indent="0" algn="ctr">
              <a:buNone/>
            </a:pPr>
            <a:r>
              <a:rPr lang="en-US" sz="1150" b="1" dirty="0">
                <a:solidFill>
                  <a:srgbClr val="16282C"/>
                </a:solidFill>
                <a:latin typeface="Calibri" pitchFamily="34" charset="0"/>
                <a:ea typeface="Calibri" pitchFamily="34" charset="-122"/>
                <a:cs typeface="Calibri" pitchFamily="34" charset="-120"/>
              </a:rPr>
              <a:t>Idea occurs</a:t>
            </a:r>
            <a:endParaRPr lang="en-US" sz="1150" dirty="0"/>
          </a:p>
        </p:txBody>
      </p:sp>
      <p:sp>
        <p:nvSpPr>
          <p:cNvPr id="11" name="Shape 8"/>
          <p:cNvSpPr/>
          <p:nvPr/>
        </p:nvSpPr>
        <p:spPr>
          <a:xfrm>
            <a:off x="3467322" y="2359152"/>
            <a:ext cx="512064" cy="512064"/>
          </a:xfrm>
          <a:prstGeom prst="ellipse">
            <a:avLst/>
          </a:prstGeom>
          <a:solidFill>
            <a:srgbClr val="0E7C86"/>
          </a:solidFill>
          <a:ln w="25400">
            <a:solidFill>
              <a:srgbClr val="FFFFFF"/>
            </a:solidFill>
            <a:prstDash val="solid"/>
          </a:ln>
          <a:effectLst>
            <a:outerShdw blurRad="63500" dist="25400" dir="5400000" algn="bl" rotWithShape="0">
              <a:srgbClr val="1A2A2E">
                <a:alpha val="18000"/>
              </a:srgbClr>
            </a:outerShdw>
          </a:effectLst>
        </p:spPr>
      </p:sp>
      <p:sp>
        <p:nvSpPr>
          <p:cNvPr id="12" name="Text 9"/>
          <p:cNvSpPr/>
          <p:nvPr/>
        </p:nvSpPr>
        <p:spPr>
          <a:xfrm>
            <a:off x="3467322" y="2359152"/>
            <a:ext cx="512064" cy="512064"/>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2</a:t>
            </a:r>
            <a:endParaRPr lang="en-US" sz="1600" dirty="0"/>
          </a:p>
        </p:txBody>
      </p:sp>
      <p:sp>
        <p:nvSpPr>
          <p:cNvPr id="13" name="Text 10"/>
          <p:cNvSpPr/>
          <p:nvPr/>
        </p:nvSpPr>
        <p:spPr>
          <a:xfrm>
            <a:off x="4034250" y="2468880"/>
            <a:ext cx="1417320" cy="310896"/>
          </a:xfrm>
          <a:prstGeom prst="rect">
            <a:avLst/>
          </a:prstGeom>
          <a:noFill/>
          <a:ln/>
        </p:spPr>
        <p:txBody>
          <a:bodyPr wrap="square" rtlCol="0" anchor="ctr"/>
          <a:lstStyle/>
          <a:p>
            <a:pPr marL="0" indent="0" algn="l">
              <a:buNone/>
            </a:pPr>
            <a:r>
              <a:rPr lang="en-US" sz="1150" b="1" dirty="0">
                <a:solidFill>
                  <a:srgbClr val="16282C"/>
                </a:solidFill>
                <a:latin typeface="Calibri" pitchFamily="34" charset="0"/>
                <a:ea typeface="Calibri" pitchFamily="34" charset="-122"/>
                <a:cs typeface="Calibri" pitchFamily="34" charset="-120"/>
              </a:rPr>
              <a:t>Message coded</a:t>
            </a:r>
            <a:endParaRPr lang="en-US" sz="1150" dirty="0"/>
          </a:p>
        </p:txBody>
      </p:sp>
      <p:sp>
        <p:nvSpPr>
          <p:cNvPr id="14" name="Shape 11"/>
          <p:cNvSpPr/>
          <p:nvPr/>
        </p:nvSpPr>
        <p:spPr>
          <a:xfrm>
            <a:off x="3467322" y="3438144"/>
            <a:ext cx="512064" cy="512064"/>
          </a:xfrm>
          <a:prstGeom prst="ellipse">
            <a:avLst/>
          </a:prstGeom>
          <a:solidFill>
            <a:srgbClr val="0E7C86"/>
          </a:solidFill>
          <a:ln w="25400">
            <a:solidFill>
              <a:srgbClr val="FFFFFF"/>
            </a:solidFill>
            <a:prstDash val="solid"/>
          </a:ln>
          <a:effectLst>
            <a:outerShdw blurRad="63500" dist="25400" dir="5400000" algn="bl" rotWithShape="0">
              <a:srgbClr val="1A2A2E">
                <a:alpha val="18000"/>
              </a:srgbClr>
            </a:outerShdw>
          </a:effectLst>
        </p:spPr>
      </p:sp>
      <p:sp>
        <p:nvSpPr>
          <p:cNvPr id="15" name="Text 12"/>
          <p:cNvSpPr/>
          <p:nvPr/>
        </p:nvSpPr>
        <p:spPr>
          <a:xfrm>
            <a:off x="3467322" y="3438144"/>
            <a:ext cx="512064" cy="512064"/>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3</a:t>
            </a:r>
            <a:endParaRPr lang="en-US" sz="1600" dirty="0"/>
          </a:p>
        </p:txBody>
      </p:sp>
      <p:sp>
        <p:nvSpPr>
          <p:cNvPr id="16" name="Text 13"/>
          <p:cNvSpPr/>
          <p:nvPr/>
        </p:nvSpPr>
        <p:spPr>
          <a:xfrm>
            <a:off x="4034250" y="3547872"/>
            <a:ext cx="1417320" cy="310896"/>
          </a:xfrm>
          <a:prstGeom prst="rect">
            <a:avLst/>
          </a:prstGeom>
          <a:noFill/>
          <a:ln/>
        </p:spPr>
        <p:txBody>
          <a:bodyPr wrap="square" rtlCol="0" anchor="ctr"/>
          <a:lstStyle/>
          <a:p>
            <a:pPr marL="0" indent="0" algn="l">
              <a:buNone/>
            </a:pPr>
            <a:r>
              <a:rPr lang="en-US" sz="1150" b="1" dirty="0">
                <a:solidFill>
                  <a:srgbClr val="16282C"/>
                </a:solidFill>
                <a:latin typeface="Calibri" pitchFamily="34" charset="0"/>
                <a:ea typeface="Calibri" pitchFamily="34" charset="-122"/>
                <a:cs typeface="Calibri" pitchFamily="34" charset="-120"/>
              </a:rPr>
              <a:t>Message sent</a:t>
            </a:r>
            <a:endParaRPr lang="en-US" sz="1150" dirty="0"/>
          </a:p>
        </p:txBody>
      </p:sp>
      <p:sp>
        <p:nvSpPr>
          <p:cNvPr id="17" name="Shape 14"/>
          <p:cNvSpPr/>
          <p:nvPr/>
        </p:nvSpPr>
        <p:spPr>
          <a:xfrm>
            <a:off x="2532888" y="3977640"/>
            <a:ext cx="512064" cy="512064"/>
          </a:xfrm>
          <a:prstGeom prst="ellipse">
            <a:avLst/>
          </a:prstGeom>
          <a:solidFill>
            <a:srgbClr val="0E7C86"/>
          </a:solidFill>
          <a:ln w="25400">
            <a:solidFill>
              <a:srgbClr val="FFFFFF"/>
            </a:solidFill>
            <a:prstDash val="solid"/>
          </a:ln>
          <a:effectLst>
            <a:outerShdw blurRad="63500" dist="25400" dir="5400000" algn="bl" rotWithShape="0">
              <a:srgbClr val="1A2A2E">
                <a:alpha val="18000"/>
              </a:srgbClr>
            </a:outerShdw>
          </a:effectLst>
        </p:spPr>
      </p:sp>
      <p:sp>
        <p:nvSpPr>
          <p:cNvPr id="18" name="Text 15"/>
          <p:cNvSpPr/>
          <p:nvPr/>
        </p:nvSpPr>
        <p:spPr>
          <a:xfrm>
            <a:off x="2532888" y="3977640"/>
            <a:ext cx="512064" cy="512064"/>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4</a:t>
            </a:r>
            <a:endParaRPr lang="en-US" sz="1600" dirty="0"/>
          </a:p>
        </p:txBody>
      </p:sp>
      <p:sp>
        <p:nvSpPr>
          <p:cNvPr id="19" name="Text 16"/>
          <p:cNvSpPr/>
          <p:nvPr/>
        </p:nvSpPr>
        <p:spPr>
          <a:xfrm>
            <a:off x="2103120" y="4544568"/>
            <a:ext cx="1371600" cy="310896"/>
          </a:xfrm>
          <a:prstGeom prst="rect">
            <a:avLst/>
          </a:prstGeom>
          <a:noFill/>
          <a:ln/>
        </p:spPr>
        <p:txBody>
          <a:bodyPr wrap="square" rtlCol="0" anchor="ctr"/>
          <a:lstStyle/>
          <a:p>
            <a:pPr marL="0" indent="0" algn="ctr">
              <a:buNone/>
            </a:pPr>
            <a:r>
              <a:rPr lang="en-US" sz="1150" b="1" dirty="0">
                <a:solidFill>
                  <a:srgbClr val="16282C"/>
                </a:solidFill>
                <a:latin typeface="Calibri" pitchFamily="34" charset="0"/>
                <a:ea typeface="Calibri" pitchFamily="34" charset="-122"/>
                <a:cs typeface="Calibri" pitchFamily="34" charset="-120"/>
              </a:rPr>
              <a:t>Message received</a:t>
            </a:r>
            <a:endParaRPr lang="en-US" sz="1150" dirty="0"/>
          </a:p>
        </p:txBody>
      </p:sp>
      <p:sp>
        <p:nvSpPr>
          <p:cNvPr id="20" name="Shape 17"/>
          <p:cNvSpPr/>
          <p:nvPr/>
        </p:nvSpPr>
        <p:spPr>
          <a:xfrm>
            <a:off x="1598454" y="3438144"/>
            <a:ext cx="512064" cy="512064"/>
          </a:xfrm>
          <a:prstGeom prst="ellipse">
            <a:avLst/>
          </a:prstGeom>
          <a:solidFill>
            <a:srgbClr val="0E7C86"/>
          </a:solidFill>
          <a:ln w="25400">
            <a:solidFill>
              <a:srgbClr val="FFFFFF"/>
            </a:solidFill>
            <a:prstDash val="solid"/>
          </a:ln>
          <a:effectLst>
            <a:outerShdw blurRad="63500" dist="25400" dir="5400000" algn="bl" rotWithShape="0">
              <a:srgbClr val="1A2A2E">
                <a:alpha val="18000"/>
              </a:srgbClr>
            </a:outerShdw>
          </a:effectLst>
        </p:spPr>
      </p:sp>
      <p:sp>
        <p:nvSpPr>
          <p:cNvPr id="21" name="Text 18"/>
          <p:cNvSpPr/>
          <p:nvPr/>
        </p:nvSpPr>
        <p:spPr>
          <a:xfrm>
            <a:off x="1598454" y="3438144"/>
            <a:ext cx="512064" cy="512064"/>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5</a:t>
            </a:r>
            <a:endParaRPr lang="en-US" sz="1600" dirty="0"/>
          </a:p>
        </p:txBody>
      </p:sp>
      <p:sp>
        <p:nvSpPr>
          <p:cNvPr id="22" name="Text 19"/>
          <p:cNvSpPr/>
          <p:nvPr/>
        </p:nvSpPr>
        <p:spPr>
          <a:xfrm>
            <a:off x="126270" y="3547872"/>
            <a:ext cx="1417320" cy="310896"/>
          </a:xfrm>
          <a:prstGeom prst="rect">
            <a:avLst/>
          </a:prstGeom>
          <a:noFill/>
          <a:ln/>
        </p:spPr>
        <p:txBody>
          <a:bodyPr wrap="square" rtlCol="0" anchor="ctr"/>
          <a:lstStyle/>
          <a:p>
            <a:pPr marL="0" indent="0" algn="r">
              <a:buNone/>
            </a:pPr>
            <a:r>
              <a:rPr lang="en-US" sz="1150" b="1" dirty="0">
                <a:solidFill>
                  <a:srgbClr val="16282C"/>
                </a:solidFill>
                <a:latin typeface="Calibri" pitchFamily="34" charset="0"/>
                <a:ea typeface="Calibri" pitchFamily="34" charset="-122"/>
                <a:cs typeface="Calibri" pitchFamily="34" charset="-120"/>
              </a:rPr>
              <a:t>Message decoded</a:t>
            </a:r>
            <a:endParaRPr lang="en-US" sz="1150" dirty="0"/>
          </a:p>
        </p:txBody>
      </p:sp>
      <p:sp>
        <p:nvSpPr>
          <p:cNvPr id="23" name="Shape 20"/>
          <p:cNvSpPr/>
          <p:nvPr/>
        </p:nvSpPr>
        <p:spPr>
          <a:xfrm>
            <a:off x="1598454" y="2359152"/>
            <a:ext cx="512064" cy="512064"/>
          </a:xfrm>
          <a:prstGeom prst="ellipse">
            <a:avLst/>
          </a:prstGeom>
          <a:solidFill>
            <a:srgbClr val="0E7C86"/>
          </a:solidFill>
          <a:ln w="25400">
            <a:solidFill>
              <a:srgbClr val="FFFFFF"/>
            </a:solidFill>
            <a:prstDash val="solid"/>
          </a:ln>
          <a:effectLst>
            <a:outerShdw blurRad="63500" dist="25400" dir="5400000" algn="bl" rotWithShape="0">
              <a:srgbClr val="1A2A2E">
                <a:alpha val="18000"/>
              </a:srgbClr>
            </a:outerShdw>
          </a:effectLst>
        </p:spPr>
      </p:sp>
      <p:sp>
        <p:nvSpPr>
          <p:cNvPr id="24" name="Text 21"/>
          <p:cNvSpPr/>
          <p:nvPr/>
        </p:nvSpPr>
        <p:spPr>
          <a:xfrm>
            <a:off x="1598454" y="2359152"/>
            <a:ext cx="512064" cy="512064"/>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6</a:t>
            </a:r>
            <a:endParaRPr lang="en-US" sz="1600" dirty="0"/>
          </a:p>
        </p:txBody>
      </p:sp>
      <p:sp>
        <p:nvSpPr>
          <p:cNvPr id="25" name="Text 22"/>
          <p:cNvSpPr/>
          <p:nvPr/>
        </p:nvSpPr>
        <p:spPr>
          <a:xfrm>
            <a:off x="126270" y="2468880"/>
            <a:ext cx="1417320" cy="310896"/>
          </a:xfrm>
          <a:prstGeom prst="rect">
            <a:avLst/>
          </a:prstGeom>
          <a:noFill/>
          <a:ln/>
        </p:spPr>
        <p:txBody>
          <a:bodyPr wrap="square" rtlCol="0" anchor="ctr"/>
          <a:lstStyle/>
          <a:p>
            <a:pPr marL="0" indent="0" algn="r">
              <a:buNone/>
            </a:pPr>
            <a:r>
              <a:rPr lang="en-US" sz="1150" b="1" dirty="0">
                <a:solidFill>
                  <a:srgbClr val="16282C"/>
                </a:solidFill>
                <a:latin typeface="Calibri" pitchFamily="34" charset="0"/>
                <a:ea typeface="Calibri" pitchFamily="34" charset="-122"/>
                <a:cs typeface="Calibri" pitchFamily="34" charset="-120"/>
              </a:rPr>
              <a:t>Understood</a:t>
            </a:r>
            <a:endParaRPr lang="en-US" sz="1150" dirty="0"/>
          </a:p>
        </p:txBody>
      </p:sp>
      <p:sp>
        <p:nvSpPr>
          <p:cNvPr id="26" name="Shape 23"/>
          <p:cNvSpPr/>
          <p:nvPr/>
        </p:nvSpPr>
        <p:spPr>
          <a:xfrm>
            <a:off x="5074920" y="1600200"/>
            <a:ext cx="3566160" cy="3063240"/>
          </a:xfrm>
          <a:prstGeom prst="roundRect">
            <a:avLst>
              <a:gd name="adj" fmla="val 2985"/>
            </a:avLst>
          </a:prstGeom>
          <a:solidFill>
            <a:srgbClr val="E8F6F4"/>
          </a:solidFill>
          <a:ln/>
          <a:effectLst>
            <a:outerShdw blurRad="76200" dist="25400" dir="5400000" algn="bl" rotWithShape="0">
              <a:srgbClr val="1A2A2E">
                <a:alpha val="10000"/>
              </a:srgbClr>
            </a:outerShdw>
          </a:effectLst>
        </p:spPr>
      </p:sp>
      <p:sp>
        <p:nvSpPr>
          <p:cNvPr id="27" name="Text 24"/>
          <p:cNvSpPr/>
          <p:nvPr/>
        </p:nvSpPr>
        <p:spPr>
          <a:xfrm>
            <a:off x="5349240" y="1828800"/>
            <a:ext cx="3017520" cy="365760"/>
          </a:xfrm>
          <a:prstGeom prst="rect">
            <a:avLst/>
          </a:prstGeom>
          <a:noFill/>
          <a:ln/>
        </p:spPr>
        <p:txBody>
          <a:bodyPr wrap="square" rtlCol="0" anchor="ctr"/>
          <a:lstStyle/>
          <a:p>
            <a:pPr marL="0" indent="0">
              <a:buNone/>
            </a:pPr>
            <a:r>
              <a:rPr lang="en-US" sz="1600" b="1" dirty="0">
                <a:solidFill>
                  <a:srgbClr val="0A5C64"/>
                </a:solidFill>
                <a:latin typeface="Cambria" pitchFamily="34" charset="0"/>
                <a:ea typeface="Cambria" pitchFamily="34" charset="-122"/>
                <a:cs typeface="Cambria" pitchFamily="34" charset="-120"/>
              </a:rPr>
              <a:t>Why this model helps</a:t>
            </a:r>
            <a:endParaRPr lang="en-US" sz="1600" dirty="0"/>
          </a:p>
        </p:txBody>
      </p:sp>
      <p:sp>
        <p:nvSpPr>
          <p:cNvPr id="28" name="Text 25"/>
          <p:cNvSpPr/>
          <p:nvPr/>
        </p:nvSpPr>
        <p:spPr>
          <a:xfrm>
            <a:off x="5394960" y="2286000"/>
            <a:ext cx="3063240" cy="2194560"/>
          </a:xfrm>
          <a:prstGeom prst="rect">
            <a:avLst/>
          </a:prstGeom>
          <a:noFill/>
          <a:ln/>
        </p:spPr>
        <p:txBody>
          <a:bodyPr wrap="square" rtlCol="0" anchor="t"/>
          <a:lstStyle/>
          <a:p>
            <a:pPr marL="342900" indent="-342900">
              <a:lnSpc>
                <a:spcPct val="112000"/>
              </a:lnSpc>
              <a:spcAft>
                <a:spcPts val="700"/>
              </a:spcAft>
              <a:buSzPct val="100000"/>
              <a:buChar char="•"/>
            </a:pPr>
            <a:r>
              <a:rPr lang="en-US" sz="1300" dirty="0">
                <a:solidFill>
                  <a:srgbClr val="2C4146"/>
                </a:solidFill>
                <a:latin typeface="Calibri" pitchFamily="34" charset="0"/>
                <a:ea typeface="Calibri" pitchFamily="34" charset="-122"/>
                <a:cs typeface="Calibri" pitchFamily="34" charset="-120"/>
              </a:rPr>
              <a:t>It reminds me that a message can break down at any stage</a:t>
            </a:r>
            <a:endParaRPr lang="en-US" sz="1300" dirty="0"/>
          </a:p>
          <a:p>
            <a:pPr marL="342900" indent="-342900">
              <a:lnSpc>
                <a:spcPct val="112000"/>
              </a:lnSpc>
              <a:spcAft>
                <a:spcPts val="700"/>
              </a:spcAft>
              <a:buSzPct val="100000"/>
              <a:buChar char="•"/>
            </a:pPr>
            <a:r>
              <a:rPr lang="en-US" sz="1300" dirty="0">
                <a:solidFill>
                  <a:srgbClr val="2C4146"/>
                </a:solidFill>
                <a:latin typeface="Calibri" pitchFamily="34" charset="0"/>
                <a:ea typeface="Calibri" pitchFamily="34" charset="-122"/>
                <a:cs typeface="Calibri" pitchFamily="34" charset="-120"/>
              </a:rPr>
              <a:t>Decoding depends on the listener — noise, pain or anxiety can distort meaning</a:t>
            </a:r>
            <a:endParaRPr lang="en-US" sz="1300" dirty="0"/>
          </a:p>
          <a:p>
            <a:pPr marL="342900" indent="-342900">
              <a:lnSpc>
                <a:spcPct val="112000"/>
              </a:lnSpc>
              <a:spcAft>
                <a:spcPts val="700"/>
              </a:spcAft>
              <a:buSzPct val="100000"/>
              <a:buChar char="•"/>
            </a:pPr>
            <a:r>
              <a:rPr lang="en-US" sz="1300" dirty="0">
                <a:solidFill>
                  <a:srgbClr val="2C4146"/>
                </a:solidFill>
                <a:latin typeface="Calibri" pitchFamily="34" charset="0"/>
                <a:ea typeface="Calibri" pitchFamily="34" charset="-122"/>
                <a:cs typeface="Calibri" pitchFamily="34" charset="-120"/>
              </a:rPr>
              <a:t>I must check understanding before the loop repeats</a:t>
            </a:r>
            <a:endParaRPr lang="en-US" sz="1300" dirty="0"/>
          </a:p>
          <a:p>
            <a:pPr marL="342900" indent="-342900">
              <a:lnSpc>
                <a:spcPct val="112000"/>
              </a:lnSpc>
              <a:spcAft>
                <a:spcPts val="700"/>
              </a:spcAft>
              <a:buSzPct val="100000"/>
              <a:buChar char="•"/>
            </a:pPr>
            <a:r>
              <a:rPr lang="en-US" sz="1300" dirty="0">
                <a:solidFill>
                  <a:srgbClr val="2C4146"/>
                </a:solidFill>
                <a:latin typeface="Calibri" pitchFamily="34" charset="0"/>
                <a:ea typeface="Calibri" pitchFamily="34" charset="-122"/>
                <a:cs typeface="Calibri" pitchFamily="34" charset="-120"/>
              </a:rPr>
              <a:t>Encourages me to adapt and seek feedback continually</a:t>
            </a:r>
            <a:endParaRPr lang="en-US" sz="13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2FAF9"/>
        </a:solidFill>
        <a:effectLst/>
      </p:bgPr>
    </p:bg>
    <p:spTree>
      <p:nvGrpSpPr>
        <p:cNvPr id="1" name=""/>
        <p:cNvGrpSpPr/>
        <p:nvPr/>
      </p:nvGrpSpPr>
      <p:grpSpPr>
        <a:xfrm>
          <a:off x="0" y="0"/>
          <a:ext cx="0" cy="0"/>
          <a:chOff x="0" y="0"/>
          <a:chExt cx="0" cy="0"/>
        </a:xfrm>
      </p:grpSpPr>
      <p:sp>
        <p:nvSpPr>
          <p:cNvPr id="2" name="Text 0"/>
          <p:cNvSpPr/>
          <p:nvPr/>
        </p:nvSpPr>
        <p:spPr>
          <a:xfrm>
            <a:off x="548640" y="384048"/>
            <a:ext cx="8229600" cy="640080"/>
          </a:xfrm>
          <a:prstGeom prst="rect">
            <a:avLst/>
          </a:prstGeom>
          <a:noFill/>
          <a:ln/>
        </p:spPr>
        <p:txBody>
          <a:bodyPr wrap="square" rtlCol="0" anchor="ctr"/>
          <a:lstStyle/>
          <a:p>
            <a:pPr marL="0" indent="0">
              <a:buNone/>
            </a:pPr>
            <a:r>
              <a:rPr lang="en-US" sz="3100" b="1" dirty="0">
                <a:solidFill>
                  <a:srgbClr val="16282C"/>
                </a:solidFill>
                <a:latin typeface="Cambria" pitchFamily="34" charset="0"/>
                <a:ea typeface="Cambria" pitchFamily="34" charset="-122"/>
                <a:cs typeface="Cambria" pitchFamily="34" charset="-120"/>
              </a:rPr>
              <a:t>Two Channels: Verbal &amp; Non-Verbal</a:t>
            </a:r>
            <a:endParaRPr lang="en-US" sz="3100" dirty="0"/>
          </a:p>
        </p:txBody>
      </p:sp>
      <p:sp>
        <p:nvSpPr>
          <p:cNvPr id="3" name="Text 1"/>
          <p:cNvSpPr/>
          <p:nvPr/>
        </p:nvSpPr>
        <p:spPr>
          <a:xfrm>
            <a:off x="548640" y="1024128"/>
            <a:ext cx="8229600" cy="365760"/>
          </a:xfrm>
          <a:prstGeom prst="rect">
            <a:avLst/>
          </a:prstGeom>
          <a:noFill/>
          <a:ln/>
        </p:spPr>
        <p:txBody>
          <a:bodyPr wrap="square" rtlCol="0" anchor="ctr"/>
          <a:lstStyle/>
          <a:p>
            <a:pPr marL="0" indent="0">
              <a:buNone/>
            </a:pPr>
            <a:r>
              <a:rPr lang="en-US" sz="1400" i="1" dirty="0">
                <a:solidFill>
                  <a:srgbClr val="5E767C"/>
                </a:solidFill>
                <a:latin typeface="Calibri" pitchFamily="34" charset="0"/>
                <a:ea typeface="Calibri" pitchFamily="34" charset="-122"/>
                <a:cs typeface="Calibri" pitchFamily="34" charset="-120"/>
              </a:rPr>
              <a:t>Most meaning in care is carried by how we say things, not only the words we use.</a:t>
            </a:r>
            <a:endParaRPr lang="en-US" sz="1400" dirty="0"/>
          </a:p>
        </p:txBody>
      </p:sp>
      <p:sp>
        <p:nvSpPr>
          <p:cNvPr id="4" name="Shape 2"/>
          <p:cNvSpPr/>
          <p:nvPr/>
        </p:nvSpPr>
        <p:spPr>
          <a:xfrm>
            <a:off x="548640" y="1554480"/>
            <a:ext cx="3886200" cy="3200400"/>
          </a:xfrm>
          <a:prstGeom prst="roundRect">
            <a:avLst>
              <a:gd name="adj" fmla="val 2571"/>
            </a:avLst>
          </a:prstGeom>
          <a:solidFill>
            <a:srgbClr val="FFFFFF"/>
          </a:solidFill>
          <a:ln/>
          <a:effectLst>
            <a:outerShdw blurRad="88900" dist="25400" dir="5400000" algn="bl" rotWithShape="0">
              <a:srgbClr val="1A2A2E">
                <a:alpha val="12000"/>
              </a:srgbClr>
            </a:outerShdw>
          </a:effectLst>
        </p:spPr>
      </p:sp>
      <p:sp>
        <p:nvSpPr>
          <p:cNvPr id="5" name="Shape 3"/>
          <p:cNvSpPr/>
          <p:nvPr/>
        </p:nvSpPr>
        <p:spPr>
          <a:xfrm>
            <a:off x="749808" y="1728216"/>
            <a:ext cx="786384" cy="786384"/>
          </a:xfrm>
          <a:prstGeom prst="ellipse">
            <a:avLst/>
          </a:prstGeom>
          <a:solidFill>
            <a:srgbClr val="0E7C86"/>
          </a:solidFill>
          <a:ln/>
        </p:spPr>
      </p:sp>
      <p:pic>
        <p:nvPicPr>
          <p:cNvPr id="6" name="Image 0" descr="preencoded.png"/>
          <p:cNvPicPr>
            <a:picLocks noChangeAspect="1"/>
          </p:cNvPicPr>
          <p:nvPr/>
        </p:nvPicPr>
        <p:blipFill>
          <a:blip r:embed="rId3"/>
          <a:stretch>
            <a:fillRect/>
          </a:stretch>
        </p:blipFill>
        <p:spPr>
          <a:xfrm>
            <a:off x="946404" y="1924812"/>
            <a:ext cx="393192" cy="393192"/>
          </a:xfrm>
          <a:prstGeom prst="rect">
            <a:avLst/>
          </a:prstGeom>
        </p:spPr>
      </p:pic>
      <p:sp>
        <p:nvSpPr>
          <p:cNvPr id="7" name="Text 4"/>
          <p:cNvSpPr/>
          <p:nvPr/>
        </p:nvSpPr>
        <p:spPr>
          <a:xfrm>
            <a:off x="1627632" y="1901952"/>
            <a:ext cx="2377440" cy="457200"/>
          </a:xfrm>
          <a:prstGeom prst="rect">
            <a:avLst/>
          </a:prstGeom>
          <a:noFill/>
          <a:ln/>
        </p:spPr>
        <p:txBody>
          <a:bodyPr wrap="square" rtlCol="0" anchor="ctr"/>
          <a:lstStyle/>
          <a:p>
            <a:pPr marL="0" indent="0">
              <a:buNone/>
            </a:pPr>
            <a:r>
              <a:rPr lang="en-US" sz="2000" b="1" dirty="0">
                <a:solidFill>
                  <a:srgbClr val="16282C"/>
                </a:solidFill>
                <a:latin typeface="Cambria" pitchFamily="34" charset="0"/>
                <a:ea typeface="Cambria" pitchFamily="34" charset="-122"/>
                <a:cs typeface="Cambria" pitchFamily="34" charset="-120"/>
              </a:rPr>
              <a:t>Verbal</a:t>
            </a:r>
            <a:endParaRPr lang="en-US" sz="2000" dirty="0"/>
          </a:p>
        </p:txBody>
      </p:sp>
      <p:sp>
        <p:nvSpPr>
          <p:cNvPr id="8" name="Text 5"/>
          <p:cNvSpPr/>
          <p:nvPr/>
        </p:nvSpPr>
        <p:spPr>
          <a:xfrm>
            <a:off x="868680" y="2697480"/>
            <a:ext cx="3337560" cy="1828800"/>
          </a:xfrm>
          <a:prstGeom prst="rect">
            <a:avLst/>
          </a:prstGeom>
          <a:noFill/>
          <a:ln/>
        </p:spPr>
        <p:txBody>
          <a:bodyPr wrap="square" rtlCol="0" anchor="t"/>
          <a:lstStyle/>
          <a:p>
            <a:pPr marL="342900" indent="-342900">
              <a:spcAft>
                <a:spcPts val="900"/>
              </a:spcAft>
              <a:buSzPct val="100000"/>
              <a:buChar char="•"/>
            </a:pPr>
            <a:r>
              <a:rPr lang="en-US" sz="1350" dirty="0">
                <a:solidFill>
                  <a:srgbClr val="2C4146"/>
                </a:solidFill>
                <a:latin typeface="Calibri" pitchFamily="34" charset="0"/>
                <a:ea typeface="Calibri" pitchFamily="34" charset="-122"/>
                <a:cs typeface="Calibri" pitchFamily="34" charset="-120"/>
              </a:rPr>
              <a:t>Clear, jargon-free language</a:t>
            </a:r>
            <a:endParaRPr lang="en-US" sz="1350" dirty="0"/>
          </a:p>
          <a:p>
            <a:pPr marL="342900" indent="-342900">
              <a:spcAft>
                <a:spcPts val="900"/>
              </a:spcAft>
              <a:buSzPct val="100000"/>
              <a:buChar char="•"/>
            </a:pPr>
            <a:r>
              <a:rPr lang="en-US" sz="1350" dirty="0">
                <a:solidFill>
                  <a:srgbClr val="2C4146"/>
                </a:solidFill>
                <a:latin typeface="Calibri" pitchFamily="34" charset="0"/>
                <a:ea typeface="Calibri" pitchFamily="34" charset="-122"/>
                <a:cs typeface="Calibri" pitchFamily="34" charset="-120"/>
              </a:rPr>
              <a:t>Warm, calm tone of voice</a:t>
            </a:r>
            <a:endParaRPr lang="en-US" sz="1350" dirty="0"/>
          </a:p>
          <a:p>
            <a:pPr marL="342900" indent="-342900">
              <a:spcAft>
                <a:spcPts val="900"/>
              </a:spcAft>
              <a:buSzPct val="100000"/>
              <a:buChar char="•"/>
            </a:pPr>
            <a:r>
              <a:rPr lang="en-US" sz="1350" dirty="0">
                <a:solidFill>
                  <a:srgbClr val="2C4146"/>
                </a:solidFill>
                <a:latin typeface="Calibri" pitchFamily="34" charset="0"/>
                <a:ea typeface="Calibri" pitchFamily="34" charset="-122"/>
                <a:cs typeface="Calibri" pitchFamily="34" charset="-120"/>
              </a:rPr>
              <a:t>Open questions to invite views</a:t>
            </a:r>
            <a:endParaRPr lang="en-US" sz="1350" dirty="0"/>
          </a:p>
          <a:p>
            <a:pPr marL="342900" indent="-342900">
              <a:spcAft>
                <a:spcPts val="900"/>
              </a:spcAft>
              <a:buSzPct val="100000"/>
              <a:buChar char="•"/>
            </a:pPr>
            <a:r>
              <a:rPr lang="en-US" sz="1350" dirty="0">
                <a:solidFill>
                  <a:srgbClr val="2C4146"/>
                </a:solidFill>
                <a:latin typeface="Calibri" pitchFamily="34" charset="0"/>
                <a:ea typeface="Calibri" pitchFamily="34" charset="-122"/>
                <a:cs typeface="Calibri" pitchFamily="34" charset="-120"/>
              </a:rPr>
              <a:t>Active listening &amp; reflecting back</a:t>
            </a:r>
            <a:endParaRPr lang="en-US" sz="1350" dirty="0"/>
          </a:p>
          <a:p>
            <a:pPr marL="342900" indent="-342900">
              <a:spcAft>
                <a:spcPts val="900"/>
              </a:spcAft>
              <a:buSzPct val="100000"/>
              <a:buChar char="•"/>
            </a:pPr>
            <a:r>
              <a:rPr lang="en-US" sz="1350" dirty="0">
                <a:solidFill>
                  <a:srgbClr val="2C4146"/>
                </a:solidFill>
                <a:latin typeface="Calibri" pitchFamily="34" charset="0"/>
                <a:ea typeface="Calibri" pitchFamily="34" charset="-122"/>
                <a:cs typeface="Calibri" pitchFamily="34" charset="-120"/>
              </a:rPr>
              <a:t>Checking understanding</a:t>
            </a:r>
            <a:endParaRPr lang="en-US" sz="1350" dirty="0"/>
          </a:p>
        </p:txBody>
      </p:sp>
      <p:sp>
        <p:nvSpPr>
          <p:cNvPr id="9" name="Shape 6"/>
          <p:cNvSpPr/>
          <p:nvPr/>
        </p:nvSpPr>
        <p:spPr>
          <a:xfrm>
            <a:off x="4892040" y="1554480"/>
            <a:ext cx="3886200" cy="3200400"/>
          </a:xfrm>
          <a:prstGeom prst="roundRect">
            <a:avLst>
              <a:gd name="adj" fmla="val 2571"/>
            </a:avLst>
          </a:prstGeom>
          <a:solidFill>
            <a:srgbClr val="06363D"/>
          </a:solidFill>
          <a:ln/>
          <a:effectLst>
            <a:outerShdw blurRad="101600" dist="38100" dir="5400000" algn="bl" rotWithShape="0">
              <a:srgbClr val="1A2A2E">
                <a:alpha val="16000"/>
              </a:srgbClr>
            </a:outerShdw>
          </a:effectLst>
        </p:spPr>
      </p:sp>
      <p:sp>
        <p:nvSpPr>
          <p:cNvPr id="10" name="Shape 7"/>
          <p:cNvSpPr/>
          <p:nvPr/>
        </p:nvSpPr>
        <p:spPr>
          <a:xfrm>
            <a:off x="5093208" y="1728216"/>
            <a:ext cx="786384" cy="786384"/>
          </a:xfrm>
          <a:prstGeom prst="ellipse">
            <a:avLst/>
          </a:prstGeom>
          <a:solidFill>
            <a:srgbClr val="2DD4BF"/>
          </a:solidFill>
          <a:ln/>
        </p:spPr>
      </p:sp>
      <p:pic>
        <p:nvPicPr>
          <p:cNvPr id="11" name="Image 1" descr="preencoded.png"/>
          <p:cNvPicPr>
            <a:picLocks noChangeAspect="1"/>
          </p:cNvPicPr>
          <p:nvPr/>
        </p:nvPicPr>
        <p:blipFill>
          <a:blip r:embed="rId4"/>
          <a:stretch>
            <a:fillRect/>
          </a:stretch>
        </p:blipFill>
        <p:spPr>
          <a:xfrm>
            <a:off x="5289804" y="1924812"/>
            <a:ext cx="393192" cy="393192"/>
          </a:xfrm>
          <a:prstGeom prst="rect">
            <a:avLst/>
          </a:prstGeom>
        </p:spPr>
      </p:pic>
      <p:sp>
        <p:nvSpPr>
          <p:cNvPr id="12" name="Text 8"/>
          <p:cNvSpPr/>
          <p:nvPr/>
        </p:nvSpPr>
        <p:spPr>
          <a:xfrm>
            <a:off x="5971032" y="1901952"/>
            <a:ext cx="2560320" cy="457200"/>
          </a:xfrm>
          <a:prstGeom prst="rect">
            <a:avLst/>
          </a:prstGeom>
          <a:noFill/>
          <a:ln/>
        </p:spPr>
        <p:txBody>
          <a:bodyPr wrap="square" rtlCol="0" anchor="ctr"/>
          <a:lstStyle/>
          <a:p>
            <a:pPr marL="0" indent="0">
              <a:buNone/>
            </a:pPr>
            <a:r>
              <a:rPr lang="en-US" sz="2000" b="1" dirty="0">
                <a:solidFill>
                  <a:srgbClr val="FFFFFF"/>
                </a:solidFill>
                <a:latin typeface="Cambria" pitchFamily="34" charset="0"/>
                <a:ea typeface="Cambria" pitchFamily="34" charset="-122"/>
                <a:cs typeface="Cambria" pitchFamily="34" charset="-120"/>
              </a:rPr>
              <a:t>Non-Verbal</a:t>
            </a:r>
            <a:endParaRPr lang="en-US" sz="2000" dirty="0"/>
          </a:p>
        </p:txBody>
      </p:sp>
      <p:sp>
        <p:nvSpPr>
          <p:cNvPr id="13" name="Text 9"/>
          <p:cNvSpPr/>
          <p:nvPr/>
        </p:nvSpPr>
        <p:spPr>
          <a:xfrm>
            <a:off x="5212080" y="2697480"/>
            <a:ext cx="3337560" cy="1828800"/>
          </a:xfrm>
          <a:prstGeom prst="rect">
            <a:avLst/>
          </a:prstGeom>
          <a:noFill/>
          <a:ln/>
        </p:spPr>
        <p:txBody>
          <a:bodyPr wrap="square" rtlCol="0" anchor="t"/>
          <a:lstStyle/>
          <a:p>
            <a:pPr marL="342900" indent="-342900">
              <a:spcAft>
                <a:spcPts val="900"/>
              </a:spcAft>
              <a:buSzPct val="100000"/>
              <a:buChar char="•"/>
            </a:pPr>
            <a:r>
              <a:rPr lang="en-US" sz="1350" dirty="0">
                <a:solidFill>
                  <a:srgbClr val="E6F6F4"/>
                </a:solidFill>
                <a:latin typeface="Calibri" pitchFamily="34" charset="0"/>
                <a:ea typeface="Calibri" pitchFamily="34" charset="-122"/>
                <a:cs typeface="Calibri" pitchFamily="34" charset="-120"/>
              </a:rPr>
              <a:t>Eye contact &amp; facial expression</a:t>
            </a:r>
            <a:endParaRPr lang="en-US" sz="1350" dirty="0"/>
          </a:p>
          <a:p>
            <a:pPr marL="342900" indent="-342900">
              <a:spcAft>
                <a:spcPts val="900"/>
              </a:spcAft>
              <a:buSzPct val="100000"/>
              <a:buChar char="•"/>
            </a:pPr>
            <a:r>
              <a:rPr lang="en-US" sz="1350" dirty="0">
                <a:solidFill>
                  <a:srgbClr val="E6F6F4"/>
                </a:solidFill>
                <a:latin typeface="Calibri" pitchFamily="34" charset="0"/>
                <a:ea typeface="Calibri" pitchFamily="34" charset="-122"/>
                <a:cs typeface="Calibri" pitchFamily="34" charset="-120"/>
              </a:rPr>
              <a:t>Open, relaxed body language</a:t>
            </a:r>
            <a:endParaRPr lang="en-US" sz="1350" dirty="0"/>
          </a:p>
          <a:p>
            <a:pPr marL="342900" indent="-342900">
              <a:spcAft>
                <a:spcPts val="900"/>
              </a:spcAft>
              <a:buSzPct val="100000"/>
              <a:buChar char="•"/>
            </a:pPr>
            <a:r>
              <a:rPr lang="en-US" sz="1350" dirty="0">
                <a:solidFill>
                  <a:srgbClr val="E6F6F4"/>
                </a:solidFill>
                <a:latin typeface="Calibri" pitchFamily="34" charset="0"/>
                <a:ea typeface="Calibri" pitchFamily="34" charset="-122"/>
                <a:cs typeface="Calibri" pitchFamily="34" charset="-120"/>
              </a:rPr>
              <a:t>Appropriate proximity &amp; posture</a:t>
            </a:r>
            <a:endParaRPr lang="en-US" sz="1350" dirty="0"/>
          </a:p>
          <a:p>
            <a:pPr marL="342900" indent="-342900">
              <a:spcAft>
                <a:spcPts val="900"/>
              </a:spcAft>
              <a:buSzPct val="100000"/>
              <a:buChar char="•"/>
            </a:pPr>
            <a:r>
              <a:rPr lang="en-US" sz="1350" dirty="0">
                <a:solidFill>
                  <a:srgbClr val="E6F6F4"/>
                </a:solidFill>
                <a:latin typeface="Calibri" pitchFamily="34" charset="0"/>
                <a:ea typeface="Calibri" pitchFamily="34" charset="-122"/>
                <a:cs typeface="Calibri" pitchFamily="34" charset="-120"/>
              </a:rPr>
              <a:t>Gestures, touch &amp; nodding</a:t>
            </a:r>
            <a:endParaRPr lang="en-US" sz="1350" dirty="0"/>
          </a:p>
          <a:p>
            <a:pPr marL="342900" indent="-342900">
              <a:spcAft>
                <a:spcPts val="900"/>
              </a:spcAft>
              <a:buSzPct val="100000"/>
              <a:buChar char="•"/>
            </a:pPr>
            <a:r>
              <a:rPr lang="en-US" sz="1350" dirty="0">
                <a:solidFill>
                  <a:srgbClr val="E6F6F4"/>
                </a:solidFill>
                <a:latin typeface="Calibri" pitchFamily="34" charset="0"/>
                <a:ea typeface="Calibri" pitchFamily="34" charset="-122"/>
                <a:cs typeface="Calibri" pitchFamily="34" charset="-120"/>
              </a:rPr>
              <a:t>Silence to give thinking time</a:t>
            </a:r>
            <a:endParaRPr lang="en-US" sz="13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65760"/>
            <a:ext cx="8229600" cy="594360"/>
          </a:xfrm>
          <a:prstGeom prst="rect">
            <a:avLst/>
          </a:prstGeom>
          <a:noFill/>
          <a:ln/>
        </p:spPr>
        <p:txBody>
          <a:bodyPr wrap="square" rtlCol="0" anchor="ctr"/>
          <a:lstStyle/>
          <a:p>
            <a:pPr marL="0" indent="0">
              <a:buNone/>
            </a:pPr>
            <a:r>
              <a:rPr lang="en-US" sz="3000" b="1" dirty="0">
                <a:solidFill>
                  <a:srgbClr val="16282C"/>
                </a:solidFill>
                <a:latin typeface="Cambria" pitchFamily="34" charset="0"/>
                <a:ea typeface="Cambria" pitchFamily="34" charset="-122"/>
                <a:cs typeface="Cambria" pitchFamily="34" charset="-120"/>
              </a:rPr>
              <a:t>Applying Communication in Practice</a:t>
            </a:r>
            <a:endParaRPr lang="en-US" sz="3000" dirty="0"/>
          </a:p>
        </p:txBody>
      </p:sp>
      <p:sp>
        <p:nvSpPr>
          <p:cNvPr id="3" name="Shape 1"/>
          <p:cNvSpPr/>
          <p:nvPr/>
        </p:nvSpPr>
        <p:spPr>
          <a:xfrm>
            <a:off x="548640" y="1078992"/>
            <a:ext cx="8046720" cy="868680"/>
          </a:xfrm>
          <a:prstGeom prst="roundRect">
            <a:avLst>
              <a:gd name="adj" fmla="val 8421"/>
            </a:avLst>
          </a:prstGeom>
          <a:solidFill>
            <a:srgbClr val="E8F6F4"/>
          </a:solidFill>
          <a:ln/>
          <a:effectLst>
            <a:outerShdw blurRad="63500" dist="25400" dir="5400000" algn="bl" rotWithShape="0">
              <a:srgbClr val="1A2A2E">
                <a:alpha val="8000"/>
              </a:srgbClr>
            </a:outerShdw>
          </a:effectLst>
        </p:spPr>
      </p:sp>
      <p:sp>
        <p:nvSpPr>
          <p:cNvPr id="4" name="Shape 2"/>
          <p:cNvSpPr/>
          <p:nvPr/>
        </p:nvSpPr>
        <p:spPr>
          <a:xfrm>
            <a:off x="740664" y="1156716"/>
            <a:ext cx="713232" cy="713232"/>
          </a:xfrm>
          <a:prstGeom prst="ellipse">
            <a:avLst/>
          </a:prstGeom>
          <a:solidFill>
            <a:srgbClr val="EF9A52"/>
          </a:solidFill>
          <a:ln/>
        </p:spPr>
      </p:sp>
      <p:pic>
        <p:nvPicPr>
          <p:cNvPr id="5" name="Image 0" descr="preencoded.png"/>
          <p:cNvPicPr>
            <a:picLocks noChangeAspect="1"/>
          </p:cNvPicPr>
          <p:nvPr/>
        </p:nvPicPr>
        <p:blipFill>
          <a:blip r:embed="rId3"/>
          <a:stretch>
            <a:fillRect/>
          </a:stretch>
        </p:blipFill>
        <p:spPr>
          <a:xfrm>
            <a:off x="918972" y="1335024"/>
            <a:ext cx="356616" cy="356616"/>
          </a:xfrm>
          <a:prstGeom prst="rect">
            <a:avLst/>
          </a:prstGeom>
        </p:spPr>
      </p:pic>
      <p:sp>
        <p:nvSpPr>
          <p:cNvPr id="6" name="Text 3"/>
          <p:cNvSpPr/>
          <p:nvPr/>
        </p:nvSpPr>
        <p:spPr>
          <a:xfrm>
            <a:off x="1600200" y="1133856"/>
            <a:ext cx="6858000" cy="777240"/>
          </a:xfrm>
          <a:prstGeom prst="rect">
            <a:avLst/>
          </a:prstGeom>
          <a:noFill/>
          <a:ln/>
        </p:spPr>
        <p:txBody>
          <a:bodyPr wrap="square" rtlCol="0" anchor="ctr"/>
          <a:lstStyle/>
          <a:p>
            <a:pPr marL="0" indent="0">
              <a:lnSpc>
                <a:spcPct val="105000"/>
              </a:lnSpc>
              <a:buNone/>
            </a:pPr>
            <a:r>
              <a:rPr lang="en-US" sz="1350" b="1" dirty="0">
                <a:solidFill>
                  <a:srgbClr val="0A5C64"/>
                </a:solidFill>
                <a:latin typeface="Calibri" pitchFamily="34" charset="0"/>
                <a:ea typeface="Calibri" pitchFamily="34" charset="-122"/>
                <a:cs typeface="Calibri" pitchFamily="34" charset="-120"/>
              </a:rPr>
              <a:t>Scenario:  </a:t>
            </a:r>
            <a:r>
              <a:rPr lang="en-US" sz="1350" dirty="0">
                <a:solidFill>
                  <a:srgbClr val="2C4146"/>
                </a:solidFill>
                <a:latin typeface="Calibri" pitchFamily="34" charset="0"/>
                <a:ea typeface="Calibri" pitchFamily="34" charset="-122"/>
                <a:cs typeface="Calibri" pitchFamily="34" charset="-120"/>
              </a:rPr>
              <a:t>As a healthcare assistant, I support Doris, an anxious 82-year-old admitted to a ward, who is confused and reluctant to take her medication.</a:t>
            </a:r>
            <a:endParaRPr lang="en-US" sz="1350" dirty="0"/>
          </a:p>
        </p:txBody>
      </p:sp>
      <p:sp>
        <p:nvSpPr>
          <p:cNvPr id="7" name="Shape 4"/>
          <p:cNvSpPr/>
          <p:nvPr/>
        </p:nvSpPr>
        <p:spPr>
          <a:xfrm>
            <a:off x="548640" y="2194560"/>
            <a:ext cx="3886200" cy="1078992"/>
          </a:xfrm>
          <a:prstGeom prst="roundRect">
            <a:avLst>
              <a:gd name="adj" fmla="val 5932"/>
            </a:avLst>
          </a:prstGeom>
          <a:solidFill>
            <a:srgbClr val="F2FAF9"/>
          </a:solidFill>
          <a:ln/>
          <a:effectLst>
            <a:outerShdw blurRad="76200" dist="25400" dir="5400000" algn="bl" rotWithShape="0">
              <a:srgbClr val="1A2A2E">
                <a:alpha val="10000"/>
              </a:srgbClr>
            </a:outerShdw>
          </a:effectLst>
        </p:spPr>
      </p:sp>
      <p:sp>
        <p:nvSpPr>
          <p:cNvPr id="8" name="Shape 5"/>
          <p:cNvSpPr/>
          <p:nvPr/>
        </p:nvSpPr>
        <p:spPr>
          <a:xfrm>
            <a:off x="749808" y="2487168"/>
            <a:ext cx="493776" cy="493776"/>
          </a:xfrm>
          <a:prstGeom prst="ellipse">
            <a:avLst/>
          </a:prstGeom>
          <a:solidFill>
            <a:srgbClr val="0E7C86"/>
          </a:solidFill>
          <a:ln/>
        </p:spPr>
      </p:sp>
      <p:sp>
        <p:nvSpPr>
          <p:cNvPr id="9" name="Text 6"/>
          <p:cNvSpPr/>
          <p:nvPr/>
        </p:nvSpPr>
        <p:spPr>
          <a:xfrm>
            <a:off x="749808" y="2487168"/>
            <a:ext cx="493776" cy="493776"/>
          </a:xfrm>
          <a:prstGeom prst="rect">
            <a:avLst/>
          </a:prstGeom>
          <a:noFill/>
          <a:ln/>
        </p:spPr>
        <p:txBody>
          <a:bodyPr wrap="square"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1</a:t>
            </a:r>
            <a:endParaRPr lang="en-US" sz="1800" dirty="0"/>
          </a:p>
        </p:txBody>
      </p:sp>
      <p:sp>
        <p:nvSpPr>
          <p:cNvPr id="10" name="Text 7"/>
          <p:cNvSpPr/>
          <p:nvPr/>
        </p:nvSpPr>
        <p:spPr>
          <a:xfrm>
            <a:off x="1389888" y="2322576"/>
            <a:ext cx="2926080" cy="310896"/>
          </a:xfrm>
          <a:prstGeom prst="rect">
            <a:avLst/>
          </a:prstGeom>
          <a:noFill/>
          <a:ln/>
        </p:spPr>
        <p:txBody>
          <a:bodyPr wrap="square" rtlCol="0" anchor="ctr"/>
          <a:lstStyle/>
          <a:p>
            <a:pPr marL="0" indent="0">
              <a:buNone/>
            </a:pPr>
            <a:r>
              <a:rPr lang="en-US" sz="1450" b="1" dirty="0">
                <a:solidFill>
                  <a:srgbClr val="0A5C64"/>
                </a:solidFill>
                <a:latin typeface="Cambria" pitchFamily="34" charset="0"/>
                <a:ea typeface="Cambria" pitchFamily="34" charset="-122"/>
                <a:cs typeface="Cambria" pitchFamily="34" charset="-120"/>
              </a:rPr>
              <a:t>Prepare &amp; approach</a:t>
            </a:r>
            <a:endParaRPr lang="en-US" sz="1450" dirty="0"/>
          </a:p>
        </p:txBody>
      </p:sp>
      <p:sp>
        <p:nvSpPr>
          <p:cNvPr id="11" name="Text 8"/>
          <p:cNvSpPr/>
          <p:nvPr/>
        </p:nvSpPr>
        <p:spPr>
          <a:xfrm>
            <a:off x="1389888" y="2615184"/>
            <a:ext cx="2898648" cy="603504"/>
          </a:xfrm>
          <a:prstGeom prst="rect">
            <a:avLst/>
          </a:prstGeom>
          <a:noFill/>
          <a:ln/>
        </p:spPr>
        <p:txBody>
          <a:bodyPr wrap="square" rtlCol="0" anchor="t"/>
          <a:lstStyle/>
          <a:p>
            <a:pPr marL="0" indent="0">
              <a:lnSpc>
                <a:spcPct val="103000"/>
              </a:lnSpc>
              <a:buNone/>
            </a:pPr>
            <a:r>
              <a:rPr lang="en-US" sz="1150" dirty="0">
                <a:solidFill>
                  <a:srgbClr val="2C4146"/>
                </a:solidFill>
                <a:latin typeface="Calibri" pitchFamily="34" charset="0"/>
                <a:ea typeface="Calibri" pitchFamily="34" charset="-122"/>
                <a:cs typeface="Calibri" pitchFamily="34" charset="-120"/>
              </a:rPr>
              <a:t>I sit at her eye level, introduce myself warmly and use her preferred name — encoding a calm, respectful message.</a:t>
            </a:r>
            <a:endParaRPr lang="en-US" sz="1150" dirty="0"/>
          </a:p>
        </p:txBody>
      </p:sp>
      <p:sp>
        <p:nvSpPr>
          <p:cNvPr id="12" name="Shape 9"/>
          <p:cNvSpPr/>
          <p:nvPr/>
        </p:nvSpPr>
        <p:spPr>
          <a:xfrm>
            <a:off x="4892040" y="2194560"/>
            <a:ext cx="3886200" cy="1078992"/>
          </a:xfrm>
          <a:prstGeom prst="roundRect">
            <a:avLst>
              <a:gd name="adj" fmla="val 5932"/>
            </a:avLst>
          </a:prstGeom>
          <a:solidFill>
            <a:srgbClr val="F2FAF9"/>
          </a:solidFill>
          <a:ln/>
          <a:effectLst>
            <a:outerShdw blurRad="76200" dist="25400" dir="5400000" algn="bl" rotWithShape="0">
              <a:srgbClr val="1A2A2E">
                <a:alpha val="10000"/>
              </a:srgbClr>
            </a:outerShdw>
          </a:effectLst>
        </p:spPr>
      </p:sp>
      <p:sp>
        <p:nvSpPr>
          <p:cNvPr id="13" name="Shape 10"/>
          <p:cNvSpPr/>
          <p:nvPr/>
        </p:nvSpPr>
        <p:spPr>
          <a:xfrm>
            <a:off x="5093208" y="2487168"/>
            <a:ext cx="493776" cy="493776"/>
          </a:xfrm>
          <a:prstGeom prst="ellipse">
            <a:avLst/>
          </a:prstGeom>
          <a:solidFill>
            <a:srgbClr val="0E7C86"/>
          </a:solidFill>
          <a:ln/>
        </p:spPr>
      </p:sp>
      <p:sp>
        <p:nvSpPr>
          <p:cNvPr id="14" name="Text 11"/>
          <p:cNvSpPr/>
          <p:nvPr/>
        </p:nvSpPr>
        <p:spPr>
          <a:xfrm>
            <a:off x="5093208" y="2487168"/>
            <a:ext cx="493776" cy="493776"/>
          </a:xfrm>
          <a:prstGeom prst="rect">
            <a:avLst/>
          </a:prstGeom>
          <a:noFill/>
          <a:ln/>
        </p:spPr>
        <p:txBody>
          <a:bodyPr wrap="square"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2</a:t>
            </a:r>
            <a:endParaRPr lang="en-US" sz="1800" dirty="0"/>
          </a:p>
        </p:txBody>
      </p:sp>
      <p:sp>
        <p:nvSpPr>
          <p:cNvPr id="15" name="Text 12"/>
          <p:cNvSpPr/>
          <p:nvPr/>
        </p:nvSpPr>
        <p:spPr>
          <a:xfrm>
            <a:off x="5733288" y="2322576"/>
            <a:ext cx="2926080" cy="310896"/>
          </a:xfrm>
          <a:prstGeom prst="rect">
            <a:avLst/>
          </a:prstGeom>
          <a:noFill/>
          <a:ln/>
        </p:spPr>
        <p:txBody>
          <a:bodyPr wrap="square" rtlCol="0" anchor="ctr"/>
          <a:lstStyle/>
          <a:p>
            <a:pPr marL="0" indent="0">
              <a:buNone/>
            </a:pPr>
            <a:r>
              <a:rPr lang="en-US" sz="1450" b="1" dirty="0">
                <a:solidFill>
                  <a:srgbClr val="0A5C64"/>
                </a:solidFill>
                <a:latin typeface="Cambria" pitchFamily="34" charset="0"/>
                <a:ea typeface="Cambria" pitchFamily="34" charset="-122"/>
                <a:cs typeface="Cambria" pitchFamily="34" charset="-120"/>
              </a:rPr>
              <a:t>Send clearly</a:t>
            </a:r>
            <a:endParaRPr lang="en-US" sz="1450" dirty="0"/>
          </a:p>
        </p:txBody>
      </p:sp>
      <p:sp>
        <p:nvSpPr>
          <p:cNvPr id="16" name="Text 13"/>
          <p:cNvSpPr/>
          <p:nvPr/>
        </p:nvSpPr>
        <p:spPr>
          <a:xfrm>
            <a:off x="5733288" y="2615184"/>
            <a:ext cx="2898648" cy="603504"/>
          </a:xfrm>
          <a:prstGeom prst="rect">
            <a:avLst/>
          </a:prstGeom>
          <a:noFill/>
          <a:ln/>
        </p:spPr>
        <p:txBody>
          <a:bodyPr wrap="square" rtlCol="0" anchor="t"/>
          <a:lstStyle/>
          <a:p>
            <a:pPr marL="0" indent="0">
              <a:lnSpc>
                <a:spcPct val="103000"/>
              </a:lnSpc>
              <a:buNone/>
            </a:pPr>
            <a:r>
              <a:rPr lang="en-US" sz="1150" dirty="0">
                <a:solidFill>
                  <a:srgbClr val="2C4146"/>
                </a:solidFill>
                <a:latin typeface="Calibri" pitchFamily="34" charset="0"/>
                <a:ea typeface="Calibri" pitchFamily="34" charset="-122"/>
                <a:cs typeface="Calibri" pitchFamily="34" charset="-120"/>
              </a:rPr>
              <a:t>I explain the medication in short, jargon-free sentences with a gentle tone and open body language.</a:t>
            </a:r>
            <a:endParaRPr lang="en-US" sz="1150" dirty="0"/>
          </a:p>
        </p:txBody>
      </p:sp>
      <p:sp>
        <p:nvSpPr>
          <p:cNvPr id="17" name="Shape 14"/>
          <p:cNvSpPr/>
          <p:nvPr/>
        </p:nvSpPr>
        <p:spPr>
          <a:xfrm>
            <a:off x="548640" y="3529584"/>
            <a:ext cx="3886200" cy="1078992"/>
          </a:xfrm>
          <a:prstGeom prst="roundRect">
            <a:avLst>
              <a:gd name="adj" fmla="val 5932"/>
            </a:avLst>
          </a:prstGeom>
          <a:solidFill>
            <a:srgbClr val="F2FAF9"/>
          </a:solidFill>
          <a:ln/>
          <a:effectLst>
            <a:outerShdw blurRad="76200" dist="25400" dir="5400000" algn="bl" rotWithShape="0">
              <a:srgbClr val="1A2A2E">
                <a:alpha val="10000"/>
              </a:srgbClr>
            </a:outerShdw>
          </a:effectLst>
        </p:spPr>
      </p:sp>
      <p:sp>
        <p:nvSpPr>
          <p:cNvPr id="18" name="Shape 15"/>
          <p:cNvSpPr/>
          <p:nvPr/>
        </p:nvSpPr>
        <p:spPr>
          <a:xfrm>
            <a:off x="749808" y="3822192"/>
            <a:ext cx="493776" cy="493776"/>
          </a:xfrm>
          <a:prstGeom prst="ellipse">
            <a:avLst/>
          </a:prstGeom>
          <a:solidFill>
            <a:srgbClr val="0E7C86"/>
          </a:solidFill>
          <a:ln/>
        </p:spPr>
      </p:sp>
      <p:sp>
        <p:nvSpPr>
          <p:cNvPr id="19" name="Text 16"/>
          <p:cNvSpPr/>
          <p:nvPr/>
        </p:nvSpPr>
        <p:spPr>
          <a:xfrm>
            <a:off x="749808" y="3822192"/>
            <a:ext cx="493776" cy="493776"/>
          </a:xfrm>
          <a:prstGeom prst="rect">
            <a:avLst/>
          </a:prstGeom>
          <a:noFill/>
          <a:ln/>
        </p:spPr>
        <p:txBody>
          <a:bodyPr wrap="square"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3</a:t>
            </a:r>
            <a:endParaRPr lang="en-US" sz="1800" dirty="0"/>
          </a:p>
        </p:txBody>
      </p:sp>
      <p:sp>
        <p:nvSpPr>
          <p:cNvPr id="20" name="Text 17"/>
          <p:cNvSpPr/>
          <p:nvPr/>
        </p:nvSpPr>
        <p:spPr>
          <a:xfrm>
            <a:off x="1389888" y="3657600"/>
            <a:ext cx="2926080" cy="310896"/>
          </a:xfrm>
          <a:prstGeom prst="rect">
            <a:avLst/>
          </a:prstGeom>
          <a:noFill/>
          <a:ln/>
        </p:spPr>
        <p:txBody>
          <a:bodyPr wrap="square" rtlCol="0" anchor="ctr"/>
          <a:lstStyle/>
          <a:p>
            <a:pPr marL="0" indent="0">
              <a:buNone/>
            </a:pPr>
            <a:r>
              <a:rPr lang="en-US" sz="1450" b="1" dirty="0">
                <a:solidFill>
                  <a:srgbClr val="0A5C64"/>
                </a:solidFill>
                <a:latin typeface="Cambria" pitchFamily="34" charset="0"/>
                <a:ea typeface="Cambria" pitchFamily="34" charset="-122"/>
                <a:cs typeface="Cambria" pitchFamily="34" charset="-120"/>
              </a:rPr>
              <a:t>Listen &amp; decode</a:t>
            </a:r>
            <a:endParaRPr lang="en-US" sz="1450" dirty="0"/>
          </a:p>
        </p:txBody>
      </p:sp>
      <p:sp>
        <p:nvSpPr>
          <p:cNvPr id="21" name="Text 18"/>
          <p:cNvSpPr/>
          <p:nvPr/>
        </p:nvSpPr>
        <p:spPr>
          <a:xfrm>
            <a:off x="1389888" y="3950208"/>
            <a:ext cx="2898648" cy="603504"/>
          </a:xfrm>
          <a:prstGeom prst="rect">
            <a:avLst/>
          </a:prstGeom>
          <a:noFill/>
          <a:ln/>
        </p:spPr>
        <p:txBody>
          <a:bodyPr wrap="square" rtlCol="0" anchor="t"/>
          <a:lstStyle/>
          <a:p>
            <a:pPr marL="0" indent="0">
              <a:lnSpc>
                <a:spcPct val="103000"/>
              </a:lnSpc>
              <a:buNone/>
            </a:pPr>
            <a:r>
              <a:rPr lang="en-US" sz="1150" dirty="0">
                <a:solidFill>
                  <a:srgbClr val="2C4146"/>
                </a:solidFill>
                <a:latin typeface="Calibri" pitchFamily="34" charset="0"/>
                <a:ea typeface="Calibri" pitchFamily="34" charset="-122"/>
                <a:cs typeface="Calibri" pitchFamily="34" charset="-120"/>
              </a:rPr>
              <a:t>I pause, observe her facial cues and let her voice her worry that the tablets ‘make her dizzy’.</a:t>
            </a:r>
            <a:endParaRPr lang="en-US" sz="1150" dirty="0"/>
          </a:p>
        </p:txBody>
      </p:sp>
      <p:sp>
        <p:nvSpPr>
          <p:cNvPr id="22" name="Shape 19"/>
          <p:cNvSpPr/>
          <p:nvPr/>
        </p:nvSpPr>
        <p:spPr>
          <a:xfrm>
            <a:off x="4892040" y="3529584"/>
            <a:ext cx="3886200" cy="1078992"/>
          </a:xfrm>
          <a:prstGeom prst="roundRect">
            <a:avLst>
              <a:gd name="adj" fmla="val 5932"/>
            </a:avLst>
          </a:prstGeom>
          <a:solidFill>
            <a:srgbClr val="F2FAF9"/>
          </a:solidFill>
          <a:ln/>
          <a:effectLst>
            <a:outerShdw blurRad="76200" dist="25400" dir="5400000" algn="bl" rotWithShape="0">
              <a:srgbClr val="1A2A2E">
                <a:alpha val="10000"/>
              </a:srgbClr>
            </a:outerShdw>
          </a:effectLst>
        </p:spPr>
      </p:sp>
      <p:sp>
        <p:nvSpPr>
          <p:cNvPr id="23" name="Shape 20"/>
          <p:cNvSpPr/>
          <p:nvPr/>
        </p:nvSpPr>
        <p:spPr>
          <a:xfrm>
            <a:off x="5093208" y="3822192"/>
            <a:ext cx="493776" cy="493776"/>
          </a:xfrm>
          <a:prstGeom prst="ellipse">
            <a:avLst/>
          </a:prstGeom>
          <a:solidFill>
            <a:srgbClr val="0E7C86"/>
          </a:solidFill>
          <a:ln/>
        </p:spPr>
      </p:sp>
      <p:sp>
        <p:nvSpPr>
          <p:cNvPr id="24" name="Text 21"/>
          <p:cNvSpPr/>
          <p:nvPr/>
        </p:nvSpPr>
        <p:spPr>
          <a:xfrm>
            <a:off x="5093208" y="3822192"/>
            <a:ext cx="493776" cy="493776"/>
          </a:xfrm>
          <a:prstGeom prst="rect">
            <a:avLst/>
          </a:prstGeom>
          <a:noFill/>
          <a:ln/>
        </p:spPr>
        <p:txBody>
          <a:bodyPr wrap="square" rtlCol="0" anchor="ctr"/>
          <a:lstStyle/>
          <a:p>
            <a:pPr marL="0" indent="0" algn="ctr">
              <a:buNone/>
            </a:pPr>
            <a:r>
              <a:rPr lang="en-US" sz="1800" b="1" dirty="0">
                <a:solidFill>
                  <a:srgbClr val="FFFFFF"/>
                </a:solidFill>
                <a:latin typeface="Cambria" pitchFamily="34" charset="0"/>
                <a:ea typeface="Cambria" pitchFamily="34" charset="-122"/>
                <a:cs typeface="Cambria" pitchFamily="34" charset="-120"/>
              </a:rPr>
              <a:t>4</a:t>
            </a:r>
            <a:endParaRPr lang="en-US" sz="1800" dirty="0"/>
          </a:p>
        </p:txBody>
      </p:sp>
      <p:sp>
        <p:nvSpPr>
          <p:cNvPr id="25" name="Text 22"/>
          <p:cNvSpPr/>
          <p:nvPr/>
        </p:nvSpPr>
        <p:spPr>
          <a:xfrm>
            <a:off x="5733288" y="3657600"/>
            <a:ext cx="2926080" cy="310896"/>
          </a:xfrm>
          <a:prstGeom prst="rect">
            <a:avLst/>
          </a:prstGeom>
          <a:noFill/>
          <a:ln/>
        </p:spPr>
        <p:txBody>
          <a:bodyPr wrap="square" rtlCol="0" anchor="ctr"/>
          <a:lstStyle/>
          <a:p>
            <a:pPr marL="0" indent="0">
              <a:buNone/>
            </a:pPr>
            <a:r>
              <a:rPr lang="en-US" sz="1450" b="1" dirty="0">
                <a:solidFill>
                  <a:srgbClr val="0A5C64"/>
                </a:solidFill>
                <a:latin typeface="Cambria" pitchFamily="34" charset="0"/>
                <a:ea typeface="Cambria" pitchFamily="34" charset="-122"/>
                <a:cs typeface="Cambria" pitchFamily="34" charset="-120"/>
              </a:rPr>
              <a:t>Check understanding</a:t>
            </a:r>
            <a:endParaRPr lang="en-US" sz="1450" dirty="0"/>
          </a:p>
        </p:txBody>
      </p:sp>
      <p:sp>
        <p:nvSpPr>
          <p:cNvPr id="26" name="Text 23"/>
          <p:cNvSpPr/>
          <p:nvPr/>
        </p:nvSpPr>
        <p:spPr>
          <a:xfrm>
            <a:off x="5733288" y="3950208"/>
            <a:ext cx="2898648" cy="603504"/>
          </a:xfrm>
          <a:prstGeom prst="rect">
            <a:avLst/>
          </a:prstGeom>
          <a:noFill/>
          <a:ln/>
        </p:spPr>
        <p:txBody>
          <a:bodyPr wrap="square" rtlCol="0" anchor="t"/>
          <a:lstStyle/>
          <a:p>
            <a:pPr marL="0" indent="0">
              <a:lnSpc>
                <a:spcPct val="103000"/>
              </a:lnSpc>
              <a:buNone/>
            </a:pPr>
            <a:r>
              <a:rPr lang="en-US" sz="1150" dirty="0">
                <a:solidFill>
                  <a:srgbClr val="2C4146"/>
                </a:solidFill>
                <a:latin typeface="Calibri" pitchFamily="34" charset="0"/>
                <a:ea typeface="Calibri" pitchFamily="34" charset="-122"/>
                <a:cs typeface="Calibri" pitchFamily="34" charset="-120"/>
              </a:rPr>
              <a:t>I reflect back, answer her concern and confirm she feels ready — then the cycle repeats if needed.</a:t>
            </a:r>
            <a:endParaRPr lang="en-US" sz="11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2FAF9"/>
        </a:solidFill>
        <a:effectLst/>
      </p:bgPr>
    </p:bg>
    <p:spTree>
      <p:nvGrpSpPr>
        <p:cNvPr id="1" name=""/>
        <p:cNvGrpSpPr/>
        <p:nvPr/>
      </p:nvGrpSpPr>
      <p:grpSpPr>
        <a:xfrm>
          <a:off x="0" y="0"/>
          <a:ext cx="0" cy="0"/>
          <a:chOff x="0" y="0"/>
          <a:chExt cx="0" cy="0"/>
        </a:xfrm>
      </p:grpSpPr>
      <p:sp>
        <p:nvSpPr>
          <p:cNvPr id="2" name="Text 0"/>
          <p:cNvSpPr/>
          <p:nvPr/>
        </p:nvSpPr>
        <p:spPr>
          <a:xfrm>
            <a:off x="548640" y="384048"/>
            <a:ext cx="8229600" cy="640080"/>
          </a:xfrm>
          <a:prstGeom prst="rect">
            <a:avLst/>
          </a:prstGeom>
          <a:noFill/>
          <a:ln/>
        </p:spPr>
        <p:txBody>
          <a:bodyPr wrap="square" rtlCol="0" anchor="ctr"/>
          <a:lstStyle/>
          <a:p>
            <a:pPr marL="0" indent="0">
              <a:buNone/>
            </a:pPr>
            <a:r>
              <a:rPr lang="en-US" sz="2900" b="1" dirty="0">
                <a:solidFill>
                  <a:srgbClr val="16282C"/>
                </a:solidFill>
                <a:latin typeface="Cambria" pitchFamily="34" charset="0"/>
                <a:ea typeface="Cambria" pitchFamily="34" charset="-122"/>
                <a:cs typeface="Cambria" pitchFamily="34" charset="-120"/>
              </a:rPr>
              <a:t>The Impact of Effective Communication</a:t>
            </a:r>
            <a:endParaRPr lang="en-US" sz="2900" dirty="0"/>
          </a:p>
        </p:txBody>
      </p:sp>
      <p:sp>
        <p:nvSpPr>
          <p:cNvPr id="3" name="Text 1"/>
          <p:cNvSpPr/>
          <p:nvPr/>
        </p:nvSpPr>
        <p:spPr>
          <a:xfrm>
            <a:off x="548640" y="1024128"/>
            <a:ext cx="8229600" cy="365760"/>
          </a:xfrm>
          <a:prstGeom prst="rect">
            <a:avLst/>
          </a:prstGeom>
          <a:noFill/>
          <a:ln/>
        </p:spPr>
        <p:txBody>
          <a:bodyPr wrap="square" rtlCol="0" anchor="ctr"/>
          <a:lstStyle/>
          <a:p>
            <a:pPr marL="0" indent="0">
              <a:buNone/>
            </a:pPr>
            <a:r>
              <a:rPr lang="en-US" sz="1400" i="1" dirty="0">
                <a:solidFill>
                  <a:srgbClr val="5E767C"/>
                </a:solidFill>
                <a:latin typeface="Calibri" pitchFamily="34" charset="0"/>
                <a:ea typeface="Calibri" pitchFamily="34" charset="-122"/>
                <a:cs typeface="Calibri" pitchFamily="34" charset="-120"/>
              </a:rPr>
              <a:t>Strong communication skills translate directly into better outcomes for the people we support.</a:t>
            </a:r>
            <a:endParaRPr lang="en-US" sz="1400" dirty="0"/>
          </a:p>
        </p:txBody>
      </p:sp>
      <p:sp>
        <p:nvSpPr>
          <p:cNvPr id="4" name="Shape 2"/>
          <p:cNvSpPr/>
          <p:nvPr/>
        </p:nvSpPr>
        <p:spPr>
          <a:xfrm>
            <a:off x="548640" y="1691640"/>
            <a:ext cx="1938528" cy="2331720"/>
          </a:xfrm>
          <a:prstGeom prst="roundRect">
            <a:avLst>
              <a:gd name="adj" fmla="val 4245"/>
            </a:avLst>
          </a:prstGeom>
          <a:solidFill>
            <a:srgbClr val="FFFFFF"/>
          </a:solidFill>
          <a:ln/>
          <a:effectLst>
            <a:outerShdw blurRad="88900" dist="25400" dir="5400000" algn="bl" rotWithShape="0">
              <a:srgbClr val="1A2A2E">
                <a:alpha val="12000"/>
              </a:srgbClr>
            </a:outerShdw>
          </a:effectLst>
        </p:spPr>
      </p:sp>
      <p:sp>
        <p:nvSpPr>
          <p:cNvPr id="5" name="Shape 3"/>
          <p:cNvSpPr/>
          <p:nvPr/>
        </p:nvSpPr>
        <p:spPr>
          <a:xfrm>
            <a:off x="1060704" y="1947672"/>
            <a:ext cx="914400" cy="914400"/>
          </a:xfrm>
          <a:prstGeom prst="ellipse">
            <a:avLst/>
          </a:prstGeom>
          <a:solidFill>
            <a:srgbClr val="0E7C86"/>
          </a:solidFill>
          <a:ln/>
        </p:spPr>
      </p:sp>
      <p:pic>
        <p:nvPicPr>
          <p:cNvPr id="6" name="Image 0" descr="preencoded.png"/>
          <p:cNvPicPr>
            <a:picLocks noChangeAspect="1"/>
          </p:cNvPicPr>
          <p:nvPr/>
        </p:nvPicPr>
        <p:blipFill>
          <a:blip r:embed="rId3"/>
          <a:stretch>
            <a:fillRect/>
          </a:stretch>
        </p:blipFill>
        <p:spPr>
          <a:xfrm>
            <a:off x="1289304" y="2176272"/>
            <a:ext cx="457200" cy="457200"/>
          </a:xfrm>
          <a:prstGeom prst="rect">
            <a:avLst/>
          </a:prstGeom>
        </p:spPr>
      </p:pic>
      <p:sp>
        <p:nvSpPr>
          <p:cNvPr id="7" name="Text 4"/>
          <p:cNvSpPr/>
          <p:nvPr/>
        </p:nvSpPr>
        <p:spPr>
          <a:xfrm>
            <a:off x="658368" y="2971800"/>
            <a:ext cx="1719072" cy="384048"/>
          </a:xfrm>
          <a:prstGeom prst="rect">
            <a:avLst/>
          </a:prstGeom>
          <a:noFill/>
          <a:ln/>
        </p:spPr>
        <p:txBody>
          <a:bodyPr wrap="square" rtlCol="0" anchor="ctr"/>
          <a:lstStyle/>
          <a:p>
            <a:pPr marL="0" indent="0" algn="ctr">
              <a:buNone/>
            </a:pPr>
            <a:r>
              <a:rPr lang="en-US" sz="1600" b="1" dirty="0">
                <a:solidFill>
                  <a:srgbClr val="16282C"/>
                </a:solidFill>
                <a:latin typeface="Cambria" pitchFamily="34" charset="0"/>
                <a:ea typeface="Cambria" pitchFamily="34" charset="-122"/>
                <a:cs typeface="Cambria" pitchFamily="34" charset="-120"/>
              </a:rPr>
              <a:t>Safer care</a:t>
            </a:r>
            <a:endParaRPr lang="en-US" sz="1600" dirty="0"/>
          </a:p>
        </p:txBody>
      </p:sp>
      <p:sp>
        <p:nvSpPr>
          <p:cNvPr id="8" name="Text 5"/>
          <p:cNvSpPr/>
          <p:nvPr/>
        </p:nvSpPr>
        <p:spPr>
          <a:xfrm>
            <a:off x="676656" y="3355848"/>
            <a:ext cx="1682496" cy="548640"/>
          </a:xfrm>
          <a:prstGeom prst="rect">
            <a:avLst/>
          </a:prstGeom>
          <a:noFill/>
          <a:ln/>
        </p:spPr>
        <p:txBody>
          <a:bodyPr wrap="square" rtlCol="0" anchor="t"/>
          <a:lstStyle/>
          <a:p>
            <a:pPr marL="0" indent="0" algn="ctr">
              <a:lnSpc>
                <a:spcPct val="105000"/>
              </a:lnSpc>
              <a:buNone/>
            </a:pPr>
            <a:r>
              <a:rPr lang="en-US" sz="1150" dirty="0">
                <a:solidFill>
                  <a:srgbClr val="2C4146"/>
                </a:solidFill>
                <a:latin typeface="Calibri" pitchFamily="34" charset="0"/>
                <a:ea typeface="Calibri" pitchFamily="34" charset="-122"/>
                <a:cs typeface="Calibri" pitchFamily="34" charset="-120"/>
              </a:rPr>
              <a:t>Fewer errors and clearer handovers</a:t>
            </a:r>
            <a:endParaRPr lang="en-US" sz="1150" dirty="0"/>
          </a:p>
        </p:txBody>
      </p:sp>
      <p:sp>
        <p:nvSpPr>
          <p:cNvPr id="9" name="Shape 6"/>
          <p:cNvSpPr/>
          <p:nvPr/>
        </p:nvSpPr>
        <p:spPr>
          <a:xfrm>
            <a:off x="2651760" y="1691640"/>
            <a:ext cx="1938528" cy="2331720"/>
          </a:xfrm>
          <a:prstGeom prst="roundRect">
            <a:avLst>
              <a:gd name="adj" fmla="val 4245"/>
            </a:avLst>
          </a:prstGeom>
          <a:solidFill>
            <a:srgbClr val="FFFFFF"/>
          </a:solidFill>
          <a:ln/>
          <a:effectLst>
            <a:outerShdw blurRad="88900" dist="25400" dir="5400000" algn="bl" rotWithShape="0">
              <a:srgbClr val="1A2A2E">
                <a:alpha val="12000"/>
              </a:srgbClr>
            </a:outerShdw>
          </a:effectLst>
        </p:spPr>
      </p:sp>
      <p:sp>
        <p:nvSpPr>
          <p:cNvPr id="10" name="Shape 7"/>
          <p:cNvSpPr/>
          <p:nvPr/>
        </p:nvSpPr>
        <p:spPr>
          <a:xfrm>
            <a:off x="3163824" y="1947672"/>
            <a:ext cx="914400" cy="914400"/>
          </a:xfrm>
          <a:prstGeom prst="ellipse">
            <a:avLst/>
          </a:prstGeom>
          <a:solidFill>
            <a:srgbClr val="EF9A52"/>
          </a:solidFill>
          <a:ln/>
        </p:spPr>
      </p:sp>
      <p:pic>
        <p:nvPicPr>
          <p:cNvPr id="11" name="Image 1" descr="preencoded.png"/>
          <p:cNvPicPr>
            <a:picLocks noChangeAspect="1"/>
          </p:cNvPicPr>
          <p:nvPr/>
        </p:nvPicPr>
        <p:blipFill>
          <a:blip r:embed="rId4"/>
          <a:stretch>
            <a:fillRect/>
          </a:stretch>
        </p:blipFill>
        <p:spPr>
          <a:xfrm>
            <a:off x="3392424" y="2176272"/>
            <a:ext cx="457200" cy="457200"/>
          </a:xfrm>
          <a:prstGeom prst="rect">
            <a:avLst/>
          </a:prstGeom>
        </p:spPr>
      </p:pic>
      <p:sp>
        <p:nvSpPr>
          <p:cNvPr id="12" name="Text 8"/>
          <p:cNvSpPr/>
          <p:nvPr/>
        </p:nvSpPr>
        <p:spPr>
          <a:xfrm>
            <a:off x="2761488" y="2971800"/>
            <a:ext cx="1719072" cy="384048"/>
          </a:xfrm>
          <a:prstGeom prst="rect">
            <a:avLst/>
          </a:prstGeom>
          <a:noFill/>
          <a:ln/>
        </p:spPr>
        <p:txBody>
          <a:bodyPr wrap="square" rtlCol="0" anchor="ctr"/>
          <a:lstStyle/>
          <a:p>
            <a:pPr marL="0" indent="0" algn="ctr">
              <a:buNone/>
            </a:pPr>
            <a:r>
              <a:rPr lang="en-US" sz="1600" b="1" dirty="0">
                <a:solidFill>
                  <a:srgbClr val="16282C"/>
                </a:solidFill>
                <a:latin typeface="Cambria" pitchFamily="34" charset="0"/>
                <a:ea typeface="Cambria" pitchFamily="34" charset="-122"/>
                <a:cs typeface="Cambria" pitchFamily="34" charset="-120"/>
              </a:rPr>
              <a:t>Greater trust</a:t>
            </a:r>
            <a:endParaRPr lang="en-US" sz="1600" dirty="0"/>
          </a:p>
        </p:txBody>
      </p:sp>
      <p:sp>
        <p:nvSpPr>
          <p:cNvPr id="13" name="Text 9"/>
          <p:cNvSpPr/>
          <p:nvPr/>
        </p:nvSpPr>
        <p:spPr>
          <a:xfrm>
            <a:off x="2779776" y="3355848"/>
            <a:ext cx="1682496" cy="548640"/>
          </a:xfrm>
          <a:prstGeom prst="rect">
            <a:avLst/>
          </a:prstGeom>
          <a:noFill/>
          <a:ln/>
        </p:spPr>
        <p:txBody>
          <a:bodyPr wrap="square" rtlCol="0" anchor="t"/>
          <a:lstStyle/>
          <a:p>
            <a:pPr marL="0" indent="0" algn="ctr">
              <a:lnSpc>
                <a:spcPct val="105000"/>
              </a:lnSpc>
              <a:buNone/>
            </a:pPr>
            <a:r>
              <a:rPr lang="en-US" sz="1150" dirty="0">
                <a:solidFill>
                  <a:srgbClr val="2C4146"/>
                </a:solidFill>
                <a:latin typeface="Calibri" pitchFamily="34" charset="0"/>
                <a:ea typeface="Calibri" pitchFamily="34" charset="-122"/>
                <a:cs typeface="Calibri" pitchFamily="34" charset="-120"/>
              </a:rPr>
              <a:t>Stronger, compassionate relationships</a:t>
            </a:r>
            <a:endParaRPr lang="en-US" sz="1150" dirty="0"/>
          </a:p>
        </p:txBody>
      </p:sp>
      <p:sp>
        <p:nvSpPr>
          <p:cNvPr id="14" name="Shape 10"/>
          <p:cNvSpPr/>
          <p:nvPr/>
        </p:nvSpPr>
        <p:spPr>
          <a:xfrm>
            <a:off x="4754880" y="1691640"/>
            <a:ext cx="1938528" cy="2331720"/>
          </a:xfrm>
          <a:prstGeom prst="roundRect">
            <a:avLst>
              <a:gd name="adj" fmla="val 4245"/>
            </a:avLst>
          </a:prstGeom>
          <a:solidFill>
            <a:srgbClr val="FFFFFF"/>
          </a:solidFill>
          <a:ln/>
          <a:effectLst>
            <a:outerShdw blurRad="88900" dist="25400" dir="5400000" algn="bl" rotWithShape="0">
              <a:srgbClr val="1A2A2E">
                <a:alpha val="12000"/>
              </a:srgbClr>
            </a:outerShdw>
          </a:effectLst>
        </p:spPr>
      </p:sp>
      <p:sp>
        <p:nvSpPr>
          <p:cNvPr id="15" name="Shape 11"/>
          <p:cNvSpPr/>
          <p:nvPr/>
        </p:nvSpPr>
        <p:spPr>
          <a:xfrm>
            <a:off x="5266944" y="1947672"/>
            <a:ext cx="914400" cy="914400"/>
          </a:xfrm>
          <a:prstGeom prst="ellipse">
            <a:avLst/>
          </a:prstGeom>
          <a:solidFill>
            <a:srgbClr val="0A5C64"/>
          </a:solidFill>
          <a:ln/>
        </p:spPr>
      </p:sp>
      <p:pic>
        <p:nvPicPr>
          <p:cNvPr id="16" name="Image 2" descr="preencoded.png"/>
          <p:cNvPicPr>
            <a:picLocks noChangeAspect="1"/>
          </p:cNvPicPr>
          <p:nvPr/>
        </p:nvPicPr>
        <p:blipFill>
          <a:blip r:embed="rId5"/>
          <a:stretch>
            <a:fillRect/>
          </a:stretch>
        </p:blipFill>
        <p:spPr>
          <a:xfrm>
            <a:off x="5495544" y="2176272"/>
            <a:ext cx="457200" cy="457200"/>
          </a:xfrm>
          <a:prstGeom prst="rect">
            <a:avLst/>
          </a:prstGeom>
        </p:spPr>
      </p:pic>
      <p:sp>
        <p:nvSpPr>
          <p:cNvPr id="17" name="Text 12"/>
          <p:cNvSpPr/>
          <p:nvPr/>
        </p:nvSpPr>
        <p:spPr>
          <a:xfrm>
            <a:off x="4864608" y="2971800"/>
            <a:ext cx="1719072" cy="384048"/>
          </a:xfrm>
          <a:prstGeom prst="rect">
            <a:avLst/>
          </a:prstGeom>
          <a:noFill/>
          <a:ln/>
        </p:spPr>
        <p:txBody>
          <a:bodyPr wrap="square" rtlCol="0" anchor="ctr"/>
          <a:lstStyle/>
          <a:p>
            <a:pPr marL="0" indent="0" algn="ctr">
              <a:buNone/>
            </a:pPr>
            <a:r>
              <a:rPr lang="en-US" sz="1600" b="1" dirty="0">
                <a:solidFill>
                  <a:srgbClr val="16282C"/>
                </a:solidFill>
                <a:latin typeface="Cambria" pitchFamily="34" charset="0"/>
                <a:ea typeface="Cambria" pitchFamily="34" charset="-122"/>
                <a:cs typeface="Cambria" pitchFamily="34" charset="-120"/>
              </a:rPr>
              <a:t>Empowered users</a:t>
            </a:r>
            <a:endParaRPr lang="en-US" sz="1600" dirty="0"/>
          </a:p>
        </p:txBody>
      </p:sp>
      <p:sp>
        <p:nvSpPr>
          <p:cNvPr id="18" name="Text 13"/>
          <p:cNvSpPr/>
          <p:nvPr/>
        </p:nvSpPr>
        <p:spPr>
          <a:xfrm>
            <a:off x="4882896" y="3355848"/>
            <a:ext cx="1682496" cy="548640"/>
          </a:xfrm>
          <a:prstGeom prst="rect">
            <a:avLst/>
          </a:prstGeom>
          <a:noFill/>
          <a:ln/>
        </p:spPr>
        <p:txBody>
          <a:bodyPr wrap="square" rtlCol="0" anchor="t"/>
          <a:lstStyle/>
          <a:p>
            <a:pPr marL="0" indent="0" algn="ctr">
              <a:lnSpc>
                <a:spcPct val="105000"/>
              </a:lnSpc>
              <a:buNone/>
            </a:pPr>
            <a:r>
              <a:rPr lang="en-US" sz="1150" dirty="0">
                <a:solidFill>
                  <a:srgbClr val="2C4146"/>
                </a:solidFill>
                <a:latin typeface="Calibri" pitchFamily="34" charset="0"/>
                <a:ea typeface="Calibri" pitchFamily="34" charset="-122"/>
                <a:cs typeface="Calibri" pitchFamily="34" charset="-120"/>
              </a:rPr>
              <a:t>People share needs and make choices</a:t>
            </a:r>
            <a:endParaRPr lang="en-US" sz="1150" dirty="0"/>
          </a:p>
        </p:txBody>
      </p:sp>
      <p:sp>
        <p:nvSpPr>
          <p:cNvPr id="19" name="Shape 14"/>
          <p:cNvSpPr/>
          <p:nvPr/>
        </p:nvSpPr>
        <p:spPr>
          <a:xfrm>
            <a:off x="6858000" y="1691640"/>
            <a:ext cx="1938528" cy="2331720"/>
          </a:xfrm>
          <a:prstGeom prst="roundRect">
            <a:avLst>
              <a:gd name="adj" fmla="val 4245"/>
            </a:avLst>
          </a:prstGeom>
          <a:solidFill>
            <a:srgbClr val="FFFFFF"/>
          </a:solidFill>
          <a:ln/>
          <a:effectLst>
            <a:outerShdw blurRad="88900" dist="25400" dir="5400000" algn="bl" rotWithShape="0">
              <a:srgbClr val="1A2A2E">
                <a:alpha val="12000"/>
              </a:srgbClr>
            </a:outerShdw>
          </a:effectLst>
        </p:spPr>
      </p:sp>
      <p:sp>
        <p:nvSpPr>
          <p:cNvPr id="20" name="Shape 15"/>
          <p:cNvSpPr/>
          <p:nvPr/>
        </p:nvSpPr>
        <p:spPr>
          <a:xfrm>
            <a:off x="7370064" y="1947672"/>
            <a:ext cx="914400" cy="914400"/>
          </a:xfrm>
          <a:prstGeom prst="ellipse">
            <a:avLst/>
          </a:prstGeom>
          <a:solidFill>
            <a:srgbClr val="2DD4BF"/>
          </a:solidFill>
          <a:ln/>
        </p:spPr>
      </p:sp>
      <p:pic>
        <p:nvPicPr>
          <p:cNvPr id="21" name="Image 3" descr="preencoded.png"/>
          <p:cNvPicPr>
            <a:picLocks noChangeAspect="1"/>
          </p:cNvPicPr>
          <p:nvPr/>
        </p:nvPicPr>
        <p:blipFill>
          <a:blip r:embed="rId6"/>
          <a:stretch>
            <a:fillRect/>
          </a:stretch>
        </p:blipFill>
        <p:spPr>
          <a:xfrm>
            <a:off x="7598664" y="2176272"/>
            <a:ext cx="457200" cy="457200"/>
          </a:xfrm>
          <a:prstGeom prst="rect">
            <a:avLst/>
          </a:prstGeom>
        </p:spPr>
      </p:pic>
      <p:sp>
        <p:nvSpPr>
          <p:cNvPr id="22" name="Text 16"/>
          <p:cNvSpPr/>
          <p:nvPr/>
        </p:nvSpPr>
        <p:spPr>
          <a:xfrm>
            <a:off x="6967728" y="2971800"/>
            <a:ext cx="1719072" cy="384048"/>
          </a:xfrm>
          <a:prstGeom prst="rect">
            <a:avLst/>
          </a:prstGeom>
          <a:noFill/>
          <a:ln/>
        </p:spPr>
        <p:txBody>
          <a:bodyPr wrap="square" rtlCol="0" anchor="ctr"/>
          <a:lstStyle/>
          <a:p>
            <a:pPr marL="0" indent="0" algn="ctr">
              <a:buNone/>
            </a:pPr>
            <a:r>
              <a:rPr lang="en-US" sz="1600" b="1" dirty="0">
                <a:solidFill>
                  <a:srgbClr val="16282C"/>
                </a:solidFill>
                <a:latin typeface="Cambria" pitchFamily="34" charset="0"/>
                <a:ea typeface="Cambria" pitchFamily="34" charset="-122"/>
                <a:cs typeface="Cambria" pitchFamily="34" charset="-120"/>
              </a:rPr>
              <a:t>Fewer complaints</a:t>
            </a:r>
            <a:endParaRPr lang="en-US" sz="1600" dirty="0"/>
          </a:p>
        </p:txBody>
      </p:sp>
      <p:sp>
        <p:nvSpPr>
          <p:cNvPr id="23" name="Text 17"/>
          <p:cNvSpPr/>
          <p:nvPr/>
        </p:nvSpPr>
        <p:spPr>
          <a:xfrm>
            <a:off x="6986016" y="3355848"/>
            <a:ext cx="1682496" cy="548640"/>
          </a:xfrm>
          <a:prstGeom prst="rect">
            <a:avLst/>
          </a:prstGeom>
          <a:noFill/>
          <a:ln/>
        </p:spPr>
        <p:txBody>
          <a:bodyPr wrap="square" rtlCol="0" anchor="t"/>
          <a:lstStyle/>
          <a:p>
            <a:pPr marL="0" indent="0" algn="ctr">
              <a:lnSpc>
                <a:spcPct val="105000"/>
              </a:lnSpc>
              <a:buNone/>
            </a:pPr>
            <a:r>
              <a:rPr lang="en-US" sz="1150" dirty="0">
                <a:solidFill>
                  <a:srgbClr val="2C4146"/>
                </a:solidFill>
                <a:latin typeface="Calibri" pitchFamily="34" charset="0"/>
                <a:ea typeface="Calibri" pitchFamily="34" charset="-122"/>
                <a:cs typeface="Calibri" pitchFamily="34" charset="-120"/>
              </a:rPr>
              <a:t>Misunderstandings are reduced</a:t>
            </a:r>
            <a:endParaRPr lang="en-US" sz="1150" dirty="0"/>
          </a:p>
        </p:txBody>
      </p:sp>
      <p:sp>
        <p:nvSpPr>
          <p:cNvPr id="24" name="Text 18"/>
          <p:cNvSpPr/>
          <p:nvPr/>
        </p:nvSpPr>
        <p:spPr>
          <a:xfrm>
            <a:off x="548640" y="4297680"/>
            <a:ext cx="8046720" cy="457200"/>
          </a:xfrm>
          <a:prstGeom prst="rect">
            <a:avLst/>
          </a:prstGeom>
          <a:noFill/>
          <a:ln/>
        </p:spPr>
        <p:txBody>
          <a:bodyPr wrap="square" rtlCol="0" anchor="ctr"/>
          <a:lstStyle/>
          <a:p>
            <a:pPr marL="0" indent="0" algn="ctr">
              <a:buNone/>
            </a:pPr>
            <a:r>
              <a:rPr lang="en-US" sz="1300" i="1" dirty="0">
                <a:solidFill>
                  <a:srgbClr val="0A5C64"/>
                </a:solidFill>
                <a:latin typeface="Calibri" pitchFamily="34" charset="0"/>
                <a:ea typeface="Calibri" pitchFamily="34" charset="-122"/>
                <a:cs typeface="Calibri" pitchFamily="34" charset="-120"/>
              </a:rPr>
              <a:t>Communicating clearly and kindly is a professional requirement under the NMC Code (NMC, 2018).</a:t>
            </a:r>
            <a:endParaRPr lang="en-US" sz="13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6363D"/>
        </a:solidFill>
        <a:effectLst/>
      </p:bgPr>
    </p:bg>
    <p:spTree>
      <p:nvGrpSpPr>
        <p:cNvPr id="1" name=""/>
        <p:cNvGrpSpPr/>
        <p:nvPr/>
      </p:nvGrpSpPr>
      <p:grpSpPr>
        <a:xfrm>
          <a:off x="0" y="0"/>
          <a:ext cx="0" cy="0"/>
          <a:chOff x="0" y="0"/>
          <a:chExt cx="0" cy="0"/>
        </a:xfrm>
      </p:grpSpPr>
      <p:sp>
        <p:nvSpPr>
          <p:cNvPr id="2" name="Shape 0"/>
          <p:cNvSpPr/>
          <p:nvPr/>
        </p:nvSpPr>
        <p:spPr>
          <a:xfrm>
            <a:off x="-1188720" y="2743200"/>
            <a:ext cx="3840480" cy="3840480"/>
          </a:xfrm>
          <a:prstGeom prst="ellipse">
            <a:avLst/>
          </a:prstGeom>
          <a:solidFill>
            <a:srgbClr val="0A5C64">
              <a:alpha val="45000"/>
            </a:srgbClr>
          </a:solidFill>
          <a:ln/>
        </p:spPr>
      </p:sp>
      <p:sp>
        <p:nvSpPr>
          <p:cNvPr id="3" name="Shape 1"/>
          <p:cNvSpPr/>
          <p:nvPr/>
        </p:nvSpPr>
        <p:spPr>
          <a:xfrm>
            <a:off x="7498080" y="-1280160"/>
            <a:ext cx="3291840" cy="3291840"/>
          </a:xfrm>
          <a:prstGeom prst="ellipse">
            <a:avLst/>
          </a:prstGeom>
          <a:solidFill>
            <a:srgbClr val="0A5C64">
              <a:alpha val="50000"/>
            </a:srgbClr>
          </a:solidFill>
          <a:ln/>
        </p:spPr>
      </p:sp>
      <p:sp>
        <p:nvSpPr>
          <p:cNvPr id="4" name="Text 2"/>
          <p:cNvSpPr/>
          <p:nvPr/>
        </p:nvSpPr>
        <p:spPr>
          <a:xfrm>
            <a:off x="640080" y="548640"/>
            <a:ext cx="7863840" cy="640080"/>
          </a:xfrm>
          <a:prstGeom prst="rect">
            <a:avLst/>
          </a:prstGeom>
          <a:noFill/>
          <a:ln/>
        </p:spPr>
        <p:txBody>
          <a:bodyPr wrap="square" rtlCol="0" anchor="ctr"/>
          <a:lstStyle/>
          <a:p>
            <a:pPr marL="0" indent="0">
              <a:buNone/>
            </a:pPr>
            <a:r>
              <a:rPr lang="en-US" sz="3400" b="1" dirty="0">
                <a:solidFill>
                  <a:srgbClr val="FFFFFF"/>
                </a:solidFill>
                <a:latin typeface="Cambria" pitchFamily="34" charset="0"/>
                <a:ea typeface="Cambria" pitchFamily="34" charset="-122"/>
                <a:cs typeface="Cambria" pitchFamily="34" charset="-120"/>
              </a:rPr>
              <a:t>Key Takeaways</a:t>
            </a:r>
            <a:endParaRPr lang="en-US" sz="3400" dirty="0"/>
          </a:p>
        </p:txBody>
      </p:sp>
      <p:pic>
        <p:nvPicPr>
          <p:cNvPr id="5" name="Image 0" descr="preencoded.png"/>
          <p:cNvPicPr>
            <a:picLocks noChangeAspect="1"/>
          </p:cNvPicPr>
          <p:nvPr/>
        </p:nvPicPr>
        <p:blipFill>
          <a:blip r:embed="rId3"/>
          <a:stretch>
            <a:fillRect/>
          </a:stretch>
        </p:blipFill>
        <p:spPr>
          <a:xfrm>
            <a:off x="777240" y="1527048"/>
            <a:ext cx="329184" cy="329184"/>
          </a:xfrm>
          <a:prstGeom prst="rect">
            <a:avLst/>
          </a:prstGeom>
        </p:spPr>
      </p:pic>
      <p:sp>
        <p:nvSpPr>
          <p:cNvPr id="6" name="Text 3"/>
          <p:cNvSpPr/>
          <p:nvPr/>
        </p:nvSpPr>
        <p:spPr>
          <a:xfrm>
            <a:off x="1280160" y="1463040"/>
            <a:ext cx="7040880" cy="548640"/>
          </a:xfrm>
          <a:prstGeom prst="rect">
            <a:avLst/>
          </a:prstGeom>
          <a:noFill/>
          <a:ln/>
        </p:spPr>
        <p:txBody>
          <a:bodyPr wrap="square" rtlCol="0" anchor="ctr"/>
          <a:lstStyle/>
          <a:p>
            <a:pPr marL="0" indent="0">
              <a:lnSpc>
                <a:spcPct val="105000"/>
              </a:lnSpc>
              <a:buNone/>
            </a:pPr>
            <a:r>
              <a:rPr lang="en-US" sz="1550" dirty="0">
                <a:solidFill>
                  <a:srgbClr val="E6F6F4"/>
                </a:solidFill>
                <a:latin typeface="Calibri" pitchFamily="34" charset="0"/>
                <a:ea typeface="Calibri" pitchFamily="34" charset="-122"/>
                <a:cs typeface="Calibri" pitchFamily="34" charset="-120"/>
              </a:rPr>
              <a:t>Communication is a two-way process — sending and truly understanding meaning.</a:t>
            </a:r>
            <a:endParaRPr lang="en-US" sz="1550" dirty="0"/>
          </a:p>
        </p:txBody>
      </p:sp>
      <p:pic>
        <p:nvPicPr>
          <p:cNvPr id="7" name="Image 1" descr="preencoded.png"/>
          <p:cNvPicPr>
            <a:picLocks noChangeAspect="1"/>
          </p:cNvPicPr>
          <p:nvPr/>
        </p:nvPicPr>
        <p:blipFill>
          <a:blip r:embed="rId3"/>
          <a:stretch>
            <a:fillRect/>
          </a:stretch>
        </p:blipFill>
        <p:spPr>
          <a:xfrm>
            <a:off x="777240" y="2240280"/>
            <a:ext cx="329184" cy="329184"/>
          </a:xfrm>
          <a:prstGeom prst="rect">
            <a:avLst/>
          </a:prstGeom>
        </p:spPr>
      </p:pic>
      <p:sp>
        <p:nvSpPr>
          <p:cNvPr id="8" name="Text 4"/>
          <p:cNvSpPr/>
          <p:nvPr/>
        </p:nvSpPr>
        <p:spPr>
          <a:xfrm>
            <a:off x="1280160" y="2176272"/>
            <a:ext cx="7040880" cy="548640"/>
          </a:xfrm>
          <a:prstGeom prst="rect">
            <a:avLst/>
          </a:prstGeom>
          <a:noFill/>
          <a:ln/>
        </p:spPr>
        <p:txBody>
          <a:bodyPr wrap="square" rtlCol="0" anchor="ctr"/>
          <a:lstStyle/>
          <a:p>
            <a:pPr marL="0" indent="0">
              <a:lnSpc>
                <a:spcPct val="105000"/>
              </a:lnSpc>
              <a:buNone/>
            </a:pPr>
            <a:r>
              <a:rPr lang="en-US" sz="1550" dirty="0">
                <a:solidFill>
                  <a:srgbClr val="E6F6F4"/>
                </a:solidFill>
                <a:latin typeface="Calibri" pitchFamily="34" charset="0"/>
                <a:ea typeface="Calibri" pitchFamily="34" charset="-122"/>
                <a:cs typeface="Calibri" pitchFamily="34" charset="-120"/>
              </a:rPr>
              <a:t>It is essential for safe, dignified, person-centred care and is a professional duty.</a:t>
            </a:r>
            <a:endParaRPr lang="en-US" sz="1550" dirty="0"/>
          </a:p>
        </p:txBody>
      </p:sp>
      <p:pic>
        <p:nvPicPr>
          <p:cNvPr id="9" name="Image 2" descr="preencoded.png"/>
          <p:cNvPicPr>
            <a:picLocks noChangeAspect="1"/>
          </p:cNvPicPr>
          <p:nvPr/>
        </p:nvPicPr>
        <p:blipFill>
          <a:blip r:embed="rId3"/>
          <a:stretch>
            <a:fillRect/>
          </a:stretch>
        </p:blipFill>
        <p:spPr>
          <a:xfrm>
            <a:off x="777240" y="2953512"/>
            <a:ext cx="329184" cy="329184"/>
          </a:xfrm>
          <a:prstGeom prst="rect">
            <a:avLst/>
          </a:prstGeom>
        </p:spPr>
      </p:pic>
      <p:sp>
        <p:nvSpPr>
          <p:cNvPr id="10" name="Text 5"/>
          <p:cNvSpPr/>
          <p:nvPr/>
        </p:nvSpPr>
        <p:spPr>
          <a:xfrm>
            <a:off x="1280160" y="2889504"/>
            <a:ext cx="7040880" cy="548640"/>
          </a:xfrm>
          <a:prstGeom prst="rect">
            <a:avLst/>
          </a:prstGeom>
          <a:noFill/>
          <a:ln/>
        </p:spPr>
        <p:txBody>
          <a:bodyPr wrap="square" rtlCol="0" anchor="ctr"/>
          <a:lstStyle/>
          <a:p>
            <a:pPr marL="0" indent="0">
              <a:lnSpc>
                <a:spcPct val="105000"/>
              </a:lnSpc>
              <a:buNone/>
            </a:pPr>
            <a:r>
              <a:rPr lang="en-US" sz="1550" dirty="0">
                <a:solidFill>
                  <a:srgbClr val="E6F6F4"/>
                </a:solidFill>
                <a:latin typeface="Calibri" pitchFamily="34" charset="0"/>
                <a:ea typeface="Calibri" pitchFamily="34" charset="-122"/>
                <a:cs typeface="Calibri" pitchFamily="34" charset="-120"/>
              </a:rPr>
              <a:t>Argyle’s Cycle gives me a practical framework to check understanding at every stage.</a:t>
            </a:r>
            <a:endParaRPr lang="en-US" sz="1550" dirty="0"/>
          </a:p>
        </p:txBody>
      </p:sp>
      <p:pic>
        <p:nvPicPr>
          <p:cNvPr id="11" name="Image 3" descr="preencoded.png"/>
          <p:cNvPicPr>
            <a:picLocks noChangeAspect="1"/>
          </p:cNvPicPr>
          <p:nvPr/>
        </p:nvPicPr>
        <p:blipFill>
          <a:blip r:embed="rId3"/>
          <a:stretch>
            <a:fillRect/>
          </a:stretch>
        </p:blipFill>
        <p:spPr>
          <a:xfrm>
            <a:off x="777240" y="3666744"/>
            <a:ext cx="329184" cy="329184"/>
          </a:xfrm>
          <a:prstGeom prst="rect">
            <a:avLst/>
          </a:prstGeom>
        </p:spPr>
      </p:pic>
      <p:sp>
        <p:nvSpPr>
          <p:cNvPr id="12" name="Text 6"/>
          <p:cNvSpPr/>
          <p:nvPr/>
        </p:nvSpPr>
        <p:spPr>
          <a:xfrm>
            <a:off x="1280160" y="3602736"/>
            <a:ext cx="7040880" cy="548640"/>
          </a:xfrm>
          <a:prstGeom prst="rect">
            <a:avLst/>
          </a:prstGeom>
          <a:noFill/>
          <a:ln/>
        </p:spPr>
        <p:txBody>
          <a:bodyPr wrap="square" rtlCol="0" anchor="ctr"/>
          <a:lstStyle/>
          <a:p>
            <a:pPr marL="0" indent="0">
              <a:lnSpc>
                <a:spcPct val="105000"/>
              </a:lnSpc>
              <a:buNone/>
            </a:pPr>
            <a:r>
              <a:rPr lang="en-US" sz="1550" dirty="0">
                <a:solidFill>
                  <a:srgbClr val="E6F6F4"/>
                </a:solidFill>
                <a:latin typeface="Calibri" pitchFamily="34" charset="0"/>
                <a:ea typeface="Calibri" pitchFamily="34" charset="-122"/>
                <a:cs typeface="Calibri" pitchFamily="34" charset="-120"/>
              </a:rPr>
              <a:t>Developing self-awareness of my verbal and non-verbal style improves my practice.</a:t>
            </a:r>
            <a:endParaRPr lang="en-US" sz="1550" dirty="0"/>
          </a:p>
        </p:txBody>
      </p:sp>
      <p:sp>
        <p:nvSpPr>
          <p:cNvPr id="13" name="Text 7"/>
          <p:cNvSpPr/>
          <p:nvPr/>
        </p:nvSpPr>
        <p:spPr>
          <a:xfrm>
            <a:off x="640080" y="4526280"/>
            <a:ext cx="7863840" cy="365760"/>
          </a:xfrm>
          <a:prstGeom prst="rect">
            <a:avLst/>
          </a:prstGeom>
          <a:noFill/>
          <a:ln/>
        </p:spPr>
        <p:txBody>
          <a:bodyPr wrap="square" rtlCol="0" anchor="ctr"/>
          <a:lstStyle/>
          <a:p>
            <a:pPr marL="0" indent="0">
              <a:buNone/>
            </a:pPr>
            <a:r>
              <a:rPr lang="en-US" sz="1400" b="1" i="1" dirty="0">
                <a:solidFill>
                  <a:srgbClr val="5EEAD4"/>
                </a:solidFill>
                <a:latin typeface="Calibri" pitchFamily="34" charset="0"/>
                <a:ea typeface="Calibri" pitchFamily="34" charset="-122"/>
                <a:cs typeface="Calibri" pitchFamily="34" charset="-120"/>
              </a:rPr>
              <a:t>Thank you — I welcome any questions.</a:t>
            </a:r>
            <a:endParaRPr 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0" cy="0"/>
          </a:xfrm>
          <a:prstGeom prst="roundRect">
            <a:avLst/>
          </a:prstGeom>
          <a:solidFill>
            <a:srgbClr val="FFFFFF"/>
          </a:solidFill>
          <a:ln/>
        </p:spPr>
      </p:sp>
      <p:sp>
        <p:nvSpPr>
          <p:cNvPr id="3" name="Shape 1"/>
          <p:cNvSpPr/>
          <p:nvPr/>
        </p:nvSpPr>
        <p:spPr>
          <a:xfrm>
            <a:off x="539496" y="493776"/>
            <a:ext cx="749808" cy="749808"/>
          </a:xfrm>
          <a:prstGeom prst="ellipse">
            <a:avLst/>
          </a:prstGeom>
          <a:solidFill>
            <a:srgbClr val="0E7C86"/>
          </a:solidFill>
          <a:ln/>
        </p:spPr>
      </p:sp>
      <p:pic>
        <p:nvPicPr>
          <p:cNvPr id="4" name="Image 0" descr="preencoded.png"/>
          <p:cNvPicPr>
            <a:picLocks noChangeAspect="1"/>
          </p:cNvPicPr>
          <p:nvPr/>
        </p:nvPicPr>
        <p:blipFill>
          <a:blip r:embed="rId3"/>
          <a:stretch>
            <a:fillRect/>
          </a:stretch>
        </p:blipFill>
        <p:spPr>
          <a:xfrm>
            <a:off x="726948" y="681228"/>
            <a:ext cx="374904" cy="374904"/>
          </a:xfrm>
          <a:prstGeom prst="rect">
            <a:avLst/>
          </a:prstGeom>
        </p:spPr>
      </p:pic>
      <p:sp>
        <p:nvSpPr>
          <p:cNvPr id="5" name="Text 2"/>
          <p:cNvSpPr/>
          <p:nvPr/>
        </p:nvSpPr>
        <p:spPr>
          <a:xfrm>
            <a:off x="1417320" y="548640"/>
            <a:ext cx="6858000" cy="640080"/>
          </a:xfrm>
          <a:prstGeom prst="rect">
            <a:avLst/>
          </a:prstGeom>
          <a:noFill/>
          <a:ln/>
        </p:spPr>
        <p:txBody>
          <a:bodyPr wrap="square" rtlCol="0" anchor="ctr"/>
          <a:lstStyle/>
          <a:p>
            <a:pPr marL="0" indent="0">
              <a:buNone/>
            </a:pPr>
            <a:r>
              <a:rPr lang="en-US" sz="3200" b="1" dirty="0">
                <a:solidFill>
                  <a:srgbClr val="16282C"/>
                </a:solidFill>
                <a:latin typeface="Cambria" pitchFamily="34" charset="0"/>
                <a:ea typeface="Cambria" pitchFamily="34" charset="-122"/>
                <a:cs typeface="Cambria" pitchFamily="34" charset="-120"/>
              </a:rPr>
              <a:t>References</a:t>
            </a:r>
            <a:endParaRPr lang="en-US" sz="3200" dirty="0"/>
          </a:p>
        </p:txBody>
      </p:sp>
      <p:sp>
        <p:nvSpPr>
          <p:cNvPr id="6" name="Text 3"/>
          <p:cNvSpPr/>
          <p:nvPr/>
        </p:nvSpPr>
        <p:spPr>
          <a:xfrm>
            <a:off x="1435608" y="1115568"/>
            <a:ext cx="6858000" cy="320040"/>
          </a:xfrm>
          <a:prstGeom prst="rect">
            <a:avLst/>
          </a:prstGeom>
          <a:noFill/>
          <a:ln/>
        </p:spPr>
        <p:txBody>
          <a:bodyPr wrap="square" rtlCol="0" anchor="ctr"/>
          <a:lstStyle/>
          <a:p>
            <a:pPr marL="0" indent="0">
              <a:buNone/>
            </a:pPr>
            <a:r>
              <a:rPr lang="en-US" sz="1300" i="1" dirty="0">
                <a:solidFill>
                  <a:srgbClr val="5E767C"/>
                </a:solidFill>
                <a:latin typeface="Calibri" pitchFamily="34" charset="0"/>
                <a:ea typeface="Calibri" pitchFamily="34" charset="-122"/>
                <a:cs typeface="Calibri" pitchFamily="34" charset="-120"/>
              </a:rPr>
              <a:t>UWTSD Harvard referencing style</a:t>
            </a:r>
            <a:endParaRPr lang="en-US" sz="1300" dirty="0"/>
          </a:p>
        </p:txBody>
      </p:sp>
      <p:sp>
        <p:nvSpPr>
          <p:cNvPr id="7" name="Shape 4"/>
          <p:cNvSpPr/>
          <p:nvPr/>
        </p:nvSpPr>
        <p:spPr>
          <a:xfrm>
            <a:off x="548640" y="1783080"/>
            <a:ext cx="8046720" cy="713232"/>
          </a:xfrm>
          <a:prstGeom prst="roundRect">
            <a:avLst>
              <a:gd name="adj" fmla="val 8974"/>
            </a:avLst>
          </a:prstGeom>
          <a:solidFill>
            <a:srgbClr val="F2FAF9"/>
          </a:solidFill>
          <a:ln/>
          <a:effectLst>
            <a:outerShdw blurRad="63500" dist="25400" dir="5400000" algn="bl" rotWithShape="0">
              <a:srgbClr val="1A2A2E">
                <a:alpha val="8000"/>
              </a:srgbClr>
            </a:outerShdw>
          </a:effectLst>
        </p:spPr>
      </p:sp>
      <p:sp>
        <p:nvSpPr>
          <p:cNvPr id="8" name="Shape 5"/>
          <p:cNvSpPr/>
          <p:nvPr/>
        </p:nvSpPr>
        <p:spPr>
          <a:xfrm>
            <a:off x="777240" y="2011680"/>
            <a:ext cx="256032" cy="256032"/>
          </a:xfrm>
          <a:prstGeom prst="ellipse">
            <a:avLst/>
          </a:prstGeom>
          <a:solidFill>
            <a:srgbClr val="2DD4BF"/>
          </a:solidFill>
          <a:ln/>
        </p:spPr>
      </p:sp>
      <p:sp>
        <p:nvSpPr>
          <p:cNvPr id="9" name="Text 6"/>
          <p:cNvSpPr/>
          <p:nvPr/>
        </p:nvSpPr>
        <p:spPr>
          <a:xfrm>
            <a:off x="1234440" y="1837944"/>
            <a:ext cx="7178040" cy="603504"/>
          </a:xfrm>
          <a:prstGeom prst="rect">
            <a:avLst/>
          </a:prstGeom>
          <a:noFill/>
          <a:ln/>
        </p:spPr>
        <p:txBody>
          <a:bodyPr wrap="square" rtlCol="0" anchor="ctr"/>
          <a:lstStyle/>
          <a:p>
            <a:pPr marL="0" indent="0">
              <a:lnSpc>
                <a:spcPct val="105000"/>
              </a:lnSpc>
              <a:buNone/>
            </a:pPr>
            <a:r>
              <a:rPr lang="en-US" sz="1400" b="1" dirty="0">
                <a:solidFill>
                  <a:srgbClr val="2C4146"/>
                </a:solidFill>
                <a:latin typeface="Calibri" pitchFamily="34" charset="0"/>
                <a:ea typeface="Calibri" pitchFamily="34" charset="-122"/>
                <a:cs typeface="Calibri" pitchFamily="34" charset="-120"/>
              </a:rPr>
              <a:t>Argyle, M. (1994) </a:t>
            </a:r>
            <a:r>
              <a:rPr lang="en-US" sz="1400" i="1" dirty="0">
                <a:solidFill>
                  <a:srgbClr val="2C4146"/>
                </a:solidFill>
                <a:latin typeface="Calibri" pitchFamily="34" charset="0"/>
                <a:ea typeface="Calibri" pitchFamily="34" charset="-122"/>
                <a:cs typeface="Calibri" pitchFamily="34" charset="-120"/>
              </a:rPr>
              <a:t>The Psychology of Interpersonal Behaviour</a:t>
            </a:r>
            <a:r>
              <a:rPr lang="en-US" sz="1400" dirty="0">
                <a:solidFill>
                  <a:srgbClr val="2C4146"/>
                </a:solidFill>
                <a:latin typeface="Calibri" pitchFamily="34" charset="0"/>
                <a:ea typeface="Calibri" pitchFamily="34" charset="-122"/>
                <a:cs typeface="Calibri" pitchFamily="34" charset="-120"/>
              </a:rPr>
              <a:t>. 5th edn. London: Penguin Books.</a:t>
            </a:r>
            <a:endParaRPr lang="en-US" sz="1400" dirty="0"/>
          </a:p>
        </p:txBody>
      </p:sp>
      <p:sp>
        <p:nvSpPr>
          <p:cNvPr id="10" name="Shape 7"/>
          <p:cNvSpPr/>
          <p:nvPr/>
        </p:nvSpPr>
        <p:spPr>
          <a:xfrm>
            <a:off x="548640" y="2651760"/>
            <a:ext cx="8046720" cy="713232"/>
          </a:xfrm>
          <a:prstGeom prst="roundRect">
            <a:avLst>
              <a:gd name="adj" fmla="val 8974"/>
            </a:avLst>
          </a:prstGeom>
          <a:solidFill>
            <a:srgbClr val="F2FAF9"/>
          </a:solidFill>
          <a:ln/>
          <a:effectLst>
            <a:outerShdw blurRad="63500" dist="25400" dir="5400000" algn="bl" rotWithShape="0">
              <a:srgbClr val="1A2A2E">
                <a:alpha val="8000"/>
              </a:srgbClr>
            </a:outerShdw>
          </a:effectLst>
        </p:spPr>
      </p:sp>
      <p:sp>
        <p:nvSpPr>
          <p:cNvPr id="11" name="Shape 8"/>
          <p:cNvSpPr/>
          <p:nvPr/>
        </p:nvSpPr>
        <p:spPr>
          <a:xfrm>
            <a:off x="777240" y="2880360"/>
            <a:ext cx="256032" cy="256032"/>
          </a:xfrm>
          <a:prstGeom prst="ellipse">
            <a:avLst/>
          </a:prstGeom>
          <a:solidFill>
            <a:srgbClr val="2DD4BF"/>
          </a:solidFill>
          <a:ln/>
        </p:spPr>
      </p:sp>
      <p:sp>
        <p:nvSpPr>
          <p:cNvPr id="12" name="Text 9"/>
          <p:cNvSpPr/>
          <p:nvPr/>
        </p:nvSpPr>
        <p:spPr>
          <a:xfrm>
            <a:off x="1234440" y="2706624"/>
            <a:ext cx="7178040" cy="603504"/>
          </a:xfrm>
          <a:prstGeom prst="rect">
            <a:avLst/>
          </a:prstGeom>
          <a:noFill/>
          <a:ln/>
        </p:spPr>
        <p:txBody>
          <a:bodyPr wrap="square" rtlCol="0" anchor="ctr"/>
          <a:lstStyle/>
          <a:p>
            <a:pPr marL="0" indent="0">
              <a:lnSpc>
                <a:spcPct val="105000"/>
              </a:lnSpc>
              <a:buNone/>
            </a:pPr>
            <a:r>
              <a:rPr lang="en-US" sz="1400" b="1" dirty="0">
                <a:solidFill>
                  <a:srgbClr val="2C4146"/>
                </a:solidFill>
                <a:latin typeface="Calibri" pitchFamily="34" charset="0"/>
                <a:ea typeface="Calibri" pitchFamily="34" charset="-122"/>
                <a:cs typeface="Calibri" pitchFamily="34" charset="-120"/>
              </a:rPr>
              <a:t>Moss, B. (2017) </a:t>
            </a:r>
            <a:r>
              <a:rPr lang="en-US" sz="1400" i="1" dirty="0">
                <a:solidFill>
                  <a:srgbClr val="2C4146"/>
                </a:solidFill>
                <a:latin typeface="Calibri" pitchFamily="34" charset="0"/>
                <a:ea typeface="Calibri" pitchFamily="34" charset="-122"/>
                <a:cs typeface="Calibri" pitchFamily="34" charset="-120"/>
              </a:rPr>
              <a:t>Communication Skills in Health and Social Care</a:t>
            </a:r>
            <a:r>
              <a:rPr lang="en-US" sz="1400" dirty="0">
                <a:solidFill>
                  <a:srgbClr val="2C4146"/>
                </a:solidFill>
                <a:latin typeface="Calibri" pitchFamily="34" charset="0"/>
                <a:ea typeface="Calibri" pitchFamily="34" charset="-122"/>
                <a:cs typeface="Calibri" pitchFamily="34" charset="-120"/>
              </a:rPr>
              <a:t>. 4th edn. London: Sage Publications.</a:t>
            </a:r>
            <a:endParaRPr lang="en-US" sz="1400" dirty="0"/>
          </a:p>
        </p:txBody>
      </p:sp>
      <p:sp>
        <p:nvSpPr>
          <p:cNvPr id="13" name="Shape 10"/>
          <p:cNvSpPr/>
          <p:nvPr/>
        </p:nvSpPr>
        <p:spPr>
          <a:xfrm>
            <a:off x="548640" y="3520440"/>
            <a:ext cx="8046720" cy="713232"/>
          </a:xfrm>
          <a:prstGeom prst="roundRect">
            <a:avLst>
              <a:gd name="adj" fmla="val 8974"/>
            </a:avLst>
          </a:prstGeom>
          <a:solidFill>
            <a:srgbClr val="F2FAF9"/>
          </a:solidFill>
          <a:ln/>
          <a:effectLst>
            <a:outerShdw blurRad="63500" dist="25400" dir="5400000" algn="bl" rotWithShape="0">
              <a:srgbClr val="1A2A2E">
                <a:alpha val="8000"/>
              </a:srgbClr>
            </a:outerShdw>
          </a:effectLst>
        </p:spPr>
      </p:sp>
      <p:sp>
        <p:nvSpPr>
          <p:cNvPr id="14" name="Shape 11"/>
          <p:cNvSpPr/>
          <p:nvPr/>
        </p:nvSpPr>
        <p:spPr>
          <a:xfrm>
            <a:off x="777240" y="3749040"/>
            <a:ext cx="256032" cy="256032"/>
          </a:xfrm>
          <a:prstGeom prst="ellipse">
            <a:avLst/>
          </a:prstGeom>
          <a:solidFill>
            <a:srgbClr val="2DD4BF"/>
          </a:solidFill>
          <a:ln/>
        </p:spPr>
      </p:sp>
      <p:sp>
        <p:nvSpPr>
          <p:cNvPr id="15" name="Text 12"/>
          <p:cNvSpPr/>
          <p:nvPr/>
        </p:nvSpPr>
        <p:spPr>
          <a:xfrm>
            <a:off x="1234440" y="3575304"/>
            <a:ext cx="7178040" cy="603504"/>
          </a:xfrm>
          <a:prstGeom prst="rect">
            <a:avLst/>
          </a:prstGeom>
          <a:noFill/>
          <a:ln/>
        </p:spPr>
        <p:txBody>
          <a:bodyPr wrap="square" rtlCol="0" anchor="ctr"/>
          <a:lstStyle/>
          <a:p>
            <a:pPr marL="0" indent="0">
              <a:lnSpc>
                <a:spcPct val="105000"/>
              </a:lnSpc>
              <a:buNone/>
            </a:pPr>
            <a:r>
              <a:rPr lang="en-US" sz="1400" b="1" dirty="0">
                <a:solidFill>
                  <a:srgbClr val="2C4146"/>
                </a:solidFill>
                <a:latin typeface="Calibri" pitchFamily="34" charset="0"/>
                <a:ea typeface="Calibri" pitchFamily="34" charset="-122"/>
                <a:cs typeface="Calibri" pitchFamily="34" charset="-120"/>
              </a:rPr>
              <a:t>Nursing and Midwifery Council (2018) </a:t>
            </a:r>
            <a:r>
              <a:rPr lang="en-US" sz="1400" i="1" dirty="0">
                <a:solidFill>
                  <a:srgbClr val="2C4146"/>
                </a:solidFill>
                <a:latin typeface="Calibri" pitchFamily="34" charset="0"/>
                <a:ea typeface="Calibri" pitchFamily="34" charset="-122"/>
                <a:cs typeface="Calibri" pitchFamily="34" charset="-120"/>
              </a:rPr>
              <a:t>The Code: Professional Standards of Practice and Behaviour for Nurses, Midwives and Nursing Associates</a:t>
            </a:r>
            <a:r>
              <a:rPr lang="en-US" sz="1400" dirty="0">
                <a:solidFill>
                  <a:srgbClr val="2C4146"/>
                </a:solidFill>
                <a:latin typeface="Calibri" pitchFamily="34" charset="0"/>
                <a:ea typeface="Calibri" pitchFamily="34" charset="-122"/>
                <a:cs typeface="Calibri" pitchFamily="34" charset="-120"/>
              </a:rPr>
              <a:t>. London: Nursing and Midwifery Council.</a:t>
            </a:r>
            <a:endParaRPr lang="en-US" sz="1400" dirty="0"/>
          </a:p>
        </p:txBody>
      </p:sp>
      <p:sp>
        <p:nvSpPr>
          <p:cNvPr id="16" name="Text 13"/>
          <p:cNvSpPr/>
          <p:nvPr/>
        </p:nvSpPr>
        <p:spPr>
          <a:xfrm>
            <a:off x="548640" y="4572000"/>
            <a:ext cx="8046720" cy="365760"/>
          </a:xfrm>
          <a:prstGeom prst="rect">
            <a:avLst/>
          </a:prstGeom>
          <a:noFill/>
          <a:ln/>
        </p:spPr>
        <p:txBody>
          <a:bodyPr wrap="square" rtlCol="0" anchor="ctr"/>
          <a:lstStyle/>
          <a:p>
            <a:pPr marL="0" indent="0">
              <a:buNone/>
            </a:pPr>
            <a:r>
              <a:rPr lang="en-US" sz="1200" i="1" dirty="0">
                <a:solidFill>
                  <a:srgbClr val="5E767C"/>
                </a:solidFill>
                <a:latin typeface="Calibri" pitchFamily="34" charset="0"/>
                <a:ea typeface="Calibri" pitchFamily="34" charset="-122"/>
                <a:cs typeface="Calibri" pitchFamily="34" charset="-120"/>
              </a:rPr>
              <a:t>In-text citations used throughout: (Argyle, 1994); (Moss, 2017); (NMC, 2018).</a:t>
            </a:r>
            <a:endParaRPr lang="en-US" sz="1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in Health and Social Care</dc:title>
  <dc:subject>PptxGenJS Presentation</dc:subject>
  <dc:creator>Skills for the Workplace (Health and Social Care)</dc:creator>
  <cp:lastModifiedBy>Rosana-Isabela Busuioc (2511215)</cp:lastModifiedBy>
  <cp:revision>2</cp:revision>
  <dcterms:created xsi:type="dcterms:W3CDTF">2026-06-19T10:35:33Z</dcterms:created>
  <dcterms:modified xsi:type="dcterms:W3CDTF">2026-06-20T11:56:15Z</dcterms:modified>
</cp:coreProperties>
</file>