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1402"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B83C8F-529A-41B4-AF60-091F7EAB34E8}" type="datetimeFigureOut">
              <a:rPr lang="en-GB" smtClean="0"/>
              <a:t>27/03/2014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6E54557-1EF4-4C0A-8F6D-A047C03DFE89}" type="slidenum">
              <a:rPr lang="en-GB" smtClean="0"/>
              <a:t>‹#›</a:t>
            </a:fld>
            <a:endParaRPr lang="en-GB"/>
          </a:p>
        </p:txBody>
      </p:sp>
    </p:spTree>
    <p:extLst>
      <p:ext uri="{BB962C8B-B14F-4D97-AF65-F5344CB8AC3E}">
        <p14:creationId xmlns:p14="http://schemas.microsoft.com/office/powerpoint/2010/main" val="3361353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1</a:t>
            </a:fld>
            <a:endParaRPr lang="en-GB"/>
          </a:p>
        </p:txBody>
      </p:sp>
    </p:spTree>
    <p:extLst>
      <p:ext uri="{BB962C8B-B14F-4D97-AF65-F5344CB8AC3E}">
        <p14:creationId xmlns:p14="http://schemas.microsoft.com/office/powerpoint/2010/main" val="1398425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2</a:t>
            </a:fld>
            <a:endParaRPr lang="en-GB"/>
          </a:p>
        </p:txBody>
      </p:sp>
    </p:spTree>
    <p:extLst>
      <p:ext uri="{BB962C8B-B14F-4D97-AF65-F5344CB8AC3E}">
        <p14:creationId xmlns:p14="http://schemas.microsoft.com/office/powerpoint/2010/main" val="841398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18ABE2-AEC6-47C0-8172-07A183AA84E4}" type="slidenum">
              <a:rPr lang="en-GB"/>
              <a:pPr/>
              <a:t>3</a:t>
            </a:fld>
            <a:endParaRPr lang="en-GB"/>
          </a:p>
        </p:txBody>
      </p:sp>
      <p:sp>
        <p:nvSpPr>
          <p:cNvPr id="30722" name="Rectangle 2"/>
          <p:cNvSpPr>
            <a:spLocks noRo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a:t>Part of the ISO 12207 standard relates to the process by which software can be acquired from an external supplier. As can be seen from the diagram, there are two parallel and complementary processes. The acquirer (who wants the software) has a set of processes to carry out which interact with the processes for which the supplier would be responsible. </a:t>
            </a:r>
          </a:p>
          <a:p>
            <a:r>
              <a:rPr lang="en-GB"/>
              <a:t>Sections 10.2 and 10.3 of the textbook cover this in more detail.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6E5FBE-D874-4CE1-A9A5-6820779EF89D}" type="slidenum">
              <a:rPr lang="en-GB"/>
              <a:pPr/>
              <a:t>4</a:t>
            </a:fld>
            <a:endParaRPr lang="en-GB"/>
          </a:p>
        </p:txBody>
      </p:sp>
      <p:sp>
        <p:nvSpPr>
          <p:cNvPr id="31746" name="Rectangle 2"/>
          <p:cNvSpPr>
            <a:spLocks noRot="1" noChangeArrowheads="1" noTextEdit="1"/>
          </p:cNvSpPr>
          <p:nvPr>
            <p:ph type="sldImg"/>
          </p:nvPr>
        </p:nvSpPr>
        <p:spPr>
          <a:ln/>
        </p:spPr>
      </p:sp>
      <p:sp>
        <p:nvSpPr>
          <p:cNvPr id="31747" name="Rectangle 3"/>
          <p:cNvSpPr>
            <a:spLocks noGrp="1" noChangeArrowheads="1"/>
          </p:cNvSpPr>
          <p:nvPr>
            <p:ph type="body" idx="1"/>
          </p:nvPr>
        </p:nvSpPr>
        <p:spPr/>
        <p:txBody>
          <a:bodyPr/>
          <a:lstStyle/>
          <a:p>
            <a:r>
              <a:rPr lang="en-GB"/>
              <a:t>Section 10.4 of the textbook provides more detail about the types of contract.</a:t>
            </a:r>
          </a:p>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5</a:t>
            </a:fld>
            <a:endParaRPr lang="en-GB"/>
          </a:p>
        </p:txBody>
      </p:sp>
    </p:spTree>
    <p:extLst>
      <p:ext uri="{BB962C8B-B14F-4D97-AF65-F5344CB8AC3E}">
        <p14:creationId xmlns:p14="http://schemas.microsoft.com/office/powerpoint/2010/main" val="1118540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036190F-5CA6-4726-B596-8ECDA808F7E7}" type="slidenum">
              <a:rPr lang="en-GB"/>
              <a:pPr/>
              <a:t>6</a:t>
            </a:fld>
            <a:endParaRPr lang="en-GB"/>
          </a:p>
        </p:txBody>
      </p:sp>
      <p:sp>
        <p:nvSpPr>
          <p:cNvPr id="32770" name="Rectangle 2"/>
          <p:cNvSpPr>
            <a:spLocks noRo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a:t>Even though the supplier will have to add a margin to the price to deal with contingencies, the cost could still be less than doing the work in-house as the supplier may be able to exploit economies of scale and the expertise that the have from having done similar projects in the past.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7</a:t>
            </a:fld>
            <a:endParaRPr lang="en-GB"/>
          </a:p>
        </p:txBody>
      </p:sp>
    </p:spTree>
    <p:extLst>
      <p:ext uri="{BB962C8B-B14F-4D97-AF65-F5344CB8AC3E}">
        <p14:creationId xmlns:p14="http://schemas.microsoft.com/office/powerpoint/2010/main" val="2470531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02E877-B6E9-49A3-8542-7C491C3EF6FF}" type="slidenum">
              <a:rPr lang="en-GB"/>
              <a:pPr/>
              <a:t>8</a:t>
            </a:fld>
            <a:endParaRPr lang="en-GB"/>
          </a:p>
        </p:txBody>
      </p:sp>
      <p:sp>
        <p:nvSpPr>
          <p:cNvPr id="33794" name="Rectangle 2"/>
          <p:cNvSpPr>
            <a:spLocks noRot="1" noChangeArrowheads="1" noTextEdit="1"/>
          </p:cNvSpPr>
          <p:nvPr>
            <p:ph type="sldImg"/>
          </p:nvPr>
        </p:nvSpPr>
        <p:spPr>
          <a:ln/>
        </p:spPr>
      </p:sp>
      <p:sp>
        <p:nvSpPr>
          <p:cNvPr id="33795" name="Rectangle 3"/>
          <p:cNvSpPr>
            <a:spLocks noGrp="1" noChangeArrowheads="1"/>
          </p:cNvSpPr>
          <p:nvPr>
            <p:ph type="body" idx="1"/>
          </p:nvPr>
        </p:nvSpPr>
        <p:spPr/>
        <p:txBody>
          <a:bodyPr/>
          <a:lstStyle/>
          <a:p>
            <a:r>
              <a:rPr lang="en-GB"/>
              <a:t>Because suppliers appear to be given a blank cheque, this approach does not normally find favour with customers. However, the employment of contract developers may involve this type of contract.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D185C2-8EC2-412D-9B6B-1BFAEBB82EF3}" type="slidenum">
              <a:rPr lang="en-GB"/>
              <a:pPr/>
              <a:t>9</a:t>
            </a:fld>
            <a:endParaRPr lang="en-GB"/>
          </a:p>
        </p:txBody>
      </p:sp>
      <p:sp>
        <p:nvSpPr>
          <p:cNvPr id="34818" name="Rectangle 2"/>
          <p:cNvSpPr>
            <a:spLocks noRo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a:t>These figures do come from a real source (RDI Technologies in the USA). These are now several year old. The bigger the project, the higher the cost per function point. Recall that function points were covered in Lecture/Chapter 5 on software effort estimation.</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F99DA66-2C61-42B3-B424-D820DA6FF75B}" type="slidenum">
              <a:rPr lang="en-GB"/>
              <a:pPr/>
              <a:t>10</a:t>
            </a:fld>
            <a:endParaRPr lang="en-GB"/>
          </a:p>
        </p:txBody>
      </p:sp>
      <p:sp>
        <p:nvSpPr>
          <p:cNvPr id="35842" name="Rectangle 2"/>
          <p:cNvSpPr>
            <a:spLocks noRo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GB"/>
              <a:t>2000 FPs at	$967 =	$1,934,000	</a:t>
            </a:r>
          </a:p>
          <a:p>
            <a:r>
              <a:rPr lang="en-GB"/>
              <a:t>500 FPs at 	$1019 = 	$509,500	</a:t>
            </a:r>
          </a:p>
          <a:p>
            <a:r>
              <a:rPr lang="en-GB"/>
              <a:t>500 FPs at	$1058 =	$529,000	</a:t>
            </a:r>
          </a:p>
          <a:p>
            <a:r>
              <a:rPr lang="en-GB"/>
              <a:t>200 FPs at 	$1094	$218,800	</a:t>
            </a:r>
          </a:p>
          <a:p>
            <a:r>
              <a:rPr lang="en-GB"/>
              <a:t>			</a:t>
            </a:r>
          </a:p>
          <a:p>
            <a:r>
              <a:rPr lang="en-GB"/>
              <a:t>total		$3,191,300	</a:t>
            </a:r>
          </a:p>
          <a:p>
            <a:r>
              <a:rPr lang="en-GB"/>
              <a:t>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11</a:t>
            </a:fld>
            <a:endParaRPr lang="en-GB"/>
          </a:p>
        </p:txBody>
      </p:sp>
    </p:spTree>
    <p:extLst>
      <p:ext uri="{BB962C8B-B14F-4D97-AF65-F5344CB8AC3E}">
        <p14:creationId xmlns:p14="http://schemas.microsoft.com/office/powerpoint/2010/main" val="1489938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12</a:t>
            </a:fld>
            <a:endParaRPr lang="en-GB"/>
          </a:p>
        </p:txBody>
      </p:sp>
    </p:spTree>
    <p:extLst>
      <p:ext uri="{BB962C8B-B14F-4D97-AF65-F5344CB8AC3E}">
        <p14:creationId xmlns:p14="http://schemas.microsoft.com/office/powerpoint/2010/main" val="18782050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13</a:t>
            </a:fld>
            <a:endParaRPr lang="en-GB"/>
          </a:p>
        </p:txBody>
      </p:sp>
    </p:spTree>
    <p:extLst>
      <p:ext uri="{BB962C8B-B14F-4D97-AF65-F5344CB8AC3E}">
        <p14:creationId xmlns:p14="http://schemas.microsoft.com/office/powerpoint/2010/main" val="3711478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2942D1-4915-4911-88C4-8830FBE4BB65}" type="slidenum">
              <a:rPr lang="en-GB"/>
              <a:pPr/>
              <a:t>14</a:t>
            </a:fld>
            <a:endParaRPr lang="en-GB"/>
          </a:p>
        </p:txBody>
      </p:sp>
      <p:sp>
        <p:nvSpPr>
          <p:cNvPr id="36866" name="Rectangle 2"/>
          <p:cNvSpPr>
            <a:spLocks noRo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15</a:t>
            </a:fld>
            <a:endParaRPr lang="en-GB"/>
          </a:p>
        </p:txBody>
      </p:sp>
    </p:spTree>
    <p:extLst>
      <p:ext uri="{BB962C8B-B14F-4D97-AF65-F5344CB8AC3E}">
        <p14:creationId xmlns:p14="http://schemas.microsoft.com/office/powerpoint/2010/main" val="8568339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7C6EB24-D3D3-4908-B1F3-3D476398804B}" type="slidenum">
              <a:rPr lang="en-GB"/>
              <a:pPr/>
              <a:t>16</a:t>
            </a:fld>
            <a:endParaRPr lang="en-GB"/>
          </a:p>
        </p:txBody>
      </p:sp>
      <p:sp>
        <p:nvSpPr>
          <p:cNvPr id="37890" name="Rectangle 2"/>
          <p:cNvSpPr>
            <a:spLocks noRot="1" noChangeArrowheads="1" noTextEdit="1"/>
          </p:cNvSpPr>
          <p:nvPr>
            <p:ph type="sldImg"/>
          </p:nvPr>
        </p:nvSpPr>
        <p:spPr>
          <a:ln/>
        </p:spPr>
      </p:sp>
      <p:sp>
        <p:nvSpPr>
          <p:cNvPr id="37891" name="Rectangle 3"/>
          <p:cNvSpPr>
            <a:spLocks noGrp="1" noChangeArrowheads="1"/>
          </p:cNvSpPr>
          <p:nvPr>
            <p:ph type="body" idx="1"/>
          </p:nvPr>
        </p:nvSpPr>
        <p:spPr/>
        <p:txBody>
          <a:bodyPr/>
          <a:lstStyle/>
          <a:p>
            <a:r>
              <a:rPr lang="en-GB"/>
              <a:t>The requirements document is sometimes referred to as the operational requirement or OR.</a:t>
            </a:r>
          </a:p>
          <a:p>
            <a:r>
              <a:rPr lang="en-GB"/>
              <a:t>If a mandatory requirement cannot be met the proposed application would have to be rejected regardless of how good it might be in other ways.</a:t>
            </a:r>
          </a:p>
          <a:p>
            <a:r>
              <a:rPr lang="en-GB"/>
              <a:t>A shortfall in one desirable requirement might be compensated for by other qualities or features.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17</a:t>
            </a:fld>
            <a:endParaRPr lang="en-GB"/>
          </a:p>
        </p:txBody>
      </p:sp>
    </p:spTree>
    <p:extLst>
      <p:ext uri="{BB962C8B-B14F-4D97-AF65-F5344CB8AC3E}">
        <p14:creationId xmlns:p14="http://schemas.microsoft.com/office/powerpoint/2010/main" val="6978874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A6436A7-6457-4907-BF5E-D062331D8478}" type="slidenum">
              <a:rPr lang="en-GB"/>
              <a:pPr/>
              <a:t>18</a:t>
            </a:fld>
            <a:endParaRPr lang="en-GB"/>
          </a:p>
        </p:txBody>
      </p:sp>
      <p:sp>
        <p:nvSpPr>
          <p:cNvPr id="38914" name="Rectangle 2"/>
          <p:cNvSpPr>
            <a:spLocks noRot="1" noChangeArrowheads="1" noTextEdit="1"/>
          </p:cNvSpPr>
          <p:nvPr>
            <p:ph type="sldImg"/>
          </p:nvPr>
        </p:nvSpPr>
        <p:spPr>
          <a:ln/>
        </p:spPr>
      </p:sp>
      <p:sp>
        <p:nvSpPr>
          <p:cNvPr id="38915" name="Rectangle 3"/>
          <p:cNvSpPr>
            <a:spLocks noGrp="1" noChangeArrowheads="1"/>
          </p:cNvSpPr>
          <p:nvPr>
            <p:ph type="body" idx="1"/>
          </p:nvPr>
        </p:nvSpPr>
        <p:spPr/>
        <p:txBody>
          <a:bodyPr/>
          <a:lstStyle/>
          <a:p>
            <a:r>
              <a:rPr lang="en-GB"/>
              <a:t>Off the shelf software clearly has an advantage here as there is actually product that can be evaluated in existence.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3863A5-DD93-491D-B102-E0201194E4E6}" type="slidenum">
              <a:rPr lang="en-GB"/>
              <a:pPr/>
              <a:t>19</a:t>
            </a:fld>
            <a:endParaRPr lang="en-GB"/>
          </a:p>
        </p:txBody>
      </p:sp>
      <p:sp>
        <p:nvSpPr>
          <p:cNvPr id="39938" name="Rectangle 2"/>
          <p:cNvSpPr>
            <a:spLocks noRot="1" noChangeArrowheads="1" noTextEdit="1"/>
          </p:cNvSpPr>
          <p:nvPr>
            <p:ph type="sldImg"/>
          </p:nvPr>
        </p:nvSpPr>
        <p:spPr>
          <a:ln/>
        </p:spPr>
      </p:sp>
      <p:sp>
        <p:nvSpPr>
          <p:cNvPr id="39939" name="Rectangle 3"/>
          <p:cNvSpPr>
            <a:spLocks noGrp="1" noChangeArrowheads="1"/>
          </p:cNvSpPr>
          <p:nvPr>
            <p:ph type="body" idx="1"/>
          </p:nvPr>
        </p:nvSpPr>
        <p:spPr/>
        <p:txBody>
          <a:bodyPr/>
          <a:lstStyle/>
          <a:p>
            <a:r>
              <a:rPr lang="en-GB"/>
              <a:t>£(4 x 10 x 12 x 4) would be saved i.e. £3,840. The payback period would be just over a year and so this feature would be worth the additional cost.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88F30E-5EC0-4A99-9C19-A9B661157B30}" type="slidenum">
              <a:rPr lang="en-GB"/>
              <a:pPr/>
              <a:t>20</a:t>
            </a:fld>
            <a:endParaRPr lang="en-GB"/>
          </a:p>
        </p:txBody>
      </p:sp>
      <p:sp>
        <p:nvSpPr>
          <p:cNvPr id="40962" name="Rectangle 2"/>
          <p:cNvSpPr>
            <a:spLocks noRot="1" noChangeArrowheads="1" noTextEdit="1"/>
          </p:cNvSpPr>
          <p:nvPr>
            <p:ph type="sldImg"/>
          </p:nvPr>
        </p:nvSpPr>
        <p:spPr>
          <a:ln/>
        </p:spPr>
      </p:sp>
      <p:sp>
        <p:nvSpPr>
          <p:cNvPr id="40963" name="Rectangle 3"/>
          <p:cNvSpPr>
            <a:spLocks noGrp="1" noChangeArrowheads="1"/>
          </p:cNvSpPr>
          <p:nvPr>
            <p:ph type="body" idx="1"/>
          </p:nvPr>
        </p:nvSpPr>
        <p:spPr/>
        <p:txBody>
          <a:bodyPr/>
          <a:lstStyle/>
          <a:p>
            <a:r>
              <a:rPr lang="en-GB"/>
              <a:t>ISO 12207 refers to an ITT as a Request for Proposal or RFP.</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21</a:t>
            </a:fld>
            <a:endParaRPr lang="en-GB"/>
          </a:p>
        </p:txBody>
      </p:sp>
    </p:spTree>
    <p:extLst>
      <p:ext uri="{BB962C8B-B14F-4D97-AF65-F5344CB8AC3E}">
        <p14:creationId xmlns:p14="http://schemas.microsoft.com/office/powerpoint/2010/main" val="11299506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0D89788-4AB8-4160-9DD6-062D4347BC60}" type="slidenum">
              <a:rPr lang="en-GB"/>
              <a:pPr/>
              <a:t>22</a:t>
            </a:fld>
            <a:endParaRPr lang="en-GB"/>
          </a:p>
        </p:txBody>
      </p:sp>
      <p:sp>
        <p:nvSpPr>
          <p:cNvPr id="41986" name="Rectangle 2"/>
          <p:cNvSpPr>
            <a:spLocks noRot="1" noChangeArrowheads="1" noTextEdit="1"/>
          </p:cNvSpPr>
          <p:nvPr>
            <p:ph type="sldImg"/>
          </p:nvPr>
        </p:nvSpPr>
        <p:spPr>
          <a:ln/>
        </p:spPr>
      </p:sp>
      <p:sp>
        <p:nvSpPr>
          <p:cNvPr id="41987" name="Rectangle 3"/>
          <p:cNvSpPr>
            <a:spLocks noGrp="1" noChangeArrowheads="1"/>
          </p:cNvSpPr>
          <p:nvPr>
            <p:ph type="body" idx="1"/>
          </p:nvPr>
        </p:nvSpPr>
        <p:spPr/>
        <p:txBody>
          <a:bodyPr/>
          <a:lstStyle/>
          <a:p>
            <a:r>
              <a:rPr lang="en-GB"/>
              <a:t>Usability of existing package – you could try out a demo or ask existing users</a:t>
            </a:r>
          </a:p>
          <a:p>
            <a:r>
              <a:rPr lang="en-GB"/>
              <a:t>Usability of application to be built – here you would have to make stipulation about the process e.g. on the development of interface prototypes; you could also specify performance requirements</a:t>
            </a:r>
          </a:p>
          <a:p>
            <a:r>
              <a:rPr lang="en-GB"/>
              <a:t>Maintenance costs of hardware – this could be incorporated in a maintenance agreement and you could compare the terms offered by different potential suppliers; another approach is ask current users of the hardware about their experience of it</a:t>
            </a:r>
          </a:p>
          <a:p>
            <a:r>
              <a:rPr lang="en-GB"/>
              <a:t>Time taken to respond to support requests – this could once again be made a contractual matter and the terms offered by different suppliers could be compared; suppliers could be asked to supply evidence of their past performance (but they might refuse, or not tell the truth); you could ask for references from current customers of the supplier;</a:t>
            </a:r>
          </a:p>
          <a:p>
            <a:r>
              <a:rPr lang="en-GB"/>
              <a:t>Training – once again references could be taken up; you could ask for the CV of the trainer; you could even get them to give a short presentation</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0F6156-1DCF-45AF-A6CD-95B7B23B96EF}" type="slidenum">
              <a:rPr lang="en-GB" smtClean="0"/>
              <a:pPr/>
              <a:t>23</a:t>
            </a:fld>
            <a:endParaRPr lang="en-GB"/>
          </a:p>
        </p:txBody>
      </p:sp>
    </p:spTree>
    <p:extLst>
      <p:ext uri="{BB962C8B-B14F-4D97-AF65-F5344CB8AC3E}">
        <p14:creationId xmlns:p14="http://schemas.microsoft.com/office/powerpoint/2010/main" val="525068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6D5037-29F5-4B33-A9B1-FEDFE89AA1CF}" type="datetimeFigureOut">
              <a:rPr lang="en-GB" smtClean="0"/>
              <a:t>27/03/2014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2432396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6D5037-29F5-4B33-A9B1-FEDFE89AA1CF}" type="datetimeFigureOut">
              <a:rPr lang="en-GB" smtClean="0"/>
              <a:t>27/03/2014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1737041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6D5037-29F5-4B33-A9B1-FEDFE89AA1CF}" type="datetimeFigureOut">
              <a:rPr lang="en-GB" smtClean="0"/>
              <a:t>27/03/2014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5685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6D5037-29F5-4B33-A9B1-FEDFE89AA1CF}" type="datetimeFigureOut">
              <a:rPr lang="en-GB" smtClean="0"/>
              <a:t>27/03/2014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3919153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6D5037-29F5-4B33-A9B1-FEDFE89AA1CF}" type="datetimeFigureOut">
              <a:rPr lang="en-GB" smtClean="0"/>
              <a:t>27/03/2014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2346473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6D5037-29F5-4B33-A9B1-FEDFE89AA1CF}" type="datetimeFigureOut">
              <a:rPr lang="en-GB" smtClean="0"/>
              <a:t>27/03/2014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1719367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6D5037-29F5-4B33-A9B1-FEDFE89AA1CF}" type="datetimeFigureOut">
              <a:rPr lang="en-GB" smtClean="0"/>
              <a:t>27/03/2014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979230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6D5037-29F5-4B33-A9B1-FEDFE89AA1CF}" type="datetimeFigureOut">
              <a:rPr lang="en-GB" smtClean="0"/>
              <a:t>27/03/2014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1955485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6D5037-29F5-4B33-A9B1-FEDFE89AA1CF}" type="datetimeFigureOut">
              <a:rPr lang="en-GB" smtClean="0"/>
              <a:t>27/03/2014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1141229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6D5037-29F5-4B33-A9B1-FEDFE89AA1CF}" type="datetimeFigureOut">
              <a:rPr lang="en-GB" smtClean="0"/>
              <a:t>27/03/2014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1336216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6D5037-29F5-4B33-A9B1-FEDFE89AA1CF}" type="datetimeFigureOut">
              <a:rPr lang="en-GB" smtClean="0"/>
              <a:t>27/03/2014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E58681-B65F-40C8-A7B0-43D3EE49943D}" type="slidenum">
              <a:rPr lang="en-GB" smtClean="0"/>
              <a:t>‹#›</a:t>
            </a:fld>
            <a:endParaRPr lang="en-GB"/>
          </a:p>
        </p:txBody>
      </p:sp>
    </p:spTree>
    <p:extLst>
      <p:ext uri="{BB962C8B-B14F-4D97-AF65-F5344CB8AC3E}">
        <p14:creationId xmlns:p14="http://schemas.microsoft.com/office/powerpoint/2010/main" val="3778522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Slide Number Placeholder 3"/>
          <p:cNvSpPr>
            <a:spLocks noGrp="1"/>
          </p:cNvSpPr>
          <p:nvPr>
            <p:ph type="sldNum" sz="quarter" idx="10"/>
          </p:nvPr>
        </p:nvSpPr>
        <p:spPr>
          <a:xfrm>
            <a:off x="3352800" y="6324600"/>
            <a:ext cx="2286000" cy="381000"/>
          </a:xfrm>
        </p:spPr>
        <p:txBody>
          <a:bodyPr/>
          <a:lstStyle>
            <a:lvl1pPr>
              <a:defRPr/>
            </a:lvl1pPr>
          </a:lstStyle>
          <a:p>
            <a:fld id="{9E111927-5277-4624-879A-8975EF27F839}" type="slidenum">
              <a:rPr lang="en-US"/>
              <a:pPr/>
              <a:t>‹#›</a:t>
            </a:fld>
            <a:endParaRPr lang="en-US"/>
          </a:p>
        </p:txBody>
      </p:sp>
    </p:spTree>
    <p:extLst>
      <p:ext uri="{BB962C8B-B14F-4D97-AF65-F5344CB8AC3E}">
        <p14:creationId xmlns:p14="http://schemas.microsoft.com/office/powerpoint/2010/main" val="3107824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D5037-29F5-4B33-A9B1-FEDFE89AA1CF}" type="datetimeFigureOut">
              <a:rPr lang="en-GB" smtClean="0"/>
              <a:t>27/03/2014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58681-B65F-40C8-A7B0-43D3EE49943D}" type="slidenum">
              <a:rPr lang="en-GB" smtClean="0"/>
              <a:t>‹#›</a:t>
            </a:fld>
            <a:endParaRPr lang="en-GB"/>
          </a:p>
        </p:txBody>
      </p:sp>
    </p:spTree>
    <p:extLst>
      <p:ext uri="{BB962C8B-B14F-4D97-AF65-F5344CB8AC3E}">
        <p14:creationId xmlns:p14="http://schemas.microsoft.com/office/powerpoint/2010/main" val="1630318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2.wmf"/><Relationship Id="rId4"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204864"/>
            <a:ext cx="7772400" cy="1143000"/>
          </a:xfrm>
        </p:spPr>
        <p:txBody>
          <a:bodyPr/>
          <a:lstStyle/>
          <a:p>
            <a:r>
              <a:rPr lang="en-GB" dirty="0" smtClean="0"/>
              <a:t>Managing Contracts</a:t>
            </a:r>
            <a:endParaRPr lang="en-GB" dirty="0"/>
          </a:p>
        </p:txBody>
      </p:sp>
      <p:sp>
        <p:nvSpPr>
          <p:cNvPr id="4" name="Slide Number Placeholder 3"/>
          <p:cNvSpPr>
            <a:spLocks noGrp="1"/>
          </p:cNvSpPr>
          <p:nvPr>
            <p:ph type="sldNum" sz="quarter" idx="10"/>
          </p:nvPr>
        </p:nvSpPr>
        <p:spPr/>
        <p:txBody>
          <a:bodyPr/>
          <a:lstStyle/>
          <a:p>
            <a:fld id="{F66EFA36-3D5F-4E18-8C27-6BB193F0A445}" type="slidenum">
              <a:rPr lang="en-US" smtClean="0"/>
              <a:pPr/>
              <a:t>1</a:t>
            </a:fld>
            <a:endParaRPr lang="en-US"/>
          </a:p>
        </p:txBody>
      </p:sp>
    </p:spTree>
    <p:extLst>
      <p:ext uri="{BB962C8B-B14F-4D97-AF65-F5344CB8AC3E}">
        <p14:creationId xmlns:p14="http://schemas.microsoft.com/office/powerpoint/2010/main" val="2546766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B64348E4-3188-43F5-A1A3-5D8FCA45E612}" type="slidenum">
              <a:rPr lang="en-US"/>
              <a:pPr/>
              <a:t>2</a:t>
            </a:fld>
            <a:endParaRPr lang="en-US"/>
          </a:p>
        </p:txBody>
      </p:sp>
      <p:sp>
        <p:nvSpPr>
          <p:cNvPr id="3074" name="Rectangle 2"/>
          <p:cNvSpPr>
            <a:spLocks noGrp="1" noChangeArrowheads="1"/>
          </p:cNvSpPr>
          <p:nvPr>
            <p:ph type="title"/>
          </p:nvPr>
        </p:nvSpPr>
        <p:spPr>
          <a:xfrm>
            <a:off x="827088" y="260350"/>
            <a:ext cx="7772400" cy="1143000"/>
          </a:xfrm>
        </p:spPr>
        <p:txBody>
          <a:bodyPr>
            <a:normAutofit fontScale="90000"/>
          </a:bodyPr>
          <a:lstStyle/>
          <a:p>
            <a:r>
              <a:rPr lang="en-US" b="1"/>
              <a:t>Acquiring software from external supplier</a:t>
            </a:r>
          </a:p>
        </p:txBody>
      </p:sp>
      <p:sp>
        <p:nvSpPr>
          <p:cNvPr id="3075" name="Rectangle 3"/>
          <p:cNvSpPr>
            <a:spLocks noGrp="1" noChangeArrowheads="1"/>
          </p:cNvSpPr>
          <p:nvPr>
            <p:ph type="body" idx="1"/>
          </p:nvPr>
        </p:nvSpPr>
        <p:spPr>
          <a:xfrm>
            <a:off x="684213" y="1773238"/>
            <a:ext cx="7772400" cy="4114800"/>
          </a:xfrm>
        </p:spPr>
        <p:txBody>
          <a:bodyPr/>
          <a:lstStyle/>
          <a:p>
            <a:pPr>
              <a:buFontTx/>
              <a:buNone/>
            </a:pPr>
            <a:r>
              <a:rPr lang="en-US"/>
              <a:t>This could be:</a:t>
            </a:r>
          </a:p>
          <a:p>
            <a:r>
              <a:rPr lang="en-US"/>
              <a:t>a </a:t>
            </a:r>
            <a:r>
              <a:rPr lang="en-US" i="1"/>
              <a:t>bespoke system - </a:t>
            </a:r>
            <a:r>
              <a:rPr lang="en-US"/>
              <a:t>created specially for the customer</a:t>
            </a:r>
          </a:p>
          <a:p>
            <a:r>
              <a:rPr lang="en-US" i="1"/>
              <a:t>off-the-shelf - </a:t>
            </a:r>
            <a:r>
              <a:rPr lang="en-US"/>
              <a:t>bought ‘as is’</a:t>
            </a:r>
          </a:p>
          <a:p>
            <a:r>
              <a:rPr lang="en-US" i="1"/>
              <a:t>customized off-the-shelf</a:t>
            </a:r>
            <a:r>
              <a:rPr lang="en-US"/>
              <a:t> (COTS) - a core system is customized to meet needs of a particular customer</a:t>
            </a:r>
          </a:p>
        </p:txBody>
      </p:sp>
    </p:spTree>
    <p:extLst>
      <p:ext uri="{BB962C8B-B14F-4D97-AF65-F5344CB8AC3E}">
        <p14:creationId xmlns:p14="http://schemas.microsoft.com/office/powerpoint/2010/main" val="31850739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14F2EC77-3F00-4532-8241-5E23DCD91B5C}" type="slidenum">
              <a:rPr lang="en-US"/>
              <a:pPr/>
              <a:t>3</a:t>
            </a:fld>
            <a:endParaRPr lang="en-US"/>
          </a:p>
        </p:txBody>
      </p:sp>
      <p:sp>
        <p:nvSpPr>
          <p:cNvPr id="29698" name="Rectangle 2"/>
          <p:cNvSpPr>
            <a:spLocks noGrp="1" noChangeArrowheads="1"/>
          </p:cNvSpPr>
          <p:nvPr>
            <p:ph type="title"/>
          </p:nvPr>
        </p:nvSpPr>
        <p:spPr>
          <a:xfrm>
            <a:off x="539750" y="0"/>
            <a:ext cx="7772400" cy="1143000"/>
          </a:xfrm>
        </p:spPr>
        <p:txBody>
          <a:bodyPr>
            <a:normAutofit fontScale="90000"/>
          </a:bodyPr>
          <a:lstStyle/>
          <a:p>
            <a:r>
              <a:rPr lang="en-GB" sz="4000" b="1"/>
              <a:t>ISO 12207 acquisition and supply process</a:t>
            </a:r>
          </a:p>
        </p:txBody>
      </p:sp>
      <p:pic>
        <p:nvPicPr>
          <p:cNvPr id="29702" name="Picture 6"/>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700338" y="1268413"/>
            <a:ext cx="3481387" cy="5376862"/>
          </a:xfrm>
          <a:noFill/>
          <a:ln/>
        </p:spPr>
      </p:pic>
    </p:spTree>
    <p:extLst>
      <p:ext uri="{BB962C8B-B14F-4D97-AF65-F5344CB8AC3E}">
        <p14:creationId xmlns:p14="http://schemas.microsoft.com/office/powerpoint/2010/main" val="257661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E1EDE26B-1FA0-4531-81DA-EFAE84A1738E}" type="slidenum">
              <a:rPr lang="en-US"/>
              <a:pPr/>
              <a:t>4</a:t>
            </a:fld>
            <a:endParaRPr lang="en-US"/>
          </a:p>
        </p:txBody>
      </p:sp>
      <p:sp>
        <p:nvSpPr>
          <p:cNvPr id="4098" name="Rectangle 2"/>
          <p:cNvSpPr>
            <a:spLocks noGrp="1" noChangeArrowheads="1"/>
          </p:cNvSpPr>
          <p:nvPr>
            <p:ph type="title"/>
          </p:nvPr>
        </p:nvSpPr>
        <p:spPr>
          <a:xfrm>
            <a:off x="684213" y="260350"/>
            <a:ext cx="7772400" cy="1143000"/>
          </a:xfrm>
        </p:spPr>
        <p:txBody>
          <a:bodyPr/>
          <a:lstStyle/>
          <a:p>
            <a:r>
              <a:rPr lang="en-US" b="1"/>
              <a:t>Types of contract</a:t>
            </a:r>
          </a:p>
        </p:txBody>
      </p:sp>
      <p:sp>
        <p:nvSpPr>
          <p:cNvPr id="4099" name="Rectangle 3"/>
          <p:cNvSpPr>
            <a:spLocks noGrp="1" noChangeArrowheads="1"/>
          </p:cNvSpPr>
          <p:nvPr>
            <p:ph type="body" idx="1"/>
          </p:nvPr>
        </p:nvSpPr>
        <p:spPr>
          <a:xfrm>
            <a:off x="609600" y="1524000"/>
            <a:ext cx="7772400" cy="4114800"/>
          </a:xfrm>
        </p:spPr>
        <p:txBody>
          <a:bodyPr/>
          <a:lstStyle/>
          <a:p>
            <a:r>
              <a:rPr lang="en-US"/>
              <a:t>fixed price contracts</a:t>
            </a:r>
          </a:p>
          <a:p>
            <a:r>
              <a:rPr lang="en-US"/>
              <a:t>time and materials contracts</a:t>
            </a:r>
          </a:p>
          <a:p>
            <a:r>
              <a:rPr lang="en-US"/>
              <a:t>fixed price per delivered unit</a:t>
            </a:r>
          </a:p>
          <a:p>
            <a:pPr>
              <a:buFontTx/>
              <a:buNone/>
            </a:pPr>
            <a:endParaRPr lang="en-US"/>
          </a:p>
          <a:p>
            <a:pPr algn="ctr">
              <a:buFontTx/>
              <a:buNone/>
            </a:pPr>
            <a:r>
              <a:rPr lang="en-US"/>
              <a:t>Note difference between goods and services</a:t>
            </a:r>
          </a:p>
          <a:p>
            <a:pPr algn="ctr">
              <a:buFontTx/>
              <a:buNone/>
            </a:pPr>
            <a:r>
              <a:rPr lang="en-US"/>
              <a:t>Often license to use software is bought rather than the software itself</a:t>
            </a:r>
          </a:p>
          <a:p>
            <a:pPr>
              <a:buFontTx/>
              <a:buNone/>
            </a:pPr>
            <a:endParaRPr lang="en-US"/>
          </a:p>
        </p:txBody>
      </p:sp>
    </p:spTree>
    <p:extLst>
      <p:ext uri="{BB962C8B-B14F-4D97-AF65-F5344CB8AC3E}">
        <p14:creationId xmlns:p14="http://schemas.microsoft.com/office/powerpoint/2010/main" val="30953163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BAC218D6-8B03-4EAF-ACB1-B343A7196E82}" type="slidenum">
              <a:rPr lang="en-US"/>
              <a:pPr/>
              <a:t>5</a:t>
            </a:fld>
            <a:endParaRPr lang="en-US"/>
          </a:p>
        </p:txBody>
      </p:sp>
      <p:sp>
        <p:nvSpPr>
          <p:cNvPr id="5122" name="Rectangle 2"/>
          <p:cNvSpPr>
            <a:spLocks noGrp="1" noChangeArrowheads="1"/>
          </p:cNvSpPr>
          <p:nvPr>
            <p:ph type="title"/>
          </p:nvPr>
        </p:nvSpPr>
        <p:spPr/>
        <p:txBody>
          <a:bodyPr/>
          <a:lstStyle/>
          <a:p>
            <a:r>
              <a:rPr lang="en-US" b="1"/>
              <a:t>Fixed price contracts</a:t>
            </a:r>
          </a:p>
        </p:txBody>
      </p:sp>
      <p:sp>
        <p:nvSpPr>
          <p:cNvPr id="5123" name="Rectangle 3"/>
          <p:cNvSpPr>
            <a:spLocks noGrp="1" noChangeArrowheads="1"/>
          </p:cNvSpPr>
          <p:nvPr>
            <p:ph type="body" idx="1"/>
          </p:nvPr>
        </p:nvSpPr>
        <p:spPr/>
        <p:txBody>
          <a:bodyPr/>
          <a:lstStyle/>
          <a:p>
            <a:pPr>
              <a:buFontTx/>
              <a:buNone/>
            </a:pPr>
            <a:r>
              <a:rPr lang="en-US"/>
              <a:t>Advantages to customer</a:t>
            </a:r>
          </a:p>
          <a:p>
            <a:pPr>
              <a:buFontTx/>
              <a:buNone/>
            </a:pPr>
            <a:endParaRPr lang="en-US" sz="800"/>
          </a:p>
          <a:p>
            <a:r>
              <a:rPr lang="en-US"/>
              <a:t>known expenditure</a:t>
            </a:r>
          </a:p>
          <a:p>
            <a:r>
              <a:rPr lang="en-US"/>
              <a:t>supplier motivated to be cost-effective</a:t>
            </a:r>
          </a:p>
          <a:p>
            <a:pPr>
              <a:buFontTx/>
              <a:buNone/>
            </a:pPr>
            <a:endParaRPr lang="en-US"/>
          </a:p>
        </p:txBody>
      </p:sp>
    </p:spTree>
    <p:extLst>
      <p:ext uri="{BB962C8B-B14F-4D97-AF65-F5344CB8AC3E}">
        <p14:creationId xmlns:p14="http://schemas.microsoft.com/office/powerpoint/2010/main" val="15316015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474247A5-0666-4E4F-9A55-AC9351B4A28B}" type="slidenum">
              <a:rPr lang="en-US"/>
              <a:pPr/>
              <a:t>6</a:t>
            </a:fld>
            <a:endParaRPr lang="en-US"/>
          </a:p>
        </p:txBody>
      </p:sp>
      <p:sp>
        <p:nvSpPr>
          <p:cNvPr id="6146" name="Rectangle 2"/>
          <p:cNvSpPr>
            <a:spLocks noGrp="1" noChangeArrowheads="1"/>
          </p:cNvSpPr>
          <p:nvPr>
            <p:ph type="title"/>
          </p:nvPr>
        </p:nvSpPr>
        <p:spPr>
          <a:xfrm>
            <a:off x="684213" y="333375"/>
            <a:ext cx="7772400" cy="1143000"/>
          </a:xfrm>
        </p:spPr>
        <p:txBody>
          <a:bodyPr/>
          <a:lstStyle/>
          <a:p>
            <a:r>
              <a:rPr lang="en-US" b="1"/>
              <a:t>Fixed price contracts</a:t>
            </a:r>
          </a:p>
        </p:txBody>
      </p:sp>
      <p:sp>
        <p:nvSpPr>
          <p:cNvPr id="6147" name="Rectangle 3"/>
          <p:cNvSpPr>
            <a:spLocks noGrp="1" noChangeArrowheads="1"/>
          </p:cNvSpPr>
          <p:nvPr>
            <p:ph type="body" idx="1"/>
          </p:nvPr>
        </p:nvSpPr>
        <p:spPr>
          <a:xfrm>
            <a:off x="539750" y="1557338"/>
            <a:ext cx="7772400" cy="4114800"/>
          </a:xfrm>
        </p:spPr>
        <p:txBody>
          <a:bodyPr/>
          <a:lstStyle/>
          <a:p>
            <a:pPr>
              <a:buFontTx/>
              <a:buNone/>
            </a:pPr>
            <a:r>
              <a:rPr lang="en-US"/>
              <a:t>Disadvantages</a:t>
            </a:r>
          </a:p>
          <a:p>
            <a:pPr>
              <a:buFontTx/>
              <a:buNone/>
            </a:pPr>
            <a:endParaRPr lang="en-US" sz="1000"/>
          </a:p>
          <a:p>
            <a:r>
              <a:rPr lang="en-US"/>
              <a:t>supplier will increase price to meet contingencies</a:t>
            </a:r>
          </a:p>
          <a:p>
            <a:r>
              <a:rPr lang="en-US"/>
              <a:t>difficult to modify requirements</a:t>
            </a:r>
          </a:p>
          <a:p>
            <a:r>
              <a:rPr lang="en-US"/>
              <a:t>upward pressure on the cost of changes</a:t>
            </a:r>
          </a:p>
          <a:p>
            <a:r>
              <a:rPr lang="en-US"/>
              <a:t>threat to system quality</a:t>
            </a:r>
          </a:p>
        </p:txBody>
      </p:sp>
    </p:spTree>
    <p:extLst>
      <p:ext uri="{BB962C8B-B14F-4D97-AF65-F5344CB8AC3E}">
        <p14:creationId xmlns:p14="http://schemas.microsoft.com/office/powerpoint/2010/main" val="17020206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404FF6D9-3AF9-474B-9AEF-6CC8ED326FD1}" type="slidenum">
              <a:rPr lang="en-US"/>
              <a:pPr/>
              <a:t>7</a:t>
            </a:fld>
            <a:endParaRPr lang="en-US"/>
          </a:p>
        </p:txBody>
      </p:sp>
      <p:sp>
        <p:nvSpPr>
          <p:cNvPr id="7170" name="Rectangle 2"/>
          <p:cNvSpPr>
            <a:spLocks noGrp="1" noChangeArrowheads="1"/>
          </p:cNvSpPr>
          <p:nvPr>
            <p:ph type="title"/>
          </p:nvPr>
        </p:nvSpPr>
        <p:spPr>
          <a:xfrm>
            <a:off x="611188" y="476250"/>
            <a:ext cx="7772400" cy="1143000"/>
          </a:xfrm>
        </p:spPr>
        <p:txBody>
          <a:bodyPr/>
          <a:lstStyle/>
          <a:p>
            <a:r>
              <a:rPr lang="en-US" b="1"/>
              <a:t>Time and materials</a:t>
            </a:r>
          </a:p>
        </p:txBody>
      </p:sp>
      <p:sp>
        <p:nvSpPr>
          <p:cNvPr id="7171" name="Rectangle 3"/>
          <p:cNvSpPr>
            <a:spLocks noGrp="1" noChangeArrowheads="1"/>
          </p:cNvSpPr>
          <p:nvPr>
            <p:ph type="body" idx="1"/>
          </p:nvPr>
        </p:nvSpPr>
        <p:spPr/>
        <p:txBody>
          <a:bodyPr/>
          <a:lstStyle/>
          <a:p>
            <a:pPr>
              <a:buFontTx/>
              <a:buNone/>
            </a:pPr>
            <a:r>
              <a:rPr lang="en-US"/>
              <a:t>Advantages to customer</a:t>
            </a:r>
          </a:p>
          <a:p>
            <a:pPr>
              <a:buFontTx/>
              <a:buNone/>
            </a:pPr>
            <a:endParaRPr lang="en-US" sz="1000"/>
          </a:p>
          <a:p>
            <a:r>
              <a:rPr lang="en-US"/>
              <a:t>easy to change requirements</a:t>
            </a:r>
          </a:p>
          <a:p>
            <a:r>
              <a:rPr lang="en-US"/>
              <a:t>lack of price pressure can assist product quality</a:t>
            </a:r>
          </a:p>
          <a:p>
            <a:endParaRPr lang="en-US"/>
          </a:p>
        </p:txBody>
      </p:sp>
    </p:spTree>
    <p:extLst>
      <p:ext uri="{BB962C8B-B14F-4D97-AF65-F5344CB8AC3E}">
        <p14:creationId xmlns:p14="http://schemas.microsoft.com/office/powerpoint/2010/main" val="26004282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44CF8E08-9843-4C1A-8D24-F4F77C98BFB5}" type="slidenum">
              <a:rPr lang="en-US"/>
              <a:pPr/>
              <a:t>8</a:t>
            </a:fld>
            <a:endParaRPr lang="en-US"/>
          </a:p>
        </p:txBody>
      </p:sp>
      <p:sp>
        <p:nvSpPr>
          <p:cNvPr id="8194" name="Rectangle 2"/>
          <p:cNvSpPr>
            <a:spLocks noGrp="1" noChangeArrowheads="1"/>
          </p:cNvSpPr>
          <p:nvPr>
            <p:ph type="title"/>
          </p:nvPr>
        </p:nvSpPr>
        <p:spPr>
          <a:xfrm>
            <a:off x="755650" y="333375"/>
            <a:ext cx="7772400" cy="1143000"/>
          </a:xfrm>
        </p:spPr>
        <p:txBody>
          <a:bodyPr/>
          <a:lstStyle/>
          <a:p>
            <a:r>
              <a:rPr lang="en-US" b="1"/>
              <a:t>Time and materials</a:t>
            </a:r>
          </a:p>
        </p:txBody>
      </p:sp>
      <p:sp>
        <p:nvSpPr>
          <p:cNvPr id="8195" name="Rectangle 3"/>
          <p:cNvSpPr>
            <a:spLocks noGrp="1" noChangeArrowheads="1"/>
          </p:cNvSpPr>
          <p:nvPr>
            <p:ph type="body" idx="1"/>
          </p:nvPr>
        </p:nvSpPr>
        <p:spPr>
          <a:xfrm>
            <a:off x="755650" y="1628775"/>
            <a:ext cx="7772400" cy="4114800"/>
          </a:xfrm>
        </p:spPr>
        <p:txBody>
          <a:bodyPr/>
          <a:lstStyle/>
          <a:p>
            <a:pPr>
              <a:buFontTx/>
              <a:buNone/>
            </a:pPr>
            <a:r>
              <a:rPr lang="en-US"/>
              <a:t>Disadvantages</a:t>
            </a:r>
          </a:p>
          <a:p>
            <a:pPr>
              <a:buFontTx/>
              <a:buNone/>
            </a:pPr>
            <a:endParaRPr lang="en-US" sz="1000"/>
          </a:p>
          <a:p>
            <a:r>
              <a:rPr lang="en-US"/>
              <a:t>Customer liability - the customer absorbs all the risk associated with poorly defined or changing requirements</a:t>
            </a:r>
          </a:p>
          <a:p>
            <a:r>
              <a:rPr lang="en-US"/>
              <a:t>Lack of incentive for supplier to be cost-effective</a:t>
            </a:r>
          </a:p>
        </p:txBody>
      </p:sp>
    </p:spTree>
    <p:extLst>
      <p:ext uri="{BB962C8B-B14F-4D97-AF65-F5344CB8AC3E}">
        <p14:creationId xmlns:p14="http://schemas.microsoft.com/office/powerpoint/2010/main" val="27675174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14675730-9E18-4007-AEB9-61D6DC69D47E}" type="slidenum">
              <a:rPr lang="en-US"/>
              <a:pPr/>
              <a:t>9</a:t>
            </a:fld>
            <a:endParaRPr lang="en-US"/>
          </a:p>
        </p:txBody>
      </p:sp>
      <p:sp>
        <p:nvSpPr>
          <p:cNvPr id="9218" name="Rectangle 2"/>
          <p:cNvSpPr>
            <a:spLocks noGrp="1" noChangeArrowheads="1"/>
          </p:cNvSpPr>
          <p:nvPr>
            <p:ph type="title"/>
          </p:nvPr>
        </p:nvSpPr>
        <p:spPr>
          <a:xfrm>
            <a:off x="684213" y="333375"/>
            <a:ext cx="7772400" cy="1143000"/>
          </a:xfrm>
        </p:spPr>
        <p:txBody>
          <a:bodyPr/>
          <a:lstStyle/>
          <a:p>
            <a:r>
              <a:rPr lang="en-US" sz="4000" b="1"/>
              <a:t>Fixed price per unit delivered</a:t>
            </a:r>
          </a:p>
        </p:txBody>
      </p:sp>
      <p:graphicFrame>
        <p:nvGraphicFramePr>
          <p:cNvPr id="9219" name="Object 3"/>
          <p:cNvGraphicFramePr>
            <a:graphicFrameLocks noChangeAspect="1"/>
          </p:cNvGraphicFramePr>
          <p:nvPr>
            <p:ph type="tbl" idx="1"/>
          </p:nvPr>
        </p:nvGraphicFramePr>
        <p:xfrm>
          <a:off x="758825" y="1982788"/>
          <a:ext cx="7599363" cy="5695950"/>
        </p:xfrm>
        <a:graphic>
          <a:graphicData uri="http://schemas.openxmlformats.org/presentationml/2006/ole">
            <mc:AlternateContent xmlns:mc="http://schemas.openxmlformats.org/markup-compatibility/2006">
              <mc:Choice xmlns:v="urn:schemas-microsoft-com:vml" Requires="v">
                <p:oleObj spid="_x0000_s1027" name="Document" r:id="rId4" imgW="7612200" imgH="5700600" progId="Word.Document.8">
                  <p:embed/>
                </p:oleObj>
              </mc:Choice>
              <mc:Fallback>
                <p:oleObj name="Document" r:id="rId4" imgW="7612200" imgH="5700600"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825" y="1982788"/>
                        <a:ext cx="7599363" cy="5695950"/>
                      </a:xfrm>
                      <a:prstGeom prst="rect">
                        <a:avLst/>
                      </a:prstGeom>
                    </p:spPr>
                  </p:pic>
                </p:oleObj>
              </mc:Fallback>
            </mc:AlternateContent>
          </a:graphicData>
        </a:graphic>
      </p:graphicFrame>
    </p:spTree>
    <p:extLst>
      <p:ext uri="{BB962C8B-B14F-4D97-AF65-F5344CB8AC3E}">
        <p14:creationId xmlns:p14="http://schemas.microsoft.com/office/powerpoint/2010/main" val="2367470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69206F8C-820C-47F9-9B39-46909D6D3C05}" type="slidenum">
              <a:rPr lang="en-US"/>
              <a:pPr/>
              <a:t>10</a:t>
            </a:fld>
            <a:endParaRPr lang="en-US"/>
          </a:p>
        </p:txBody>
      </p:sp>
      <p:sp>
        <p:nvSpPr>
          <p:cNvPr id="10242" name="Rectangle 2"/>
          <p:cNvSpPr>
            <a:spLocks noGrp="1" noChangeArrowheads="1"/>
          </p:cNvSpPr>
          <p:nvPr>
            <p:ph type="title"/>
          </p:nvPr>
        </p:nvSpPr>
        <p:spPr>
          <a:xfrm>
            <a:off x="684213" y="333375"/>
            <a:ext cx="7772400" cy="1143000"/>
          </a:xfrm>
        </p:spPr>
        <p:txBody>
          <a:bodyPr/>
          <a:lstStyle/>
          <a:p>
            <a:r>
              <a:rPr lang="en-US" b="1"/>
              <a:t>Fixed price/unit example</a:t>
            </a:r>
          </a:p>
        </p:txBody>
      </p:sp>
      <p:sp>
        <p:nvSpPr>
          <p:cNvPr id="10243" name="Rectangle 3"/>
          <p:cNvSpPr>
            <a:spLocks noGrp="1" noChangeArrowheads="1"/>
          </p:cNvSpPr>
          <p:nvPr>
            <p:ph type="body" idx="1"/>
          </p:nvPr>
        </p:nvSpPr>
        <p:spPr>
          <a:xfrm>
            <a:off x="684213" y="1700213"/>
            <a:ext cx="7772400" cy="4114800"/>
          </a:xfrm>
        </p:spPr>
        <p:txBody>
          <a:bodyPr/>
          <a:lstStyle/>
          <a:p>
            <a:r>
              <a:rPr lang="en-US"/>
              <a:t>Estimated system size 2,600 FPs</a:t>
            </a:r>
          </a:p>
          <a:p>
            <a:r>
              <a:rPr lang="en-US"/>
              <a:t>Price </a:t>
            </a:r>
          </a:p>
          <a:p>
            <a:pPr lvl="1"/>
            <a:r>
              <a:rPr lang="en-US"/>
              <a:t>2000 FPs x $967 </a:t>
            </a:r>
            <a:r>
              <a:rPr lang="en-US" i="1"/>
              <a:t>plus</a:t>
            </a:r>
            <a:r>
              <a:rPr lang="en-US"/>
              <a:t> </a:t>
            </a:r>
          </a:p>
          <a:p>
            <a:pPr lvl="1"/>
            <a:r>
              <a:rPr lang="en-US"/>
              <a:t>500 FPs x $1,019 </a:t>
            </a:r>
            <a:r>
              <a:rPr lang="en-US" i="1"/>
              <a:t>plus</a:t>
            </a:r>
          </a:p>
          <a:p>
            <a:pPr lvl="1"/>
            <a:r>
              <a:rPr lang="en-US"/>
              <a:t>100 FPs x $1,058 </a:t>
            </a:r>
          </a:p>
          <a:p>
            <a:pPr lvl="1"/>
            <a:r>
              <a:rPr lang="en-US"/>
              <a:t>i.e. $2,549,300</a:t>
            </a:r>
          </a:p>
          <a:p>
            <a:r>
              <a:rPr lang="en-US"/>
              <a:t>What would be charge for 3,200 FPs?</a:t>
            </a:r>
          </a:p>
        </p:txBody>
      </p:sp>
    </p:spTree>
    <p:extLst>
      <p:ext uri="{BB962C8B-B14F-4D97-AF65-F5344CB8AC3E}">
        <p14:creationId xmlns:p14="http://schemas.microsoft.com/office/powerpoint/2010/main" val="40833503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33E35975-776D-4544-A7EE-F5972FA5729F}" type="slidenum">
              <a:rPr lang="en-US"/>
              <a:pPr/>
              <a:t>11</a:t>
            </a:fld>
            <a:endParaRPr lang="en-US"/>
          </a:p>
        </p:txBody>
      </p:sp>
      <p:sp>
        <p:nvSpPr>
          <p:cNvPr id="11266" name="Rectangle 2"/>
          <p:cNvSpPr>
            <a:spLocks noGrp="1" noChangeArrowheads="1"/>
          </p:cNvSpPr>
          <p:nvPr>
            <p:ph type="title"/>
          </p:nvPr>
        </p:nvSpPr>
        <p:spPr>
          <a:xfrm>
            <a:off x="611188" y="260350"/>
            <a:ext cx="7772400" cy="1143000"/>
          </a:xfrm>
        </p:spPr>
        <p:txBody>
          <a:bodyPr/>
          <a:lstStyle/>
          <a:p>
            <a:r>
              <a:rPr lang="en-US" b="1"/>
              <a:t>Fixed price/unit</a:t>
            </a:r>
          </a:p>
        </p:txBody>
      </p:sp>
      <p:sp>
        <p:nvSpPr>
          <p:cNvPr id="11267" name="Rectangle 3"/>
          <p:cNvSpPr>
            <a:spLocks noGrp="1" noChangeArrowheads="1"/>
          </p:cNvSpPr>
          <p:nvPr>
            <p:ph type="body" idx="1"/>
          </p:nvPr>
        </p:nvSpPr>
        <p:spPr>
          <a:xfrm>
            <a:off x="755650" y="1628775"/>
            <a:ext cx="7340600" cy="3740150"/>
          </a:xfrm>
        </p:spPr>
        <p:txBody>
          <a:bodyPr>
            <a:normAutofit fontScale="92500" lnSpcReduction="20000"/>
          </a:bodyPr>
          <a:lstStyle/>
          <a:p>
            <a:pPr>
              <a:buFontTx/>
              <a:buNone/>
            </a:pPr>
            <a:r>
              <a:rPr lang="en-US"/>
              <a:t>Advantages for customer</a:t>
            </a:r>
          </a:p>
          <a:p>
            <a:r>
              <a:rPr lang="en-US"/>
              <a:t>customer understanding of how price is calculated</a:t>
            </a:r>
          </a:p>
          <a:p>
            <a:r>
              <a:rPr lang="en-US"/>
              <a:t>comparability between different pricing schedules</a:t>
            </a:r>
          </a:p>
          <a:p>
            <a:r>
              <a:rPr lang="en-US"/>
              <a:t>emerging functionality can be accounted for</a:t>
            </a:r>
          </a:p>
          <a:p>
            <a:r>
              <a:rPr lang="en-US"/>
              <a:t>supplier incentive to be cost-effective</a:t>
            </a:r>
          </a:p>
          <a:p>
            <a:endParaRPr lang="en-US"/>
          </a:p>
          <a:p>
            <a:endParaRPr lang="en-US"/>
          </a:p>
        </p:txBody>
      </p:sp>
    </p:spTree>
    <p:extLst>
      <p:ext uri="{BB962C8B-B14F-4D97-AF65-F5344CB8AC3E}">
        <p14:creationId xmlns:p14="http://schemas.microsoft.com/office/powerpoint/2010/main" val="42093765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5AB927C3-A3A1-4033-9D81-931E6D8FBD21}" type="slidenum">
              <a:rPr lang="en-US"/>
              <a:pPr/>
              <a:t>12</a:t>
            </a:fld>
            <a:endParaRPr lang="en-US"/>
          </a:p>
        </p:txBody>
      </p:sp>
      <p:sp>
        <p:nvSpPr>
          <p:cNvPr id="12290" name="Rectangle 2"/>
          <p:cNvSpPr>
            <a:spLocks noGrp="1" noChangeArrowheads="1"/>
          </p:cNvSpPr>
          <p:nvPr>
            <p:ph type="title"/>
          </p:nvPr>
        </p:nvSpPr>
        <p:spPr/>
        <p:txBody>
          <a:bodyPr/>
          <a:lstStyle/>
          <a:p>
            <a:r>
              <a:rPr lang="en-US" b="1"/>
              <a:t>Fixed price/unit</a:t>
            </a:r>
          </a:p>
        </p:txBody>
      </p:sp>
      <p:sp>
        <p:nvSpPr>
          <p:cNvPr id="12291" name="Rectangle 3"/>
          <p:cNvSpPr>
            <a:spLocks noGrp="1" noChangeArrowheads="1"/>
          </p:cNvSpPr>
          <p:nvPr>
            <p:ph type="body" idx="1"/>
          </p:nvPr>
        </p:nvSpPr>
        <p:spPr/>
        <p:txBody>
          <a:bodyPr/>
          <a:lstStyle/>
          <a:p>
            <a:pPr>
              <a:buFontTx/>
              <a:buNone/>
            </a:pPr>
            <a:r>
              <a:rPr lang="en-US"/>
              <a:t>Disadvantages</a:t>
            </a:r>
          </a:p>
          <a:p>
            <a:r>
              <a:rPr lang="en-US"/>
              <a:t>difficulties with software size measurement - may need independent FP counter</a:t>
            </a:r>
          </a:p>
          <a:p>
            <a:r>
              <a:rPr lang="en-US"/>
              <a:t>changing (as opposed to new) requirements: how do you charge?</a:t>
            </a:r>
          </a:p>
        </p:txBody>
      </p:sp>
    </p:spTree>
    <p:extLst>
      <p:ext uri="{BB962C8B-B14F-4D97-AF65-F5344CB8AC3E}">
        <p14:creationId xmlns:p14="http://schemas.microsoft.com/office/powerpoint/2010/main" val="2271347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4F11F8C2-46F0-474B-AE08-46800B6857ED}" type="slidenum">
              <a:rPr lang="en-US"/>
              <a:pPr/>
              <a:t>13</a:t>
            </a:fld>
            <a:endParaRPr lang="en-US"/>
          </a:p>
        </p:txBody>
      </p:sp>
      <p:sp>
        <p:nvSpPr>
          <p:cNvPr id="13314" name="Rectangle 2"/>
          <p:cNvSpPr>
            <a:spLocks noGrp="1" noChangeArrowheads="1"/>
          </p:cNvSpPr>
          <p:nvPr>
            <p:ph type="title"/>
          </p:nvPr>
        </p:nvSpPr>
        <p:spPr/>
        <p:txBody>
          <a:bodyPr/>
          <a:lstStyle/>
          <a:p>
            <a:r>
              <a:rPr lang="en-US" b="1"/>
              <a:t>The tendering process</a:t>
            </a:r>
          </a:p>
        </p:txBody>
      </p:sp>
      <p:sp>
        <p:nvSpPr>
          <p:cNvPr id="13315" name="Rectangle 3"/>
          <p:cNvSpPr>
            <a:spLocks noGrp="1" noChangeArrowheads="1"/>
          </p:cNvSpPr>
          <p:nvPr>
            <p:ph type="body" idx="1"/>
          </p:nvPr>
        </p:nvSpPr>
        <p:spPr/>
        <p:txBody>
          <a:bodyPr/>
          <a:lstStyle/>
          <a:p>
            <a:r>
              <a:rPr lang="en-US"/>
              <a:t>Open tendering</a:t>
            </a:r>
          </a:p>
          <a:p>
            <a:pPr lvl="1"/>
            <a:r>
              <a:rPr lang="en-US"/>
              <a:t>any supplier can bid in response to the </a:t>
            </a:r>
            <a:r>
              <a:rPr lang="en-US" i="1"/>
              <a:t>invitation to tender</a:t>
            </a:r>
          </a:p>
          <a:p>
            <a:pPr lvl="1"/>
            <a:r>
              <a:rPr lang="en-US"/>
              <a:t>all tenders must be evaluated in the same way</a:t>
            </a:r>
          </a:p>
          <a:p>
            <a:pPr lvl="1"/>
            <a:r>
              <a:rPr lang="en-US"/>
              <a:t>government bodies may have to do this by local/international law</a:t>
            </a:r>
          </a:p>
        </p:txBody>
      </p:sp>
    </p:spTree>
    <p:extLst>
      <p:ext uri="{BB962C8B-B14F-4D97-AF65-F5344CB8AC3E}">
        <p14:creationId xmlns:p14="http://schemas.microsoft.com/office/powerpoint/2010/main" val="10873161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3078CCD0-3F88-4419-99F3-E4B1664575C8}" type="slidenum">
              <a:rPr lang="en-US"/>
              <a:pPr/>
              <a:t>14</a:t>
            </a:fld>
            <a:endParaRPr lang="en-US"/>
          </a:p>
        </p:txBody>
      </p:sp>
      <p:sp>
        <p:nvSpPr>
          <p:cNvPr id="14338" name="Rectangle 2"/>
          <p:cNvSpPr>
            <a:spLocks noGrp="1" noChangeArrowheads="1"/>
          </p:cNvSpPr>
          <p:nvPr>
            <p:ph type="title"/>
          </p:nvPr>
        </p:nvSpPr>
        <p:spPr/>
        <p:txBody>
          <a:bodyPr/>
          <a:lstStyle/>
          <a:p>
            <a:r>
              <a:rPr lang="en-US" b="1"/>
              <a:t>The tendering process</a:t>
            </a:r>
          </a:p>
        </p:txBody>
      </p:sp>
      <p:sp>
        <p:nvSpPr>
          <p:cNvPr id="14339" name="Rectangle 3"/>
          <p:cNvSpPr>
            <a:spLocks noGrp="1" noChangeArrowheads="1"/>
          </p:cNvSpPr>
          <p:nvPr>
            <p:ph type="body" idx="1"/>
          </p:nvPr>
        </p:nvSpPr>
        <p:spPr/>
        <p:txBody>
          <a:bodyPr/>
          <a:lstStyle/>
          <a:p>
            <a:r>
              <a:rPr lang="en-US"/>
              <a:t>Restricted tendering process</a:t>
            </a:r>
          </a:p>
          <a:p>
            <a:pPr lvl="1"/>
            <a:r>
              <a:rPr lang="en-US"/>
              <a:t>bids only from those specifically invited</a:t>
            </a:r>
          </a:p>
          <a:p>
            <a:pPr lvl="1"/>
            <a:r>
              <a:rPr lang="en-US"/>
              <a:t>can reduce suppliers being considered at any stage</a:t>
            </a:r>
          </a:p>
          <a:p>
            <a:r>
              <a:rPr lang="en-US"/>
              <a:t>Negotiated procedure</a:t>
            </a:r>
          </a:p>
          <a:p>
            <a:pPr lvl="1"/>
            <a:r>
              <a:rPr lang="en-US"/>
              <a:t>negotiate with one supplier e.g. for extensions to software already supplied</a:t>
            </a:r>
          </a:p>
        </p:txBody>
      </p:sp>
    </p:spTree>
    <p:extLst>
      <p:ext uri="{BB962C8B-B14F-4D97-AF65-F5344CB8AC3E}">
        <p14:creationId xmlns:p14="http://schemas.microsoft.com/office/powerpoint/2010/main" val="21283241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2"/>
          <p:cNvSpPr>
            <a:spLocks noGrp="1"/>
          </p:cNvSpPr>
          <p:nvPr>
            <p:ph type="sldNum" sz="quarter" idx="10"/>
          </p:nvPr>
        </p:nvSpPr>
        <p:spPr/>
        <p:txBody>
          <a:bodyPr/>
          <a:lstStyle/>
          <a:p>
            <a:fld id="{014BF96E-4B7C-4852-AE30-7B32D84020EA}" type="slidenum">
              <a:rPr lang="en-US"/>
              <a:pPr/>
              <a:t>15</a:t>
            </a:fld>
            <a:endParaRPr lang="en-US"/>
          </a:p>
        </p:txBody>
      </p:sp>
      <p:sp>
        <p:nvSpPr>
          <p:cNvPr id="15362" name="Rectangle 2"/>
          <p:cNvSpPr>
            <a:spLocks noGrp="1" noChangeArrowheads="1"/>
          </p:cNvSpPr>
          <p:nvPr>
            <p:ph type="title"/>
          </p:nvPr>
        </p:nvSpPr>
        <p:spPr>
          <a:xfrm>
            <a:off x="827088" y="260350"/>
            <a:ext cx="7772400" cy="1143000"/>
          </a:xfrm>
        </p:spPr>
        <p:txBody>
          <a:bodyPr/>
          <a:lstStyle/>
          <a:p>
            <a:r>
              <a:rPr lang="en-US" sz="4000" b="1"/>
              <a:t>Stages in contract placement</a:t>
            </a:r>
          </a:p>
        </p:txBody>
      </p:sp>
      <p:sp>
        <p:nvSpPr>
          <p:cNvPr id="15363" name="Rectangle 3"/>
          <p:cNvSpPr>
            <a:spLocks noChangeArrowheads="1"/>
          </p:cNvSpPr>
          <p:nvPr/>
        </p:nvSpPr>
        <p:spPr bwMode="auto">
          <a:xfrm>
            <a:off x="609600" y="1524000"/>
            <a:ext cx="1981200" cy="990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sz="2400">
                <a:solidFill>
                  <a:schemeClr val="bg2"/>
                </a:solidFill>
              </a:rPr>
              <a:t>requirements</a:t>
            </a:r>
          </a:p>
          <a:p>
            <a:pPr algn="ctr" eaLnBrk="0" hangingPunct="0"/>
            <a:r>
              <a:rPr lang="en-US" sz="2400">
                <a:solidFill>
                  <a:schemeClr val="bg2"/>
                </a:solidFill>
              </a:rPr>
              <a:t>analysis</a:t>
            </a:r>
          </a:p>
        </p:txBody>
      </p:sp>
      <p:sp>
        <p:nvSpPr>
          <p:cNvPr id="15364" name="Rectangle 4"/>
          <p:cNvSpPr>
            <a:spLocks noChangeArrowheads="1"/>
          </p:cNvSpPr>
          <p:nvPr/>
        </p:nvSpPr>
        <p:spPr bwMode="auto">
          <a:xfrm>
            <a:off x="4572000" y="4267200"/>
            <a:ext cx="1981200" cy="990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sz="2400">
                <a:solidFill>
                  <a:schemeClr val="bg2"/>
                </a:solidFill>
              </a:rPr>
              <a:t>invitation to</a:t>
            </a:r>
          </a:p>
          <a:p>
            <a:pPr algn="ctr" eaLnBrk="0" hangingPunct="0"/>
            <a:r>
              <a:rPr lang="en-US" sz="2400">
                <a:solidFill>
                  <a:schemeClr val="bg2"/>
                </a:solidFill>
              </a:rPr>
              <a:t> tender</a:t>
            </a:r>
          </a:p>
        </p:txBody>
      </p:sp>
      <p:sp>
        <p:nvSpPr>
          <p:cNvPr id="15365" name="Rectangle 5"/>
          <p:cNvSpPr>
            <a:spLocks noChangeArrowheads="1"/>
          </p:cNvSpPr>
          <p:nvPr/>
        </p:nvSpPr>
        <p:spPr bwMode="auto">
          <a:xfrm>
            <a:off x="2590800" y="2819400"/>
            <a:ext cx="1981200" cy="990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endParaRPr lang="en-GB" sz="3200"/>
          </a:p>
        </p:txBody>
      </p:sp>
      <p:sp>
        <p:nvSpPr>
          <p:cNvPr id="15366" name="Rectangle 6"/>
          <p:cNvSpPr>
            <a:spLocks noChangeArrowheads="1"/>
          </p:cNvSpPr>
          <p:nvPr/>
        </p:nvSpPr>
        <p:spPr bwMode="auto">
          <a:xfrm>
            <a:off x="6858000" y="5486400"/>
            <a:ext cx="1981200" cy="990600"/>
          </a:xfrm>
          <a:prstGeom prst="rect">
            <a:avLst/>
          </a:prstGeom>
          <a:solidFill>
            <a:srgbClr val="99CC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sz="2400">
                <a:solidFill>
                  <a:schemeClr val="bg2"/>
                </a:solidFill>
              </a:rPr>
              <a:t>evaluation of </a:t>
            </a:r>
          </a:p>
          <a:p>
            <a:pPr algn="ctr" eaLnBrk="0" hangingPunct="0"/>
            <a:r>
              <a:rPr lang="en-US" sz="2400">
                <a:solidFill>
                  <a:schemeClr val="bg2"/>
                </a:solidFill>
              </a:rPr>
              <a:t>proposals</a:t>
            </a:r>
          </a:p>
        </p:txBody>
      </p:sp>
      <p:sp>
        <p:nvSpPr>
          <p:cNvPr id="15367" name="AutoShape 7"/>
          <p:cNvSpPr>
            <a:spLocks noChangeArrowheads="1"/>
          </p:cNvSpPr>
          <p:nvPr/>
        </p:nvSpPr>
        <p:spPr bwMode="auto">
          <a:xfrm rot="-16283969">
            <a:off x="1273175" y="2613025"/>
            <a:ext cx="838200" cy="793750"/>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rgbClr val="FF00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68" name="AutoShape 8"/>
          <p:cNvSpPr>
            <a:spLocks noChangeArrowheads="1"/>
          </p:cNvSpPr>
          <p:nvPr/>
        </p:nvSpPr>
        <p:spPr bwMode="auto">
          <a:xfrm rot="-16283969">
            <a:off x="3254375" y="4137025"/>
            <a:ext cx="838200" cy="793750"/>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rgbClr val="FF00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69" name="AutoShape 9"/>
          <p:cNvSpPr>
            <a:spLocks noChangeArrowheads="1"/>
          </p:cNvSpPr>
          <p:nvPr/>
        </p:nvSpPr>
        <p:spPr bwMode="auto">
          <a:xfrm rot="-16283969">
            <a:off x="5540375" y="5661025"/>
            <a:ext cx="838200" cy="793750"/>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rgbClr val="FF00FF"/>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2" name="Text Box 12"/>
          <p:cNvSpPr txBox="1">
            <a:spLocks noChangeArrowheads="1"/>
          </p:cNvSpPr>
          <p:nvPr/>
        </p:nvSpPr>
        <p:spPr bwMode="auto">
          <a:xfrm>
            <a:off x="2743200" y="2971800"/>
            <a:ext cx="15763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2400">
                <a:solidFill>
                  <a:schemeClr val="bg2"/>
                </a:solidFill>
              </a:rPr>
              <a:t>evaluation</a:t>
            </a:r>
          </a:p>
          <a:p>
            <a:pPr eaLnBrk="0" hangingPunct="0"/>
            <a:r>
              <a:rPr lang="en-US" sz="2400">
                <a:solidFill>
                  <a:schemeClr val="bg2"/>
                </a:solidFill>
              </a:rPr>
              <a:t> plan</a:t>
            </a:r>
            <a:endParaRPr lang="en-US" sz="3200">
              <a:solidFill>
                <a:schemeClr val="bg2"/>
              </a:solidFill>
            </a:endParaRPr>
          </a:p>
        </p:txBody>
      </p:sp>
    </p:spTree>
    <p:extLst>
      <p:ext uri="{BB962C8B-B14F-4D97-AF65-F5344CB8AC3E}">
        <p14:creationId xmlns:p14="http://schemas.microsoft.com/office/powerpoint/2010/main" val="13890525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4BFE9084-78AD-468D-8D22-0E0031A7CF95}" type="slidenum">
              <a:rPr lang="en-US"/>
              <a:pPr/>
              <a:t>16</a:t>
            </a:fld>
            <a:endParaRPr lang="en-US"/>
          </a:p>
        </p:txBody>
      </p:sp>
      <p:sp>
        <p:nvSpPr>
          <p:cNvPr id="16386" name="Rectangle 2"/>
          <p:cNvSpPr>
            <a:spLocks noGrp="1" noChangeArrowheads="1"/>
          </p:cNvSpPr>
          <p:nvPr>
            <p:ph type="title"/>
          </p:nvPr>
        </p:nvSpPr>
        <p:spPr>
          <a:xfrm>
            <a:off x="685800" y="304800"/>
            <a:ext cx="7772400" cy="1143000"/>
          </a:xfrm>
        </p:spPr>
        <p:txBody>
          <a:bodyPr>
            <a:normAutofit fontScale="90000"/>
          </a:bodyPr>
          <a:lstStyle/>
          <a:p>
            <a:r>
              <a:rPr lang="en-US" b="1"/>
              <a:t>Requirements document: sections</a:t>
            </a:r>
          </a:p>
        </p:txBody>
      </p:sp>
      <p:sp>
        <p:nvSpPr>
          <p:cNvPr id="16387" name="Rectangle 3"/>
          <p:cNvSpPr>
            <a:spLocks noGrp="1" noChangeArrowheads="1"/>
          </p:cNvSpPr>
          <p:nvPr>
            <p:ph type="body" idx="1"/>
          </p:nvPr>
        </p:nvSpPr>
        <p:spPr>
          <a:xfrm>
            <a:off x="468313" y="1557338"/>
            <a:ext cx="7772400" cy="5105400"/>
          </a:xfrm>
        </p:spPr>
        <p:txBody>
          <a:bodyPr/>
          <a:lstStyle/>
          <a:p>
            <a:r>
              <a:rPr lang="en-US"/>
              <a:t>introduction</a:t>
            </a:r>
          </a:p>
          <a:p>
            <a:r>
              <a:rPr lang="en-US"/>
              <a:t>description of existing system and current environment</a:t>
            </a:r>
          </a:p>
          <a:p>
            <a:r>
              <a:rPr lang="en-US"/>
              <a:t>future strategy or plans</a:t>
            </a:r>
          </a:p>
          <a:p>
            <a:r>
              <a:rPr lang="en-US"/>
              <a:t>system requirements - </a:t>
            </a:r>
          </a:p>
          <a:p>
            <a:pPr lvl="1"/>
            <a:r>
              <a:rPr lang="en-US"/>
              <a:t> 	mandatory/desirable features</a:t>
            </a:r>
          </a:p>
          <a:p>
            <a:r>
              <a:rPr lang="en-US"/>
              <a:t>deadlines</a:t>
            </a:r>
          </a:p>
          <a:p>
            <a:r>
              <a:rPr lang="en-US"/>
              <a:t>additional information required from bidders</a:t>
            </a:r>
          </a:p>
        </p:txBody>
      </p:sp>
    </p:spTree>
    <p:extLst>
      <p:ext uri="{BB962C8B-B14F-4D97-AF65-F5344CB8AC3E}">
        <p14:creationId xmlns:p14="http://schemas.microsoft.com/office/powerpoint/2010/main" val="15942015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A3AD5744-4E3F-4D5F-98B2-188AB450C6FA}" type="slidenum">
              <a:rPr lang="en-US"/>
              <a:pPr/>
              <a:t>17</a:t>
            </a:fld>
            <a:endParaRPr lang="en-US"/>
          </a:p>
        </p:txBody>
      </p:sp>
      <p:sp>
        <p:nvSpPr>
          <p:cNvPr id="17410" name="Rectangle 2"/>
          <p:cNvSpPr>
            <a:spLocks noGrp="1" noChangeArrowheads="1"/>
          </p:cNvSpPr>
          <p:nvPr>
            <p:ph type="title"/>
          </p:nvPr>
        </p:nvSpPr>
        <p:spPr/>
        <p:txBody>
          <a:bodyPr/>
          <a:lstStyle/>
          <a:p>
            <a:r>
              <a:rPr lang="en-US" b="1"/>
              <a:t>Requirements </a:t>
            </a:r>
          </a:p>
        </p:txBody>
      </p:sp>
      <p:sp>
        <p:nvSpPr>
          <p:cNvPr id="17411" name="Rectangle 3"/>
          <p:cNvSpPr>
            <a:spLocks noGrp="1" noChangeArrowheads="1"/>
          </p:cNvSpPr>
          <p:nvPr>
            <p:ph type="body" idx="1"/>
          </p:nvPr>
        </p:nvSpPr>
        <p:spPr/>
        <p:txBody>
          <a:bodyPr/>
          <a:lstStyle/>
          <a:p>
            <a:r>
              <a:rPr lang="en-US"/>
              <a:t>These will include</a:t>
            </a:r>
          </a:p>
          <a:p>
            <a:pPr lvl="1"/>
            <a:r>
              <a:rPr lang="en-US"/>
              <a:t>functions in software, with necessary inputs and outputs</a:t>
            </a:r>
          </a:p>
          <a:p>
            <a:pPr lvl="1"/>
            <a:r>
              <a:rPr lang="en-US"/>
              <a:t>standards to be adhered to </a:t>
            </a:r>
          </a:p>
          <a:p>
            <a:pPr lvl="1"/>
            <a:r>
              <a:rPr lang="en-US"/>
              <a:t>other applications with which software is to be compatible</a:t>
            </a:r>
          </a:p>
          <a:p>
            <a:pPr lvl="1"/>
            <a:r>
              <a:rPr lang="en-US"/>
              <a:t>quality requirements e.g. response times</a:t>
            </a:r>
          </a:p>
        </p:txBody>
      </p:sp>
    </p:spTree>
    <p:extLst>
      <p:ext uri="{BB962C8B-B14F-4D97-AF65-F5344CB8AC3E}">
        <p14:creationId xmlns:p14="http://schemas.microsoft.com/office/powerpoint/2010/main" val="13984655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A581F836-72EA-4A10-9D66-DCAD09B18F34}" type="slidenum">
              <a:rPr lang="en-US"/>
              <a:pPr/>
              <a:t>18</a:t>
            </a:fld>
            <a:endParaRPr lang="en-US"/>
          </a:p>
        </p:txBody>
      </p:sp>
      <p:sp>
        <p:nvSpPr>
          <p:cNvPr id="18434" name="Rectangle 2"/>
          <p:cNvSpPr>
            <a:spLocks noGrp="1" noChangeArrowheads="1"/>
          </p:cNvSpPr>
          <p:nvPr>
            <p:ph type="title"/>
          </p:nvPr>
        </p:nvSpPr>
        <p:spPr/>
        <p:txBody>
          <a:bodyPr/>
          <a:lstStyle/>
          <a:p>
            <a:r>
              <a:rPr lang="en-US" b="1"/>
              <a:t>Evaluation plan</a:t>
            </a:r>
          </a:p>
        </p:txBody>
      </p:sp>
      <p:sp>
        <p:nvSpPr>
          <p:cNvPr id="18435" name="Rectangle 3"/>
          <p:cNvSpPr>
            <a:spLocks noGrp="1" noChangeArrowheads="1"/>
          </p:cNvSpPr>
          <p:nvPr>
            <p:ph type="body" idx="1"/>
          </p:nvPr>
        </p:nvSpPr>
        <p:spPr/>
        <p:txBody>
          <a:bodyPr/>
          <a:lstStyle/>
          <a:p>
            <a:r>
              <a:rPr lang="en-US"/>
              <a:t>How are proposals to be evaluated?</a:t>
            </a:r>
          </a:p>
          <a:p>
            <a:r>
              <a:rPr lang="en-US"/>
              <a:t>Methods could include:</a:t>
            </a:r>
          </a:p>
          <a:p>
            <a:pPr lvl="1"/>
            <a:r>
              <a:rPr lang="en-US"/>
              <a:t>reading proposals</a:t>
            </a:r>
          </a:p>
          <a:p>
            <a:pPr lvl="1"/>
            <a:r>
              <a:rPr lang="en-US"/>
              <a:t>interviews</a:t>
            </a:r>
          </a:p>
          <a:p>
            <a:pPr lvl="1"/>
            <a:r>
              <a:rPr lang="en-US"/>
              <a:t>demonstrations</a:t>
            </a:r>
          </a:p>
          <a:p>
            <a:pPr lvl="1"/>
            <a:r>
              <a:rPr lang="en-US"/>
              <a:t>site visits</a:t>
            </a:r>
          </a:p>
          <a:p>
            <a:pPr lvl="1"/>
            <a:r>
              <a:rPr lang="en-US"/>
              <a:t>practical tests</a:t>
            </a:r>
          </a:p>
        </p:txBody>
      </p:sp>
    </p:spTree>
    <p:extLst>
      <p:ext uri="{BB962C8B-B14F-4D97-AF65-F5344CB8AC3E}">
        <p14:creationId xmlns:p14="http://schemas.microsoft.com/office/powerpoint/2010/main" val="18836688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5813D047-8AB0-46F8-8372-F86505E897AC}" type="slidenum">
              <a:rPr lang="en-US"/>
              <a:pPr/>
              <a:t>19</a:t>
            </a:fld>
            <a:endParaRPr lang="en-US"/>
          </a:p>
        </p:txBody>
      </p:sp>
      <p:sp>
        <p:nvSpPr>
          <p:cNvPr id="19458" name="Rectangle 2"/>
          <p:cNvSpPr>
            <a:spLocks noGrp="1" noChangeArrowheads="1"/>
          </p:cNvSpPr>
          <p:nvPr>
            <p:ph type="title"/>
          </p:nvPr>
        </p:nvSpPr>
        <p:spPr>
          <a:xfrm>
            <a:off x="685800" y="381000"/>
            <a:ext cx="7772400" cy="1143000"/>
          </a:xfrm>
        </p:spPr>
        <p:txBody>
          <a:bodyPr/>
          <a:lstStyle/>
          <a:p>
            <a:r>
              <a:rPr lang="en-US" b="1"/>
              <a:t>Evaluation plan - contd.</a:t>
            </a:r>
          </a:p>
        </p:txBody>
      </p:sp>
      <p:sp>
        <p:nvSpPr>
          <p:cNvPr id="19459" name="Rectangle 3"/>
          <p:cNvSpPr>
            <a:spLocks noGrp="1" noChangeArrowheads="1"/>
          </p:cNvSpPr>
          <p:nvPr>
            <p:ph type="body" idx="1"/>
          </p:nvPr>
        </p:nvSpPr>
        <p:spPr>
          <a:xfrm>
            <a:off x="609600" y="1524000"/>
            <a:ext cx="7772400" cy="4114800"/>
          </a:xfrm>
        </p:spPr>
        <p:txBody>
          <a:bodyPr>
            <a:normAutofit lnSpcReduction="10000"/>
          </a:bodyPr>
          <a:lstStyle/>
          <a:p>
            <a:r>
              <a:rPr lang="en-US"/>
              <a:t>Need to assess value for money for each desirable feature</a:t>
            </a:r>
          </a:p>
          <a:p>
            <a:r>
              <a:rPr lang="en-US"/>
              <a:t>Example:</a:t>
            </a:r>
          </a:p>
          <a:p>
            <a:pPr lvl="1"/>
            <a:r>
              <a:rPr lang="en-US"/>
              <a:t>feeder file saves data input</a:t>
            </a:r>
          </a:p>
          <a:p>
            <a:pPr lvl="1"/>
            <a:r>
              <a:rPr lang="en-US"/>
              <a:t>4 hours a month saved</a:t>
            </a:r>
          </a:p>
          <a:p>
            <a:pPr lvl="1"/>
            <a:r>
              <a:rPr lang="en-US"/>
              <a:t>cost of inputter £20 an hour</a:t>
            </a:r>
          </a:p>
          <a:p>
            <a:pPr lvl="1"/>
            <a:r>
              <a:rPr lang="en-US"/>
              <a:t>system to be used for 4 years</a:t>
            </a:r>
          </a:p>
          <a:p>
            <a:pPr lvl="1"/>
            <a:r>
              <a:rPr lang="en-US"/>
              <a:t>if cost of feature £1000, would it be worth it?</a:t>
            </a:r>
          </a:p>
        </p:txBody>
      </p:sp>
    </p:spTree>
    <p:extLst>
      <p:ext uri="{BB962C8B-B14F-4D97-AF65-F5344CB8AC3E}">
        <p14:creationId xmlns:p14="http://schemas.microsoft.com/office/powerpoint/2010/main" val="7911950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E4D1690A-86C9-4F67-9970-ED77D98537E0}" type="slidenum">
              <a:rPr lang="en-US"/>
              <a:pPr/>
              <a:t>20</a:t>
            </a:fld>
            <a:endParaRPr lang="en-US"/>
          </a:p>
        </p:txBody>
      </p:sp>
      <p:sp>
        <p:nvSpPr>
          <p:cNvPr id="20482" name="Rectangle 2"/>
          <p:cNvSpPr>
            <a:spLocks noGrp="1" noChangeArrowheads="1"/>
          </p:cNvSpPr>
          <p:nvPr>
            <p:ph type="title"/>
          </p:nvPr>
        </p:nvSpPr>
        <p:spPr/>
        <p:txBody>
          <a:bodyPr/>
          <a:lstStyle/>
          <a:p>
            <a:r>
              <a:rPr lang="en-US" b="1"/>
              <a:t>Invitation to tender (ITT)</a:t>
            </a:r>
          </a:p>
        </p:txBody>
      </p:sp>
      <p:sp>
        <p:nvSpPr>
          <p:cNvPr id="20483" name="Rectangle 3"/>
          <p:cNvSpPr>
            <a:spLocks noGrp="1" noChangeArrowheads="1"/>
          </p:cNvSpPr>
          <p:nvPr>
            <p:ph type="body" idx="1"/>
          </p:nvPr>
        </p:nvSpPr>
        <p:spPr/>
        <p:txBody>
          <a:bodyPr/>
          <a:lstStyle/>
          <a:p>
            <a:r>
              <a:rPr lang="en-US"/>
              <a:t>Note that bidder is making an </a:t>
            </a:r>
            <a:r>
              <a:rPr lang="en-US" i="1"/>
              <a:t>offer </a:t>
            </a:r>
            <a:r>
              <a:rPr lang="en-US"/>
              <a:t>in response to ITT</a:t>
            </a:r>
          </a:p>
          <a:p>
            <a:r>
              <a:rPr lang="en-US" i="1"/>
              <a:t>acceptance </a:t>
            </a:r>
            <a:r>
              <a:rPr lang="en-US"/>
              <a:t>of offer creates a </a:t>
            </a:r>
            <a:r>
              <a:rPr lang="en-US" i="1"/>
              <a:t>contract</a:t>
            </a:r>
          </a:p>
          <a:p>
            <a:r>
              <a:rPr lang="en-US"/>
              <a:t>Customer may need further information</a:t>
            </a:r>
          </a:p>
          <a:p>
            <a:r>
              <a:rPr lang="en-US"/>
              <a:t>Problem of different technical solutions to the same problem</a:t>
            </a:r>
            <a:endParaRPr lang="en-US" i="1"/>
          </a:p>
        </p:txBody>
      </p:sp>
    </p:spTree>
    <p:extLst>
      <p:ext uri="{BB962C8B-B14F-4D97-AF65-F5344CB8AC3E}">
        <p14:creationId xmlns:p14="http://schemas.microsoft.com/office/powerpoint/2010/main" val="12395638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F4412757-6A61-418D-81F2-9AD794317A4C}" type="slidenum">
              <a:rPr lang="en-US"/>
              <a:pPr/>
              <a:t>21</a:t>
            </a:fld>
            <a:endParaRPr lang="en-US"/>
          </a:p>
        </p:txBody>
      </p:sp>
      <p:sp>
        <p:nvSpPr>
          <p:cNvPr id="21506" name="Rectangle 2"/>
          <p:cNvSpPr>
            <a:spLocks noGrp="1" noChangeArrowheads="1"/>
          </p:cNvSpPr>
          <p:nvPr>
            <p:ph type="title"/>
          </p:nvPr>
        </p:nvSpPr>
        <p:spPr>
          <a:xfrm>
            <a:off x="323850" y="188913"/>
            <a:ext cx="8424863" cy="1143000"/>
          </a:xfrm>
        </p:spPr>
        <p:txBody>
          <a:bodyPr/>
          <a:lstStyle/>
          <a:p>
            <a:r>
              <a:rPr lang="en-US" b="1"/>
              <a:t>Memoranda of agreement (MoA)</a:t>
            </a:r>
          </a:p>
        </p:txBody>
      </p:sp>
      <p:sp>
        <p:nvSpPr>
          <p:cNvPr id="21507" name="Rectangle 3"/>
          <p:cNvSpPr>
            <a:spLocks noGrp="1" noChangeArrowheads="1"/>
          </p:cNvSpPr>
          <p:nvPr>
            <p:ph type="body" idx="1"/>
          </p:nvPr>
        </p:nvSpPr>
        <p:spPr>
          <a:xfrm>
            <a:off x="395288" y="1628775"/>
            <a:ext cx="8497887" cy="4114800"/>
          </a:xfrm>
        </p:spPr>
        <p:txBody>
          <a:bodyPr>
            <a:normAutofit lnSpcReduction="10000"/>
          </a:bodyPr>
          <a:lstStyle/>
          <a:p>
            <a:r>
              <a:rPr lang="en-US"/>
              <a:t>Customer asks for technical proposals</a:t>
            </a:r>
          </a:p>
          <a:p>
            <a:r>
              <a:rPr lang="en-US"/>
              <a:t>Technical proposals are examined and discussed</a:t>
            </a:r>
          </a:p>
          <a:p>
            <a:r>
              <a:rPr lang="en-US"/>
              <a:t>Agreed technical solution in MoA</a:t>
            </a:r>
          </a:p>
          <a:p>
            <a:r>
              <a:rPr lang="en-US"/>
              <a:t>Tenders are then requested from suppliers based in MoA</a:t>
            </a:r>
          </a:p>
          <a:p>
            <a:r>
              <a:rPr lang="en-US"/>
              <a:t>Tenders judged on price </a:t>
            </a:r>
          </a:p>
          <a:p>
            <a:r>
              <a:rPr lang="en-US"/>
              <a:t>Fee could be paid for technical proposals by customer</a:t>
            </a:r>
          </a:p>
        </p:txBody>
      </p:sp>
    </p:spTree>
    <p:extLst>
      <p:ext uri="{BB962C8B-B14F-4D97-AF65-F5344CB8AC3E}">
        <p14:creationId xmlns:p14="http://schemas.microsoft.com/office/powerpoint/2010/main" val="36224117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32265606-6EC0-4E53-9AAA-A9EE81C7EC61}" type="slidenum">
              <a:rPr lang="en-US"/>
              <a:pPr/>
              <a:t>22</a:t>
            </a:fld>
            <a:endParaRPr lang="en-US"/>
          </a:p>
        </p:txBody>
      </p:sp>
      <p:sp>
        <p:nvSpPr>
          <p:cNvPr id="23554" name="Rectangle 2"/>
          <p:cNvSpPr>
            <a:spLocks noGrp="1" noChangeArrowheads="1"/>
          </p:cNvSpPr>
          <p:nvPr>
            <p:ph type="title"/>
          </p:nvPr>
        </p:nvSpPr>
        <p:spPr/>
        <p:txBody>
          <a:bodyPr>
            <a:normAutofit fontScale="90000"/>
          </a:bodyPr>
          <a:lstStyle/>
          <a:p>
            <a:r>
              <a:rPr lang="en-US" b="1"/>
              <a:t>How would you evaluate the following?</a:t>
            </a:r>
          </a:p>
        </p:txBody>
      </p:sp>
      <p:sp>
        <p:nvSpPr>
          <p:cNvPr id="23555" name="Rectangle 3"/>
          <p:cNvSpPr>
            <a:spLocks noGrp="1" noChangeArrowheads="1"/>
          </p:cNvSpPr>
          <p:nvPr>
            <p:ph type="body" idx="1"/>
          </p:nvPr>
        </p:nvSpPr>
        <p:spPr>
          <a:xfrm>
            <a:off x="684213" y="2133600"/>
            <a:ext cx="7772400" cy="4114800"/>
          </a:xfrm>
        </p:spPr>
        <p:txBody>
          <a:bodyPr/>
          <a:lstStyle/>
          <a:p>
            <a:r>
              <a:rPr lang="en-US"/>
              <a:t>usability of an existing package</a:t>
            </a:r>
          </a:p>
          <a:p>
            <a:r>
              <a:rPr lang="en-US"/>
              <a:t>usability of an application yet to be built</a:t>
            </a:r>
          </a:p>
          <a:p>
            <a:r>
              <a:rPr lang="en-US"/>
              <a:t>maintenance costs of hardware</a:t>
            </a:r>
          </a:p>
          <a:p>
            <a:r>
              <a:rPr lang="en-US"/>
              <a:t>time taken to respond to requests for software support</a:t>
            </a:r>
          </a:p>
          <a:p>
            <a:r>
              <a:rPr lang="en-US"/>
              <a:t>training</a:t>
            </a:r>
          </a:p>
        </p:txBody>
      </p:sp>
    </p:spTree>
    <p:extLst>
      <p:ext uri="{BB962C8B-B14F-4D97-AF65-F5344CB8AC3E}">
        <p14:creationId xmlns:p14="http://schemas.microsoft.com/office/powerpoint/2010/main" val="34032119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fld id="{E7C346F2-DB2B-452D-AC94-F835A119075F}" type="slidenum">
              <a:rPr lang="en-US"/>
              <a:pPr/>
              <a:t>23</a:t>
            </a:fld>
            <a:endParaRPr lang="en-US"/>
          </a:p>
        </p:txBody>
      </p:sp>
      <p:sp>
        <p:nvSpPr>
          <p:cNvPr id="22530" name="Rectangle 2"/>
          <p:cNvSpPr>
            <a:spLocks noGrp="1" noChangeArrowheads="1"/>
          </p:cNvSpPr>
          <p:nvPr>
            <p:ph type="title"/>
          </p:nvPr>
        </p:nvSpPr>
        <p:spPr>
          <a:xfrm>
            <a:off x="611188" y="333375"/>
            <a:ext cx="7772400" cy="1143000"/>
          </a:xfrm>
        </p:spPr>
        <p:txBody>
          <a:bodyPr/>
          <a:lstStyle/>
          <a:p>
            <a:r>
              <a:rPr lang="en-US" b="1"/>
              <a:t>Contract management</a:t>
            </a:r>
          </a:p>
        </p:txBody>
      </p:sp>
      <p:sp>
        <p:nvSpPr>
          <p:cNvPr id="22531" name="Rectangle 3"/>
          <p:cNvSpPr>
            <a:spLocks noGrp="1" noChangeArrowheads="1"/>
          </p:cNvSpPr>
          <p:nvPr>
            <p:ph type="body" idx="1"/>
          </p:nvPr>
        </p:nvSpPr>
        <p:spPr>
          <a:xfrm>
            <a:off x="684213" y="1773238"/>
            <a:ext cx="7772400" cy="4114800"/>
          </a:xfrm>
        </p:spPr>
        <p:txBody>
          <a:bodyPr/>
          <a:lstStyle/>
          <a:p>
            <a:pPr>
              <a:buFontTx/>
              <a:buNone/>
            </a:pPr>
            <a:r>
              <a:rPr lang="en-US"/>
              <a:t>   Contracts should include agreement about how customer/supplier relationship is to be managed e.g.</a:t>
            </a:r>
          </a:p>
          <a:p>
            <a:pPr lvl="1"/>
            <a:r>
              <a:rPr lang="en-US" i="1"/>
              <a:t>decision points </a:t>
            </a:r>
            <a:r>
              <a:rPr lang="en-US"/>
              <a:t>- could be linked to payment</a:t>
            </a:r>
          </a:p>
          <a:p>
            <a:pPr lvl="1"/>
            <a:r>
              <a:rPr lang="en-US" i="1"/>
              <a:t>quality reviews</a:t>
            </a:r>
          </a:p>
          <a:p>
            <a:pPr lvl="1"/>
            <a:r>
              <a:rPr lang="en-US" i="1"/>
              <a:t>changes to requirements</a:t>
            </a:r>
          </a:p>
          <a:p>
            <a:endParaRPr lang="en-US"/>
          </a:p>
        </p:txBody>
      </p:sp>
    </p:spTree>
    <p:extLst>
      <p:ext uri="{BB962C8B-B14F-4D97-AF65-F5344CB8AC3E}">
        <p14:creationId xmlns:p14="http://schemas.microsoft.com/office/powerpoint/2010/main" val="4450590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1213</Words>
  <Application>Microsoft Office PowerPoint</Application>
  <PresentationFormat>On-screen Show (4:3)</PresentationFormat>
  <Paragraphs>198</Paragraphs>
  <Slides>23</Slides>
  <Notes>23</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25" baseType="lpstr">
      <vt:lpstr>Office Theme</vt:lpstr>
      <vt:lpstr>Microsoft Word Document</vt:lpstr>
      <vt:lpstr>Managing Contracts</vt:lpstr>
      <vt:lpstr>Acquiring software from external supplier</vt:lpstr>
      <vt:lpstr>ISO 12207 acquisition and supply process</vt:lpstr>
      <vt:lpstr>Types of contract</vt:lpstr>
      <vt:lpstr>Fixed price contracts</vt:lpstr>
      <vt:lpstr>Fixed price contracts</vt:lpstr>
      <vt:lpstr>Time and materials</vt:lpstr>
      <vt:lpstr>Time and materials</vt:lpstr>
      <vt:lpstr>Fixed price per unit delivered</vt:lpstr>
      <vt:lpstr>Fixed price/unit example</vt:lpstr>
      <vt:lpstr>Fixed price/unit</vt:lpstr>
      <vt:lpstr>Fixed price/unit</vt:lpstr>
      <vt:lpstr>The tendering process</vt:lpstr>
      <vt:lpstr>The tendering process</vt:lpstr>
      <vt:lpstr>Stages in contract placement</vt:lpstr>
      <vt:lpstr>Requirements document: sections</vt:lpstr>
      <vt:lpstr>Requirements </vt:lpstr>
      <vt:lpstr>Evaluation plan</vt:lpstr>
      <vt:lpstr>Evaluation plan - contd.</vt:lpstr>
      <vt:lpstr>Invitation to tender (ITT)</vt:lpstr>
      <vt:lpstr>Memoranda of agreement (MoA)</vt:lpstr>
      <vt:lpstr>How would you evaluate the following?</vt:lpstr>
      <vt:lpstr>Contract management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Contracts</dc:title>
  <dc:creator>Maw, Sue</dc:creator>
  <cp:lastModifiedBy>Maw, Sue</cp:lastModifiedBy>
  <cp:revision>1</cp:revision>
  <dcterms:created xsi:type="dcterms:W3CDTF">2014-03-27T08:56:46Z</dcterms:created>
  <dcterms:modified xsi:type="dcterms:W3CDTF">2014-03-27T08:58:56Z</dcterms:modified>
</cp:coreProperties>
</file>