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58" r:id="rId4"/>
    <p:sldId id="257" r:id="rId5"/>
    <p:sldId id="259" r:id="rId6"/>
    <p:sldId id="260" r:id="rId7"/>
    <p:sldId id="261" r:id="rId8"/>
    <p:sldId id="263" r:id="rId9"/>
    <p:sldId id="264" r:id="rId10"/>
    <p:sldId id="268" r:id="rId11"/>
    <p:sldId id="266" r:id="rId12"/>
    <p:sldId id="267" r:id="rId13"/>
    <p:sldId id="26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50CDD-3001-4F49-A998-4A92A499D375}" type="datetimeFigureOut">
              <a:rPr lang="en-GB" smtClean="0"/>
              <a:t>18/04/2018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D52676-00B0-4D29-B99C-2DD0B41CE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18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#/?quizId=49653752-a7c2-4918-9097-6a9d2cbc93c0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Images/impact-of-artificial-intelligence-robotics-and-automation-technologies-on-work_2017-rapid-eveidence-review_tcm18-35319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52260" y="1339579"/>
            <a:ext cx="9448800" cy="1825096"/>
          </a:xfrm>
        </p:spPr>
        <p:txBody>
          <a:bodyPr/>
          <a:lstStyle/>
          <a:p>
            <a:r>
              <a:rPr lang="en-GB" dirty="0"/>
              <a:t>AI and robotics</a:t>
            </a:r>
          </a:p>
        </p:txBody>
      </p:sp>
    </p:spTree>
    <p:extLst>
      <p:ext uri="{BB962C8B-B14F-4D97-AF65-F5344CB8AC3E}">
        <p14:creationId xmlns:p14="http://schemas.microsoft.com/office/powerpoint/2010/main" val="3350485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720534" y="2162564"/>
            <a:ext cx="1117609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Describe authors current understanding of an AI definition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able to provide examples of robotics in the workplace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 current business statistics relating to AI/Robotics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able to analyse future business and HR implications</a:t>
            </a:r>
          </a:p>
        </p:txBody>
      </p:sp>
    </p:spTree>
    <p:extLst>
      <p:ext uri="{BB962C8B-B14F-4D97-AF65-F5344CB8AC3E}">
        <p14:creationId xmlns:p14="http://schemas.microsoft.com/office/powerpoint/2010/main" val="2212149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993913" y="2756452"/>
            <a:ext cx="105354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would you define AI, and what robotic examples can you think of in a business context?</a:t>
            </a:r>
          </a:p>
        </p:txBody>
      </p:sp>
    </p:spTree>
    <p:extLst>
      <p:ext uri="{BB962C8B-B14F-4D97-AF65-F5344CB8AC3E}">
        <p14:creationId xmlns:p14="http://schemas.microsoft.com/office/powerpoint/2010/main" val="244606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Definition of AI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828261" y="2186608"/>
            <a:ext cx="105354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Several authors have acknowledged that it is difficult to define artificial intelligence (AI) (</a:t>
            </a:r>
            <a:r>
              <a:rPr lang="en-GB" sz="2800" dirty="0" err="1"/>
              <a:t>DeCanio</a:t>
            </a:r>
            <a:r>
              <a:rPr lang="en-GB" sz="2800" dirty="0"/>
              <a:t> 2016). Burkhard (2013) observes that it is difficult to define intelligent machines because there are no universal definitions of natural intelligence.</a:t>
            </a:r>
          </a:p>
          <a:p>
            <a:endParaRPr lang="en-GB" sz="2800" dirty="0"/>
          </a:p>
          <a:p>
            <a:pPr algn="r"/>
            <a:r>
              <a:rPr lang="en-GB" sz="2800" dirty="0"/>
              <a:t>CIPD (2017, p.6)</a:t>
            </a:r>
          </a:p>
        </p:txBody>
      </p:sp>
    </p:spTree>
    <p:extLst>
      <p:ext uri="{BB962C8B-B14F-4D97-AF65-F5344CB8AC3E}">
        <p14:creationId xmlns:p14="http://schemas.microsoft.com/office/powerpoint/2010/main" val="3387193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Definition of AI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828261" y="2044005"/>
            <a:ext cx="1053547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Strong AI</a:t>
            </a:r>
          </a:p>
          <a:p>
            <a:r>
              <a:rPr lang="en-GB" sz="2800" dirty="0"/>
              <a:t>Implies a system that has superhuman intelligence and at present remains a fictional aspiration.</a:t>
            </a:r>
          </a:p>
          <a:p>
            <a:endParaRPr lang="en-GB" sz="2800" dirty="0"/>
          </a:p>
          <a:p>
            <a:r>
              <a:rPr lang="en-GB" sz="2800" u="sng" dirty="0"/>
              <a:t>Weak AI</a:t>
            </a:r>
          </a:p>
          <a:p>
            <a:r>
              <a:rPr lang="en-GB" sz="2800" dirty="0"/>
              <a:t>Describes AI in terms of being able to complete specific tasks that require single human capabilities, such as visual perception or probabilistic reasoning (</a:t>
            </a:r>
            <a:r>
              <a:rPr lang="en-GB" sz="2800" dirty="0" err="1"/>
              <a:t>Hengstler</a:t>
            </a:r>
            <a:r>
              <a:rPr lang="en-GB" sz="2800" dirty="0"/>
              <a:t> et al 2016).</a:t>
            </a:r>
            <a:endParaRPr lang="en-GB" sz="2800" u="sng" dirty="0"/>
          </a:p>
        </p:txBody>
      </p:sp>
    </p:spTree>
    <p:extLst>
      <p:ext uri="{BB962C8B-B14F-4D97-AF65-F5344CB8AC3E}">
        <p14:creationId xmlns:p14="http://schemas.microsoft.com/office/powerpoint/2010/main" val="1857416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Robot examples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828261" y="2044005"/>
            <a:ext cx="108071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Service Robots = Provide assistance for a physical task (scrubbing, cleaning etc.). No need for human guidance.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Robot-assisted surgery = Human controlled robot to perform less invasive surgical procedures.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Robotic process automation (RPA) = Software solution e.g. data input processing.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/>
              <a:t>Automation = Balfe et al (2015) define automation as the performance of tasks by machines (often computers) rather than human operators often to increase efficiency and reduce variability. </a:t>
            </a:r>
          </a:p>
          <a:p>
            <a:pPr algn="r"/>
            <a:r>
              <a:rPr lang="en-GB" sz="2400" dirty="0"/>
              <a:t>CIPD (2017, p.7)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u="sng" dirty="0"/>
          </a:p>
        </p:txBody>
      </p:sp>
    </p:spTree>
    <p:extLst>
      <p:ext uri="{BB962C8B-B14F-4D97-AF65-F5344CB8AC3E}">
        <p14:creationId xmlns:p14="http://schemas.microsoft.com/office/powerpoint/2010/main" val="2644140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5" y="160136"/>
            <a:ext cx="11496261" cy="1825096"/>
          </a:xfrm>
        </p:spPr>
        <p:txBody>
          <a:bodyPr>
            <a:normAutofit/>
          </a:bodyPr>
          <a:lstStyle/>
          <a:p>
            <a:r>
              <a:rPr lang="en-GB" sz="5400" dirty="0" err="1"/>
              <a:t>Kahoot</a:t>
            </a:r>
            <a:r>
              <a:rPr lang="en-GB" sz="5400" dirty="0"/>
              <a:t> – BUSINESS IMPACT STATS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1835426" y="3030570"/>
            <a:ext cx="10807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https://play.kahoot.it/#/?quizId=49653752-a7c2-4918-9097-6a9d2cbc93c0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214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813" y="608916"/>
            <a:ext cx="10409583" cy="1163597"/>
          </a:xfrm>
        </p:spPr>
        <p:txBody>
          <a:bodyPr/>
          <a:lstStyle/>
          <a:p>
            <a:r>
              <a:rPr lang="en-GB" dirty="0"/>
              <a:t>AI AND ROBOTICS VIDEO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85DA2F-EAC2-4264-9F44-8499498510CB}"/>
              </a:ext>
            </a:extLst>
          </p:cNvPr>
          <p:cNvSpPr/>
          <p:nvPr/>
        </p:nvSpPr>
        <p:spPr>
          <a:xfrm>
            <a:off x="4269218" y="3244334"/>
            <a:ext cx="36535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https://youtu.be/AsATNv2ZGgE</a:t>
            </a:r>
          </a:p>
        </p:txBody>
      </p:sp>
    </p:spTree>
    <p:extLst>
      <p:ext uri="{BB962C8B-B14F-4D97-AF65-F5344CB8AC3E}">
        <p14:creationId xmlns:p14="http://schemas.microsoft.com/office/powerpoint/2010/main" val="3417148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573" y="1895351"/>
            <a:ext cx="11430000" cy="1825096"/>
          </a:xfrm>
        </p:spPr>
        <p:txBody>
          <a:bodyPr/>
          <a:lstStyle/>
          <a:p>
            <a:pPr algn="ctr"/>
            <a:r>
              <a:rPr lang="en-GB" dirty="0"/>
              <a:t>AI AND ROBOTICS ACTIVITY:</a:t>
            </a:r>
            <a:br>
              <a:rPr lang="en-GB" dirty="0"/>
            </a:br>
            <a:r>
              <a:rPr lang="en-GB" dirty="0"/>
              <a:t>IMPACT ON HR </a:t>
            </a:r>
          </a:p>
        </p:txBody>
      </p:sp>
    </p:spTree>
    <p:extLst>
      <p:ext uri="{BB962C8B-B14F-4D97-AF65-F5344CB8AC3E}">
        <p14:creationId xmlns:p14="http://schemas.microsoft.com/office/powerpoint/2010/main" val="644166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309FDE-6BFB-4450-A04E-C2FED151FB77}"/>
              </a:ext>
            </a:extLst>
          </p:cNvPr>
          <p:cNvSpPr txBox="1"/>
          <p:nvPr/>
        </p:nvSpPr>
        <p:spPr>
          <a:xfrm>
            <a:off x="631596" y="258901"/>
            <a:ext cx="10463752" cy="317009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	Artificial Intelligence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What Emerging technology will your organisation be facing next…?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Does your organisation have a strategy for accessing skills required to work with emerging technologies?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	•   If yes, have you considered how these could be further developed in consultation 		     with your employees? </a:t>
            </a:r>
          </a:p>
          <a:p>
            <a:r>
              <a:rPr lang="en-GB" b="1" dirty="0">
                <a:solidFill>
                  <a:schemeClr val="bg1"/>
                </a:solidFill>
              </a:rPr>
              <a:t>	•   If no, have you considered undertaking a skills audit to identify the gaps?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How would this impact on organisational design?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79213D-F9FB-4CE7-9D31-777F76D63CA9}"/>
              </a:ext>
            </a:extLst>
          </p:cNvPr>
          <p:cNvSpPr txBox="1"/>
          <p:nvPr/>
        </p:nvSpPr>
        <p:spPr>
          <a:xfrm>
            <a:off x="631596" y="3855348"/>
            <a:ext cx="10463752" cy="9541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	Leveraging The Digital Age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as HR Professionals equipped to handle new technology?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BAEB8-7DF1-4148-8368-4A6B7E73EF5E}"/>
              </a:ext>
            </a:extLst>
          </p:cNvPr>
          <p:cNvSpPr txBox="1"/>
          <p:nvPr/>
        </p:nvSpPr>
        <p:spPr>
          <a:xfrm>
            <a:off x="631596" y="5240518"/>
            <a:ext cx="10463752" cy="123110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	Investing In People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life of Jobs” Vs “A job for Life”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you do to attract talent and retain employees in the new digital age?</a:t>
            </a:r>
          </a:p>
        </p:txBody>
      </p:sp>
    </p:spTree>
    <p:extLst>
      <p:ext uri="{BB962C8B-B14F-4D97-AF65-F5344CB8AC3E}">
        <p14:creationId xmlns:p14="http://schemas.microsoft.com/office/powerpoint/2010/main" val="391033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720534" y="2162564"/>
            <a:ext cx="1117609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Describe authors current understanding of an AI definition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able to provide examples of robotics in the workplace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 current business statistics relating to AI/Robotics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able to analyse future business and HR implications</a:t>
            </a:r>
          </a:p>
        </p:txBody>
      </p:sp>
    </p:spTree>
    <p:extLst>
      <p:ext uri="{BB962C8B-B14F-4D97-AF65-F5344CB8AC3E}">
        <p14:creationId xmlns:p14="http://schemas.microsoft.com/office/powerpoint/2010/main" val="4079083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59978" y="1922949"/>
            <a:ext cx="9448800" cy="1825096"/>
          </a:xfrm>
        </p:spPr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74709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25F4-3BDD-46BD-8BDC-48C9A6FE2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1426" y="160136"/>
            <a:ext cx="9448800" cy="1825096"/>
          </a:xfrm>
        </p:spPr>
        <p:txBody>
          <a:bodyPr/>
          <a:lstStyle/>
          <a:p>
            <a:r>
              <a:rPr lang="en-GB" dirty="0"/>
              <a:t>Sources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FF4F3-86F5-4911-8A19-A2314EFE2A70}"/>
              </a:ext>
            </a:extLst>
          </p:cNvPr>
          <p:cNvSpPr txBox="1"/>
          <p:nvPr/>
        </p:nvSpPr>
        <p:spPr>
          <a:xfrm>
            <a:off x="828261" y="2044005"/>
            <a:ext cx="108071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CIPD (2017), </a:t>
            </a:r>
            <a:r>
              <a:rPr lang="en-GB" i="1" dirty="0"/>
              <a:t>Impact of artificial intelligence, robotics and automation technologies on work. </a:t>
            </a:r>
            <a:r>
              <a:rPr lang="en-GB" dirty="0"/>
              <a:t>Available online: </a:t>
            </a:r>
            <a:r>
              <a:rPr lang="en-GB" dirty="0">
                <a:hlinkClick r:id="rId2"/>
              </a:rPr>
              <a:t>https://www.cipd.co.uk/Images/impact-of-artificial-intelligence-robotics-and-automation-technologies-on-work_2017-rapid-eveidence-review_tcm18-35319.pdf</a:t>
            </a:r>
            <a:r>
              <a:rPr lang="en-GB" dirty="0"/>
              <a:t> [Accessed 12/03/2018]</a:t>
            </a:r>
          </a:p>
          <a:p>
            <a:endParaRPr lang="en-GB" dirty="0"/>
          </a:p>
          <a:p>
            <a:r>
              <a:rPr lang="en-GB" dirty="0"/>
              <a:t>Deloitte (2015), </a:t>
            </a:r>
            <a:r>
              <a:rPr lang="en-GB" i="1" dirty="0"/>
              <a:t>From brawns to brains: The impact of technology on jobs in the UK. </a:t>
            </a:r>
            <a:r>
              <a:rPr lang="en-GB" dirty="0"/>
              <a:t>Deloitte: London</a:t>
            </a:r>
          </a:p>
          <a:p>
            <a:endParaRPr lang="en-GB" dirty="0"/>
          </a:p>
          <a:p>
            <a:r>
              <a:rPr lang="en-GB" dirty="0"/>
              <a:t>Perkin (2017), </a:t>
            </a:r>
            <a:r>
              <a:rPr lang="en-GB" i="1" dirty="0"/>
              <a:t>The Future of HR in the Digital Age, </a:t>
            </a:r>
            <a:r>
              <a:rPr lang="en-GB" dirty="0" err="1"/>
              <a:t>Econsultancy</a:t>
            </a:r>
            <a:r>
              <a:rPr lang="en-GB" dirty="0"/>
              <a:t>. Available on Moodle.</a:t>
            </a:r>
          </a:p>
          <a:p>
            <a:endParaRPr lang="en-GB" dirty="0"/>
          </a:p>
          <a:p>
            <a:r>
              <a:rPr lang="en-GB" dirty="0"/>
              <a:t>FREY, C., OSBORNE, M. A., ARMSTRONG, S., BOSTROM, N., CHINELLATO, E., CUMMINS, M., SHANAHAN, M. (2013). The Future Of Employment: How Susceptible Are Jobs To Computerisation?</a:t>
            </a:r>
          </a:p>
          <a:p>
            <a:r>
              <a:rPr lang="en-GB" dirty="0"/>
              <a:t>ARNTZ, M., GREGORY, T., &amp; ZIERAHN, U. (2016). The Risk of Automation for Jobs in OECD Countries: A Comparative Analysis (No. 189).</a:t>
            </a:r>
          </a:p>
          <a:p>
            <a:r>
              <a:rPr lang="en-GB" dirty="0"/>
              <a:t>CIPD. (2017). </a:t>
            </a:r>
            <a:r>
              <a:rPr lang="en-GB" i="1" dirty="0"/>
              <a:t>Impact of artificial intelligence, robotics and automation technologies on work.</a:t>
            </a:r>
            <a:r>
              <a:rPr lang="en-GB" dirty="0"/>
              <a:t> UK: CIPD.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58087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161</TotalTime>
  <Words>524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Century Gothic</vt:lpstr>
      <vt:lpstr>Vapor Trail</vt:lpstr>
      <vt:lpstr>AI and robotics</vt:lpstr>
      <vt:lpstr>Aims and OBJECTIVES</vt:lpstr>
      <vt:lpstr>Definition</vt:lpstr>
      <vt:lpstr>Definition of AI</vt:lpstr>
      <vt:lpstr>Definition of AI</vt:lpstr>
      <vt:lpstr>Robot examples</vt:lpstr>
      <vt:lpstr>Kahoot – BUSINESS IMPACT STATS </vt:lpstr>
      <vt:lpstr>AI AND ROBOTICS VIDEO </vt:lpstr>
      <vt:lpstr>AI AND ROBOTICS ACTIVITY: IMPACT ON HR </vt:lpstr>
      <vt:lpstr>PowerPoint Presentation</vt:lpstr>
      <vt:lpstr>Aims and OBJECTIVES</vt:lpstr>
      <vt:lpstr>Questions?</vt:lpstr>
      <vt:lpstr>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 and robotics</dc:title>
  <dc:creator>David Rees</dc:creator>
  <cp:lastModifiedBy>gary darch</cp:lastModifiedBy>
  <cp:revision>16</cp:revision>
  <dcterms:created xsi:type="dcterms:W3CDTF">2018-03-12T18:15:58Z</dcterms:created>
  <dcterms:modified xsi:type="dcterms:W3CDTF">2018-04-18T19:04:25Z</dcterms:modified>
</cp:coreProperties>
</file>