
<file path=[Content_Types].xml><?xml version="1.0" encoding="utf-8"?>
<Types xmlns="http://schemas.openxmlformats.org/package/2006/content-types">
  <Default Extension="jpeg" ContentType="image/jpeg"/>
  <Default Extension="jpg" ContentType="image/jpeg"/>
  <Default Extension="jpg!d"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57" r:id="rId3"/>
    <p:sldId id="258" r:id="rId4"/>
    <p:sldId id="259" r:id="rId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794"/>
  </p:normalViewPr>
  <p:slideViewPr>
    <p:cSldViewPr snapToGrid="0">
      <p:cViewPr varScale="1">
        <p:scale>
          <a:sx n="76" d="100"/>
          <a:sy n="76" d="100"/>
        </p:scale>
        <p:origin x="3224" y="2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1ADAC587-A7D1-0147-AE5F-7700CA4D2628}" type="datetimeFigureOut">
              <a:rPr lang="en-US" smtClean="0"/>
              <a:t>2/17/23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640170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ADAC587-A7D1-0147-AE5F-7700CA4D2628}" type="datetimeFigureOut">
              <a:rPr lang="en-US" smtClean="0"/>
              <a:t>2/17/23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19148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1ADAC587-A7D1-0147-AE5F-7700CA4D2628}" type="datetimeFigureOut">
              <a:rPr lang="en-US" smtClean="0"/>
              <a:t>2/17/23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4186068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1ADAC587-A7D1-0147-AE5F-7700CA4D2628}" type="datetimeFigureOut">
              <a:rPr lang="en-US" smtClean="0"/>
              <a:t>2/17/23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8092742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ADAC587-A7D1-0147-AE5F-7700CA4D2628}" type="datetimeFigureOut">
              <a:rPr lang="en-US" smtClean="0"/>
              <a:t>2/17/23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72514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ADAC587-A7D1-0147-AE5F-7700CA4D2628}" type="datetimeFigureOut">
              <a:rPr lang="en-US" smtClean="0"/>
              <a:t>2/17/23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287034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DAC587-A7D1-0147-AE5F-7700CA4D2628}" type="datetimeFigureOut">
              <a:rPr lang="en-US" smtClean="0"/>
              <a:t>2/17/23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23616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ADAC587-A7D1-0147-AE5F-7700CA4D2628}" type="datetimeFigureOut">
              <a:rPr lang="en-US" smtClean="0"/>
              <a:t>2/17/23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2959302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1ADAC587-A7D1-0147-AE5F-7700CA4D2628}" type="datetimeFigureOut">
              <a:rPr lang="en-US" smtClean="0"/>
              <a:t>2/17/23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306493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ADAC587-A7D1-0147-AE5F-7700CA4D2628}" type="datetimeFigureOut">
              <a:rPr lang="en-US" smtClean="0"/>
              <a:t>2/17/23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2498189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ADAC587-A7D1-0147-AE5F-7700CA4D2628}" type="datetimeFigureOut">
              <a:rPr lang="en-US" smtClean="0"/>
              <a:t>2/17/23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0E835E1-58FF-AB4A-8CB5-FA144E44E1B5}" type="slidenum">
              <a:rPr lang="en-US" smtClean="0"/>
              <a:t>‹#›</a:t>
            </a:fld>
            <a:endParaRPr lang="en-US"/>
          </a:p>
        </p:txBody>
      </p:sp>
    </p:spTree>
    <p:extLst>
      <p:ext uri="{BB962C8B-B14F-4D97-AF65-F5344CB8AC3E}">
        <p14:creationId xmlns:p14="http://schemas.microsoft.com/office/powerpoint/2010/main" val="1486225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ADAC587-A7D1-0147-AE5F-7700CA4D2628}" type="datetimeFigureOut">
              <a:rPr lang="en-US" smtClean="0"/>
              <a:t>2/17/23</a:t>
            </a:fld>
            <a:endParaRPr 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D0E835E1-58FF-AB4A-8CB5-FA144E44E1B5}" type="slidenum">
              <a:rPr lang="en-US" smtClean="0"/>
              <a:t>‹#›</a:t>
            </a:fld>
            <a:endParaRPr lang="en-US"/>
          </a:p>
        </p:txBody>
      </p:sp>
    </p:spTree>
    <p:extLst>
      <p:ext uri="{BB962C8B-B14F-4D97-AF65-F5344CB8AC3E}">
        <p14:creationId xmlns:p14="http://schemas.microsoft.com/office/powerpoint/2010/main" val="98347185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pngimg.com/download/10794"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www.creationsbykara.com/2017/01/heart-shaped-foods.html/" TargetMode="External"/><Relationship Id="rId3" Type="http://schemas.openxmlformats.org/officeDocument/2006/relationships/image" Target="../media/image3.png"/><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pxhere.com/en/photo/904036" TargetMode="External"/><Relationship Id="rId5" Type="http://schemas.openxmlformats.org/officeDocument/2006/relationships/image" Target="../media/image4.jpg!d"/><Relationship Id="rId10" Type="http://schemas.openxmlformats.org/officeDocument/2006/relationships/hyperlink" Target="https://www.angsarap.net/2018/03/19/thai-coconut-red-curry-with-prawns/" TargetMode="External"/><Relationship Id="rId4" Type="http://schemas.openxmlformats.org/officeDocument/2006/relationships/hyperlink" Target="https://pixabay.com/en/happy-valentines-day-love-valentine-2024288/" TargetMode="External"/><Relationship Id="rId9"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flickr.com/photos/51764518@N02/38081795052" TargetMode="External"/><Relationship Id="rId5" Type="http://schemas.openxmlformats.org/officeDocument/2006/relationships/image" Target="../media/image9.jp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ttps://www.goodhousekeeping.com/holidays/valentine&#8217;s" TargetMode="External"/><Relationship Id="rId7" Type="http://schemas.openxmlformats.org/officeDocument/2006/relationships/hyperlink" Target="https://www.pngall.com/valentines-day-heart-png/download/43430"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hyperlink" Target="https://www.bermondseylarder.com/" TargetMode="External"/><Relationship Id="rId4" Type="http://schemas.openxmlformats.org/officeDocument/2006/relationships/hyperlink" Target="https://www.bbcgoodfood.com/recipes/collection/valentines-day-recip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208"/>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EF2E3-91FA-6E1F-6758-56CA6D8CB327}"/>
              </a:ext>
            </a:extLst>
          </p:cNvPr>
          <p:cNvSpPr>
            <a:spLocks noGrp="1"/>
          </p:cNvSpPr>
          <p:nvPr>
            <p:ph type="ctrTitle"/>
          </p:nvPr>
        </p:nvSpPr>
        <p:spPr>
          <a:xfrm>
            <a:off x="116379" y="1928553"/>
            <a:ext cx="5062814" cy="3768699"/>
          </a:xfrm>
        </p:spPr>
        <p:txBody>
          <a:bodyPr>
            <a:normAutofit/>
          </a:bodyPr>
          <a:lstStyle/>
          <a:p>
            <a:pPr algn="l"/>
            <a:r>
              <a:rPr lang="en-US" sz="2817" b="1" i="1" dirty="0">
                <a:latin typeface="Times New Roman" panose="02020603050405020304" pitchFamily="18" charset="0"/>
                <a:cs typeface="Times New Roman" panose="02020603050405020304" pitchFamily="18" charset="0"/>
              </a:rPr>
              <a:t>Food and Beverage Operation</a:t>
            </a:r>
            <a:br>
              <a:rPr lang="en-US" sz="2817" b="1" i="1" dirty="0">
                <a:latin typeface="Times New Roman" panose="02020603050405020304" pitchFamily="18" charset="0"/>
                <a:cs typeface="Times New Roman" panose="02020603050405020304" pitchFamily="18" charset="0"/>
              </a:rPr>
            </a:br>
            <a:r>
              <a:rPr lang="en-US" sz="2817" b="1" i="1" dirty="0">
                <a:latin typeface="Times New Roman" panose="02020603050405020304" pitchFamily="18" charset="0"/>
                <a:cs typeface="Times New Roman" panose="02020603050405020304" pitchFamily="18" charset="0"/>
              </a:rPr>
              <a:t>BMIH4002</a:t>
            </a:r>
            <a:br>
              <a:rPr lang="en-US" sz="5164" b="1" i="1" dirty="0">
                <a:latin typeface="Times New Roman" panose="02020603050405020304" pitchFamily="18" charset="0"/>
                <a:cs typeface="Times New Roman" panose="02020603050405020304" pitchFamily="18" charset="0"/>
              </a:rPr>
            </a:br>
            <a:br>
              <a:rPr lang="en-US" sz="5164" b="1" i="1" dirty="0">
                <a:latin typeface="Times New Roman" panose="02020603050405020304" pitchFamily="18" charset="0"/>
                <a:cs typeface="Times New Roman" panose="02020603050405020304" pitchFamily="18" charset="0"/>
              </a:rPr>
            </a:br>
            <a:r>
              <a:rPr lang="en-US" sz="4225" b="1" i="1" dirty="0">
                <a:latin typeface="Times New Roman" panose="02020603050405020304" pitchFamily="18" charset="0"/>
                <a:cs typeface="Times New Roman" panose="02020603050405020304" pitchFamily="18" charset="0"/>
              </a:rPr>
              <a:t>MENU ENGINEERING</a:t>
            </a:r>
          </a:p>
        </p:txBody>
      </p:sp>
      <p:sp>
        <p:nvSpPr>
          <p:cNvPr id="3" name="Subtitle 2">
            <a:extLst>
              <a:ext uri="{FF2B5EF4-FFF2-40B4-BE49-F238E27FC236}">
                <a16:creationId xmlns:a16="http://schemas.microsoft.com/office/drawing/2014/main" id="{1AAE9FD2-F2E2-031E-AB4A-A8F4DDB54F54}"/>
              </a:ext>
            </a:extLst>
          </p:cNvPr>
          <p:cNvSpPr>
            <a:spLocks noGrp="1"/>
          </p:cNvSpPr>
          <p:nvPr>
            <p:ph type="subTitle" idx="1"/>
          </p:nvPr>
        </p:nvSpPr>
        <p:spPr>
          <a:xfrm>
            <a:off x="421439" y="6453560"/>
            <a:ext cx="5422769" cy="1686997"/>
          </a:xfrm>
        </p:spPr>
        <p:txBody>
          <a:bodyPr>
            <a:normAutofit/>
          </a:bodyPr>
          <a:lstStyle/>
          <a:p>
            <a:pPr algn="l"/>
            <a:r>
              <a:rPr lang="en-US" b="1" dirty="0">
                <a:latin typeface="Times New Roman" panose="02020603050405020304" pitchFamily="18" charset="0"/>
                <a:cs typeface="Times New Roman" panose="02020603050405020304" pitchFamily="18" charset="0"/>
              </a:rPr>
              <a:t>Student Name: Antonia Lupas</a:t>
            </a:r>
          </a:p>
          <a:p>
            <a:pPr algn="l"/>
            <a:r>
              <a:rPr lang="en-US" b="1" dirty="0">
                <a:latin typeface="Times New Roman" panose="02020603050405020304" pitchFamily="18" charset="0"/>
                <a:cs typeface="Times New Roman" panose="02020603050405020304" pitchFamily="18" charset="0"/>
              </a:rPr>
              <a:t>Student ID: 2210502</a:t>
            </a:r>
          </a:p>
          <a:p>
            <a:pPr algn="l"/>
            <a:r>
              <a:rPr lang="en-US" b="1" dirty="0">
                <a:latin typeface="Times New Roman" panose="02020603050405020304" pitchFamily="18" charset="0"/>
                <a:cs typeface="Times New Roman" panose="02020603050405020304" pitchFamily="18" charset="0"/>
              </a:rPr>
              <a:t>Lecturer Name: Rohan </a:t>
            </a:r>
            <a:r>
              <a:rPr lang="en-US" b="1" dirty="0" err="1">
                <a:latin typeface="Times New Roman" panose="02020603050405020304" pitchFamily="18" charset="0"/>
                <a:cs typeface="Times New Roman" panose="02020603050405020304" pitchFamily="18" charset="0"/>
              </a:rPr>
              <a:t>Dubrey</a:t>
            </a:r>
            <a:endParaRPr lang="en-US" b="1" dirty="0">
              <a:latin typeface="Times New Roman" panose="02020603050405020304" pitchFamily="18" charset="0"/>
              <a:cs typeface="Times New Roman" panose="02020603050405020304" pitchFamily="18" charset="0"/>
            </a:endParaRPr>
          </a:p>
        </p:txBody>
      </p:sp>
      <p:pic>
        <p:nvPicPr>
          <p:cNvPr id="5" name="Picture 4" descr="A picture containing diagram&#10;&#10;Description automatically generated">
            <a:extLst>
              <a:ext uri="{FF2B5EF4-FFF2-40B4-BE49-F238E27FC236}">
                <a16:creationId xmlns:a16="http://schemas.microsoft.com/office/drawing/2014/main" id="{10FD7034-CAA7-019D-854F-FB505FC6A0F0}"/>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678807" y="0"/>
            <a:ext cx="5344130" cy="10141527"/>
          </a:xfrm>
          <a:prstGeom prst="rect">
            <a:avLst/>
          </a:prstGeom>
        </p:spPr>
      </p:pic>
    </p:spTree>
    <p:extLst>
      <p:ext uri="{BB962C8B-B14F-4D97-AF65-F5344CB8AC3E}">
        <p14:creationId xmlns:p14="http://schemas.microsoft.com/office/powerpoint/2010/main" val="261560285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490"/>
            <a:lum/>
          </a:blip>
          <a:srcRect/>
          <a:tile tx="0" ty="0" sx="100000" sy="100000" flip="none" algn="tl"/>
        </a:blipFill>
        <a:effectLst/>
      </p:bgPr>
    </p:bg>
    <p:spTree>
      <p:nvGrpSpPr>
        <p:cNvPr id="1" name=""/>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089716E2-121E-C77B-A9F8-8169ADE1EA24}"/>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4677" y="5279039"/>
            <a:ext cx="3087410" cy="2368670"/>
          </a:xfrm>
          <a:prstGeom prst="rect">
            <a:avLst/>
          </a:prstGeom>
        </p:spPr>
      </p:pic>
      <p:sp>
        <p:nvSpPr>
          <p:cNvPr id="5" name="TextBox 4">
            <a:extLst>
              <a:ext uri="{FF2B5EF4-FFF2-40B4-BE49-F238E27FC236}">
                <a16:creationId xmlns:a16="http://schemas.microsoft.com/office/drawing/2014/main" id="{F713F69E-B74F-3388-63F8-52DA9BE03604}"/>
              </a:ext>
            </a:extLst>
          </p:cNvPr>
          <p:cNvSpPr txBox="1"/>
          <p:nvPr/>
        </p:nvSpPr>
        <p:spPr>
          <a:xfrm>
            <a:off x="9373" y="548973"/>
            <a:ext cx="9465520" cy="1717201"/>
          </a:xfrm>
          <a:prstGeom prst="rect">
            <a:avLst/>
          </a:prstGeom>
          <a:noFill/>
        </p:spPr>
        <p:txBody>
          <a:bodyPr wrap="square">
            <a:spAutoFit/>
          </a:bodyPr>
          <a:lstStyle/>
          <a:p>
            <a:r>
              <a:rPr lang="en-US" sz="2112" b="1" i="1" u="sng" dirty="0">
                <a:latin typeface="Times New Roman" panose="02020603050405020304" pitchFamily="18" charset="0"/>
                <a:ea typeface="Calibri" panose="020F0502020204030204" pitchFamily="34" charset="0"/>
                <a:cs typeface="Times New Roman" panose="02020603050405020304" pitchFamily="18" charset="0"/>
              </a:rPr>
              <a:t>Starter</a:t>
            </a:r>
            <a:endParaRPr lang="en-GB" sz="4225" b="1" i="1" u="sng"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Thai mussels &amp; prawns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Tomato &amp; mozzarella salad with tomato dressing (v)……………</a:t>
            </a:r>
            <a:r>
              <a:rPr lang="en-US" sz="1056" b="1" dirty="0">
                <a:latin typeface="Calibri" panose="020F0502020204030204" pitchFamily="34" charset="0"/>
                <a:ea typeface="Calibri" panose="020F0502020204030204" pitchFamily="34" charset="0"/>
                <a:cs typeface="Times New Roman" panose="02020603050405020304" pitchFamily="18" charset="0"/>
              </a:rPr>
              <a:t>£13</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Bang cauliflower (v)………………………………………………….………</a:t>
            </a:r>
            <a:r>
              <a:rPr lang="en-US" sz="1056" b="1" dirty="0">
                <a:latin typeface="Calibri" panose="020F0502020204030204" pitchFamily="34" charset="0"/>
                <a:ea typeface="Calibri" panose="020F0502020204030204" pitchFamily="34" charset="0"/>
                <a:cs typeface="Times New Roman" panose="02020603050405020304" pitchFamily="18" charset="0"/>
              </a:rPr>
              <a:t>£6</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Potted crab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£12</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Thai mussels &amp; prawns………………………………….……………....….</a:t>
            </a:r>
            <a:r>
              <a:rPr lang="en-US" sz="1056" b="1" dirty="0">
                <a:latin typeface="Calibri" panose="020F0502020204030204" pitchFamily="34" charset="0"/>
                <a:ea typeface="Calibri" panose="020F0502020204030204" pitchFamily="34" charset="0"/>
                <a:cs typeface="Times New Roman" panose="02020603050405020304" pitchFamily="18" charset="0"/>
              </a:rPr>
              <a:t> £15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Courgetti carpaccio (v)…………………………………………...………….</a:t>
            </a:r>
            <a:r>
              <a:rPr lang="en-US" sz="1056" b="1" dirty="0">
                <a:latin typeface="Calibri" panose="020F0502020204030204" pitchFamily="34" charset="0"/>
                <a:ea typeface="Calibri" panose="020F0502020204030204" pitchFamily="34" charset="0"/>
                <a:cs typeface="Times New Roman" panose="02020603050405020304" pitchFamily="18" charset="0"/>
              </a:rPr>
              <a:t> £10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Swedish meatballs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£17</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Steak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 £20</a:t>
            </a:r>
            <a:endParaRPr lang="en-GB" sz="1056" dirty="0">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5ED49BA-A8F7-5A1E-4CD5-6F21D0D8C683}"/>
              </a:ext>
            </a:extLst>
          </p:cNvPr>
          <p:cNvSpPr txBox="1"/>
          <p:nvPr/>
        </p:nvSpPr>
        <p:spPr>
          <a:xfrm>
            <a:off x="2353526" y="2402103"/>
            <a:ext cx="9008947" cy="1554721"/>
          </a:xfrm>
          <a:prstGeom prst="rect">
            <a:avLst/>
          </a:prstGeom>
          <a:noFill/>
        </p:spPr>
        <p:txBody>
          <a:bodyPr wrap="square">
            <a:spAutoFit/>
          </a:bodyPr>
          <a:lstStyle/>
          <a:p>
            <a:r>
              <a:rPr lang="en-US" sz="2112" b="1" i="1" u="sng" dirty="0">
                <a:latin typeface="Times New Roman" panose="02020603050405020304" pitchFamily="18" charset="0"/>
                <a:ea typeface="Calibri" panose="020F0502020204030204" pitchFamily="34" charset="0"/>
                <a:cs typeface="Times New Roman" panose="02020603050405020304" pitchFamily="18" charset="0"/>
              </a:rPr>
              <a:t>Main Course</a:t>
            </a:r>
            <a:r>
              <a:rPr lang="en-US" sz="2112" b="1" i="1" dirty="0">
                <a:latin typeface="Times New Roman" panose="02020603050405020304" pitchFamily="18" charset="0"/>
                <a:ea typeface="Calibri" panose="020F0502020204030204" pitchFamily="34" charset="0"/>
                <a:cs typeface="Times New Roman" panose="02020603050405020304" pitchFamily="18" charset="0"/>
              </a:rPr>
              <a:t> </a:t>
            </a:r>
            <a:endParaRPr lang="en-GB" sz="4225" b="1"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Truffle chicken &amp; potato gratin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Pomegranate salmon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Salmon </a:t>
            </a:r>
            <a:r>
              <a:rPr lang="en-US" sz="1056" dirty="0" err="1">
                <a:latin typeface="Calibri" panose="020F0502020204030204" pitchFamily="34" charset="0"/>
                <a:ea typeface="Calibri" panose="020F0502020204030204" pitchFamily="34" charset="0"/>
                <a:cs typeface="Times New Roman" panose="02020603050405020304" pitchFamily="18" charset="0"/>
              </a:rPr>
              <a:t>encroute</a:t>
            </a:r>
            <a:r>
              <a:rPr lang="en-US" sz="1056" dirty="0">
                <a:latin typeface="Calibri" panose="020F0502020204030204" pitchFamily="34" charset="0"/>
                <a:ea typeface="Calibri" panose="020F0502020204030204" pitchFamily="34" charset="0"/>
                <a:cs typeface="Times New Roman" panose="02020603050405020304" pitchFamily="18" charset="0"/>
              </a:rPr>
              <a:t>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Creamy baked gnocchi with squash &amp; spinach (v)………………….………</a:t>
            </a:r>
            <a:r>
              <a:rPr lang="en-US" sz="1056" b="1" dirty="0">
                <a:latin typeface="Calibri" panose="020F0502020204030204" pitchFamily="34" charset="0"/>
                <a:ea typeface="Calibri" panose="020F0502020204030204" pitchFamily="34" charset="0"/>
                <a:cs typeface="Times New Roman" panose="02020603050405020304" pitchFamily="18" charset="0"/>
              </a:rPr>
              <a:t>£10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Next level paella (v)………………………………………………….………</a:t>
            </a:r>
            <a:r>
              <a:rPr lang="en-US" sz="1056" b="1" dirty="0">
                <a:latin typeface="Calibri" panose="020F0502020204030204" pitchFamily="34" charset="0"/>
                <a:ea typeface="Calibri" panose="020F0502020204030204" pitchFamily="34" charset="0"/>
                <a:cs typeface="Times New Roman" panose="02020603050405020304" pitchFamily="18" charset="0"/>
              </a:rPr>
              <a:t>£15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Simple herbed chicken with garlic sauce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 £10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Lamb chops with chilly &amp; Ligurian broad bean pesto (</a:t>
            </a:r>
            <a:r>
              <a:rPr lang="en-US" sz="1056" dirty="0" err="1">
                <a:latin typeface="Calibri" panose="020F0502020204030204" pitchFamily="34" charset="0"/>
                <a:ea typeface="Calibri" panose="020F0502020204030204" pitchFamily="34" charset="0"/>
                <a:cs typeface="Times New Roman" panose="02020603050405020304" pitchFamily="18" charset="0"/>
              </a:rPr>
              <a:t>ve</a:t>
            </a:r>
            <a:r>
              <a:rPr lang="en-US" sz="1056" dirty="0">
                <a:latin typeface="Calibri" panose="020F0502020204030204" pitchFamily="34" charset="0"/>
                <a:ea typeface="Calibri" panose="020F0502020204030204" pitchFamily="34" charset="0"/>
                <a:cs typeface="Times New Roman" panose="02020603050405020304" pitchFamily="18" charset="0"/>
              </a:rPr>
              <a:t>)……………….…</a:t>
            </a:r>
            <a:r>
              <a:rPr lang="en-US" sz="1056" b="1" dirty="0">
                <a:latin typeface="Calibri" panose="020F0502020204030204" pitchFamily="34" charset="0"/>
                <a:ea typeface="Calibri" panose="020F0502020204030204" pitchFamily="34" charset="0"/>
                <a:cs typeface="Times New Roman" panose="02020603050405020304" pitchFamily="18" charset="0"/>
              </a:rPr>
              <a:t>£18</a:t>
            </a:r>
            <a:endParaRPr lang="en-GB" sz="1056"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548CEBB0-78A7-DC88-82D4-7CC617EE7118}"/>
              </a:ext>
            </a:extLst>
          </p:cNvPr>
          <p:cNvSpPr txBox="1"/>
          <p:nvPr/>
        </p:nvSpPr>
        <p:spPr>
          <a:xfrm>
            <a:off x="9373" y="3763657"/>
            <a:ext cx="5703275" cy="1717201"/>
          </a:xfrm>
          <a:prstGeom prst="rect">
            <a:avLst/>
          </a:prstGeom>
          <a:noFill/>
        </p:spPr>
        <p:txBody>
          <a:bodyPr wrap="square">
            <a:spAutoFit/>
          </a:bodyPr>
          <a:lstStyle/>
          <a:p>
            <a:r>
              <a:rPr lang="en-US" sz="2112" b="1" i="1" u="sng" dirty="0">
                <a:latin typeface="Times New Roman" panose="02020603050405020304" pitchFamily="18" charset="0"/>
                <a:ea typeface="Calibri" panose="020F0502020204030204" pitchFamily="34" charset="0"/>
                <a:cs typeface="Times New Roman" panose="02020603050405020304" pitchFamily="18" charset="0"/>
              </a:rPr>
              <a:t>Dessert </a:t>
            </a:r>
            <a:endParaRPr lang="en-GB" sz="4225" b="1" i="1" u="sng"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White chocolate mousse…………………….………………….……..…......…. </a:t>
            </a:r>
            <a:r>
              <a:rPr lang="en-US" sz="1056" b="1" dirty="0">
                <a:latin typeface="Calibri" panose="020F0502020204030204" pitchFamily="34" charset="0"/>
                <a:ea typeface="Calibri" panose="020F0502020204030204" pitchFamily="34" charset="0"/>
                <a:cs typeface="Times New Roman" panose="02020603050405020304" pitchFamily="18" charset="0"/>
              </a:rPr>
              <a:t>£6</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Petit baked Alaska……………………………………………………..….......... </a:t>
            </a:r>
            <a:r>
              <a:rPr lang="en-US" sz="1056" b="1" dirty="0">
                <a:latin typeface="Calibri" panose="020F0502020204030204" pitchFamily="34" charset="0"/>
                <a:ea typeface="Calibri" panose="020F0502020204030204" pitchFamily="34" charset="0"/>
                <a:cs typeface="Times New Roman" panose="02020603050405020304" pitchFamily="18" charset="0"/>
              </a:rPr>
              <a:t>£5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Butterscotch Pudding Parfait with Gingersnap Crumble…………..…</a:t>
            </a:r>
            <a:r>
              <a:rPr lang="en-US" sz="1056" b="1" dirty="0">
                <a:latin typeface="Calibri" panose="020F0502020204030204" pitchFamily="34" charset="0"/>
                <a:ea typeface="Calibri" panose="020F0502020204030204" pitchFamily="34" charset="0"/>
                <a:cs typeface="Times New Roman" panose="02020603050405020304" pitchFamily="18" charset="0"/>
              </a:rPr>
              <a:t>£8</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Sticky Toffee Pudding…………………………………..….….…….…………</a:t>
            </a:r>
            <a:r>
              <a:rPr lang="en-US" sz="1056" b="1" dirty="0">
                <a:latin typeface="Calibri" panose="020F0502020204030204" pitchFamily="34" charset="0"/>
                <a:ea typeface="Calibri" panose="020F0502020204030204" pitchFamily="34" charset="0"/>
                <a:cs typeface="Times New Roman" panose="02020603050405020304" pitchFamily="18" charset="0"/>
              </a:rPr>
              <a:t>£14</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S'mores Linzer Cookies…………..………………………...………..…...…….</a:t>
            </a:r>
            <a:r>
              <a:rPr lang="en-US" sz="1056" b="1" dirty="0">
                <a:latin typeface="Calibri" panose="020F0502020204030204" pitchFamily="34" charset="0"/>
                <a:ea typeface="Calibri" panose="020F0502020204030204" pitchFamily="34" charset="0"/>
                <a:cs typeface="Times New Roman" panose="02020603050405020304" pitchFamily="18" charset="0"/>
              </a:rPr>
              <a:t> £12</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Custard tart…………………………………………………………..………….</a:t>
            </a:r>
            <a:r>
              <a:rPr lang="en-US" sz="1056" b="1" dirty="0">
                <a:latin typeface="Calibri" panose="020F0502020204030204" pitchFamily="34" charset="0"/>
                <a:ea typeface="Calibri" panose="020F0502020204030204" pitchFamily="34" charset="0"/>
                <a:cs typeface="Times New Roman" panose="02020603050405020304" pitchFamily="18" charset="0"/>
              </a:rPr>
              <a:t> £6</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Coconut ice……………………………………….……………………….….… </a:t>
            </a:r>
            <a:r>
              <a:rPr lang="en-US" sz="1056" b="1" dirty="0">
                <a:latin typeface="Calibri" panose="020F0502020204030204" pitchFamily="34" charset="0"/>
                <a:ea typeface="Calibri" panose="020F0502020204030204" pitchFamily="34" charset="0"/>
                <a:cs typeface="Times New Roman" panose="02020603050405020304" pitchFamily="18" charset="0"/>
              </a:rPr>
              <a:t>£4</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Crumble tart……………………………………………………………….…….</a:t>
            </a:r>
            <a:r>
              <a:rPr lang="en-US" sz="1056" b="1" dirty="0">
                <a:latin typeface="Calibri" panose="020F0502020204030204" pitchFamily="34" charset="0"/>
                <a:ea typeface="Calibri" panose="020F0502020204030204" pitchFamily="34" charset="0"/>
                <a:cs typeface="Times New Roman" panose="02020603050405020304" pitchFamily="18" charset="0"/>
              </a:rPr>
              <a:t> £7</a:t>
            </a:r>
            <a:endParaRPr lang="en-GB" sz="1056"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A54D2A2D-1C10-54F8-4080-F540A4FEAE05}"/>
              </a:ext>
            </a:extLst>
          </p:cNvPr>
          <p:cNvSpPr txBox="1"/>
          <p:nvPr/>
        </p:nvSpPr>
        <p:spPr>
          <a:xfrm>
            <a:off x="3028746" y="5604488"/>
            <a:ext cx="7143155" cy="2529860"/>
          </a:xfrm>
          <a:prstGeom prst="rect">
            <a:avLst/>
          </a:prstGeom>
          <a:noFill/>
        </p:spPr>
        <p:txBody>
          <a:bodyPr wrap="square">
            <a:spAutoFit/>
          </a:bodyPr>
          <a:lstStyle/>
          <a:p>
            <a:r>
              <a:rPr lang="en-US" sz="2112" b="1" i="1" u="sng" dirty="0">
                <a:latin typeface="Times New Roman" panose="02020603050405020304" pitchFamily="18" charset="0"/>
                <a:ea typeface="Calibri" panose="020F0502020204030204" pitchFamily="34" charset="0"/>
                <a:cs typeface="Times New Roman" panose="02020603050405020304" pitchFamily="18" charset="0"/>
              </a:rPr>
              <a:t>Beverages</a:t>
            </a:r>
            <a:endParaRPr lang="en-GB" sz="4225" b="1" i="1" u="sng"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Beer………………………………………………………………….……</a:t>
            </a:r>
            <a:r>
              <a:rPr lang="en-US" sz="1056" b="1" dirty="0">
                <a:latin typeface="Calibri" panose="020F0502020204030204" pitchFamily="34" charset="0"/>
                <a:ea typeface="Calibri" panose="020F0502020204030204" pitchFamily="34" charset="0"/>
                <a:cs typeface="Times New Roman" panose="02020603050405020304" pitchFamily="18" charset="0"/>
              </a:rPr>
              <a:t>£10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Orange juice………………………………….………………………...….</a:t>
            </a:r>
            <a:r>
              <a:rPr lang="en-US" sz="1056" b="1" dirty="0">
                <a:latin typeface="Calibri" panose="020F0502020204030204" pitchFamily="34" charset="0"/>
                <a:ea typeface="Calibri" panose="020F0502020204030204" pitchFamily="34" charset="0"/>
                <a:cs typeface="Times New Roman" panose="02020603050405020304" pitchFamily="18" charset="0"/>
              </a:rPr>
              <a:t> £8</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Wine……………………………………………………………………....</a:t>
            </a:r>
            <a:r>
              <a:rPr lang="en-US" sz="1056" b="1" dirty="0">
                <a:latin typeface="Calibri" panose="020F0502020204030204" pitchFamily="34" charset="0"/>
                <a:ea typeface="Calibri" panose="020F0502020204030204" pitchFamily="34" charset="0"/>
                <a:cs typeface="Times New Roman" panose="02020603050405020304" pitchFamily="18" charset="0"/>
              </a:rPr>
              <a:t> £10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Mulled Wine………………………………….……………….…….…...</a:t>
            </a:r>
            <a:r>
              <a:rPr lang="en-US" sz="1056" b="1" dirty="0">
                <a:latin typeface="Calibri" panose="020F0502020204030204" pitchFamily="34" charset="0"/>
                <a:ea typeface="Calibri" panose="020F0502020204030204" pitchFamily="34" charset="0"/>
                <a:cs typeface="Times New Roman" panose="02020603050405020304" pitchFamily="18" charset="0"/>
              </a:rPr>
              <a:t> £10</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Sparkling Water…………………………….….……….….…….….……...</a:t>
            </a:r>
            <a:r>
              <a:rPr lang="en-US" sz="1056" b="1" dirty="0">
                <a:latin typeface="Calibri" panose="020F0502020204030204" pitchFamily="34" charset="0"/>
                <a:ea typeface="Calibri" panose="020F0502020204030204" pitchFamily="34" charset="0"/>
                <a:cs typeface="Times New Roman" panose="02020603050405020304" pitchFamily="18" charset="0"/>
              </a:rPr>
              <a:t>£5</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Scotch……………………………………………………………….………</a:t>
            </a:r>
            <a:r>
              <a:rPr lang="en-US" sz="1056" b="1" dirty="0">
                <a:latin typeface="Calibri" panose="020F0502020204030204" pitchFamily="34" charset="0"/>
                <a:ea typeface="Calibri" panose="020F0502020204030204" pitchFamily="34" charset="0"/>
                <a:cs typeface="Times New Roman" panose="02020603050405020304" pitchFamily="18" charset="0"/>
              </a:rPr>
              <a:t>£8</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Gin and tonic……………………………………………….……….………</a:t>
            </a:r>
            <a:r>
              <a:rPr lang="en-US" sz="1056" b="1" dirty="0">
                <a:latin typeface="Calibri" panose="020F0502020204030204" pitchFamily="34" charset="0"/>
                <a:ea typeface="Calibri" panose="020F0502020204030204" pitchFamily="34" charset="0"/>
                <a:cs typeface="Times New Roman" panose="02020603050405020304" pitchFamily="18" charset="0"/>
              </a:rPr>
              <a:t>£6</a:t>
            </a:r>
            <a:endParaRPr lang="en-GB" sz="1056" dirty="0">
              <a:latin typeface="Calibri" panose="020F0502020204030204" pitchFamily="34"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056" dirty="0">
                <a:latin typeface="Calibri" panose="020F0502020204030204" pitchFamily="34" charset="0"/>
                <a:ea typeface="Calibri" panose="020F0502020204030204" pitchFamily="34" charset="0"/>
                <a:cs typeface="Times New Roman" panose="02020603050405020304" pitchFamily="18" charset="0"/>
              </a:rPr>
              <a:t>Champagne……….…………………………….….………….……………</a:t>
            </a:r>
            <a:r>
              <a:rPr lang="en-US" sz="1056" b="1" dirty="0">
                <a:latin typeface="Calibri" panose="020F0502020204030204" pitchFamily="34" charset="0"/>
                <a:ea typeface="Calibri" panose="020F0502020204030204" pitchFamily="34" charset="0"/>
                <a:cs typeface="Times New Roman" panose="02020603050405020304" pitchFamily="18" charset="0"/>
              </a:rPr>
              <a:t> £26</a:t>
            </a:r>
          </a:p>
          <a:p>
            <a:pPr>
              <a:tabLst>
                <a:tab pos="536543" algn="l"/>
              </a:tabLst>
            </a:pPr>
            <a:endParaRPr lang="en-GB" sz="1056" dirty="0">
              <a:latin typeface="Calibri" panose="020F0502020204030204" pitchFamily="34" charset="0"/>
              <a:ea typeface="Calibri" panose="020F0502020204030204" pitchFamily="34" charset="0"/>
              <a:cs typeface="Times New Roman" panose="02020603050405020304" pitchFamily="18" charset="0"/>
            </a:endParaRPr>
          </a:p>
          <a:p>
            <a:endParaRPr lang="en-GB" sz="4225" dirty="0">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20DF2EA3-3E12-7ABF-0011-703B00D4B00D}"/>
              </a:ext>
            </a:extLst>
          </p:cNvPr>
          <p:cNvSpPr txBox="1"/>
          <p:nvPr/>
        </p:nvSpPr>
        <p:spPr>
          <a:xfrm>
            <a:off x="-1" y="7363261"/>
            <a:ext cx="6858001" cy="1861343"/>
          </a:xfrm>
          <a:prstGeom prst="rect">
            <a:avLst/>
          </a:prstGeom>
          <a:noFill/>
        </p:spPr>
        <p:txBody>
          <a:bodyPr wrap="square">
            <a:spAutoFit/>
          </a:bodyPr>
          <a:lstStyle/>
          <a:p>
            <a:pPr>
              <a:tabLst>
                <a:tab pos="536543" algn="l"/>
              </a:tabLst>
            </a:pPr>
            <a:r>
              <a:rPr lang="en-US" sz="2112" b="1" i="1" dirty="0">
                <a:latin typeface="Calibri" panose="020F0502020204030204" pitchFamily="34" charset="0"/>
                <a:ea typeface="Calibri" panose="020F0502020204030204" pitchFamily="34" charset="0"/>
                <a:cs typeface="Times New Roman" panose="02020603050405020304" pitchFamily="18" charset="0"/>
              </a:rPr>
              <a:t>                               </a:t>
            </a:r>
            <a:r>
              <a:rPr lang="en-US" sz="2112" b="1" i="1" dirty="0">
                <a:latin typeface="Times New Roman" panose="02020603050405020304" pitchFamily="18" charset="0"/>
                <a:ea typeface="Calibri" panose="020F0502020204030204" pitchFamily="34" charset="0"/>
                <a:cs typeface="Times New Roman" panose="02020603050405020304" pitchFamily="18" charset="0"/>
              </a:rPr>
              <a:t>Rules and Regulations</a:t>
            </a:r>
            <a:endParaRPr lang="en-GB" sz="4225" b="1"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All food items served at the party have been prepared and stored in accordance with food safety regulations.</a:t>
            </a:r>
            <a:endParaRPr lang="en-GB" sz="1173"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Proper hand washing and sanitizing procedures have been followed by all kitchen staff.</a:t>
            </a:r>
            <a:endParaRPr lang="en-GB" sz="1173"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All food has been kept at the appropriate temperature to prevent the growth of bacteria.</a:t>
            </a:r>
            <a:endParaRPr lang="en-GB" sz="1173"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Any leftovers will be stored properly and discarded if they have been left at room temperature for too long.</a:t>
            </a:r>
            <a:endParaRPr lang="en-GB" sz="1173"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The venue or caterer is committed to ensuring the health and safety of all guests and will take immediate </a:t>
            </a:r>
          </a:p>
          <a:p>
            <a:pPr>
              <a:tabLst>
                <a:tab pos="536543" algn="l"/>
              </a:tabLst>
            </a:pPr>
            <a:r>
              <a:rPr lang="en-US" sz="1173" i="1" dirty="0">
                <a:latin typeface="Times New Roman" panose="02020603050405020304" pitchFamily="18" charset="0"/>
                <a:ea typeface="Calibri" panose="020F0502020204030204" pitchFamily="34" charset="0"/>
                <a:cs typeface="Times New Roman" panose="02020603050405020304" pitchFamily="18" charset="0"/>
              </a:rPr>
              <a:t>action if any issues arise.</a:t>
            </a:r>
            <a:endParaRPr lang="en-GB" sz="1173" i="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061957D3-C540-5B9A-E32B-3EC3F554F076}"/>
              </a:ext>
            </a:extLst>
          </p:cNvPr>
          <p:cNvSpPr txBox="1"/>
          <p:nvPr/>
        </p:nvSpPr>
        <p:spPr>
          <a:xfrm>
            <a:off x="1014153" y="30364"/>
            <a:ext cx="4698495" cy="453522"/>
          </a:xfrm>
          <a:prstGeom prst="rect">
            <a:avLst/>
          </a:prstGeom>
          <a:blipFill dpi="0" rotWithShape="1">
            <a:blip r:embed="rId2">
              <a:alphaModFix amt="52428"/>
            </a:blip>
            <a:srcRect/>
            <a:tile tx="0" ty="0" sx="100000" sy="100000" flip="none" algn="tl"/>
          </a:blipFill>
        </p:spPr>
        <p:txBody>
          <a:bodyPr wrap="square">
            <a:spAutoFit/>
          </a:bodyPr>
          <a:lstStyle/>
          <a:p>
            <a:r>
              <a:rPr lang="en-US" sz="2347" b="1" i="1" kern="0" dirty="0">
                <a:solidFill>
                  <a:srgbClr val="000000"/>
                </a:solidFill>
                <a:latin typeface="Times New Roman" panose="02020603050405020304" pitchFamily="18" charset="0"/>
              </a:rPr>
              <a:t>Hotel Trinity Valentine’s Day Menu</a:t>
            </a:r>
            <a:endParaRPr lang="en-US" sz="2347" i="1" dirty="0"/>
          </a:p>
        </p:txBody>
      </p:sp>
      <p:sp>
        <p:nvSpPr>
          <p:cNvPr id="20" name="TextBox 19">
            <a:extLst>
              <a:ext uri="{FF2B5EF4-FFF2-40B4-BE49-F238E27FC236}">
                <a16:creationId xmlns:a16="http://schemas.microsoft.com/office/drawing/2014/main" id="{51BF2099-A073-A002-2494-0FC377C091F1}"/>
              </a:ext>
            </a:extLst>
          </p:cNvPr>
          <p:cNvSpPr txBox="1"/>
          <p:nvPr/>
        </p:nvSpPr>
        <p:spPr>
          <a:xfrm>
            <a:off x="-966457" y="9033453"/>
            <a:ext cx="9071469" cy="872547"/>
          </a:xfrm>
          <a:prstGeom prst="rect">
            <a:avLst/>
          </a:prstGeom>
          <a:noFill/>
        </p:spPr>
        <p:txBody>
          <a:bodyPr wrap="square">
            <a:spAutoFit/>
          </a:bodyPr>
          <a:lstStyle/>
          <a:p>
            <a:pPr algn="ctr">
              <a:lnSpc>
                <a:spcPct val="150000"/>
              </a:lnSpc>
            </a:pPr>
            <a:r>
              <a:rPr lang="en-US" sz="2347" b="1" i="1" dirty="0">
                <a:latin typeface="Times New Roman" panose="02020603050405020304" pitchFamily="18" charset="0"/>
                <a:ea typeface="Arial MT"/>
              </a:rPr>
              <a:t>Location and Availability</a:t>
            </a:r>
          </a:p>
          <a:p>
            <a:pPr algn="just">
              <a:lnSpc>
                <a:spcPct val="150000"/>
              </a:lnSpc>
            </a:pPr>
            <a:r>
              <a:rPr lang="en-US" sz="1173" dirty="0">
                <a:solidFill>
                  <a:srgbClr val="00040C"/>
                </a:solidFill>
                <a:latin typeface="Times New Roman" panose="02020603050405020304" pitchFamily="18" charset="0"/>
                <a:ea typeface="Calibri" panose="020F0502020204030204" pitchFamily="34" charset="0"/>
              </a:rPr>
              <a:t>                             The Hotel Trinity is in the heart of London. The Valentine’s day menu will be available on 14 February 2023. </a:t>
            </a:r>
          </a:p>
        </p:txBody>
      </p:sp>
      <p:pic>
        <p:nvPicPr>
          <p:cNvPr id="29" name="Picture 28" descr="A picture containing table, wine, glass, cup&#10;&#10;Description automatically generated">
            <a:extLst>
              <a:ext uri="{FF2B5EF4-FFF2-40B4-BE49-F238E27FC236}">
                <a16:creationId xmlns:a16="http://schemas.microsoft.com/office/drawing/2014/main" id="{F67AF6BE-D88B-045F-6D98-6637E5170A58}"/>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4453995" y="4024947"/>
            <a:ext cx="2404005" cy="1861343"/>
          </a:xfrm>
          <a:prstGeom prst="rect">
            <a:avLst/>
          </a:prstGeom>
        </p:spPr>
      </p:pic>
      <p:pic>
        <p:nvPicPr>
          <p:cNvPr id="40" name="Picture 39" descr="A group of muffins with red sprinkles&#10;&#10;Description automatically generated with low confidence">
            <a:extLst>
              <a:ext uri="{FF2B5EF4-FFF2-40B4-BE49-F238E27FC236}">
                <a16:creationId xmlns:a16="http://schemas.microsoft.com/office/drawing/2014/main" id="{4465AC5D-F730-938A-516C-883E736317A0}"/>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65480" y="2266174"/>
            <a:ext cx="2288046" cy="1618609"/>
          </a:xfrm>
          <a:prstGeom prst="rect">
            <a:avLst/>
          </a:prstGeom>
        </p:spPr>
      </p:pic>
      <p:pic>
        <p:nvPicPr>
          <p:cNvPr id="43" name="Picture 42" descr="A bowl of food&#10;&#10;Description automatically generated with low confidence">
            <a:extLst>
              <a:ext uri="{FF2B5EF4-FFF2-40B4-BE49-F238E27FC236}">
                <a16:creationId xmlns:a16="http://schemas.microsoft.com/office/drawing/2014/main" id="{AC8EB30E-4546-27A3-8B89-49E00C229BBA}"/>
              </a:ext>
            </a:extLst>
          </p:cNvPr>
          <p:cNvPicPr>
            <a:picLocks noChangeAspect="1"/>
          </p:cNvPicPr>
          <p:nvPr/>
        </p:nvPicPr>
        <p:blipFill>
          <a:blip r:embed="rId9">
            <a:extLst>
              <a:ext uri="{837473B0-CC2E-450A-ABE3-18F120FF3D39}">
                <a1611:picAttrSrcUrl xmlns:a1611="http://schemas.microsoft.com/office/drawing/2016/11/main" r:id="rId10"/>
              </a:ext>
            </a:extLst>
          </a:blip>
          <a:stretch>
            <a:fillRect/>
          </a:stretch>
        </p:blipFill>
        <p:spPr>
          <a:xfrm>
            <a:off x="4139738" y="720676"/>
            <a:ext cx="2652783" cy="1972648"/>
          </a:xfrm>
          <a:prstGeom prst="rect">
            <a:avLst/>
          </a:prstGeom>
        </p:spPr>
      </p:pic>
    </p:spTree>
    <p:extLst>
      <p:ext uri="{BB962C8B-B14F-4D97-AF65-F5344CB8AC3E}">
        <p14:creationId xmlns:p14="http://schemas.microsoft.com/office/powerpoint/2010/main" val="10748152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856"/>
            <a:lum/>
          </a:blip>
          <a:srcRect/>
          <a:tile tx="0" ty="0" sx="100000" sy="100000" flip="none" algn="tl"/>
        </a:blipFill>
        <a:effectLst/>
      </p:bgPr>
    </p:bg>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1CF08A86-F80D-0B9F-005C-7D9893E27376}"/>
              </a:ext>
            </a:extLst>
          </p:cNvPr>
          <p:cNvSpPr txBox="1"/>
          <p:nvPr/>
        </p:nvSpPr>
        <p:spPr>
          <a:xfrm>
            <a:off x="431770" y="0"/>
            <a:ext cx="6185162" cy="850874"/>
          </a:xfrm>
          <a:prstGeom prst="rect">
            <a:avLst/>
          </a:prstGeom>
          <a:blipFill>
            <a:blip r:embed="rId3">
              <a:alphaModFix amt="17973"/>
            </a:blip>
            <a:tile tx="0" ty="0" sx="100000" sy="100000" flip="none" algn="tl"/>
          </a:blipFill>
        </p:spPr>
        <p:txBody>
          <a:bodyPr wrap="square">
            <a:spAutoFit/>
          </a:bodyPr>
          <a:lstStyle/>
          <a:p>
            <a:pPr marL="268271"/>
            <a:r>
              <a:rPr lang="en-US" sz="2817" b="1" i="1" dirty="0">
                <a:latin typeface="Times New Roman" panose="02020603050405020304" pitchFamily="18" charset="0"/>
                <a:ea typeface="Calibri" panose="020F0502020204030204" pitchFamily="34" charset="0"/>
                <a:cs typeface="Times New Roman" panose="02020603050405020304" pitchFamily="18" charset="0"/>
              </a:rPr>
              <a:t>Hotel Trinity Valentine’s Day Menu</a:t>
            </a:r>
            <a:endParaRPr lang="en-GB" sz="2817" b="1" i="1" dirty="0">
              <a:latin typeface="Times New Roman" panose="02020603050405020304" pitchFamily="18" charset="0"/>
              <a:ea typeface="Calibri" panose="020F0502020204030204" pitchFamily="34" charset="0"/>
              <a:cs typeface="Times New Roman" panose="02020603050405020304" pitchFamily="18" charset="0"/>
            </a:endParaRPr>
          </a:p>
          <a:p>
            <a:pPr marL="268271"/>
            <a:r>
              <a:rPr lang="en-US" sz="2112" b="1" dirty="0">
                <a:latin typeface="Calibri" panose="020F0502020204030204" pitchFamily="34" charset="0"/>
                <a:ea typeface="Calibri" panose="020F0502020204030204" pitchFamily="34" charset="0"/>
                <a:cs typeface="Times New Roman" panose="02020603050405020304" pitchFamily="18" charset="0"/>
              </a:rPr>
              <a:t> </a:t>
            </a:r>
            <a:endParaRPr lang="en-GB" sz="2112" dirty="0">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279E982F-8A0A-3C2E-D00D-88C018627C53}"/>
              </a:ext>
            </a:extLst>
          </p:cNvPr>
          <p:cNvSpPr txBox="1"/>
          <p:nvPr/>
        </p:nvSpPr>
        <p:spPr>
          <a:xfrm>
            <a:off x="1695795" y="486610"/>
            <a:ext cx="9299793" cy="453522"/>
          </a:xfrm>
          <a:prstGeom prst="rect">
            <a:avLst/>
          </a:prstGeom>
          <a:noFill/>
        </p:spPr>
        <p:txBody>
          <a:bodyPr wrap="square">
            <a:spAutoFit/>
          </a:bodyPr>
          <a:lstStyle/>
          <a:p>
            <a:r>
              <a:rPr lang="en-US" sz="2347" b="1" i="1" dirty="0">
                <a:latin typeface="Times New Roman" panose="02020603050405020304" pitchFamily="18" charset="0"/>
                <a:ea typeface="Calibri" panose="020F0502020204030204" pitchFamily="34" charset="0"/>
                <a:cs typeface="Times New Roman" panose="02020603050405020304" pitchFamily="18" charset="0"/>
              </a:rPr>
              <a:t>Deals Offers and Discounts  </a:t>
            </a:r>
            <a:endParaRPr lang="en-US" sz="2347" dirty="0">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id="{15EF4C65-A74F-64BB-CEA2-1024EF05B3A3}"/>
              </a:ext>
            </a:extLst>
          </p:cNvPr>
          <p:cNvSpPr txBox="1"/>
          <p:nvPr/>
        </p:nvSpPr>
        <p:spPr>
          <a:xfrm>
            <a:off x="0" y="924423"/>
            <a:ext cx="2826327" cy="1933991"/>
          </a:xfrm>
          <a:prstGeom prst="rect">
            <a:avLst/>
          </a:prstGeom>
          <a:noFill/>
        </p:spPr>
        <p:txBody>
          <a:bodyPr wrap="square">
            <a:spAutoFit/>
          </a:bodyPr>
          <a:lstStyle/>
          <a:p>
            <a:pPr marL="268271"/>
            <a:r>
              <a:rPr lang="en-US" sz="2112" b="1" i="1" u="sng" dirty="0">
                <a:latin typeface="Times New Roman" panose="02020603050405020304" pitchFamily="18" charset="0"/>
                <a:ea typeface="Calibri" panose="020F0502020204030204" pitchFamily="34" charset="0"/>
                <a:cs typeface="Times New Roman" panose="02020603050405020304" pitchFamily="18" charset="0"/>
              </a:rPr>
              <a:t>Deal 1 in £150 </a:t>
            </a:r>
            <a:endParaRPr lang="en-GB" sz="2112" b="1" i="1" u="sng"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Wine</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White chocolate mousse</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Cherries Jubilee</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Steak</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Truffle chicken &amp; potato gratin</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Creamy baked gnocchi with squash &amp; spinach</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95FF4A8D-D78A-B4A9-DFF1-BED141BC0B97}"/>
              </a:ext>
            </a:extLst>
          </p:cNvPr>
          <p:cNvSpPr txBox="1"/>
          <p:nvPr/>
        </p:nvSpPr>
        <p:spPr>
          <a:xfrm>
            <a:off x="2828444" y="940132"/>
            <a:ext cx="4143974" cy="1933991"/>
          </a:xfrm>
          <a:prstGeom prst="rect">
            <a:avLst/>
          </a:prstGeom>
          <a:noFill/>
        </p:spPr>
        <p:txBody>
          <a:bodyPr wrap="square">
            <a:spAutoFit/>
          </a:bodyPr>
          <a:lstStyle/>
          <a:p>
            <a:pPr marL="268271"/>
            <a:r>
              <a:rPr lang="en-US" sz="2112" b="1" i="1" u="sng" dirty="0">
                <a:latin typeface="Times New Roman" panose="02020603050405020304" pitchFamily="18" charset="0"/>
                <a:ea typeface="Calibri" panose="020F0502020204030204" pitchFamily="34" charset="0"/>
                <a:cs typeface="Times New Roman" panose="02020603050405020304" pitchFamily="18" charset="0"/>
              </a:rPr>
              <a:t>Deal 2 in £200</a:t>
            </a:r>
            <a:endParaRPr lang="en-GB" sz="2112" b="1" i="1" u="sng"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Tomato &amp; mozzarella salad with tomato dressing</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Swedish meatballs</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Next level paella</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Lamb chops with chilly &amp; Ligurian broad bean pesto</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Petit baked Alaska</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408" dirty="0">
                <a:latin typeface="Times New Roman" panose="02020603050405020304" pitchFamily="18" charset="0"/>
                <a:ea typeface="Calibri" panose="020F0502020204030204" pitchFamily="34" charset="0"/>
                <a:cs typeface="Times New Roman" panose="02020603050405020304" pitchFamily="18" charset="0"/>
              </a:rPr>
              <a:t>Bee &amp; Gin &amp; Tonic</a:t>
            </a:r>
            <a:endParaRPr lang="en-GB" sz="1408"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8" name="TextBox 27">
            <a:extLst>
              <a:ext uri="{FF2B5EF4-FFF2-40B4-BE49-F238E27FC236}">
                <a16:creationId xmlns:a16="http://schemas.microsoft.com/office/drawing/2014/main" id="{80B121C3-F7AF-EA53-C217-4AC00DDC063E}"/>
              </a:ext>
            </a:extLst>
          </p:cNvPr>
          <p:cNvSpPr txBox="1"/>
          <p:nvPr/>
        </p:nvSpPr>
        <p:spPr>
          <a:xfrm>
            <a:off x="137082" y="2901621"/>
            <a:ext cx="6720918" cy="1569660"/>
          </a:xfrm>
          <a:prstGeom prst="rect">
            <a:avLst/>
          </a:prstGeom>
          <a:noFill/>
        </p:spPr>
        <p:txBody>
          <a:bodyPr wrap="square">
            <a:spAutoFit/>
          </a:bodyPr>
          <a:lstStyle/>
          <a:p>
            <a:r>
              <a:rPr lang="en-US" sz="1400" b="1" dirty="0">
                <a:latin typeface="Times New Roman" panose="02020603050405020304" pitchFamily="18" charset="0"/>
                <a:ea typeface="Calibri" panose="020F0502020204030204" pitchFamily="34" charset="0"/>
                <a:cs typeface="Times New Roman" panose="02020603050405020304" pitchFamily="18" charset="0"/>
              </a:rPr>
              <a:t>Operations Hours </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r>
              <a:rPr lang="en-US" sz="1400" dirty="0">
                <a:latin typeface="Times New Roman" panose="02020603050405020304" pitchFamily="18" charset="0"/>
                <a:ea typeface="Calibri" panose="020F0502020204030204" pitchFamily="34" charset="0"/>
                <a:cs typeface="Times New Roman" panose="02020603050405020304" pitchFamily="18" charset="0"/>
              </a:rPr>
              <a:t>Working hours (10:00 am to 12:00 pm O’clock)</a:t>
            </a:r>
            <a:r>
              <a:rPr lang="en-GB" sz="1400" dirty="0">
                <a:latin typeface="Times New Roman" panose="02020603050405020304" pitchFamily="18" charset="0"/>
                <a:ea typeface="Calibri" panose="020F0502020204030204" pitchFamily="34" charset="0"/>
                <a:cs typeface="Times New Roman" panose="02020603050405020304" pitchFamily="18" charset="0"/>
              </a:rPr>
              <a:t>.        </a:t>
            </a:r>
          </a:p>
          <a:p>
            <a:r>
              <a:rPr lang="en-GB" sz="1400" dirty="0">
                <a:latin typeface="Times New Roman" panose="02020603050405020304" pitchFamily="18" charset="0"/>
                <a:ea typeface="Calibri" panose="020F0502020204030204" pitchFamily="34" charset="0"/>
                <a:cs typeface="Times New Roman" panose="02020603050405020304" pitchFamily="18" charset="0"/>
              </a:rPr>
              <a:t> </a:t>
            </a:r>
            <a:r>
              <a:rPr lang="en-US" sz="1400" b="1" dirty="0">
                <a:latin typeface="Times New Roman" panose="02020603050405020304" pitchFamily="18" charset="0"/>
                <a:ea typeface="Calibri" panose="020F0502020204030204" pitchFamily="34" charset="0"/>
                <a:cs typeface="Times New Roman" panose="02020603050405020304" pitchFamily="18" charset="0"/>
              </a:rPr>
              <a:t>Time availability</a:t>
            </a:r>
            <a:r>
              <a:rPr lang="en-GB" sz="1400" b="1" dirty="0">
                <a:latin typeface="Times New Roman" panose="02020603050405020304" pitchFamily="18" charset="0"/>
                <a:ea typeface="Calibri" panose="020F0502020204030204" pitchFamily="34" charset="0"/>
                <a:cs typeface="Times New Roman" panose="02020603050405020304" pitchFamily="18" charset="0"/>
              </a:rPr>
              <a:t> </a:t>
            </a:r>
          </a:p>
          <a:p>
            <a:r>
              <a:rPr lang="en-US" sz="1400" dirty="0">
                <a:latin typeface="Times New Roman" panose="02020603050405020304" pitchFamily="18" charset="0"/>
                <a:ea typeface="Calibri" panose="020F0502020204030204" pitchFamily="34" charset="0"/>
                <a:cs typeface="Times New Roman" panose="02020603050405020304" pitchFamily="18" charset="0"/>
              </a:rPr>
              <a:t>The Valentine’s day menu will be available on 14 February.</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r>
              <a:rPr lang="en-US" sz="1400" b="1" dirty="0">
                <a:latin typeface="Times New Roman" panose="02020603050405020304" pitchFamily="18" charset="0"/>
                <a:ea typeface="Calibri" panose="020F0502020204030204" pitchFamily="34" charset="0"/>
                <a:cs typeface="Times New Roman" panose="02020603050405020304" pitchFamily="18" charset="0"/>
              </a:rPr>
              <a:t> Seasonality of Ingredient </a:t>
            </a:r>
            <a:endParaRPr lang="en-GB" sz="1400" dirty="0">
              <a:latin typeface="Times New Roman" panose="02020603050405020304" pitchFamily="18" charset="0"/>
              <a:ea typeface="Calibri" panose="020F0502020204030204" pitchFamily="34" charset="0"/>
              <a:cs typeface="Times New Roman" panose="02020603050405020304" pitchFamily="18" charset="0"/>
            </a:endParaRPr>
          </a:p>
          <a:p>
            <a:r>
              <a:rPr lang="en-US" sz="1400" dirty="0">
                <a:latin typeface="Times New Roman" panose="02020603050405020304" pitchFamily="18" charset="0"/>
                <a:ea typeface="Calibri" panose="020F0502020204030204" pitchFamily="34" charset="0"/>
                <a:cs typeface="Times New Roman" panose="02020603050405020304" pitchFamily="18" charset="0"/>
              </a:rPr>
              <a:t>The offered dishes' seasonality of ingredients includes chestnuts, spices, and citrus fruits.</a:t>
            </a:r>
            <a:r>
              <a:rPr lang="en-US" sz="1200" dirty="0">
                <a:latin typeface="Times New Roman" panose="02020603050405020304" pitchFamily="18" charset="0"/>
                <a:ea typeface="Calibri" panose="020F0502020204030204" pitchFamily="34" charset="0"/>
                <a:cs typeface="Times New Roman" panose="02020603050405020304" pitchFamily="18" charset="0"/>
              </a:rPr>
              <a:t> </a:t>
            </a:r>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a:p>
            <a:r>
              <a:rPr lang="en-US" sz="1200" dirty="0">
                <a:latin typeface="Times New Roman" panose="02020603050405020304" pitchFamily="18" charset="0"/>
                <a:ea typeface="Calibri" panose="020F0502020204030204" pitchFamily="34" charset="0"/>
                <a:cs typeface="Times New Roman" panose="02020603050405020304" pitchFamily="18" charset="0"/>
              </a:rPr>
              <a:t> </a:t>
            </a:r>
            <a:endParaRPr lang="en-GB" sz="12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0" name="TextBox 29">
            <a:extLst>
              <a:ext uri="{FF2B5EF4-FFF2-40B4-BE49-F238E27FC236}">
                <a16:creationId xmlns:a16="http://schemas.microsoft.com/office/drawing/2014/main" id="{97EFD969-2AAF-5C53-7BD2-2D201429DE6A}"/>
              </a:ext>
            </a:extLst>
          </p:cNvPr>
          <p:cNvSpPr txBox="1"/>
          <p:nvPr/>
        </p:nvSpPr>
        <p:spPr>
          <a:xfrm>
            <a:off x="99261" y="4346604"/>
            <a:ext cx="2826328" cy="2258567"/>
          </a:xfrm>
          <a:prstGeom prst="rect">
            <a:avLst/>
          </a:prstGeom>
          <a:noFill/>
        </p:spPr>
        <p:txBody>
          <a:bodyPr wrap="square">
            <a:spAutoFit/>
          </a:bodyPr>
          <a:lstStyle/>
          <a:p>
            <a:r>
              <a:rPr lang="en-US" sz="2112" b="1" i="1" dirty="0">
                <a:latin typeface="Times New Roman" panose="02020603050405020304" pitchFamily="18" charset="0"/>
                <a:ea typeface="Calibri" panose="020F0502020204030204" pitchFamily="34" charset="0"/>
                <a:cs typeface="Times New Roman" panose="02020603050405020304" pitchFamily="18" charset="0"/>
              </a:rPr>
              <a:t>Entertainment </a:t>
            </a:r>
            <a:endParaRPr lang="en-GB" sz="2112"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642" i="1" dirty="0">
                <a:latin typeface="Times New Roman" panose="02020603050405020304" pitchFamily="18" charset="0"/>
                <a:ea typeface="Calibri" panose="020F0502020204030204" pitchFamily="34" charset="0"/>
                <a:cs typeface="Times New Roman" panose="02020603050405020304" pitchFamily="18" charset="0"/>
              </a:rPr>
              <a:t>Dance performance</a:t>
            </a:r>
            <a:endParaRPr lang="en-GB" sz="1642"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642" i="1" dirty="0">
                <a:latin typeface="Times New Roman" panose="02020603050405020304" pitchFamily="18" charset="0"/>
                <a:ea typeface="Calibri" panose="020F0502020204030204" pitchFamily="34" charset="0"/>
                <a:cs typeface="Times New Roman" panose="02020603050405020304" pitchFamily="18" charset="0"/>
              </a:rPr>
              <a:t>Live music</a:t>
            </a:r>
            <a:endParaRPr lang="en-GB" sz="1642"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642" i="1" dirty="0">
                <a:latin typeface="Times New Roman" panose="02020603050405020304" pitchFamily="18" charset="0"/>
                <a:ea typeface="Calibri" panose="020F0502020204030204" pitchFamily="34" charset="0"/>
                <a:cs typeface="Times New Roman" panose="02020603050405020304" pitchFamily="18" charset="0"/>
              </a:rPr>
              <a:t>Children's fun activities, i.e., games</a:t>
            </a:r>
            <a:endParaRPr lang="en-GB" sz="1642" i="1" dirty="0">
              <a:latin typeface="Times New Roman" panose="02020603050405020304" pitchFamily="18" charset="0"/>
              <a:ea typeface="Calibri" panose="020F0502020204030204" pitchFamily="34" charset="0"/>
              <a:cs typeface="Times New Roman" panose="02020603050405020304" pitchFamily="18" charset="0"/>
            </a:endParaRPr>
          </a:p>
          <a:p>
            <a:pPr marL="402407" indent="-402407">
              <a:buFont typeface="Symbol" pitchFamily="2" charset="2"/>
              <a:buChar char=""/>
              <a:tabLst>
                <a:tab pos="536543" algn="l"/>
              </a:tabLst>
            </a:pPr>
            <a:r>
              <a:rPr lang="en-US" sz="1642" i="1" dirty="0">
                <a:latin typeface="Times New Roman" panose="02020603050405020304" pitchFamily="18" charset="0"/>
                <a:ea typeface="Calibri" panose="020F0502020204030204" pitchFamily="34" charset="0"/>
                <a:cs typeface="Times New Roman" panose="02020603050405020304" pitchFamily="18" charset="0"/>
              </a:rPr>
              <a:t>Valentine’s day gifts distributions </a:t>
            </a:r>
            <a:endParaRPr lang="en-GB" sz="1642" i="1" dirty="0">
              <a:latin typeface="Times New Roman" panose="02020603050405020304" pitchFamily="18" charset="0"/>
              <a:ea typeface="Calibri" panose="020F0502020204030204" pitchFamily="34" charset="0"/>
              <a:cs typeface="Times New Roman" panose="02020603050405020304" pitchFamily="18" charset="0"/>
            </a:endParaRPr>
          </a:p>
          <a:p>
            <a:r>
              <a:rPr lang="en-US" sz="2112" dirty="0">
                <a:latin typeface="Calibri" panose="020F0502020204030204" pitchFamily="34" charset="0"/>
                <a:ea typeface="Calibri" panose="020F0502020204030204" pitchFamily="34" charset="0"/>
                <a:cs typeface="Times New Roman" panose="02020603050405020304" pitchFamily="18" charset="0"/>
              </a:rPr>
              <a:t> </a:t>
            </a:r>
            <a:endParaRPr lang="en-GB" sz="2112" dirty="0">
              <a:latin typeface="Calibri" panose="020F0502020204030204" pitchFamily="34" charset="0"/>
              <a:ea typeface="Calibri" panose="020F0502020204030204" pitchFamily="34" charset="0"/>
              <a:cs typeface="Times New Roman" panose="02020603050405020304" pitchFamily="18" charset="0"/>
            </a:endParaRPr>
          </a:p>
        </p:txBody>
      </p:sp>
      <p:sp>
        <p:nvSpPr>
          <p:cNvPr id="32" name="TextBox 31">
            <a:extLst>
              <a:ext uri="{FF2B5EF4-FFF2-40B4-BE49-F238E27FC236}">
                <a16:creationId xmlns:a16="http://schemas.microsoft.com/office/drawing/2014/main" id="{E6D37678-BD8B-63F5-0583-389565E39DB0}"/>
              </a:ext>
            </a:extLst>
          </p:cNvPr>
          <p:cNvSpPr txBox="1"/>
          <p:nvPr/>
        </p:nvSpPr>
        <p:spPr>
          <a:xfrm>
            <a:off x="99261" y="6537001"/>
            <a:ext cx="6720918" cy="3269357"/>
          </a:xfrm>
          <a:prstGeom prst="rect">
            <a:avLst/>
          </a:prstGeom>
          <a:blipFill dpi="0" rotWithShape="1">
            <a:blip r:embed="rId4">
              <a:alphaModFix amt="17973"/>
            </a:blip>
            <a:srcRect/>
            <a:tile tx="0" ty="0" sx="100000" sy="100000" flip="none" algn="tl"/>
          </a:blipFill>
        </p:spPr>
        <p:txBody>
          <a:bodyPr wrap="square">
            <a:spAutoFit/>
          </a:bodyPr>
          <a:lstStyle/>
          <a:p>
            <a:r>
              <a:rPr lang="en-US" sz="2112" b="1" i="1" dirty="0">
                <a:latin typeface="Calibri" panose="020F0502020204030204" pitchFamily="34" charset="0"/>
                <a:ea typeface="Calibri" panose="020F0502020204030204" pitchFamily="34" charset="0"/>
                <a:cs typeface="Times New Roman" panose="02020603050405020304" pitchFamily="18" charset="0"/>
              </a:rPr>
              <a:t>Allergens Statement</a:t>
            </a:r>
          </a:p>
          <a:p>
            <a:endParaRPr lang="en-GB" sz="2112" dirty="0">
              <a:latin typeface="Calibri" panose="020F0502020204030204" pitchFamily="34" charset="0"/>
              <a:ea typeface="Calibri" panose="020F0502020204030204" pitchFamily="34" charset="0"/>
              <a:cs typeface="Times New Roman" panose="02020603050405020304" pitchFamily="18" charset="0"/>
            </a:endParaRPr>
          </a:p>
          <a:p>
            <a:r>
              <a:rPr lang="en-US" sz="1642" dirty="0">
                <a:latin typeface="Times New Roman" panose="02020603050405020304" pitchFamily="18" charset="0"/>
                <a:ea typeface="Calibri" panose="020F0502020204030204" pitchFamily="34" charset="0"/>
                <a:cs typeface="Times New Roman" panose="02020603050405020304" pitchFamily="18" charset="0"/>
              </a:rPr>
              <a:t>Customers with nutritional restrictions must be cautious. Our food may have come into touch with or contain allergies that are routinely encountered during processing. The allergens responsible for allergy responses include milk, wheat, soy, fish, peanuts, tree, eggs, nuts, and shellfish. Although we make efforts to avoid hazards and carefully prepare allergen-containing meals, we feel you should be informed of the potential of cross-contamination. Several uncontrolled variables or manufacturers may modify the formulas of the items we serve without our awareness.</a:t>
            </a:r>
          </a:p>
          <a:p>
            <a:endParaRPr lang="en-GB" sz="1642" dirty="0">
              <a:latin typeface="Times New Roman" panose="02020603050405020304" pitchFamily="18" charset="0"/>
              <a:ea typeface="Calibri" panose="020F0502020204030204" pitchFamily="34" charset="0"/>
              <a:cs typeface="Times New Roman" panose="02020603050405020304" pitchFamily="18" charset="0"/>
            </a:endParaRPr>
          </a:p>
          <a:p>
            <a:r>
              <a:rPr lang="en-US" sz="1642" dirty="0">
                <a:latin typeface="Times New Roman" panose="02020603050405020304" pitchFamily="18" charset="0"/>
                <a:ea typeface="Calibri" panose="020F0502020204030204" pitchFamily="34" charset="0"/>
                <a:cs typeface="Times New Roman" panose="02020603050405020304" pitchFamily="18" charset="0"/>
              </a:rPr>
              <a:t> </a:t>
            </a:r>
            <a:r>
              <a:rPr lang="en-US" sz="1642" b="1" i="1" dirty="0">
                <a:latin typeface="Times New Roman" panose="02020603050405020304" pitchFamily="18" charset="0"/>
                <a:ea typeface="Calibri" panose="020F0502020204030204" pitchFamily="34" charset="0"/>
                <a:cs typeface="Times New Roman" panose="02020603050405020304" pitchFamily="18" charset="0"/>
              </a:rPr>
              <a:t>Special Symbol- (Vegetarian, v)</a:t>
            </a:r>
            <a:endParaRPr lang="en-GB" sz="1642"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4" name="Picture 33" descr="A picture containing text&#10;&#10;Description automatically generated">
            <a:extLst>
              <a:ext uri="{FF2B5EF4-FFF2-40B4-BE49-F238E27FC236}">
                <a16:creationId xmlns:a16="http://schemas.microsoft.com/office/drawing/2014/main" id="{6A3311C2-C982-5DEE-981B-E71EFE7519D4}"/>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2826327" y="4346604"/>
            <a:ext cx="4031674" cy="2918720"/>
          </a:xfrm>
          <a:prstGeom prst="rect">
            <a:avLst/>
          </a:prstGeom>
        </p:spPr>
      </p:pic>
    </p:spTree>
    <p:extLst>
      <p:ext uri="{BB962C8B-B14F-4D97-AF65-F5344CB8AC3E}">
        <p14:creationId xmlns:p14="http://schemas.microsoft.com/office/powerpoint/2010/main" val="358968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275"/>
            <a:lum/>
          </a:blip>
          <a:srcRect/>
          <a:tile tx="0" ty="0" sx="100000" sy="100000" flip="none" algn="tl"/>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5447896-6C42-065C-122E-AD96933E9497}"/>
              </a:ext>
            </a:extLst>
          </p:cNvPr>
          <p:cNvSpPr txBox="1"/>
          <p:nvPr/>
        </p:nvSpPr>
        <p:spPr>
          <a:xfrm>
            <a:off x="0" y="0"/>
            <a:ext cx="6533804" cy="9829550"/>
          </a:xfrm>
          <a:prstGeom prst="rect">
            <a:avLst/>
          </a:prstGeom>
          <a:noFill/>
        </p:spPr>
        <p:txBody>
          <a:bodyPr wrap="square">
            <a:spAutoFit/>
          </a:bodyPr>
          <a:lstStyle/>
          <a:p>
            <a:pPr algn="just">
              <a:lnSpc>
                <a:spcPct val="150000"/>
              </a:lnSpc>
            </a:pPr>
            <a:endParaRPr lang="en-US" sz="2347" b="1" i="1" kern="0" dirty="0">
              <a:solidFill>
                <a:srgbClr val="000000"/>
              </a:solidFill>
              <a:latin typeface="Times New Roman" panose="02020603050405020304" pitchFamily="18" charset="0"/>
              <a:ea typeface="Calibri" panose="020F0502020204030204" pitchFamily="34" charset="0"/>
            </a:endParaRPr>
          </a:p>
          <a:p>
            <a:pPr algn="just">
              <a:lnSpc>
                <a:spcPct val="150000"/>
              </a:lnSpc>
            </a:pPr>
            <a:r>
              <a:rPr lang="en-US" sz="2347" b="1" i="1" kern="0" dirty="0">
                <a:solidFill>
                  <a:srgbClr val="000000"/>
                </a:solidFill>
                <a:latin typeface="Times New Roman" panose="02020603050405020304" pitchFamily="18" charset="0"/>
                <a:ea typeface="Calibri" panose="020F0502020204030204" pitchFamily="34" charset="0"/>
              </a:rPr>
              <a:t>          </a:t>
            </a:r>
            <a:r>
              <a:rPr lang="en-US" sz="2347" b="1" i="1" u="sng" kern="0" dirty="0">
                <a:solidFill>
                  <a:srgbClr val="000000"/>
                </a:solidFill>
                <a:latin typeface="Times New Roman" panose="02020603050405020304" pitchFamily="18" charset="0"/>
                <a:ea typeface="Calibri" panose="020F0502020204030204" pitchFamily="34" charset="0"/>
              </a:rPr>
              <a:t>References </a:t>
            </a:r>
          </a:p>
          <a:p>
            <a:pPr algn="just">
              <a:lnSpc>
                <a:spcPct val="150000"/>
              </a:lnSpc>
            </a:pPr>
            <a:endParaRPr lang="en-US" sz="1408" b="1" kern="0" dirty="0">
              <a:solidFill>
                <a:srgbClr val="000000"/>
              </a:solidFill>
              <a:latin typeface="Times New Roman" panose="02020603050405020304" pitchFamily="18" charset="0"/>
              <a:ea typeface="Calibri" panose="020F0502020204030204" pitchFamily="34" charset="0"/>
            </a:endParaRPr>
          </a:p>
          <a:p>
            <a:pPr algn="just">
              <a:lnSpc>
                <a:spcPct val="150000"/>
              </a:lnSpc>
            </a:pPr>
            <a:endParaRPr lang="en-US" sz="1408" b="1" kern="0" dirty="0">
              <a:solidFill>
                <a:srgbClr val="000000"/>
              </a:solidFill>
              <a:latin typeface="Times New Roman" panose="02020603050405020304" pitchFamily="18" charset="0"/>
              <a:ea typeface="Calibri" panose="020F0502020204030204" pitchFamily="34" charset="0"/>
            </a:endParaRPr>
          </a:p>
          <a:p>
            <a:pPr algn="just">
              <a:lnSpc>
                <a:spcPct val="150000"/>
              </a:lnSpc>
            </a:pPr>
            <a:endParaRPr lang="en-US" sz="1408" b="1" kern="0" dirty="0">
              <a:solidFill>
                <a:srgbClr val="000000"/>
              </a:solidFill>
              <a:latin typeface="Times New Roman" panose="02020603050405020304" pitchFamily="18" charset="0"/>
              <a:ea typeface="Calibri" panose="020F0502020204030204" pitchFamily="34" charset="0"/>
            </a:endParaRPr>
          </a:p>
          <a:p>
            <a:pPr algn="just">
              <a:lnSpc>
                <a:spcPct val="150000"/>
              </a:lnSpc>
            </a:pPr>
            <a:endParaRPr lang="en-US" sz="1408" b="1" kern="0" dirty="0">
              <a:latin typeface="Times New Roman" panose="02020603050405020304" pitchFamily="18" charset="0"/>
              <a:ea typeface="Calibri" panose="020F0502020204030204" pitchFamily="34" charset="0"/>
            </a:endParaRPr>
          </a:p>
          <a:p>
            <a:pPr marL="285750" indent="-285750">
              <a:lnSpc>
                <a:spcPct val="150000"/>
              </a:lnSpc>
              <a:buFont typeface="Arial" panose="020B0604020202020204" pitchFamily="34" charset="0"/>
              <a:buChar char="•"/>
            </a:pPr>
            <a:r>
              <a:rPr lang="en-US" sz="1400" i="1" dirty="0" err="1">
                <a:solidFill>
                  <a:srgbClr val="222222"/>
                </a:solidFill>
                <a:latin typeface="Times New Roman" panose="02020603050405020304" pitchFamily="18" charset="0"/>
                <a:ea typeface="Calibri" panose="020F0502020204030204" pitchFamily="34" charset="0"/>
              </a:rPr>
              <a:t>Filimonau</a:t>
            </a:r>
            <a:r>
              <a:rPr lang="en-US" sz="1400" i="1" dirty="0">
                <a:solidFill>
                  <a:srgbClr val="222222"/>
                </a:solidFill>
                <a:latin typeface="Times New Roman" panose="02020603050405020304" pitchFamily="18" charset="0"/>
                <a:ea typeface="Calibri" panose="020F0502020204030204" pitchFamily="34" charset="0"/>
              </a:rPr>
              <a:t>, V. and </a:t>
            </a:r>
            <a:r>
              <a:rPr lang="en-US" sz="1400" i="1" dirty="0" err="1">
                <a:solidFill>
                  <a:srgbClr val="222222"/>
                </a:solidFill>
                <a:latin typeface="Times New Roman" panose="02020603050405020304" pitchFamily="18" charset="0"/>
                <a:ea typeface="Calibri" panose="020F0502020204030204" pitchFamily="34" charset="0"/>
              </a:rPr>
              <a:t>Krivcova</a:t>
            </a:r>
            <a:r>
              <a:rPr lang="en-US" sz="1400" i="1" dirty="0">
                <a:solidFill>
                  <a:srgbClr val="222222"/>
                </a:solidFill>
                <a:latin typeface="Times New Roman" panose="02020603050405020304" pitchFamily="18" charset="0"/>
                <a:ea typeface="Calibri" panose="020F0502020204030204" pitchFamily="34" charset="0"/>
              </a:rPr>
              <a:t>, M., 2017. Restaurant menu design and more responsible consumer food choice: An exploratory study of managerial perceptions. Journal of cleaner production, 143, pp.516-527.</a:t>
            </a:r>
            <a:endParaRPr lang="en-US" sz="1400" i="1" dirty="0">
              <a:latin typeface="Times New Roman" panose="02020603050405020304" pitchFamily="18" charset="0"/>
              <a:ea typeface="Calibri" panose="020F0502020204030204" pitchFamily="34" charset="0"/>
            </a:endParaRPr>
          </a:p>
          <a:p>
            <a:pPr marL="285750" indent="-285750">
              <a:lnSpc>
                <a:spcPct val="150000"/>
              </a:lnSpc>
              <a:buFont typeface="Arial" panose="020B0604020202020204" pitchFamily="34" charset="0"/>
              <a:buChar char="•"/>
            </a:pPr>
            <a:r>
              <a:rPr lang="en-US" sz="1400" i="1" dirty="0" err="1">
                <a:solidFill>
                  <a:srgbClr val="222222"/>
                </a:solidFill>
                <a:latin typeface="Times New Roman" panose="02020603050405020304" pitchFamily="18" charset="0"/>
                <a:ea typeface="Calibri" panose="020F0502020204030204" pitchFamily="34" charset="0"/>
              </a:rPr>
              <a:t>Lanicci</a:t>
            </a:r>
            <a:r>
              <a:rPr lang="en-US" sz="1400" i="1" dirty="0">
                <a:solidFill>
                  <a:srgbClr val="222222"/>
                </a:solidFill>
                <a:latin typeface="Times New Roman" panose="02020603050405020304" pitchFamily="18" charset="0"/>
                <a:ea typeface="Calibri" panose="020F0502020204030204" pitchFamily="34" charset="0"/>
              </a:rPr>
              <a:t>, J.M., 2016. A Multi-Scale Analysis of the Atmospheric Conditions Associated with the Daytona Beach Tornado of Valentine’s Day 2006. Electronic Journal of Severe Storms Meteorology (EJSSM), 11(5).</a:t>
            </a:r>
            <a:endParaRPr lang="en-US" sz="1400" i="1" dirty="0">
              <a:latin typeface="Times New Roman" panose="02020603050405020304" pitchFamily="18" charset="0"/>
              <a:ea typeface="Calibri" panose="020F0502020204030204" pitchFamily="34" charset="0"/>
            </a:endParaRPr>
          </a:p>
          <a:p>
            <a:pPr marL="285750" indent="-285750">
              <a:lnSpc>
                <a:spcPct val="150000"/>
              </a:lnSpc>
              <a:buFont typeface="Arial" panose="020B0604020202020204" pitchFamily="34" charset="0"/>
              <a:buChar char="•"/>
            </a:pPr>
            <a:r>
              <a:rPr lang="en-US" sz="1400" i="1" dirty="0">
                <a:solidFill>
                  <a:srgbClr val="000000"/>
                </a:solidFill>
                <a:latin typeface="Times New Roman" panose="02020603050405020304" pitchFamily="18" charset="0"/>
                <a:ea typeface="Times New Roman" panose="02020603050405020304" pitchFamily="18" charset="0"/>
              </a:rPr>
              <a:t>Miller, B., MacAvoy, S. and Ballard, J. (2019). 85 Best Dinner Ideas for the Most Festive Holiday Menu. [online] Good Housekeeping. Available at: </a:t>
            </a:r>
            <a:r>
              <a:rPr lang="en-US" sz="1400" i="1" dirty="0">
                <a:solidFill>
                  <a:srgbClr val="000000"/>
                </a:solidFill>
                <a:latin typeface="Times New Roman" panose="02020603050405020304" pitchFamily="18" charset="0"/>
                <a:ea typeface="Times New Roman" panose="02020603050405020304" pitchFamily="18" charset="0"/>
                <a:hlinkClick r:id="rId3"/>
              </a:rPr>
              <a:t>https://www.goodhousekeeping.com/holidays/valentine’s</a:t>
            </a:r>
            <a:r>
              <a:rPr lang="en-US" sz="1400" i="1" dirty="0">
                <a:solidFill>
                  <a:srgbClr val="000000"/>
                </a:solidFill>
                <a:latin typeface="Times New Roman" panose="02020603050405020304" pitchFamily="18" charset="0"/>
                <a:ea typeface="Times New Roman" panose="02020603050405020304" pitchFamily="18" charset="0"/>
              </a:rPr>
              <a:t>  ideas/g29073023/easy-valentine’s-dinner-ideas/ [Accessed 17 Nov. 2022].</a:t>
            </a:r>
            <a:endParaRPr lang="en-US" sz="1400" i="1" dirty="0">
              <a:latin typeface="Times New Roman" panose="02020603050405020304" pitchFamily="18" charset="0"/>
              <a:ea typeface="Times New Roman" panose="02020603050405020304" pitchFamily="18" charset="0"/>
            </a:endParaRPr>
          </a:p>
          <a:p>
            <a:pPr marL="285750" indent="-285750">
              <a:lnSpc>
                <a:spcPct val="150000"/>
              </a:lnSpc>
              <a:buFont typeface="Arial" panose="020B0604020202020204" pitchFamily="34" charset="0"/>
              <a:buChar char="•"/>
            </a:pPr>
            <a:r>
              <a:rPr lang="en-US" sz="1400" i="1" dirty="0" err="1">
                <a:solidFill>
                  <a:srgbClr val="000000"/>
                </a:solidFill>
                <a:latin typeface="Times New Roman" panose="02020603050405020304" pitchFamily="18" charset="0"/>
                <a:ea typeface="Times New Roman" panose="02020603050405020304" pitchFamily="18" charset="0"/>
              </a:rPr>
              <a:t>Nagi</a:t>
            </a:r>
            <a:r>
              <a:rPr lang="en-US" sz="1400" i="1" dirty="0">
                <a:solidFill>
                  <a:srgbClr val="000000"/>
                </a:solidFill>
                <a:latin typeface="Times New Roman" panose="02020603050405020304" pitchFamily="18" charset="0"/>
                <a:ea typeface="Times New Roman" panose="02020603050405020304" pitchFamily="18" charset="0"/>
              </a:rPr>
              <a:t> (2021). Christmas Recipes and Menus. [online] </a:t>
            </a:r>
            <a:r>
              <a:rPr lang="en-US" sz="1400" i="1" dirty="0" err="1">
                <a:solidFill>
                  <a:srgbClr val="000000"/>
                </a:solidFill>
                <a:latin typeface="Times New Roman" panose="02020603050405020304" pitchFamily="18" charset="0"/>
                <a:ea typeface="Times New Roman" panose="02020603050405020304" pitchFamily="18" charset="0"/>
              </a:rPr>
              <a:t>RecipeTin</a:t>
            </a:r>
            <a:r>
              <a:rPr lang="en-US" sz="1400" i="1" dirty="0">
                <a:solidFill>
                  <a:srgbClr val="000000"/>
                </a:solidFill>
                <a:latin typeface="Times New Roman" panose="02020603050405020304" pitchFamily="18" charset="0"/>
                <a:ea typeface="Times New Roman" panose="02020603050405020304" pitchFamily="18" charset="0"/>
              </a:rPr>
              <a:t> Eats. Available at: https://</a:t>
            </a:r>
            <a:r>
              <a:rPr lang="en-US" sz="1400" i="1" dirty="0" err="1">
                <a:solidFill>
                  <a:srgbClr val="000000"/>
                </a:solidFill>
                <a:latin typeface="Times New Roman" panose="02020603050405020304" pitchFamily="18" charset="0"/>
                <a:ea typeface="Times New Roman" panose="02020603050405020304" pitchFamily="18" charset="0"/>
              </a:rPr>
              <a:t>www.recipetineats.com</a:t>
            </a:r>
            <a:r>
              <a:rPr lang="en-US" sz="1400" i="1" dirty="0">
                <a:solidFill>
                  <a:srgbClr val="000000"/>
                </a:solidFill>
                <a:latin typeface="Times New Roman" panose="02020603050405020304" pitchFamily="18" charset="0"/>
                <a:ea typeface="Times New Roman" panose="02020603050405020304" pitchFamily="18" charset="0"/>
              </a:rPr>
              <a:t>/</a:t>
            </a:r>
            <a:r>
              <a:rPr lang="en-US" sz="1400" i="1" dirty="0" err="1">
                <a:solidFill>
                  <a:srgbClr val="000000"/>
                </a:solidFill>
                <a:latin typeface="Times New Roman" panose="02020603050405020304" pitchFamily="18" charset="0"/>
                <a:ea typeface="Times New Roman" panose="02020603050405020304" pitchFamily="18" charset="0"/>
              </a:rPr>
              <a:t>christmas</a:t>
            </a:r>
            <a:r>
              <a:rPr lang="en-US" sz="1400" i="1" dirty="0">
                <a:solidFill>
                  <a:srgbClr val="000000"/>
                </a:solidFill>
                <a:latin typeface="Times New Roman" panose="02020603050405020304" pitchFamily="18" charset="0"/>
                <a:ea typeface="Times New Roman" panose="02020603050405020304" pitchFamily="18" charset="0"/>
              </a:rPr>
              <a:t>-recipes/ [Accessed 17 Nov. 2022].</a:t>
            </a:r>
            <a:endParaRPr lang="en-US" sz="1400" i="1" dirty="0">
              <a:latin typeface="Times New Roman" panose="02020603050405020304" pitchFamily="18" charset="0"/>
              <a:ea typeface="Times New Roman" panose="02020603050405020304" pitchFamily="18" charset="0"/>
            </a:endParaRPr>
          </a:p>
          <a:p>
            <a:pPr marL="285750" indent="-285750">
              <a:lnSpc>
                <a:spcPct val="150000"/>
              </a:lnSpc>
              <a:buFont typeface="Arial" panose="020B0604020202020204" pitchFamily="34" charset="0"/>
              <a:buChar char="•"/>
            </a:pPr>
            <a:r>
              <a:rPr lang="en-US" sz="1400" i="1" dirty="0" err="1">
                <a:solidFill>
                  <a:srgbClr val="222222"/>
                </a:solidFill>
                <a:latin typeface="Times New Roman" panose="02020603050405020304" pitchFamily="18" charset="0"/>
                <a:ea typeface="Calibri" panose="020F0502020204030204" pitchFamily="34" charset="0"/>
              </a:rPr>
              <a:t>Ozdemir</a:t>
            </a:r>
            <a:r>
              <a:rPr lang="en-US" sz="1400" i="1" dirty="0">
                <a:solidFill>
                  <a:srgbClr val="222222"/>
                </a:solidFill>
                <a:latin typeface="Times New Roman" panose="02020603050405020304" pitchFamily="18" charset="0"/>
                <a:ea typeface="Calibri" panose="020F0502020204030204" pitchFamily="34" charset="0"/>
              </a:rPr>
              <a:t>, B. and </a:t>
            </a:r>
            <a:r>
              <a:rPr lang="en-US" sz="1400" i="1" dirty="0" err="1">
                <a:solidFill>
                  <a:srgbClr val="222222"/>
                </a:solidFill>
                <a:latin typeface="Times New Roman" panose="02020603050405020304" pitchFamily="18" charset="0"/>
                <a:ea typeface="Calibri" panose="020F0502020204030204" pitchFamily="34" charset="0"/>
              </a:rPr>
              <a:t>Caliskan</a:t>
            </a:r>
            <a:r>
              <a:rPr lang="en-US" sz="1400" i="1" dirty="0">
                <a:solidFill>
                  <a:srgbClr val="222222"/>
                </a:solidFill>
                <a:latin typeface="Times New Roman" panose="02020603050405020304" pitchFamily="18" charset="0"/>
                <a:ea typeface="Calibri" panose="020F0502020204030204" pitchFamily="34" charset="0"/>
              </a:rPr>
              <a:t>, O., 2015. Menu design: A review of the literature. Journal of Foodservice Business Research, 18(3), pp.189-206.</a:t>
            </a:r>
          </a:p>
          <a:p>
            <a:pPr marL="285750" indent="-285750">
              <a:lnSpc>
                <a:spcPct val="150000"/>
              </a:lnSpc>
              <a:buFont typeface="Arial" panose="020B0604020202020204" pitchFamily="34" charset="0"/>
              <a:buChar char="•"/>
            </a:pPr>
            <a:r>
              <a:rPr lang="en-US" sz="1400" i="1" dirty="0">
                <a:solidFill>
                  <a:srgbClr val="222222"/>
                </a:solidFill>
                <a:latin typeface="Times New Roman" panose="02020603050405020304" pitchFamily="18" charset="0"/>
                <a:ea typeface="Calibri" panose="020F0502020204030204" pitchFamily="34" charset="0"/>
              </a:rPr>
              <a:t>BBC </a:t>
            </a:r>
            <a:r>
              <a:rPr lang="en-US" sz="1400" i="1" dirty="0" err="1">
                <a:solidFill>
                  <a:srgbClr val="222222"/>
                </a:solidFill>
                <a:latin typeface="Times New Roman" panose="02020603050405020304" pitchFamily="18" charset="0"/>
                <a:ea typeface="Calibri" panose="020F0502020204030204" pitchFamily="34" charset="0"/>
              </a:rPr>
              <a:t>GoodFood</a:t>
            </a:r>
            <a:r>
              <a:rPr lang="en-US" sz="1400" i="1" dirty="0">
                <a:solidFill>
                  <a:srgbClr val="222222"/>
                </a:solidFill>
                <a:latin typeface="Times New Roman" panose="02020603050405020304" pitchFamily="18" charset="0"/>
                <a:ea typeface="Calibri" panose="020F0502020204030204" pitchFamily="34" charset="0"/>
              </a:rPr>
              <a:t> (2022). Valentine’s Say Day Recipes. [online]. Available at: </a:t>
            </a:r>
            <a:r>
              <a:rPr lang="en-US" sz="1400" i="1" dirty="0">
                <a:solidFill>
                  <a:srgbClr val="222222"/>
                </a:solidFill>
                <a:latin typeface="Times New Roman" panose="02020603050405020304" pitchFamily="18" charset="0"/>
                <a:ea typeface="Calibri" panose="020F0502020204030204" pitchFamily="34" charset="0"/>
                <a:hlinkClick r:id="rId4"/>
              </a:rPr>
              <a:t>https://www.bbcgoodfood.com/recipes/collection/valentines-day-recipes</a:t>
            </a:r>
            <a:r>
              <a:rPr lang="en-US" sz="1400" i="1" dirty="0">
                <a:solidFill>
                  <a:srgbClr val="222222"/>
                </a:solidFill>
                <a:latin typeface="Times New Roman" panose="02020603050405020304" pitchFamily="18" charset="0"/>
                <a:ea typeface="Calibri" panose="020F0502020204030204" pitchFamily="34" charset="0"/>
              </a:rPr>
              <a:t> [Accessed 3 Feb.2023].</a:t>
            </a:r>
          </a:p>
          <a:p>
            <a:pPr marL="285750" indent="-285750">
              <a:lnSpc>
                <a:spcPct val="150000"/>
              </a:lnSpc>
              <a:buFont typeface="Arial" panose="020B0604020202020204" pitchFamily="34" charset="0"/>
              <a:buChar char="•"/>
            </a:pPr>
            <a:r>
              <a:rPr lang="en-US" sz="1400" i="1" dirty="0" err="1">
                <a:solidFill>
                  <a:srgbClr val="222222"/>
                </a:solidFill>
                <a:latin typeface="Times New Roman" panose="02020603050405020304" pitchFamily="18" charset="0"/>
                <a:ea typeface="Calibri" panose="020F0502020204030204" pitchFamily="34" charset="0"/>
              </a:rPr>
              <a:t>Bermondsey</a:t>
            </a:r>
            <a:r>
              <a:rPr lang="en-US" sz="1400" i="1" dirty="0">
                <a:solidFill>
                  <a:srgbClr val="222222"/>
                </a:solidFill>
                <a:latin typeface="Times New Roman" panose="02020603050405020304" pitchFamily="18" charset="0"/>
                <a:ea typeface="Calibri" panose="020F0502020204030204" pitchFamily="34" charset="0"/>
              </a:rPr>
              <a:t> Larder(2022). Menu - Sample. [online]. Available at: </a:t>
            </a:r>
            <a:r>
              <a:rPr lang="en-US" sz="1400" i="1" dirty="0">
                <a:solidFill>
                  <a:srgbClr val="222222"/>
                </a:solidFill>
                <a:latin typeface="Times New Roman" panose="02020603050405020304" pitchFamily="18" charset="0"/>
                <a:ea typeface="Calibri" panose="020F0502020204030204" pitchFamily="34" charset="0"/>
                <a:hlinkClick r:id="rId5"/>
              </a:rPr>
              <a:t>https://www.bermondseylarder.com</a:t>
            </a:r>
            <a:r>
              <a:rPr lang="en-US" sz="1400" i="1" dirty="0">
                <a:solidFill>
                  <a:srgbClr val="222222"/>
                </a:solidFill>
                <a:latin typeface="Times New Roman" panose="02020603050405020304" pitchFamily="18" charset="0"/>
                <a:ea typeface="Calibri" panose="020F0502020204030204" pitchFamily="34" charset="0"/>
              </a:rPr>
              <a:t>  [Accessed 17 Feb.2023].</a:t>
            </a:r>
          </a:p>
          <a:p>
            <a:pPr marL="285750" indent="-285750">
              <a:lnSpc>
                <a:spcPct val="150000"/>
              </a:lnSpc>
              <a:buFont typeface="Arial" panose="020B0604020202020204" pitchFamily="34" charset="0"/>
              <a:buChar char="•"/>
            </a:pPr>
            <a:r>
              <a:rPr lang="en-US" sz="1400" i="1" dirty="0" err="1">
                <a:solidFill>
                  <a:srgbClr val="222222"/>
                </a:solidFill>
                <a:latin typeface="Times New Roman" panose="02020603050405020304" pitchFamily="18" charset="0"/>
                <a:ea typeface="Calibri" panose="020F0502020204030204" pitchFamily="34" charset="0"/>
              </a:rPr>
              <a:t>Freepic</a:t>
            </a:r>
            <a:r>
              <a:rPr lang="en-US" sz="1400" i="1" dirty="0">
                <a:solidFill>
                  <a:srgbClr val="222222"/>
                </a:solidFill>
                <a:latin typeface="Times New Roman" panose="02020603050405020304" pitchFamily="18" charset="0"/>
                <a:ea typeface="Calibri" panose="020F0502020204030204" pitchFamily="34" charset="0"/>
              </a:rPr>
              <a:t> (2023). Valentine’s Day Images. [online]. Available </a:t>
            </a:r>
            <a:r>
              <a:rPr lang="en-US" sz="1400" i="1" dirty="0" err="1">
                <a:solidFill>
                  <a:srgbClr val="222222"/>
                </a:solidFill>
                <a:latin typeface="Times New Roman" panose="02020603050405020304" pitchFamily="18" charset="0"/>
                <a:ea typeface="Calibri" panose="020F0502020204030204" pitchFamily="34" charset="0"/>
              </a:rPr>
              <a:t>at:https</a:t>
            </a:r>
            <a:r>
              <a:rPr lang="en-US" sz="1400" i="1" dirty="0">
                <a:solidFill>
                  <a:srgbClr val="222222"/>
                </a:solidFill>
                <a:latin typeface="Times New Roman" panose="02020603050405020304" pitchFamily="18" charset="0"/>
                <a:ea typeface="Calibri" panose="020F0502020204030204" pitchFamily="34" charset="0"/>
              </a:rPr>
              <a:t>://</a:t>
            </a:r>
            <a:r>
              <a:rPr lang="en-US" sz="1400" i="1" dirty="0" err="1">
                <a:solidFill>
                  <a:srgbClr val="222222"/>
                </a:solidFill>
                <a:latin typeface="Times New Roman" panose="02020603050405020304" pitchFamily="18" charset="0"/>
                <a:ea typeface="Calibri" panose="020F0502020204030204" pitchFamily="34" charset="0"/>
              </a:rPr>
              <a:t>www.freepik.com</a:t>
            </a:r>
            <a:r>
              <a:rPr lang="en-US" sz="1400" i="1" dirty="0">
                <a:solidFill>
                  <a:srgbClr val="222222"/>
                </a:solidFill>
                <a:latin typeface="Times New Roman" panose="02020603050405020304" pitchFamily="18" charset="0"/>
                <a:ea typeface="Calibri" panose="020F0502020204030204" pitchFamily="34" charset="0"/>
              </a:rPr>
              <a:t>/free-photos-vectors/valentine-heart [Accessed 17 Feb.2023].</a:t>
            </a:r>
          </a:p>
          <a:p>
            <a:pPr marL="285750" indent="-285750">
              <a:lnSpc>
                <a:spcPct val="150000"/>
              </a:lnSpc>
              <a:buFont typeface="Arial" panose="020B0604020202020204" pitchFamily="34" charset="0"/>
              <a:buChar char="•"/>
            </a:pPr>
            <a:endParaRPr lang="en-US" sz="1200" i="1" dirty="0">
              <a:solidFill>
                <a:srgbClr val="222222"/>
              </a:solidFill>
              <a:latin typeface="Times New Roman" panose="02020603050405020304" pitchFamily="18" charset="0"/>
              <a:ea typeface="Calibri" panose="020F0502020204030204" pitchFamily="34" charset="0"/>
            </a:endParaRPr>
          </a:p>
        </p:txBody>
      </p:sp>
      <p:pic>
        <p:nvPicPr>
          <p:cNvPr id="13" name="Picture 12" descr="A picture containing plant, flower&#10;&#10;Description automatically generated">
            <a:extLst>
              <a:ext uri="{FF2B5EF4-FFF2-40B4-BE49-F238E27FC236}">
                <a16:creationId xmlns:a16="http://schemas.microsoft.com/office/drawing/2014/main" id="{595AF75C-F79F-1AC0-926C-5D8E3E29AEBB}"/>
              </a:ext>
            </a:extLst>
          </p:cNvPr>
          <p:cNvPicPr>
            <a:picLocks noChangeAspect="1"/>
          </p:cNvPicPr>
          <p:nvPr/>
        </p:nvPicPr>
        <p:blipFill>
          <a:blip r:embed="rId6">
            <a:extLst>
              <a:ext uri="{837473B0-CC2E-450A-ABE3-18F120FF3D39}">
                <a1611:picAttrSrcUrl xmlns:a1611="http://schemas.microsoft.com/office/drawing/2016/11/main" r:id="rId7"/>
              </a:ext>
            </a:extLst>
          </a:blip>
          <a:stretch>
            <a:fillRect/>
          </a:stretch>
        </p:blipFill>
        <p:spPr>
          <a:xfrm>
            <a:off x="2992582" y="-205048"/>
            <a:ext cx="3368386" cy="2881746"/>
          </a:xfrm>
          <a:prstGeom prst="rect">
            <a:avLst/>
          </a:prstGeom>
        </p:spPr>
      </p:pic>
    </p:spTree>
    <p:extLst>
      <p:ext uri="{BB962C8B-B14F-4D97-AF65-F5344CB8AC3E}">
        <p14:creationId xmlns:p14="http://schemas.microsoft.com/office/powerpoint/2010/main" val="49841950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354</TotalTime>
  <Words>899</Words>
  <Application>Microsoft Macintosh PowerPoint</Application>
  <PresentationFormat>A4 Paper (210x297 mm)</PresentationFormat>
  <Paragraphs>98</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Arial</vt:lpstr>
      <vt:lpstr>Calibri</vt:lpstr>
      <vt:lpstr>Calibri Light</vt:lpstr>
      <vt:lpstr>Symbol</vt:lpstr>
      <vt:lpstr>Times New Roman</vt:lpstr>
      <vt:lpstr>Office Theme</vt:lpstr>
      <vt:lpstr>Food and Beverage Operation BMIH4002  MENU ENGINEERING</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Food and Beverage Operation BMIH4002  MENU ENGINEERING</dc:title>
  <dc:creator>Antonia Luminita Lupas (2210502)</dc:creator>
  <cp:lastModifiedBy>Antonia Luminita Lupas (2210502)</cp:lastModifiedBy>
  <cp:revision>4</cp:revision>
  <dcterms:created xsi:type="dcterms:W3CDTF">2023-02-11T19:04:36Z</dcterms:created>
  <dcterms:modified xsi:type="dcterms:W3CDTF">2023-02-17T09:47:31Z</dcterms:modified>
</cp:coreProperties>
</file>