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2"/>
  </p:sldMasterIdLst>
  <p:notesMasterIdLst>
    <p:notesMasterId r:id="rId18"/>
  </p:notesMasterIdLst>
  <p:handoutMasterIdLst>
    <p:handoutMasterId r:id="rId19"/>
  </p:handoutMasterIdLst>
  <p:sldIdLst>
    <p:sldId id="265" r:id="rId3"/>
    <p:sldId id="274" r:id="rId4"/>
    <p:sldId id="272" r:id="rId5"/>
    <p:sldId id="273" r:id="rId6"/>
    <p:sldId id="275" r:id="rId7"/>
    <p:sldId id="276" r:id="rId8"/>
    <p:sldId id="270" r:id="rId9"/>
    <p:sldId id="294" r:id="rId10"/>
    <p:sldId id="280" r:id="rId11"/>
    <p:sldId id="293" r:id="rId12"/>
    <p:sldId id="279" r:id="rId13"/>
    <p:sldId id="281" r:id="rId14"/>
    <p:sldId id="282" r:id="rId15"/>
    <p:sldId id="284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63" autoAdjust="0"/>
    <p:restoredTop sz="84775" autoAdjust="0"/>
  </p:normalViewPr>
  <p:slideViewPr>
    <p:cSldViewPr snapToGrid="0" showGuides="1">
      <p:cViewPr varScale="1">
        <p:scale>
          <a:sx n="93" d="100"/>
          <a:sy n="93" d="100"/>
        </p:scale>
        <p:origin x="762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020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49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85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8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0836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5565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endParaRPr lang="cy-GB" dirty="0"/>
          </a:p>
          <a:p>
            <a:r>
              <a:rPr lang="cy-GB" dirty="0"/>
              <a:t>“Dydyn ni ddim yn dysgu o brofiadau, rydyn ni’n dysgu o fyfyrio ar y profiad. – John </a:t>
            </a:r>
            <a:r>
              <a:rPr lang="cy-GB" dirty="0" err="1"/>
              <a:t>Dewey</a:t>
            </a:r>
            <a:r>
              <a:rPr lang="cy-GB" dirty="0"/>
              <a:t>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0818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5583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Translator’s</a:t>
            </a:r>
            <a:r>
              <a:rPr lang="cy-GB" dirty="0"/>
              <a:t> </a:t>
            </a:r>
            <a:r>
              <a:rPr lang="cy-GB" dirty="0" err="1"/>
              <a:t>Notes</a:t>
            </a:r>
            <a:endParaRPr lang="cy-GB" dirty="0"/>
          </a:p>
          <a:p>
            <a:r>
              <a:rPr lang="cy-GB" dirty="0"/>
              <a:t>“Gibbs </a:t>
            </a:r>
            <a:r>
              <a:rPr lang="cy-GB" dirty="0" err="1"/>
              <a:t>Reflective</a:t>
            </a:r>
            <a:r>
              <a:rPr lang="cy-GB" dirty="0"/>
              <a:t> </a:t>
            </a:r>
            <a:r>
              <a:rPr lang="cy-GB" dirty="0" err="1"/>
              <a:t>Cycle</a:t>
            </a:r>
            <a:r>
              <a:rPr lang="cy-GB" dirty="0"/>
              <a:t>” = “Cylch Myfyrio Gibbs” </a:t>
            </a:r>
          </a:p>
          <a:p>
            <a:r>
              <a:rPr lang="cy-GB" dirty="0" err="1"/>
              <a:t>Clockwise</a:t>
            </a:r>
            <a:r>
              <a:rPr lang="cy-GB" dirty="0"/>
              <a:t> </a:t>
            </a:r>
            <a:r>
              <a:rPr lang="cy-GB" dirty="0" err="1"/>
              <a:t>from</a:t>
            </a:r>
            <a:r>
              <a:rPr lang="cy-GB" dirty="0"/>
              <a:t> </a:t>
            </a:r>
            <a:r>
              <a:rPr lang="cy-GB" dirty="0" err="1"/>
              <a:t>Description</a:t>
            </a:r>
            <a:r>
              <a:rPr lang="cy-GB" dirty="0"/>
              <a:t> = “Disgrifiad. Beth ddigwyddodd?”; “Teimladau. Beth oeddech chi’n ei feddwl ac yn teimlo?”; “Gwerthuso. Beth oedd yn dda ac yn wael am y profiad?”; “Dadansoddi. Beth arall allwch chi ei wneud o’r sefyllfa?”; “Casgliad. Beth arall allech chi fod wedi’i wneud?”; “Cynllun Gweithredu. Petai’n codi eto, beth fyddech chi’n ei wneud?”</a:t>
            </a:r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0300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852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2974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459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1658" y="4589463"/>
            <a:ext cx="10105791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1658" y="1709738"/>
            <a:ext cx="10105791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5325" y="1825625"/>
            <a:ext cx="475488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9700" y="1825625"/>
            <a:ext cx="475488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98920" y="2193925"/>
            <a:ext cx="475488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98920" y="1489075"/>
            <a:ext cx="475488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0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2100" y="2193925"/>
            <a:ext cx="475488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2100" y="1489075"/>
            <a:ext cx="475488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0">
                <a:solidFill>
                  <a:schemeClr val="accent3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4100" y="274638"/>
            <a:ext cx="902335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8905" y="987425"/>
            <a:ext cx="567648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678904" y="987425"/>
            <a:ext cx="5678424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2100" y="1825625"/>
            <a:ext cx="9791700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2100" y="365125"/>
            <a:ext cx="70104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678904" y="987425"/>
            <a:ext cx="5678424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2100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62100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62100" y="6356350"/>
            <a:ext cx="2552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2100" y="1825625"/>
            <a:ext cx="9791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24100" y="365125"/>
            <a:ext cx="9029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pos="1464" userDrawn="1">
          <p15:clr>
            <a:srgbClr val="F26B43"/>
          </p15:clr>
        </p15:guide>
        <p15:guide id="3" pos="7152" userDrawn="1">
          <p15:clr>
            <a:srgbClr val="F26B43"/>
          </p15:clr>
        </p15:guide>
        <p15:guide id="4" pos="984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3547462" cy="1655762"/>
          </a:xfrm>
        </p:spPr>
        <p:txBody>
          <a:bodyPr/>
          <a:lstStyle/>
          <a:p>
            <a:r>
              <a:rPr lang="en-US" dirty="0"/>
              <a:t>Heike Griffiths, 2021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232" y="2393973"/>
            <a:ext cx="6048652" cy="1116106"/>
          </a:xfrm>
        </p:spPr>
        <p:txBody>
          <a:bodyPr>
            <a:normAutofit fontScale="90000"/>
          </a:bodyPr>
          <a:lstStyle/>
          <a:p>
            <a:r>
              <a:rPr lang="cy-GB" dirty="0"/>
              <a:t>Ysgrifennu Myfyriol</a:t>
            </a:r>
          </a:p>
        </p:txBody>
      </p:sp>
      <p:pic>
        <p:nvPicPr>
          <p:cNvPr id="3074" name="Picture 2" descr="Self-reflection in leadership – Part 1: Ambitions, Values and Personality -  Unabridged Leadershi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878" y="786038"/>
            <a:ext cx="3755066" cy="563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  <a:p>
            <a:endParaRPr lang="cy-GB" dirty="0"/>
          </a:p>
          <a:p>
            <a:r>
              <a:rPr lang="cy-GB" dirty="0"/>
              <a:t>Defnyddio tystiolaeth academaidd mewn ysgrifennu myfyriol</a:t>
            </a:r>
          </a:p>
          <a:p>
            <a:r>
              <a:rPr lang="cy-GB" dirty="0"/>
              <a:t>Dewis y cynnwys</a:t>
            </a:r>
          </a:p>
          <a:p>
            <a:r>
              <a:rPr lang="cy-GB" dirty="0"/>
              <a:t>Y broses ysgrifennu</a:t>
            </a:r>
          </a:p>
          <a:p>
            <a:r>
              <a:rPr lang="cy-GB" dirty="0"/>
              <a:t>Cael yr iaith yn iawn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Heriau ysgrifennu myfyriol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27013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b="1" dirty="0"/>
          </a:p>
          <a:p>
            <a:r>
              <a:rPr lang="cy-GB" dirty="0"/>
              <a:t>Mae’n seiliedig ar eich profiad </a:t>
            </a:r>
            <a:r>
              <a:rPr lang="cy-GB" dirty="0" err="1"/>
              <a:t>chi’ch</a:t>
            </a:r>
            <a:r>
              <a:rPr lang="cy-GB" dirty="0"/>
              <a:t> hun, felly mae’n briodol defnyddio’r person cyntaf: “Fi”</a:t>
            </a:r>
          </a:p>
          <a:p>
            <a:r>
              <a:rPr lang="cy-GB" dirty="0"/>
              <a:t>Fodd bynnag, bydd y rhan fwyaf o’r aseiniadau sy’n cynnwys ysgrifennu myfyriol hefyd yn cynnwys ysgrifennu academaidd</a:t>
            </a:r>
          </a:p>
          <a:p>
            <a:pPr marL="0" indent="0">
              <a:buNone/>
            </a:pPr>
            <a:r>
              <a:rPr lang="cy-GB" dirty="0"/>
              <a:t>Felly mae’n debygol y bydd angen i chi ysgrifennu </a:t>
            </a:r>
          </a:p>
          <a:p>
            <a:r>
              <a:rPr lang="cy-GB" dirty="0"/>
              <a:t>yn y person cyntaf (‘Roeddwn i’n teimlo…‛) ac </a:t>
            </a:r>
          </a:p>
          <a:p>
            <a:r>
              <a:rPr lang="cy-GB" dirty="0"/>
              <a:t>yn y trydydd person (‘Mae Smith (2009) yn cynnig bod …‛).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Iaith ysgrifennu myfyriol - person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89667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/>
              <a:t>Cymysgu damcaniaeth ac ymarfer</a:t>
            </a:r>
          </a:p>
          <a:p>
            <a:r>
              <a:rPr lang="cy-GB" dirty="0"/>
              <a:t>Wrth ysgrifennu am eich myfyrdodau, defnyddiwch amser y gorffennol oherwydd rydych chi’n cyfeirio at eiliad arbennig: </a:t>
            </a:r>
            <a:r>
              <a:rPr lang="cy-GB" i="1" dirty="0"/>
              <a:t>Roeddwn i’n teimlo…. </a:t>
            </a:r>
          </a:p>
          <a:p>
            <a:r>
              <a:rPr lang="cy-GB" dirty="0"/>
              <a:t>Wrth gyfeirio at ddamcaniaeth defnyddiwch yr amser presennol oherwydd mae’r syniadau’n dal yn gyfredol: </a:t>
            </a:r>
            <a:r>
              <a:rPr lang="cy-GB" i="1" dirty="0"/>
              <a:t>Mae Smith (2013) yn cynnig bod...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Iaith ysgrifennu myfyriol - amser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2826199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Mae’n cynnwys archwiliad ac eglurhad o ddigwyddiad, neu sawl digwyddiad cysylltiedig.</a:t>
            </a:r>
          </a:p>
          <a:p>
            <a:r>
              <a:rPr lang="cy-GB" dirty="0"/>
              <a:t>Gall deimlo’n arbennig o anodd ac yn fwy heriol na ffurfiau eraill o ysgrifennu academaidd oherwydd mae’n golygu meddwl ac ysgrifennu am bryderon a chamgymeriadau yn ogystal â llwyddiannau wrth ryngweithio ag unigolyn neu wrth gyflawni tasg ymarferol.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Ysgrifennu myfyriol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260859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Ceisiwch sefyll yn ôl o’r sefyllfa      ail gylch myfyrio</a:t>
            </a:r>
          </a:p>
          <a:p>
            <a:r>
              <a:rPr lang="cy-GB" dirty="0"/>
              <a:t>Byddwch mor wrthrychol â phosibl. </a:t>
            </a:r>
          </a:p>
          <a:p>
            <a:r>
              <a:rPr lang="cy-GB" dirty="0"/>
              <a:t>Er eich bod yn ysgrifennu am eich profiadau a’ch teimladau eich hun, mae angen i chi fod yr un mor drwyadl a thrylwyr ag y byddech ar gyfer unrhyw aseiniad arall.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Ysgrifennu myfyriol</a:t>
            </a:r>
          </a:p>
        </p:txBody>
      </p:sp>
      <p:sp>
        <p:nvSpPr>
          <p:cNvPr id="4" name="Right Arrow 3"/>
          <p:cNvSpPr/>
          <p:nvPr/>
        </p:nvSpPr>
        <p:spPr>
          <a:xfrm>
            <a:off x="6379646" y="2020466"/>
            <a:ext cx="308758" cy="142503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354308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Arddodiaid allweddol</a:t>
            </a:r>
          </a:p>
          <a:p>
            <a:r>
              <a:rPr lang="cy-GB" dirty="0"/>
              <a:t>mae</a:t>
            </a:r>
            <a:r>
              <a:rPr lang="cy-GB" b="1" dirty="0"/>
              <a:t> i mewn</a:t>
            </a:r>
            <a:r>
              <a:rPr lang="cy-GB" dirty="0"/>
              <a:t> yn cyfeirio at gyd-destun </a:t>
            </a:r>
          </a:p>
          <a:p>
            <a:r>
              <a:rPr lang="cy-GB" dirty="0"/>
              <a:t>mae</a:t>
            </a:r>
            <a:r>
              <a:rPr lang="cy-GB" b="1" dirty="0"/>
              <a:t> ar</a:t>
            </a:r>
            <a:r>
              <a:rPr lang="cy-GB" dirty="0"/>
              <a:t> yn cyfeirio at ffocws ac </a:t>
            </a:r>
          </a:p>
          <a:p>
            <a:r>
              <a:rPr lang="cy-GB" dirty="0"/>
              <a:t>mae</a:t>
            </a:r>
            <a:r>
              <a:rPr lang="cy-GB" b="1" dirty="0"/>
              <a:t> ar gyfer</a:t>
            </a:r>
            <a:r>
              <a:rPr lang="cy-GB" dirty="0"/>
              <a:t> yn cyfeirio at ddiben.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Modelau myfyrio gwahanol: i mewn, ar, ar gyfer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Eraut</a:t>
            </a:r>
            <a:r>
              <a:rPr lang="en-US" dirty="0"/>
              <a:t>, 1995, t.9-12</a:t>
            </a:r>
          </a:p>
        </p:txBody>
      </p:sp>
    </p:spTree>
    <p:extLst>
      <p:ext uri="{BB962C8B-B14F-4D97-AF65-F5344CB8AC3E}">
        <p14:creationId xmlns:p14="http://schemas.microsoft.com/office/powerpoint/2010/main" val="50041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Routines For Self Reflection - THINKING PATHWAY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92" y="1180730"/>
            <a:ext cx="10117854" cy="487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33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Arwyddocâd y dimensiwn amser: </a:t>
            </a:r>
          </a:p>
          <a:p>
            <a:pPr marL="0" indent="0">
              <a:buNone/>
            </a:pPr>
            <a:r>
              <a:rPr lang="cy-GB" dirty="0"/>
              <a:t>nid yw proses reddfol gyflym (ar waith) yr un peth â phroses arafach, mwy bwriadol (ar weithredu, ar gyfer gweithredu).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Modelau myfyrio gwahanol: i mewn, ar, ar gyfer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err="1"/>
              <a:t>Eraut</a:t>
            </a:r>
            <a:r>
              <a:rPr lang="en-US" dirty="0"/>
              <a:t>, 1995, t.9-12</a:t>
            </a:r>
          </a:p>
        </p:txBody>
      </p:sp>
    </p:spTree>
    <p:extLst>
      <p:ext uri="{BB962C8B-B14F-4D97-AF65-F5344CB8AC3E}">
        <p14:creationId xmlns:p14="http://schemas.microsoft.com/office/powerpoint/2010/main" val="382472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Gibbs reflective cycle">
            <a:extLst>
              <a:ext uri="{FF2B5EF4-FFF2-40B4-BE49-F238E27FC236}">
                <a16:creationId xmlns:a16="http://schemas.microsoft.com/office/drawing/2014/main" id="{B2F682E2-2E09-4F9A-8626-073FDB6FEA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800" y="365125"/>
            <a:ext cx="7034938" cy="619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4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‘Rydyn ni’n dysgu trwy fyfyrio beirniadol trwy roi ein hunain yn y profiad ac archwilio gwybodaeth bersonol a damcaniaethol i’w ddeall ac edrych arno mewn ffyrdd gwahanol’ ar adegau gwahanol ein profiad.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Fel jig-so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(Tate, Sills, 2004: 126)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013" y="3154541"/>
            <a:ext cx="525780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52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Mae’n debygol y bydd y rhan fwyaf o’r marciau a roddir ar gyfer eich gwaith ar gyfer y mewnwelediadau myfyriol ac nid ar gyfer y disgrifiad o ddigwyddiadau, felly cadwch eich disgrifiadau’n gryno a phwrpasol.</a:t>
            </a:r>
          </a:p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r>
              <a:rPr lang="cy-GB" dirty="0"/>
              <a:t>Mewnwelediadau </a:t>
            </a:r>
            <a:br>
              <a:rPr lang="cy-GB" dirty="0"/>
            </a:br>
            <a:r>
              <a:rPr lang="cy-GB" dirty="0"/>
              <a:t>myfyriol =          Profiadau x damcaniaethau/ymchwil/trafodaethau </a:t>
            </a:r>
          </a:p>
          <a:p>
            <a:pPr marL="0" indent="0">
              <a:buNone/>
            </a:pPr>
            <a:r>
              <a:rPr lang="cy-GB" dirty="0"/>
              <a:t>                                                  dros amser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Disgrifiad, gwybyddiaeth, </a:t>
            </a:r>
            <a:r>
              <a:rPr lang="cy-GB" dirty="0" err="1"/>
              <a:t>metawybyddiaeth</a:t>
            </a:r>
            <a:endParaRPr lang="cy-GB" dirty="0"/>
          </a:p>
        </p:txBody>
      </p:sp>
      <p:cxnSp>
        <p:nvCxnSpPr>
          <p:cNvPr id="5" name="Straight Connector 4"/>
          <p:cNvCxnSpPr>
            <a:cxnSpLocks/>
          </p:cNvCxnSpPr>
          <p:nvPr/>
        </p:nvCxnSpPr>
        <p:spPr>
          <a:xfrm flipV="1">
            <a:off x="4571847" y="5398482"/>
            <a:ext cx="6392514" cy="813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9648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Crëwch gydbwysedd </a:t>
            </a:r>
          </a:p>
          <a:p>
            <a:r>
              <a:rPr lang="cy-GB" dirty="0"/>
              <a:t>trwy weu adrannau gwahanol o ‘Roeddwn i’n meddwl…’, ‘Roeddwn i’n teimlo,…’ a’r damcaniaethau academaidd perthnasol at ei gilydd. </a:t>
            </a:r>
          </a:p>
          <a:p>
            <a:r>
              <a:rPr lang="cy-GB" dirty="0"/>
              <a:t>Mae hyn yn fwy effeithiol na chael adran sy’n delio â’r ddamcaniaeth ac adran ar wahân yn delio â’ch profiadau. </a:t>
            </a:r>
          </a:p>
          <a:p>
            <a:r>
              <a:rPr lang="cy-GB" dirty="0"/>
              <a:t>Ceisiwch osgoi termau emosiynol neu oddrychol.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Ysgrifennu myfyriol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364305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Byddwch yn ddetholus: </a:t>
            </a:r>
          </a:p>
          <a:p>
            <a:r>
              <a:rPr lang="cy-GB" dirty="0"/>
              <a:t>Nodwch rannau heriol neu lwyddiannus y cyfarfyddiad.</a:t>
            </a:r>
          </a:p>
          <a:p>
            <a:r>
              <a:rPr lang="cy-GB" dirty="0"/>
              <a:t>Myfyriwch yn fanwl ar rai agweddau arwyddocaol a phwyntiau dysgu.</a:t>
            </a:r>
          </a:p>
          <a:p>
            <a:pPr marL="0" indent="0">
              <a:buNone/>
            </a:pPr>
            <a:r>
              <a:rPr lang="cy-GB" dirty="0"/>
              <a:t>Trafodwch eich myfyrdodau ag eraill er mwyn </a:t>
            </a:r>
          </a:p>
          <a:p>
            <a:r>
              <a:rPr lang="cy-GB" dirty="0"/>
              <a:t>cryfhau eich mewnwelediad, </a:t>
            </a:r>
          </a:p>
          <a:p>
            <a:r>
              <a:rPr lang="cy-GB" dirty="0"/>
              <a:t>gwella eich gallu i fynegi eich syniadau a </a:t>
            </a:r>
          </a:p>
          <a:p>
            <a:r>
              <a:rPr lang="cy-GB" dirty="0"/>
              <a:t>helpu i archwilio ystod o safbwyntiau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Ysgrifennu myfyriol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(dyddiad anhysbys)</a:t>
            </a:r>
          </a:p>
        </p:txBody>
      </p:sp>
    </p:spTree>
    <p:extLst>
      <p:ext uri="{BB962C8B-B14F-4D97-AF65-F5344CB8AC3E}">
        <p14:creationId xmlns:p14="http://schemas.microsoft.com/office/powerpoint/2010/main" val="97298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Dewey, J. (1938) Logic: The Theory of Inquiry. MN: Rinehart &amp; Winston</a:t>
            </a:r>
          </a:p>
          <a:p>
            <a:r>
              <a:rPr lang="en-GB" dirty="0" err="1"/>
              <a:t>Eraut</a:t>
            </a:r>
            <a:r>
              <a:rPr lang="en-GB" dirty="0"/>
              <a:t>, Michael (1995), Schoen </a:t>
            </a:r>
            <a:r>
              <a:rPr lang="en-GB" dirty="0" err="1"/>
              <a:t>Schock</a:t>
            </a:r>
            <a:r>
              <a:rPr lang="en-GB" dirty="0"/>
              <a:t>, a case for refraining reflection-in-action, </a:t>
            </a:r>
            <a:r>
              <a:rPr lang="cy-GB" dirty="0"/>
              <a:t>Llundain</a:t>
            </a:r>
            <a:r>
              <a:rPr lang="en-GB" dirty="0"/>
              <a:t>: Routledge</a:t>
            </a:r>
          </a:p>
          <a:p>
            <a:r>
              <a:rPr lang="en-GB" dirty="0" err="1"/>
              <a:t>Ixer</a:t>
            </a:r>
            <a:r>
              <a:rPr lang="en-GB" dirty="0"/>
              <a:t>, G. (2003) Developing the relationship between reflective practice &amp; social work values. Journal of Practice Teaching, 5, 1, </a:t>
            </a:r>
            <a:r>
              <a:rPr lang="en-GB" dirty="0" err="1"/>
              <a:t>tt</a:t>
            </a:r>
            <a:r>
              <a:rPr lang="en-GB" dirty="0"/>
              <a:t> 7-22.</a:t>
            </a:r>
          </a:p>
          <a:p>
            <a:r>
              <a:rPr lang="en-GB" dirty="0"/>
              <a:t>Johns, C. (2000). Becoming a Reflective Practitioner. </a:t>
            </a:r>
            <a:r>
              <a:rPr lang="cy-GB" dirty="0"/>
              <a:t>Rhydychen</a:t>
            </a:r>
            <a:r>
              <a:rPr lang="en-GB" dirty="0"/>
              <a:t>; Blackwell</a:t>
            </a:r>
          </a:p>
          <a:p>
            <a:r>
              <a:rPr lang="en-GB" dirty="0" err="1"/>
              <a:t>Schon</a:t>
            </a:r>
            <a:r>
              <a:rPr lang="en-GB" dirty="0"/>
              <a:t>, DA. (1987). </a:t>
            </a:r>
            <a:r>
              <a:rPr lang="en-GB" i="1" dirty="0"/>
              <a:t>‘Educating the Reflective Practitioner’</a:t>
            </a:r>
            <a:r>
              <a:rPr lang="en-GB" dirty="0"/>
              <a:t>. </a:t>
            </a:r>
            <a:r>
              <a:rPr lang="cy-GB" dirty="0"/>
              <a:t>Llundain</a:t>
            </a:r>
            <a:r>
              <a:rPr lang="en-GB" dirty="0"/>
              <a:t>: Temple Smith.</a:t>
            </a:r>
          </a:p>
          <a:p>
            <a:r>
              <a:rPr lang="en-GB" dirty="0"/>
              <a:t>Tate, S. &amp; Sills, M. (</a:t>
            </a:r>
            <a:r>
              <a:rPr lang="en-GB" dirty="0" err="1"/>
              <a:t>goln</a:t>
            </a:r>
            <a:r>
              <a:rPr lang="en-GB" dirty="0"/>
              <a:t>.) (2004). The Development of Critical Reflection in the Health Professions. </a:t>
            </a:r>
            <a:r>
              <a:rPr lang="cy-GB" dirty="0"/>
              <a:t>Llundain</a:t>
            </a:r>
            <a:r>
              <a:rPr lang="en-GB" dirty="0"/>
              <a:t>; </a:t>
            </a:r>
            <a:r>
              <a:rPr lang="cy-GB" dirty="0"/>
              <a:t>Awdurdod Addysg Uwch.</a:t>
            </a:r>
          </a:p>
          <a:p>
            <a:r>
              <a:rPr lang="cy-GB" dirty="0"/>
              <a:t>Prifysgol </a:t>
            </a:r>
            <a:r>
              <a:rPr lang="cy-GB" dirty="0" err="1"/>
              <a:t>Reading</a:t>
            </a:r>
            <a:r>
              <a:rPr lang="cy-GB" dirty="0"/>
              <a:t>, dyddiad anhysbys</a:t>
            </a:r>
            <a:r>
              <a:rPr lang="en-GB" dirty="0"/>
              <a:t>, Study Advice and Maths Support, Practice based learning, Reflective Writing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Gyfeiriadau</a:t>
            </a:r>
          </a:p>
        </p:txBody>
      </p:sp>
    </p:spTree>
    <p:extLst>
      <p:ext uri="{BB962C8B-B14F-4D97-AF65-F5344CB8AC3E}">
        <p14:creationId xmlns:p14="http://schemas.microsoft.com/office/powerpoint/2010/main" val="414997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879</Words>
  <Application>Microsoft Office PowerPoint</Application>
  <PresentationFormat>Sgrin Lydan</PresentationFormat>
  <Paragraphs>91</Paragraphs>
  <Slides>15</Slides>
  <Notes>12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Cloud skipper design template</vt:lpstr>
      <vt:lpstr>Ysgrifennu Myfyriol</vt:lpstr>
      <vt:lpstr>Heriau ysgrifennu myfyriol</vt:lpstr>
      <vt:lpstr>Iaith ysgrifennu myfyriol - person</vt:lpstr>
      <vt:lpstr>Iaith ysgrifennu myfyriol - amser</vt:lpstr>
      <vt:lpstr>Ysgrifennu myfyriol</vt:lpstr>
      <vt:lpstr>Ysgrifennu myfyriol</vt:lpstr>
      <vt:lpstr>Modelau myfyrio gwahanol: i mewn, ar, ar gyfer</vt:lpstr>
      <vt:lpstr>Cyflwyniad PowerPoint</vt:lpstr>
      <vt:lpstr>Modelau myfyrio gwahanol: i mewn, ar, ar gyfer</vt:lpstr>
      <vt:lpstr>Cyflwyniad PowerPoint</vt:lpstr>
      <vt:lpstr>Fel jig-so</vt:lpstr>
      <vt:lpstr>Disgrifiad, gwybyddiaeth, metawybyddiaeth</vt:lpstr>
      <vt:lpstr>Ysgrifennu myfyriol</vt:lpstr>
      <vt:lpstr>Ysgrifennu myfyriol</vt:lpstr>
      <vt:lpstr>Rhestr Gyfeiriadau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2016-03-03T14:07:10Z</dcterms:created>
  <dcterms:modified xsi:type="dcterms:W3CDTF">2023-02-06T16:38:01Z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