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4" r:id="rId1"/>
  </p:sldMasterIdLst>
  <p:notesMasterIdLst>
    <p:notesMasterId r:id="rId19"/>
  </p:notesMasterIdLst>
  <p:sldIdLst>
    <p:sldId id="256" r:id="rId2"/>
    <p:sldId id="272" r:id="rId3"/>
    <p:sldId id="271" r:id="rId4"/>
    <p:sldId id="258" r:id="rId5"/>
    <p:sldId id="259" r:id="rId6"/>
    <p:sldId id="260" r:id="rId7"/>
    <p:sldId id="269" r:id="rId8"/>
    <p:sldId id="261" r:id="rId9"/>
    <p:sldId id="270" r:id="rId10"/>
    <p:sldId id="262" r:id="rId11"/>
    <p:sldId id="263" r:id="rId12"/>
    <p:sldId id="264" r:id="rId13"/>
    <p:sldId id="265" r:id="rId14"/>
    <p:sldId id="273" r:id="rId15"/>
    <p:sldId id="266" r:id="rId16"/>
    <p:sldId id="267"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80C5E90-4D4D-495C-CE17-744C9F84D1C1}" name="Joanne Davies (Yr Athrofa)" initials="JD" userId="S::j.davies1@uwtsd.ac.uk::7d35233f-6d70-4aad-b960-8c083fbd221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showGuides="1">
      <p:cViewPr varScale="1">
        <p:scale>
          <a:sx n="75" d="100"/>
          <a:sy n="75" d="100"/>
        </p:scale>
        <p:origin x="902" y="48"/>
      </p:cViewPr>
      <p:guideLst>
        <p:guide orient="horz" pos="2183"/>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178589-9ED5-4226-9728-FBD07EE5FBC1}" type="doc">
      <dgm:prSet loTypeId="urn:microsoft.com/office/officeart/2005/8/layout/vList2" loCatId="list" qsTypeId="urn:microsoft.com/office/officeart/2005/8/quickstyle/simple5" qsCatId="simple" csTypeId="urn:microsoft.com/office/officeart/2005/8/colors/colorful2" csCatId="colorful" phldr="1"/>
      <dgm:spPr/>
      <dgm:t>
        <a:bodyPr/>
        <a:lstStyle/>
        <a:p>
          <a:endParaRPr lang="en-US"/>
        </a:p>
      </dgm:t>
    </dgm:pt>
    <dgm:pt modelId="{6BBC6EE9-725D-4FB3-B4B9-0001719ADA3D}">
      <dgm:prSet/>
      <dgm:spPr/>
      <dgm:t>
        <a:bodyPr/>
        <a:lstStyle/>
        <a:p>
          <a:r>
            <a:rPr lang="en-US" dirty="0">
              <a:latin typeface="Arial" panose="020B0604020202020204" pitchFamily="34" charset="0"/>
              <a:cs typeface="Arial" panose="020B0604020202020204" pitchFamily="34" charset="0"/>
            </a:rPr>
            <a:t>The NHS App is a key part of the NHS’s digital transformation, acting as the </a:t>
          </a:r>
          <a:r>
            <a:rPr lang="en-US" i="1" dirty="0">
              <a:latin typeface="Arial" panose="020B0604020202020204" pitchFamily="34" charset="0"/>
              <a:cs typeface="Arial" panose="020B0604020202020204" pitchFamily="34" charset="0"/>
            </a:rPr>
            <a:t>“digital front door”</a:t>
          </a:r>
          <a:r>
            <a:rPr lang="en-US" dirty="0">
              <a:latin typeface="Arial" panose="020B0604020202020204" pitchFamily="34" charset="0"/>
              <a:cs typeface="Arial" panose="020B0604020202020204" pitchFamily="34" charset="0"/>
            </a:rPr>
            <a:t> to services (Department of Health and Social Care, 2022)</a:t>
          </a:r>
        </a:p>
      </dgm:t>
    </dgm:pt>
    <dgm:pt modelId="{8D340D9E-0A59-40A2-9EE1-934C875BE442}" type="parTrans" cxnId="{D49A04A2-17EC-4948-983C-199281A48105}">
      <dgm:prSet/>
      <dgm:spPr/>
      <dgm:t>
        <a:bodyPr/>
        <a:lstStyle/>
        <a:p>
          <a:endParaRPr lang="en-US"/>
        </a:p>
      </dgm:t>
    </dgm:pt>
    <dgm:pt modelId="{56400CDB-9328-41CA-941B-3219D750FBED}" type="sibTrans" cxnId="{D49A04A2-17EC-4948-983C-199281A48105}">
      <dgm:prSet/>
      <dgm:spPr/>
      <dgm:t>
        <a:bodyPr/>
        <a:lstStyle/>
        <a:p>
          <a:endParaRPr lang="en-US"/>
        </a:p>
      </dgm:t>
    </dgm:pt>
    <dgm:pt modelId="{6493BC88-30C1-49E6-B487-3AB252ECA635}">
      <dgm:prSet custT="1"/>
      <dgm:spPr/>
      <dgm:t>
        <a:bodyPr/>
        <a:lstStyle/>
        <a:p>
          <a:r>
            <a:rPr lang="en-US" sz="1600" dirty="0">
              <a:latin typeface="Arial" panose="020B0604020202020204" pitchFamily="34" charset="0"/>
              <a:cs typeface="Arial" panose="020B0604020202020204" pitchFamily="34" charset="0"/>
            </a:rPr>
            <a:t>Launched in 2018 and rolled out nationwide in 2019.</a:t>
          </a:r>
        </a:p>
      </dgm:t>
    </dgm:pt>
    <dgm:pt modelId="{2ED3188E-940C-47AB-ABA9-DAE4890CE904}" type="parTrans" cxnId="{56B0E164-DD27-4ED3-B097-FF8695912833}">
      <dgm:prSet/>
      <dgm:spPr/>
      <dgm:t>
        <a:bodyPr/>
        <a:lstStyle/>
        <a:p>
          <a:endParaRPr lang="en-US"/>
        </a:p>
      </dgm:t>
    </dgm:pt>
    <dgm:pt modelId="{B286B8DF-6EC8-46A8-9524-AFD267E4E9F8}" type="sibTrans" cxnId="{56B0E164-DD27-4ED3-B097-FF8695912833}">
      <dgm:prSet/>
      <dgm:spPr/>
      <dgm:t>
        <a:bodyPr/>
        <a:lstStyle/>
        <a:p>
          <a:endParaRPr lang="en-US"/>
        </a:p>
      </dgm:t>
    </dgm:pt>
    <dgm:pt modelId="{589051EC-F697-4FFC-BEE4-0A2B1ABBE4FC}">
      <dgm:prSet custT="1"/>
      <dgm:spPr/>
      <dgm:t>
        <a:bodyPr/>
        <a:lstStyle/>
        <a:p>
          <a:r>
            <a:rPr lang="en-US" sz="1600" dirty="0">
              <a:latin typeface="Arial" panose="020B0604020202020204" pitchFamily="34" charset="0"/>
              <a:cs typeface="Arial" panose="020B0604020202020204" pitchFamily="34" charset="0"/>
            </a:rPr>
            <a:t>This presentation will explore the impact of the NHS App on: Patients and Service users and the NHS workforce.</a:t>
          </a:r>
        </a:p>
      </dgm:t>
    </dgm:pt>
    <dgm:pt modelId="{86F1D66E-8DA1-4DA3-92B6-0C78DF890D39}" type="parTrans" cxnId="{CE21A520-205E-4F06-BD4B-3D61A11B12A6}">
      <dgm:prSet/>
      <dgm:spPr/>
      <dgm:t>
        <a:bodyPr/>
        <a:lstStyle/>
        <a:p>
          <a:endParaRPr lang="en-US"/>
        </a:p>
      </dgm:t>
    </dgm:pt>
    <dgm:pt modelId="{00DE9E9B-C9B7-4671-BE4A-B8CB41231066}" type="sibTrans" cxnId="{CE21A520-205E-4F06-BD4B-3D61A11B12A6}">
      <dgm:prSet/>
      <dgm:spPr/>
      <dgm:t>
        <a:bodyPr/>
        <a:lstStyle/>
        <a:p>
          <a:endParaRPr lang="en-US"/>
        </a:p>
      </dgm:t>
    </dgm:pt>
    <dgm:pt modelId="{9958E54F-03CF-4485-B64E-B0D2571FD7EB}">
      <dgm:prSet custT="1"/>
      <dgm:spPr/>
      <dgm:t>
        <a:bodyPr/>
        <a:lstStyle/>
        <a:p>
          <a:r>
            <a:rPr lang="en-GB" sz="1600" dirty="0">
              <a:latin typeface="Arial" panose="020B0604020202020204" pitchFamily="34" charset="0"/>
              <a:cs typeface="Arial" panose="020B0604020202020204" pitchFamily="34" charset="0"/>
            </a:rPr>
            <a:t>Highlighting both its benefits and challenges within the NHS.</a:t>
          </a:r>
          <a:endParaRPr lang="en-US" sz="1600" dirty="0">
            <a:latin typeface="Arial" panose="020B0604020202020204" pitchFamily="34" charset="0"/>
            <a:cs typeface="Arial" panose="020B0604020202020204" pitchFamily="34" charset="0"/>
          </a:endParaRPr>
        </a:p>
      </dgm:t>
    </dgm:pt>
    <dgm:pt modelId="{5848DA31-1474-4A31-89E7-52BEC8213927}" type="parTrans" cxnId="{71316EA8-222F-4074-A2B6-955527218527}">
      <dgm:prSet/>
      <dgm:spPr/>
      <dgm:t>
        <a:bodyPr/>
        <a:lstStyle/>
        <a:p>
          <a:endParaRPr lang="en-US"/>
        </a:p>
      </dgm:t>
    </dgm:pt>
    <dgm:pt modelId="{36DF459E-FC94-4BF8-AF48-41265A1C968D}" type="sibTrans" cxnId="{71316EA8-222F-4074-A2B6-955527218527}">
      <dgm:prSet/>
      <dgm:spPr/>
      <dgm:t>
        <a:bodyPr/>
        <a:lstStyle/>
        <a:p>
          <a:endParaRPr lang="en-US"/>
        </a:p>
      </dgm:t>
    </dgm:pt>
    <dgm:pt modelId="{6DA7CB5A-F1F8-4981-961C-654B6EE5D9DC}" type="pres">
      <dgm:prSet presAssocID="{45178589-9ED5-4226-9728-FBD07EE5FBC1}" presName="linear" presStyleCnt="0">
        <dgm:presLayoutVars>
          <dgm:animLvl val="lvl"/>
          <dgm:resizeHandles val="exact"/>
        </dgm:presLayoutVars>
      </dgm:prSet>
      <dgm:spPr/>
    </dgm:pt>
    <dgm:pt modelId="{06CCA7BD-3591-41DB-B880-1509F169B0F6}" type="pres">
      <dgm:prSet presAssocID="{6BBC6EE9-725D-4FB3-B4B9-0001719ADA3D}" presName="parentText" presStyleLbl="node1" presStyleIdx="0" presStyleCnt="4">
        <dgm:presLayoutVars>
          <dgm:chMax val="0"/>
          <dgm:bulletEnabled val="1"/>
        </dgm:presLayoutVars>
      </dgm:prSet>
      <dgm:spPr/>
    </dgm:pt>
    <dgm:pt modelId="{D54B8472-B07A-401B-9980-ECC774F32BC0}" type="pres">
      <dgm:prSet presAssocID="{56400CDB-9328-41CA-941B-3219D750FBED}" presName="spacer" presStyleCnt="0"/>
      <dgm:spPr/>
    </dgm:pt>
    <dgm:pt modelId="{D7B078AF-F31E-457B-93FB-AE955F7A2473}" type="pres">
      <dgm:prSet presAssocID="{6493BC88-30C1-49E6-B487-3AB252ECA635}" presName="parentText" presStyleLbl="node1" presStyleIdx="1" presStyleCnt="4">
        <dgm:presLayoutVars>
          <dgm:chMax val="0"/>
          <dgm:bulletEnabled val="1"/>
        </dgm:presLayoutVars>
      </dgm:prSet>
      <dgm:spPr/>
    </dgm:pt>
    <dgm:pt modelId="{6A1314F4-296E-4680-9BAF-17483F18322D}" type="pres">
      <dgm:prSet presAssocID="{B286B8DF-6EC8-46A8-9524-AFD267E4E9F8}" presName="spacer" presStyleCnt="0"/>
      <dgm:spPr/>
    </dgm:pt>
    <dgm:pt modelId="{9F25FAD7-CEBB-4524-819F-CFA47C90C482}" type="pres">
      <dgm:prSet presAssocID="{589051EC-F697-4FFC-BEE4-0A2B1ABBE4FC}" presName="parentText" presStyleLbl="node1" presStyleIdx="2" presStyleCnt="4">
        <dgm:presLayoutVars>
          <dgm:chMax val="0"/>
          <dgm:bulletEnabled val="1"/>
        </dgm:presLayoutVars>
      </dgm:prSet>
      <dgm:spPr/>
    </dgm:pt>
    <dgm:pt modelId="{E8FA9A99-C330-4D25-8763-80201B8C0081}" type="pres">
      <dgm:prSet presAssocID="{00DE9E9B-C9B7-4671-BE4A-B8CB41231066}" presName="spacer" presStyleCnt="0"/>
      <dgm:spPr/>
    </dgm:pt>
    <dgm:pt modelId="{11BB4D47-A0D2-48D6-BEC8-E90CB6345ED7}" type="pres">
      <dgm:prSet presAssocID="{9958E54F-03CF-4485-B64E-B0D2571FD7EB}" presName="parentText" presStyleLbl="node1" presStyleIdx="3" presStyleCnt="4">
        <dgm:presLayoutVars>
          <dgm:chMax val="0"/>
          <dgm:bulletEnabled val="1"/>
        </dgm:presLayoutVars>
      </dgm:prSet>
      <dgm:spPr/>
    </dgm:pt>
  </dgm:ptLst>
  <dgm:cxnLst>
    <dgm:cxn modelId="{9694E60B-470B-4D4E-8053-3090E0772B22}" type="presOf" srcId="{45178589-9ED5-4226-9728-FBD07EE5FBC1}" destId="{6DA7CB5A-F1F8-4981-961C-654B6EE5D9DC}" srcOrd="0" destOrd="0" presId="urn:microsoft.com/office/officeart/2005/8/layout/vList2"/>
    <dgm:cxn modelId="{72846914-A4A9-4C9C-97FC-564C3D68422B}" type="presOf" srcId="{6BBC6EE9-725D-4FB3-B4B9-0001719ADA3D}" destId="{06CCA7BD-3591-41DB-B880-1509F169B0F6}" srcOrd="0" destOrd="0" presId="urn:microsoft.com/office/officeart/2005/8/layout/vList2"/>
    <dgm:cxn modelId="{CE21A520-205E-4F06-BD4B-3D61A11B12A6}" srcId="{45178589-9ED5-4226-9728-FBD07EE5FBC1}" destId="{589051EC-F697-4FFC-BEE4-0A2B1ABBE4FC}" srcOrd="2" destOrd="0" parTransId="{86F1D66E-8DA1-4DA3-92B6-0C78DF890D39}" sibTransId="{00DE9E9B-C9B7-4671-BE4A-B8CB41231066}"/>
    <dgm:cxn modelId="{D4F6FA21-22E5-47E0-BC82-2CAF5F1CD7A3}" type="presOf" srcId="{589051EC-F697-4FFC-BEE4-0A2B1ABBE4FC}" destId="{9F25FAD7-CEBB-4524-819F-CFA47C90C482}" srcOrd="0" destOrd="0" presId="urn:microsoft.com/office/officeart/2005/8/layout/vList2"/>
    <dgm:cxn modelId="{26C11E28-35B7-424E-B21F-0D0D3B70FAF5}" type="presOf" srcId="{6493BC88-30C1-49E6-B487-3AB252ECA635}" destId="{D7B078AF-F31E-457B-93FB-AE955F7A2473}" srcOrd="0" destOrd="0" presId="urn:microsoft.com/office/officeart/2005/8/layout/vList2"/>
    <dgm:cxn modelId="{1DFAB434-3F11-49C3-B73E-1ED90D7E67AB}" type="presOf" srcId="{9958E54F-03CF-4485-B64E-B0D2571FD7EB}" destId="{11BB4D47-A0D2-48D6-BEC8-E90CB6345ED7}" srcOrd="0" destOrd="0" presId="urn:microsoft.com/office/officeart/2005/8/layout/vList2"/>
    <dgm:cxn modelId="{56B0E164-DD27-4ED3-B097-FF8695912833}" srcId="{45178589-9ED5-4226-9728-FBD07EE5FBC1}" destId="{6493BC88-30C1-49E6-B487-3AB252ECA635}" srcOrd="1" destOrd="0" parTransId="{2ED3188E-940C-47AB-ABA9-DAE4890CE904}" sibTransId="{B286B8DF-6EC8-46A8-9524-AFD267E4E9F8}"/>
    <dgm:cxn modelId="{D49A04A2-17EC-4948-983C-199281A48105}" srcId="{45178589-9ED5-4226-9728-FBD07EE5FBC1}" destId="{6BBC6EE9-725D-4FB3-B4B9-0001719ADA3D}" srcOrd="0" destOrd="0" parTransId="{8D340D9E-0A59-40A2-9EE1-934C875BE442}" sibTransId="{56400CDB-9328-41CA-941B-3219D750FBED}"/>
    <dgm:cxn modelId="{71316EA8-222F-4074-A2B6-955527218527}" srcId="{45178589-9ED5-4226-9728-FBD07EE5FBC1}" destId="{9958E54F-03CF-4485-B64E-B0D2571FD7EB}" srcOrd="3" destOrd="0" parTransId="{5848DA31-1474-4A31-89E7-52BEC8213927}" sibTransId="{36DF459E-FC94-4BF8-AF48-41265A1C968D}"/>
    <dgm:cxn modelId="{06489E56-44A6-47E5-8A35-651A1E35877C}" type="presParOf" srcId="{6DA7CB5A-F1F8-4981-961C-654B6EE5D9DC}" destId="{06CCA7BD-3591-41DB-B880-1509F169B0F6}" srcOrd="0" destOrd="0" presId="urn:microsoft.com/office/officeart/2005/8/layout/vList2"/>
    <dgm:cxn modelId="{81ECF9E0-3A1C-496B-91DC-D38FF10B0B51}" type="presParOf" srcId="{6DA7CB5A-F1F8-4981-961C-654B6EE5D9DC}" destId="{D54B8472-B07A-401B-9980-ECC774F32BC0}" srcOrd="1" destOrd="0" presId="urn:microsoft.com/office/officeart/2005/8/layout/vList2"/>
    <dgm:cxn modelId="{E952D4BA-D42C-42EA-B7A4-7C05B1F206D6}" type="presParOf" srcId="{6DA7CB5A-F1F8-4981-961C-654B6EE5D9DC}" destId="{D7B078AF-F31E-457B-93FB-AE955F7A2473}" srcOrd="2" destOrd="0" presId="urn:microsoft.com/office/officeart/2005/8/layout/vList2"/>
    <dgm:cxn modelId="{33EAC80D-4EE7-4B2C-BF60-A44FBAA2D80A}" type="presParOf" srcId="{6DA7CB5A-F1F8-4981-961C-654B6EE5D9DC}" destId="{6A1314F4-296E-4680-9BAF-17483F18322D}" srcOrd="3" destOrd="0" presId="urn:microsoft.com/office/officeart/2005/8/layout/vList2"/>
    <dgm:cxn modelId="{029B580A-AD32-4FCF-88A9-73D18FC7B10F}" type="presParOf" srcId="{6DA7CB5A-F1F8-4981-961C-654B6EE5D9DC}" destId="{9F25FAD7-CEBB-4524-819F-CFA47C90C482}" srcOrd="4" destOrd="0" presId="urn:microsoft.com/office/officeart/2005/8/layout/vList2"/>
    <dgm:cxn modelId="{3A3386E2-EB70-4C71-8FCA-50E159477DA2}" type="presParOf" srcId="{6DA7CB5A-F1F8-4981-961C-654B6EE5D9DC}" destId="{E8FA9A99-C330-4D25-8763-80201B8C0081}" srcOrd="5" destOrd="0" presId="urn:microsoft.com/office/officeart/2005/8/layout/vList2"/>
    <dgm:cxn modelId="{7332BE29-725E-4BB6-88BD-BC8268BE0574}" type="presParOf" srcId="{6DA7CB5A-F1F8-4981-961C-654B6EE5D9DC}" destId="{11BB4D47-A0D2-48D6-BEC8-E90CB6345ED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6D519A-839E-42DA-8C79-029EA984944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BF7EA05-7315-411D-BF17-C62B2C8799CA}">
      <dgm:prSet/>
      <dgm:spPr/>
      <dgm:t>
        <a:bodyPr/>
        <a:lstStyle/>
        <a:p>
          <a:pPr>
            <a:lnSpc>
              <a:spcPct val="100000"/>
            </a:lnSpc>
          </a:pPr>
          <a:r>
            <a:rPr lang="en-GB" dirty="0">
              <a:latin typeface="Arial" panose="020B0604020202020204" pitchFamily="34" charset="0"/>
              <a:cs typeface="Arial" panose="020B0604020202020204" pitchFamily="34" charset="0"/>
            </a:rPr>
            <a:t>Enables self-management of care: booking, prescriptions, health records (NHS England, 2023).</a:t>
          </a:r>
          <a:endParaRPr lang="en-US" dirty="0">
            <a:latin typeface="Arial" panose="020B0604020202020204" pitchFamily="34" charset="0"/>
            <a:cs typeface="Arial" panose="020B0604020202020204" pitchFamily="34" charset="0"/>
          </a:endParaRPr>
        </a:p>
      </dgm:t>
    </dgm:pt>
    <dgm:pt modelId="{F7E3F38E-C6A5-475E-9128-7AF85F783FB1}" type="parTrans" cxnId="{0361CB34-77CC-4F33-8DE5-5E0EFAA3EC4B}">
      <dgm:prSet/>
      <dgm:spPr/>
      <dgm:t>
        <a:bodyPr/>
        <a:lstStyle/>
        <a:p>
          <a:endParaRPr lang="en-US"/>
        </a:p>
      </dgm:t>
    </dgm:pt>
    <dgm:pt modelId="{B6EDDA50-5484-4DDC-A1EE-7B8D8BA81FB9}" type="sibTrans" cxnId="{0361CB34-77CC-4F33-8DE5-5E0EFAA3EC4B}">
      <dgm:prSet/>
      <dgm:spPr/>
      <dgm:t>
        <a:bodyPr/>
        <a:lstStyle/>
        <a:p>
          <a:endParaRPr lang="en-US"/>
        </a:p>
      </dgm:t>
    </dgm:pt>
    <dgm:pt modelId="{C8B50031-4D16-436F-A5E4-5EE0C1051DDA}">
      <dgm:prSet/>
      <dgm:spPr/>
      <dgm:t>
        <a:bodyPr/>
        <a:lstStyle/>
        <a:p>
          <a:pPr>
            <a:lnSpc>
              <a:spcPct val="100000"/>
            </a:lnSpc>
          </a:pPr>
          <a:r>
            <a:rPr lang="en-GB" dirty="0">
              <a:latin typeface="Arial" panose="020B0604020202020204" pitchFamily="34" charset="0"/>
              <a:cs typeface="Arial" panose="020B0604020202020204" pitchFamily="34" charset="0"/>
            </a:rPr>
            <a:t>Increases autonomy and engagement (Costelloe, 2022).</a:t>
          </a:r>
          <a:endParaRPr lang="en-US" dirty="0">
            <a:latin typeface="Arial" panose="020B0604020202020204" pitchFamily="34" charset="0"/>
            <a:cs typeface="Arial" panose="020B0604020202020204" pitchFamily="34" charset="0"/>
          </a:endParaRPr>
        </a:p>
      </dgm:t>
    </dgm:pt>
    <dgm:pt modelId="{D58B9481-6174-46DB-A47A-AAE819FBECC4}" type="parTrans" cxnId="{E60FA223-E817-40DE-A99E-6E04BA409F90}">
      <dgm:prSet/>
      <dgm:spPr/>
      <dgm:t>
        <a:bodyPr/>
        <a:lstStyle/>
        <a:p>
          <a:endParaRPr lang="en-US"/>
        </a:p>
      </dgm:t>
    </dgm:pt>
    <dgm:pt modelId="{4CB8D23D-AB51-48BC-8DBB-C020DBBC4946}" type="sibTrans" cxnId="{E60FA223-E817-40DE-A99E-6E04BA409F90}">
      <dgm:prSet/>
      <dgm:spPr/>
      <dgm:t>
        <a:bodyPr/>
        <a:lstStyle/>
        <a:p>
          <a:endParaRPr lang="en-US"/>
        </a:p>
      </dgm:t>
    </dgm:pt>
    <dgm:pt modelId="{2BC42F1A-B122-4E2D-A568-8347F0F325E0}">
      <dgm:prSet/>
      <dgm:spPr/>
      <dgm:t>
        <a:bodyPr/>
        <a:lstStyle/>
        <a:p>
          <a:pPr>
            <a:lnSpc>
              <a:spcPct val="100000"/>
            </a:lnSpc>
          </a:pPr>
          <a:r>
            <a:rPr lang="en-GB" dirty="0">
              <a:latin typeface="Arial" panose="020B0604020202020204" pitchFamily="34" charset="0"/>
              <a:cs typeface="Arial" panose="020B0604020202020204" pitchFamily="34" charset="0"/>
            </a:rPr>
            <a:t>Over 8.5 million downloads between 2019 and 2021; COVID Pass drove uptake (KC et al., 2023).</a:t>
          </a:r>
          <a:endParaRPr lang="en-US" dirty="0">
            <a:latin typeface="Arial" panose="020B0604020202020204" pitchFamily="34" charset="0"/>
            <a:cs typeface="Arial" panose="020B0604020202020204" pitchFamily="34" charset="0"/>
          </a:endParaRPr>
        </a:p>
      </dgm:t>
    </dgm:pt>
    <dgm:pt modelId="{99F7FD17-925B-4F9A-BE2E-40BCB3618940}" type="parTrans" cxnId="{B8C17748-75D7-4C3D-951A-E8A70C6AAEE7}">
      <dgm:prSet/>
      <dgm:spPr/>
      <dgm:t>
        <a:bodyPr/>
        <a:lstStyle/>
        <a:p>
          <a:endParaRPr lang="en-US"/>
        </a:p>
      </dgm:t>
    </dgm:pt>
    <dgm:pt modelId="{0D5A286C-6405-40D6-A332-DB208FCA7AA9}" type="sibTrans" cxnId="{B8C17748-75D7-4C3D-951A-E8A70C6AAEE7}">
      <dgm:prSet/>
      <dgm:spPr/>
      <dgm:t>
        <a:bodyPr/>
        <a:lstStyle/>
        <a:p>
          <a:endParaRPr lang="en-US"/>
        </a:p>
      </dgm:t>
    </dgm:pt>
    <dgm:pt modelId="{29F6D4EA-DB7C-457B-AAFF-C40A469F064D}" type="pres">
      <dgm:prSet presAssocID="{2D6D519A-839E-42DA-8C79-029EA9849448}" presName="root" presStyleCnt="0">
        <dgm:presLayoutVars>
          <dgm:dir/>
          <dgm:resizeHandles val="exact"/>
        </dgm:presLayoutVars>
      </dgm:prSet>
      <dgm:spPr/>
    </dgm:pt>
    <dgm:pt modelId="{80608044-C525-45F1-8754-C27DA0AA4421}" type="pres">
      <dgm:prSet presAssocID="{DBF7EA05-7315-411D-BF17-C62B2C8799CA}" presName="compNode" presStyleCnt="0"/>
      <dgm:spPr/>
    </dgm:pt>
    <dgm:pt modelId="{94512D37-C4EC-4D83-948D-0FDB81C03658}" type="pres">
      <dgm:prSet presAssocID="{DBF7EA05-7315-411D-BF17-C62B2C8799CA}" presName="bgRect" presStyleLbl="bgShp" presStyleIdx="0" presStyleCnt="3"/>
      <dgm:spPr/>
    </dgm:pt>
    <dgm:pt modelId="{F81DBC12-ECE2-46EF-A340-1903EC33E952}" type="pres">
      <dgm:prSet presAssocID="{DBF7EA05-7315-411D-BF17-C62B2C8799C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424952B1-0EB7-44F0-8B28-5A57617CFE89}" type="pres">
      <dgm:prSet presAssocID="{DBF7EA05-7315-411D-BF17-C62B2C8799CA}" presName="spaceRect" presStyleCnt="0"/>
      <dgm:spPr/>
    </dgm:pt>
    <dgm:pt modelId="{B4DDCB79-4679-4DC7-BCE3-932E2A75B797}" type="pres">
      <dgm:prSet presAssocID="{DBF7EA05-7315-411D-BF17-C62B2C8799CA}" presName="parTx" presStyleLbl="revTx" presStyleIdx="0" presStyleCnt="3">
        <dgm:presLayoutVars>
          <dgm:chMax val="0"/>
          <dgm:chPref val="0"/>
        </dgm:presLayoutVars>
      </dgm:prSet>
      <dgm:spPr/>
    </dgm:pt>
    <dgm:pt modelId="{EB48D27B-3E63-4DF7-8EBE-336AB3B12FCB}" type="pres">
      <dgm:prSet presAssocID="{B6EDDA50-5484-4DDC-A1EE-7B8D8BA81FB9}" presName="sibTrans" presStyleCnt="0"/>
      <dgm:spPr/>
    </dgm:pt>
    <dgm:pt modelId="{9CE68C2A-C4DC-4987-B7B0-3DF6EDC1DCA2}" type="pres">
      <dgm:prSet presAssocID="{C8B50031-4D16-436F-A5E4-5EE0C1051DDA}" presName="compNode" presStyleCnt="0"/>
      <dgm:spPr/>
    </dgm:pt>
    <dgm:pt modelId="{E48D48CA-4C2D-4931-99BF-4241C9ED3F31}" type="pres">
      <dgm:prSet presAssocID="{C8B50031-4D16-436F-A5E4-5EE0C1051DDA}" presName="bgRect" presStyleLbl="bgShp" presStyleIdx="1" presStyleCnt="3" custLinFactNeighborX="290" custLinFactNeighborY="5624"/>
      <dgm:spPr/>
    </dgm:pt>
    <dgm:pt modelId="{6B6862A6-6520-49A2-ACB0-6C2A839E265A}" type="pres">
      <dgm:prSet presAssocID="{C8B50031-4D16-436F-A5E4-5EE0C1051D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ycle with People"/>
        </a:ext>
      </dgm:extLst>
    </dgm:pt>
    <dgm:pt modelId="{1A450FAF-1BE1-4F9C-840B-75638377DCE9}" type="pres">
      <dgm:prSet presAssocID="{C8B50031-4D16-436F-A5E4-5EE0C1051DDA}" presName="spaceRect" presStyleCnt="0"/>
      <dgm:spPr/>
    </dgm:pt>
    <dgm:pt modelId="{478B50BF-00E7-40AD-8CD4-0A93FD14DDA8}" type="pres">
      <dgm:prSet presAssocID="{C8B50031-4D16-436F-A5E4-5EE0C1051DDA}" presName="parTx" presStyleLbl="revTx" presStyleIdx="1" presStyleCnt="3">
        <dgm:presLayoutVars>
          <dgm:chMax val="0"/>
          <dgm:chPref val="0"/>
        </dgm:presLayoutVars>
      </dgm:prSet>
      <dgm:spPr/>
    </dgm:pt>
    <dgm:pt modelId="{44AF161D-95BF-4D58-A1BA-B72B7F2F0BE4}" type="pres">
      <dgm:prSet presAssocID="{4CB8D23D-AB51-48BC-8DBB-C020DBBC4946}" presName="sibTrans" presStyleCnt="0"/>
      <dgm:spPr/>
    </dgm:pt>
    <dgm:pt modelId="{A14CF9EE-FF28-4615-9E84-C16F157680FE}" type="pres">
      <dgm:prSet presAssocID="{2BC42F1A-B122-4E2D-A568-8347F0F325E0}" presName="compNode" presStyleCnt="0"/>
      <dgm:spPr/>
    </dgm:pt>
    <dgm:pt modelId="{BCBDA63E-694F-47BC-B784-F389C1709BF7}" type="pres">
      <dgm:prSet presAssocID="{2BC42F1A-B122-4E2D-A568-8347F0F325E0}" presName="bgRect" presStyleLbl="bgShp" presStyleIdx="2" presStyleCnt="3"/>
      <dgm:spPr/>
    </dgm:pt>
    <dgm:pt modelId="{DEF7EF3A-832E-44F0-AE9E-9CC05CBE03B2}" type="pres">
      <dgm:prSet presAssocID="{2BC42F1A-B122-4E2D-A568-8347F0F325E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yncing Cloud"/>
        </a:ext>
      </dgm:extLst>
    </dgm:pt>
    <dgm:pt modelId="{555ABA4F-8F0B-4CE6-AB98-6064534015EC}" type="pres">
      <dgm:prSet presAssocID="{2BC42F1A-B122-4E2D-A568-8347F0F325E0}" presName="spaceRect" presStyleCnt="0"/>
      <dgm:spPr/>
    </dgm:pt>
    <dgm:pt modelId="{FBBA405D-1BC5-445C-A467-D6E2B61DC177}" type="pres">
      <dgm:prSet presAssocID="{2BC42F1A-B122-4E2D-A568-8347F0F325E0}" presName="parTx" presStyleLbl="revTx" presStyleIdx="2" presStyleCnt="3">
        <dgm:presLayoutVars>
          <dgm:chMax val="0"/>
          <dgm:chPref val="0"/>
        </dgm:presLayoutVars>
      </dgm:prSet>
      <dgm:spPr/>
    </dgm:pt>
  </dgm:ptLst>
  <dgm:cxnLst>
    <dgm:cxn modelId="{E60FA223-E817-40DE-A99E-6E04BA409F90}" srcId="{2D6D519A-839E-42DA-8C79-029EA9849448}" destId="{C8B50031-4D16-436F-A5E4-5EE0C1051DDA}" srcOrd="1" destOrd="0" parTransId="{D58B9481-6174-46DB-A47A-AAE819FBECC4}" sibTransId="{4CB8D23D-AB51-48BC-8DBB-C020DBBC4946}"/>
    <dgm:cxn modelId="{0361CB34-77CC-4F33-8DE5-5E0EFAA3EC4B}" srcId="{2D6D519A-839E-42DA-8C79-029EA9849448}" destId="{DBF7EA05-7315-411D-BF17-C62B2C8799CA}" srcOrd="0" destOrd="0" parTransId="{F7E3F38E-C6A5-475E-9128-7AF85F783FB1}" sibTransId="{B6EDDA50-5484-4DDC-A1EE-7B8D8BA81FB9}"/>
    <dgm:cxn modelId="{B8C17748-75D7-4C3D-951A-E8A70C6AAEE7}" srcId="{2D6D519A-839E-42DA-8C79-029EA9849448}" destId="{2BC42F1A-B122-4E2D-A568-8347F0F325E0}" srcOrd="2" destOrd="0" parTransId="{99F7FD17-925B-4F9A-BE2E-40BCB3618940}" sibTransId="{0D5A286C-6405-40D6-A332-DB208FCA7AA9}"/>
    <dgm:cxn modelId="{D380D94D-807A-44F9-A891-6DCE2DA35340}" type="presOf" srcId="{DBF7EA05-7315-411D-BF17-C62B2C8799CA}" destId="{B4DDCB79-4679-4DC7-BCE3-932E2A75B797}" srcOrd="0" destOrd="0" presId="urn:microsoft.com/office/officeart/2018/2/layout/IconVerticalSolidList"/>
    <dgm:cxn modelId="{F9BDFF78-E4EB-4D71-B876-3165D3FCF2CB}" type="presOf" srcId="{2D6D519A-839E-42DA-8C79-029EA9849448}" destId="{29F6D4EA-DB7C-457B-AAFF-C40A469F064D}" srcOrd="0" destOrd="0" presId="urn:microsoft.com/office/officeart/2018/2/layout/IconVerticalSolidList"/>
    <dgm:cxn modelId="{3C6C1381-8B86-4B58-A15A-105A74AAD633}" type="presOf" srcId="{C8B50031-4D16-436F-A5E4-5EE0C1051DDA}" destId="{478B50BF-00E7-40AD-8CD4-0A93FD14DDA8}" srcOrd="0" destOrd="0" presId="urn:microsoft.com/office/officeart/2018/2/layout/IconVerticalSolidList"/>
    <dgm:cxn modelId="{35EAB4A0-AA1D-4756-8B1D-A6B65B1FF0C4}" type="presOf" srcId="{2BC42F1A-B122-4E2D-A568-8347F0F325E0}" destId="{FBBA405D-1BC5-445C-A467-D6E2B61DC177}" srcOrd="0" destOrd="0" presId="urn:microsoft.com/office/officeart/2018/2/layout/IconVerticalSolidList"/>
    <dgm:cxn modelId="{16FE54F5-F387-4F5A-8CB8-F96FCA29F0BB}" type="presParOf" srcId="{29F6D4EA-DB7C-457B-AAFF-C40A469F064D}" destId="{80608044-C525-45F1-8754-C27DA0AA4421}" srcOrd="0" destOrd="0" presId="urn:microsoft.com/office/officeart/2018/2/layout/IconVerticalSolidList"/>
    <dgm:cxn modelId="{43FA4CA7-2798-42C7-86D4-9AA6F35D19F9}" type="presParOf" srcId="{80608044-C525-45F1-8754-C27DA0AA4421}" destId="{94512D37-C4EC-4D83-948D-0FDB81C03658}" srcOrd="0" destOrd="0" presId="urn:microsoft.com/office/officeart/2018/2/layout/IconVerticalSolidList"/>
    <dgm:cxn modelId="{68337A27-3DF4-44D9-A2D6-47E7AF6C9A5E}" type="presParOf" srcId="{80608044-C525-45F1-8754-C27DA0AA4421}" destId="{F81DBC12-ECE2-46EF-A340-1903EC33E952}" srcOrd="1" destOrd="0" presId="urn:microsoft.com/office/officeart/2018/2/layout/IconVerticalSolidList"/>
    <dgm:cxn modelId="{8452BC54-E0A9-41A8-B342-82B48BF4779A}" type="presParOf" srcId="{80608044-C525-45F1-8754-C27DA0AA4421}" destId="{424952B1-0EB7-44F0-8B28-5A57617CFE89}" srcOrd="2" destOrd="0" presId="urn:microsoft.com/office/officeart/2018/2/layout/IconVerticalSolidList"/>
    <dgm:cxn modelId="{A19F1EE1-714B-43DE-A622-8119B89B51F4}" type="presParOf" srcId="{80608044-C525-45F1-8754-C27DA0AA4421}" destId="{B4DDCB79-4679-4DC7-BCE3-932E2A75B797}" srcOrd="3" destOrd="0" presId="urn:microsoft.com/office/officeart/2018/2/layout/IconVerticalSolidList"/>
    <dgm:cxn modelId="{1751B7F1-04F4-47E8-9A12-FED148BE7081}" type="presParOf" srcId="{29F6D4EA-DB7C-457B-AAFF-C40A469F064D}" destId="{EB48D27B-3E63-4DF7-8EBE-336AB3B12FCB}" srcOrd="1" destOrd="0" presId="urn:microsoft.com/office/officeart/2018/2/layout/IconVerticalSolidList"/>
    <dgm:cxn modelId="{CA6CB075-466D-47FF-B505-B619C53A552E}" type="presParOf" srcId="{29F6D4EA-DB7C-457B-AAFF-C40A469F064D}" destId="{9CE68C2A-C4DC-4987-B7B0-3DF6EDC1DCA2}" srcOrd="2" destOrd="0" presId="urn:microsoft.com/office/officeart/2018/2/layout/IconVerticalSolidList"/>
    <dgm:cxn modelId="{EFCB6CB0-8802-4672-AC4D-D2D390F76C5E}" type="presParOf" srcId="{9CE68C2A-C4DC-4987-B7B0-3DF6EDC1DCA2}" destId="{E48D48CA-4C2D-4931-99BF-4241C9ED3F31}" srcOrd="0" destOrd="0" presId="urn:microsoft.com/office/officeart/2018/2/layout/IconVerticalSolidList"/>
    <dgm:cxn modelId="{491A1071-13F7-48FA-893E-5CB2AFDCF4D2}" type="presParOf" srcId="{9CE68C2A-C4DC-4987-B7B0-3DF6EDC1DCA2}" destId="{6B6862A6-6520-49A2-ACB0-6C2A839E265A}" srcOrd="1" destOrd="0" presId="urn:microsoft.com/office/officeart/2018/2/layout/IconVerticalSolidList"/>
    <dgm:cxn modelId="{7660FFD3-56FB-457E-AE6C-830D5740390D}" type="presParOf" srcId="{9CE68C2A-C4DC-4987-B7B0-3DF6EDC1DCA2}" destId="{1A450FAF-1BE1-4F9C-840B-75638377DCE9}" srcOrd="2" destOrd="0" presId="urn:microsoft.com/office/officeart/2018/2/layout/IconVerticalSolidList"/>
    <dgm:cxn modelId="{4BE593E2-6B8B-4EED-A033-A86EA980CC3E}" type="presParOf" srcId="{9CE68C2A-C4DC-4987-B7B0-3DF6EDC1DCA2}" destId="{478B50BF-00E7-40AD-8CD4-0A93FD14DDA8}" srcOrd="3" destOrd="0" presId="urn:microsoft.com/office/officeart/2018/2/layout/IconVerticalSolidList"/>
    <dgm:cxn modelId="{4A73C460-9D7E-4E8B-9F36-DC3C8B9802A9}" type="presParOf" srcId="{29F6D4EA-DB7C-457B-AAFF-C40A469F064D}" destId="{44AF161D-95BF-4D58-A1BA-B72B7F2F0BE4}" srcOrd="3" destOrd="0" presId="urn:microsoft.com/office/officeart/2018/2/layout/IconVerticalSolidList"/>
    <dgm:cxn modelId="{C833A189-69F6-411F-BF07-5863FD8CF120}" type="presParOf" srcId="{29F6D4EA-DB7C-457B-AAFF-C40A469F064D}" destId="{A14CF9EE-FF28-4615-9E84-C16F157680FE}" srcOrd="4" destOrd="0" presId="urn:microsoft.com/office/officeart/2018/2/layout/IconVerticalSolidList"/>
    <dgm:cxn modelId="{C2C6B5C8-BE0F-49BF-A7D0-C2D23F20640D}" type="presParOf" srcId="{A14CF9EE-FF28-4615-9E84-C16F157680FE}" destId="{BCBDA63E-694F-47BC-B784-F389C1709BF7}" srcOrd="0" destOrd="0" presId="urn:microsoft.com/office/officeart/2018/2/layout/IconVerticalSolidList"/>
    <dgm:cxn modelId="{E72F13B0-4A26-4F57-954D-F4DEEEDA24F7}" type="presParOf" srcId="{A14CF9EE-FF28-4615-9E84-C16F157680FE}" destId="{DEF7EF3A-832E-44F0-AE9E-9CC05CBE03B2}" srcOrd="1" destOrd="0" presId="urn:microsoft.com/office/officeart/2018/2/layout/IconVerticalSolidList"/>
    <dgm:cxn modelId="{2B752B0E-79C9-4BF1-BBDE-57E688A8D0BF}" type="presParOf" srcId="{A14CF9EE-FF28-4615-9E84-C16F157680FE}" destId="{555ABA4F-8F0B-4CE6-AB98-6064534015EC}" srcOrd="2" destOrd="0" presId="urn:microsoft.com/office/officeart/2018/2/layout/IconVerticalSolidList"/>
    <dgm:cxn modelId="{9AC29462-1518-42D2-B9A6-DF90BDB63600}" type="presParOf" srcId="{A14CF9EE-FF28-4615-9E84-C16F157680FE}" destId="{FBBA405D-1BC5-445C-A467-D6E2B61DC17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2869E7-6A68-468B-A8AD-1C36EFE6D285}"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34C4BBAC-E26B-4B55-986A-E1538C890D81}">
      <dgm:prSet/>
      <dgm:spPr/>
      <dgm:t>
        <a:bodyPr/>
        <a:lstStyle/>
        <a:p>
          <a:endParaRPr lang="en-US" dirty="0"/>
        </a:p>
      </dgm:t>
    </dgm:pt>
    <dgm:pt modelId="{32C900C2-0622-4111-8A0F-4A95F9A6ACCF}" type="parTrans" cxnId="{E9176988-5D94-4DC1-A5FE-DF703082EC1F}">
      <dgm:prSet/>
      <dgm:spPr/>
      <dgm:t>
        <a:bodyPr/>
        <a:lstStyle/>
        <a:p>
          <a:endParaRPr lang="en-US"/>
        </a:p>
      </dgm:t>
    </dgm:pt>
    <dgm:pt modelId="{8C58C28F-0EC1-47BA-83AB-1F2DB4CCDA7B}" type="sibTrans" cxnId="{E9176988-5D94-4DC1-A5FE-DF703082EC1F}">
      <dgm:prSet/>
      <dgm:spPr/>
      <dgm:t>
        <a:bodyPr/>
        <a:lstStyle/>
        <a:p>
          <a:endParaRPr lang="en-US"/>
        </a:p>
      </dgm:t>
    </dgm:pt>
    <dgm:pt modelId="{01A938B5-0A66-4875-9052-31F413E785C7}">
      <dgm:prSet/>
      <dgm:spPr/>
      <dgm:t>
        <a:bodyPr/>
        <a:lstStyle/>
        <a:p>
          <a:r>
            <a:rPr lang="en-US" dirty="0">
              <a:latin typeface="Arial" panose="020B0604020202020204" pitchFamily="34" charset="0"/>
              <a:cs typeface="Arial" panose="020B0604020202020204" pitchFamily="34" charset="0"/>
            </a:rPr>
            <a:t>Offer targeted support for low digital literacy and deprived communities (Tapuria et al., 2021).</a:t>
          </a:r>
        </a:p>
      </dgm:t>
    </dgm:pt>
    <dgm:pt modelId="{80F09A8E-1BD3-4B9A-9697-0BFCFE619A1B}" type="parTrans" cxnId="{274869D8-D31E-42F3-8DB0-F94E1C00EE7F}">
      <dgm:prSet/>
      <dgm:spPr/>
      <dgm:t>
        <a:bodyPr/>
        <a:lstStyle/>
        <a:p>
          <a:endParaRPr lang="en-US"/>
        </a:p>
      </dgm:t>
    </dgm:pt>
    <dgm:pt modelId="{8B3994BF-9500-4573-BB22-1FE2C1161F3F}" type="sibTrans" cxnId="{274869D8-D31E-42F3-8DB0-F94E1C00EE7F}">
      <dgm:prSet/>
      <dgm:spPr/>
      <dgm:t>
        <a:bodyPr/>
        <a:lstStyle/>
        <a:p>
          <a:endParaRPr lang="en-US"/>
        </a:p>
      </dgm:t>
    </dgm:pt>
    <dgm:pt modelId="{86435AEC-66F2-41D7-8A09-73C72AC0082E}">
      <dgm:prSet/>
      <dgm:spPr/>
      <dgm:t>
        <a:bodyPr/>
        <a:lstStyle/>
        <a:p>
          <a:r>
            <a:rPr lang="en-US" dirty="0">
              <a:latin typeface="Arial" panose="020B0604020202020204" pitchFamily="34" charset="0"/>
              <a:cs typeface="Arial" panose="020B0604020202020204" pitchFamily="34" charset="0"/>
            </a:rPr>
            <a:t>Maintain multi-channel access (in-person, phone, online) (Tapuria et al., 2021).</a:t>
          </a:r>
        </a:p>
      </dgm:t>
    </dgm:pt>
    <dgm:pt modelId="{2BEF000A-589F-4058-95E2-D4D5793E16FD}" type="parTrans" cxnId="{C9198E4D-1AA5-4F76-930A-979785A20C80}">
      <dgm:prSet/>
      <dgm:spPr/>
      <dgm:t>
        <a:bodyPr/>
        <a:lstStyle/>
        <a:p>
          <a:endParaRPr lang="en-US"/>
        </a:p>
      </dgm:t>
    </dgm:pt>
    <dgm:pt modelId="{FF3CC163-C692-4BEC-A197-ECF6081DA8AA}" type="sibTrans" cxnId="{C9198E4D-1AA5-4F76-930A-979785A20C80}">
      <dgm:prSet/>
      <dgm:spPr/>
      <dgm:t>
        <a:bodyPr/>
        <a:lstStyle/>
        <a:p>
          <a:endParaRPr lang="en-US"/>
        </a:p>
      </dgm:t>
    </dgm:pt>
    <dgm:pt modelId="{84BFAC7B-8AC7-4BFB-AE7E-B9B766E5B7AE}">
      <dgm:prSet/>
      <dgm:spPr/>
      <dgm:t>
        <a:bodyPr/>
        <a:lstStyle/>
        <a:p>
          <a:endParaRPr lang="en-US" dirty="0"/>
        </a:p>
      </dgm:t>
    </dgm:pt>
    <dgm:pt modelId="{EFDC6868-54B0-4A2B-AC27-5BB18E8948B2}" type="parTrans" cxnId="{B4AC5D1B-20D0-4477-8057-2CFB650BBC47}">
      <dgm:prSet/>
      <dgm:spPr/>
      <dgm:t>
        <a:bodyPr/>
        <a:lstStyle/>
        <a:p>
          <a:endParaRPr lang="en-US"/>
        </a:p>
      </dgm:t>
    </dgm:pt>
    <dgm:pt modelId="{3680DF6F-5FB8-44AC-95F7-D3B0F537F5C0}" type="sibTrans" cxnId="{B4AC5D1B-20D0-4477-8057-2CFB650BBC47}">
      <dgm:prSet/>
      <dgm:spPr/>
      <dgm:t>
        <a:bodyPr/>
        <a:lstStyle/>
        <a:p>
          <a:endParaRPr lang="en-US"/>
        </a:p>
      </dgm:t>
    </dgm:pt>
    <dgm:pt modelId="{C959B2F2-8911-4706-A1FD-23EF61357638}">
      <dgm:prSet/>
      <dgm:spPr/>
      <dgm:t>
        <a:bodyPr/>
        <a:lstStyle/>
        <a:p>
          <a:r>
            <a:rPr lang="en-US" dirty="0">
              <a:latin typeface="Arial" panose="020B0604020202020204" pitchFamily="34" charset="0"/>
              <a:cs typeface="Arial" panose="020B0604020202020204" pitchFamily="34" charset="0"/>
            </a:rPr>
            <a:t>Provide clear GDPR and data-security guidance </a:t>
          </a:r>
          <a:r>
            <a:rPr lang="en-GB" dirty="0">
              <a:latin typeface="Arial" panose="020B0604020202020204" pitchFamily="34" charset="0"/>
              <a:cs typeface="Arial" panose="020B0604020202020204" pitchFamily="34" charset="0"/>
            </a:rPr>
            <a:t>(National Data Guardian, 2024).</a:t>
          </a:r>
          <a:endParaRPr lang="en-US" dirty="0">
            <a:latin typeface="Arial" panose="020B0604020202020204" pitchFamily="34" charset="0"/>
            <a:cs typeface="Arial" panose="020B0604020202020204" pitchFamily="34" charset="0"/>
          </a:endParaRPr>
        </a:p>
      </dgm:t>
    </dgm:pt>
    <dgm:pt modelId="{D2C7B710-8BAC-4674-B5DF-533C1AFF4C57}" type="parTrans" cxnId="{08A752FD-00B0-4A79-B5FC-A0C15563C3A4}">
      <dgm:prSet/>
      <dgm:spPr/>
      <dgm:t>
        <a:bodyPr/>
        <a:lstStyle/>
        <a:p>
          <a:endParaRPr lang="en-US"/>
        </a:p>
      </dgm:t>
    </dgm:pt>
    <dgm:pt modelId="{0F6DC445-D5E1-4C9D-BF3E-71089EBC1DF9}" type="sibTrans" cxnId="{08A752FD-00B0-4A79-B5FC-A0C15563C3A4}">
      <dgm:prSet/>
      <dgm:spPr/>
      <dgm:t>
        <a:bodyPr/>
        <a:lstStyle/>
        <a:p>
          <a:endParaRPr lang="en-US"/>
        </a:p>
      </dgm:t>
    </dgm:pt>
    <dgm:pt modelId="{A1880092-9ED5-4CB8-A469-B84274A3EB32}">
      <dgm:prSet/>
      <dgm:spPr/>
      <dgm:t>
        <a:bodyPr/>
        <a:lstStyle/>
        <a:p>
          <a:endParaRPr lang="en-US" dirty="0"/>
        </a:p>
      </dgm:t>
    </dgm:pt>
    <dgm:pt modelId="{1A7AB90C-8037-46A2-BBC1-78664081AE87}" type="parTrans" cxnId="{5BE06A50-8843-42B5-990D-4C83C6CEA9ED}">
      <dgm:prSet/>
      <dgm:spPr/>
      <dgm:t>
        <a:bodyPr/>
        <a:lstStyle/>
        <a:p>
          <a:endParaRPr lang="en-US"/>
        </a:p>
      </dgm:t>
    </dgm:pt>
    <dgm:pt modelId="{E0AF8EA4-AD08-4678-9818-84CD4B496204}" type="sibTrans" cxnId="{5BE06A50-8843-42B5-990D-4C83C6CEA9ED}">
      <dgm:prSet/>
      <dgm:spPr/>
      <dgm:t>
        <a:bodyPr/>
        <a:lstStyle/>
        <a:p>
          <a:endParaRPr lang="en-US"/>
        </a:p>
      </dgm:t>
    </dgm:pt>
    <dgm:pt modelId="{73BCC32B-CC1C-48C7-A3B4-9B08DB274940}">
      <dgm:prSet/>
      <dgm:spPr/>
      <dgm:t>
        <a:bodyPr/>
        <a:lstStyle/>
        <a:p>
          <a:r>
            <a:rPr lang="en-US" dirty="0">
              <a:latin typeface="Arial" panose="020B0604020202020204" pitchFamily="34" charset="0"/>
              <a:cs typeface="Arial" panose="020B0604020202020204" pitchFamily="34" charset="0"/>
            </a:rPr>
            <a:t>Collect ongoing patient feedback (KC et al., 2024)</a:t>
          </a:r>
        </a:p>
      </dgm:t>
    </dgm:pt>
    <dgm:pt modelId="{DB63BDFF-87E2-45A1-8FEB-A43557564835}" type="parTrans" cxnId="{82DA60C6-55C8-4C40-A9DE-E01F0BBC9D79}">
      <dgm:prSet/>
      <dgm:spPr/>
      <dgm:t>
        <a:bodyPr/>
        <a:lstStyle/>
        <a:p>
          <a:endParaRPr lang="en-US"/>
        </a:p>
      </dgm:t>
    </dgm:pt>
    <dgm:pt modelId="{825E10E3-CAE6-4AE3-8D80-2FD33879BB11}" type="sibTrans" cxnId="{82DA60C6-55C8-4C40-A9DE-E01F0BBC9D79}">
      <dgm:prSet/>
      <dgm:spPr/>
      <dgm:t>
        <a:bodyPr/>
        <a:lstStyle/>
        <a:p>
          <a:endParaRPr lang="en-US"/>
        </a:p>
      </dgm:t>
    </dgm:pt>
    <dgm:pt modelId="{9F674899-3F45-45B8-A9FC-3881BDA254B5}">
      <dgm:prSet/>
      <dgm:spPr/>
      <dgm:t>
        <a:bodyPr/>
        <a:lstStyle/>
        <a:p>
          <a:endParaRPr lang="en-US" dirty="0"/>
        </a:p>
      </dgm:t>
    </dgm:pt>
    <dgm:pt modelId="{F084C65A-56CB-4757-894B-A463FB377875}" type="parTrans" cxnId="{7BCD542A-6C1F-45D1-A280-F94C96AD81B3}">
      <dgm:prSet/>
      <dgm:spPr/>
      <dgm:t>
        <a:bodyPr/>
        <a:lstStyle/>
        <a:p>
          <a:endParaRPr lang="en-US"/>
        </a:p>
      </dgm:t>
    </dgm:pt>
    <dgm:pt modelId="{0EF276D8-6D68-4651-9389-AC0EEB7598A1}" type="sibTrans" cxnId="{7BCD542A-6C1F-45D1-A280-F94C96AD81B3}">
      <dgm:prSet/>
      <dgm:spPr/>
      <dgm:t>
        <a:bodyPr/>
        <a:lstStyle/>
        <a:p>
          <a:endParaRPr lang="en-US"/>
        </a:p>
      </dgm:t>
    </dgm:pt>
    <dgm:pt modelId="{CF0ABCA8-B311-4AF4-A805-3AB41076BC4C}">
      <dgm:prSet/>
      <dgm:spPr/>
      <dgm:t>
        <a:bodyPr/>
        <a:lstStyle/>
        <a:p>
          <a:r>
            <a:rPr lang="en-US" dirty="0">
              <a:latin typeface="Arial" panose="020B0604020202020204" pitchFamily="34" charset="0"/>
              <a:cs typeface="Arial" panose="020B0604020202020204" pitchFamily="34" charset="0"/>
            </a:rPr>
            <a:t>Embed regular reviews and adaptive updates (KC et al., 2024).</a:t>
          </a:r>
        </a:p>
      </dgm:t>
    </dgm:pt>
    <dgm:pt modelId="{4B207E69-DB94-4209-8CA5-4CC9CF9CEDE3}" type="parTrans" cxnId="{341F4A96-8D44-436C-849A-8349ECF2F07B}">
      <dgm:prSet/>
      <dgm:spPr/>
      <dgm:t>
        <a:bodyPr/>
        <a:lstStyle/>
        <a:p>
          <a:endParaRPr lang="en-US"/>
        </a:p>
      </dgm:t>
    </dgm:pt>
    <dgm:pt modelId="{57A56A3E-94D3-4FB6-A29B-6E92D9910076}" type="sibTrans" cxnId="{341F4A96-8D44-436C-849A-8349ECF2F07B}">
      <dgm:prSet/>
      <dgm:spPr/>
      <dgm:t>
        <a:bodyPr/>
        <a:lstStyle/>
        <a:p>
          <a:endParaRPr lang="en-US"/>
        </a:p>
      </dgm:t>
    </dgm:pt>
    <dgm:pt modelId="{0EE25E17-50A4-4058-996A-79BF602953A1}">
      <dgm:prSet/>
      <dgm:spPr/>
      <dgm:t>
        <a:bodyPr/>
        <a:lstStyle/>
        <a:p>
          <a:endParaRPr lang="en-US" dirty="0"/>
        </a:p>
      </dgm:t>
    </dgm:pt>
    <dgm:pt modelId="{A33C9985-6790-4BD1-ADDF-9119B55266A8}" type="sibTrans" cxnId="{A61CF05B-5C42-4C4F-B2CB-6AD011FB6776}">
      <dgm:prSet/>
      <dgm:spPr/>
      <dgm:t>
        <a:bodyPr/>
        <a:lstStyle/>
        <a:p>
          <a:endParaRPr lang="en-US"/>
        </a:p>
      </dgm:t>
    </dgm:pt>
    <dgm:pt modelId="{2BF7269E-F3AA-4BB2-8713-646F2915DE3A}" type="parTrans" cxnId="{A61CF05B-5C42-4C4F-B2CB-6AD011FB6776}">
      <dgm:prSet/>
      <dgm:spPr/>
      <dgm:t>
        <a:bodyPr/>
        <a:lstStyle/>
        <a:p>
          <a:endParaRPr lang="en-US"/>
        </a:p>
      </dgm:t>
    </dgm:pt>
    <dgm:pt modelId="{16B17B11-78D2-49E5-AEB5-42E48C3D5363}" type="pres">
      <dgm:prSet presAssocID="{632869E7-6A68-468B-A8AD-1C36EFE6D285}" presName="vert0" presStyleCnt="0">
        <dgm:presLayoutVars>
          <dgm:dir/>
          <dgm:animOne val="branch"/>
          <dgm:animLvl val="lvl"/>
        </dgm:presLayoutVars>
      </dgm:prSet>
      <dgm:spPr/>
    </dgm:pt>
    <dgm:pt modelId="{AAFBC4C4-E5EB-4CC6-AA18-1CDAFD7BA33D}" type="pres">
      <dgm:prSet presAssocID="{34C4BBAC-E26B-4B55-986A-E1538C890D81}" presName="thickLine" presStyleLbl="alignNode1" presStyleIdx="0" presStyleCnt="5"/>
      <dgm:spPr/>
    </dgm:pt>
    <dgm:pt modelId="{09662D4D-847E-4545-8C2D-24A9D2AB0138}" type="pres">
      <dgm:prSet presAssocID="{34C4BBAC-E26B-4B55-986A-E1538C890D81}" presName="horz1" presStyleCnt="0"/>
      <dgm:spPr/>
    </dgm:pt>
    <dgm:pt modelId="{E8C530ED-8440-47E1-9A48-181F2A0ACBF1}" type="pres">
      <dgm:prSet presAssocID="{34C4BBAC-E26B-4B55-986A-E1538C890D81}" presName="tx1" presStyleLbl="revTx" presStyleIdx="0" presStyleCnt="10"/>
      <dgm:spPr/>
    </dgm:pt>
    <dgm:pt modelId="{15912868-0881-4CBC-9154-9AF0041E4B11}" type="pres">
      <dgm:prSet presAssocID="{34C4BBAC-E26B-4B55-986A-E1538C890D81}" presName="vert1" presStyleCnt="0"/>
      <dgm:spPr/>
    </dgm:pt>
    <dgm:pt modelId="{C5350F1B-F917-471D-AEE4-0D22AAF86FFA}" type="pres">
      <dgm:prSet presAssocID="{01A938B5-0A66-4875-9052-31F413E785C7}" presName="vertSpace2a" presStyleCnt="0"/>
      <dgm:spPr/>
    </dgm:pt>
    <dgm:pt modelId="{49DCDF7E-2290-46A5-92EF-8E3B70EFB9D3}" type="pres">
      <dgm:prSet presAssocID="{01A938B5-0A66-4875-9052-31F413E785C7}" presName="horz2" presStyleCnt="0"/>
      <dgm:spPr/>
    </dgm:pt>
    <dgm:pt modelId="{F58E895A-D85E-4963-AFE8-A3DF76A1DBCD}" type="pres">
      <dgm:prSet presAssocID="{01A938B5-0A66-4875-9052-31F413E785C7}" presName="horzSpace2" presStyleCnt="0"/>
      <dgm:spPr/>
    </dgm:pt>
    <dgm:pt modelId="{29C6EC64-CF13-4D4B-A63F-2C3650B1312D}" type="pres">
      <dgm:prSet presAssocID="{01A938B5-0A66-4875-9052-31F413E785C7}" presName="tx2" presStyleLbl="revTx" presStyleIdx="1" presStyleCnt="10"/>
      <dgm:spPr/>
    </dgm:pt>
    <dgm:pt modelId="{861FC1E9-F5D4-47A7-BCA9-35D3119807FE}" type="pres">
      <dgm:prSet presAssocID="{01A938B5-0A66-4875-9052-31F413E785C7}" presName="vert2" presStyleCnt="0"/>
      <dgm:spPr/>
    </dgm:pt>
    <dgm:pt modelId="{0E712B80-277E-4D70-9E30-BFE363463A14}" type="pres">
      <dgm:prSet presAssocID="{01A938B5-0A66-4875-9052-31F413E785C7}" presName="thinLine2b" presStyleLbl="callout" presStyleIdx="0" presStyleCnt="5"/>
      <dgm:spPr/>
    </dgm:pt>
    <dgm:pt modelId="{CDDF20FB-F3C6-4BE3-AD75-D16103B7B87F}" type="pres">
      <dgm:prSet presAssocID="{01A938B5-0A66-4875-9052-31F413E785C7}" presName="vertSpace2b" presStyleCnt="0"/>
      <dgm:spPr/>
    </dgm:pt>
    <dgm:pt modelId="{4D960987-2EBD-45A9-9B16-AFCF1010E754}" type="pres">
      <dgm:prSet presAssocID="{0EE25E17-50A4-4058-996A-79BF602953A1}" presName="thickLine" presStyleLbl="alignNode1" presStyleIdx="1" presStyleCnt="5"/>
      <dgm:spPr/>
    </dgm:pt>
    <dgm:pt modelId="{EEDC3446-8E0F-4603-9593-B5E571AE9B70}" type="pres">
      <dgm:prSet presAssocID="{0EE25E17-50A4-4058-996A-79BF602953A1}" presName="horz1" presStyleCnt="0"/>
      <dgm:spPr/>
    </dgm:pt>
    <dgm:pt modelId="{8EA34667-99BD-4B7F-8784-34CA1A8CEE58}" type="pres">
      <dgm:prSet presAssocID="{0EE25E17-50A4-4058-996A-79BF602953A1}" presName="tx1" presStyleLbl="revTx" presStyleIdx="2" presStyleCnt="10"/>
      <dgm:spPr/>
    </dgm:pt>
    <dgm:pt modelId="{1FA843C2-7E26-4951-A7E0-CD0A68F3FD6E}" type="pres">
      <dgm:prSet presAssocID="{0EE25E17-50A4-4058-996A-79BF602953A1}" presName="vert1" presStyleCnt="0"/>
      <dgm:spPr/>
    </dgm:pt>
    <dgm:pt modelId="{8FFC8C77-911B-49BD-B3CD-95E55242B3E9}" type="pres">
      <dgm:prSet presAssocID="{86435AEC-66F2-41D7-8A09-73C72AC0082E}" presName="vertSpace2a" presStyleCnt="0"/>
      <dgm:spPr/>
    </dgm:pt>
    <dgm:pt modelId="{7404754D-327C-4D0B-B952-1C952F46AAFD}" type="pres">
      <dgm:prSet presAssocID="{86435AEC-66F2-41D7-8A09-73C72AC0082E}" presName="horz2" presStyleCnt="0"/>
      <dgm:spPr/>
    </dgm:pt>
    <dgm:pt modelId="{2CF70927-852C-41CF-8A04-27EDC6D2EBCA}" type="pres">
      <dgm:prSet presAssocID="{86435AEC-66F2-41D7-8A09-73C72AC0082E}" presName="horzSpace2" presStyleCnt="0"/>
      <dgm:spPr/>
    </dgm:pt>
    <dgm:pt modelId="{04BAF453-B57F-4D88-B4A6-42A3FA5A2778}" type="pres">
      <dgm:prSet presAssocID="{86435AEC-66F2-41D7-8A09-73C72AC0082E}" presName="tx2" presStyleLbl="revTx" presStyleIdx="3" presStyleCnt="10"/>
      <dgm:spPr/>
    </dgm:pt>
    <dgm:pt modelId="{38599BF8-BB3D-49C8-94A0-FAE18320E770}" type="pres">
      <dgm:prSet presAssocID="{86435AEC-66F2-41D7-8A09-73C72AC0082E}" presName="vert2" presStyleCnt="0"/>
      <dgm:spPr/>
    </dgm:pt>
    <dgm:pt modelId="{AC79BEF9-2A28-4995-8546-DEEC25AE81C4}" type="pres">
      <dgm:prSet presAssocID="{86435AEC-66F2-41D7-8A09-73C72AC0082E}" presName="thinLine2b" presStyleLbl="callout" presStyleIdx="1" presStyleCnt="5"/>
      <dgm:spPr/>
    </dgm:pt>
    <dgm:pt modelId="{06FF2005-3EC8-44EA-9726-94C4F37532A5}" type="pres">
      <dgm:prSet presAssocID="{86435AEC-66F2-41D7-8A09-73C72AC0082E}" presName="vertSpace2b" presStyleCnt="0"/>
      <dgm:spPr/>
    </dgm:pt>
    <dgm:pt modelId="{D88A1B77-F40D-40DF-8737-04D0A99FF899}" type="pres">
      <dgm:prSet presAssocID="{84BFAC7B-8AC7-4BFB-AE7E-B9B766E5B7AE}" presName="thickLine" presStyleLbl="alignNode1" presStyleIdx="2" presStyleCnt="5"/>
      <dgm:spPr/>
    </dgm:pt>
    <dgm:pt modelId="{3D7FF045-01CC-4F56-8680-43859EB8AFBE}" type="pres">
      <dgm:prSet presAssocID="{84BFAC7B-8AC7-4BFB-AE7E-B9B766E5B7AE}" presName="horz1" presStyleCnt="0"/>
      <dgm:spPr/>
    </dgm:pt>
    <dgm:pt modelId="{4B33F246-6D7B-4FF0-8FE8-05E36392C6D6}" type="pres">
      <dgm:prSet presAssocID="{84BFAC7B-8AC7-4BFB-AE7E-B9B766E5B7AE}" presName="tx1" presStyleLbl="revTx" presStyleIdx="4" presStyleCnt="10"/>
      <dgm:spPr/>
    </dgm:pt>
    <dgm:pt modelId="{CED0E8B4-900B-4FE7-9214-B076288964F8}" type="pres">
      <dgm:prSet presAssocID="{84BFAC7B-8AC7-4BFB-AE7E-B9B766E5B7AE}" presName="vert1" presStyleCnt="0"/>
      <dgm:spPr/>
    </dgm:pt>
    <dgm:pt modelId="{B5C9F125-B12D-496E-8101-F90C10C0336E}" type="pres">
      <dgm:prSet presAssocID="{C959B2F2-8911-4706-A1FD-23EF61357638}" presName="vertSpace2a" presStyleCnt="0"/>
      <dgm:spPr/>
    </dgm:pt>
    <dgm:pt modelId="{1ED2E587-D7A6-42BC-A00A-D6D8F8732A2E}" type="pres">
      <dgm:prSet presAssocID="{C959B2F2-8911-4706-A1FD-23EF61357638}" presName="horz2" presStyleCnt="0"/>
      <dgm:spPr/>
    </dgm:pt>
    <dgm:pt modelId="{5213323F-98BE-425E-BBCE-CA2BAD0B2C0C}" type="pres">
      <dgm:prSet presAssocID="{C959B2F2-8911-4706-A1FD-23EF61357638}" presName="horzSpace2" presStyleCnt="0"/>
      <dgm:spPr/>
    </dgm:pt>
    <dgm:pt modelId="{23FC7BC6-F83C-4D39-BC26-A11B801217BF}" type="pres">
      <dgm:prSet presAssocID="{C959B2F2-8911-4706-A1FD-23EF61357638}" presName="tx2" presStyleLbl="revTx" presStyleIdx="5" presStyleCnt="10"/>
      <dgm:spPr/>
    </dgm:pt>
    <dgm:pt modelId="{632CEC89-785E-4A37-AD2F-076A43824FF4}" type="pres">
      <dgm:prSet presAssocID="{C959B2F2-8911-4706-A1FD-23EF61357638}" presName="vert2" presStyleCnt="0"/>
      <dgm:spPr/>
    </dgm:pt>
    <dgm:pt modelId="{13064BC3-D188-4505-922D-B18662B95C59}" type="pres">
      <dgm:prSet presAssocID="{C959B2F2-8911-4706-A1FD-23EF61357638}" presName="thinLine2b" presStyleLbl="callout" presStyleIdx="2" presStyleCnt="5"/>
      <dgm:spPr/>
    </dgm:pt>
    <dgm:pt modelId="{98B892FE-3D1F-4DF8-9E95-C5FCE228FC30}" type="pres">
      <dgm:prSet presAssocID="{C959B2F2-8911-4706-A1FD-23EF61357638}" presName="vertSpace2b" presStyleCnt="0"/>
      <dgm:spPr/>
    </dgm:pt>
    <dgm:pt modelId="{DE4E4947-D2CA-4593-BC64-F81322D62CFF}" type="pres">
      <dgm:prSet presAssocID="{A1880092-9ED5-4CB8-A469-B84274A3EB32}" presName="thickLine" presStyleLbl="alignNode1" presStyleIdx="3" presStyleCnt="5"/>
      <dgm:spPr/>
    </dgm:pt>
    <dgm:pt modelId="{ED0CB9C4-2D70-48A4-94AC-E8654135128B}" type="pres">
      <dgm:prSet presAssocID="{A1880092-9ED5-4CB8-A469-B84274A3EB32}" presName="horz1" presStyleCnt="0"/>
      <dgm:spPr/>
    </dgm:pt>
    <dgm:pt modelId="{5069B3CB-0B45-49EE-AF55-03DABD237B02}" type="pres">
      <dgm:prSet presAssocID="{A1880092-9ED5-4CB8-A469-B84274A3EB32}" presName="tx1" presStyleLbl="revTx" presStyleIdx="6" presStyleCnt="10"/>
      <dgm:spPr/>
    </dgm:pt>
    <dgm:pt modelId="{2AF6AA2A-1C32-4E28-9B29-570F863D7830}" type="pres">
      <dgm:prSet presAssocID="{A1880092-9ED5-4CB8-A469-B84274A3EB32}" presName="vert1" presStyleCnt="0"/>
      <dgm:spPr/>
    </dgm:pt>
    <dgm:pt modelId="{C899D43A-13D2-4E52-8424-D6043821D73F}" type="pres">
      <dgm:prSet presAssocID="{73BCC32B-CC1C-48C7-A3B4-9B08DB274940}" presName="vertSpace2a" presStyleCnt="0"/>
      <dgm:spPr/>
    </dgm:pt>
    <dgm:pt modelId="{E71CEAAC-DA6D-4B02-BAE1-1493BE89FCEE}" type="pres">
      <dgm:prSet presAssocID="{73BCC32B-CC1C-48C7-A3B4-9B08DB274940}" presName="horz2" presStyleCnt="0"/>
      <dgm:spPr/>
    </dgm:pt>
    <dgm:pt modelId="{9C1A476A-A6FC-4BD5-8749-920019BDF6D3}" type="pres">
      <dgm:prSet presAssocID="{73BCC32B-CC1C-48C7-A3B4-9B08DB274940}" presName="horzSpace2" presStyleCnt="0"/>
      <dgm:spPr/>
    </dgm:pt>
    <dgm:pt modelId="{32AC2CC7-27D0-4663-8FB3-40ADAE91DA67}" type="pres">
      <dgm:prSet presAssocID="{73BCC32B-CC1C-48C7-A3B4-9B08DB274940}" presName="tx2" presStyleLbl="revTx" presStyleIdx="7" presStyleCnt="10"/>
      <dgm:spPr/>
    </dgm:pt>
    <dgm:pt modelId="{04275561-3892-40CD-A9F0-55AD022F8519}" type="pres">
      <dgm:prSet presAssocID="{73BCC32B-CC1C-48C7-A3B4-9B08DB274940}" presName="vert2" presStyleCnt="0"/>
      <dgm:spPr/>
    </dgm:pt>
    <dgm:pt modelId="{487AC985-C34B-41F6-8D10-D4C4B5C0DE12}" type="pres">
      <dgm:prSet presAssocID="{73BCC32B-CC1C-48C7-A3B4-9B08DB274940}" presName="thinLine2b" presStyleLbl="callout" presStyleIdx="3" presStyleCnt="5"/>
      <dgm:spPr/>
    </dgm:pt>
    <dgm:pt modelId="{CDA238C7-260E-4461-B64D-60B861BD22A3}" type="pres">
      <dgm:prSet presAssocID="{73BCC32B-CC1C-48C7-A3B4-9B08DB274940}" presName="vertSpace2b" presStyleCnt="0"/>
      <dgm:spPr/>
    </dgm:pt>
    <dgm:pt modelId="{89FBB2A4-E9CD-469E-B932-6E1E498C85F0}" type="pres">
      <dgm:prSet presAssocID="{9F674899-3F45-45B8-A9FC-3881BDA254B5}" presName="thickLine" presStyleLbl="alignNode1" presStyleIdx="4" presStyleCnt="5"/>
      <dgm:spPr/>
    </dgm:pt>
    <dgm:pt modelId="{6B1EB531-2711-403E-AD0A-F51DC40B372C}" type="pres">
      <dgm:prSet presAssocID="{9F674899-3F45-45B8-A9FC-3881BDA254B5}" presName="horz1" presStyleCnt="0"/>
      <dgm:spPr/>
    </dgm:pt>
    <dgm:pt modelId="{34549702-35B0-48C2-A38A-9CF4471A4C4D}" type="pres">
      <dgm:prSet presAssocID="{9F674899-3F45-45B8-A9FC-3881BDA254B5}" presName="tx1" presStyleLbl="revTx" presStyleIdx="8" presStyleCnt="10"/>
      <dgm:spPr/>
    </dgm:pt>
    <dgm:pt modelId="{CDAC14FD-F22D-42BE-B56A-B7EE1EE15358}" type="pres">
      <dgm:prSet presAssocID="{9F674899-3F45-45B8-A9FC-3881BDA254B5}" presName="vert1" presStyleCnt="0"/>
      <dgm:spPr/>
    </dgm:pt>
    <dgm:pt modelId="{8C410341-8BB3-44D1-9127-6247EE6EE7BA}" type="pres">
      <dgm:prSet presAssocID="{CF0ABCA8-B311-4AF4-A805-3AB41076BC4C}" presName="vertSpace2a" presStyleCnt="0"/>
      <dgm:spPr/>
    </dgm:pt>
    <dgm:pt modelId="{135A1ACE-9079-48FE-8B36-3E327FE58C59}" type="pres">
      <dgm:prSet presAssocID="{CF0ABCA8-B311-4AF4-A805-3AB41076BC4C}" presName="horz2" presStyleCnt="0"/>
      <dgm:spPr/>
    </dgm:pt>
    <dgm:pt modelId="{F88245B2-5894-4753-9B70-04F31434AF69}" type="pres">
      <dgm:prSet presAssocID="{CF0ABCA8-B311-4AF4-A805-3AB41076BC4C}" presName="horzSpace2" presStyleCnt="0"/>
      <dgm:spPr/>
    </dgm:pt>
    <dgm:pt modelId="{30050F65-AE97-4AF7-A536-54C99306FAAA}" type="pres">
      <dgm:prSet presAssocID="{CF0ABCA8-B311-4AF4-A805-3AB41076BC4C}" presName="tx2" presStyleLbl="revTx" presStyleIdx="9" presStyleCnt="10"/>
      <dgm:spPr/>
    </dgm:pt>
    <dgm:pt modelId="{F21BAAC9-49D2-4ED4-A7F7-9BA95AB577F5}" type="pres">
      <dgm:prSet presAssocID="{CF0ABCA8-B311-4AF4-A805-3AB41076BC4C}" presName="vert2" presStyleCnt="0"/>
      <dgm:spPr/>
    </dgm:pt>
    <dgm:pt modelId="{8B32E52F-941D-4811-9DAC-D446B419A78A}" type="pres">
      <dgm:prSet presAssocID="{CF0ABCA8-B311-4AF4-A805-3AB41076BC4C}" presName="thinLine2b" presStyleLbl="callout" presStyleIdx="4" presStyleCnt="5"/>
      <dgm:spPr/>
    </dgm:pt>
    <dgm:pt modelId="{962BF8F4-3FCD-4BA4-B9E9-EBCD6486883C}" type="pres">
      <dgm:prSet presAssocID="{CF0ABCA8-B311-4AF4-A805-3AB41076BC4C}" presName="vertSpace2b" presStyleCnt="0"/>
      <dgm:spPr/>
    </dgm:pt>
  </dgm:ptLst>
  <dgm:cxnLst>
    <dgm:cxn modelId="{32113F0F-1787-4684-9F82-0F18C7168CB6}" type="presOf" srcId="{34C4BBAC-E26B-4B55-986A-E1538C890D81}" destId="{E8C530ED-8440-47E1-9A48-181F2A0ACBF1}" srcOrd="0" destOrd="0" presId="urn:microsoft.com/office/officeart/2008/layout/LinedList"/>
    <dgm:cxn modelId="{90B06410-3826-44E0-81D0-B44F65D690B3}" type="presOf" srcId="{84BFAC7B-8AC7-4BFB-AE7E-B9B766E5B7AE}" destId="{4B33F246-6D7B-4FF0-8FE8-05E36392C6D6}" srcOrd="0" destOrd="0" presId="urn:microsoft.com/office/officeart/2008/layout/LinedList"/>
    <dgm:cxn modelId="{44B1C619-1022-4B17-B20C-164D0BB54D57}" type="presOf" srcId="{A1880092-9ED5-4CB8-A469-B84274A3EB32}" destId="{5069B3CB-0B45-49EE-AF55-03DABD237B02}" srcOrd="0" destOrd="0" presId="urn:microsoft.com/office/officeart/2008/layout/LinedList"/>
    <dgm:cxn modelId="{B4AC5D1B-20D0-4477-8057-2CFB650BBC47}" srcId="{632869E7-6A68-468B-A8AD-1C36EFE6D285}" destId="{84BFAC7B-8AC7-4BFB-AE7E-B9B766E5B7AE}" srcOrd="2" destOrd="0" parTransId="{EFDC6868-54B0-4A2B-AC27-5BB18E8948B2}" sibTransId="{3680DF6F-5FB8-44AC-95F7-D3B0F537F5C0}"/>
    <dgm:cxn modelId="{7BCD542A-6C1F-45D1-A280-F94C96AD81B3}" srcId="{632869E7-6A68-468B-A8AD-1C36EFE6D285}" destId="{9F674899-3F45-45B8-A9FC-3881BDA254B5}" srcOrd="4" destOrd="0" parTransId="{F084C65A-56CB-4757-894B-A463FB377875}" sibTransId="{0EF276D8-6D68-4651-9389-AC0EEB7598A1}"/>
    <dgm:cxn modelId="{BFA93A30-EE6D-4E46-ACE1-C724263A9776}" type="presOf" srcId="{86435AEC-66F2-41D7-8A09-73C72AC0082E}" destId="{04BAF453-B57F-4D88-B4A6-42A3FA5A2778}" srcOrd="0" destOrd="0" presId="urn:microsoft.com/office/officeart/2008/layout/LinedList"/>
    <dgm:cxn modelId="{2B08E937-FA78-4C3D-9D72-266494A3E68E}" type="presOf" srcId="{632869E7-6A68-468B-A8AD-1C36EFE6D285}" destId="{16B17B11-78D2-49E5-AEB5-42E48C3D5363}" srcOrd="0" destOrd="0" presId="urn:microsoft.com/office/officeart/2008/layout/LinedList"/>
    <dgm:cxn modelId="{A61CF05B-5C42-4C4F-B2CB-6AD011FB6776}" srcId="{632869E7-6A68-468B-A8AD-1C36EFE6D285}" destId="{0EE25E17-50A4-4058-996A-79BF602953A1}" srcOrd="1" destOrd="0" parTransId="{2BF7269E-F3AA-4BB2-8713-646F2915DE3A}" sibTransId="{A33C9985-6790-4BD1-ADDF-9119B55266A8}"/>
    <dgm:cxn modelId="{FAE4BD63-4A2B-4F5E-9F85-5AD28BFBEF1C}" type="presOf" srcId="{9F674899-3F45-45B8-A9FC-3881BDA254B5}" destId="{34549702-35B0-48C2-A38A-9CF4471A4C4D}" srcOrd="0" destOrd="0" presId="urn:microsoft.com/office/officeart/2008/layout/LinedList"/>
    <dgm:cxn modelId="{4D4CC048-4194-4F56-9F40-F5A7107C1F97}" type="presOf" srcId="{CF0ABCA8-B311-4AF4-A805-3AB41076BC4C}" destId="{30050F65-AE97-4AF7-A536-54C99306FAAA}" srcOrd="0" destOrd="0" presId="urn:microsoft.com/office/officeart/2008/layout/LinedList"/>
    <dgm:cxn modelId="{C9198E4D-1AA5-4F76-930A-979785A20C80}" srcId="{0EE25E17-50A4-4058-996A-79BF602953A1}" destId="{86435AEC-66F2-41D7-8A09-73C72AC0082E}" srcOrd="0" destOrd="0" parTransId="{2BEF000A-589F-4058-95E2-D4D5793E16FD}" sibTransId="{FF3CC163-C692-4BEC-A197-ECF6081DA8AA}"/>
    <dgm:cxn modelId="{5BE06A50-8843-42B5-990D-4C83C6CEA9ED}" srcId="{632869E7-6A68-468B-A8AD-1C36EFE6D285}" destId="{A1880092-9ED5-4CB8-A469-B84274A3EB32}" srcOrd="3" destOrd="0" parTransId="{1A7AB90C-8037-46A2-BBC1-78664081AE87}" sibTransId="{E0AF8EA4-AD08-4678-9818-84CD4B496204}"/>
    <dgm:cxn modelId="{622A7987-24F3-4579-8BDF-30EC8469AE55}" type="presOf" srcId="{73BCC32B-CC1C-48C7-A3B4-9B08DB274940}" destId="{32AC2CC7-27D0-4663-8FB3-40ADAE91DA67}" srcOrd="0" destOrd="0" presId="urn:microsoft.com/office/officeart/2008/layout/LinedList"/>
    <dgm:cxn modelId="{E9176988-5D94-4DC1-A5FE-DF703082EC1F}" srcId="{632869E7-6A68-468B-A8AD-1C36EFE6D285}" destId="{34C4BBAC-E26B-4B55-986A-E1538C890D81}" srcOrd="0" destOrd="0" parTransId="{32C900C2-0622-4111-8A0F-4A95F9A6ACCF}" sibTransId="{8C58C28F-0EC1-47BA-83AB-1F2DB4CCDA7B}"/>
    <dgm:cxn modelId="{341F4A96-8D44-436C-849A-8349ECF2F07B}" srcId="{9F674899-3F45-45B8-A9FC-3881BDA254B5}" destId="{CF0ABCA8-B311-4AF4-A805-3AB41076BC4C}" srcOrd="0" destOrd="0" parTransId="{4B207E69-DB94-4209-8CA5-4CC9CF9CEDE3}" sibTransId="{57A56A3E-94D3-4FB6-A29B-6E92D9910076}"/>
    <dgm:cxn modelId="{706082A5-EDAD-493E-8800-3CC30C76B3C3}" type="presOf" srcId="{C959B2F2-8911-4706-A1FD-23EF61357638}" destId="{23FC7BC6-F83C-4D39-BC26-A11B801217BF}" srcOrd="0" destOrd="0" presId="urn:microsoft.com/office/officeart/2008/layout/LinedList"/>
    <dgm:cxn modelId="{9E0017B4-5748-44A5-890C-C1F5D7643726}" type="presOf" srcId="{01A938B5-0A66-4875-9052-31F413E785C7}" destId="{29C6EC64-CF13-4D4B-A63F-2C3650B1312D}" srcOrd="0" destOrd="0" presId="urn:microsoft.com/office/officeart/2008/layout/LinedList"/>
    <dgm:cxn modelId="{82DA60C6-55C8-4C40-A9DE-E01F0BBC9D79}" srcId="{A1880092-9ED5-4CB8-A469-B84274A3EB32}" destId="{73BCC32B-CC1C-48C7-A3B4-9B08DB274940}" srcOrd="0" destOrd="0" parTransId="{DB63BDFF-87E2-45A1-8FEB-A43557564835}" sibTransId="{825E10E3-CAE6-4AE3-8D80-2FD33879BB11}"/>
    <dgm:cxn modelId="{274869D8-D31E-42F3-8DB0-F94E1C00EE7F}" srcId="{34C4BBAC-E26B-4B55-986A-E1538C890D81}" destId="{01A938B5-0A66-4875-9052-31F413E785C7}" srcOrd="0" destOrd="0" parTransId="{80F09A8E-1BD3-4B9A-9697-0BFCFE619A1B}" sibTransId="{8B3994BF-9500-4573-BB22-1FE2C1161F3F}"/>
    <dgm:cxn modelId="{CA9F5CDF-FE1E-4175-A221-7A101F27238C}" type="presOf" srcId="{0EE25E17-50A4-4058-996A-79BF602953A1}" destId="{8EA34667-99BD-4B7F-8784-34CA1A8CEE58}" srcOrd="0" destOrd="0" presId="urn:microsoft.com/office/officeart/2008/layout/LinedList"/>
    <dgm:cxn modelId="{08A752FD-00B0-4A79-B5FC-A0C15563C3A4}" srcId="{84BFAC7B-8AC7-4BFB-AE7E-B9B766E5B7AE}" destId="{C959B2F2-8911-4706-A1FD-23EF61357638}" srcOrd="0" destOrd="0" parTransId="{D2C7B710-8BAC-4674-B5DF-533C1AFF4C57}" sibTransId="{0F6DC445-D5E1-4C9D-BF3E-71089EBC1DF9}"/>
    <dgm:cxn modelId="{CAF60FEE-D5AA-4402-9CBF-5830186542C7}" type="presParOf" srcId="{16B17B11-78D2-49E5-AEB5-42E48C3D5363}" destId="{AAFBC4C4-E5EB-4CC6-AA18-1CDAFD7BA33D}" srcOrd="0" destOrd="0" presId="urn:microsoft.com/office/officeart/2008/layout/LinedList"/>
    <dgm:cxn modelId="{222B5117-EBF8-41A1-ABDC-D9BB7D812DA4}" type="presParOf" srcId="{16B17B11-78D2-49E5-AEB5-42E48C3D5363}" destId="{09662D4D-847E-4545-8C2D-24A9D2AB0138}" srcOrd="1" destOrd="0" presId="urn:microsoft.com/office/officeart/2008/layout/LinedList"/>
    <dgm:cxn modelId="{0A4C4107-45FE-4625-B572-BEA40F912CA2}" type="presParOf" srcId="{09662D4D-847E-4545-8C2D-24A9D2AB0138}" destId="{E8C530ED-8440-47E1-9A48-181F2A0ACBF1}" srcOrd="0" destOrd="0" presId="urn:microsoft.com/office/officeart/2008/layout/LinedList"/>
    <dgm:cxn modelId="{4F1AA415-EE88-41E4-B6AF-60604D2908D3}" type="presParOf" srcId="{09662D4D-847E-4545-8C2D-24A9D2AB0138}" destId="{15912868-0881-4CBC-9154-9AF0041E4B11}" srcOrd="1" destOrd="0" presId="urn:microsoft.com/office/officeart/2008/layout/LinedList"/>
    <dgm:cxn modelId="{96B2A18B-2698-4B0F-BC97-3B9B5FE04A86}" type="presParOf" srcId="{15912868-0881-4CBC-9154-9AF0041E4B11}" destId="{C5350F1B-F917-471D-AEE4-0D22AAF86FFA}" srcOrd="0" destOrd="0" presId="urn:microsoft.com/office/officeart/2008/layout/LinedList"/>
    <dgm:cxn modelId="{6BDD03E6-FCDD-44A8-AAF0-E8B836C4A87C}" type="presParOf" srcId="{15912868-0881-4CBC-9154-9AF0041E4B11}" destId="{49DCDF7E-2290-46A5-92EF-8E3B70EFB9D3}" srcOrd="1" destOrd="0" presId="urn:microsoft.com/office/officeart/2008/layout/LinedList"/>
    <dgm:cxn modelId="{135E15BC-CDD4-4EDB-AF84-52520011AB59}" type="presParOf" srcId="{49DCDF7E-2290-46A5-92EF-8E3B70EFB9D3}" destId="{F58E895A-D85E-4963-AFE8-A3DF76A1DBCD}" srcOrd="0" destOrd="0" presId="urn:microsoft.com/office/officeart/2008/layout/LinedList"/>
    <dgm:cxn modelId="{5F42B4B9-61C0-40EC-A51A-5347EDBB7EDD}" type="presParOf" srcId="{49DCDF7E-2290-46A5-92EF-8E3B70EFB9D3}" destId="{29C6EC64-CF13-4D4B-A63F-2C3650B1312D}" srcOrd="1" destOrd="0" presId="urn:microsoft.com/office/officeart/2008/layout/LinedList"/>
    <dgm:cxn modelId="{0FC089E1-8F46-4FE9-A109-E8A851D6548B}" type="presParOf" srcId="{49DCDF7E-2290-46A5-92EF-8E3B70EFB9D3}" destId="{861FC1E9-F5D4-47A7-BCA9-35D3119807FE}" srcOrd="2" destOrd="0" presId="urn:microsoft.com/office/officeart/2008/layout/LinedList"/>
    <dgm:cxn modelId="{10E18074-2D21-4D9D-A4D6-5B507E556587}" type="presParOf" srcId="{15912868-0881-4CBC-9154-9AF0041E4B11}" destId="{0E712B80-277E-4D70-9E30-BFE363463A14}" srcOrd="2" destOrd="0" presId="urn:microsoft.com/office/officeart/2008/layout/LinedList"/>
    <dgm:cxn modelId="{3A4C4AED-5805-4355-A1E3-2E6281CAD680}" type="presParOf" srcId="{15912868-0881-4CBC-9154-9AF0041E4B11}" destId="{CDDF20FB-F3C6-4BE3-AD75-D16103B7B87F}" srcOrd="3" destOrd="0" presId="urn:microsoft.com/office/officeart/2008/layout/LinedList"/>
    <dgm:cxn modelId="{399F493E-9AAA-445A-B552-173AC2F70F6C}" type="presParOf" srcId="{16B17B11-78D2-49E5-AEB5-42E48C3D5363}" destId="{4D960987-2EBD-45A9-9B16-AFCF1010E754}" srcOrd="2" destOrd="0" presId="urn:microsoft.com/office/officeart/2008/layout/LinedList"/>
    <dgm:cxn modelId="{85A16A5A-E165-48A8-BF0D-A9AA748E23FD}" type="presParOf" srcId="{16B17B11-78D2-49E5-AEB5-42E48C3D5363}" destId="{EEDC3446-8E0F-4603-9593-B5E571AE9B70}" srcOrd="3" destOrd="0" presId="urn:microsoft.com/office/officeart/2008/layout/LinedList"/>
    <dgm:cxn modelId="{0129DAD5-9FFE-420B-AE2A-6688A92889D1}" type="presParOf" srcId="{EEDC3446-8E0F-4603-9593-B5E571AE9B70}" destId="{8EA34667-99BD-4B7F-8784-34CA1A8CEE58}" srcOrd="0" destOrd="0" presId="urn:microsoft.com/office/officeart/2008/layout/LinedList"/>
    <dgm:cxn modelId="{D5C9A7F6-41AF-4D51-A9ED-2665B495D1D2}" type="presParOf" srcId="{EEDC3446-8E0F-4603-9593-B5E571AE9B70}" destId="{1FA843C2-7E26-4951-A7E0-CD0A68F3FD6E}" srcOrd="1" destOrd="0" presId="urn:microsoft.com/office/officeart/2008/layout/LinedList"/>
    <dgm:cxn modelId="{E28634FB-FA70-48D0-8448-97D97580BE0D}" type="presParOf" srcId="{1FA843C2-7E26-4951-A7E0-CD0A68F3FD6E}" destId="{8FFC8C77-911B-49BD-B3CD-95E55242B3E9}" srcOrd="0" destOrd="0" presId="urn:microsoft.com/office/officeart/2008/layout/LinedList"/>
    <dgm:cxn modelId="{5959A4E2-5528-4C6F-8F60-249CD9FCFEFB}" type="presParOf" srcId="{1FA843C2-7E26-4951-A7E0-CD0A68F3FD6E}" destId="{7404754D-327C-4D0B-B952-1C952F46AAFD}" srcOrd="1" destOrd="0" presId="urn:microsoft.com/office/officeart/2008/layout/LinedList"/>
    <dgm:cxn modelId="{BFCC681A-6CF3-40FF-B0FE-31045F763388}" type="presParOf" srcId="{7404754D-327C-4D0B-B952-1C952F46AAFD}" destId="{2CF70927-852C-41CF-8A04-27EDC6D2EBCA}" srcOrd="0" destOrd="0" presId="urn:microsoft.com/office/officeart/2008/layout/LinedList"/>
    <dgm:cxn modelId="{98FAE327-BDFD-4F31-82A6-2609E91AF8D7}" type="presParOf" srcId="{7404754D-327C-4D0B-B952-1C952F46AAFD}" destId="{04BAF453-B57F-4D88-B4A6-42A3FA5A2778}" srcOrd="1" destOrd="0" presId="urn:microsoft.com/office/officeart/2008/layout/LinedList"/>
    <dgm:cxn modelId="{8D1A6FA3-4F10-479B-8273-F556E030E03B}" type="presParOf" srcId="{7404754D-327C-4D0B-B952-1C952F46AAFD}" destId="{38599BF8-BB3D-49C8-94A0-FAE18320E770}" srcOrd="2" destOrd="0" presId="urn:microsoft.com/office/officeart/2008/layout/LinedList"/>
    <dgm:cxn modelId="{7A9E5306-E36C-4D71-97F5-A1FF5C99E682}" type="presParOf" srcId="{1FA843C2-7E26-4951-A7E0-CD0A68F3FD6E}" destId="{AC79BEF9-2A28-4995-8546-DEEC25AE81C4}" srcOrd="2" destOrd="0" presId="urn:microsoft.com/office/officeart/2008/layout/LinedList"/>
    <dgm:cxn modelId="{BDD34FAB-5BA7-4B8F-884B-86F9A7E2BBA5}" type="presParOf" srcId="{1FA843C2-7E26-4951-A7E0-CD0A68F3FD6E}" destId="{06FF2005-3EC8-44EA-9726-94C4F37532A5}" srcOrd="3" destOrd="0" presId="urn:microsoft.com/office/officeart/2008/layout/LinedList"/>
    <dgm:cxn modelId="{2B63776A-B033-4026-A274-5D1A860E2E92}" type="presParOf" srcId="{16B17B11-78D2-49E5-AEB5-42E48C3D5363}" destId="{D88A1B77-F40D-40DF-8737-04D0A99FF899}" srcOrd="4" destOrd="0" presId="urn:microsoft.com/office/officeart/2008/layout/LinedList"/>
    <dgm:cxn modelId="{E41BD40F-9ECE-47D2-8DD6-309668067AD2}" type="presParOf" srcId="{16B17B11-78D2-49E5-AEB5-42E48C3D5363}" destId="{3D7FF045-01CC-4F56-8680-43859EB8AFBE}" srcOrd="5" destOrd="0" presId="urn:microsoft.com/office/officeart/2008/layout/LinedList"/>
    <dgm:cxn modelId="{EF8F2D1E-84C0-4BAB-B33C-06677A1BF55E}" type="presParOf" srcId="{3D7FF045-01CC-4F56-8680-43859EB8AFBE}" destId="{4B33F246-6D7B-4FF0-8FE8-05E36392C6D6}" srcOrd="0" destOrd="0" presId="urn:microsoft.com/office/officeart/2008/layout/LinedList"/>
    <dgm:cxn modelId="{106FB44D-D3C6-407B-BF34-3922AE52A62A}" type="presParOf" srcId="{3D7FF045-01CC-4F56-8680-43859EB8AFBE}" destId="{CED0E8B4-900B-4FE7-9214-B076288964F8}" srcOrd="1" destOrd="0" presId="urn:microsoft.com/office/officeart/2008/layout/LinedList"/>
    <dgm:cxn modelId="{236F9B41-0F18-4DB0-92C2-83282D2918F9}" type="presParOf" srcId="{CED0E8B4-900B-4FE7-9214-B076288964F8}" destId="{B5C9F125-B12D-496E-8101-F90C10C0336E}" srcOrd="0" destOrd="0" presId="urn:microsoft.com/office/officeart/2008/layout/LinedList"/>
    <dgm:cxn modelId="{268DEE62-C775-4638-A71C-7AEFD91ECA4B}" type="presParOf" srcId="{CED0E8B4-900B-4FE7-9214-B076288964F8}" destId="{1ED2E587-D7A6-42BC-A00A-D6D8F8732A2E}" srcOrd="1" destOrd="0" presId="urn:microsoft.com/office/officeart/2008/layout/LinedList"/>
    <dgm:cxn modelId="{680AF0D4-BCDB-457D-ACBD-0C98DB9FA022}" type="presParOf" srcId="{1ED2E587-D7A6-42BC-A00A-D6D8F8732A2E}" destId="{5213323F-98BE-425E-BBCE-CA2BAD0B2C0C}" srcOrd="0" destOrd="0" presId="urn:microsoft.com/office/officeart/2008/layout/LinedList"/>
    <dgm:cxn modelId="{0EF08C88-2D35-46A1-8D46-6D0CC53953E5}" type="presParOf" srcId="{1ED2E587-D7A6-42BC-A00A-D6D8F8732A2E}" destId="{23FC7BC6-F83C-4D39-BC26-A11B801217BF}" srcOrd="1" destOrd="0" presId="urn:microsoft.com/office/officeart/2008/layout/LinedList"/>
    <dgm:cxn modelId="{C845F27F-206D-4850-8DC7-1371FEE96ED2}" type="presParOf" srcId="{1ED2E587-D7A6-42BC-A00A-D6D8F8732A2E}" destId="{632CEC89-785E-4A37-AD2F-076A43824FF4}" srcOrd="2" destOrd="0" presId="urn:microsoft.com/office/officeart/2008/layout/LinedList"/>
    <dgm:cxn modelId="{31949E78-8069-4115-9D5A-C2BDF8B12405}" type="presParOf" srcId="{CED0E8B4-900B-4FE7-9214-B076288964F8}" destId="{13064BC3-D188-4505-922D-B18662B95C59}" srcOrd="2" destOrd="0" presId="urn:microsoft.com/office/officeart/2008/layout/LinedList"/>
    <dgm:cxn modelId="{6149FDB5-96DF-4629-8FB2-6B22EF7C8E6B}" type="presParOf" srcId="{CED0E8B4-900B-4FE7-9214-B076288964F8}" destId="{98B892FE-3D1F-4DF8-9E95-C5FCE228FC30}" srcOrd="3" destOrd="0" presId="urn:microsoft.com/office/officeart/2008/layout/LinedList"/>
    <dgm:cxn modelId="{FE490AC7-3864-4110-80BF-88E7161EE14E}" type="presParOf" srcId="{16B17B11-78D2-49E5-AEB5-42E48C3D5363}" destId="{DE4E4947-D2CA-4593-BC64-F81322D62CFF}" srcOrd="6" destOrd="0" presId="urn:microsoft.com/office/officeart/2008/layout/LinedList"/>
    <dgm:cxn modelId="{79C96C60-F845-490D-BE81-D2DC94044616}" type="presParOf" srcId="{16B17B11-78D2-49E5-AEB5-42E48C3D5363}" destId="{ED0CB9C4-2D70-48A4-94AC-E8654135128B}" srcOrd="7" destOrd="0" presId="urn:microsoft.com/office/officeart/2008/layout/LinedList"/>
    <dgm:cxn modelId="{1A69126A-FAAF-4EBE-A521-59546E5E0648}" type="presParOf" srcId="{ED0CB9C4-2D70-48A4-94AC-E8654135128B}" destId="{5069B3CB-0B45-49EE-AF55-03DABD237B02}" srcOrd="0" destOrd="0" presId="urn:microsoft.com/office/officeart/2008/layout/LinedList"/>
    <dgm:cxn modelId="{EFBCDFDB-5F38-404A-A46D-AEDC8B2A0044}" type="presParOf" srcId="{ED0CB9C4-2D70-48A4-94AC-E8654135128B}" destId="{2AF6AA2A-1C32-4E28-9B29-570F863D7830}" srcOrd="1" destOrd="0" presId="urn:microsoft.com/office/officeart/2008/layout/LinedList"/>
    <dgm:cxn modelId="{00850601-78A5-488E-8A30-A7EBD08DBD9D}" type="presParOf" srcId="{2AF6AA2A-1C32-4E28-9B29-570F863D7830}" destId="{C899D43A-13D2-4E52-8424-D6043821D73F}" srcOrd="0" destOrd="0" presId="urn:microsoft.com/office/officeart/2008/layout/LinedList"/>
    <dgm:cxn modelId="{4210F475-222E-4FA8-B588-76699279847E}" type="presParOf" srcId="{2AF6AA2A-1C32-4E28-9B29-570F863D7830}" destId="{E71CEAAC-DA6D-4B02-BAE1-1493BE89FCEE}" srcOrd="1" destOrd="0" presId="urn:microsoft.com/office/officeart/2008/layout/LinedList"/>
    <dgm:cxn modelId="{C3380DD8-4555-4E14-9617-2B58A463919E}" type="presParOf" srcId="{E71CEAAC-DA6D-4B02-BAE1-1493BE89FCEE}" destId="{9C1A476A-A6FC-4BD5-8749-920019BDF6D3}" srcOrd="0" destOrd="0" presId="urn:microsoft.com/office/officeart/2008/layout/LinedList"/>
    <dgm:cxn modelId="{4D8FDF46-6726-445C-A73C-53D3AE735A51}" type="presParOf" srcId="{E71CEAAC-DA6D-4B02-BAE1-1493BE89FCEE}" destId="{32AC2CC7-27D0-4663-8FB3-40ADAE91DA67}" srcOrd="1" destOrd="0" presId="urn:microsoft.com/office/officeart/2008/layout/LinedList"/>
    <dgm:cxn modelId="{8638796E-73BC-40D7-BC57-255A7B3017A6}" type="presParOf" srcId="{E71CEAAC-DA6D-4B02-BAE1-1493BE89FCEE}" destId="{04275561-3892-40CD-A9F0-55AD022F8519}" srcOrd="2" destOrd="0" presId="urn:microsoft.com/office/officeart/2008/layout/LinedList"/>
    <dgm:cxn modelId="{6A778084-5012-4715-A44C-07678F998E32}" type="presParOf" srcId="{2AF6AA2A-1C32-4E28-9B29-570F863D7830}" destId="{487AC985-C34B-41F6-8D10-D4C4B5C0DE12}" srcOrd="2" destOrd="0" presId="urn:microsoft.com/office/officeart/2008/layout/LinedList"/>
    <dgm:cxn modelId="{CD1BF555-6EFD-48F9-9269-C71000C45B6D}" type="presParOf" srcId="{2AF6AA2A-1C32-4E28-9B29-570F863D7830}" destId="{CDA238C7-260E-4461-B64D-60B861BD22A3}" srcOrd="3" destOrd="0" presId="urn:microsoft.com/office/officeart/2008/layout/LinedList"/>
    <dgm:cxn modelId="{BAC3E9F3-A8C2-4219-B0FF-855A075AFAD1}" type="presParOf" srcId="{16B17B11-78D2-49E5-AEB5-42E48C3D5363}" destId="{89FBB2A4-E9CD-469E-B932-6E1E498C85F0}" srcOrd="8" destOrd="0" presId="urn:microsoft.com/office/officeart/2008/layout/LinedList"/>
    <dgm:cxn modelId="{146A0251-840A-4218-B88D-46FAD7C7329E}" type="presParOf" srcId="{16B17B11-78D2-49E5-AEB5-42E48C3D5363}" destId="{6B1EB531-2711-403E-AD0A-F51DC40B372C}" srcOrd="9" destOrd="0" presId="urn:microsoft.com/office/officeart/2008/layout/LinedList"/>
    <dgm:cxn modelId="{AAEC9F1B-B234-4CC9-8000-4AE7AD75221F}" type="presParOf" srcId="{6B1EB531-2711-403E-AD0A-F51DC40B372C}" destId="{34549702-35B0-48C2-A38A-9CF4471A4C4D}" srcOrd="0" destOrd="0" presId="urn:microsoft.com/office/officeart/2008/layout/LinedList"/>
    <dgm:cxn modelId="{D5D60489-A856-4353-9BB5-AD5BC1D79E52}" type="presParOf" srcId="{6B1EB531-2711-403E-AD0A-F51DC40B372C}" destId="{CDAC14FD-F22D-42BE-B56A-B7EE1EE15358}" srcOrd="1" destOrd="0" presId="urn:microsoft.com/office/officeart/2008/layout/LinedList"/>
    <dgm:cxn modelId="{3DAE4D8E-16FA-48B7-9888-50640D163501}" type="presParOf" srcId="{CDAC14FD-F22D-42BE-B56A-B7EE1EE15358}" destId="{8C410341-8BB3-44D1-9127-6247EE6EE7BA}" srcOrd="0" destOrd="0" presId="urn:microsoft.com/office/officeart/2008/layout/LinedList"/>
    <dgm:cxn modelId="{7CD19400-08E0-4833-A5C0-C8138DFEE4D6}" type="presParOf" srcId="{CDAC14FD-F22D-42BE-B56A-B7EE1EE15358}" destId="{135A1ACE-9079-48FE-8B36-3E327FE58C59}" srcOrd="1" destOrd="0" presId="urn:microsoft.com/office/officeart/2008/layout/LinedList"/>
    <dgm:cxn modelId="{AE09B66A-BFB3-4E2B-A7FA-F32FF0FAE020}" type="presParOf" srcId="{135A1ACE-9079-48FE-8B36-3E327FE58C59}" destId="{F88245B2-5894-4753-9B70-04F31434AF69}" srcOrd="0" destOrd="0" presId="urn:microsoft.com/office/officeart/2008/layout/LinedList"/>
    <dgm:cxn modelId="{51F4E908-D9F6-4B75-85B0-AD15FBF1DE3A}" type="presParOf" srcId="{135A1ACE-9079-48FE-8B36-3E327FE58C59}" destId="{30050F65-AE97-4AF7-A536-54C99306FAAA}" srcOrd="1" destOrd="0" presId="urn:microsoft.com/office/officeart/2008/layout/LinedList"/>
    <dgm:cxn modelId="{891F5ACB-4915-44CB-A37B-697EF9C419B6}" type="presParOf" srcId="{135A1ACE-9079-48FE-8B36-3E327FE58C59}" destId="{F21BAAC9-49D2-4ED4-A7F7-9BA95AB577F5}" srcOrd="2" destOrd="0" presId="urn:microsoft.com/office/officeart/2008/layout/LinedList"/>
    <dgm:cxn modelId="{9FDD0B59-9546-4FB1-BA89-7063E48F08E2}" type="presParOf" srcId="{CDAC14FD-F22D-42BE-B56A-B7EE1EE15358}" destId="{8B32E52F-941D-4811-9DAC-D446B419A78A}" srcOrd="2" destOrd="0" presId="urn:microsoft.com/office/officeart/2008/layout/LinedList"/>
    <dgm:cxn modelId="{69615A5D-970A-4B99-A253-DA0879E706B4}" type="presParOf" srcId="{CDAC14FD-F22D-42BE-B56A-B7EE1EE15358}" destId="{962BF8F4-3FCD-4BA4-B9E9-EBCD6486883C}"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D8E3AE1-F9FF-43F2-80D6-2EFF6F7FA1B6}"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38B2BCF-DB78-43B3-B342-E54E1B4D17A8}">
      <dgm:prSet/>
      <dgm:spPr/>
      <dgm:t>
        <a:bodyPr/>
        <a:lstStyle/>
        <a:p>
          <a:r>
            <a:rPr lang="en-US" b="0" i="0" baseline="0" dirty="0">
              <a:latin typeface="Arial" panose="020B0604020202020204" pitchFamily="34" charset="0"/>
              <a:cs typeface="Arial" panose="020B0604020202020204" pitchFamily="34" charset="0"/>
            </a:rPr>
            <a:t>Transforms patient access and workforce practice (NHS England, 2023).</a:t>
          </a:r>
          <a:endParaRPr lang="en-US" i="0" dirty="0">
            <a:latin typeface="Arial" panose="020B0604020202020204" pitchFamily="34" charset="0"/>
            <a:cs typeface="Arial" panose="020B0604020202020204" pitchFamily="34" charset="0"/>
          </a:endParaRPr>
        </a:p>
      </dgm:t>
    </dgm:pt>
    <dgm:pt modelId="{4ECF8CF1-B62E-44E3-B434-E4878BE0A706}" type="parTrans" cxnId="{F00CA3BD-507A-471E-9E19-C493B69A0205}">
      <dgm:prSet/>
      <dgm:spPr/>
      <dgm:t>
        <a:bodyPr/>
        <a:lstStyle/>
        <a:p>
          <a:endParaRPr lang="en-US"/>
        </a:p>
      </dgm:t>
    </dgm:pt>
    <dgm:pt modelId="{9C1EAC5E-9F7F-4C93-846D-21D8F7436847}" type="sibTrans" cxnId="{F00CA3BD-507A-471E-9E19-C493B69A0205}">
      <dgm:prSet/>
      <dgm:spPr/>
      <dgm:t>
        <a:bodyPr/>
        <a:lstStyle/>
        <a:p>
          <a:endParaRPr lang="en-US"/>
        </a:p>
      </dgm:t>
    </dgm:pt>
    <dgm:pt modelId="{33463F55-05D5-46DB-9442-DDD5C2E8E4CD}">
      <dgm:prSet/>
      <dgm:spPr/>
      <dgm:t>
        <a:bodyPr/>
        <a:lstStyle/>
        <a:p>
          <a:r>
            <a:rPr lang="en-US" b="0" i="0" baseline="0" dirty="0">
              <a:latin typeface="Arial" panose="020B0604020202020204" pitchFamily="34" charset="0"/>
              <a:cs typeface="Arial" panose="020B0604020202020204" pitchFamily="34" charset="0"/>
            </a:rPr>
            <a:t>Secure, </a:t>
          </a:r>
          <a:r>
            <a:rPr lang="en-US" b="0" i="0" baseline="0" dirty="0" err="1">
              <a:latin typeface="Arial" panose="020B0604020202020204" pitchFamily="34" charset="0"/>
              <a:cs typeface="Arial" panose="020B0604020202020204" pitchFamily="34" charset="0"/>
            </a:rPr>
            <a:t>personalised</a:t>
          </a:r>
          <a:r>
            <a:rPr lang="en-US" b="0" i="0" baseline="0" dirty="0">
              <a:latin typeface="Arial" panose="020B0604020202020204" pitchFamily="34" charset="0"/>
              <a:cs typeface="Arial" panose="020B0604020202020204" pitchFamily="34" charset="0"/>
            </a:rPr>
            <a:t> services and GP integration </a:t>
          </a:r>
          <a:r>
            <a:rPr lang="en-US" b="0" i="1" baseline="0" dirty="0">
              <a:latin typeface="Arial" panose="020B0604020202020204" pitchFamily="34" charset="0"/>
              <a:cs typeface="Arial" panose="020B0604020202020204" pitchFamily="34" charset="0"/>
            </a:rPr>
            <a:t>(</a:t>
          </a:r>
          <a:r>
            <a:rPr lang="en-US" b="0" i="0" baseline="0" dirty="0">
              <a:latin typeface="Arial" panose="020B0604020202020204" pitchFamily="34" charset="0"/>
              <a:cs typeface="Arial" panose="020B0604020202020204" pitchFamily="34" charset="0"/>
            </a:rPr>
            <a:t>KC et al., 2023).</a:t>
          </a:r>
          <a:endParaRPr lang="en-US" i="0" dirty="0">
            <a:latin typeface="Arial" panose="020B0604020202020204" pitchFamily="34" charset="0"/>
            <a:cs typeface="Arial" panose="020B0604020202020204" pitchFamily="34" charset="0"/>
          </a:endParaRPr>
        </a:p>
      </dgm:t>
    </dgm:pt>
    <dgm:pt modelId="{9D39B111-90AD-4DDB-8761-4A424C8A7DCB}" type="parTrans" cxnId="{6BE8BAB9-6866-41CB-A850-0C065F2F2B79}">
      <dgm:prSet/>
      <dgm:spPr/>
      <dgm:t>
        <a:bodyPr/>
        <a:lstStyle/>
        <a:p>
          <a:endParaRPr lang="en-US"/>
        </a:p>
      </dgm:t>
    </dgm:pt>
    <dgm:pt modelId="{D84C9A8A-42CC-49D2-AB83-CDE1CB14E7A5}" type="sibTrans" cxnId="{6BE8BAB9-6866-41CB-A850-0C065F2F2B79}">
      <dgm:prSet/>
      <dgm:spPr/>
      <dgm:t>
        <a:bodyPr/>
        <a:lstStyle/>
        <a:p>
          <a:endParaRPr lang="en-US"/>
        </a:p>
      </dgm:t>
    </dgm:pt>
    <dgm:pt modelId="{AB328D29-5269-4D3C-99D2-6471F137A0D7}">
      <dgm:prSet/>
      <dgm:spPr/>
      <dgm:t>
        <a:bodyPr/>
        <a:lstStyle/>
        <a:p>
          <a:r>
            <a:rPr lang="en-US" b="0" i="0" baseline="0" dirty="0">
              <a:latin typeface="Arial" panose="020B0604020202020204" pitchFamily="34" charset="0"/>
              <a:cs typeface="Arial" panose="020B0604020202020204" pitchFamily="34" charset="0"/>
            </a:rPr>
            <a:t>Improves efficiency, safety &amp; engagement </a:t>
          </a:r>
          <a:r>
            <a:rPr lang="en-US" b="0" i="1" baseline="0" dirty="0">
              <a:latin typeface="Arial" panose="020B0604020202020204" pitchFamily="34" charset="0"/>
              <a:cs typeface="Arial" panose="020B0604020202020204" pitchFamily="34" charset="0"/>
            </a:rPr>
            <a:t>(</a:t>
          </a:r>
          <a:r>
            <a:rPr lang="en-US" b="0" i="0" baseline="0" dirty="0">
              <a:latin typeface="Arial" panose="020B0604020202020204" pitchFamily="34" charset="0"/>
              <a:cs typeface="Arial" panose="020B0604020202020204" pitchFamily="34" charset="0"/>
            </a:rPr>
            <a:t>NHS England, 2023).</a:t>
          </a:r>
          <a:endParaRPr lang="en-US" i="0" dirty="0">
            <a:latin typeface="Arial" panose="020B0604020202020204" pitchFamily="34" charset="0"/>
            <a:cs typeface="Arial" panose="020B0604020202020204" pitchFamily="34" charset="0"/>
          </a:endParaRPr>
        </a:p>
      </dgm:t>
    </dgm:pt>
    <dgm:pt modelId="{F5C7E8FF-E031-4399-BE5B-0B1497582176}" type="parTrans" cxnId="{4DEBA426-FB17-497B-B594-506668BE6568}">
      <dgm:prSet/>
      <dgm:spPr/>
      <dgm:t>
        <a:bodyPr/>
        <a:lstStyle/>
        <a:p>
          <a:endParaRPr lang="en-US"/>
        </a:p>
      </dgm:t>
    </dgm:pt>
    <dgm:pt modelId="{C6BB0154-0DF8-4B0C-9112-2452659804D9}" type="sibTrans" cxnId="{4DEBA426-FB17-497B-B594-506668BE6568}">
      <dgm:prSet/>
      <dgm:spPr/>
      <dgm:t>
        <a:bodyPr/>
        <a:lstStyle/>
        <a:p>
          <a:endParaRPr lang="en-US"/>
        </a:p>
      </dgm:t>
    </dgm:pt>
    <dgm:pt modelId="{0AA72EAB-E866-4938-BB61-9EC44F7FB990}">
      <dgm:prSet/>
      <dgm:spPr/>
      <dgm:t>
        <a:bodyPr/>
        <a:lstStyle/>
        <a:p>
          <a:r>
            <a:rPr lang="en-US" b="0" i="0" baseline="0" dirty="0">
              <a:latin typeface="Arial" panose="020B0604020202020204" pitchFamily="34" charset="0"/>
              <a:cs typeface="Arial" panose="020B0604020202020204" pitchFamily="34" charset="0"/>
            </a:rPr>
            <a:t>Key challenges: digital exclusion &amp; training pressures </a:t>
          </a:r>
          <a:r>
            <a:rPr lang="en-US" b="0" i="1" baseline="0" dirty="0">
              <a:latin typeface="Arial" panose="020B0604020202020204" pitchFamily="34" charset="0"/>
              <a:cs typeface="Arial" panose="020B0604020202020204" pitchFamily="34" charset="0"/>
            </a:rPr>
            <a:t>(</a:t>
          </a:r>
          <a:r>
            <a:rPr lang="en-US" b="0" i="0" baseline="0" dirty="0">
              <a:latin typeface="Arial" panose="020B0604020202020204" pitchFamily="34" charset="0"/>
              <a:cs typeface="Arial" panose="020B0604020202020204" pitchFamily="34" charset="0"/>
            </a:rPr>
            <a:t>Tapuria et al., 2021; HSC, 2023).</a:t>
          </a:r>
          <a:endParaRPr lang="en-US" i="0" dirty="0">
            <a:latin typeface="Arial" panose="020B0604020202020204" pitchFamily="34" charset="0"/>
            <a:cs typeface="Arial" panose="020B0604020202020204" pitchFamily="34" charset="0"/>
          </a:endParaRPr>
        </a:p>
      </dgm:t>
    </dgm:pt>
    <dgm:pt modelId="{C402E698-DF01-41D6-A6C4-0808DD8B2652}" type="parTrans" cxnId="{733CAE30-6092-43E6-89DB-CD0A19C6B6F9}">
      <dgm:prSet/>
      <dgm:spPr/>
      <dgm:t>
        <a:bodyPr/>
        <a:lstStyle/>
        <a:p>
          <a:endParaRPr lang="en-US"/>
        </a:p>
      </dgm:t>
    </dgm:pt>
    <dgm:pt modelId="{9E30784D-E294-486E-9997-2601138F1137}" type="sibTrans" cxnId="{733CAE30-6092-43E6-89DB-CD0A19C6B6F9}">
      <dgm:prSet/>
      <dgm:spPr/>
      <dgm:t>
        <a:bodyPr/>
        <a:lstStyle/>
        <a:p>
          <a:endParaRPr lang="en-US"/>
        </a:p>
      </dgm:t>
    </dgm:pt>
    <dgm:pt modelId="{DF70AA15-B9C8-4856-B577-EE7071F47233}">
      <dgm:prSet/>
      <dgm:spPr/>
      <dgm:t>
        <a:bodyPr/>
        <a:lstStyle/>
        <a:p>
          <a:r>
            <a:rPr lang="en-US" b="0" i="0" baseline="0" dirty="0">
              <a:latin typeface="Arial" panose="020B0604020202020204" pitchFamily="34" charset="0"/>
              <a:cs typeface="Arial" panose="020B0604020202020204" pitchFamily="34" charset="0"/>
            </a:rPr>
            <a:t>Aligns with NHS Long Term &amp; Digital Health Plans (DHSC, 2022; NHS England, 2025).</a:t>
          </a:r>
          <a:endParaRPr lang="en-US" i="0" dirty="0">
            <a:latin typeface="Arial" panose="020B0604020202020204" pitchFamily="34" charset="0"/>
            <a:cs typeface="Arial" panose="020B0604020202020204" pitchFamily="34" charset="0"/>
          </a:endParaRPr>
        </a:p>
      </dgm:t>
    </dgm:pt>
    <dgm:pt modelId="{1598BC75-53A4-41AE-AB1D-5970E809C406}" type="parTrans" cxnId="{FB4635D0-C610-4C00-89BE-A669DC8C7308}">
      <dgm:prSet/>
      <dgm:spPr/>
      <dgm:t>
        <a:bodyPr/>
        <a:lstStyle/>
        <a:p>
          <a:endParaRPr lang="en-US"/>
        </a:p>
      </dgm:t>
    </dgm:pt>
    <dgm:pt modelId="{B13BB067-71B7-44BA-BD9A-D44062A8035C}" type="sibTrans" cxnId="{FB4635D0-C610-4C00-89BE-A669DC8C7308}">
      <dgm:prSet/>
      <dgm:spPr/>
      <dgm:t>
        <a:bodyPr/>
        <a:lstStyle/>
        <a:p>
          <a:endParaRPr lang="en-US"/>
        </a:p>
      </dgm:t>
    </dgm:pt>
    <dgm:pt modelId="{DD0FC120-748F-4079-BF4E-AD47F964C320}">
      <dgm:prSet/>
      <dgm:spPr/>
      <dgm:t>
        <a:bodyPr/>
        <a:lstStyle/>
        <a:p>
          <a:r>
            <a:rPr lang="en-US" b="0" i="0" baseline="0" dirty="0">
              <a:latin typeface="Arial" panose="020B0604020202020204" pitchFamily="34" charset="0"/>
              <a:cs typeface="Arial" panose="020B0604020202020204" pitchFamily="34" charset="0"/>
            </a:rPr>
            <a:t>Ongoing improvement and user feedback for equity (KC et al., 2024).</a:t>
          </a:r>
          <a:endParaRPr lang="en-US" i="0" dirty="0">
            <a:latin typeface="Arial" panose="020B0604020202020204" pitchFamily="34" charset="0"/>
            <a:cs typeface="Arial" panose="020B0604020202020204" pitchFamily="34" charset="0"/>
          </a:endParaRPr>
        </a:p>
      </dgm:t>
    </dgm:pt>
    <dgm:pt modelId="{BED052A1-944B-49B8-B6A8-3D804DC37ED7}" type="parTrans" cxnId="{9EABC70E-F103-43ED-919E-05F449CC75B2}">
      <dgm:prSet/>
      <dgm:spPr/>
      <dgm:t>
        <a:bodyPr/>
        <a:lstStyle/>
        <a:p>
          <a:endParaRPr lang="en-US"/>
        </a:p>
      </dgm:t>
    </dgm:pt>
    <dgm:pt modelId="{139A7666-302A-4AFB-A8D3-3459AB54953C}" type="sibTrans" cxnId="{9EABC70E-F103-43ED-919E-05F449CC75B2}">
      <dgm:prSet/>
      <dgm:spPr/>
      <dgm:t>
        <a:bodyPr/>
        <a:lstStyle/>
        <a:p>
          <a:endParaRPr lang="en-US"/>
        </a:p>
      </dgm:t>
    </dgm:pt>
    <dgm:pt modelId="{7970BE54-1F35-488B-A07C-CB99F923F5CC}" type="pres">
      <dgm:prSet presAssocID="{4D8E3AE1-F9FF-43F2-80D6-2EFF6F7FA1B6}" presName="linear" presStyleCnt="0">
        <dgm:presLayoutVars>
          <dgm:animLvl val="lvl"/>
          <dgm:resizeHandles val="exact"/>
        </dgm:presLayoutVars>
      </dgm:prSet>
      <dgm:spPr/>
    </dgm:pt>
    <dgm:pt modelId="{384CFD89-E709-4423-B5B8-85F63767C0A3}" type="pres">
      <dgm:prSet presAssocID="{538B2BCF-DB78-43B3-B342-E54E1B4D17A8}" presName="parentText" presStyleLbl="node1" presStyleIdx="0" presStyleCnt="6">
        <dgm:presLayoutVars>
          <dgm:chMax val="0"/>
          <dgm:bulletEnabled val="1"/>
        </dgm:presLayoutVars>
      </dgm:prSet>
      <dgm:spPr/>
    </dgm:pt>
    <dgm:pt modelId="{D0A84552-D9C4-464A-BEC3-A25DD7A60E35}" type="pres">
      <dgm:prSet presAssocID="{9C1EAC5E-9F7F-4C93-846D-21D8F7436847}" presName="spacer" presStyleCnt="0"/>
      <dgm:spPr/>
    </dgm:pt>
    <dgm:pt modelId="{F66E0301-E1DF-43AE-A097-78E381DCE334}" type="pres">
      <dgm:prSet presAssocID="{33463F55-05D5-46DB-9442-DDD5C2E8E4CD}" presName="parentText" presStyleLbl="node1" presStyleIdx="1" presStyleCnt="6">
        <dgm:presLayoutVars>
          <dgm:chMax val="0"/>
          <dgm:bulletEnabled val="1"/>
        </dgm:presLayoutVars>
      </dgm:prSet>
      <dgm:spPr/>
    </dgm:pt>
    <dgm:pt modelId="{222A2A42-7CED-4E04-8220-3FBF908FA99C}" type="pres">
      <dgm:prSet presAssocID="{D84C9A8A-42CC-49D2-AB83-CDE1CB14E7A5}" presName="spacer" presStyleCnt="0"/>
      <dgm:spPr/>
    </dgm:pt>
    <dgm:pt modelId="{D6EB0272-C462-4ED9-9FBA-82825B7A8DC2}" type="pres">
      <dgm:prSet presAssocID="{AB328D29-5269-4D3C-99D2-6471F137A0D7}" presName="parentText" presStyleLbl="node1" presStyleIdx="2" presStyleCnt="6">
        <dgm:presLayoutVars>
          <dgm:chMax val="0"/>
          <dgm:bulletEnabled val="1"/>
        </dgm:presLayoutVars>
      </dgm:prSet>
      <dgm:spPr/>
    </dgm:pt>
    <dgm:pt modelId="{B5F5A206-FA1E-422A-A31F-6E6445AA319A}" type="pres">
      <dgm:prSet presAssocID="{C6BB0154-0DF8-4B0C-9112-2452659804D9}" presName="spacer" presStyleCnt="0"/>
      <dgm:spPr/>
    </dgm:pt>
    <dgm:pt modelId="{8CDC9AEC-F107-4258-B438-13394CCDFC71}" type="pres">
      <dgm:prSet presAssocID="{0AA72EAB-E866-4938-BB61-9EC44F7FB990}" presName="parentText" presStyleLbl="node1" presStyleIdx="3" presStyleCnt="6">
        <dgm:presLayoutVars>
          <dgm:chMax val="0"/>
          <dgm:bulletEnabled val="1"/>
        </dgm:presLayoutVars>
      </dgm:prSet>
      <dgm:spPr/>
    </dgm:pt>
    <dgm:pt modelId="{3CEC8879-71ED-4404-B4C7-DC63F29F3F4D}" type="pres">
      <dgm:prSet presAssocID="{9E30784D-E294-486E-9997-2601138F1137}" presName="spacer" presStyleCnt="0"/>
      <dgm:spPr/>
    </dgm:pt>
    <dgm:pt modelId="{59B9E33E-1221-4373-9413-C79867F2F381}" type="pres">
      <dgm:prSet presAssocID="{DF70AA15-B9C8-4856-B577-EE7071F47233}" presName="parentText" presStyleLbl="node1" presStyleIdx="4" presStyleCnt="6">
        <dgm:presLayoutVars>
          <dgm:chMax val="0"/>
          <dgm:bulletEnabled val="1"/>
        </dgm:presLayoutVars>
      </dgm:prSet>
      <dgm:spPr/>
    </dgm:pt>
    <dgm:pt modelId="{251A694D-E220-4934-B1C1-0B4EDB98A716}" type="pres">
      <dgm:prSet presAssocID="{B13BB067-71B7-44BA-BD9A-D44062A8035C}" presName="spacer" presStyleCnt="0"/>
      <dgm:spPr/>
    </dgm:pt>
    <dgm:pt modelId="{8C03D067-14F2-441C-B8A5-B33975694AD0}" type="pres">
      <dgm:prSet presAssocID="{DD0FC120-748F-4079-BF4E-AD47F964C320}" presName="parentText" presStyleLbl="node1" presStyleIdx="5" presStyleCnt="6">
        <dgm:presLayoutVars>
          <dgm:chMax val="0"/>
          <dgm:bulletEnabled val="1"/>
        </dgm:presLayoutVars>
      </dgm:prSet>
      <dgm:spPr/>
    </dgm:pt>
  </dgm:ptLst>
  <dgm:cxnLst>
    <dgm:cxn modelId="{EF8CA30A-4B5A-4116-8E03-B5CA30330501}" type="presOf" srcId="{33463F55-05D5-46DB-9442-DDD5C2E8E4CD}" destId="{F66E0301-E1DF-43AE-A097-78E381DCE334}" srcOrd="0" destOrd="0" presId="urn:microsoft.com/office/officeart/2005/8/layout/vList2"/>
    <dgm:cxn modelId="{9EABC70E-F103-43ED-919E-05F449CC75B2}" srcId="{4D8E3AE1-F9FF-43F2-80D6-2EFF6F7FA1B6}" destId="{DD0FC120-748F-4079-BF4E-AD47F964C320}" srcOrd="5" destOrd="0" parTransId="{BED052A1-944B-49B8-B6A8-3D804DC37ED7}" sibTransId="{139A7666-302A-4AFB-A8D3-3459AB54953C}"/>
    <dgm:cxn modelId="{4DEBA426-FB17-497B-B594-506668BE6568}" srcId="{4D8E3AE1-F9FF-43F2-80D6-2EFF6F7FA1B6}" destId="{AB328D29-5269-4D3C-99D2-6471F137A0D7}" srcOrd="2" destOrd="0" parTransId="{F5C7E8FF-E031-4399-BE5B-0B1497582176}" sibTransId="{C6BB0154-0DF8-4B0C-9112-2452659804D9}"/>
    <dgm:cxn modelId="{70174927-789C-4C60-A71C-F1E4DD84A699}" type="presOf" srcId="{4D8E3AE1-F9FF-43F2-80D6-2EFF6F7FA1B6}" destId="{7970BE54-1F35-488B-A07C-CB99F923F5CC}" srcOrd="0" destOrd="0" presId="urn:microsoft.com/office/officeart/2005/8/layout/vList2"/>
    <dgm:cxn modelId="{733CAE30-6092-43E6-89DB-CD0A19C6B6F9}" srcId="{4D8E3AE1-F9FF-43F2-80D6-2EFF6F7FA1B6}" destId="{0AA72EAB-E866-4938-BB61-9EC44F7FB990}" srcOrd="3" destOrd="0" parTransId="{C402E698-DF01-41D6-A6C4-0808DD8B2652}" sibTransId="{9E30784D-E294-486E-9997-2601138F1137}"/>
    <dgm:cxn modelId="{A24A3068-B5B1-4288-B575-720967662FE4}" type="presOf" srcId="{538B2BCF-DB78-43B3-B342-E54E1B4D17A8}" destId="{384CFD89-E709-4423-B5B8-85F63767C0A3}" srcOrd="0" destOrd="0" presId="urn:microsoft.com/office/officeart/2005/8/layout/vList2"/>
    <dgm:cxn modelId="{8169F08A-2673-4270-9D25-2DDA16F150CD}" type="presOf" srcId="{0AA72EAB-E866-4938-BB61-9EC44F7FB990}" destId="{8CDC9AEC-F107-4258-B438-13394CCDFC71}" srcOrd="0" destOrd="0" presId="urn:microsoft.com/office/officeart/2005/8/layout/vList2"/>
    <dgm:cxn modelId="{CBAD6FA7-AD99-432C-A912-62BD0157E7E1}" type="presOf" srcId="{DD0FC120-748F-4079-BF4E-AD47F964C320}" destId="{8C03D067-14F2-441C-B8A5-B33975694AD0}" srcOrd="0" destOrd="0" presId="urn:microsoft.com/office/officeart/2005/8/layout/vList2"/>
    <dgm:cxn modelId="{6BE8BAB9-6866-41CB-A850-0C065F2F2B79}" srcId="{4D8E3AE1-F9FF-43F2-80D6-2EFF6F7FA1B6}" destId="{33463F55-05D5-46DB-9442-DDD5C2E8E4CD}" srcOrd="1" destOrd="0" parTransId="{9D39B111-90AD-4DDB-8761-4A424C8A7DCB}" sibTransId="{D84C9A8A-42CC-49D2-AB83-CDE1CB14E7A5}"/>
    <dgm:cxn modelId="{F00CA3BD-507A-471E-9E19-C493B69A0205}" srcId="{4D8E3AE1-F9FF-43F2-80D6-2EFF6F7FA1B6}" destId="{538B2BCF-DB78-43B3-B342-E54E1B4D17A8}" srcOrd="0" destOrd="0" parTransId="{4ECF8CF1-B62E-44E3-B434-E4878BE0A706}" sibTransId="{9C1EAC5E-9F7F-4C93-846D-21D8F7436847}"/>
    <dgm:cxn modelId="{44A0B9CB-AA3A-458D-9751-A8E54212AA5F}" type="presOf" srcId="{DF70AA15-B9C8-4856-B577-EE7071F47233}" destId="{59B9E33E-1221-4373-9413-C79867F2F381}" srcOrd="0" destOrd="0" presId="urn:microsoft.com/office/officeart/2005/8/layout/vList2"/>
    <dgm:cxn modelId="{FB4635D0-C610-4C00-89BE-A669DC8C7308}" srcId="{4D8E3AE1-F9FF-43F2-80D6-2EFF6F7FA1B6}" destId="{DF70AA15-B9C8-4856-B577-EE7071F47233}" srcOrd="4" destOrd="0" parTransId="{1598BC75-53A4-41AE-AB1D-5970E809C406}" sibTransId="{B13BB067-71B7-44BA-BD9A-D44062A8035C}"/>
    <dgm:cxn modelId="{1458C5F0-1198-4F74-823F-CF07D3F6C035}" type="presOf" srcId="{AB328D29-5269-4D3C-99D2-6471F137A0D7}" destId="{D6EB0272-C462-4ED9-9FBA-82825B7A8DC2}" srcOrd="0" destOrd="0" presId="urn:microsoft.com/office/officeart/2005/8/layout/vList2"/>
    <dgm:cxn modelId="{25923C90-8B23-4609-8DD7-774A11E2D3BE}" type="presParOf" srcId="{7970BE54-1F35-488B-A07C-CB99F923F5CC}" destId="{384CFD89-E709-4423-B5B8-85F63767C0A3}" srcOrd="0" destOrd="0" presId="urn:microsoft.com/office/officeart/2005/8/layout/vList2"/>
    <dgm:cxn modelId="{0B44E3D0-F385-4508-A4DE-4C0FC894F64B}" type="presParOf" srcId="{7970BE54-1F35-488B-A07C-CB99F923F5CC}" destId="{D0A84552-D9C4-464A-BEC3-A25DD7A60E35}" srcOrd="1" destOrd="0" presId="urn:microsoft.com/office/officeart/2005/8/layout/vList2"/>
    <dgm:cxn modelId="{C2DBC64D-D2BA-4EAE-9CDA-41A4578F59E1}" type="presParOf" srcId="{7970BE54-1F35-488B-A07C-CB99F923F5CC}" destId="{F66E0301-E1DF-43AE-A097-78E381DCE334}" srcOrd="2" destOrd="0" presId="urn:microsoft.com/office/officeart/2005/8/layout/vList2"/>
    <dgm:cxn modelId="{A25F8E00-A2F3-4111-B5C1-D01155F34A5B}" type="presParOf" srcId="{7970BE54-1F35-488B-A07C-CB99F923F5CC}" destId="{222A2A42-7CED-4E04-8220-3FBF908FA99C}" srcOrd="3" destOrd="0" presId="urn:microsoft.com/office/officeart/2005/8/layout/vList2"/>
    <dgm:cxn modelId="{D3064161-EDBB-4283-897F-130B5480B622}" type="presParOf" srcId="{7970BE54-1F35-488B-A07C-CB99F923F5CC}" destId="{D6EB0272-C462-4ED9-9FBA-82825B7A8DC2}" srcOrd="4" destOrd="0" presId="urn:microsoft.com/office/officeart/2005/8/layout/vList2"/>
    <dgm:cxn modelId="{0D11EE83-010E-4F87-8665-444B5A42EE43}" type="presParOf" srcId="{7970BE54-1F35-488B-A07C-CB99F923F5CC}" destId="{B5F5A206-FA1E-422A-A31F-6E6445AA319A}" srcOrd="5" destOrd="0" presId="urn:microsoft.com/office/officeart/2005/8/layout/vList2"/>
    <dgm:cxn modelId="{12B80F5A-DA85-4EEE-B174-179ED62C053A}" type="presParOf" srcId="{7970BE54-1F35-488B-A07C-CB99F923F5CC}" destId="{8CDC9AEC-F107-4258-B438-13394CCDFC71}" srcOrd="6" destOrd="0" presId="urn:microsoft.com/office/officeart/2005/8/layout/vList2"/>
    <dgm:cxn modelId="{3EB74D78-6395-4284-9FF4-81E81CD26B6E}" type="presParOf" srcId="{7970BE54-1F35-488B-A07C-CB99F923F5CC}" destId="{3CEC8879-71ED-4404-B4C7-DC63F29F3F4D}" srcOrd="7" destOrd="0" presId="urn:microsoft.com/office/officeart/2005/8/layout/vList2"/>
    <dgm:cxn modelId="{B28EF518-59CD-4680-85AE-E65BEAB3848C}" type="presParOf" srcId="{7970BE54-1F35-488B-A07C-CB99F923F5CC}" destId="{59B9E33E-1221-4373-9413-C79867F2F381}" srcOrd="8" destOrd="0" presId="urn:microsoft.com/office/officeart/2005/8/layout/vList2"/>
    <dgm:cxn modelId="{65EC32A1-5737-4FEB-906A-BEB6763A4BF6}" type="presParOf" srcId="{7970BE54-1F35-488B-A07C-CB99F923F5CC}" destId="{251A694D-E220-4934-B1C1-0B4EDB98A716}" srcOrd="9" destOrd="0" presId="urn:microsoft.com/office/officeart/2005/8/layout/vList2"/>
    <dgm:cxn modelId="{BD1A526E-B76F-4E43-B379-E596267C940C}" type="presParOf" srcId="{7970BE54-1F35-488B-A07C-CB99F923F5CC}" destId="{8C03D067-14F2-441C-B8A5-B33975694AD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CCA7BD-3591-41DB-B880-1509F169B0F6}">
      <dsp:nvSpPr>
        <dsp:cNvPr id="0" name=""/>
        <dsp:cNvSpPr/>
      </dsp:nvSpPr>
      <dsp:spPr>
        <a:xfrm>
          <a:off x="0" y="186466"/>
          <a:ext cx="5207839" cy="8424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The NHS App is a key part of the NHS’s digital transformation, acting as the </a:t>
          </a:r>
          <a:r>
            <a:rPr lang="en-US" sz="1600" i="1" kern="1200" dirty="0">
              <a:latin typeface="Arial" panose="020B0604020202020204" pitchFamily="34" charset="0"/>
              <a:cs typeface="Arial" panose="020B0604020202020204" pitchFamily="34" charset="0"/>
            </a:rPr>
            <a:t>“digital front door”</a:t>
          </a:r>
          <a:r>
            <a:rPr lang="en-US" sz="1600" kern="1200" dirty="0">
              <a:latin typeface="Arial" panose="020B0604020202020204" pitchFamily="34" charset="0"/>
              <a:cs typeface="Arial" panose="020B0604020202020204" pitchFamily="34" charset="0"/>
            </a:rPr>
            <a:t> to services (Department of Health and Social Care, 2022)</a:t>
          </a:r>
        </a:p>
      </dsp:txBody>
      <dsp:txXfrm>
        <a:off x="41123" y="227589"/>
        <a:ext cx="5125593" cy="760154"/>
      </dsp:txXfrm>
    </dsp:sp>
    <dsp:sp modelId="{D7B078AF-F31E-457B-93FB-AE955F7A2473}">
      <dsp:nvSpPr>
        <dsp:cNvPr id="0" name=""/>
        <dsp:cNvSpPr/>
      </dsp:nvSpPr>
      <dsp:spPr>
        <a:xfrm>
          <a:off x="0" y="1074946"/>
          <a:ext cx="5207839" cy="842400"/>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Launched in 2018 and rolled out nationwide in 2019.</a:t>
          </a:r>
        </a:p>
      </dsp:txBody>
      <dsp:txXfrm>
        <a:off x="41123" y="1116069"/>
        <a:ext cx="5125593" cy="760154"/>
      </dsp:txXfrm>
    </dsp:sp>
    <dsp:sp modelId="{9F25FAD7-CEBB-4524-819F-CFA47C90C482}">
      <dsp:nvSpPr>
        <dsp:cNvPr id="0" name=""/>
        <dsp:cNvSpPr/>
      </dsp:nvSpPr>
      <dsp:spPr>
        <a:xfrm>
          <a:off x="0" y="1963426"/>
          <a:ext cx="5207839" cy="842400"/>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This presentation will explore the impact of the NHS App on: Patients and Service users and the NHS workforce.</a:t>
          </a:r>
        </a:p>
      </dsp:txBody>
      <dsp:txXfrm>
        <a:off x="41123" y="2004549"/>
        <a:ext cx="5125593" cy="760154"/>
      </dsp:txXfrm>
    </dsp:sp>
    <dsp:sp modelId="{11BB4D47-A0D2-48D6-BEC8-E90CB6345ED7}">
      <dsp:nvSpPr>
        <dsp:cNvPr id="0" name=""/>
        <dsp:cNvSpPr/>
      </dsp:nvSpPr>
      <dsp:spPr>
        <a:xfrm>
          <a:off x="0" y="2851906"/>
          <a:ext cx="5207839" cy="8424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Highlighting both its benefits and challenges within the NHS.</a:t>
          </a:r>
          <a:endParaRPr lang="en-US" sz="1600" kern="1200" dirty="0">
            <a:latin typeface="Arial" panose="020B0604020202020204" pitchFamily="34" charset="0"/>
            <a:cs typeface="Arial" panose="020B0604020202020204" pitchFamily="34" charset="0"/>
          </a:endParaRPr>
        </a:p>
      </dsp:txBody>
      <dsp:txXfrm>
        <a:off x="41123" y="2893029"/>
        <a:ext cx="5125593" cy="760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512D37-C4EC-4D83-948D-0FDB81C03658}">
      <dsp:nvSpPr>
        <dsp:cNvPr id="0" name=""/>
        <dsp:cNvSpPr/>
      </dsp:nvSpPr>
      <dsp:spPr>
        <a:xfrm>
          <a:off x="0" y="473"/>
          <a:ext cx="7167999" cy="1108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1DBC12-ECE2-46EF-A340-1903EC33E952}">
      <dsp:nvSpPr>
        <dsp:cNvPr id="0" name=""/>
        <dsp:cNvSpPr/>
      </dsp:nvSpPr>
      <dsp:spPr>
        <a:xfrm>
          <a:off x="335327" y="249891"/>
          <a:ext cx="609686" cy="6096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DDCB79-4679-4DC7-BCE3-932E2A75B797}">
      <dsp:nvSpPr>
        <dsp:cNvPr id="0" name=""/>
        <dsp:cNvSpPr/>
      </dsp:nvSpPr>
      <dsp:spPr>
        <a:xfrm>
          <a:off x="1280342" y="473"/>
          <a:ext cx="5887656" cy="1108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19" tIns="117319" rIns="117319" bIns="117319"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Arial" panose="020B0604020202020204" pitchFamily="34" charset="0"/>
              <a:cs typeface="Arial" panose="020B0604020202020204" pitchFamily="34" charset="0"/>
            </a:rPr>
            <a:t>Enables self-management of care: booking, prescriptions, health records (NHS England, 2023).</a:t>
          </a:r>
          <a:endParaRPr lang="en-US" sz="1900" kern="1200" dirty="0">
            <a:latin typeface="Arial" panose="020B0604020202020204" pitchFamily="34" charset="0"/>
            <a:cs typeface="Arial" panose="020B0604020202020204" pitchFamily="34" charset="0"/>
          </a:endParaRPr>
        </a:p>
      </dsp:txBody>
      <dsp:txXfrm>
        <a:off x="1280342" y="473"/>
        <a:ext cx="5887656" cy="1108521"/>
      </dsp:txXfrm>
    </dsp:sp>
    <dsp:sp modelId="{E48D48CA-4C2D-4931-99BF-4241C9ED3F31}">
      <dsp:nvSpPr>
        <dsp:cNvPr id="0" name=""/>
        <dsp:cNvSpPr/>
      </dsp:nvSpPr>
      <dsp:spPr>
        <a:xfrm>
          <a:off x="0" y="1448468"/>
          <a:ext cx="7167999" cy="1108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6862A6-6520-49A2-ACB0-6C2A839E265A}">
      <dsp:nvSpPr>
        <dsp:cNvPr id="0" name=""/>
        <dsp:cNvSpPr/>
      </dsp:nvSpPr>
      <dsp:spPr>
        <a:xfrm>
          <a:off x="335327" y="1635543"/>
          <a:ext cx="609686" cy="6096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8B50BF-00E7-40AD-8CD4-0A93FD14DDA8}">
      <dsp:nvSpPr>
        <dsp:cNvPr id="0" name=""/>
        <dsp:cNvSpPr/>
      </dsp:nvSpPr>
      <dsp:spPr>
        <a:xfrm>
          <a:off x="1280342" y="1386125"/>
          <a:ext cx="5887656" cy="1108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19" tIns="117319" rIns="117319" bIns="117319"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Arial" panose="020B0604020202020204" pitchFamily="34" charset="0"/>
              <a:cs typeface="Arial" panose="020B0604020202020204" pitchFamily="34" charset="0"/>
            </a:rPr>
            <a:t>Increases autonomy and engagement (Costelloe, 2022).</a:t>
          </a:r>
          <a:endParaRPr lang="en-US" sz="1900" kern="1200" dirty="0">
            <a:latin typeface="Arial" panose="020B0604020202020204" pitchFamily="34" charset="0"/>
            <a:cs typeface="Arial" panose="020B0604020202020204" pitchFamily="34" charset="0"/>
          </a:endParaRPr>
        </a:p>
      </dsp:txBody>
      <dsp:txXfrm>
        <a:off x="1280342" y="1386125"/>
        <a:ext cx="5887656" cy="1108521"/>
      </dsp:txXfrm>
    </dsp:sp>
    <dsp:sp modelId="{BCBDA63E-694F-47BC-B784-F389C1709BF7}">
      <dsp:nvSpPr>
        <dsp:cNvPr id="0" name=""/>
        <dsp:cNvSpPr/>
      </dsp:nvSpPr>
      <dsp:spPr>
        <a:xfrm>
          <a:off x="0" y="2771777"/>
          <a:ext cx="7167999" cy="1108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F7EF3A-832E-44F0-AE9E-9CC05CBE03B2}">
      <dsp:nvSpPr>
        <dsp:cNvPr id="0" name=""/>
        <dsp:cNvSpPr/>
      </dsp:nvSpPr>
      <dsp:spPr>
        <a:xfrm>
          <a:off x="335327" y="3021195"/>
          <a:ext cx="609686" cy="6096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BA405D-1BC5-445C-A467-D6E2B61DC177}">
      <dsp:nvSpPr>
        <dsp:cNvPr id="0" name=""/>
        <dsp:cNvSpPr/>
      </dsp:nvSpPr>
      <dsp:spPr>
        <a:xfrm>
          <a:off x="1280342" y="2771777"/>
          <a:ext cx="5887656" cy="1108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19" tIns="117319" rIns="117319" bIns="117319"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Arial" panose="020B0604020202020204" pitchFamily="34" charset="0"/>
              <a:cs typeface="Arial" panose="020B0604020202020204" pitchFamily="34" charset="0"/>
            </a:rPr>
            <a:t>Over 8.5 million downloads between 2019 and 2021; COVID Pass drove uptake (KC et al., 2023).</a:t>
          </a:r>
          <a:endParaRPr lang="en-US" sz="1900" kern="1200" dirty="0">
            <a:latin typeface="Arial" panose="020B0604020202020204" pitchFamily="34" charset="0"/>
            <a:cs typeface="Arial" panose="020B0604020202020204" pitchFamily="34" charset="0"/>
          </a:endParaRPr>
        </a:p>
      </dsp:txBody>
      <dsp:txXfrm>
        <a:off x="1280342" y="2771777"/>
        <a:ext cx="5887656" cy="11085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FBC4C4-E5EB-4CC6-AA18-1CDAFD7BA33D}">
      <dsp:nvSpPr>
        <dsp:cNvPr id="0" name=""/>
        <dsp:cNvSpPr/>
      </dsp:nvSpPr>
      <dsp:spPr>
        <a:xfrm>
          <a:off x="0" y="499"/>
          <a:ext cx="9618133"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C530ED-8440-47E1-9A48-181F2A0ACBF1}">
      <dsp:nvSpPr>
        <dsp:cNvPr id="0" name=""/>
        <dsp:cNvSpPr/>
      </dsp:nvSpPr>
      <dsp:spPr>
        <a:xfrm>
          <a:off x="0" y="499"/>
          <a:ext cx="1923626" cy="81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endParaRPr lang="en-US" sz="3900" kern="1200" dirty="0"/>
        </a:p>
      </dsp:txBody>
      <dsp:txXfrm>
        <a:off x="0" y="499"/>
        <a:ext cx="1923626" cy="818496"/>
      </dsp:txXfrm>
    </dsp:sp>
    <dsp:sp modelId="{29C6EC64-CF13-4D4B-A63F-2C3650B1312D}">
      <dsp:nvSpPr>
        <dsp:cNvPr id="0" name=""/>
        <dsp:cNvSpPr/>
      </dsp:nvSpPr>
      <dsp:spPr>
        <a:xfrm>
          <a:off x="2067898" y="37667"/>
          <a:ext cx="7550234" cy="743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Offer targeted support for low digital literacy and deprived communities (Tapuria et al., 2021).</a:t>
          </a:r>
        </a:p>
      </dsp:txBody>
      <dsp:txXfrm>
        <a:off x="2067898" y="37667"/>
        <a:ext cx="7550234" cy="743361"/>
      </dsp:txXfrm>
    </dsp:sp>
    <dsp:sp modelId="{0E712B80-277E-4D70-9E30-BFE363463A14}">
      <dsp:nvSpPr>
        <dsp:cNvPr id="0" name=""/>
        <dsp:cNvSpPr/>
      </dsp:nvSpPr>
      <dsp:spPr>
        <a:xfrm>
          <a:off x="1923626" y="781028"/>
          <a:ext cx="7694506" cy="0"/>
        </a:xfrm>
        <a:prstGeom prst="line">
          <a:avLst/>
        </a:prstGeom>
        <a:solidFill>
          <a:schemeClr val="accent5">
            <a:hueOff val="0"/>
            <a:satOff val="0"/>
            <a:lumOff val="0"/>
            <a:alphaOff val="0"/>
          </a:schemeClr>
        </a:solidFill>
        <a:ln w="19050"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960987-2EBD-45A9-9B16-AFCF1010E754}">
      <dsp:nvSpPr>
        <dsp:cNvPr id="0" name=""/>
        <dsp:cNvSpPr/>
      </dsp:nvSpPr>
      <dsp:spPr>
        <a:xfrm>
          <a:off x="0" y="818996"/>
          <a:ext cx="9618133" cy="0"/>
        </a:xfrm>
        <a:prstGeom prst="line">
          <a:avLst/>
        </a:prstGeom>
        <a:solidFill>
          <a:schemeClr val="accent5">
            <a:hueOff val="-653972"/>
            <a:satOff val="3891"/>
            <a:lumOff val="1568"/>
            <a:alphaOff val="0"/>
          </a:schemeClr>
        </a:solidFill>
        <a:ln w="19050" cap="rnd" cmpd="sng" algn="ctr">
          <a:solidFill>
            <a:schemeClr val="accent5">
              <a:hueOff val="-653972"/>
              <a:satOff val="3891"/>
              <a:lumOff val="15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A34667-99BD-4B7F-8784-34CA1A8CEE58}">
      <dsp:nvSpPr>
        <dsp:cNvPr id="0" name=""/>
        <dsp:cNvSpPr/>
      </dsp:nvSpPr>
      <dsp:spPr>
        <a:xfrm>
          <a:off x="0" y="818996"/>
          <a:ext cx="1923626" cy="81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endParaRPr lang="en-US" sz="3900" kern="1200" dirty="0"/>
        </a:p>
      </dsp:txBody>
      <dsp:txXfrm>
        <a:off x="0" y="818996"/>
        <a:ext cx="1923626" cy="818496"/>
      </dsp:txXfrm>
    </dsp:sp>
    <dsp:sp modelId="{04BAF453-B57F-4D88-B4A6-42A3FA5A2778}">
      <dsp:nvSpPr>
        <dsp:cNvPr id="0" name=""/>
        <dsp:cNvSpPr/>
      </dsp:nvSpPr>
      <dsp:spPr>
        <a:xfrm>
          <a:off x="2067898" y="856164"/>
          <a:ext cx="7550234" cy="743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Maintain multi-channel access (in-person, phone, online) (Tapuria et al., 2021).</a:t>
          </a:r>
        </a:p>
      </dsp:txBody>
      <dsp:txXfrm>
        <a:off x="2067898" y="856164"/>
        <a:ext cx="7550234" cy="743361"/>
      </dsp:txXfrm>
    </dsp:sp>
    <dsp:sp modelId="{AC79BEF9-2A28-4995-8546-DEEC25AE81C4}">
      <dsp:nvSpPr>
        <dsp:cNvPr id="0" name=""/>
        <dsp:cNvSpPr/>
      </dsp:nvSpPr>
      <dsp:spPr>
        <a:xfrm>
          <a:off x="1923626" y="1599525"/>
          <a:ext cx="7694506" cy="0"/>
        </a:xfrm>
        <a:prstGeom prst="line">
          <a:avLst/>
        </a:prstGeom>
        <a:solidFill>
          <a:schemeClr val="accent5">
            <a:hueOff val="0"/>
            <a:satOff val="0"/>
            <a:lumOff val="0"/>
            <a:alphaOff val="0"/>
          </a:schemeClr>
        </a:solidFill>
        <a:ln w="19050"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88A1B77-F40D-40DF-8737-04D0A99FF899}">
      <dsp:nvSpPr>
        <dsp:cNvPr id="0" name=""/>
        <dsp:cNvSpPr/>
      </dsp:nvSpPr>
      <dsp:spPr>
        <a:xfrm>
          <a:off x="0" y="1637492"/>
          <a:ext cx="9618133" cy="0"/>
        </a:xfrm>
        <a:prstGeom prst="line">
          <a:avLst/>
        </a:prstGeom>
        <a:solidFill>
          <a:schemeClr val="accent5">
            <a:hueOff val="-1307943"/>
            <a:satOff val="7781"/>
            <a:lumOff val="3137"/>
            <a:alphaOff val="0"/>
          </a:schemeClr>
        </a:solidFill>
        <a:ln w="19050" cap="rnd" cmpd="sng" algn="ctr">
          <a:solidFill>
            <a:schemeClr val="accent5">
              <a:hueOff val="-1307943"/>
              <a:satOff val="7781"/>
              <a:lumOff val="313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33F246-6D7B-4FF0-8FE8-05E36392C6D6}">
      <dsp:nvSpPr>
        <dsp:cNvPr id="0" name=""/>
        <dsp:cNvSpPr/>
      </dsp:nvSpPr>
      <dsp:spPr>
        <a:xfrm>
          <a:off x="0" y="1637492"/>
          <a:ext cx="1923626" cy="81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endParaRPr lang="en-US" sz="3900" kern="1200" dirty="0"/>
        </a:p>
      </dsp:txBody>
      <dsp:txXfrm>
        <a:off x="0" y="1637492"/>
        <a:ext cx="1923626" cy="818496"/>
      </dsp:txXfrm>
    </dsp:sp>
    <dsp:sp modelId="{23FC7BC6-F83C-4D39-BC26-A11B801217BF}">
      <dsp:nvSpPr>
        <dsp:cNvPr id="0" name=""/>
        <dsp:cNvSpPr/>
      </dsp:nvSpPr>
      <dsp:spPr>
        <a:xfrm>
          <a:off x="2067898" y="1674660"/>
          <a:ext cx="7550234" cy="743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Provide clear GDPR and data-security guidance </a:t>
          </a:r>
          <a:r>
            <a:rPr lang="en-GB" sz="2100" kern="1200" dirty="0">
              <a:latin typeface="Arial" panose="020B0604020202020204" pitchFamily="34" charset="0"/>
              <a:cs typeface="Arial" panose="020B0604020202020204" pitchFamily="34" charset="0"/>
            </a:rPr>
            <a:t>(National Data Guardian, 2024).</a:t>
          </a:r>
          <a:endParaRPr lang="en-US" sz="2100" kern="1200" dirty="0">
            <a:latin typeface="Arial" panose="020B0604020202020204" pitchFamily="34" charset="0"/>
            <a:cs typeface="Arial" panose="020B0604020202020204" pitchFamily="34" charset="0"/>
          </a:endParaRPr>
        </a:p>
      </dsp:txBody>
      <dsp:txXfrm>
        <a:off x="2067898" y="1674660"/>
        <a:ext cx="7550234" cy="743361"/>
      </dsp:txXfrm>
    </dsp:sp>
    <dsp:sp modelId="{13064BC3-D188-4505-922D-B18662B95C59}">
      <dsp:nvSpPr>
        <dsp:cNvPr id="0" name=""/>
        <dsp:cNvSpPr/>
      </dsp:nvSpPr>
      <dsp:spPr>
        <a:xfrm>
          <a:off x="1923626" y="2418021"/>
          <a:ext cx="7694506" cy="0"/>
        </a:xfrm>
        <a:prstGeom prst="line">
          <a:avLst/>
        </a:prstGeom>
        <a:solidFill>
          <a:schemeClr val="accent5">
            <a:hueOff val="0"/>
            <a:satOff val="0"/>
            <a:lumOff val="0"/>
            <a:alphaOff val="0"/>
          </a:schemeClr>
        </a:solidFill>
        <a:ln w="19050"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4E4947-D2CA-4593-BC64-F81322D62CFF}">
      <dsp:nvSpPr>
        <dsp:cNvPr id="0" name=""/>
        <dsp:cNvSpPr/>
      </dsp:nvSpPr>
      <dsp:spPr>
        <a:xfrm>
          <a:off x="0" y="2455989"/>
          <a:ext cx="9618133" cy="0"/>
        </a:xfrm>
        <a:prstGeom prst="line">
          <a:avLst/>
        </a:prstGeom>
        <a:solidFill>
          <a:schemeClr val="accent5">
            <a:hueOff val="-1961915"/>
            <a:satOff val="11672"/>
            <a:lumOff val="4705"/>
            <a:alphaOff val="0"/>
          </a:schemeClr>
        </a:solidFill>
        <a:ln w="19050" cap="rnd" cmpd="sng" algn="ctr">
          <a:solidFill>
            <a:schemeClr val="accent5">
              <a:hueOff val="-1961915"/>
              <a:satOff val="11672"/>
              <a:lumOff val="470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69B3CB-0B45-49EE-AF55-03DABD237B02}">
      <dsp:nvSpPr>
        <dsp:cNvPr id="0" name=""/>
        <dsp:cNvSpPr/>
      </dsp:nvSpPr>
      <dsp:spPr>
        <a:xfrm>
          <a:off x="0" y="2455989"/>
          <a:ext cx="1923626" cy="81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endParaRPr lang="en-US" sz="3900" kern="1200" dirty="0"/>
        </a:p>
      </dsp:txBody>
      <dsp:txXfrm>
        <a:off x="0" y="2455989"/>
        <a:ext cx="1923626" cy="818496"/>
      </dsp:txXfrm>
    </dsp:sp>
    <dsp:sp modelId="{32AC2CC7-27D0-4663-8FB3-40ADAE91DA67}">
      <dsp:nvSpPr>
        <dsp:cNvPr id="0" name=""/>
        <dsp:cNvSpPr/>
      </dsp:nvSpPr>
      <dsp:spPr>
        <a:xfrm>
          <a:off x="2067898" y="2493157"/>
          <a:ext cx="7550234" cy="743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Collect ongoing patient feedback (KC et al., 2024)</a:t>
          </a:r>
        </a:p>
      </dsp:txBody>
      <dsp:txXfrm>
        <a:off x="2067898" y="2493157"/>
        <a:ext cx="7550234" cy="743361"/>
      </dsp:txXfrm>
    </dsp:sp>
    <dsp:sp modelId="{487AC985-C34B-41F6-8D10-D4C4B5C0DE12}">
      <dsp:nvSpPr>
        <dsp:cNvPr id="0" name=""/>
        <dsp:cNvSpPr/>
      </dsp:nvSpPr>
      <dsp:spPr>
        <a:xfrm>
          <a:off x="1923626" y="3236518"/>
          <a:ext cx="7694506" cy="0"/>
        </a:xfrm>
        <a:prstGeom prst="line">
          <a:avLst/>
        </a:prstGeom>
        <a:solidFill>
          <a:schemeClr val="accent5">
            <a:hueOff val="0"/>
            <a:satOff val="0"/>
            <a:lumOff val="0"/>
            <a:alphaOff val="0"/>
          </a:schemeClr>
        </a:solidFill>
        <a:ln w="19050"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9FBB2A4-E9CD-469E-B932-6E1E498C85F0}">
      <dsp:nvSpPr>
        <dsp:cNvPr id="0" name=""/>
        <dsp:cNvSpPr/>
      </dsp:nvSpPr>
      <dsp:spPr>
        <a:xfrm>
          <a:off x="0" y="3274485"/>
          <a:ext cx="9618133" cy="0"/>
        </a:xfrm>
        <a:prstGeom prst="line">
          <a:avLst/>
        </a:prstGeom>
        <a:solidFill>
          <a:schemeClr val="accent5">
            <a:hueOff val="-2615887"/>
            <a:satOff val="15563"/>
            <a:lumOff val="6274"/>
            <a:alphaOff val="0"/>
          </a:schemeClr>
        </a:solidFill>
        <a:ln w="19050" cap="rnd" cmpd="sng" algn="ctr">
          <a:solidFill>
            <a:schemeClr val="accent5">
              <a:hueOff val="-2615887"/>
              <a:satOff val="15563"/>
              <a:lumOff val="627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549702-35B0-48C2-A38A-9CF4471A4C4D}">
      <dsp:nvSpPr>
        <dsp:cNvPr id="0" name=""/>
        <dsp:cNvSpPr/>
      </dsp:nvSpPr>
      <dsp:spPr>
        <a:xfrm>
          <a:off x="0" y="3274485"/>
          <a:ext cx="1923626" cy="81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endParaRPr lang="en-US" sz="3900" kern="1200" dirty="0"/>
        </a:p>
      </dsp:txBody>
      <dsp:txXfrm>
        <a:off x="0" y="3274485"/>
        <a:ext cx="1923626" cy="818496"/>
      </dsp:txXfrm>
    </dsp:sp>
    <dsp:sp modelId="{30050F65-AE97-4AF7-A536-54C99306FAAA}">
      <dsp:nvSpPr>
        <dsp:cNvPr id="0" name=""/>
        <dsp:cNvSpPr/>
      </dsp:nvSpPr>
      <dsp:spPr>
        <a:xfrm>
          <a:off x="2067898" y="3311653"/>
          <a:ext cx="7550234" cy="743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Embed regular reviews and adaptive updates (KC et al., 2024).</a:t>
          </a:r>
        </a:p>
      </dsp:txBody>
      <dsp:txXfrm>
        <a:off x="2067898" y="3311653"/>
        <a:ext cx="7550234" cy="743361"/>
      </dsp:txXfrm>
    </dsp:sp>
    <dsp:sp modelId="{8B32E52F-941D-4811-9DAC-D446B419A78A}">
      <dsp:nvSpPr>
        <dsp:cNvPr id="0" name=""/>
        <dsp:cNvSpPr/>
      </dsp:nvSpPr>
      <dsp:spPr>
        <a:xfrm>
          <a:off x="1923626" y="4055014"/>
          <a:ext cx="7694506" cy="0"/>
        </a:xfrm>
        <a:prstGeom prst="line">
          <a:avLst/>
        </a:prstGeom>
        <a:solidFill>
          <a:schemeClr val="accent5">
            <a:hueOff val="0"/>
            <a:satOff val="0"/>
            <a:lumOff val="0"/>
            <a:alphaOff val="0"/>
          </a:schemeClr>
        </a:solidFill>
        <a:ln w="19050"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4CFD89-E709-4423-B5B8-85F63767C0A3}">
      <dsp:nvSpPr>
        <dsp:cNvPr id="0" name=""/>
        <dsp:cNvSpPr/>
      </dsp:nvSpPr>
      <dsp:spPr>
        <a:xfrm>
          <a:off x="0" y="74024"/>
          <a:ext cx="6692813" cy="73359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Arial" panose="020B0604020202020204" pitchFamily="34" charset="0"/>
              <a:cs typeface="Arial" panose="020B0604020202020204" pitchFamily="34" charset="0"/>
            </a:rPr>
            <a:t>Transforms patient access and workforce practice (NHS England, 2023).</a:t>
          </a:r>
          <a:endParaRPr lang="en-US" sz="1900" i="0" kern="1200" dirty="0">
            <a:latin typeface="Arial" panose="020B0604020202020204" pitchFamily="34" charset="0"/>
            <a:cs typeface="Arial" panose="020B0604020202020204" pitchFamily="34" charset="0"/>
          </a:endParaRPr>
        </a:p>
      </dsp:txBody>
      <dsp:txXfrm>
        <a:off x="35811" y="109835"/>
        <a:ext cx="6621191" cy="661968"/>
      </dsp:txXfrm>
    </dsp:sp>
    <dsp:sp modelId="{F66E0301-E1DF-43AE-A097-78E381DCE334}">
      <dsp:nvSpPr>
        <dsp:cNvPr id="0" name=""/>
        <dsp:cNvSpPr/>
      </dsp:nvSpPr>
      <dsp:spPr>
        <a:xfrm>
          <a:off x="0" y="862334"/>
          <a:ext cx="6692813" cy="733590"/>
        </a:xfrm>
        <a:prstGeom prst="roundRect">
          <a:avLst/>
        </a:prstGeom>
        <a:gradFill rotWithShape="0">
          <a:gsLst>
            <a:gs pos="0">
              <a:schemeClr val="accent2">
                <a:hueOff val="-542490"/>
                <a:satOff val="-331"/>
                <a:lumOff val="1294"/>
                <a:alphaOff val="0"/>
                <a:tint val="96000"/>
                <a:lumMod val="100000"/>
              </a:schemeClr>
            </a:gs>
            <a:gs pos="78000">
              <a:schemeClr val="accent2">
                <a:hueOff val="-542490"/>
                <a:satOff val="-331"/>
                <a:lumOff val="129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Arial" panose="020B0604020202020204" pitchFamily="34" charset="0"/>
              <a:cs typeface="Arial" panose="020B0604020202020204" pitchFamily="34" charset="0"/>
            </a:rPr>
            <a:t>Secure, </a:t>
          </a:r>
          <a:r>
            <a:rPr lang="en-US" sz="1900" b="0" i="0" kern="1200" baseline="0" dirty="0" err="1">
              <a:latin typeface="Arial" panose="020B0604020202020204" pitchFamily="34" charset="0"/>
              <a:cs typeface="Arial" panose="020B0604020202020204" pitchFamily="34" charset="0"/>
            </a:rPr>
            <a:t>personalised</a:t>
          </a:r>
          <a:r>
            <a:rPr lang="en-US" sz="1900" b="0" i="0" kern="1200" baseline="0" dirty="0">
              <a:latin typeface="Arial" panose="020B0604020202020204" pitchFamily="34" charset="0"/>
              <a:cs typeface="Arial" panose="020B0604020202020204" pitchFamily="34" charset="0"/>
            </a:rPr>
            <a:t> services and GP integration </a:t>
          </a:r>
          <a:r>
            <a:rPr lang="en-US" sz="1900" b="0" i="1" kern="1200" baseline="0" dirty="0">
              <a:latin typeface="Arial" panose="020B0604020202020204" pitchFamily="34" charset="0"/>
              <a:cs typeface="Arial" panose="020B0604020202020204" pitchFamily="34" charset="0"/>
            </a:rPr>
            <a:t>(</a:t>
          </a:r>
          <a:r>
            <a:rPr lang="en-US" sz="1900" b="0" i="0" kern="1200" baseline="0" dirty="0">
              <a:latin typeface="Arial" panose="020B0604020202020204" pitchFamily="34" charset="0"/>
              <a:cs typeface="Arial" panose="020B0604020202020204" pitchFamily="34" charset="0"/>
            </a:rPr>
            <a:t>KC et al., 2023).</a:t>
          </a:r>
          <a:endParaRPr lang="en-US" sz="1900" i="0" kern="1200" dirty="0">
            <a:latin typeface="Arial" panose="020B0604020202020204" pitchFamily="34" charset="0"/>
            <a:cs typeface="Arial" panose="020B0604020202020204" pitchFamily="34" charset="0"/>
          </a:endParaRPr>
        </a:p>
      </dsp:txBody>
      <dsp:txXfrm>
        <a:off x="35811" y="898145"/>
        <a:ext cx="6621191" cy="661968"/>
      </dsp:txXfrm>
    </dsp:sp>
    <dsp:sp modelId="{D6EB0272-C462-4ED9-9FBA-82825B7A8DC2}">
      <dsp:nvSpPr>
        <dsp:cNvPr id="0" name=""/>
        <dsp:cNvSpPr/>
      </dsp:nvSpPr>
      <dsp:spPr>
        <a:xfrm>
          <a:off x="0" y="1650645"/>
          <a:ext cx="6692813" cy="733590"/>
        </a:xfrm>
        <a:prstGeom prst="roundRect">
          <a:avLst/>
        </a:prstGeom>
        <a:gradFill rotWithShape="0">
          <a:gsLst>
            <a:gs pos="0">
              <a:schemeClr val="accent2">
                <a:hueOff val="-1084980"/>
                <a:satOff val="-662"/>
                <a:lumOff val="2588"/>
                <a:alphaOff val="0"/>
                <a:tint val="96000"/>
                <a:lumMod val="100000"/>
              </a:schemeClr>
            </a:gs>
            <a:gs pos="78000">
              <a:schemeClr val="accent2">
                <a:hueOff val="-1084980"/>
                <a:satOff val="-662"/>
                <a:lumOff val="258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Arial" panose="020B0604020202020204" pitchFamily="34" charset="0"/>
              <a:cs typeface="Arial" panose="020B0604020202020204" pitchFamily="34" charset="0"/>
            </a:rPr>
            <a:t>Improves efficiency, safety &amp; engagement </a:t>
          </a:r>
          <a:r>
            <a:rPr lang="en-US" sz="1900" b="0" i="1" kern="1200" baseline="0" dirty="0">
              <a:latin typeface="Arial" panose="020B0604020202020204" pitchFamily="34" charset="0"/>
              <a:cs typeface="Arial" panose="020B0604020202020204" pitchFamily="34" charset="0"/>
            </a:rPr>
            <a:t>(</a:t>
          </a:r>
          <a:r>
            <a:rPr lang="en-US" sz="1900" b="0" i="0" kern="1200" baseline="0" dirty="0">
              <a:latin typeface="Arial" panose="020B0604020202020204" pitchFamily="34" charset="0"/>
              <a:cs typeface="Arial" panose="020B0604020202020204" pitchFamily="34" charset="0"/>
            </a:rPr>
            <a:t>NHS England, 2023).</a:t>
          </a:r>
          <a:endParaRPr lang="en-US" sz="1900" i="0" kern="1200" dirty="0">
            <a:latin typeface="Arial" panose="020B0604020202020204" pitchFamily="34" charset="0"/>
            <a:cs typeface="Arial" panose="020B0604020202020204" pitchFamily="34" charset="0"/>
          </a:endParaRPr>
        </a:p>
      </dsp:txBody>
      <dsp:txXfrm>
        <a:off x="35811" y="1686456"/>
        <a:ext cx="6621191" cy="661968"/>
      </dsp:txXfrm>
    </dsp:sp>
    <dsp:sp modelId="{8CDC9AEC-F107-4258-B438-13394CCDFC71}">
      <dsp:nvSpPr>
        <dsp:cNvPr id="0" name=""/>
        <dsp:cNvSpPr/>
      </dsp:nvSpPr>
      <dsp:spPr>
        <a:xfrm>
          <a:off x="0" y="2438955"/>
          <a:ext cx="6692813" cy="733590"/>
        </a:xfrm>
        <a:prstGeom prst="roundRect">
          <a:avLst/>
        </a:prstGeom>
        <a:gradFill rotWithShape="0">
          <a:gsLst>
            <a:gs pos="0">
              <a:schemeClr val="accent2">
                <a:hueOff val="-1627470"/>
                <a:satOff val="-994"/>
                <a:lumOff val="3883"/>
                <a:alphaOff val="0"/>
                <a:tint val="96000"/>
                <a:lumMod val="100000"/>
              </a:schemeClr>
            </a:gs>
            <a:gs pos="78000">
              <a:schemeClr val="accent2">
                <a:hueOff val="-1627470"/>
                <a:satOff val="-994"/>
                <a:lumOff val="38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Arial" panose="020B0604020202020204" pitchFamily="34" charset="0"/>
              <a:cs typeface="Arial" panose="020B0604020202020204" pitchFamily="34" charset="0"/>
            </a:rPr>
            <a:t>Key challenges: digital exclusion &amp; training pressures </a:t>
          </a:r>
          <a:r>
            <a:rPr lang="en-US" sz="1900" b="0" i="1" kern="1200" baseline="0" dirty="0">
              <a:latin typeface="Arial" panose="020B0604020202020204" pitchFamily="34" charset="0"/>
              <a:cs typeface="Arial" panose="020B0604020202020204" pitchFamily="34" charset="0"/>
            </a:rPr>
            <a:t>(</a:t>
          </a:r>
          <a:r>
            <a:rPr lang="en-US" sz="1900" b="0" i="0" kern="1200" baseline="0" dirty="0">
              <a:latin typeface="Arial" panose="020B0604020202020204" pitchFamily="34" charset="0"/>
              <a:cs typeface="Arial" panose="020B0604020202020204" pitchFamily="34" charset="0"/>
            </a:rPr>
            <a:t>Tapuria et al., 2021; HSC, 2023).</a:t>
          </a:r>
          <a:endParaRPr lang="en-US" sz="1900" i="0" kern="1200" dirty="0">
            <a:latin typeface="Arial" panose="020B0604020202020204" pitchFamily="34" charset="0"/>
            <a:cs typeface="Arial" panose="020B0604020202020204" pitchFamily="34" charset="0"/>
          </a:endParaRPr>
        </a:p>
      </dsp:txBody>
      <dsp:txXfrm>
        <a:off x="35811" y="2474766"/>
        <a:ext cx="6621191" cy="661968"/>
      </dsp:txXfrm>
    </dsp:sp>
    <dsp:sp modelId="{59B9E33E-1221-4373-9413-C79867F2F381}">
      <dsp:nvSpPr>
        <dsp:cNvPr id="0" name=""/>
        <dsp:cNvSpPr/>
      </dsp:nvSpPr>
      <dsp:spPr>
        <a:xfrm>
          <a:off x="0" y="3227265"/>
          <a:ext cx="6692813" cy="733590"/>
        </a:xfrm>
        <a:prstGeom prst="roundRect">
          <a:avLst/>
        </a:prstGeom>
        <a:gradFill rotWithShape="0">
          <a:gsLst>
            <a:gs pos="0">
              <a:schemeClr val="accent2">
                <a:hueOff val="-2169960"/>
                <a:satOff val="-1325"/>
                <a:lumOff val="5177"/>
                <a:alphaOff val="0"/>
                <a:tint val="96000"/>
                <a:lumMod val="100000"/>
              </a:schemeClr>
            </a:gs>
            <a:gs pos="78000">
              <a:schemeClr val="accent2">
                <a:hueOff val="-2169960"/>
                <a:satOff val="-1325"/>
                <a:lumOff val="51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Arial" panose="020B0604020202020204" pitchFamily="34" charset="0"/>
              <a:cs typeface="Arial" panose="020B0604020202020204" pitchFamily="34" charset="0"/>
            </a:rPr>
            <a:t>Aligns with NHS Long Term &amp; Digital Health Plans (DHSC, 2022; NHS England, 2025).</a:t>
          </a:r>
          <a:endParaRPr lang="en-US" sz="1900" i="0" kern="1200" dirty="0">
            <a:latin typeface="Arial" panose="020B0604020202020204" pitchFamily="34" charset="0"/>
            <a:cs typeface="Arial" panose="020B0604020202020204" pitchFamily="34" charset="0"/>
          </a:endParaRPr>
        </a:p>
      </dsp:txBody>
      <dsp:txXfrm>
        <a:off x="35811" y="3263076"/>
        <a:ext cx="6621191" cy="661968"/>
      </dsp:txXfrm>
    </dsp:sp>
    <dsp:sp modelId="{8C03D067-14F2-441C-B8A5-B33975694AD0}">
      <dsp:nvSpPr>
        <dsp:cNvPr id="0" name=""/>
        <dsp:cNvSpPr/>
      </dsp:nvSpPr>
      <dsp:spPr>
        <a:xfrm>
          <a:off x="0" y="4015574"/>
          <a:ext cx="6692813" cy="73359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Arial" panose="020B0604020202020204" pitchFamily="34" charset="0"/>
              <a:cs typeface="Arial" panose="020B0604020202020204" pitchFamily="34" charset="0"/>
            </a:rPr>
            <a:t>Ongoing improvement and user feedback for equity (KC et al., 2024).</a:t>
          </a:r>
          <a:endParaRPr lang="en-US" sz="1900" i="0" kern="1200" dirty="0">
            <a:latin typeface="Arial" panose="020B0604020202020204" pitchFamily="34" charset="0"/>
            <a:cs typeface="Arial" panose="020B0604020202020204" pitchFamily="34" charset="0"/>
          </a:endParaRPr>
        </a:p>
      </dsp:txBody>
      <dsp:txXfrm>
        <a:off x="35811" y="4051385"/>
        <a:ext cx="6621191" cy="6619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FAB730-5169-4C69-BB0F-073085E92AE5}"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CF210B-DD0C-4F79-9478-30EAEFF791FA}" type="slidenum">
              <a:rPr lang="en-GB" smtClean="0"/>
              <a:t>‹#›</a:t>
            </a:fld>
            <a:endParaRPr lang="en-GB"/>
          </a:p>
        </p:txBody>
      </p:sp>
    </p:spTree>
    <p:extLst>
      <p:ext uri="{BB962C8B-B14F-4D97-AF65-F5344CB8AC3E}">
        <p14:creationId xmlns:p14="http://schemas.microsoft.com/office/powerpoint/2010/main" val="2092909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F210B-DD0C-4F79-9478-30EAEFF791FA}" type="slidenum">
              <a:rPr lang="en-GB" smtClean="0"/>
              <a:t>11</a:t>
            </a:fld>
            <a:endParaRPr lang="en-GB"/>
          </a:p>
        </p:txBody>
      </p:sp>
    </p:spTree>
    <p:extLst>
      <p:ext uri="{BB962C8B-B14F-4D97-AF65-F5344CB8AC3E}">
        <p14:creationId xmlns:p14="http://schemas.microsoft.com/office/powerpoint/2010/main" val="1472838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33E07E9-5D84-4278-9599-F8AB7A380C5E}"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FFFBD4-9CBF-412F-8B58-7FB8D1EEB2DE}" type="slidenum">
              <a:rPr lang="en-GB" smtClean="0"/>
              <a:t>‹#›</a:t>
            </a:fld>
            <a:endParaRPr lang="en-GB"/>
          </a:p>
        </p:txBody>
      </p:sp>
    </p:spTree>
    <p:extLst>
      <p:ext uri="{BB962C8B-B14F-4D97-AF65-F5344CB8AC3E}">
        <p14:creationId xmlns:p14="http://schemas.microsoft.com/office/powerpoint/2010/main" val="947546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3E07E9-5D84-4278-9599-F8AB7A380C5E}"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FFFBD4-9CBF-412F-8B58-7FB8D1EEB2DE}" type="slidenum">
              <a:rPr lang="en-GB" smtClean="0"/>
              <a:t>‹#›</a:t>
            </a:fld>
            <a:endParaRPr lang="en-GB"/>
          </a:p>
        </p:txBody>
      </p:sp>
    </p:spTree>
    <p:extLst>
      <p:ext uri="{BB962C8B-B14F-4D97-AF65-F5344CB8AC3E}">
        <p14:creationId xmlns:p14="http://schemas.microsoft.com/office/powerpoint/2010/main" val="2804441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E07E9-5D84-4278-9599-F8AB7A380C5E}"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FFFBD4-9CBF-412F-8B58-7FB8D1EEB2DE}" type="slidenum">
              <a:rPr lang="en-GB" smtClean="0"/>
              <a:t>‹#›</a:t>
            </a:fld>
            <a:endParaRPr lang="en-GB"/>
          </a:p>
        </p:txBody>
      </p:sp>
    </p:spTree>
    <p:extLst>
      <p:ext uri="{BB962C8B-B14F-4D97-AF65-F5344CB8AC3E}">
        <p14:creationId xmlns:p14="http://schemas.microsoft.com/office/powerpoint/2010/main" val="2310115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3E07E9-5D84-4278-9599-F8AB7A380C5E}"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FFFBD4-9CBF-412F-8B58-7FB8D1EEB2DE}" type="slidenum">
              <a:rPr lang="en-GB" smtClean="0"/>
              <a:t>‹#›</a:t>
            </a:fld>
            <a:endParaRPr lang="en-GB"/>
          </a:p>
        </p:txBody>
      </p:sp>
    </p:spTree>
    <p:extLst>
      <p:ext uri="{BB962C8B-B14F-4D97-AF65-F5344CB8AC3E}">
        <p14:creationId xmlns:p14="http://schemas.microsoft.com/office/powerpoint/2010/main" val="3785934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3E07E9-5D84-4278-9599-F8AB7A380C5E}"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FFFBD4-9CBF-412F-8B58-7FB8D1EEB2DE}" type="slidenum">
              <a:rPr lang="en-GB" smtClean="0"/>
              <a:t>‹#›</a:t>
            </a:fld>
            <a:endParaRPr lang="en-GB"/>
          </a:p>
        </p:txBody>
      </p:sp>
    </p:spTree>
    <p:extLst>
      <p:ext uri="{BB962C8B-B14F-4D97-AF65-F5344CB8AC3E}">
        <p14:creationId xmlns:p14="http://schemas.microsoft.com/office/powerpoint/2010/main" val="2706798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33E07E9-5D84-4278-9599-F8AB7A380C5E}"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FFFBD4-9CBF-412F-8B58-7FB8D1EEB2DE}" type="slidenum">
              <a:rPr lang="en-GB" smtClean="0"/>
              <a:t>‹#›</a:t>
            </a:fld>
            <a:endParaRPr lang="en-GB"/>
          </a:p>
        </p:txBody>
      </p:sp>
    </p:spTree>
    <p:extLst>
      <p:ext uri="{BB962C8B-B14F-4D97-AF65-F5344CB8AC3E}">
        <p14:creationId xmlns:p14="http://schemas.microsoft.com/office/powerpoint/2010/main" val="23316195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3E07E9-5D84-4278-9599-F8AB7A380C5E}"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FFFBD4-9CBF-412F-8B58-7FB8D1EEB2DE}" type="slidenum">
              <a:rPr lang="en-GB" smtClean="0"/>
              <a:t>‹#›</a:t>
            </a:fld>
            <a:endParaRPr lang="en-GB"/>
          </a:p>
        </p:txBody>
      </p:sp>
    </p:spTree>
    <p:extLst>
      <p:ext uri="{BB962C8B-B14F-4D97-AF65-F5344CB8AC3E}">
        <p14:creationId xmlns:p14="http://schemas.microsoft.com/office/powerpoint/2010/main" val="1433349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3E07E9-5D84-4278-9599-F8AB7A380C5E}"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FFFBD4-9CBF-412F-8B58-7FB8D1EEB2DE}" type="slidenum">
              <a:rPr lang="en-GB" smtClean="0"/>
              <a:t>‹#›</a:t>
            </a:fld>
            <a:endParaRPr lang="en-GB"/>
          </a:p>
        </p:txBody>
      </p:sp>
    </p:spTree>
    <p:extLst>
      <p:ext uri="{BB962C8B-B14F-4D97-AF65-F5344CB8AC3E}">
        <p14:creationId xmlns:p14="http://schemas.microsoft.com/office/powerpoint/2010/main" val="1081976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FFFBD4-9CBF-412F-8B58-7FB8D1EEB2DE}" type="slidenum">
              <a:rPr lang="en-GB" smtClean="0"/>
              <a:t>‹#›</a:t>
            </a:fld>
            <a:endParaRPr lang="en-GB"/>
          </a:p>
        </p:txBody>
      </p:sp>
      <p:sp>
        <p:nvSpPr>
          <p:cNvPr id="5" name="Date Placeholder 4"/>
          <p:cNvSpPr>
            <a:spLocks noGrp="1"/>
          </p:cNvSpPr>
          <p:nvPr>
            <p:ph type="dt" sz="half" idx="10"/>
          </p:nvPr>
        </p:nvSpPr>
        <p:spPr/>
        <p:txBody>
          <a:bodyPr/>
          <a:lstStyle/>
          <a:p>
            <a:fld id="{433E07E9-5D84-4278-9599-F8AB7A380C5E}" type="datetimeFigureOut">
              <a:rPr lang="en-GB" smtClean="0"/>
              <a:t>08/11/2025</a:t>
            </a:fld>
            <a:endParaRPr lang="en-GB"/>
          </a:p>
        </p:txBody>
      </p:sp>
    </p:spTree>
    <p:extLst>
      <p:ext uri="{BB962C8B-B14F-4D97-AF65-F5344CB8AC3E}">
        <p14:creationId xmlns:p14="http://schemas.microsoft.com/office/powerpoint/2010/main" val="4107971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E07E9-5D84-4278-9599-F8AB7A380C5E}"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FFFBD4-9CBF-412F-8B58-7FB8D1EEB2DE}" type="slidenum">
              <a:rPr lang="en-GB" smtClean="0"/>
              <a:t>‹#›</a:t>
            </a:fld>
            <a:endParaRPr lang="en-GB"/>
          </a:p>
        </p:txBody>
      </p:sp>
    </p:spTree>
    <p:extLst>
      <p:ext uri="{BB962C8B-B14F-4D97-AF65-F5344CB8AC3E}">
        <p14:creationId xmlns:p14="http://schemas.microsoft.com/office/powerpoint/2010/main" val="119685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E07E9-5D84-4278-9599-F8AB7A380C5E}"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FFFBD4-9CBF-412F-8B58-7FB8D1EEB2D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82988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E07E9-5D84-4278-9599-F8AB7A380C5E}"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FFFBD4-9CBF-412F-8B58-7FB8D1EEB2DE}" type="slidenum">
              <a:rPr lang="en-GB" smtClean="0"/>
              <a:t>‹#›</a:t>
            </a:fld>
            <a:endParaRPr lang="en-GB"/>
          </a:p>
        </p:txBody>
      </p:sp>
    </p:spTree>
    <p:extLst>
      <p:ext uri="{BB962C8B-B14F-4D97-AF65-F5344CB8AC3E}">
        <p14:creationId xmlns:p14="http://schemas.microsoft.com/office/powerpoint/2010/main" val="1806793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E07E9-5D84-4278-9599-F8AB7A380C5E}"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FFFBD4-9CBF-412F-8B58-7FB8D1EEB2D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038685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E07E9-5D84-4278-9599-F8AB7A380C5E}"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FFFBD4-9CBF-412F-8B58-7FB8D1EEB2DE}" type="slidenum">
              <a:rPr lang="en-GB" smtClean="0"/>
              <a:t>‹#›</a:t>
            </a:fld>
            <a:endParaRPr lang="en-GB"/>
          </a:p>
        </p:txBody>
      </p:sp>
    </p:spTree>
    <p:extLst>
      <p:ext uri="{BB962C8B-B14F-4D97-AF65-F5344CB8AC3E}">
        <p14:creationId xmlns:p14="http://schemas.microsoft.com/office/powerpoint/2010/main" val="8185083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3E07E9-5D84-4278-9599-F8AB7A380C5E}"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FFFBD4-9CBF-412F-8B58-7FB8D1EEB2DE}" type="slidenum">
              <a:rPr lang="en-GB" smtClean="0"/>
              <a:t>‹#›</a:t>
            </a:fld>
            <a:endParaRPr lang="en-GB"/>
          </a:p>
        </p:txBody>
      </p:sp>
    </p:spTree>
    <p:extLst>
      <p:ext uri="{BB962C8B-B14F-4D97-AF65-F5344CB8AC3E}">
        <p14:creationId xmlns:p14="http://schemas.microsoft.com/office/powerpoint/2010/main" val="3904632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3E07E9-5D84-4278-9599-F8AB7A380C5E}"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FFFBD4-9CBF-412F-8B58-7FB8D1EEB2DE}" type="slidenum">
              <a:rPr lang="en-GB" smtClean="0"/>
              <a:t>‹#›</a:t>
            </a:fld>
            <a:endParaRPr lang="en-GB"/>
          </a:p>
        </p:txBody>
      </p:sp>
    </p:spTree>
    <p:extLst>
      <p:ext uri="{BB962C8B-B14F-4D97-AF65-F5344CB8AC3E}">
        <p14:creationId xmlns:p14="http://schemas.microsoft.com/office/powerpoint/2010/main" val="1200502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33E07E9-5D84-4278-9599-F8AB7A380C5E}" type="datetimeFigureOut">
              <a:rPr lang="en-GB" smtClean="0"/>
              <a:t>08/11/2025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1FFFBD4-9CBF-412F-8B58-7FB8D1EEB2DE}" type="slidenum">
              <a:rPr lang="en-GB" smtClean="0"/>
              <a:t>‹#›</a:t>
            </a:fld>
            <a:endParaRPr lang="en-GB"/>
          </a:p>
        </p:txBody>
      </p:sp>
    </p:spTree>
    <p:extLst>
      <p:ext uri="{BB962C8B-B14F-4D97-AF65-F5344CB8AC3E}">
        <p14:creationId xmlns:p14="http://schemas.microsoft.com/office/powerpoint/2010/main" val="4028144705"/>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 id="2147483906" r:id="rId12"/>
    <p:sldLayoutId id="2147483907" r:id="rId13"/>
    <p:sldLayoutId id="2147483908" r:id="rId14"/>
    <p:sldLayoutId id="2147483909" r:id="rId15"/>
    <p:sldLayoutId id="21474839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diagramLayout" Target="../diagrams/layout2.xml"/><Relationship Id="rId7" Type="http://schemas.openxmlformats.org/officeDocument/2006/relationships/image" Target="../media/image17.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3399/BJGP.2022.0150" TargetMode="External"/><Relationship Id="rId3" Type="http://schemas.openxmlformats.org/officeDocument/2006/relationships/hyperlink" Target="https://video-alexanderstreet-com.ezproxy.uwtsd.ac.uk/watch/swot-analysis?utm_campaign=Video&amp;utm_medium=MARC&amp;utm_source=aspresolver" TargetMode="External"/><Relationship Id="rId7" Type="http://schemas.openxmlformats.org/officeDocument/2006/relationships/hyperlink" Target="https://publications.parliament.uk/pa/cm5803/cmselect/cmhealth/223/report.html" TargetMode="External"/><Relationship Id="rId2" Type="http://schemas.openxmlformats.org/officeDocument/2006/relationships/hyperlink" Target="https://amarehealth.co.uk/top-3-challenges-for-healthcare-in-2023/"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a-plan-for-digital-health-and-social-care/a-plan-for-digital-health-and-social-care#summary" TargetMode="External"/><Relationship Id="rId5" Type="http://schemas.openxmlformats.org/officeDocument/2006/relationships/hyperlink" Target="https://www.openaccessgovernment.org/article/digital-innovation-in-healthcare/145149/?utm_source" TargetMode="External"/><Relationship Id="rId10" Type="http://schemas.openxmlformats.org/officeDocument/2006/relationships/hyperlink" Target="https://digital.nhs.uk/services/nhs-app/nhs-app-pilot-research-report/what-we-learned-from-users?utm_source" TargetMode="External"/><Relationship Id="rId4" Type="http://schemas.openxmlformats.org/officeDocument/2006/relationships/hyperlink" Target="https://pmc.ncbi.nlm.nih.gov/articles/PMC10313993/" TargetMode="External"/><Relationship Id="rId9" Type="http://schemas.openxmlformats.org/officeDocument/2006/relationships/hyperlink" Target="https://www.gov.uk/government/publications/national-data-guardian-2023-2024-report/national-data-guardian-2023-2024-report#what-the-ndg-does-and-how"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swansurgery.org.uk/nhs-app" TargetMode="External"/><Relationship Id="rId3" Type="http://schemas.openxmlformats.org/officeDocument/2006/relationships/hyperlink" Target="https://www.longtermplan.nhs.uk/?utm_source" TargetMode="External"/><Relationship Id="rId7" Type="http://schemas.openxmlformats.org/officeDocument/2006/relationships/hyperlink" Target="https://link.springer.com/article/10.1186/s12916-024-03842-w" TargetMode="External"/><Relationship Id="rId2" Type="http://schemas.openxmlformats.org/officeDocument/2006/relationships/hyperlink" Target="https://digital.nhs.uk/services/nhs-app/nhs-app-strategy" TargetMode="External"/><Relationship Id="rId1" Type="http://schemas.openxmlformats.org/officeDocument/2006/relationships/slideLayout" Target="../slideLayouts/slideLayout2.xml"/><Relationship Id="rId6" Type="http://schemas.openxmlformats.org/officeDocument/2006/relationships/hyperlink" Target="https://digital.nhs.uk/services/nhs-app/nhs-app-features?utm_source" TargetMode="External"/><Relationship Id="rId11" Type="http://schemas.openxmlformats.org/officeDocument/2006/relationships/hyperlink" Target="https://warwickhouse.org.uk/patient-access/" TargetMode="External"/><Relationship Id="rId5" Type="http://schemas.openxmlformats.org/officeDocument/2006/relationships/hyperlink" Target="https://www.england.nhs.uk/long-read/review-of-nhs-performance-and-delivery/?utm_source" TargetMode="External"/><Relationship Id="rId10" Type="http://schemas.openxmlformats.org/officeDocument/2006/relationships/hyperlink" Target="https://www.kingsfund.org.uk/insight-and-analysis/long-reads/digital-revolution" TargetMode="External"/><Relationship Id="rId4" Type="http://schemas.openxmlformats.org/officeDocument/2006/relationships/hyperlink" Target="https://www.england.nhs.uk/long-read/delivery-plan-for-recovering-access-to-primary-care-2/?utm_source" TargetMode="External"/><Relationship Id="rId9" Type="http://schemas.openxmlformats.org/officeDocument/2006/relationships/hyperlink" Target="https://doi.org/10.1080/17538157.2021.18798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4C35357D-6AD9-34A3-2DE5-2B754A99A170}"/>
              </a:ext>
            </a:extLst>
          </p:cNvPr>
          <p:cNvSpPr>
            <a:spLocks noGrp="1"/>
          </p:cNvSpPr>
          <p:nvPr>
            <p:ph type="subTitle" idx="1"/>
          </p:nvPr>
        </p:nvSpPr>
        <p:spPr/>
        <p:txBody>
          <a:bodyPr/>
          <a:lstStyle/>
          <a:p>
            <a:endParaRPr lang="en-US" dirty="0"/>
          </a:p>
          <a:p>
            <a:endParaRPr lang="en-GB" dirty="0"/>
          </a:p>
        </p:txBody>
      </p:sp>
      <p:sp>
        <p:nvSpPr>
          <p:cNvPr id="7" name="TextBox 6">
            <a:extLst>
              <a:ext uri="{FF2B5EF4-FFF2-40B4-BE49-F238E27FC236}">
                <a16:creationId xmlns:a16="http://schemas.microsoft.com/office/drawing/2014/main" id="{E1957F90-D3F2-B621-02C1-7C33BD76795E}"/>
              </a:ext>
            </a:extLst>
          </p:cNvPr>
          <p:cNvSpPr txBox="1"/>
          <p:nvPr/>
        </p:nvSpPr>
        <p:spPr>
          <a:xfrm>
            <a:off x="2567192" y="1771427"/>
            <a:ext cx="6096000" cy="4558812"/>
          </a:xfrm>
          <a:prstGeom prst="rect">
            <a:avLst/>
          </a:prstGeom>
          <a:noFill/>
        </p:spPr>
        <p:txBody>
          <a:bodyPr wrap="square">
            <a:spAutoFit/>
          </a:bodyPr>
          <a:lstStyle/>
          <a:p>
            <a:pPr algn="just">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Programme: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BSc (Hons) Health and Social Care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Module Title: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Digital Transformation in the Health and Care Professions</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Module Code: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BMHP6026</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Bef>
                <a:spcPts val="600"/>
              </a:spcBef>
              <a:spcAft>
                <a:spcPts val="6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Assignment Title: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Component 2</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Student Name: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Mehwish Arshad</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Student Number: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2312904</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Lecturer’s Name: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Joanne Davies</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8" name="Picture 7" descr="University of Wales Trinity Saint David | LinkedIn">
            <a:extLst>
              <a:ext uri="{FF2B5EF4-FFF2-40B4-BE49-F238E27FC236}">
                <a16:creationId xmlns:a16="http://schemas.microsoft.com/office/drawing/2014/main" id="{7D70EB22-BC5D-4695-B5AC-16ABBF864E9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81699" y="155913"/>
            <a:ext cx="1456701" cy="1554355"/>
          </a:xfrm>
          <a:prstGeom prst="rect">
            <a:avLst/>
          </a:prstGeom>
          <a:noFill/>
          <a:ln>
            <a:noFill/>
          </a:ln>
        </p:spPr>
      </p:pic>
    </p:spTree>
    <p:extLst>
      <p:ext uri="{BB962C8B-B14F-4D97-AF65-F5344CB8AC3E}">
        <p14:creationId xmlns:p14="http://schemas.microsoft.com/office/powerpoint/2010/main" val="1556503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9EA5-244F-2B3B-05F5-FC10297B736A}"/>
              </a:ext>
            </a:extLst>
          </p:cNvPr>
          <p:cNvSpPr>
            <a:spLocks noGrp="1"/>
          </p:cNvSpPr>
          <p:nvPr>
            <p:ph type="title"/>
          </p:nvPr>
        </p:nvSpPr>
        <p:spPr>
          <a:xfrm>
            <a:off x="677334" y="155907"/>
            <a:ext cx="8596668" cy="1320800"/>
          </a:xfrm>
        </p:spPr>
        <p:txBody>
          <a:bodyPr anchor="t">
            <a:noAutofit/>
          </a:bodyPr>
          <a:lstStyle/>
          <a:p>
            <a:pPr>
              <a:lnSpc>
                <a:spcPct val="90000"/>
              </a:lnSpc>
            </a:pPr>
            <a:r>
              <a:rPr lang="en-US" sz="4000" dirty="0">
                <a:latin typeface="Arial" panose="020B0604020202020204" pitchFamily="34" charset="0"/>
                <a:cs typeface="Arial" panose="020B0604020202020204" pitchFamily="34" charset="0"/>
              </a:rPr>
              <a:t>Introduction </a:t>
            </a:r>
            <a:br>
              <a:rPr lang="en-US" sz="4000" dirty="0">
                <a:latin typeface="Arial" panose="020B0604020202020204" pitchFamily="34" charset="0"/>
                <a:cs typeface="Arial" panose="020B0604020202020204" pitchFamily="34" charset="0"/>
              </a:rPr>
            </a:br>
            <a:r>
              <a:rPr lang="en-US" sz="4000" dirty="0">
                <a:highlight>
                  <a:srgbClr val="FFFF00"/>
                </a:highlight>
                <a:latin typeface="Arial" panose="020B0604020202020204" pitchFamily="34" charset="0"/>
                <a:cs typeface="Arial" panose="020B0604020202020204" pitchFamily="34" charset="0"/>
              </a:rPr>
              <a:t>Digital Innovation in Healthcare: The NHS App</a:t>
            </a:r>
            <a:endParaRPr lang="en-GB" sz="4000" dirty="0"/>
          </a:p>
        </p:txBody>
      </p:sp>
      <p:pic>
        <p:nvPicPr>
          <p:cNvPr id="4" name="Picture 3" descr="A hand holding a phone&#10;&#10;AI-generated content may be incorrect.">
            <a:extLst>
              <a:ext uri="{FF2B5EF4-FFF2-40B4-BE49-F238E27FC236}">
                <a16:creationId xmlns:a16="http://schemas.microsoft.com/office/drawing/2014/main" id="{A887C682-08C0-F010-ACFE-0EA7BF870379}"/>
              </a:ext>
            </a:extLst>
          </p:cNvPr>
          <p:cNvPicPr>
            <a:picLocks noChangeAspect="1"/>
          </p:cNvPicPr>
          <p:nvPr/>
        </p:nvPicPr>
        <p:blipFill>
          <a:blip r:embed="rId2">
            <a:extLst>
              <a:ext uri="{28A0092B-C50C-407E-A947-70E740481C1C}">
                <a14:useLocalDpi xmlns:a14="http://schemas.microsoft.com/office/drawing/2010/main" val="0"/>
              </a:ext>
            </a:extLst>
          </a:blip>
          <a:srcRect l="9161" r="17943" b="1"/>
          <a:stretch>
            <a:fillRect/>
          </a:stretch>
        </p:blipFill>
        <p:spPr>
          <a:xfrm>
            <a:off x="677334" y="2159331"/>
            <a:ext cx="3144597" cy="3882362"/>
          </a:xfrm>
          <a:prstGeom prst="rect">
            <a:avLst/>
          </a:prstGeom>
        </p:spPr>
      </p:pic>
      <p:graphicFrame>
        <p:nvGraphicFramePr>
          <p:cNvPr id="7" name="Content Placeholder 2">
            <a:extLst>
              <a:ext uri="{FF2B5EF4-FFF2-40B4-BE49-F238E27FC236}">
                <a16:creationId xmlns:a16="http://schemas.microsoft.com/office/drawing/2014/main" id="{7AC26B49-427D-7AC0-EF9C-A983A847CFFD}"/>
              </a:ext>
            </a:extLst>
          </p:cNvPr>
          <p:cNvGraphicFramePr>
            <a:graphicFrameLocks noGrp="1"/>
          </p:cNvGraphicFramePr>
          <p:nvPr>
            <p:ph idx="1"/>
            <p:extLst>
              <p:ext uri="{D42A27DB-BD31-4B8C-83A1-F6EECF244321}">
                <p14:modId xmlns:p14="http://schemas.microsoft.com/office/powerpoint/2010/main" val="3595530919"/>
              </p:ext>
            </p:extLst>
          </p:nvPr>
        </p:nvGraphicFramePr>
        <p:xfrm>
          <a:off x="4063160" y="2160589"/>
          <a:ext cx="5207839"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descr="Stethoscope with solid fill">
            <a:extLst>
              <a:ext uri="{FF2B5EF4-FFF2-40B4-BE49-F238E27FC236}">
                <a16:creationId xmlns:a16="http://schemas.microsoft.com/office/drawing/2014/main" id="{FCA317DA-E5F6-AC5A-144D-C5B248811228}"/>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3390" y="124718"/>
            <a:ext cx="691589" cy="691589"/>
          </a:xfrm>
          <a:prstGeom prst="rect">
            <a:avLst/>
          </a:prstGeom>
        </p:spPr>
      </p:pic>
    </p:spTree>
    <p:extLst>
      <p:ext uri="{BB962C8B-B14F-4D97-AF65-F5344CB8AC3E}">
        <p14:creationId xmlns:p14="http://schemas.microsoft.com/office/powerpoint/2010/main" val="1655234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ink desk with doctor items">
            <a:extLst>
              <a:ext uri="{FF2B5EF4-FFF2-40B4-BE49-F238E27FC236}">
                <a16:creationId xmlns:a16="http://schemas.microsoft.com/office/drawing/2014/main" id="{0D9D807F-CCCC-A8B9-BDB9-3B43202C37C0}"/>
              </a:ext>
            </a:extLst>
          </p:cNvPr>
          <p:cNvPicPr>
            <a:picLocks noChangeAspect="1"/>
          </p:cNvPicPr>
          <p:nvPr/>
        </p:nvPicPr>
        <p:blipFill>
          <a:blip r:embed="rId2"/>
          <a:srcRect l="22893" r="-2"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6236034-3B40-7C4A-701B-3F1DC8117C6A}"/>
              </a:ext>
            </a:extLst>
          </p:cNvPr>
          <p:cNvSpPr>
            <a:spLocks noGrp="1"/>
          </p:cNvSpPr>
          <p:nvPr>
            <p:ph type="title"/>
          </p:nvPr>
        </p:nvSpPr>
        <p:spPr>
          <a:xfrm>
            <a:off x="677333" y="609600"/>
            <a:ext cx="3851123" cy="1320800"/>
          </a:xfrm>
        </p:spPr>
        <p:txBody>
          <a:bodyPr>
            <a:normAutofit/>
          </a:bodyPr>
          <a:lstStyle/>
          <a:p>
            <a:r>
              <a:rPr lang="en-US" sz="4000" dirty="0">
                <a:highlight>
                  <a:srgbClr val="FFFF00"/>
                </a:highlight>
                <a:latin typeface="Arial" panose="020B0604020202020204" pitchFamily="34" charset="0"/>
                <a:cs typeface="Arial" panose="020B0604020202020204" pitchFamily="34" charset="0"/>
              </a:rPr>
              <a:t>Why it Matters</a:t>
            </a:r>
            <a:endParaRPr lang="en-GB" sz="4000" dirty="0">
              <a:highlight>
                <a:srgbClr val="FFFF00"/>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8B60C98-E0DF-D707-27F2-200E19A3D335}"/>
              </a:ext>
            </a:extLst>
          </p:cNvPr>
          <p:cNvSpPr>
            <a:spLocks noGrp="1"/>
          </p:cNvSpPr>
          <p:nvPr>
            <p:ph idx="1"/>
          </p:nvPr>
        </p:nvSpPr>
        <p:spPr>
          <a:xfrm>
            <a:off x="677334" y="2160589"/>
            <a:ext cx="3851122" cy="3880773"/>
          </a:xfrm>
        </p:spPr>
        <p:txBody>
          <a:bodyPr>
            <a:normAutofit lnSpcReduction="10000"/>
          </a:bodyPr>
          <a:lstStyle/>
          <a:p>
            <a:pPr>
              <a:lnSpc>
                <a:spcPct val="90000"/>
              </a:lnSpc>
            </a:pPr>
            <a:r>
              <a:rPr lang="en-US" b="1" dirty="0">
                <a:latin typeface="Arial" panose="020B0604020202020204" pitchFamily="34" charset="0"/>
                <a:cs typeface="Arial" panose="020B0604020202020204" pitchFamily="34" charset="0"/>
              </a:rPr>
              <a:t>Functions</a:t>
            </a:r>
          </a:p>
          <a:p>
            <a:pPr marL="0" indent="0">
              <a:lnSpc>
                <a:spcPct val="90000"/>
              </a:lnSpc>
              <a:buNone/>
            </a:pPr>
            <a:r>
              <a:rPr lang="en-US" dirty="0">
                <a:latin typeface="Arial" panose="020B0604020202020204" pitchFamily="34" charset="0"/>
                <a:cs typeface="Arial" panose="020B0604020202020204" pitchFamily="34" charset="0"/>
              </a:rPr>
              <a:t>Book GP appointments, order repeat prescriptions, view medical records, and access NHS 111 (NHS England, 2023;</a:t>
            </a:r>
            <a:r>
              <a:rPr lang="en-GB" dirty="0"/>
              <a:t> The King’s Fund, 2020</a:t>
            </a:r>
            <a:r>
              <a:rPr lang="en-US" dirty="0">
                <a:latin typeface="Arial" panose="020B0604020202020204" pitchFamily="34" charset="0"/>
                <a:cs typeface="Arial" panose="020B0604020202020204" pitchFamily="34" charset="0"/>
              </a:rPr>
              <a:t>).	</a:t>
            </a:r>
          </a:p>
          <a:p>
            <a:pPr>
              <a:lnSpc>
                <a:spcPct val="90000"/>
              </a:lnSpc>
            </a:pPr>
            <a:r>
              <a:rPr lang="en-US" b="1" dirty="0">
                <a:latin typeface="Arial" panose="020B0604020202020204" pitchFamily="34" charset="0"/>
                <a:cs typeface="Arial" panose="020B0604020202020204" pitchFamily="34" charset="0"/>
              </a:rPr>
              <a:t>Benefits</a:t>
            </a:r>
          </a:p>
          <a:p>
            <a:pPr marL="0" indent="0">
              <a:lnSpc>
                <a:spcPct val="90000"/>
              </a:lnSpc>
              <a:buNone/>
            </a:pPr>
            <a:r>
              <a:rPr lang="en-US" dirty="0">
                <a:latin typeface="Arial" panose="020B0604020202020204" pitchFamily="34" charset="0"/>
                <a:cs typeface="Arial" panose="020B0604020202020204" pitchFamily="34" charset="0"/>
              </a:rPr>
              <a:t>Empowers patients to take control of their healthcare.	</a:t>
            </a:r>
          </a:p>
          <a:p>
            <a:pPr marL="0" indent="0">
              <a:lnSpc>
                <a:spcPct val="90000"/>
              </a:lnSpc>
              <a:buNone/>
            </a:pPr>
            <a:r>
              <a:rPr lang="en-US" dirty="0">
                <a:latin typeface="Arial" panose="020B0604020202020204" pitchFamily="34" charset="0"/>
                <a:cs typeface="Arial" panose="020B0604020202020204" pitchFamily="34" charset="0"/>
              </a:rPr>
              <a:t>Reduces administrative workload for NHS staff.	</a:t>
            </a:r>
          </a:p>
          <a:p>
            <a:pPr marL="0" indent="0">
              <a:lnSpc>
                <a:spcPct val="90000"/>
              </a:lnSpc>
              <a:buNone/>
            </a:pPr>
            <a:r>
              <a:rPr lang="en-US" dirty="0">
                <a:latin typeface="Arial" panose="020B0604020202020204" pitchFamily="34" charset="0"/>
                <a:cs typeface="Arial" panose="020B0604020202020204" pitchFamily="34" charset="0"/>
              </a:rPr>
              <a:t>Improves accessibility and service efficiency.</a:t>
            </a:r>
            <a:endParaRPr lang="en-GB" dirty="0">
              <a:latin typeface="Arial" panose="020B0604020202020204" pitchFamily="34" charset="0"/>
              <a:cs typeface="Arial" panose="020B0604020202020204" pitchFamily="34" charset="0"/>
            </a:endParaRP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7003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E81BB-F87A-4F36-9D7B-87E7493F4B4C}"/>
              </a:ext>
            </a:extLst>
          </p:cNvPr>
          <p:cNvSpPr>
            <a:spLocks noGrp="1"/>
          </p:cNvSpPr>
          <p:nvPr>
            <p:ph type="title"/>
          </p:nvPr>
        </p:nvSpPr>
        <p:spPr>
          <a:xfrm>
            <a:off x="677334" y="609600"/>
            <a:ext cx="8596668" cy="1320800"/>
          </a:xfrm>
        </p:spPr>
        <p:txBody>
          <a:bodyPr anchor="t">
            <a:normAutofit/>
          </a:bodyPr>
          <a:lstStyle/>
          <a:p>
            <a:r>
              <a:rPr lang="en-GB" sz="4000" dirty="0">
                <a:highlight>
                  <a:srgbClr val="FFFF00"/>
                </a:highlight>
                <a:latin typeface="Arial" panose="020B0604020202020204" pitchFamily="34" charset="0"/>
                <a:cs typeface="Arial" panose="020B0604020202020204" pitchFamily="34" charset="0"/>
              </a:rPr>
              <a:t>Overview of the Innovation</a:t>
            </a:r>
            <a:br>
              <a:rPr lang="en-GB" sz="4000" dirty="0">
                <a:highlight>
                  <a:srgbClr val="FFFF00"/>
                </a:highlight>
              </a:rPr>
            </a:br>
            <a:r>
              <a:rPr lang="en-US" sz="4000" dirty="0">
                <a:highlight>
                  <a:srgbClr val="FFFF00"/>
                </a:highlight>
                <a:latin typeface="Arial" panose="020B0604020202020204" pitchFamily="34" charset="0"/>
                <a:cs typeface="Arial" panose="020B0604020202020204" pitchFamily="34" charset="0"/>
              </a:rPr>
              <a:t>What is the NHS App?</a:t>
            </a:r>
            <a:endParaRPr lang="en-GB" sz="4000" dirty="0">
              <a:highlight>
                <a:srgbClr val="FFFF00"/>
              </a:highlight>
              <a:latin typeface="Arial" panose="020B0604020202020204" pitchFamily="34" charset="0"/>
              <a:cs typeface="Arial" panose="020B0604020202020204" pitchFamily="34" charset="0"/>
            </a:endParaRPr>
          </a:p>
        </p:txBody>
      </p:sp>
      <p:pic>
        <p:nvPicPr>
          <p:cNvPr id="7" name="Picture 6" descr="A diagram of a phone with icons and symbols&#10;&#10;AI-generated content may be incorrect.">
            <a:extLst>
              <a:ext uri="{FF2B5EF4-FFF2-40B4-BE49-F238E27FC236}">
                <a16:creationId xmlns:a16="http://schemas.microsoft.com/office/drawing/2014/main" id="{F104015F-F3AE-6976-0AD7-B871229C893D}"/>
              </a:ext>
            </a:extLst>
          </p:cNvPr>
          <p:cNvPicPr>
            <a:picLocks noChangeAspect="1"/>
          </p:cNvPicPr>
          <p:nvPr/>
        </p:nvPicPr>
        <p:blipFill>
          <a:blip r:embed="rId2">
            <a:extLst>
              <a:ext uri="{28A0092B-C50C-407E-A947-70E740481C1C}">
                <a14:useLocalDpi xmlns:a14="http://schemas.microsoft.com/office/drawing/2010/main" val="0"/>
              </a:ext>
            </a:extLst>
          </a:blip>
          <a:srcRect r="2201" b="1"/>
          <a:stretch>
            <a:fillRect/>
          </a:stretch>
        </p:blipFill>
        <p:spPr>
          <a:xfrm>
            <a:off x="101600" y="1835671"/>
            <a:ext cx="5902960" cy="4336969"/>
          </a:xfrm>
          <a:prstGeom prst="rect">
            <a:avLst/>
          </a:prstGeom>
        </p:spPr>
      </p:pic>
      <p:sp>
        <p:nvSpPr>
          <p:cNvPr id="8" name="Rectangle 2">
            <a:extLst>
              <a:ext uri="{FF2B5EF4-FFF2-40B4-BE49-F238E27FC236}">
                <a16:creationId xmlns:a16="http://schemas.microsoft.com/office/drawing/2014/main" id="{C4FF514D-B8A1-5F6E-4955-4261E1BB4F1A}"/>
              </a:ext>
            </a:extLst>
          </p:cNvPr>
          <p:cNvSpPr>
            <a:spLocks noGrp="1" noChangeArrowheads="1"/>
          </p:cNvSpPr>
          <p:nvPr>
            <p:ph idx="1"/>
          </p:nvPr>
        </p:nvSpPr>
        <p:spPr bwMode="auto">
          <a:xfrm>
            <a:off x="6308462" y="2063770"/>
            <a:ext cx="5313382" cy="3880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algn="just" defTabSz="914400" eaLnBrk="0" fontAlgn="base" hangingPunct="0">
              <a:lnSpc>
                <a:spcPct val="90000"/>
              </a:lnSpc>
              <a:spcBef>
                <a:spcPct val="0"/>
              </a:spcBef>
              <a:spcAft>
                <a:spcPts val="600"/>
              </a:spcAft>
              <a:buClrTx/>
              <a:buSzTx/>
            </a:pPr>
            <a:r>
              <a:rPr kumimoji="0" lang="en-US" altLang="en-US" sz="1600" i="0" u="none" strike="noStrike" cap="none" normalizeH="0" baseline="0" dirty="0">
                <a:ln>
                  <a:noFill/>
                </a:ln>
                <a:effectLst/>
                <a:latin typeface="Arial" panose="020B0604020202020204" pitchFamily="34" charset="0"/>
                <a:cs typeface="Arial" panose="020B0604020202020204" pitchFamily="34" charset="0"/>
              </a:rPr>
              <a:t>A free, secure mobile app developed by NHS England to provide access to a range of NHS services in one place (Department of Health and Social Care, 2022).</a:t>
            </a:r>
          </a:p>
          <a:p>
            <a:pPr algn="just" defTabSz="914400" eaLnBrk="0" fontAlgn="base" hangingPunct="0">
              <a:lnSpc>
                <a:spcPct val="90000"/>
              </a:lnSpc>
              <a:spcBef>
                <a:spcPct val="0"/>
              </a:spcBef>
              <a:spcAft>
                <a:spcPts val="600"/>
              </a:spcAft>
              <a:buClrTx/>
              <a:buSzTx/>
            </a:pPr>
            <a:r>
              <a:rPr kumimoji="0" lang="en-US" altLang="en-US" sz="1600" i="0" u="none" strike="noStrike" cap="none" normalizeH="0" baseline="0" dirty="0">
                <a:ln>
                  <a:noFill/>
                </a:ln>
                <a:effectLst/>
                <a:latin typeface="Arial" panose="020B0604020202020204" pitchFamily="34" charset="0"/>
                <a:cs typeface="Arial" panose="020B0604020202020204" pitchFamily="34" charset="0"/>
              </a:rPr>
              <a:t>Designed to help patients manage their healthcare quickly and conveniently (Costelloe, 2022).</a:t>
            </a:r>
          </a:p>
          <a:p>
            <a:pPr marL="0" indent="0" algn="just" defTabSz="914400" eaLnBrk="0" fontAlgn="base" hangingPunct="0">
              <a:lnSpc>
                <a:spcPct val="90000"/>
              </a:lnSpc>
              <a:spcBef>
                <a:spcPct val="0"/>
              </a:spcBef>
              <a:spcAft>
                <a:spcPts val="600"/>
              </a:spcAft>
              <a:buClrTx/>
              <a:buSzTx/>
              <a:buNone/>
            </a:pPr>
            <a:endParaRPr lang="en-US" altLang="en-US" sz="1600" b="1" dirty="0">
              <a:latin typeface="Arial" panose="020B0604020202020204" pitchFamily="34" charset="0"/>
              <a:cs typeface="Arial" panose="020B0604020202020204" pitchFamily="34" charset="0"/>
            </a:endParaRPr>
          </a:p>
          <a:p>
            <a:pPr marL="0" indent="0" algn="just" defTabSz="914400" eaLnBrk="0" fontAlgn="base" hangingPunct="0">
              <a:lnSpc>
                <a:spcPct val="90000"/>
              </a:lnSpc>
              <a:spcBef>
                <a:spcPct val="0"/>
              </a:spcBef>
              <a:spcAft>
                <a:spcPts val="600"/>
              </a:spcAft>
              <a:buClrTx/>
              <a:buSzTx/>
              <a:buNone/>
            </a:pP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functions include:</a:t>
            </a:r>
          </a:p>
          <a:p>
            <a:pPr algn="just" defTabSz="914400" eaLnBrk="0" fontAlgn="base" hangingPunct="0">
              <a:lnSpc>
                <a:spcPct val="90000"/>
              </a:lnSpc>
              <a:spcBef>
                <a:spcPct val="0"/>
              </a:spcBef>
              <a:spcAft>
                <a:spcPts val="600"/>
              </a:spcAft>
              <a:buClrTx/>
              <a:buSzTx/>
            </a:pPr>
            <a:r>
              <a:rPr kumimoji="0" lang="en-US" altLang="en-US" sz="1600" i="0" u="none" strike="noStrike" cap="none" normalizeH="0" baseline="0" dirty="0">
                <a:ln>
                  <a:noFill/>
                </a:ln>
                <a:effectLst/>
                <a:latin typeface="Arial" panose="020B0604020202020204" pitchFamily="34" charset="0"/>
                <a:cs typeface="Arial" panose="020B0604020202020204" pitchFamily="34" charset="0"/>
              </a:rPr>
              <a:t>Accessing NHS 111 online for urgent health advice (Department of Health and Social Care). </a:t>
            </a:r>
          </a:p>
          <a:p>
            <a:pPr algn="just" defTabSz="914400" eaLnBrk="0" fontAlgn="base" hangingPunct="0">
              <a:lnSpc>
                <a:spcPct val="90000"/>
              </a:lnSpc>
              <a:spcBef>
                <a:spcPct val="0"/>
              </a:spcBef>
              <a:spcAft>
                <a:spcPts val="600"/>
              </a:spcAft>
              <a:buClrTx/>
              <a:buSzTx/>
            </a:pPr>
            <a:r>
              <a:rPr kumimoji="0" lang="en-US" altLang="en-US" sz="1600" i="0" u="none" strike="noStrike" cap="none" normalizeH="0" baseline="0" dirty="0">
                <a:ln>
                  <a:noFill/>
                </a:ln>
                <a:effectLst/>
                <a:latin typeface="Arial" panose="020B0604020202020204" pitchFamily="34" charset="0"/>
                <a:cs typeface="Arial" panose="020B0604020202020204" pitchFamily="34" charset="0"/>
              </a:rPr>
              <a:t>Available to all patients in England via the Apple App Store and Google Play (NHS England, 2023).</a:t>
            </a:r>
          </a:p>
        </p:txBody>
      </p:sp>
      <p:sp>
        <p:nvSpPr>
          <p:cNvPr id="4" name="TextBox 3">
            <a:extLst>
              <a:ext uri="{FF2B5EF4-FFF2-40B4-BE49-F238E27FC236}">
                <a16:creationId xmlns:a16="http://schemas.microsoft.com/office/drawing/2014/main" id="{F91D64BB-ADE0-0C67-9E8A-7B879323E6BF}"/>
              </a:ext>
            </a:extLst>
          </p:cNvPr>
          <p:cNvSpPr txBox="1"/>
          <p:nvPr/>
        </p:nvSpPr>
        <p:spPr>
          <a:xfrm>
            <a:off x="1144013" y="6248400"/>
            <a:ext cx="4415057" cy="388236"/>
          </a:xfrm>
          <a:prstGeom prst="rect">
            <a:avLst/>
          </a:prstGeom>
          <a:solidFill>
            <a:srgbClr val="000000">
              <a:alpha val="50000"/>
            </a:srgbClr>
          </a:solidFill>
          <a:ln>
            <a:noFill/>
          </a:ln>
        </p:spPr>
        <p:txBody>
          <a:bodyPr wrap="square">
            <a:noAutofit/>
          </a:bodyPr>
          <a:lstStyle/>
          <a:p>
            <a:pPr algn="ctr">
              <a:spcAft>
                <a:spcPts val="600"/>
              </a:spcAft>
            </a:pPr>
            <a:r>
              <a:rPr lang="en-GB" sz="1300">
                <a:solidFill>
                  <a:srgbClr val="FFFFFF"/>
                </a:solidFill>
              </a:rPr>
              <a:t>(Swan Surgery, 2025)</a:t>
            </a:r>
          </a:p>
        </p:txBody>
      </p:sp>
    </p:spTree>
    <p:extLst>
      <p:ext uri="{BB962C8B-B14F-4D97-AF65-F5344CB8AC3E}">
        <p14:creationId xmlns:p14="http://schemas.microsoft.com/office/powerpoint/2010/main" val="3585893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D864D-5A45-10C7-DDB7-0233C7778424}"/>
              </a:ext>
            </a:extLst>
          </p:cNvPr>
          <p:cNvSpPr>
            <a:spLocks noGrp="1"/>
          </p:cNvSpPr>
          <p:nvPr>
            <p:ph type="title"/>
          </p:nvPr>
        </p:nvSpPr>
        <p:spPr>
          <a:xfrm>
            <a:off x="2626042" y="0"/>
            <a:ext cx="6424440" cy="1320800"/>
          </a:xfrm>
        </p:spPr>
        <p:txBody>
          <a:bodyPr>
            <a:noAutofit/>
          </a:bodyPr>
          <a:lstStyle/>
          <a:p>
            <a:pPr>
              <a:lnSpc>
                <a:spcPct val="90000"/>
              </a:lnSpc>
            </a:pPr>
            <a:r>
              <a:rPr lang="en-GB" sz="4000" dirty="0">
                <a:solidFill>
                  <a:schemeClr val="tx1"/>
                </a:solidFill>
                <a:highlight>
                  <a:srgbClr val="FFFF00"/>
                </a:highlight>
                <a:latin typeface="Arial" panose="020B0604020202020204" pitchFamily="34" charset="0"/>
                <a:cs typeface="Arial" panose="020B0604020202020204" pitchFamily="34" charset="0"/>
              </a:rPr>
              <a:t>Overview of the Innovation </a:t>
            </a:r>
            <a:br>
              <a:rPr lang="en-GB" sz="4000" dirty="0">
                <a:highlight>
                  <a:srgbClr val="FFFF00"/>
                </a:highlight>
                <a:latin typeface="Arial" panose="020B0604020202020204" pitchFamily="34" charset="0"/>
                <a:cs typeface="Arial" panose="020B0604020202020204" pitchFamily="34" charset="0"/>
              </a:rPr>
            </a:br>
            <a:r>
              <a:rPr lang="en-US" sz="4000" dirty="0">
                <a:highlight>
                  <a:srgbClr val="FFFF00"/>
                </a:highlight>
                <a:latin typeface="Arial" panose="020B0604020202020204" pitchFamily="34" charset="0"/>
                <a:cs typeface="Arial" panose="020B0604020202020204" pitchFamily="34" charset="0"/>
              </a:rPr>
              <a:t>How the NHS App Works and Where It’s Used</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pic>
        <p:nvPicPr>
          <p:cNvPr id="5" name="Picture 4" descr="Stethoscope">
            <a:extLst>
              <a:ext uri="{FF2B5EF4-FFF2-40B4-BE49-F238E27FC236}">
                <a16:creationId xmlns:a16="http://schemas.microsoft.com/office/drawing/2014/main" id="{1D779390-FD1E-B160-08A4-F48F9D3D11AC}"/>
              </a:ext>
            </a:extLst>
          </p:cNvPr>
          <p:cNvPicPr>
            <a:picLocks noChangeAspect="1"/>
          </p:cNvPicPr>
          <p:nvPr/>
        </p:nvPicPr>
        <p:blipFill>
          <a:blip r:embed="rId2"/>
          <a:srcRect l="24333" r="49094"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18D5DAA-9E87-1389-33CE-C93DC0E107BE}"/>
              </a:ext>
            </a:extLst>
          </p:cNvPr>
          <p:cNvSpPr>
            <a:spLocks noGrp="1"/>
          </p:cNvSpPr>
          <p:nvPr>
            <p:ph idx="1"/>
          </p:nvPr>
        </p:nvSpPr>
        <p:spPr>
          <a:xfrm>
            <a:off x="2849562" y="2160589"/>
            <a:ext cx="8867956" cy="4391040"/>
          </a:xfrm>
        </p:spPr>
        <p:txBody>
          <a:bodyPr>
            <a:normAutofit/>
          </a:bodyPr>
          <a:lstStyle/>
          <a:p>
            <a:pPr>
              <a:lnSpc>
                <a:spcPct val="90000"/>
              </a:lnSpc>
            </a:pPr>
            <a:r>
              <a:rPr lang="en-US" dirty="0">
                <a:latin typeface="Arial" panose="020B0604020202020204" pitchFamily="34" charset="0"/>
                <a:cs typeface="Arial" panose="020B0604020202020204" pitchFamily="34" charset="0"/>
              </a:rPr>
              <a:t>Integrated with GP systems and NHS databases to provide real-time patient information (NHS England, 2021).</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pPr>
              <a:lnSpc>
                <a:spcPct val="90000"/>
              </a:lnSpc>
            </a:pPr>
            <a:r>
              <a:rPr lang="en-US" dirty="0">
                <a:latin typeface="Arial" panose="020B0604020202020204" pitchFamily="34" charset="0"/>
                <a:cs typeface="Arial" panose="020B0604020202020204" pitchFamily="34" charset="0"/>
              </a:rPr>
              <a:t>Patients log in using the NHS login for secure identity verification (Department of Health and Social Care, 2022).</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pPr>
              <a:lnSpc>
                <a:spcPct val="90000"/>
              </a:lnSpc>
            </a:pPr>
            <a:r>
              <a:rPr lang="en-US" dirty="0">
                <a:latin typeface="Arial" panose="020B0604020202020204" pitchFamily="34" charset="0"/>
                <a:cs typeface="Arial" panose="020B0604020202020204" pitchFamily="34" charset="0"/>
              </a:rPr>
              <a:t>Used across primary care and community healthcare settings in England (NHS England, 2023).</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pPr>
              <a:lnSpc>
                <a:spcPct val="90000"/>
              </a:lnSpc>
            </a:pPr>
            <a:r>
              <a:rPr lang="en-US" dirty="0">
                <a:latin typeface="Arial" panose="020B0604020202020204" pitchFamily="34" charset="0"/>
                <a:cs typeface="Arial" panose="020B0604020202020204" pitchFamily="34" charset="0"/>
              </a:rPr>
              <a:t>Supports digital-first healthcare and aligns with the goals of the NHS Long Term Plan (Department of Health and Social Care, 2022; NHS England Digital, 2025).</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pPr>
              <a:lnSpc>
                <a:spcPct val="90000"/>
              </a:lnSpc>
            </a:pPr>
            <a:r>
              <a:rPr lang="en-US" dirty="0">
                <a:latin typeface="Arial" panose="020B0604020202020204" pitchFamily="34" charset="0"/>
                <a:cs typeface="Arial" panose="020B0604020202020204" pitchFamily="34" charset="0"/>
              </a:rPr>
              <a:t>Enhances communication and information sharing between patients and healthcare professionals, improving continuity of care (Costelloe, 2022).</a:t>
            </a:r>
          </a:p>
          <a:p>
            <a:pPr>
              <a:lnSpc>
                <a:spcPct val="9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8789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EE2A8-C2FE-52A0-4ED9-0353F5625D80}"/>
              </a:ext>
            </a:extLst>
          </p:cNvPr>
          <p:cNvSpPr>
            <a:spLocks noGrp="1"/>
          </p:cNvSpPr>
          <p:nvPr>
            <p:ph type="title"/>
          </p:nvPr>
        </p:nvSpPr>
        <p:spPr>
          <a:xfrm>
            <a:off x="494454" y="0"/>
            <a:ext cx="8596668" cy="1320800"/>
          </a:xfrm>
        </p:spPr>
        <p:txBody>
          <a:bodyPr anchor="t">
            <a:noAutofit/>
          </a:bodyPr>
          <a:lstStyle/>
          <a:p>
            <a:pPr>
              <a:lnSpc>
                <a:spcPct val="90000"/>
              </a:lnSpc>
            </a:pPr>
            <a:r>
              <a:rPr lang="en-GB" dirty="0">
                <a:highlight>
                  <a:srgbClr val="FFFF00"/>
                </a:highlight>
                <a:latin typeface="Arial" panose="020B0604020202020204" pitchFamily="34" charset="0"/>
                <a:cs typeface="Arial" panose="020B0604020202020204" pitchFamily="34" charset="0"/>
              </a:rPr>
              <a:t>Workforce: Training, Role Adaptation, and Competency</a:t>
            </a:r>
            <a:br>
              <a:rPr lang="en-GB" b="1" dirty="0">
                <a:highlight>
                  <a:srgbClr val="FFFF00"/>
                </a:highlight>
                <a:latin typeface="Arial" panose="020B0604020202020204" pitchFamily="34" charset="0"/>
                <a:cs typeface="Arial" panose="020B0604020202020204" pitchFamily="34" charset="0"/>
              </a:rPr>
            </a:br>
            <a:r>
              <a:rPr lang="en-GB" b="1" dirty="0">
                <a:highlight>
                  <a:srgbClr val="FFFF00"/>
                </a:highlight>
                <a:latin typeface="Arial" panose="020B0604020202020204" pitchFamily="34" charset="0"/>
                <a:cs typeface="Arial" panose="020B0604020202020204" pitchFamily="34" charset="0"/>
              </a:rPr>
              <a:t>How the NHS App changed practice:</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30" name="Graphic 29" descr="Hospital">
            <a:extLst>
              <a:ext uri="{FF2B5EF4-FFF2-40B4-BE49-F238E27FC236}">
                <a16:creationId xmlns:a16="http://schemas.microsoft.com/office/drawing/2014/main" id="{B186C839-54B3-15E2-90BC-60422EDDF32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474" y="2159331"/>
            <a:ext cx="2915973" cy="2915973"/>
          </a:xfrm>
          <a:prstGeom prst="rect">
            <a:avLst/>
          </a:prstGeom>
        </p:spPr>
      </p:pic>
      <p:sp>
        <p:nvSpPr>
          <p:cNvPr id="27" name="Content Placeholder 2">
            <a:extLst>
              <a:ext uri="{FF2B5EF4-FFF2-40B4-BE49-F238E27FC236}">
                <a16:creationId xmlns:a16="http://schemas.microsoft.com/office/drawing/2014/main" id="{23C54506-A55A-8BB8-25B9-B50D47839464}"/>
              </a:ext>
            </a:extLst>
          </p:cNvPr>
          <p:cNvSpPr>
            <a:spLocks noGrp="1"/>
          </p:cNvSpPr>
          <p:nvPr>
            <p:ph idx="1"/>
          </p:nvPr>
        </p:nvSpPr>
        <p:spPr>
          <a:xfrm>
            <a:off x="4063160" y="2160589"/>
            <a:ext cx="8128840" cy="3880773"/>
          </a:xfrm>
        </p:spPr>
        <p:txBody>
          <a:bodyPr>
            <a:normAutofit lnSpcReduction="10000"/>
          </a:bodyPr>
          <a:lstStyle/>
          <a:p>
            <a:pPr lvl="0">
              <a:lnSpc>
                <a:spcPct val="90000"/>
              </a:lnSpc>
            </a:pPr>
            <a:r>
              <a:rPr lang="en-GB" sz="2000" dirty="0">
                <a:latin typeface="Arial" panose="020B0604020202020204" pitchFamily="34" charset="0"/>
                <a:cs typeface="Arial" panose="020B0604020202020204" pitchFamily="34" charset="0"/>
              </a:rPr>
              <a:t>Transformed administrative and clinical roles with less manual work, more digital workflows (NHS Digital, 2021).</a:t>
            </a:r>
          </a:p>
          <a:p>
            <a:pPr lvl="0">
              <a:lnSpc>
                <a:spcPct val="90000"/>
              </a:lnSpc>
            </a:pPr>
            <a:r>
              <a:rPr lang="en-GB" sz="2000" dirty="0">
                <a:latin typeface="Arial" panose="020B0604020202020204" pitchFamily="34" charset="0"/>
                <a:cs typeface="Arial" panose="020B0604020202020204" pitchFamily="34" charset="0"/>
              </a:rPr>
              <a:t>GPs and nurses now provide hybrid care through remote consultations and secure messaging (NHS Digital, 2021).</a:t>
            </a:r>
          </a:p>
          <a:p>
            <a:pPr lvl="0">
              <a:lnSpc>
                <a:spcPct val="90000"/>
              </a:lnSpc>
            </a:pPr>
            <a:r>
              <a:rPr lang="en-GB" sz="2000" dirty="0">
                <a:latin typeface="Arial" panose="020B0604020202020204" pitchFamily="34" charset="0"/>
                <a:cs typeface="Arial" panose="020B0604020202020204" pitchFamily="34" charset="0"/>
              </a:rPr>
              <a:t>Over 34 million users have increased demand for digitally skilled staff (NHS England, 2025).</a:t>
            </a:r>
          </a:p>
          <a:p>
            <a:pPr>
              <a:lnSpc>
                <a:spcPct val="90000"/>
              </a:lnSpc>
            </a:pPr>
            <a:r>
              <a:rPr lang="en-GB" sz="2000" dirty="0">
                <a:latin typeface="Arial" panose="020B0604020202020204" pitchFamily="34" charset="0"/>
                <a:cs typeface="Arial" panose="020B0604020202020204" pitchFamily="34" charset="0"/>
              </a:rPr>
              <a:t>Shift towards data-driven, technology-enabled care (Health and Social Care Committee, 2023). </a:t>
            </a:r>
          </a:p>
          <a:p>
            <a:pPr>
              <a:lnSpc>
                <a:spcPct val="90000"/>
              </a:lnSpc>
            </a:pPr>
            <a:r>
              <a:rPr lang="en-US" sz="2000" dirty="0">
                <a:latin typeface="Arial" panose="020B0604020202020204" pitchFamily="34" charset="0"/>
                <a:cs typeface="Arial" panose="020B0604020202020204" pitchFamily="34" charset="0"/>
              </a:rPr>
              <a:t>The Digital Health and Care Plan (Department of Health and Social Care, 2022) underpins the NHS’s digital transformation, emphasising workforce training, digital inclusion, and competency development to support tools like the NHS App.</a:t>
            </a:r>
            <a:endParaRPr lang="en-GB" sz="2000" dirty="0">
              <a:latin typeface="Arial" panose="020B0604020202020204" pitchFamily="34" charset="0"/>
              <a:cs typeface="Arial" panose="020B0604020202020204" pitchFamily="34" charset="0"/>
            </a:endParaRPr>
          </a:p>
          <a:p>
            <a:pPr marL="0" lvl="0" indent="0">
              <a:lnSpc>
                <a:spcPct val="90000"/>
              </a:lnSpc>
              <a:buNone/>
            </a:pPr>
            <a:endParaRPr lang="en-GB" sz="1500" dirty="0">
              <a:latin typeface="Arial" panose="020B0604020202020204" pitchFamily="34" charset="0"/>
              <a:cs typeface="Arial" panose="020B0604020202020204" pitchFamily="34" charset="0"/>
            </a:endParaRPr>
          </a:p>
          <a:p>
            <a:pPr lvl="0">
              <a:lnSpc>
                <a:spcPct val="90000"/>
              </a:lnSpc>
            </a:pPr>
            <a:endParaRPr lang="en-GB" sz="1500" dirty="0">
              <a:latin typeface="Arial" panose="020B0604020202020204" pitchFamily="34" charset="0"/>
              <a:cs typeface="Arial" panose="020B0604020202020204" pitchFamily="34" charset="0"/>
            </a:endParaRPr>
          </a:p>
          <a:p>
            <a:pPr marL="0" indent="0">
              <a:lnSpc>
                <a:spcPct val="90000"/>
              </a:lnSpc>
              <a:buNone/>
            </a:pPr>
            <a:endParaRPr lang="en-GB" sz="15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6168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rful carved figures of humans">
            <a:extLst>
              <a:ext uri="{FF2B5EF4-FFF2-40B4-BE49-F238E27FC236}">
                <a16:creationId xmlns:a16="http://schemas.microsoft.com/office/drawing/2014/main" id="{0949C138-CC0F-FBE7-3F92-4DE3AF715511}"/>
              </a:ext>
            </a:extLst>
          </p:cNvPr>
          <p:cNvPicPr>
            <a:picLocks noChangeAspect="1"/>
          </p:cNvPicPr>
          <p:nvPr/>
        </p:nvPicPr>
        <p:blipFill>
          <a:blip r:embed="rId2"/>
          <a:srcRect l="39517" r="32119"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24AA756-CEDE-A2C9-469F-0E3624F07BBC}"/>
              </a:ext>
            </a:extLst>
          </p:cNvPr>
          <p:cNvSpPr>
            <a:spLocks noGrp="1"/>
          </p:cNvSpPr>
          <p:nvPr>
            <p:ph idx="1"/>
          </p:nvPr>
        </p:nvSpPr>
        <p:spPr>
          <a:xfrm>
            <a:off x="2537590" y="364828"/>
            <a:ext cx="9160978" cy="6128344"/>
          </a:xfrm>
        </p:spPr>
        <p:txBody>
          <a:bodyPr>
            <a:normAutofit lnSpcReduction="10000"/>
          </a:bodyPr>
          <a:lstStyle/>
          <a:p>
            <a:pPr marL="0" indent="0">
              <a:lnSpc>
                <a:spcPct val="90000"/>
              </a:lnSpc>
              <a:buNone/>
            </a:pPr>
            <a:r>
              <a:rPr lang="en-GB" sz="4000" b="1" dirty="0">
                <a:highlight>
                  <a:srgbClr val="FFFF00"/>
                </a:highlight>
                <a:latin typeface="Arial" panose="020B0604020202020204" pitchFamily="34" charset="0"/>
                <a:cs typeface="Arial" panose="020B0604020202020204" pitchFamily="34" charset="0"/>
              </a:rPr>
              <a:t>Workforce: Benefits and challenges</a:t>
            </a:r>
          </a:p>
          <a:p>
            <a:pPr marL="0" indent="0">
              <a:lnSpc>
                <a:spcPct val="90000"/>
              </a:lnSpc>
              <a:buNone/>
            </a:pPr>
            <a:endParaRPr lang="en-GB" sz="2000" b="1" dirty="0">
              <a:latin typeface="Arial" panose="020B0604020202020204" pitchFamily="34" charset="0"/>
              <a:cs typeface="Arial" panose="020B0604020202020204" pitchFamily="34" charset="0"/>
            </a:endParaRPr>
          </a:p>
          <a:p>
            <a:pPr marL="0" indent="0">
              <a:lnSpc>
                <a:spcPct val="90000"/>
              </a:lnSpc>
              <a:buNone/>
            </a:pPr>
            <a:r>
              <a:rPr lang="en-GB" sz="1600" b="1" dirty="0">
                <a:latin typeface="Arial" panose="020B0604020202020204" pitchFamily="34" charset="0"/>
                <a:cs typeface="Arial" panose="020B0604020202020204" pitchFamily="34" charset="0"/>
              </a:rPr>
              <a:t>Benefits</a:t>
            </a:r>
          </a:p>
          <a:p>
            <a:pPr lvl="0">
              <a:lnSpc>
                <a:spcPct val="90000"/>
              </a:lnSpc>
            </a:pPr>
            <a:r>
              <a:rPr lang="en-GB" sz="1600" dirty="0">
                <a:latin typeface="Arial" panose="020B0604020202020204" pitchFamily="34" charset="0"/>
                <a:cs typeface="Arial" panose="020B0604020202020204" pitchFamily="34" charset="0"/>
              </a:rPr>
              <a:t>Automates administrative tasks to free up time for patient care (NHS England, 2023).</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a:p>
            <a:pPr lvl="0">
              <a:lnSpc>
                <a:spcPct val="90000"/>
              </a:lnSpc>
            </a:pPr>
            <a:r>
              <a:rPr lang="en-GB" sz="1600" dirty="0">
                <a:latin typeface="Arial" panose="020B0604020202020204" pitchFamily="34" charset="0"/>
                <a:cs typeface="Arial" panose="020B0604020202020204" pitchFamily="34" charset="0"/>
              </a:rPr>
              <a:t>Improves accuracy, safety, and workflow coordination (NHS England, 2023).</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a:p>
            <a:pPr lvl="0">
              <a:lnSpc>
                <a:spcPct val="90000"/>
              </a:lnSpc>
            </a:pPr>
            <a:r>
              <a:rPr lang="en-GB" sz="1600" dirty="0">
                <a:latin typeface="Arial" panose="020B0604020202020204" pitchFamily="34" charset="0"/>
                <a:cs typeface="Arial" panose="020B0604020202020204" pitchFamily="34" charset="0"/>
              </a:rPr>
              <a:t>Encourages upskilling and supports a modernised workforce (Brown and Bewick, 2023).</a:t>
            </a:r>
          </a:p>
          <a:p>
            <a:pPr marL="0" lvl="0" indent="0">
              <a:lnSpc>
                <a:spcPct val="90000"/>
              </a:lnSpc>
              <a:buNone/>
            </a:pPr>
            <a:endParaRPr lang="en-GB" sz="1600" dirty="0">
              <a:latin typeface="Arial" panose="020B0604020202020204" pitchFamily="34" charset="0"/>
              <a:cs typeface="Arial" panose="020B0604020202020204" pitchFamily="34" charset="0"/>
            </a:endParaRPr>
          </a:p>
          <a:p>
            <a:pPr marL="0" indent="0">
              <a:lnSpc>
                <a:spcPct val="90000"/>
              </a:lnSpc>
              <a:buNone/>
            </a:pPr>
            <a:r>
              <a:rPr lang="en-GB" sz="1600" b="1" dirty="0">
                <a:latin typeface="Arial" panose="020B0604020202020204" pitchFamily="34" charset="0"/>
                <a:cs typeface="Arial" panose="020B0604020202020204" pitchFamily="34" charset="0"/>
              </a:rPr>
              <a:t>Challenges</a:t>
            </a:r>
            <a:endParaRPr lang="en-GB" sz="1600" dirty="0">
              <a:latin typeface="Arial" panose="020B0604020202020204" pitchFamily="34" charset="0"/>
              <a:cs typeface="Arial" panose="020B0604020202020204" pitchFamily="34" charset="0"/>
            </a:endParaRPr>
          </a:p>
          <a:p>
            <a:pPr lvl="0">
              <a:lnSpc>
                <a:spcPct val="90000"/>
              </a:lnSpc>
            </a:pPr>
            <a:r>
              <a:rPr lang="en-GB" sz="1600" dirty="0">
                <a:latin typeface="Arial" panose="020B0604020202020204" pitchFamily="34" charset="0"/>
                <a:cs typeface="Arial" panose="020B0604020202020204" pitchFamily="34" charset="0"/>
              </a:rPr>
              <a:t>Staff resistance and digital confidence gaps (Health and Social Care Committee, 2023).</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a:p>
            <a:pPr lvl="0">
              <a:lnSpc>
                <a:spcPct val="90000"/>
              </a:lnSpc>
            </a:pPr>
            <a:r>
              <a:rPr lang="en-GB" sz="1600" dirty="0">
                <a:latin typeface="Arial" panose="020B0604020202020204" pitchFamily="34" charset="0"/>
                <a:cs typeface="Arial" panose="020B0604020202020204" pitchFamily="34" charset="0"/>
              </a:rPr>
              <a:t>Time pressure and inconsistent system integration (NHS Digital, 2021).</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a:p>
            <a:pPr lvl="0">
              <a:lnSpc>
                <a:spcPct val="90000"/>
              </a:lnSpc>
            </a:pPr>
            <a:r>
              <a:rPr lang="en-GB" sz="1600" dirty="0">
                <a:latin typeface="Arial" panose="020B0604020202020204" pitchFamily="34" charset="0"/>
                <a:cs typeface="Arial" panose="020B0604020202020204" pitchFamily="34" charset="0"/>
              </a:rPr>
              <a:t>Increased stress due to learning new systems (NHS England, 2023).</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a:p>
            <a:pPr marL="0" lvl="0" indent="0">
              <a:lnSpc>
                <a:spcPct val="90000"/>
              </a:lnSpc>
              <a:buNone/>
            </a:pPr>
            <a:r>
              <a:rPr lang="en-GB" sz="1600" b="1" dirty="0">
                <a:latin typeface="Arial" panose="020B0604020202020204" pitchFamily="34" charset="0"/>
                <a:cs typeface="Arial" panose="020B0604020202020204" pitchFamily="34" charset="0"/>
              </a:rPr>
              <a:t>Barrier: </a:t>
            </a:r>
            <a:r>
              <a:rPr lang="en-GB" sz="1600" dirty="0">
                <a:latin typeface="Arial" panose="020B0604020202020204" pitchFamily="34" charset="0"/>
                <a:cs typeface="Arial" panose="020B0604020202020204" pitchFamily="34" charset="0"/>
              </a:rPr>
              <a:t>Limited digital skills and confidence.</a:t>
            </a:r>
          </a:p>
          <a:p>
            <a:pPr marL="0" lvl="0" indent="0">
              <a:lnSpc>
                <a:spcPct val="90000"/>
              </a:lnSpc>
              <a:buNone/>
            </a:pPr>
            <a:r>
              <a:rPr lang="en-GB" sz="1600" b="1" dirty="0">
                <a:latin typeface="Arial" panose="020B0604020202020204" pitchFamily="34" charset="0"/>
                <a:cs typeface="Arial" panose="020B0604020202020204" pitchFamily="34" charset="0"/>
              </a:rPr>
              <a:t>Solution: </a:t>
            </a:r>
            <a:r>
              <a:rPr lang="en-GB" sz="1600" dirty="0">
                <a:latin typeface="Arial" panose="020B0604020202020204" pitchFamily="34" charset="0"/>
                <a:cs typeface="Arial" panose="020B0604020202020204" pitchFamily="34" charset="0"/>
              </a:rPr>
              <a:t>Protected CPD time and embedded digital literacy training in workforce planning (Health and Social Care Committee, 2023).</a:t>
            </a:r>
          </a:p>
          <a:p>
            <a:pPr lvl="0">
              <a:lnSpc>
                <a:spcPct val="90000"/>
              </a:lnSpc>
            </a:pPr>
            <a:endParaRPr lang="en-GB" sz="1600" dirty="0">
              <a:latin typeface="Arial" panose="020B0604020202020204" pitchFamily="34" charset="0"/>
              <a:cs typeface="Arial" panose="020B0604020202020204" pitchFamily="34" charset="0"/>
            </a:endParaRPr>
          </a:p>
          <a:p>
            <a:pPr>
              <a:lnSpc>
                <a:spcPct val="90000"/>
              </a:lnSpc>
            </a:pPr>
            <a:endParaRPr lang="en-GB" sz="1100" dirty="0"/>
          </a:p>
        </p:txBody>
      </p:sp>
    </p:spTree>
    <p:extLst>
      <p:ext uri="{BB962C8B-B14F-4D97-AF65-F5344CB8AC3E}">
        <p14:creationId xmlns:p14="http://schemas.microsoft.com/office/powerpoint/2010/main" val="2770774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BE7A8-C51D-DEE8-E84B-B351D50EE555}"/>
              </a:ext>
            </a:extLst>
          </p:cNvPr>
          <p:cNvSpPr>
            <a:spLocks noGrp="1"/>
          </p:cNvSpPr>
          <p:nvPr>
            <p:ph type="title"/>
          </p:nvPr>
        </p:nvSpPr>
        <p:spPr>
          <a:xfrm>
            <a:off x="677334" y="609600"/>
            <a:ext cx="8596668" cy="1320800"/>
          </a:xfrm>
        </p:spPr>
        <p:txBody>
          <a:bodyPr>
            <a:noAutofit/>
          </a:bodyPr>
          <a:lstStyle/>
          <a:p>
            <a:pPr>
              <a:lnSpc>
                <a:spcPct val="90000"/>
              </a:lnSpc>
            </a:pPr>
            <a:r>
              <a:rPr lang="en-GB" sz="3200" dirty="0">
                <a:solidFill>
                  <a:schemeClr val="tx1"/>
                </a:solidFill>
                <a:highlight>
                  <a:srgbClr val="FFFF00"/>
                </a:highlight>
                <a:latin typeface="Arial" panose="020B0604020202020204" pitchFamily="34" charset="0"/>
                <a:cs typeface="Arial" panose="020B0604020202020204" pitchFamily="34" charset="0"/>
              </a:rPr>
              <a:t>Patient / Service User Perspective</a:t>
            </a:r>
            <a:br>
              <a:rPr lang="en-GB" sz="3200" dirty="0">
                <a:highlight>
                  <a:srgbClr val="FFFF00"/>
                </a:highlight>
                <a:latin typeface="Arial" panose="020B0604020202020204" pitchFamily="34" charset="0"/>
                <a:cs typeface="Arial" panose="020B0604020202020204" pitchFamily="34" charset="0"/>
              </a:rPr>
            </a:br>
            <a:r>
              <a:rPr lang="en-GB" sz="3200" b="1" dirty="0">
                <a:highlight>
                  <a:srgbClr val="FFFF00"/>
                </a:highlight>
                <a:latin typeface="Arial" panose="020B0604020202020204" pitchFamily="34" charset="0"/>
                <a:cs typeface="Arial" panose="020B0604020202020204" pitchFamily="34" charset="0"/>
              </a:rPr>
              <a:t>How the NHS App changed patient experience</a:t>
            </a:r>
            <a:r>
              <a:rPr lang="en-GB" sz="3200" b="1" dirty="0">
                <a:latin typeface="Arial" panose="020B0604020202020204" pitchFamily="34" charset="0"/>
                <a:cs typeface="Arial" panose="020B0604020202020204" pitchFamily="34" charset="0"/>
              </a:rPr>
              <a:t>:</a:t>
            </a:r>
            <a:br>
              <a:rPr lang="en-GB" sz="3200" dirty="0">
                <a:highlight>
                  <a:srgbClr val="FFFF00"/>
                </a:highlight>
                <a:latin typeface="Arial" panose="020B0604020202020204" pitchFamily="34" charset="0"/>
                <a:cs typeface="Arial" panose="020B0604020202020204" pitchFamily="34" charset="0"/>
              </a:rPr>
            </a:br>
            <a:endParaRPr lang="en-GB" sz="3200" dirty="0">
              <a:highlight>
                <a:srgbClr val="FFFF00"/>
              </a:highlight>
              <a:latin typeface="Arial" panose="020B0604020202020204" pitchFamily="34" charset="0"/>
              <a:cs typeface="Arial" panose="020B0604020202020204" pitchFamily="34" charset="0"/>
            </a:endParaRPr>
          </a:p>
        </p:txBody>
      </p:sp>
      <p:graphicFrame>
        <p:nvGraphicFramePr>
          <p:cNvPr id="11" name="Content Placeholder 2">
            <a:extLst>
              <a:ext uri="{FF2B5EF4-FFF2-40B4-BE49-F238E27FC236}">
                <a16:creationId xmlns:a16="http://schemas.microsoft.com/office/drawing/2014/main" id="{F3E0FD4B-E46A-24FA-B174-42E047D88918}"/>
              </a:ext>
            </a:extLst>
          </p:cNvPr>
          <p:cNvGraphicFramePr>
            <a:graphicFrameLocks noGrp="1"/>
          </p:cNvGraphicFramePr>
          <p:nvPr>
            <p:ph idx="1"/>
            <p:extLst>
              <p:ext uri="{D42A27DB-BD31-4B8C-83A1-F6EECF244321}">
                <p14:modId xmlns:p14="http://schemas.microsoft.com/office/powerpoint/2010/main" val="769137292"/>
              </p:ext>
            </p:extLst>
          </p:nvPr>
        </p:nvGraphicFramePr>
        <p:xfrm>
          <a:off x="867383" y="2182104"/>
          <a:ext cx="7167999"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Graphic 3" descr="Medicine">
            <a:extLst>
              <a:ext uri="{FF2B5EF4-FFF2-40B4-BE49-F238E27FC236}">
                <a16:creationId xmlns:a16="http://schemas.microsoft.com/office/drawing/2014/main" id="{583EB7F7-072B-422D-2B5D-61995F58C39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857034" y="3101052"/>
            <a:ext cx="1826549" cy="1826549"/>
          </a:xfrm>
          <a:prstGeom prst="rect">
            <a:avLst/>
          </a:prstGeom>
        </p:spPr>
      </p:pic>
    </p:spTree>
    <p:extLst>
      <p:ext uri="{BB962C8B-B14F-4D97-AF65-F5344CB8AC3E}">
        <p14:creationId xmlns:p14="http://schemas.microsoft.com/office/powerpoint/2010/main" val="2495750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Isosceles Triangle 66">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Content Placeholder 2">
            <a:extLst>
              <a:ext uri="{FF2B5EF4-FFF2-40B4-BE49-F238E27FC236}">
                <a16:creationId xmlns:a16="http://schemas.microsoft.com/office/drawing/2014/main" id="{8A956C1D-725C-2D2A-2E4A-F2D1CE2208A2}"/>
              </a:ext>
            </a:extLst>
          </p:cNvPr>
          <p:cNvSpPr>
            <a:spLocks noGrp="1"/>
          </p:cNvSpPr>
          <p:nvPr>
            <p:ph idx="1"/>
          </p:nvPr>
        </p:nvSpPr>
        <p:spPr>
          <a:xfrm>
            <a:off x="977775" y="244444"/>
            <a:ext cx="11063334" cy="6364586"/>
          </a:xfrm>
        </p:spPr>
        <p:txBody>
          <a:bodyPr>
            <a:normAutofit/>
          </a:bodyPr>
          <a:lstStyle/>
          <a:p>
            <a:pPr marL="0" indent="0">
              <a:lnSpc>
                <a:spcPct val="90000"/>
              </a:lnSpc>
              <a:buNone/>
            </a:pPr>
            <a:endParaRPr lang="en-GB" sz="1100" b="1" dirty="0">
              <a:latin typeface="Arial" panose="020B0604020202020204" pitchFamily="34" charset="0"/>
              <a:cs typeface="Arial" panose="020B0604020202020204" pitchFamily="34" charset="0"/>
            </a:endParaRPr>
          </a:p>
          <a:p>
            <a:pPr marL="0" indent="0">
              <a:lnSpc>
                <a:spcPct val="90000"/>
              </a:lnSpc>
              <a:buNone/>
            </a:pPr>
            <a:r>
              <a:rPr lang="en-GB" sz="3600" b="1" dirty="0">
                <a:highlight>
                  <a:srgbClr val="FFFF00"/>
                </a:highlight>
                <a:latin typeface="Arial" panose="020B0604020202020204" pitchFamily="34" charset="0"/>
                <a:cs typeface="Arial" panose="020B0604020202020204" pitchFamily="34" charset="0"/>
              </a:rPr>
              <a:t>Patient / Service User: Benefits and Challenges</a:t>
            </a:r>
          </a:p>
          <a:p>
            <a:pPr marL="0" indent="0">
              <a:lnSpc>
                <a:spcPct val="90000"/>
              </a:lnSpc>
              <a:buNone/>
            </a:pPr>
            <a:r>
              <a:rPr lang="en-GB" sz="2000" b="1" dirty="0">
                <a:latin typeface="Arial" panose="020B0604020202020204" pitchFamily="34" charset="0"/>
                <a:cs typeface="Arial" panose="020B0604020202020204" pitchFamily="34" charset="0"/>
              </a:rPr>
              <a:t>     Benefits</a:t>
            </a:r>
          </a:p>
          <a:p>
            <a:pPr lvl="1">
              <a:lnSpc>
                <a:spcPct val="90000"/>
              </a:lnSpc>
            </a:pPr>
            <a:r>
              <a:rPr lang="en-GB" sz="1700" dirty="0">
                <a:latin typeface="Arial" panose="020B0604020202020204" pitchFamily="34" charset="0"/>
                <a:cs typeface="Arial" panose="020B0604020202020204" pitchFamily="34" charset="0"/>
              </a:rPr>
              <a:t>Greater access and convenience, especially for patients with mobility issues or chronic illness (NHS Digital, 2021).</a:t>
            </a:r>
          </a:p>
          <a:p>
            <a:pPr lvl="1">
              <a:lnSpc>
                <a:spcPct val="90000"/>
              </a:lnSpc>
            </a:pPr>
            <a:r>
              <a:rPr lang="en-GB" sz="1700" dirty="0">
                <a:latin typeface="Arial" panose="020B0604020202020204" pitchFamily="34" charset="0"/>
                <a:cs typeface="Arial" panose="020B0604020202020204" pitchFamily="34" charset="0"/>
              </a:rPr>
              <a:t>Improves understanding and continuity of care (KC et al., 2023).</a:t>
            </a:r>
          </a:p>
          <a:p>
            <a:pPr lvl="1">
              <a:lnSpc>
                <a:spcPct val="90000"/>
              </a:lnSpc>
            </a:pPr>
            <a:r>
              <a:rPr lang="en-GB" sz="1700" dirty="0">
                <a:latin typeface="Arial" panose="020B0604020202020204" pitchFamily="34" charset="0"/>
                <a:cs typeface="Arial" panose="020B0604020202020204" pitchFamily="34" charset="0"/>
              </a:rPr>
              <a:t>Supports personalised, integrated care (Reidy et al., 2025).</a:t>
            </a:r>
          </a:p>
          <a:p>
            <a:pPr marL="457200" lvl="1" indent="0">
              <a:lnSpc>
                <a:spcPct val="90000"/>
              </a:lnSpc>
              <a:buNone/>
            </a:pPr>
            <a:r>
              <a:rPr lang="en-GB" sz="2000" b="1" dirty="0">
                <a:latin typeface="Arial" panose="020B0604020202020204" pitchFamily="34" charset="0"/>
                <a:cs typeface="Arial" panose="020B0604020202020204" pitchFamily="34" charset="0"/>
              </a:rPr>
              <a:t>Challenges</a:t>
            </a:r>
          </a:p>
          <a:p>
            <a:pPr lvl="1">
              <a:lnSpc>
                <a:spcPct val="90000"/>
              </a:lnSpc>
            </a:pPr>
            <a:r>
              <a:rPr lang="en-GB" sz="1700" dirty="0">
                <a:latin typeface="Arial" panose="020B0604020202020204" pitchFamily="34" charset="0"/>
                <a:cs typeface="Arial" panose="020B0604020202020204" pitchFamily="34" charset="0"/>
              </a:rPr>
              <a:t>Digital literacy and health inequality persist (Tapuria et al., 2021).</a:t>
            </a:r>
          </a:p>
          <a:p>
            <a:pPr lvl="1">
              <a:lnSpc>
                <a:spcPct val="90000"/>
              </a:lnSpc>
            </a:pPr>
            <a:r>
              <a:rPr lang="en-GB" sz="1700" dirty="0">
                <a:latin typeface="Arial" panose="020B0604020202020204" pitchFamily="34" charset="0"/>
                <a:cs typeface="Arial" panose="020B0604020202020204" pitchFamily="34" charset="0"/>
              </a:rPr>
              <a:t>Confusing language and inconsistent app features (KC et al., 2023).</a:t>
            </a:r>
          </a:p>
          <a:p>
            <a:pPr lvl="1">
              <a:lnSpc>
                <a:spcPct val="90000"/>
              </a:lnSpc>
            </a:pPr>
            <a:r>
              <a:rPr lang="en-GB" sz="1700" dirty="0">
                <a:latin typeface="Arial" panose="020B0604020202020204" pitchFamily="34" charset="0"/>
                <a:cs typeface="Arial" panose="020B0604020202020204" pitchFamily="34" charset="0"/>
              </a:rPr>
              <a:t>Privacy and data protection concerns (National Data Guardian, 2024).</a:t>
            </a:r>
          </a:p>
          <a:p>
            <a:pPr marL="400050" lvl="1" indent="0">
              <a:lnSpc>
                <a:spcPct val="90000"/>
              </a:lnSpc>
              <a:buNone/>
            </a:pPr>
            <a:endParaRPr lang="en-GB" sz="1700" dirty="0">
              <a:latin typeface="Arial" panose="020B0604020202020204" pitchFamily="34" charset="0"/>
              <a:cs typeface="Arial" panose="020B0604020202020204" pitchFamily="34" charset="0"/>
            </a:endParaRPr>
          </a:p>
          <a:p>
            <a:pPr lvl="1">
              <a:lnSpc>
                <a:spcPct val="90000"/>
              </a:lnSpc>
            </a:pPr>
            <a:r>
              <a:rPr lang="en-GB" sz="1700" b="1" dirty="0">
                <a:latin typeface="Arial" panose="020B0604020202020204" pitchFamily="34" charset="0"/>
                <a:cs typeface="Arial" panose="020B0604020202020204" pitchFamily="34" charset="0"/>
              </a:rPr>
              <a:t>Barrier: </a:t>
            </a:r>
            <a:r>
              <a:rPr lang="en-GB" sz="1700" dirty="0">
                <a:latin typeface="Arial" panose="020B0604020202020204" pitchFamily="34" charset="0"/>
                <a:cs typeface="Arial" panose="020B0604020202020204" pitchFamily="34" charset="0"/>
              </a:rPr>
              <a:t>Low digital literacy among older or disadvantaged groups.</a:t>
            </a:r>
          </a:p>
          <a:p>
            <a:pPr lvl="1">
              <a:lnSpc>
                <a:spcPct val="90000"/>
              </a:lnSpc>
            </a:pPr>
            <a:endParaRPr lang="en-GB" sz="1700" dirty="0">
              <a:latin typeface="Arial" panose="020B0604020202020204" pitchFamily="34" charset="0"/>
              <a:cs typeface="Arial" panose="020B0604020202020204" pitchFamily="34" charset="0"/>
            </a:endParaRPr>
          </a:p>
          <a:p>
            <a:pPr lvl="1">
              <a:lnSpc>
                <a:spcPct val="90000"/>
              </a:lnSpc>
            </a:pPr>
            <a:r>
              <a:rPr lang="en-GB" sz="1700" b="1" dirty="0">
                <a:latin typeface="Arial" panose="020B0604020202020204" pitchFamily="34" charset="0"/>
                <a:cs typeface="Arial" panose="020B0604020202020204" pitchFamily="34" charset="0"/>
              </a:rPr>
              <a:t>Solution: </a:t>
            </a:r>
            <a:r>
              <a:rPr lang="en-GB" sz="1700" dirty="0">
                <a:latin typeface="Arial" panose="020B0604020202020204" pitchFamily="34" charset="0"/>
                <a:cs typeface="Arial" panose="020B0604020202020204" pitchFamily="34" charset="0"/>
              </a:rPr>
              <a:t>Provide community-based digital support and simplified app interfaces (Tapuria et al., 2021).</a:t>
            </a:r>
          </a:p>
          <a:p>
            <a:pPr>
              <a:lnSpc>
                <a:spcPct val="90000"/>
              </a:lnSpc>
            </a:pPr>
            <a:endParaRPr lang="en-GB" sz="1100" dirty="0"/>
          </a:p>
        </p:txBody>
      </p:sp>
      <p:sp>
        <p:nvSpPr>
          <p:cNvPr id="69" name="Isosceles Triangle 68">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34301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E37AC2A-F1CD-D249-FDEC-38A349E22B83}"/>
              </a:ext>
            </a:extLst>
          </p:cNvPr>
          <p:cNvSpPr txBox="1"/>
          <p:nvPr/>
        </p:nvSpPr>
        <p:spPr>
          <a:xfrm>
            <a:off x="6336288" y="2792217"/>
            <a:ext cx="4797877"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pPr>
            <a:endParaRPr lang="en-US" sz="1400" dirty="0">
              <a:solidFill>
                <a:schemeClr val="tx1">
                  <a:lumMod val="75000"/>
                  <a:lumOff val="25000"/>
                </a:schemeClr>
              </a:solidFill>
              <a:highlight>
                <a:srgbClr val="FFFF00"/>
              </a:highligh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endParaRPr lang="en-US" sz="1400" dirty="0">
              <a:solidFill>
                <a:schemeClr val="tx1">
                  <a:lumMod val="75000"/>
                  <a:lumOff val="25000"/>
                </a:schemeClr>
              </a:solidFill>
              <a:highlight>
                <a:srgbClr val="FFFF00"/>
              </a:highligh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endParaRPr lang="en-US" sz="1400" dirty="0">
              <a:solidFill>
                <a:schemeClr val="tx1">
                  <a:lumMod val="75000"/>
                  <a:lumOff val="25000"/>
                </a:schemeClr>
              </a:solidFill>
              <a:highlight>
                <a:srgbClr val="FFFF00"/>
              </a:highligh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endParaRPr lang="en-US" sz="1400" dirty="0">
              <a:solidFill>
                <a:schemeClr val="tx1">
                  <a:lumMod val="75000"/>
                  <a:lumOff val="25000"/>
                </a:schemeClr>
              </a:solidFill>
              <a:highlight>
                <a:srgbClr val="FFFF00"/>
              </a:highligh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endParaRPr lang="en-US" sz="1400" dirty="0">
              <a:solidFill>
                <a:schemeClr val="tx1">
                  <a:lumMod val="75000"/>
                  <a:lumOff val="25000"/>
                </a:schemeClr>
              </a:solidFill>
              <a:highlight>
                <a:srgbClr val="FFFF00"/>
              </a:highligh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400" dirty="0">
                <a:solidFill>
                  <a:schemeClr val="tx1">
                    <a:lumMod val="75000"/>
                    <a:lumOff val="25000"/>
                  </a:schemeClr>
                </a:solidFill>
                <a:highlight>
                  <a:srgbClr val="FFFF00"/>
                </a:highlight>
                <a:latin typeface="Arial" panose="020B0604020202020204" pitchFamily="34" charset="0"/>
                <a:cs typeface="Arial" panose="020B0604020202020204" pitchFamily="34" charset="0"/>
              </a:rPr>
              <a:t>Overall, these figures reflect the NHS’s successful digital transformation and the growing confidence of patients in managing their health through digital tools </a:t>
            </a:r>
            <a:r>
              <a:rPr lang="en-GB" sz="1400" kern="100" dirty="0">
                <a:highlight>
                  <a:srgbClr val="FFFF00"/>
                </a:highlight>
                <a:latin typeface="Arial" panose="020B0604020202020204" pitchFamily="34" charset="0"/>
                <a:ea typeface="Aptos" panose="020B0004020202020204" pitchFamily="34" charset="0"/>
                <a:cs typeface="Times New Roman" panose="02020603050405020304" pitchFamily="18" charset="0"/>
              </a:rPr>
              <a:t>(Warwick House Medical Centre, no date).</a:t>
            </a:r>
            <a:endParaRPr lang="en-US" sz="1400" dirty="0">
              <a:solidFill>
                <a:schemeClr val="tx1">
                  <a:lumMod val="75000"/>
                  <a:lumOff val="25000"/>
                </a:schemeClr>
              </a:solidFill>
              <a:highlight>
                <a:srgbClr val="FFFF00"/>
              </a:highlight>
              <a:latin typeface="Arial" panose="020B0604020202020204" pitchFamily="34" charset="0"/>
              <a:cs typeface="Arial" panose="020B0604020202020204" pitchFamily="34" charset="0"/>
            </a:endParaRPr>
          </a:p>
        </p:txBody>
      </p:sp>
      <p:pic>
        <p:nvPicPr>
          <p:cNvPr id="4" name="Content Placeholder 3" descr="A screenshot of a phone&#10;&#10;AI-generated content may be incorrect.">
            <a:extLst>
              <a:ext uri="{FF2B5EF4-FFF2-40B4-BE49-F238E27FC236}">
                <a16:creationId xmlns:a16="http://schemas.microsoft.com/office/drawing/2014/main" id="{5F7F7AF0-4B20-8EE3-2070-9E8B1295B4D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3" b="4556"/>
          <a:stretch>
            <a:fillRect/>
          </a:stretch>
        </p:blipFill>
        <p:spPr>
          <a:xfrm>
            <a:off x="432285" y="739321"/>
            <a:ext cx="5423429" cy="3882362"/>
          </a:xfrm>
          <a:prstGeom prst="rect">
            <a:avLst/>
          </a:prstGeom>
        </p:spPr>
      </p:pic>
      <p:sp>
        <p:nvSpPr>
          <p:cNvPr id="8" name="TextBox 7">
            <a:extLst>
              <a:ext uri="{FF2B5EF4-FFF2-40B4-BE49-F238E27FC236}">
                <a16:creationId xmlns:a16="http://schemas.microsoft.com/office/drawing/2014/main" id="{75283E2F-3B0F-1995-CB97-4D4F9243E58A}"/>
              </a:ext>
            </a:extLst>
          </p:cNvPr>
          <p:cNvSpPr txBox="1"/>
          <p:nvPr/>
        </p:nvSpPr>
        <p:spPr>
          <a:xfrm>
            <a:off x="2221455" y="5087017"/>
            <a:ext cx="6099586" cy="340991"/>
          </a:xfrm>
          <a:prstGeom prst="rect">
            <a:avLst/>
          </a:prstGeom>
          <a:noFill/>
        </p:spPr>
        <p:txBody>
          <a:bodyPr wrap="square">
            <a:spAutoFit/>
          </a:bodyPr>
          <a:lstStyle/>
          <a:p>
            <a:pPr algn="just">
              <a:lnSpc>
                <a:spcPct val="150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Figure 1:(Warwick House Medical Centre, no date).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Rectangle 3">
            <a:extLst>
              <a:ext uri="{FF2B5EF4-FFF2-40B4-BE49-F238E27FC236}">
                <a16:creationId xmlns:a16="http://schemas.microsoft.com/office/drawing/2014/main" id="{45C6FD9F-D859-DFAD-9F7F-7D494C39E330}"/>
              </a:ext>
            </a:extLst>
          </p:cNvPr>
          <p:cNvSpPr>
            <a:spLocks noChangeArrowheads="1"/>
          </p:cNvSpPr>
          <p:nvPr/>
        </p:nvSpPr>
        <p:spPr bwMode="auto">
          <a:xfrm>
            <a:off x="6336288" y="3053857"/>
            <a:ext cx="4221854"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30M+ registrations, 22M prescriptions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1.7M GP appointments, 128K organ donation decisions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28K+ COVID-19 vaccinations booked</a:t>
            </a:r>
          </a:p>
        </p:txBody>
      </p:sp>
    </p:spTree>
    <p:extLst>
      <p:ext uri="{BB962C8B-B14F-4D97-AF65-F5344CB8AC3E}">
        <p14:creationId xmlns:p14="http://schemas.microsoft.com/office/powerpoint/2010/main" val="3973766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1" name="Rectangle 2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3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Shape 3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49D10AA8-B19E-94E5-9F3D-C54BB1D94445}"/>
              </a:ext>
            </a:extLst>
          </p:cNvPr>
          <p:cNvPicPr>
            <a:picLocks noChangeAspect="1"/>
          </p:cNvPicPr>
          <p:nvPr/>
        </p:nvPicPr>
        <p:blipFill rotWithShape="1">
          <a:blip r:embed="rId3">
            <a:extLst>
              <a:ext uri="{28A0092B-C50C-407E-A947-70E740481C1C}">
                <a14:useLocalDpi xmlns:a14="http://schemas.microsoft.com/office/drawing/2010/main" val="0"/>
              </a:ext>
            </a:extLst>
          </a:blip>
          <a:srcRect l="36798" t="36872" r="33439" b="5220"/>
          <a:stretch>
            <a:fillRect/>
          </a:stretch>
        </p:blipFill>
        <p:spPr bwMode="auto">
          <a:xfrm>
            <a:off x="681162" y="235390"/>
            <a:ext cx="6192045" cy="5745666"/>
          </a:xfrm>
          <a:prstGeom prst="rect">
            <a:avLst/>
          </a:prstGeom>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579F645B-A378-F88C-889A-312E82721FB7}"/>
              </a:ext>
            </a:extLst>
          </p:cNvPr>
          <p:cNvSpPr txBox="1"/>
          <p:nvPr/>
        </p:nvSpPr>
        <p:spPr>
          <a:xfrm>
            <a:off x="2061520" y="6191727"/>
            <a:ext cx="6099586" cy="341632"/>
          </a:xfrm>
          <a:prstGeom prst="rect">
            <a:avLst/>
          </a:prstGeom>
          <a:noFill/>
        </p:spPr>
        <p:txBody>
          <a:bodyPr wrap="square">
            <a:spAutoFit/>
          </a:bodyPr>
          <a:lstStyle/>
          <a:p>
            <a:pPr>
              <a:lnSpc>
                <a:spcPct val="90000"/>
              </a:lnSpc>
              <a:spcBef>
                <a:spcPts val="1000"/>
              </a:spcBef>
              <a:buClr>
                <a:schemeClr val="accent1"/>
              </a:buClr>
              <a:buSzPct val="80000"/>
            </a:pPr>
            <a:r>
              <a:rPr lang="en-US" sz="1800" dirty="0">
                <a:effectLst/>
              </a:rPr>
              <a:t>Figure 2: (KC et al., 2023)</a:t>
            </a:r>
          </a:p>
        </p:txBody>
      </p:sp>
      <p:sp>
        <p:nvSpPr>
          <p:cNvPr id="5" name="TextBox 4">
            <a:extLst>
              <a:ext uri="{FF2B5EF4-FFF2-40B4-BE49-F238E27FC236}">
                <a16:creationId xmlns:a16="http://schemas.microsoft.com/office/drawing/2014/main" id="{28343459-BCD9-70AF-F837-E7E214E228F9}"/>
              </a:ext>
            </a:extLst>
          </p:cNvPr>
          <p:cNvSpPr txBox="1"/>
          <p:nvPr/>
        </p:nvSpPr>
        <p:spPr>
          <a:xfrm>
            <a:off x="7156609" y="1954061"/>
            <a:ext cx="5013763" cy="2308324"/>
          </a:xfrm>
          <a:prstGeom prst="rect">
            <a:avLst/>
          </a:prstGeom>
          <a:noFill/>
        </p:spPr>
        <p:txBody>
          <a:bodyPr wrap="square">
            <a:spAutoFit/>
          </a:bodyPr>
          <a:lstStyle/>
          <a:p>
            <a:pPr>
              <a:buNone/>
            </a:pPr>
            <a:r>
              <a:rPr lang="en-US" b="1" dirty="0">
                <a:latin typeface="Arial" panose="020B0604020202020204" pitchFamily="34" charset="0"/>
                <a:cs typeface="Arial" panose="020B0604020202020204" pitchFamily="34" charset="0"/>
              </a:rPr>
              <a:t>NHS App Downloads and Registrations (Jan 2019 - May 2021)</a:t>
            </a:r>
          </a:p>
          <a:p>
            <a:pPr>
              <a:buFont typeface="Arial" panose="020B0604020202020204" pitchFamily="34" charset="0"/>
              <a:buChar char="•"/>
            </a:pPr>
            <a:r>
              <a:rPr lang="en-US" dirty="0">
                <a:latin typeface="Arial" panose="020B0604020202020204" pitchFamily="34" charset="0"/>
                <a:cs typeface="Arial" panose="020B0604020202020204" pitchFamily="34" charset="0"/>
              </a:rPr>
              <a:t>Slow initial uptake, rose after the March 2020 lockdown</a:t>
            </a:r>
          </a:p>
          <a:p>
            <a:pPr>
              <a:buFont typeface="Arial" panose="020B0604020202020204" pitchFamily="34" charset="0"/>
              <a:buChar char="•"/>
            </a:pPr>
            <a:r>
              <a:rPr lang="en-US" dirty="0">
                <a:latin typeface="Arial" panose="020B0604020202020204" pitchFamily="34" charset="0"/>
                <a:cs typeface="Arial" panose="020B0604020202020204" pitchFamily="34" charset="0"/>
              </a:rPr>
              <a:t>Significant jump in May 2021 after the COVID Pass was introduced</a:t>
            </a:r>
          </a:p>
          <a:p>
            <a:pPr>
              <a:buFont typeface="Arial" panose="020B0604020202020204" pitchFamily="34" charset="0"/>
              <a:buChar char="•"/>
            </a:pPr>
            <a:r>
              <a:rPr lang="en-US" dirty="0">
                <a:latin typeface="Arial" panose="020B0604020202020204" pitchFamily="34" charset="0"/>
                <a:cs typeface="Arial" panose="020B0604020202020204" pitchFamily="34" charset="0"/>
              </a:rPr>
              <a:t>Major events drove public adoption of digital health tools (KC et al., 2023)</a:t>
            </a:r>
          </a:p>
        </p:txBody>
      </p:sp>
    </p:spTree>
    <p:extLst>
      <p:ext uri="{BB962C8B-B14F-4D97-AF65-F5344CB8AC3E}">
        <p14:creationId xmlns:p14="http://schemas.microsoft.com/office/powerpoint/2010/main" val="3497301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9305F-425C-2B75-CFE1-BD8237A6E1AC}"/>
              </a:ext>
            </a:extLst>
          </p:cNvPr>
          <p:cNvSpPr>
            <a:spLocks noGrp="1"/>
          </p:cNvSpPr>
          <p:nvPr>
            <p:ph type="title"/>
          </p:nvPr>
        </p:nvSpPr>
        <p:spPr>
          <a:xfrm>
            <a:off x="421101" y="115159"/>
            <a:ext cx="10951855" cy="932104"/>
          </a:xfrm>
        </p:spPr>
        <p:txBody>
          <a:bodyPr>
            <a:normAutofit fontScale="90000"/>
          </a:bodyPr>
          <a:lstStyle/>
          <a:p>
            <a:r>
              <a:rPr lang="en-GB" sz="3200" b="1" dirty="0">
                <a:solidFill>
                  <a:schemeClr val="tx1"/>
                </a:solidFill>
                <a:latin typeface="Arial" panose="020B0604020202020204" pitchFamily="34" charset="0"/>
                <a:cs typeface="Arial" panose="020B0604020202020204" pitchFamily="34" charset="0"/>
              </a:rPr>
              <a:t>SWOT Analysis – NHS App (Digital Innovation in the NHS)</a:t>
            </a:r>
            <a:endParaRPr lang="en-GB" sz="3200" dirty="0">
              <a:solidFill>
                <a:schemeClr val="tx1"/>
              </a:solidFill>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0E8D0372-6C0F-DA84-A8AF-30D6E438D9DB}"/>
              </a:ext>
            </a:extLst>
          </p:cNvPr>
          <p:cNvGraphicFramePr>
            <a:graphicFrameLocks noGrp="1"/>
          </p:cNvGraphicFramePr>
          <p:nvPr>
            <p:extLst>
              <p:ext uri="{D42A27DB-BD31-4B8C-83A1-F6EECF244321}">
                <p14:modId xmlns:p14="http://schemas.microsoft.com/office/powerpoint/2010/main" val="276360382"/>
              </p:ext>
            </p:extLst>
          </p:nvPr>
        </p:nvGraphicFramePr>
        <p:xfrm>
          <a:off x="96253" y="625641"/>
          <a:ext cx="11947357" cy="3482200"/>
        </p:xfrm>
        <a:graphic>
          <a:graphicData uri="http://schemas.openxmlformats.org/drawingml/2006/table">
            <a:tbl>
              <a:tblPr firstRow="1" firstCol="1" bandRow="1">
                <a:tableStyleId>{5C22544A-7EE6-4342-B048-85BDC9FD1C3A}</a:tableStyleId>
              </a:tblPr>
              <a:tblGrid>
                <a:gridCol w="5957159">
                  <a:extLst>
                    <a:ext uri="{9D8B030D-6E8A-4147-A177-3AD203B41FA5}">
                      <a16:colId xmlns:a16="http://schemas.microsoft.com/office/drawing/2014/main" val="2964879068"/>
                    </a:ext>
                  </a:extLst>
                </a:gridCol>
                <a:gridCol w="5990198">
                  <a:extLst>
                    <a:ext uri="{9D8B030D-6E8A-4147-A177-3AD203B41FA5}">
                      <a16:colId xmlns:a16="http://schemas.microsoft.com/office/drawing/2014/main" val="857541322"/>
                    </a:ext>
                  </a:extLst>
                </a:gridCol>
              </a:tblGrid>
              <a:tr h="233611">
                <a:tc>
                  <a:txBody>
                    <a:bodyPr/>
                    <a:lstStyle/>
                    <a:p>
                      <a:pPr>
                        <a:lnSpc>
                          <a:spcPct val="115000"/>
                        </a:lnSpc>
                        <a:spcAft>
                          <a:spcPts val="800"/>
                        </a:spcAft>
                        <a:buNone/>
                      </a:pPr>
                      <a:r>
                        <a:rPr lang="en-GB" sz="1200" b="1" kern="100" dirty="0">
                          <a:solidFill>
                            <a:srgbClr val="FF0000"/>
                          </a:solidFill>
                          <a:effectLst/>
                        </a:rPr>
                        <a:t>Strengths</a:t>
                      </a:r>
                      <a:endParaRPr lang="en-GB" sz="14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solidFill>
                            <a:srgbClr val="FF0000"/>
                          </a:solidFill>
                          <a:effectLst/>
                        </a:rPr>
                        <a:t>Weaknesses</a:t>
                      </a:r>
                      <a:endParaRPr lang="en-GB" sz="1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71303116"/>
                  </a:ext>
                </a:extLst>
              </a:tr>
              <a:tr h="787812">
                <a:tc>
                  <a:txBody>
                    <a:bodyPr/>
                    <a:lstStyle/>
                    <a:p>
                      <a:pPr>
                        <a:lnSpc>
                          <a:spcPct val="115000"/>
                        </a:lnSpc>
                        <a:spcAft>
                          <a:spcPts val="800"/>
                        </a:spcAft>
                        <a:buNone/>
                      </a:pPr>
                      <a:r>
                        <a:rPr lang="en-GB" sz="1200" b="0" kern="100" dirty="0">
                          <a:solidFill>
                            <a:schemeClr val="tx1"/>
                          </a:solidFill>
                          <a:effectLst/>
                          <a:latin typeface="Arial" panose="020B0604020202020204" pitchFamily="34" charset="0"/>
                          <a:cs typeface="Arial" panose="020B0604020202020204" pitchFamily="34" charset="0"/>
                        </a:rPr>
                        <a:t>• Improves accessibility and convenience for patients by enabling appointments, prescriptions, and health records </a:t>
                      </a:r>
                      <a:r>
                        <a:rPr lang="en-GB" sz="1200" b="0" dirty="0">
                          <a:solidFill>
                            <a:schemeClr val="tx1"/>
                          </a:solidFill>
                          <a:latin typeface="Arial" panose="020B0604020202020204" pitchFamily="34" charset="0"/>
                          <a:cs typeface="Arial" panose="020B0604020202020204" pitchFamily="34" charset="0"/>
                        </a:rPr>
                        <a:t>(NHS England, 2023).</a:t>
                      </a:r>
                      <a:endParaRPr lang="en-GB" sz="12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effectLst/>
                          <a:latin typeface="Arial" panose="020B0604020202020204" pitchFamily="34" charset="0"/>
                          <a:cs typeface="Arial" panose="020B0604020202020204" pitchFamily="34" charset="0"/>
                        </a:rPr>
                        <a:t>• Digital divide: lower uptake among older adults and deprived groups </a:t>
                      </a:r>
                      <a:r>
                        <a:rPr lang="en-GB" sz="1200" dirty="0">
                          <a:latin typeface="Arial" panose="020B0604020202020204" pitchFamily="34" charset="0"/>
                          <a:cs typeface="Arial" panose="020B0604020202020204" pitchFamily="34" charset="0"/>
                        </a:rPr>
                        <a:t>(Tapuria et al., 2021).</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325662487"/>
                  </a:ext>
                </a:extLst>
              </a:tr>
              <a:tr h="517566">
                <a:tc>
                  <a:txBody>
                    <a:bodyPr/>
                    <a:lstStyle/>
                    <a:p>
                      <a:pPr>
                        <a:lnSpc>
                          <a:spcPct val="115000"/>
                        </a:lnSpc>
                        <a:spcAft>
                          <a:spcPts val="800"/>
                        </a:spcAft>
                        <a:buNone/>
                      </a:pPr>
                      <a:r>
                        <a:rPr lang="en-GB" sz="1200" b="0" kern="100" dirty="0">
                          <a:solidFill>
                            <a:schemeClr val="tx1"/>
                          </a:solidFill>
                          <a:effectLst/>
                          <a:latin typeface="Arial" panose="020B0604020202020204" pitchFamily="34" charset="0"/>
                          <a:cs typeface="Arial" panose="020B0604020202020204" pitchFamily="34" charset="0"/>
                        </a:rPr>
                        <a:t>• Reduces administrative workload and boosts workforce efficiency </a:t>
                      </a:r>
                      <a:r>
                        <a:rPr lang="en-GB" sz="1200" b="0" dirty="0">
                          <a:solidFill>
                            <a:schemeClr val="tx1"/>
                          </a:solidFill>
                          <a:latin typeface="Arial" panose="020B0604020202020204" pitchFamily="34" charset="0"/>
                          <a:cs typeface="Arial" panose="020B0604020202020204" pitchFamily="34" charset="0"/>
                        </a:rPr>
                        <a:t>(NHS Digital, 2021).</a:t>
                      </a:r>
                      <a:endParaRPr lang="en-GB" sz="12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effectLst/>
                          <a:latin typeface="Arial" panose="020B0604020202020204" pitchFamily="34" charset="0"/>
                          <a:cs typeface="Arial" panose="020B0604020202020204" pitchFamily="34" charset="0"/>
                        </a:rPr>
                        <a:t>• </a:t>
                      </a:r>
                      <a:r>
                        <a:rPr lang="en-GB" sz="1200" b="0" kern="100" dirty="0">
                          <a:effectLst/>
                          <a:latin typeface="Arial" panose="020B0604020202020204" pitchFamily="34" charset="0"/>
                          <a:cs typeface="Arial" panose="020B0604020202020204" pitchFamily="34" charset="0"/>
                        </a:rPr>
                        <a:t>Inconsistent implementation </a:t>
                      </a:r>
                      <a:r>
                        <a:rPr lang="en-US" sz="1200" b="0" dirty="0">
                          <a:latin typeface="Arial" panose="020B0604020202020204" pitchFamily="34" charset="0"/>
                          <a:cs typeface="Arial" panose="020B0604020202020204" pitchFamily="34" charset="0"/>
                        </a:rPr>
                        <a:t>and digital readiness across GP practices (Reidy et al., 2025).</a:t>
                      </a:r>
                      <a:endParaRPr lang="en-GB" sz="1200" b="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074835344"/>
                  </a:ext>
                </a:extLst>
              </a:tr>
              <a:tr h="517810">
                <a:tc>
                  <a:txBody>
                    <a:bodyPr/>
                    <a:lstStyle/>
                    <a:p>
                      <a:pPr>
                        <a:lnSpc>
                          <a:spcPct val="115000"/>
                        </a:lnSpc>
                        <a:spcAft>
                          <a:spcPts val="800"/>
                        </a:spcAft>
                        <a:buNone/>
                      </a:pPr>
                      <a:r>
                        <a:rPr lang="en-GB" sz="1200" kern="100" dirty="0">
                          <a:solidFill>
                            <a:schemeClr val="tx1"/>
                          </a:solidFill>
                          <a:effectLst/>
                          <a:latin typeface="Arial" panose="020B0604020202020204" pitchFamily="34" charset="0"/>
                          <a:cs typeface="Arial" panose="020B0604020202020204" pitchFamily="34" charset="0"/>
                        </a:rPr>
                        <a:t>• </a:t>
                      </a:r>
                      <a:r>
                        <a:rPr lang="en-GB" sz="1200" b="0" kern="100" dirty="0">
                          <a:solidFill>
                            <a:schemeClr val="tx1"/>
                          </a:solidFill>
                          <a:effectLst/>
                          <a:latin typeface="Arial" panose="020B0604020202020204" pitchFamily="34" charset="0"/>
                          <a:cs typeface="Arial" panose="020B0604020202020204" pitchFamily="34" charset="0"/>
                        </a:rPr>
                        <a:t>Empowers patients through self-management and health literacy </a:t>
                      </a:r>
                      <a:r>
                        <a:rPr lang="en-GB" sz="1200" b="0" dirty="0">
                          <a:solidFill>
                            <a:schemeClr val="tx1"/>
                          </a:solidFill>
                          <a:latin typeface="Arial" panose="020B0604020202020204" pitchFamily="34" charset="0"/>
                          <a:cs typeface="Arial" panose="020B0604020202020204" pitchFamily="34" charset="0"/>
                        </a:rPr>
                        <a:t>(KC et al., 2023).</a:t>
                      </a:r>
                      <a:endParaRPr lang="en-GB" sz="12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effectLst/>
                          <a:latin typeface="Arial" panose="020B0604020202020204" pitchFamily="34" charset="0"/>
                          <a:cs typeface="Arial" panose="020B0604020202020204" pitchFamily="34" charset="0"/>
                        </a:rPr>
                        <a:t>• Limited long-term digital training; staff confidence gaps </a:t>
                      </a:r>
                      <a:r>
                        <a:rPr lang="en-US" sz="1200" dirty="0">
                          <a:latin typeface="Arial" panose="020B0604020202020204" pitchFamily="34" charset="0"/>
                          <a:cs typeface="Arial" panose="020B0604020202020204" pitchFamily="34" charset="0"/>
                        </a:rPr>
                        <a:t>(Health and Social Care Committee, 2023).</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641811035"/>
                  </a:ext>
                </a:extLst>
              </a:tr>
              <a:tr h="517810">
                <a:tc>
                  <a:txBody>
                    <a:bodyPr/>
                    <a:lstStyle/>
                    <a:p>
                      <a:pPr>
                        <a:lnSpc>
                          <a:spcPct val="115000"/>
                        </a:lnSpc>
                        <a:spcAft>
                          <a:spcPts val="800"/>
                        </a:spcAft>
                        <a:buNone/>
                      </a:pPr>
                      <a:r>
                        <a:rPr lang="en-GB" sz="1200" kern="100" dirty="0">
                          <a:solidFill>
                            <a:schemeClr val="tx1"/>
                          </a:solidFill>
                          <a:effectLst/>
                          <a:latin typeface="Arial" panose="020B0604020202020204" pitchFamily="34" charset="0"/>
                          <a:cs typeface="Arial" panose="020B0604020202020204" pitchFamily="34" charset="0"/>
                        </a:rPr>
                        <a:t>• </a:t>
                      </a:r>
                      <a:r>
                        <a:rPr lang="en-GB" sz="1200" b="0" kern="100" dirty="0">
                          <a:solidFill>
                            <a:schemeClr val="tx1"/>
                          </a:solidFill>
                          <a:effectLst/>
                          <a:latin typeface="Arial" panose="020B0604020202020204" pitchFamily="34" charset="0"/>
                          <a:cs typeface="Arial" panose="020B0604020202020204" pitchFamily="34" charset="0"/>
                        </a:rPr>
                        <a:t>Aligns with NHS Long Term Plan and Digital Health and Care Plan </a:t>
                      </a:r>
                      <a:r>
                        <a:rPr lang="en-US" sz="1200" b="0" dirty="0">
                          <a:solidFill>
                            <a:schemeClr val="tx1"/>
                          </a:solidFill>
                          <a:latin typeface="Arial" panose="020B0604020202020204" pitchFamily="34" charset="0"/>
                          <a:cs typeface="Arial" panose="020B0604020202020204" pitchFamily="34" charset="0"/>
                        </a:rPr>
                        <a:t>(Department of Health and Social Care, 2022).</a:t>
                      </a:r>
                      <a:endParaRPr lang="en-GB" sz="12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effectLst/>
                          <a:latin typeface="Arial" panose="020B0604020202020204" pitchFamily="34" charset="0"/>
                          <a:cs typeface="Arial" panose="020B0604020202020204" pitchFamily="34" charset="0"/>
                        </a:rPr>
                        <a:t>• Outdated infrastructure and interoperability issues </a:t>
                      </a:r>
                      <a:r>
                        <a:rPr lang="en-GB" sz="1200" dirty="0">
                          <a:latin typeface="Arial" panose="020B0604020202020204" pitchFamily="34" charset="0"/>
                          <a:cs typeface="Arial" panose="020B0604020202020204" pitchFamily="34" charset="0"/>
                        </a:rPr>
                        <a:t>hinder integration (Brown and Bewick, 2023).</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732824611"/>
                  </a:ext>
                </a:extLst>
              </a:tr>
              <a:tr h="473524">
                <a:tc>
                  <a:txBody>
                    <a:bodyPr/>
                    <a:lstStyle/>
                    <a:p>
                      <a:pPr>
                        <a:lnSpc>
                          <a:spcPct val="115000"/>
                        </a:lnSpc>
                        <a:spcAft>
                          <a:spcPts val="800"/>
                        </a:spcAft>
                        <a:buNone/>
                      </a:pPr>
                      <a:r>
                        <a:rPr lang="en-GB" sz="1200" kern="100" dirty="0">
                          <a:solidFill>
                            <a:schemeClr val="tx1"/>
                          </a:solidFill>
                          <a:effectLst/>
                          <a:latin typeface="Arial" panose="020B0604020202020204" pitchFamily="34" charset="0"/>
                          <a:cs typeface="Arial" panose="020B0604020202020204" pitchFamily="34" charset="0"/>
                        </a:rPr>
                        <a:t>•</a:t>
                      </a:r>
                      <a:r>
                        <a:rPr lang="en-US" sz="1200" b="0" dirty="0">
                          <a:solidFill>
                            <a:schemeClr val="tx1"/>
                          </a:solidFill>
                          <a:latin typeface="Arial" panose="020B0604020202020204" pitchFamily="34" charset="0"/>
                          <a:cs typeface="Arial" panose="020B0604020202020204" pitchFamily="34" charset="0"/>
                        </a:rPr>
                        <a:t>Over 34 million users demonstrate scalability and adoption (NHS England, 2025).</a:t>
                      </a:r>
                    </a:p>
                  </a:txBody>
                  <a:tcPr marL="68580" marR="68580" marT="0" marB="0"/>
                </a:tc>
                <a:tc>
                  <a:txBody>
                    <a:bodyPr/>
                    <a:lstStyle/>
                    <a:p>
                      <a:pPr>
                        <a:lnSpc>
                          <a:spcPct val="115000"/>
                        </a:lnSpc>
                        <a:spcAft>
                          <a:spcPts val="800"/>
                        </a:spcAft>
                        <a:buNone/>
                      </a:pPr>
                      <a:r>
                        <a:rPr lang="en-GB" sz="1200" kern="100" dirty="0">
                          <a:effectLst/>
                          <a:latin typeface="Arial" panose="020B0604020202020204" pitchFamily="34" charset="0"/>
                          <a:cs typeface="Arial" panose="020B0604020202020204" pitchFamily="34" charset="0"/>
                        </a:rPr>
                        <a:t>• Data privacy and security concerns </a:t>
                      </a:r>
                      <a:r>
                        <a:rPr lang="en-GB" sz="1200" dirty="0">
                          <a:latin typeface="Arial" panose="020B0604020202020204" pitchFamily="34" charset="0"/>
                          <a:cs typeface="Arial" panose="020B0604020202020204" pitchFamily="34" charset="0"/>
                        </a:rPr>
                        <a:t>regarding GDPR compliance (National Data Guardian, 2024).</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51020704"/>
                  </a:ext>
                </a:extLst>
              </a:tr>
              <a:tr h="434067">
                <a:tc>
                  <a:txBody>
                    <a:bodyPr/>
                    <a:lstStyle/>
                    <a:p>
                      <a:pPr>
                        <a:lnSpc>
                          <a:spcPct val="115000"/>
                        </a:lnSpc>
                        <a:spcAft>
                          <a:spcPts val="800"/>
                        </a:spcAft>
                        <a:buNone/>
                      </a:pPr>
                      <a:r>
                        <a:rPr lang="en-GB" sz="1200" kern="100" dirty="0">
                          <a:solidFill>
                            <a:schemeClr val="tx1"/>
                          </a:solidFill>
                          <a:effectLst/>
                          <a:latin typeface="Arial" panose="020B0604020202020204" pitchFamily="34" charset="0"/>
                          <a:cs typeface="Arial" panose="020B0604020202020204" pitchFamily="34" charset="0"/>
                        </a:rPr>
                        <a:t>• </a:t>
                      </a:r>
                      <a:r>
                        <a:rPr lang="en-GB" sz="1200" b="0" kern="100" dirty="0">
                          <a:solidFill>
                            <a:schemeClr val="tx1"/>
                          </a:solidFill>
                          <a:effectLst/>
                          <a:latin typeface="Arial" panose="020B0604020202020204" pitchFamily="34" charset="0"/>
                          <a:cs typeface="Arial" panose="020B0604020202020204" pitchFamily="34" charset="0"/>
                        </a:rPr>
                        <a:t>Enhances clinical decision-making via integrated data </a:t>
                      </a:r>
                      <a:r>
                        <a:rPr lang="en-US" sz="1200" b="0" dirty="0">
                          <a:solidFill>
                            <a:schemeClr val="tx1"/>
                          </a:solidFill>
                          <a:latin typeface="Arial" panose="020B0604020202020204" pitchFamily="34" charset="0"/>
                          <a:cs typeface="Arial" panose="020B0604020202020204" pitchFamily="34" charset="0"/>
                        </a:rPr>
                        <a:t>and electronic health records (Costelloe, 2022).</a:t>
                      </a:r>
                      <a:endParaRPr lang="en-GB" sz="12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effectLst/>
                          <a:latin typeface="Arial" panose="020B0604020202020204" pitchFamily="34" charset="0"/>
                          <a:cs typeface="Arial" panose="020B0604020202020204" pitchFamily="34" charset="0"/>
                        </a:rPr>
                        <a:t>• Confusing medical terminology and usability </a:t>
                      </a:r>
                      <a:r>
                        <a:rPr lang="da-DK" sz="1200" dirty="0">
                          <a:latin typeface="Arial" panose="020B0604020202020204" pitchFamily="34" charset="0"/>
                          <a:cs typeface="Arial" panose="020B0604020202020204" pitchFamily="34" charset="0"/>
                        </a:rPr>
                        <a:t>barriers for some patients (KC et al., 2023).</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96326033"/>
                  </a:ext>
                </a:extLst>
              </a:tr>
            </a:tbl>
          </a:graphicData>
        </a:graphic>
      </p:graphicFrame>
      <p:graphicFrame>
        <p:nvGraphicFramePr>
          <p:cNvPr id="6" name="Table 5">
            <a:extLst>
              <a:ext uri="{FF2B5EF4-FFF2-40B4-BE49-F238E27FC236}">
                <a16:creationId xmlns:a16="http://schemas.microsoft.com/office/drawing/2014/main" id="{369DA53F-DDFD-CC90-2EB1-D83E1717C1C7}"/>
              </a:ext>
            </a:extLst>
          </p:cNvPr>
          <p:cNvGraphicFramePr>
            <a:graphicFrameLocks noGrp="1"/>
          </p:cNvGraphicFramePr>
          <p:nvPr>
            <p:extLst>
              <p:ext uri="{D42A27DB-BD31-4B8C-83A1-F6EECF244321}">
                <p14:modId xmlns:p14="http://schemas.microsoft.com/office/powerpoint/2010/main" val="2647024951"/>
              </p:ext>
            </p:extLst>
          </p:nvPr>
        </p:nvGraphicFramePr>
        <p:xfrm>
          <a:off x="96253" y="4107843"/>
          <a:ext cx="11947357" cy="2750155"/>
        </p:xfrm>
        <a:graphic>
          <a:graphicData uri="http://schemas.openxmlformats.org/drawingml/2006/table">
            <a:tbl>
              <a:tblPr firstRow="1" firstCol="1" bandRow="1">
                <a:tableStyleId>{5C22544A-7EE6-4342-B048-85BDC9FD1C3A}</a:tableStyleId>
              </a:tblPr>
              <a:tblGrid>
                <a:gridCol w="5971572">
                  <a:extLst>
                    <a:ext uri="{9D8B030D-6E8A-4147-A177-3AD203B41FA5}">
                      <a16:colId xmlns:a16="http://schemas.microsoft.com/office/drawing/2014/main" val="1341786876"/>
                    </a:ext>
                  </a:extLst>
                </a:gridCol>
                <a:gridCol w="5975785">
                  <a:extLst>
                    <a:ext uri="{9D8B030D-6E8A-4147-A177-3AD203B41FA5}">
                      <a16:colId xmlns:a16="http://schemas.microsoft.com/office/drawing/2014/main" val="3445415526"/>
                    </a:ext>
                  </a:extLst>
                </a:gridCol>
              </a:tblGrid>
              <a:tr h="316667">
                <a:tc>
                  <a:txBody>
                    <a:bodyPr/>
                    <a:lstStyle/>
                    <a:p>
                      <a:pPr>
                        <a:lnSpc>
                          <a:spcPct val="115000"/>
                        </a:lnSpc>
                        <a:spcAft>
                          <a:spcPts val="800"/>
                        </a:spcAft>
                        <a:buNone/>
                      </a:pPr>
                      <a:r>
                        <a:rPr lang="en-GB" sz="1200" kern="100" dirty="0">
                          <a:solidFill>
                            <a:srgbClr val="FF0000"/>
                          </a:solidFill>
                          <a:effectLst/>
                          <a:latin typeface="Arial" panose="020B0604020202020204" pitchFamily="34" charset="0"/>
                          <a:cs typeface="Arial" panose="020B0604020202020204" pitchFamily="34" charset="0"/>
                        </a:rPr>
                        <a:t>Opportunities</a:t>
                      </a:r>
                      <a:endParaRPr lang="en-GB" sz="1200"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solidFill>
                            <a:srgbClr val="FF0000"/>
                          </a:solidFill>
                          <a:effectLst/>
                          <a:latin typeface="Arial" panose="020B0604020202020204" pitchFamily="34" charset="0"/>
                          <a:cs typeface="Arial" panose="020B0604020202020204" pitchFamily="34" charset="0"/>
                        </a:rPr>
                        <a:t>Threats</a:t>
                      </a:r>
                      <a:endParaRPr lang="en-GB" sz="1200"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759069011"/>
                  </a:ext>
                </a:extLst>
              </a:tr>
              <a:tr h="514295">
                <a:tc>
                  <a:txBody>
                    <a:bodyPr/>
                    <a:lstStyle/>
                    <a:p>
                      <a:pPr>
                        <a:lnSpc>
                          <a:spcPct val="115000"/>
                        </a:lnSpc>
                        <a:spcAft>
                          <a:spcPts val="800"/>
                        </a:spcAft>
                        <a:buNone/>
                      </a:pPr>
                      <a:r>
                        <a:rPr lang="en-GB" sz="1200" kern="100" dirty="0">
                          <a:solidFill>
                            <a:schemeClr val="tx1"/>
                          </a:solidFill>
                          <a:effectLst/>
                          <a:latin typeface="Arial" panose="020B0604020202020204" pitchFamily="34" charset="0"/>
                          <a:cs typeface="Arial" panose="020B0604020202020204" pitchFamily="34" charset="0"/>
                        </a:rPr>
                        <a:t>• </a:t>
                      </a:r>
                      <a:r>
                        <a:rPr lang="en-GB" sz="1200" b="0" kern="100" dirty="0">
                          <a:solidFill>
                            <a:schemeClr val="tx1"/>
                          </a:solidFill>
                          <a:effectLst/>
                          <a:latin typeface="Arial" panose="020B0604020202020204" pitchFamily="34" charset="0"/>
                          <a:cs typeface="Arial" panose="020B0604020202020204" pitchFamily="34" charset="0"/>
                        </a:rPr>
                        <a:t>Expand digital literacy and workforce upskilling </a:t>
                      </a:r>
                      <a:r>
                        <a:rPr lang="en-US" sz="1200" b="0" dirty="0">
                          <a:solidFill>
                            <a:schemeClr val="tx1"/>
                          </a:solidFill>
                          <a:latin typeface="Arial" panose="020B0604020202020204" pitchFamily="34" charset="0"/>
                          <a:cs typeface="Arial" panose="020B0604020202020204" pitchFamily="34" charset="0"/>
                        </a:rPr>
                        <a:t>(Health and Social Care Committee, 2023).</a:t>
                      </a:r>
                      <a:endParaRPr lang="en-GB" sz="12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effectLst/>
                          <a:latin typeface="Arial" panose="020B0604020202020204" pitchFamily="34" charset="0"/>
                          <a:cs typeface="Arial" panose="020B0604020202020204" pitchFamily="34" charset="0"/>
                        </a:rPr>
                        <a:t>• Digital exclusion may widen health inequalities </a:t>
                      </a:r>
                      <a:r>
                        <a:rPr lang="en-GB" sz="1200" dirty="0">
                          <a:latin typeface="Arial" panose="020B0604020202020204" pitchFamily="34" charset="0"/>
                          <a:cs typeface="Arial" panose="020B0604020202020204" pitchFamily="34" charset="0"/>
                        </a:rPr>
                        <a:t>(Tapuria et al., 2021)</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114357691"/>
                  </a:ext>
                </a:extLst>
              </a:tr>
              <a:tr h="662694">
                <a:tc>
                  <a:txBody>
                    <a:bodyPr/>
                    <a:lstStyle/>
                    <a:p>
                      <a:pPr>
                        <a:lnSpc>
                          <a:spcPct val="115000"/>
                        </a:lnSpc>
                        <a:spcAft>
                          <a:spcPts val="800"/>
                        </a:spcAft>
                        <a:buNone/>
                      </a:pPr>
                      <a:r>
                        <a:rPr lang="en-GB" sz="1200" b="0" kern="100" dirty="0">
                          <a:solidFill>
                            <a:schemeClr val="tx1"/>
                          </a:solidFill>
                          <a:effectLst/>
                          <a:latin typeface="Arial" panose="020B0604020202020204" pitchFamily="34" charset="0"/>
                          <a:cs typeface="Arial" panose="020B0604020202020204" pitchFamily="34" charset="0"/>
                        </a:rPr>
                        <a:t>• Use AI, remote monitoring, and personalisation for preventative care </a:t>
                      </a:r>
                      <a:r>
                        <a:rPr lang="en-GB" sz="1200" b="0" dirty="0">
                          <a:solidFill>
                            <a:schemeClr val="tx1"/>
                          </a:solidFill>
                          <a:latin typeface="Arial" panose="020B0604020202020204" pitchFamily="34" charset="0"/>
                          <a:cs typeface="Arial" panose="020B0604020202020204" pitchFamily="34" charset="0"/>
                        </a:rPr>
                        <a:t>(Costelloe, 2022).</a:t>
                      </a:r>
                      <a:endParaRPr lang="en-GB" sz="12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effectLst/>
                          <a:latin typeface="Arial" panose="020B0604020202020204" pitchFamily="34" charset="0"/>
                          <a:cs typeface="Arial" panose="020B0604020202020204" pitchFamily="34" charset="0"/>
                        </a:rPr>
                        <a:t>• Staff burnout or resistance to digital change </a:t>
                      </a:r>
                      <a:r>
                        <a:rPr lang="en-GB" sz="1200" dirty="0">
                          <a:latin typeface="Arial" panose="020B0604020202020204" pitchFamily="34" charset="0"/>
                          <a:cs typeface="Arial" panose="020B0604020202020204" pitchFamily="34" charset="0"/>
                        </a:rPr>
                        <a:t>(NHS Digital, 2021).</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277283317"/>
                  </a:ext>
                </a:extLst>
              </a:tr>
              <a:tr h="316667">
                <a:tc>
                  <a:txBody>
                    <a:bodyPr/>
                    <a:lstStyle/>
                    <a:p>
                      <a:pPr>
                        <a:lnSpc>
                          <a:spcPct val="115000"/>
                        </a:lnSpc>
                        <a:spcAft>
                          <a:spcPts val="800"/>
                        </a:spcAft>
                        <a:buNone/>
                      </a:pPr>
                      <a:r>
                        <a:rPr lang="en-GB" sz="1200" b="0" kern="100" dirty="0">
                          <a:solidFill>
                            <a:schemeClr val="tx1"/>
                          </a:solidFill>
                          <a:effectLst/>
                          <a:latin typeface="Arial" panose="020B0604020202020204" pitchFamily="34" charset="0"/>
                          <a:cs typeface="Arial" panose="020B0604020202020204" pitchFamily="34" charset="0"/>
                        </a:rPr>
                        <a:t>• Targeted inclusion for deprived and older populations </a:t>
                      </a:r>
                      <a:r>
                        <a:rPr lang="en-GB" sz="1200" b="0" dirty="0">
                          <a:solidFill>
                            <a:schemeClr val="tx1"/>
                          </a:solidFill>
                        </a:rPr>
                        <a:t>(Reidy et al., 2025).</a:t>
                      </a:r>
                      <a:endParaRPr lang="en-GB" sz="12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effectLst/>
                          <a:latin typeface="Arial" panose="020B0604020202020204" pitchFamily="34" charset="0"/>
                          <a:cs typeface="Arial" panose="020B0604020202020204" pitchFamily="34" charset="0"/>
                        </a:rPr>
                        <a:t>• Cybersecurity risks and potential data breaches </a:t>
                      </a:r>
                      <a:r>
                        <a:rPr lang="en-GB" sz="1200" dirty="0">
                          <a:latin typeface="Arial" panose="020B0604020202020204" pitchFamily="34" charset="0"/>
                          <a:cs typeface="Arial" panose="020B0604020202020204" pitchFamily="34" charset="0"/>
                        </a:rPr>
                        <a:t>(National Data Guardian, 2024).</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54122132"/>
                  </a:ext>
                </a:extLst>
              </a:tr>
              <a:tr h="469916">
                <a:tc>
                  <a:txBody>
                    <a:bodyPr/>
                    <a:lstStyle/>
                    <a:p>
                      <a:pPr>
                        <a:lnSpc>
                          <a:spcPct val="115000"/>
                        </a:lnSpc>
                        <a:spcAft>
                          <a:spcPts val="800"/>
                        </a:spcAft>
                        <a:buNone/>
                      </a:pPr>
                      <a:r>
                        <a:rPr lang="en-GB" sz="1200" b="0" kern="100" dirty="0">
                          <a:solidFill>
                            <a:schemeClr val="tx1"/>
                          </a:solidFill>
                          <a:effectLst/>
                          <a:latin typeface="Arial" panose="020B0604020202020204" pitchFamily="34" charset="0"/>
                          <a:cs typeface="Arial" panose="020B0604020202020204" pitchFamily="34" charset="0"/>
                        </a:rPr>
                        <a:t>• Build continuous feedback loops to improve usability </a:t>
                      </a:r>
                      <a:r>
                        <a:rPr lang="en-GB" sz="1200" b="0" dirty="0">
                          <a:solidFill>
                            <a:schemeClr val="tx1"/>
                          </a:solidFill>
                          <a:latin typeface="Arial" panose="020B0604020202020204" pitchFamily="34" charset="0"/>
                          <a:cs typeface="Arial" panose="020B0604020202020204" pitchFamily="34" charset="0"/>
                        </a:rPr>
                        <a:t>(KC et al., 2024).</a:t>
                      </a:r>
                      <a:endParaRPr lang="en-GB" sz="12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solidFill>
                            <a:schemeClr val="tx1"/>
                          </a:solidFill>
                          <a:effectLst/>
                          <a:latin typeface="Arial" panose="020B0604020202020204" pitchFamily="34" charset="0"/>
                          <a:cs typeface="Arial" panose="020B0604020202020204" pitchFamily="34" charset="0"/>
                        </a:rPr>
                        <a:t>• Financial pressures may reduce digital investment </a:t>
                      </a:r>
                      <a:r>
                        <a:rPr lang="en-US" sz="1200" dirty="0">
                          <a:solidFill>
                            <a:schemeClr val="tx1"/>
                          </a:solidFill>
                          <a:latin typeface="Arial" panose="020B0604020202020204" pitchFamily="34" charset="0"/>
                          <a:cs typeface="Arial" panose="020B0604020202020204" pitchFamily="34" charset="0"/>
                        </a:rPr>
                        <a:t>(Department of Health and Social Care, 2022).</a:t>
                      </a:r>
                      <a:endParaRPr lang="en-GB" sz="12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695237990"/>
                  </a:ext>
                </a:extLst>
              </a:tr>
              <a:tr h="469916">
                <a:tc>
                  <a:txBody>
                    <a:bodyPr/>
                    <a:lstStyle/>
                    <a:p>
                      <a:pPr>
                        <a:lnSpc>
                          <a:spcPct val="115000"/>
                        </a:lnSpc>
                        <a:spcAft>
                          <a:spcPts val="800"/>
                        </a:spcAft>
                        <a:buNone/>
                      </a:pPr>
                      <a:r>
                        <a:rPr lang="en-GB" sz="1200" b="0" kern="100" dirty="0">
                          <a:solidFill>
                            <a:schemeClr val="tx1"/>
                          </a:solidFill>
                          <a:effectLst/>
                          <a:latin typeface="Arial" panose="020B0604020202020204" pitchFamily="34" charset="0"/>
                          <a:cs typeface="Arial" panose="020B0604020202020204" pitchFamily="34" charset="0"/>
                        </a:rPr>
                        <a:t>• Enhance interoperability across health and social care </a:t>
                      </a:r>
                      <a:r>
                        <a:rPr lang="en-GB" sz="1200" b="0" dirty="0">
                          <a:solidFill>
                            <a:schemeClr val="tx1"/>
                          </a:solidFill>
                          <a:latin typeface="Arial" panose="020B0604020202020204" pitchFamily="34" charset="0"/>
                          <a:cs typeface="Arial" panose="020B0604020202020204" pitchFamily="34" charset="0"/>
                        </a:rPr>
                        <a:t>systems (NHS England, 2025).</a:t>
                      </a:r>
                      <a:endParaRPr lang="en-GB" sz="12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effectLst/>
                          <a:latin typeface="Arial" panose="020B0604020202020204" pitchFamily="34" charset="0"/>
                          <a:cs typeface="Arial" panose="020B0604020202020204" pitchFamily="34" charset="0"/>
                        </a:rPr>
                        <a:t>• Loss of public trust if data is mishandled </a:t>
                      </a:r>
                      <a:r>
                        <a:rPr lang="en-GB" sz="1200" dirty="0">
                          <a:latin typeface="Arial" panose="020B0604020202020204" pitchFamily="34" charset="0"/>
                          <a:cs typeface="Arial" panose="020B0604020202020204" pitchFamily="34" charset="0"/>
                        </a:rPr>
                        <a:t>(National Data Guardian, 2024).</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170837069"/>
                  </a:ext>
                </a:extLst>
              </a:tr>
            </a:tbl>
          </a:graphicData>
        </a:graphic>
      </p:graphicFrame>
      <p:sp>
        <p:nvSpPr>
          <p:cNvPr id="4" name="TextBox 3">
            <a:extLst>
              <a:ext uri="{FF2B5EF4-FFF2-40B4-BE49-F238E27FC236}">
                <a16:creationId xmlns:a16="http://schemas.microsoft.com/office/drawing/2014/main" id="{5ED6702D-8842-2549-7FE6-8CBEF8F4DA6D}"/>
              </a:ext>
            </a:extLst>
          </p:cNvPr>
          <p:cNvSpPr txBox="1"/>
          <p:nvPr/>
        </p:nvSpPr>
        <p:spPr>
          <a:xfrm>
            <a:off x="10553913" y="6627167"/>
            <a:ext cx="1638087" cy="230832"/>
          </a:xfrm>
          <a:prstGeom prst="rect">
            <a:avLst/>
          </a:prstGeom>
          <a:noFill/>
        </p:spPr>
        <p:txBody>
          <a:bodyPr wrap="square">
            <a:spAutoFit/>
          </a:bodyPr>
          <a:lstStyle/>
          <a:p>
            <a:r>
              <a:rPr lang="en-GB" sz="900" dirty="0"/>
              <a:t>(Alexander Street, no date)</a:t>
            </a:r>
          </a:p>
        </p:txBody>
      </p:sp>
    </p:spTree>
    <p:extLst>
      <p:ext uri="{BB962C8B-B14F-4D97-AF65-F5344CB8AC3E}">
        <p14:creationId xmlns:p14="http://schemas.microsoft.com/office/powerpoint/2010/main" val="27390947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0" name="Picture 59">
            <a:extLst>
              <a:ext uri="{FF2B5EF4-FFF2-40B4-BE49-F238E27FC236}">
                <a16:creationId xmlns:a16="http://schemas.microsoft.com/office/drawing/2014/main" id="{C7D9D631-C482-D6EF-7727-08B40A2EBFBC}"/>
              </a:ext>
            </a:extLst>
          </p:cNvPr>
          <p:cNvPicPr>
            <a:picLocks noChangeAspect="1"/>
          </p:cNvPicPr>
          <p:nvPr/>
        </p:nvPicPr>
        <p:blipFill>
          <a:blip r:embed="rId2"/>
          <a:srcRect r="-2" b="1343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53E7A71-531C-5398-A233-1A67B149D4F7}"/>
              </a:ext>
            </a:extLst>
          </p:cNvPr>
          <p:cNvSpPr>
            <a:spLocks noGrp="1"/>
          </p:cNvSpPr>
          <p:nvPr>
            <p:ph type="title"/>
          </p:nvPr>
        </p:nvSpPr>
        <p:spPr>
          <a:xfrm>
            <a:off x="677333" y="609600"/>
            <a:ext cx="3851123" cy="1320800"/>
          </a:xfrm>
        </p:spPr>
        <p:txBody>
          <a:bodyPr>
            <a:normAutofit/>
          </a:bodyPr>
          <a:lstStyle/>
          <a:p>
            <a:r>
              <a:rPr lang="en-US" sz="3300" dirty="0">
                <a:highlight>
                  <a:srgbClr val="FFFF00"/>
                </a:highlight>
                <a:latin typeface="Arial" panose="020B0604020202020204" pitchFamily="34" charset="0"/>
                <a:cs typeface="Arial" panose="020B0604020202020204" pitchFamily="34" charset="0"/>
              </a:rPr>
              <a:t>Challenges and Recommendations</a:t>
            </a:r>
            <a:endParaRPr lang="en-GB" sz="3300" dirty="0">
              <a:highlight>
                <a:srgbClr val="FFFF00"/>
              </a:highlight>
              <a:latin typeface="Arial" panose="020B0604020202020204" pitchFamily="34" charset="0"/>
              <a:cs typeface="Arial" panose="020B0604020202020204" pitchFamily="34" charset="0"/>
            </a:endParaRPr>
          </a:p>
        </p:txBody>
      </p:sp>
      <p:sp>
        <p:nvSpPr>
          <p:cNvPr id="3" name="Rectangle 1">
            <a:extLst>
              <a:ext uri="{FF2B5EF4-FFF2-40B4-BE49-F238E27FC236}">
                <a16:creationId xmlns:a16="http://schemas.microsoft.com/office/drawing/2014/main" id="{5B9D5A1F-E636-415B-A548-1E33E2062136}"/>
              </a:ext>
            </a:extLst>
          </p:cNvPr>
          <p:cNvSpPr>
            <a:spLocks noGrp="1" noChangeArrowheads="1"/>
          </p:cNvSpPr>
          <p:nvPr>
            <p:ph idx="1"/>
          </p:nvPr>
        </p:nvSpPr>
        <p:spPr bwMode="auto">
          <a:xfrm>
            <a:off x="677334" y="2160589"/>
            <a:ext cx="3851122" cy="3880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defTabSz="914400" eaLnBrk="0" fontAlgn="base" hangingPunct="0">
              <a:spcBef>
                <a:spcPct val="0"/>
              </a:spcBef>
              <a:spcAft>
                <a:spcPts val="600"/>
              </a:spcAft>
              <a:buClrTx/>
              <a:buSzTx/>
            </a:pPr>
            <a:r>
              <a:rPr kumimoji="0" lang="en-US" altLang="en-US" b="0" i="0" u="none" strike="noStrike" cap="none" normalizeH="0" baseline="0" dirty="0">
                <a:ln>
                  <a:noFill/>
                </a:ln>
                <a:effectLst/>
                <a:latin typeface="Arial" panose="020B0604020202020204" pitchFamily="34" charset="0"/>
              </a:rPr>
              <a:t>Embed continuous digital training and </a:t>
            </a:r>
            <a:r>
              <a:rPr kumimoji="0" lang="en-US" altLang="en-US" b="0" u="none" strike="noStrike" cap="none" normalizeH="0" baseline="0" dirty="0">
                <a:ln>
                  <a:noFill/>
                </a:ln>
                <a:effectLst/>
                <a:latin typeface="Arial" panose="020B0604020202020204" pitchFamily="34" charset="0"/>
              </a:rPr>
              <a:t>upskilling (</a:t>
            </a:r>
            <a:r>
              <a:rPr lang="en-US" altLang="en-US" dirty="0">
                <a:latin typeface="Arial" panose="020B0604020202020204" pitchFamily="34" charset="0"/>
              </a:rPr>
              <a:t>(Health and Social Care Committee, 2023</a:t>
            </a:r>
            <a:r>
              <a:rPr kumimoji="0" lang="en-US" altLang="en-US" b="0" u="none" strike="noStrike" cap="none" normalizeH="0" baseline="0" dirty="0">
                <a:ln>
                  <a:noFill/>
                </a:ln>
                <a:effectLst/>
                <a:latin typeface="Arial" panose="020B0604020202020204" pitchFamily="34" charset="0"/>
              </a:rPr>
              <a:t> ; Brown and Bewick, 2023)</a:t>
            </a:r>
          </a:p>
          <a:p>
            <a:pPr defTabSz="914400" eaLnBrk="0" fontAlgn="base" hangingPunct="0">
              <a:spcBef>
                <a:spcPct val="0"/>
              </a:spcBef>
              <a:spcAft>
                <a:spcPts val="600"/>
              </a:spcAft>
              <a:buClrTx/>
              <a:buSzTx/>
            </a:pPr>
            <a:r>
              <a:rPr kumimoji="0" lang="en-US" altLang="en-US" b="0" i="0" u="none" strike="noStrike" cap="none" normalizeH="0" baseline="0" dirty="0">
                <a:ln>
                  <a:noFill/>
                </a:ln>
                <a:effectLst/>
                <a:latin typeface="Arial" panose="020B0604020202020204" pitchFamily="34" charset="0"/>
              </a:rPr>
              <a:t>Provide protected learning time </a:t>
            </a:r>
            <a:r>
              <a:rPr lang="en-US" altLang="en-US" dirty="0">
                <a:latin typeface="Arial" panose="020B0604020202020204" pitchFamily="34" charset="0"/>
              </a:rPr>
              <a:t>(Health and Social Care Committee, 2023).</a:t>
            </a:r>
            <a:endParaRPr kumimoji="0" lang="en-US" altLang="en-US" b="0" u="none" strike="noStrike" cap="none" normalizeH="0" baseline="0" dirty="0">
              <a:ln>
                <a:noFill/>
              </a:ln>
              <a:effectLst/>
              <a:latin typeface="Arial" panose="020B0604020202020204" pitchFamily="34" charset="0"/>
            </a:endParaRPr>
          </a:p>
          <a:p>
            <a:pPr defTabSz="914400" eaLnBrk="0" fontAlgn="base" hangingPunct="0">
              <a:spcBef>
                <a:spcPct val="0"/>
              </a:spcBef>
              <a:spcAft>
                <a:spcPts val="600"/>
              </a:spcAft>
              <a:buClrTx/>
              <a:buSzTx/>
            </a:pPr>
            <a:r>
              <a:rPr kumimoji="0" lang="en-US" altLang="en-US" b="0" i="0" u="none" strike="noStrike" cap="none" normalizeH="0" baseline="0" dirty="0">
                <a:ln>
                  <a:noFill/>
                </a:ln>
                <a:effectLst/>
                <a:latin typeface="Arial" panose="020B0604020202020204" pitchFamily="34" charset="0"/>
              </a:rPr>
              <a:t>Use phased training &amp; local digital champions </a:t>
            </a:r>
            <a:r>
              <a:rPr kumimoji="0" lang="en-US" altLang="en-US" b="0" u="none" strike="noStrike" cap="none" normalizeH="0" baseline="0" dirty="0">
                <a:ln>
                  <a:noFill/>
                </a:ln>
                <a:effectLst/>
                <a:latin typeface="Arial" panose="020B0604020202020204" pitchFamily="34" charset="0"/>
              </a:rPr>
              <a:t>(Brown and Bewick, 2023)</a:t>
            </a:r>
          </a:p>
          <a:p>
            <a:pPr defTabSz="914400" eaLnBrk="0" fontAlgn="base" hangingPunct="0">
              <a:spcBef>
                <a:spcPct val="0"/>
              </a:spcBef>
              <a:spcAft>
                <a:spcPts val="600"/>
              </a:spcAft>
              <a:buClrTx/>
              <a:buSzTx/>
            </a:pPr>
            <a:r>
              <a:rPr kumimoji="0" lang="en-US" altLang="en-US" b="0" i="0" u="none" strike="noStrike" cap="none" normalizeH="0" baseline="0" dirty="0">
                <a:ln>
                  <a:noFill/>
                </a:ln>
                <a:effectLst/>
                <a:latin typeface="Arial" panose="020B0604020202020204" pitchFamily="34" charset="0"/>
              </a:rPr>
              <a:t>Promote leadership that views digital tools as enhancing care </a:t>
            </a:r>
            <a:r>
              <a:rPr lang="en-US" altLang="en-US" dirty="0">
                <a:latin typeface="Arial" panose="020B0604020202020204" pitchFamily="34" charset="0"/>
              </a:rPr>
              <a:t>(Department of Health and Social Care, 2022).</a:t>
            </a:r>
            <a:endParaRPr kumimoji="0" lang="en-US" altLang="en-US" b="0" u="none" strike="noStrike" cap="none" normalizeH="0" baseline="0" dirty="0">
              <a:ln>
                <a:noFill/>
              </a:ln>
              <a:effectLst/>
              <a:latin typeface="Arial" panose="020B0604020202020204" pitchFamily="34" charset="0"/>
            </a:endParaRPr>
          </a:p>
        </p:txBody>
      </p:sp>
      <p:cxnSp>
        <p:nvCxnSpPr>
          <p:cNvPr id="64" name="Straight Connector 6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252665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 name="Rectangle 107">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Isosceles Triangle 109">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 name="Isosceles Triangle 111">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76" name="Rectangle 1">
            <a:extLst>
              <a:ext uri="{FF2B5EF4-FFF2-40B4-BE49-F238E27FC236}">
                <a16:creationId xmlns:a16="http://schemas.microsoft.com/office/drawing/2014/main" id="{D9A6BD76-5F10-EC2D-A0A2-83BD61152FF1}"/>
              </a:ext>
            </a:extLst>
          </p:cNvPr>
          <p:cNvGraphicFramePr>
            <a:graphicFrameLocks noGrp="1"/>
          </p:cNvGraphicFramePr>
          <p:nvPr>
            <p:ph idx="1"/>
            <p:extLst>
              <p:ext uri="{D42A27DB-BD31-4B8C-83A1-F6EECF244321}">
                <p14:modId xmlns:p14="http://schemas.microsoft.com/office/powerpoint/2010/main" val="367416423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0056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30" name="Straight Connector 29">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19B52C0-07CA-37E0-73D3-F3A435B46879}"/>
              </a:ext>
            </a:extLst>
          </p:cNvPr>
          <p:cNvSpPr>
            <a:spLocks noGrp="1"/>
          </p:cNvSpPr>
          <p:nvPr>
            <p:ph type="title"/>
          </p:nvPr>
        </p:nvSpPr>
        <p:spPr>
          <a:xfrm>
            <a:off x="652481" y="1382486"/>
            <a:ext cx="3547581" cy="4093028"/>
          </a:xfrm>
        </p:spPr>
        <p:txBody>
          <a:bodyPr anchor="ctr">
            <a:normAutofit/>
          </a:bodyPr>
          <a:lstStyle/>
          <a:p>
            <a:r>
              <a:rPr lang="en-US" sz="4400">
                <a:solidFill>
                  <a:schemeClr val="accent1">
                    <a:lumMod val="75000"/>
                  </a:schemeClr>
                </a:solidFill>
                <a:highlight>
                  <a:srgbClr val="FFFF00"/>
                </a:highlight>
                <a:latin typeface="Arial" panose="020B0604020202020204" pitchFamily="34" charset="0"/>
                <a:cs typeface="Arial" panose="020B0604020202020204" pitchFamily="34" charset="0"/>
              </a:rPr>
              <a:t>Conclusion</a:t>
            </a:r>
            <a:endParaRPr lang="en-GB" sz="4400">
              <a:solidFill>
                <a:schemeClr val="accent1">
                  <a:lumMod val="75000"/>
                </a:schemeClr>
              </a:solidFill>
              <a:highlight>
                <a:srgbClr val="FFFF00"/>
              </a:highlight>
              <a:latin typeface="Arial" panose="020B0604020202020204" pitchFamily="34" charset="0"/>
              <a:cs typeface="Arial" panose="020B0604020202020204" pitchFamily="34" charset="0"/>
            </a:endParaRPr>
          </a:p>
        </p:txBody>
      </p:sp>
      <p:sp>
        <p:nvSpPr>
          <p:cNvPr id="40" name="Rectangle 39">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Rectangle 1">
            <a:extLst>
              <a:ext uri="{FF2B5EF4-FFF2-40B4-BE49-F238E27FC236}">
                <a16:creationId xmlns:a16="http://schemas.microsoft.com/office/drawing/2014/main" id="{DFC88C35-003F-4948-A531-6D691A48E210}"/>
              </a:ext>
            </a:extLst>
          </p:cNvPr>
          <p:cNvGraphicFramePr>
            <a:graphicFrameLocks noGrp="1"/>
          </p:cNvGraphicFramePr>
          <p:nvPr>
            <p:ph idx="1"/>
            <p:extLst>
              <p:ext uri="{D42A27DB-BD31-4B8C-83A1-F6EECF244321}">
                <p14:modId xmlns:p14="http://schemas.microsoft.com/office/powerpoint/2010/main" val="93003965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99640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7D34A-8D2F-4AAA-C2ED-B70B2A4283E7}"/>
              </a:ext>
            </a:extLst>
          </p:cNvPr>
          <p:cNvSpPr>
            <a:spLocks noGrp="1"/>
          </p:cNvSpPr>
          <p:nvPr>
            <p:ph type="title"/>
          </p:nvPr>
        </p:nvSpPr>
        <p:spPr>
          <a:xfrm>
            <a:off x="281094" y="106878"/>
            <a:ext cx="8596668" cy="482402"/>
          </a:xfrm>
        </p:spPr>
        <p:txBody>
          <a:bodyPr>
            <a:normAutofit/>
          </a:bodyPr>
          <a:lstStyle/>
          <a:p>
            <a:r>
              <a:rPr lang="en-US" sz="1800" b="1" dirty="0">
                <a:highlight>
                  <a:srgbClr val="FFFF00"/>
                </a:highlight>
                <a:latin typeface="Arial" panose="020B0604020202020204" pitchFamily="34" charset="0"/>
                <a:cs typeface="Arial" panose="020B0604020202020204" pitchFamily="34" charset="0"/>
              </a:rPr>
              <a:t>REFERENCE LIST</a:t>
            </a:r>
            <a:endParaRPr lang="en-GB" sz="1800" b="1" dirty="0">
              <a:highlight>
                <a:srgbClr val="FFFF00"/>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8446435-4340-F2D5-A403-FABF296A43D1}"/>
              </a:ext>
            </a:extLst>
          </p:cNvPr>
          <p:cNvSpPr>
            <a:spLocks noGrp="1"/>
          </p:cNvSpPr>
          <p:nvPr>
            <p:ph idx="1"/>
          </p:nvPr>
        </p:nvSpPr>
        <p:spPr>
          <a:xfrm>
            <a:off x="88054" y="736270"/>
            <a:ext cx="12103946" cy="6121729"/>
          </a:xfrm>
        </p:spPr>
        <p:txBody>
          <a:bodyPr>
            <a:normAutofit fontScale="25000" lnSpcReduction="20000"/>
          </a:bodyPr>
          <a:lstStyle/>
          <a:p>
            <a:r>
              <a:rPr lang="en-GB" sz="6400" dirty="0" err="1">
                <a:latin typeface="Arial" panose="020B0604020202020204" pitchFamily="34" charset="0"/>
                <a:cs typeface="Arial" panose="020B0604020202020204" pitchFamily="34" charset="0"/>
              </a:rPr>
              <a:t>Amaré</a:t>
            </a:r>
            <a:r>
              <a:rPr lang="en-GB" sz="6400" dirty="0">
                <a:latin typeface="Arial" panose="020B0604020202020204" pitchFamily="34" charset="0"/>
                <a:cs typeface="Arial" panose="020B0604020202020204" pitchFamily="34" charset="0"/>
              </a:rPr>
              <a:t> Health (2023) </a:t>
            </a:r>
            <a:r>
              <a:rPr lang="en-GB" sz="6400" i="1" dirty="0">
                <a:latin typeface="Arial" panose="020B0604020202020204" pitchFamily="34" charset="0"/>
                <a:cs typeface="Arial" panose="020B0604020202020204" pitchFamily="34" charset="0"/>
              </a:rPr>
              <a:t>Top 3 challenges for healthcare in 2023.</a:t>
            </a:r>
            <a:r>
              <a:rPr lang="en-GB" sz="6400" dirty="0">
                <a:latin typeface="Arial" panose="020B0604020202020204" pitchFamily="34" charset="0"/>
                <a:cs typeface="Arial" panose="020B0604020202020204" pitchFamily="34" charset="0"/>
              </a:rPr>
              <a:t> Available at: </a:t>
            </a:r>
            <a:r>
              <a:rPr lang="en-GB" sz="6400" u="sng" dirty="0">
                <a:latin typeface="Arial" panose="020B0604020202020204" pitchFamily="34" charset="0"/>
                <a:cs typeface="Arial" panose="020B0604020202020204" pitchFamily="34" charset="0"/>
                <a:hlinkClick r:id="rId2"/>
              </a:rPr>
              <a:t>https://amarehealth.co.uk/top-3-challenges-for-healthcare-in-2023/</a:t>
            </a:r>
            <a:r>
              <a:rPr lang="en-GB" sz="6400" dirty="0">
                <a:latin typeface="Arial" panose="020B0604020202020204" pitchFamily="34" charset="0"/>
                <a:cs typeface="Arial" panose="020B0604020202020204" pitchFamily="34" charset="0"/>
              </a:rPr>
              <a:t> (Accessed: 4 October 2025).</a:t>
            </a:r>
            <a:endParaRPr lang="en-GB" sz="6400" u="sng" dirty="0">
              <a:latin typeface="Arial" panose="020B0604020202020204" pitchFamily="34" charset="0"/>
              <a:cs typeface="Arial" panose="020B0604020202020204" pitchFamily="34" charset="0"/>
            </a:endParaRPr>
          </a:p>
          <a:p>
            <a:r>
              <a:rPr lang="en-US" sz="6400" dirty="0">
                <a:latin typeface="Arial" panose="020B0604020202020204" pitchFamily="34" charset="0"/>
                <a:cs typeface="Arial" panose="020B0604020202020204" pitchFamily="34" charset="0"/>
              </a:rPr>
              <a:t>Alexander Street (no date) </a:t>
            </a:r>
            <a:r>
              <a:rPr lang="en-US" sz="6400" i="1" dirty="0">
                <a:latin typeface="Arial" panose="020B0604020202020204" pitchFamily="34" charset="0"/>
                <a:cs typeface="Arial" panose="020B0604020202020204" pitchFamily="34" charset="0"/>
              </a:rPr>
              <a:t>SWOT analysis</a:t>
            </a:r>
            <a:r>
              <a:rPr lang="en-US" sz="6400" dirty="0">
                <a:latin typeface="Arial" panose="020B0604020202020204" pitchFamily="34" charset="0"/>
                <a:cs typeface="Arial" panose="020B0604020202020204" pitchFamily="34" charset="0"/>
              </a:rPr>
              <a:t>. Available at: </a:t>
            </a:r>
            <a:r>
              <a:rPr lang="en-US" sz="6400" dirty="0">
                <a:latin typeface="Arial" panose="020B0604020202020204" pitchFamily="34" charset="0"/>
                <a:cs typeface="Arial" panose="020B0604020202020204" pitchFamily="34" charset="0"/>
                <a:hlinkClick r:id="rId3"/>
              </a:rPr>
              <a:t>https://video-alexanderstreet-com.ezproxy.uwtsd.ac.uk/watch/swot-analysis?utm_campaign=Video&amp;utm_medium=MARC&amp;utm_source=aspresolver</a:t>
            </a:r>
            <a:r>
              <a:rPr lang="en-US" sz="6400" dirty="0">
                <a:latin typeface="Arial" panose="020B0604020202020204" pitchFamily="34" charset="0"/>
                <a:cs typeface="Arial" panose="020B0604020202020204" pitchFamily="34" charset="0"/>
              </a:rPr>
              <a:t> (Accessed: 5 November 2025).</a:t>
            </a:r>
            <a:endParaRPr lang="en-GB" sz="6400" dirty="0">
              <a:latin typeface="Arial" panose="020B0604020202020204" pitchFamily="34" charset="0"/>
              <a:cs typeface="Arial" panose="020B0604020202020204" pitchFamily="34" charset="0"/>
            </a:endParaRPr>
          </a:p>
          <a:p>
            <a:r>
              <a:rPr lang="en-GB" sz="6400" dirty="0">
                <a:latin typeface="Arial" panose="020B0604020202020204" pitchFamily="34" charset="0"/>
                <a:cs typeface="Arial" panose="020B0604020202020204" pitchFamily="34" charset="0"/>
              </a:rPr>
              <a:t>Brown, T.M.H. and Bewick, M. (2023) ‘Digital health education: the need for a digitally ready workforce’ </a:t>
            </a:r>
            <a:r>
              <a:rPr lang="en-GB" sz="6400" i="1" dirty="0">
                <a:latin typeface="Arial" panose="020B0604020202020204" pitchFamily="34" charset="0"/>
                <a:cs typeface="Arial" panose="020B0604020202020204" pitchFamily="34" charset="0"/>
              </a:rPr>
              <a:t>Archives of Disease in Childhood - Education and Practice Edition</a:t>
            </a:r>
            <a:r>
              <a:rPr lang="en-GB" sz="6400" dirty="0">
                <a:latin typeface="Arial" panose="020B0604020202020204" pitchFamily="34" charset="0"/>
                <a:cs typeface="Arial" panose="020B0604020202020204" pitchFamily="34" charset="0"/>
              </a:rPr>
              <a:t>, 108(3), pp. 214-217. Available at: </a:t>
            </a:r>
            <a:r>
              <a:rPr lang="en-GB" sz="6400" u="sng" dirty="0">
                <a:latin typeface="Arial" panose="020B0604020202020204" pitchFamily="34" charset="0"/>
                <a:cs typeface="Arial" panose="020B0604020202020204" pitchFamily="34" charset="0"/>
                <a:hlinkClick r:id="rId4"/>
              </a:rPr>
              <a:t>https://pmc.ncbi.nlm.nih.gov/articles/PMC10313993/</a:t>
            </a:r>
            <a:r>
              <a:rPr lang="en-GB" sz="6400" dirty="0">
                <a:latin typeface="Arial" panose="020B0604020202020204" pitchFamily="34" charset="0"/>
                <a:cs typeface="Arial" panose="020B0604020202020204" pitchFamily="34" charset="0"/>
              </a:rPr>
              <a:t> (Accessed: 4 October 2025).</a:t>
            </a:r>
          </a:p>
          <a:p>
            <a:r>
              <a:rPr lang="en-GB" sz="6400" dirty="0">
                <a:latin typeface="Arial" panose="020B0604020202020204" pitchFamily="34" charset="0"/>
                <a:cs typeface="Arial" panose="020B0604020202020204" pitchFamily="34" charset="0"/>
              </a:rPr>
              <a:t>Costelloe, C. (2022) </a:t>
            </a:r>
            <a:r>
              <a:rPr lang="en-GB" sz="6400" i="1" dirty="0">
                <a:latin typeface="Arial" panose="020B0604020202020204" pitchFamily="34" charset="0"/>
                <a:cs typeface="Arial" panose="020B0604020202020204" pitchFamily="34" charset="0"/>
              </a:rPr>
              <a:t>Digital Innovation in Healthcare</a:t>
            </a:r>
            <a:r>
              <a:rPr lang="en-GB" sz="6400" dirty="0">
                <a:latin typeface="Arial" panose="020B0604020202020204" pitchFamily="34" charset="0"/>
                <a:cs typeface="Arial" panose="020B0604020202020204" pitchFamily="34" charset="0"/>
              </a:rPr>
              <a:t>. Available at: </a:t>
            </a:r>
            <a:r>
              <a:rPr lang="en-GB" sz="6400" u="sng" dirty="0">
                <a:latin typeface="Arial" panose="020B0604020202020204" pitchFamily="34" charset="0"/>
                <a:cs typeface="Arial" panose="020B0604020202020204" pitchFamily="34" charset="0"/>
                <a:hlinkClick r:id="rId5"/>
              </a:rPr>
              <a:t>https://www.openaccessgovernment.org/article/digital-innovation-in-healthcare/145149/?utm_source</a:t>
            </a:r>
            <a:r>
              <a:rPr lang="en-GB" sz="6400" dirty="0">
                <a:latin typeface="Arial" panose="020B0604020202020204" pitchFamily="34" charset="0"/>
                <a:cs typeface="Arial" panose="020B0604020202020204" pitchFamily="34" charset="0"/>
              </a:rPr>
              <a:t> (Accessed: 4 October 2025).</a:t>
            </a:r>
          </a:p>
          <a:p>
            <a:r>
              <a:rPr lang="en-GB" sz="6400" dirty="0">
                <a:latin typeface="Arial" panose="020B0604020202020204" pitchFamily="34" charset="0"/>
                <a:cs typeface="Arial" panose="020B0604020202020204" pitchFamily="34" charset="0"/>
              </a:rPr>
              <a:t>Department of Health and Social Care (2022) </a:t>
            </a:r>
            <a:r>
              <a:rPr lang="en-GB" sz="6400" i="1" dirty="0">
                <a:latin typeface="Arial" panose="020B0604020202020204" pitchFamily="34" charset="0"/>
                <a:cs typeface="Arial" panose="020B0604020202020204" pitchFamily="34" charset="0"/>
              </a:rPr>
              <a:t>A plan for digital health and social care</a:t>
            </a:r>
            <a:r>
              <a:rPr lang="en-GB" sz="6400" dirty="0">
                <a:latin typeface="Arial" panose="020B0604020202020204" pitchFamily="34" charset="0"/>
                <a:cs typeface="Arial" panose="020B0604020202020204" pitchFamily="34" charset="0"/>
              </a:rPr>
              <a:t>. GOV.UK. Available at: </a:t>
            </a:r>
            <a:r>
              <a:rPr lang="en-GB" sz="6400" u="sng" dirty="0">
                <a:latin typeface="Arial" panose="020B0604020202020204" pitchFamily="34" charset="0"/>
                <a:cs typeface="Arial" panose="020B0604020202020204" pitchFamily="34" charset="0"/>
                <a:hlinkClick r:id="rId6"/>
              </a:rPr>
              <a:t>https://www.gov.uk/government/publications/a-plan-for-digital-health-and-social-care/a-plan-for-digital-health-and-social-care#summary</a:t>
            </a:r>
            <a:r>
              <a:rPr lang="en-GB" sz="6400" dirty="0">
                <a:latin typeface="Arial" panose="020B0604020202020204" pitchFamily="34" charset="0"/>
                <a:cs typeface="Arial" panose="020B0604020202020204" pitchFamily="34" charset="0"/>
              </a:rPr>
              <a:t> (Accessed: 4 October 2025).</a:t>
            </a:r>
          </a:p>
          <a:p>
            <a:r>
              <a:rPr lang="en-GB" sz="6400" dirty="0">
                <a:latin typeface="Arial" panose="020B0604020202020204" pitchFamily="34" charset="0"/>
                <a:cs typeface="Arial" panose="020B0604020202020204" pitchFamily="34" charset="0"/>
              </a:rPr>
              <a:t>Health and Social Care Committee (2023) </a:t>
            </a:r>
            <a:r>
              <a:rPr lang="en-GB" sz="6400" i="1" dirty="0">
                <a:latin typeface="Arial" panose="020B0604020202020204" pitchFamily="34" charset="0"/>
                <a:cs typeface="Arial" panose="020B0604020202020204" pitchFamily="34" charset="0"/>
              </a:rPr>
              <a:t>Digital transformation in the NHS</a:t>
            </a:r>
            <a:r>
              <a:rPr lang="en-GB" sz="6400" dirty="0">
                <a:latin typeface="Arial" panose="020B0604020202020204" pitchFamily="34" charset="0"/>
                <a:cs typeface="Arial" panose="020B0604020202020204" pitchFamily="34" charset="0"/>
              </a:rPr>
              <a:t>. House of Commons. Available at: </a:t>
            </a:r>
            <a:r>
              <a:rPr lang="en-GB" sz="6400" u="sng" dirty="0">
                <a:latin typeface="Arial" panose="020B0604020202020204" pitchFamily="34" charset="0"/>
                <a:cs typeface="Arial" panose="020B0604020202020204" pitchFamily="34" charset="0"/>
                <a:hlinkClick r:id="rId7"/>
              </a:rPr>
              <a:t>https://publications.parliament.uk/pa/cm5803/cmselect/cmhealth/223/report.html</a:t>
            </a:r>
            <a:r>
              <a:rPr lang="en-GB" sz="6400" dirty="0">
                <a:latin typeface="Arial" panose="020B0604020202020204" pitchFamily="34" charset="0"/>
                <a:cs typeface="Arial" panose="020B0604020202020204" pitchFamily="34" charset="0"/>
              </a:rPr>
              <a:t> (Accessed: 4 October 2025).</a:t>
            </a:r>
          </a:p>
          <a:p>
            <a:r>
              <a:rPr lang="en-GB" sz="6400" dirty="0">
                <a:latin typeface="Arial" panose="020B0604020202020204" pitchFamily="34" charset="0"/>
                <a:cs typeface="Arial" panose="020B0604020202020204" pitchFamily="34" charset="0"/>
              </a:rPr>
              <a:t>KC, S., et al. (2023) ‘An observational study of uptake and adoption of the NHS App in England’, </a:t>
            </a:r>
            <a:r>
              <a:rPr lang="en-GB" sz="6400" i="1" dirty="0">
                <a:latin typeface="Arial" panose="020B0604020202020204" pitchFamily="34" charset="0"/>
                <a:cs typeface="Arial" panose="020B0604020202020204" pitchFamily="34" charset="0"/>
              </a:rPr>
              <a:t>British Journal of General Practice</a:t>
            </a:r>
            <a:r>
              <a:rPr lang="en-GB" sz="6400" dirty="0">
                <a:latin typeface="Arial" panose="020B0604020202020204" pitchFamily="34" charset="0"/>
                <a:cs typeface="Arial" panose="020B0604020202020204" pitchFamily="34" charset="0"/>
              </a:rPr>
              <a:t>. Available at: </a:t>
            </a:r>
            <a:r>
              <a:rPr lang="en-GB" sz="6400" u="sng" dirty="0">
                <a:latin typeface="Arial" panose="020B0604020202020204" pitchFamily="34" charset="0"/>
                <a:cs typeface="Arial" panose="020B0604020202020204" pitchFamily="34" charset="0"/>
                <a:hlinkClick r:id="rId8"/>
              </a:rPr>
              <a:t>https://doi.org/10.3399/BJGP.2022.0150</a:t>
            </a:r>
            <a:r>
              <a:rPr lang="en-GB" sz="6400" dirty="0">
                <a:latin typeface="Arial" panose="020B0604020202020204" pitchFamily="34" charset="0"/>
                <a:cs typeface="Arial" panose="020B0604020202020204" pitchFamily="34" charset="0"/>
              </a:rPr>
              <a:t> (Accessed: 4 October 2025).</a:t>
            </a:r>
          </a:p>
          <a:p>
            <a:r>
              <a:rPr lang="en-GB" sz="6400" dirty="0">
                <a:latin typeface="Arial" panose="020B0604020202020204" pitchFamily="34" charset="0"/>
                <a:cs typeface="Arial" panose="020B0604020202020204" pitchFamily="34" charset="0"/>
              </a:rPr>
              <a:t>National Data Guardian (2024) </a:t>
            </a:r>
            <a:r>
              <a:rPr lang="en-GB" sz="6400" i="1" dirty="0">
                <a:latin typeface="Arial" panose="020B0604020202020204" pitchFamily="34" charset="0"/>
                <a:cs typeface="Arial" panose="020B0604020202020204" pitchFamily="34" charset="0"/>
              </a:rPr>
              <a:t>National Data Guardian 2023-2024 report</a:t>
            </a:r>
            <a:r>
              <a:rPr lang="en-GB" sz="6400" dirty="0">
                <a:latin typeface="Arial" panose="020B0604020202020204" pitchFamily="34" charset="0"/>
                <a:cs typeface="Arial" panose="020B0604020202020204" pitchFamily="34" charset="0"/>
              </a:rPr>
              <a:t>. London: GOV.UK. Available at: </a:t>
            </a:r>
            <a:r>
              <a:rPr lang="en-GB" sz="6400" u="sng" dirty="0">
                <a:latin typeface="Arial" panose="020B0604020202020204" pitchFamily="34" charset="0"/>
                <a:cs typeface="Arial" panose="020B0604020202020204" pitchFamily="34" charset="0"/>
                <a:hlinkClick r:id="rId9"/>
              </a:rPr>
              <a:t>National Data Guardian 2023-2024 report - GOV.UK</a:t>
            </a:r>
            <a:r>
              <a:rPr lang="en-GB" sz="6400" dirty="0">
                <a:latin typeface="Arial" panose="020B0604020202020204" pitchFamily="34" charset="0"/>
                <a:cs typeface="Arial" panose="020B0604020202020204" pitchFamily="34" charset="0"/>
              </a:rPr>
              <a:t> (Accessed: 19 October 2025).</a:t>
            </a:r>
          </a:p>
          <a:p>
            <a:r>
              <a:rPr lang="en-GB" sz="6400" dirty="0">
                <a:latin typeface="Arial" panose="020B0604020202020204" pitchFamily="34" charset="0"/>
                <a:cs typeface="Arial" panose="020B0604020202020204" pitchFamily="34" charset="0"/>
              </a:rPr>
              <a:t>NHS Digital (2021) </a:t>
            </a:r>
            <a:r>
              <a:rPr lang="en-GB" sz="6400" i="1" dirty="0">
                <a:latin typeface="Arial" panose="020B0604020202020204" pitchFamily="34" charset="0"/>
                <a:cs typeface="Arial" panose="020B0604020202020204" pitchFamily="34" charset="0"/>
              </a:rPr>
              <a:t>NHS App pilot research report: What we learned from users</a:t>
            </a:r>
            <a:r>
              <a:rPr lang="en-GB" sz="6400" dirty="0">
                <a:latin typeface="Arial" panose="020B0604020202020204" pitchFamily="34" charset="0"/>
                <a:cs typeface="Arial" panose="020B0604020202020204" pitchFamily="34" charset="0"/>
              </a:rPr>
              <a:t>. Available </a:t>
            </a:r>
            <a:r>
              <a:rPr lang="en-GB" sz="6400" dirty="0" err="1">
                <a:latin typeface="Arial" panose="020B0604020202020204" pitchFamily="34" charset="0"/>
                <a:cs typeface="Arial" panose="020B0604020202020204" pitchFamily="34" charset="0"/>
              </a:rPr>
              <a:t>at:</a:t>
            </a:r>
            <a:r>
              <a:rPr lang="en-GB" sz="6400" u="sng" dirty="0" err="1">
                <a:latin typeface="Arial" panose="020B0604020202020204" pitchFamily="34" charset="0"/>
                <a:cs typeface="Arial" panose="020B0604020202020204" pitchFamily="34" charset="0"/>
                <a:hlinkClick r:id="rId10"/>
              </a:rPr>
              <a:t>https</a:t>
            </a:r>
            <a:r>
              <a:rPr lang="en-GB" sz="6400" u="sng" dirty="0">
                <a:latin typeface="Arial" panose="020B0604020202020204" pitchFamily="34" charset="0"/>
                <a:cs typeface="Arial" panose="020B0604020202020204" pitchFamily="34" charset="0"/>
                <a:hlinkClick r:id="rId10"/>
              </a:rPr>
              <a:t>://digital.nhs.uk/services/</a:t>
            </a:r>
            <a:r>
              <a:rPr lang="en-GB" sz="6400" u="sng" dirty="0" err="1">
                <a:latin typeface="Arial" panose="020B0604020202020204" pitchFamily="34" charset="0"/>
                <a:cs typeface="Arial" panose="020B0604020202020204" pitchFamily="34" charset="0"/>
                <a:hlinkClick r:id="rId10"/>
              </a:rPr>
              <a:t>nhs</a:t>
            </a:r>
            <a:r>
              <a:rPr lang="en-GB" sz="6400" u="sng" dirty="0">
                <a:latin typeface="Arial" panose="020B0604020202020204" pitchFamily="34" charset="0"/>
                <a:cs typeface="Arial" panose="020B0604020202020204" pitchFamily="34" charset="0"/>
                <a:hlinkClick r:id="rId10"/>
              </a:rPr>
              <a:t>-app/</a:t>
            </a:r>
            <a:r>
              <a:rPr lang="en-GB" sz="6400" u="sng" dirty="0" err="1">
                <a:latin typeface="Arial" panose="020B0604020202020204" pitchFamily="34" charset="0"/>
                <a:cs typeface="Arial" panose="020B0604020202020204" pitchFamily="34" charset="0"/>
                <a:hlinkClick r:id="rId10"/>
              </a:rPr>
              <a:t>nhs</a:t>
            </a:r>
            <a:r>
              <a:rPr lang="en-GB" sz="6400" u="sng" dirty="0">
                <a:latin typeface="Arial" panose="020B0604020202020204" pitchFamily="34" charset="0"/>
                <a:cs typeface="Arial" panose="020B0604020202020204" pitchFamily="34" charset="0"/>
                <a:hlinkClick r:id="rId10"/>
              </a:rPr>
              <a:t>-app-pilot-research-report/</a:t>
            </a:r>
            <a:r>
              <a:rPr lang="en-GB" sz="6400" u="sng" dirty="0" err="1">
                <a:latin typeface="Arial" panose="020B0604020202020204" pitchFamily="34" charset="0"/>
                <a:cs typeface="Arial" panose="020B0604020202020204" pitchFamily="34" charset="0"/>
                <a:hlinkClick r:id="rId10"/>
              </a:rPr>
              <a:t>what-we-learned-from-users?utm_source</a:t>
            </a:r>
            <a:r>
              <a:rPr lang="en-GB" sz="6400" dirty="0">
                <a:latin typeface="Arial" panose="020B0604020202020204" pitchFamily="34" charset="0"/>
                <a:cs typeface="Arial" panose="020B0604020202020204" pitchFamily="34" charset="0"/>
              </a:rPr>
              <a:t> (Accessed: 30 September 2025).</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98513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7A2787-DFA5-0D8D-3B6D-7B065D8E188B}"/>
              </a:ext>
            </a:extLst>
          </p:cNvPr>
          <p:cNvSpPr>
            <a:spLocks noGrp="1"/>
          </p:cNvSpPr>
          <p:nvPr>
            <p:ph idx="1"/>
          </p:nvPr>
        </p:nvSpPr>
        <p:spPr>
          <a:xfrm>
            <a:off x="524934" y="606109"/>
            <a:ext cx="10483492" cy="6150951"/>
          </a:xfrm>
        </p:spPr>
        <p:txBody>
          <a:bodyPr>
            <a:normAutofit fontScale="25000" lnSpcReduction="20000"/>
          </a:bodyPr>
          <a:lstStyle/>
          <a:p>
            <a:r>
              <a:rPr lang="en-GB" sz="6400" dirty="0">
                <a:latin typeface="Arial" panose="020B0604020202020204" pitchFamily="34" charset="0"/>
                <a:cs typeface="Arial" panose="020B0604020202020204" pitchFamily="34" charset="0"/>
              </a:rPr>
              <a:t>NHS England (2021) </a:t>
            </a:r>
            <a:r>
              <a:rPr lang="en-GB" sz="6400" i="1" dirty="0">
                <a:latin typeface="Arial" panose="020B0604020202020204" pitchFamily="34" charset="0"/>
                <a:cs typeface="Arial" panose="020B0604020202020204" pitchFamily="34" charset="0"/>
              </a:rPr>
              <a:t>NHS App strategy: developing the digital ecosystem</a:t>
            </a:r>
            <a:r>
              <a:rPr lang="en-GB" sz="6400" dirty="0">
                <a:latin typeface="Arial" panose="020B0604020202020204" pitchFamily="34" charset="0"/>
                <a:cs typeface="Arial" panose="020B0604020202020204" pitchFamily="34" charset="0"/>
              </a:rPr>
              <a:t>. Available at: </a:t>
            </a:r>
            <a:r>
              <a:rPr lang="en-GB" sz="6400" u="sng" dirty="0">
                <a:latin typeface="Arial" panose="020B0604020202020204" pitchFamily="34" charset="0"/>
                <a:cs typeface="Arial" panose="020B0604020202020204" pitchFamily="34" charset="0"/>
                <a:hlinkClick r:id="rId2"/>
              </a:rPr>
              <a:t>https://digital.nhs.uk/services/nhs-app/nhs-app-strategy</a:t>
            </a:r>
            <a:r>
              <a:rPr lang="en-GB" sz="6400" dirty="0">
                <a:latin typeface="Arial" panose="020B0604020202020204" pitchFamily="34" charset="0"/>
                <a:cs typeface="Arial" panose="020B0604020202020204" pitchFamily="34" charset="0"/>
              </a:rPr>
              <a:t> (Accessed: 4 October 2025).</a:t>
            </a:r>
          </a:p>
          <a:p>
            <a:r>
              <a:rPr lang="en-GB" sz="6400" dirty="0">
                <a:latin typeface="Arial" panose="020B0604020202020204" pitchFamily="34" charset="0"/>
                <a:cs typeface="Arial" panose="020B0604020202020204" pitchFamily="34" charset="0"/>
              </a:rPr>
              <a:t>NHS (2022). </a:t>
            </a:r>
            <a:r>
              <a:rPr lang="en-GB" sz="6400" i="1" dirty="0">
                <a:latin typeface="Arial" panose="020B0604020202020204" pitchFamily="34" charset="0"/>
                <a:cs typeface="Arial" panose="020B0604020202020204" pitchFamily="34" charset="0"/>
              </a:rPr>
              <a:t>Helping develop the NHS Long Term Plan.</a:t>
            </a:r>
            <a:r>
              <a:rPr lang="en-GB" sz="6400" dirty="0">
                <a:latin typeface="Arial" panose="020B0604020202020204" pitchFamily="34" charset="0"/>
                <a:cs typeface="Arial" panose="020B0604020202020204" pitchFamily="34" charset="0"/>
              </a:rPr>
              <a:t> NHS Long Term Plan. Available at: </a:t>
            </a:r>
            <a:r>
              <a:rPr lang="en-GB" sz="6400" u="sng" dirty="0">
                <a:latin typeface="Arial" panose="020B0604020202020204" pitchFamily="34" charset="0"/>
                <a:cs typeface="Arial" panose="020B0604020202020204" pitchFamily="34" charset="0"/>
                <a:hlinkClick r:id="rId3"/>
              </a:rPr>
              <a:t>https://www.longtermplan.nhs.uk/?utm_source</a:t>
            </a:r>
            <a:r>
              <a:rPr lang="en-GB" sz="6400" dirty="0">
                <a:latin typeface="Arial" panose="020B0604020202020204" pitchFamily="34" charset="0"/>
                <a:cs typeface="Arial" panose="020B0604020202020204" pitchFamily="34" charset="0"/>
              </a:rPr>
              <a:t> (Accessed: 4 October 2025).</a:t>
            </a:r>
          </a:p>
          <a:p>
            <a:r>
              <a:rPr lang="en-GB" sz="6400" dirty="0">
                <a:latin typeface="Arial" panose="020B0604020202020204" pitchFamily="34" charset="0"/>
                <a:cs typeface="Arial" panose="020B0604020202020204" pitchFamily="34" charset="0"/>
              </a:rPr>
              <a:t>NHS England (2023) </a:t>
            </a:r>
            <a:r>
              <a:rPr lang="en-GB" sz="6400" i="1" dirty="0">
                <a:latin typeface="Arial" panose="020B0604020202020204" pitchFamily="34" charset="0"/>
                <a:cs typeface="Arial" panose="020B0604020202020204" pitchFamily="34" charset="0"/>
              </a:rPr>
              <a:t>Delivery plan for recovering access to primary care</a:t>
            </a:r>
            <a:r>
              <a:rPr lang="en-GB" sz="6400" dirty="0">
                <a:latin typeface="Arial" panose="020B0604020202020204" pitchFamily="34" charset="0"/>
                <a:cs typeface="Arial" panose="020B0604020202020204" pitchFamily="34" charset="0"/>
              </a:rPr>
              <a:t>. Available at: </a:t>
            </a:r>
            <a:r>
              <a:rPr lang="en-GB" sz="6400" u="sng" dirty="0">
                <a:latin typeface="Arial" panose="020B0604020202020204" pitchFamily="34" charset="0"/>
                <a:cs typeface="Arial" panose="020B0604020202020204" pitchFamily="34" charset="0"/>
                <a:hlinkClick r:id="rId4"/>
              </a:rPr>
              <a:t>https://www.england.nhs.uk/long-read/delivery-plan-for-recovering-access-to-primary-care-2/?utm_source</a:t>
            </a:r>
            <a:r>
              <a:rPr lang="en-GB" sz="6400" dirty="0">
                <a:latin typeface="Arial" panose="020B0604020202020204" pitchFamily="34" charset="0"/>
                <a:cs typeface="Arial" panose="020B0604020202020204" pitchFamily="34" charset="0"/>
              </a:rPr>
              <a:t> (Accessed: 4 October 2025).</a:t>
            </a:r>
          </a:p>
          <a:p>
            <a:r>
              <a:rPr lang="en-GB" sz="6400" dirty="0">
                <a:latin typeface="Arial" panose="020B0604020202020204" pitchFamily="34" charset="0"/>
                <a:cs typeface="Arial" panose="020B0604020202020204" pitchFamily="34" charset="0"/>
              </a:rPr>
              <a:t>NHS England (2025) </a:t>
            </a:r>
            <a:r>
              <a:rPr lang="en-GB" sz="6400" i="1" dirty="0">
                <a:latin typeface="Arial" panose="020B0604020202020204" pitchFamily="34" charset="0"/>
                <a:cs typeface="Arial" panose="020B0604020202020204" pitchFamily="34" charset="0"/>
              </a:rPr>
              <a:t>Review of NHS performance and delivery</a:t>
            </a:r>
            <a:r>
              <a:rPr lang="en-GB" sz="6400" dirty="0">
                <a:latin typeface="Arial" panose="020B0604020202020204" pitchFamily="34" charset="0"/>
                <a:cs typeface="Arial" panose="020B0604020202020204" pitchFamily="34" charset="0"/>
              </a:rPr>
              <a:t>. Available at: </a:t>
            </a:r>
            <a:r>
              <a:rPr lang="en-GB" sz="6400" u="sng" dirty="0">
                <a:latin typeface="Arial" panose="020B0604020202020204" pitchFamily="34" charset="0"/>
                <a:cs typeface="Arial" panose="020B0604020202020204" pitchFamily="34" charset="0"/>
                <a:hlinkClick r:id="rId5"/>
              </a:rPr>
              <a:t>https://www.england.nhs.uk/long-read/review-of-nhs-performance-and-delivery/?utm_source</a:t>
            </a:r>
            <a:r>
              <a:rPr lang="en-GB" sz="6400" dirty="0">
                <a:latin typeface="Arial" panose="020B0604020202020204" pitchFamily="34" charset="0"/>
                <a:cs typeface="Arial" panose="020B0604020202020204" pitchFamily="34" charset="0"/>
              </a:rPr>
              <a:t> (Accessed: 4 October 2025).</a:t>
            </a:r>
          </a:p>
          <a:p>
            <a:r>
              <a:rPr lang="en-GB" sz="6400" dirty="0">
                <a:latin typeface="Arial" panose="020B0604020202020204" pitchFamily="34" charset="0"/>
                <a:cs typeface="Arial" panose="020B0604020202020204" pitchFamily="34" charset="0"/>
              </a:rPr>
              <a:t>NHS England Digital (2025) </a:t>
            </a:r>
            <a:r>
              <a:rPr lang="en-GB" sz="6400" i="1" dirty="0">
                <a:latin typeface="Arial" panose="020B0604020202020204" pitchFamily="34" charset="0"/>
                <a:cs typeface="Arial" panose="020B0604020202020204" pitchFamily="34" charset="0"/>
              </a:rPr>
              <a:t>NHS App features</a:t>
            </a:r>
            <a:r>
              <a:rPr lang="en-GB" sz="6400" dirty="0">
                <a:latin typeface="Arial" panose="020B0604020202020204" pitchFamily="34" charset="0"/>
                <a:cs typeface="Arial" panose="020B0604020202020204" pitchFamily="34" charset="0"/>
              </a:rPr>
              <a:t>. Available at: </a:t>
            </a:r>
            <a:r>
              <a:rPr lang="en-GB" sz="6400" u="sng" dirty="0">
                <a:latin typeface="Arial" panose="020B0604020202020204" pitchFamily="34" charset="0"/>
                <a:cs typeface="Arial" panose="020B0604020202020204" pitchFamily="34" charset="0"/>
                <a:hlinkClick r:id="rId6"/>
              </a:rPr>
              <a:t>https://digital.nhs.uk/services/nhs-app/nhs-app-features?utm_source</a:t>
            </a:r>
            <a:r>
              <a:rPr lang="en-GB" sz="6400" dirty="0">
                <a:latin typeface="Arial" panose="020B0604020202020204" pitchFamily="34" charset="0"/>
                <a:cs typeface="Arial" panose="020B0604020202020204" pitchFamily="34" charset="0"/>
              </a:rPr>
              <a:t> (Accessed 4 October 2025).</a:t>
            </a:r>
          </a:p>
          <a:p>
            <a:r>
              <a:rPr lang="en-GB" sz="6400" dirty="0">
                <a:latin typeface="Arial" panose="020B0604020202020204" pitchFamily="34" charset="0"/>
                <a:cs typeface="Arial" panose="020B0604020202020204" pitchFamily="34" charset="0"/>
              </a:rPr>
              <a:t>Reidy, C. et al. (2025) ‘Qualitative evaluation of the implementation and national roll-out of the NHS App in England’, </a:t>
            </a:r>
            <a:r>
              <a:rPr lang="en-GB" sz="6400" i="1" dirty="0">
                <a:latin typeface="Arial" panose="020B0604020202020204" pitchFamily="34" charset="0"/>
                <a:cs typeface="Arial" panose="020B0604020202020204" pitchFamily="34" charset="0"/>
              </a:rPr>
              <a:t>BMC Medicine</a:t>
            </a:r>
            <a:r>
              <a:rPr lang="en-GB" sz="6400" dirty="0">
                <a:latin typeface="Arial" panose="020B0604020202020204" pitchFamily="34" charset="0"/>
                <a:cs typeface="Arial" panose="020B0604020202020204" pitchFamily="34" charset="0"/>
              </a:rPr>
              <a:t>, 23(20). Available at: </a:t>
            </a:r>
            <a:r>
              <a:rPr lang="en-GB" sz="6400" u="sng" dirty="0">
                <a:latin typeface="Arial" panose="020B0604020202020204" pitchFamily="34" charset="0"/>
                <a:cs typeface="Arial" panose="020B0604020202020204" pitchFamily="34" charset="0"/>
                <a:hlinkClick r:id="rId7"/>
              </a:rPr>
              <a:t>https://link.springer.com/article/10.1186/s12916-024-03842-w</a:t>
            </a:r>
            <a:r>
              <a:rPr lang="en-GB" sz="6400" u="sng" dirty="0">
                <a:latin typeface="Arial" panose="020B0604020202020204" pitchFamily="34" charset="0"/>
                <a:cs typeface="Arial" panose="020B0604020202020204" pitchFamily="34" charset="0"/>
              </a:rPr>
              <a:t> </a:t>
            </a:r>
            <a:r>
              <a:rPr lang="en-US" sz="6400" dirty="0">
                <a:latin typeface="Arial" panose="020B0604020202020204" pitchFamily="34" charset="0"/>
                <a:cs typeface="Arial" panose="020B0604020202020204" pitchFamily="34" charset="0"/>
              </a:rPr>
              <a:t>(Accessed: 5 November 2025). </a:t>
            </a:r>
          </a:p>
          <a:p>
            <a:r>
              <a:rPr lang="en-US" sz="6400" dirty="0">
                <a:latin typeface="Arial" panose="020B0604020202020204" pitchFamily="34" charset="0"/>
                <a:cs typeface="Arial" panose="020B0604020202020204" pitchFamily="34" charset="0"/>
              </a:rPr>
              <a:t>Swan Surgery (2025) </a:t>
            </a:r>
            <a:r>
              <a:rPr lang="en-US" sz="6400" i="1" dirty="0">
                <a:latin typeface="Arial" panose="020B0604020202020204" pitchFamily="34" charset="0"/>
                <a:cs typeface="Arial" panose="020B0604020202020204" pitchFamily="34" charset="0"/>
              </a:rPr>
              <a:t>NHS App</a:t>
            </a:r>
            <a:r>
              <a:rPr lang="en-US" sz="6400" dirty="0">
                <a:latin typeface="Arial" panose="020B0604020202020204" pitchFamily="34" charset="0"/>
                <a:cs typeface="Arial" panose="020B0604020202020204" pitchFamily="34" charset="0"/>
              </a:rPr>
              <a:t>. Available at: </a:t>
            </a:r>
            <a:r>
              <a:rPr lang="en-US" sz="6400" dirty="0">
                <a:latin typeface="Arial" panose="020B0604020202020204" pitchFamily="34" charset="0"/>
                <a:cs typeface="Arial" panose="020B0604020202020204" pitchFamily="34" charset="0"/>
                <a:hlinkClick r:id="rId8"/>
              </a:rPr>
              <a:t>https://www.swansurgery.org.uk/nhs-app</a:t>
            </a:r>
            <a:r>
              <a:rPr lang="en-US" sz="6400" dirty="0">
                <a:latin typeface="Arial" panose="020B0604020202020204" pitchFamily="34" charset="0"/>
                <a:cs typeface="Arial" panose="020B0604020202020204" pitchFamily="34" charset="0"/>
              </a:rPr>
              <a:t> (Accessed: 5 November 2025).</a:t>
            </a:r>
          </a:p>
          <a:p>
            <a:r>
              <a:rPr lang="en-GB" sz="6400" dirty="0">
                <a:latin typeface="Arial" panose="020B0604020202020204" pitchFamily="34" charset="0"/>
                <a:cs typeface="Arial" panose="020B0604020202020204" pitchFamily="34" charset="0"/>
              </a:rPr>
              <a:t>Tapuria, A., Porat, T., Kalra, D., Dsouza, G., Xiaohui, S. and </a:t>
            </a:r>
            <a:r>
              <a:rPr lang="en-GB" sz="6400" dirty="0" err="1">
                <a:latin typeface="Arial" panose="020B0604020202020204" pitchFamily="34" charset="0"/>
                <a:cs typeface="Arial" panose="020B0604020202020204" pitchFamily="34" charset="0"/>
              </a:rPr>
              <a:t>Curcin</a:t>
            </a:r>
            <a:r>
              <a:rPr lang="en-GB" sz="6400" dirty="0">
                <a:latin typeface="Arial" panose="020B0604020202020204" pitchFamily="34" charset="0"/>
                <a:cs typeface="Arial" panose="020B0604020202020204" pitchFamily="34" charset="0"/>
              </a:rPr>
              <a:t>, V. (2021) ‘Impact of patient access to their electronic health record: systematic review’ </a:t>
            </a:r>
            <a:r>
              <a:rPr lang="en-GB" sz="6400" i="1" dirty="0">
                <a:latin typeface="Arial" panose="020B0604020202020204" pitchFamily="34" charset="0"/>
                <a:cs typeface="Arial" panose="020B0604020202020204" pitchFamily="34" charset="0"/>
              </a:rPr>
              <a:t>Health Informatics Journal</a:t>
            </a:r>
            <a:r>
              <a:rPr lang="en-GB" sz="6400" dirty="0">
                <a:latin typeface="Arial" panose="020B0604020202020204" pitchFamily="34" charset="0"/>
                <a:cs typeface="Arial" panose="020B0604020202020204" pitchFamily="34" charset="0"/>
              </a:rPr>
              <a:t>, 27(2), pp. 194-206. Available at: </a:t>
            </a:r>
            <a:r>
              <a:rPr lang="en-GB" sz="6400" u="sng" dirty="0">
                <a:latin typeface="Arial" panose="020B0604020202020204" pitchFamily="34" charset="0"/>
                <a:cs typeface="Arial" panose="020B0604020202020204" pitchFamily="34" charset="0"/>
                <a:hlinkClick r:id="rId9"/>
              </a:rPr>
              <a:t>https://doi.org/10.1080/17538157.2021.1879810</a:t>
            </a:r>
            <a:r>
              <a:rPr lang="en-GB" sz="6400" u="sng" dirty="0">
                <a:latin typeface="Arial" panose="020B0604020202020204" pitchFamily="34" charset="0"/>
                <a:cs typeface="Arial" panose="020B0604020202020204" pitchFamily="34" charset="0"/>
              </a:rPr>
              <a:t> </a:t>
            </a:r>
            <a:r>
              <a:rPr lang="en-US" sz="6600" dirty="0">
                <a:latin typeface="Arial" panose="020B0604020202020204" pitchFamily="34" charset="0"/>
                <a:cs typeface="Arial" panose="020B0604020202020204" pitchFamily="34" charset="0"/>
              </a:rPr>
              <a:t>(Accessed: 5 November 2025).</a:t>
            </a:r>
            <a:endParaRPr lang="en-GB" sz="6400" dirty="0">
              <a:latin typeface="Arial" panose="020B0604020202020204" pitchFamily="34" charset="0"/>
              <a:cs typeface="Arial" panose="020B0604020202020204" pitchFamily="34" charset="0"/>
            </a:endParaRPr>
          </a:p>
          <a:p>
            <a:r>
              <a:rPr lang="en-GB" sz="6400" dirty="0">
                <a:latin typeface="Arial" panose="020B0604020202020204" pitchFamily="34" charset="0"/>
                <a:cs typeface="Arial" panose="020B0604020202020204" pitchFamily="34" charset="0"/>
              </a:rPr>
              <a:t>The King’s Fund (2020) </a:t>
            </a:r>
            <a:r>
              <a:rPr lang="en-GB" sz="6400" i="1" dirty="0">
                <a:latin typeface="Arial" panose="020B0604020202020204" pitchFamily="34" charset="0"/>
                <a:cs typeface="Arial" panose="020B0604020202020204" pitchFamily="34" charset="0"/>
              </a:rPr>
              <a:t>The digital revolution: Eight technologies that will change health and care</a:t>
            </a:r>
            <a:r>
              <a:rPr lang="en-GB" sz="6400" dirty="0">
                <a:latin typeface="Arial" panose="020B0604020202020204" pitchFamily="34" charset="0"/>
                <a:cs typeface="Arial" panose="020B0604020202020204" pitchFamily="34" charset="0"/>
              </a:rPr>
              <a:t>. Available at: </a:t>
            </a:r>
            <a:r>
              <a:rPr lang="en-GB" sz="6400" u="sng" dirty="0">
                <a:latin typeface="Arial" panose="020B0604020202020204" pitchFamily="34" charset="0"/>
                <a:cs typeface="Arial" panose="020B0604020202020204" pitchFamily="34" charset="0"/>
                <a:hlinkClick r:id="rId10"/>
              </a:rPr>
              <a:t>https://www.kingsfund.org.uk/insight-and-analysis/long-reads/digital-revolution</a:t>
            </a:r>
            <a:r>
              <a:rPr lang="en-GB" sz="6400" dirty="0">
                <a:latin typeface="Arial" panose="020B0604020202020204" pitchFamily="34" charset="0"/>
                <a:cs typeface="Arial" panose="020B0604020202020204" pitchFamily="34" charset="0"/>
              </a:rPr>
              <a:t> (Accessed: 30 September 2025).</a:t>
            </a:r>
          </a:p>
          <a:p>
            <a:r>
              <a:rPr lang="en-GB" sz="6400" dirty="0">
                <a:latin typeface="Arial" panose="020B0604020202020204" pitchFamily="34" charset="0"/>
                <a:cs typeface="Arial" panose="020B0604020202020204" pitchFamily="34" charset="0"/>
              </a:rPr>
              <a:t>Warwick House Medical Centre (no date) </a:t>
            </a:r>
            <a:r>
              <a:rPr lang="en-GB" sz="6400" i="1" dirty="0">
                <a:latin typeface="Arial" panose="020B0604020202020204" pitchFamily="34" charset="0"/>
                <a:cs typeface="Arial" panose="020B0604020202020204" pitchFamily="34" charset="0"/>
              </a:rPr>
              <a:t>Patient Access</a:t>
            </a:r>
            <a:r>
              <a:rPr lang="en-GB" sz="6400" dirty="0">
                <a:latin typeface="Arial" panose="020B0604020202020204" pitchFamily="34" charset="0"/>
                <a:cs typeface="Arial" panose="020B0604020202020204" pitchFamily="34" charset="0"/>
              </a:rPr>
              <a:t>. Available at: </a:t>
            </a:r>
            <a:r>
              <a:rPr lang="en-GB" sz="6400" u="sng" dirty="0">
                <a:latin typeface="Arial" panose="020B0604020202020204" pitchFamily="34" charset="0"/>
                <a:cs typeface="Arial" panose="020B0604020202020204" pitchFamily="34" charset="0"/>
                <a:hlinkClick r:id="rId11"/>
              </a:rPr>
              <a:t>https://warwickhouse.org.uk/patient-access/</a:t>
            </a:r>
            <a:r>
              <a:rPr lang="en-GB" sz="6400" u="sng" dirty="0">
                <a:latin typeface="Arial" panose="020B0604020202020204" pitchFamily="34" charset="0"/>
                <a:cs typeface="Arial" panose="020B0604020202020204" pitchFamily="34" charset="0"/>
              </a:rPr>
              <a:t> </a:t>
            </a:r>
            <a:r>
              <a:rPr lang="en-US" sz="6600" dirty="0">
                <a:latin typeface="Arial" panose="020B0604020202020204" pitchFamily="34" charset="0"/>
                <a:cs typeface="Arial" panose="020B0604020202020204" pitchFamily="34" charset="0"/>
              </a:rPr>
              <a:t>(Accessed: 5 November 2025).</a:t>
            </a:r>
            <a:endParaRPr lang="en-GB" sz="6400" dirty="0">
              <a:latin typeface="Arial" panose="020B0604020202020204" pitchFamily="34" charset="0"/>
              <a:cs typeface="Arial" panose="020B0604020202020204" pitchFamily="34" charset="0"/>
            </a:endParaRPr>
          </a:p>
          <a:p>
            <a:pPr marL="0" indent="0">
              <a:buNone/>
            </a:pPr>
            <a:r>
              <a:rPr lang="en-US" sz="6400" dirty="0">
                <a:latin typeface="Arial" panose="020B0604020202020204" pitchFamily="34" charset="0"/>
                <a:cs typeface="Arial" panose="020B0604020202020204" pitchFamily="34" charset="0"/>
              </a:rPr>
              <a:t> </a:t>
            </a:r>
            <a:endParaRPr lang="en-GB" sz="6400" dirty="0">
              <a:latin typeface="Arial" panose="020B0604020202020204" pitchFamily="34" charset="0"/>
              <a:cs typeface="Arial" panose="020B0604020202020204" pitchFamily="34" charset="0"/>
            </a:endParaRPr>
          </a:p>
          <a:p>
            <a:endParaRPr lang="en-GB" sz="6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365525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2439</Words>
  <Application>Microsoft Office PowerPoint</Application>
  <PresentationFormat>Widescreen</PresentationFormat>
  <Paragraphs>154</Paragraphs>
  <Slides>17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Arial</vt:lpstr>
      <vt:lpstr>Trebuchet MS</vt:lpstr>
      <vt:lpstr>Wingdings 3</vt:lpstr>
      <vt:lpstr>Facet</vt:lpstr>
      <vt:lpstr>PowerPoint Presentation</vt:lpstr>
      <vt:lpstr>Introduction  Digital Innovation in Healthcare: The NHS App</vt:lpstr>
      <vt:lpstr>Why it Matters</vt:lpstr>
      <vt:lpstr>Overview of the Innovation What is the NHS App?</vt:lpstr>
      <vt:lpstr>Overview of the Innovation  How the NHS App Works and Where It’s Used </vt:lpstr>
      <vt:lpstr>Workforce: Training, Role Adaptation, and Competency How the NHS App changed practice: </vt:lpstr>
      <vt:lpstr>PowerPoint Presentation</vt:lpstr>
      <vt:lpstr>Patient / Service User Perspective How the NHS App changed patient experience: </vt:lpstr>
      <vt:lpstr>PowerPoint Presentation</vt:lpstr>
      <vt:lpstr>PowerPoint Presentation</vt:lpstr>
      <vt:lpstr>PowerPoint Presentation</vt:lpstr>
      <vt:lpstr>SWOT Analysis – NHS App (Digital Innovation in the NHS)</vt:lpstr>
      <vt:lpstr>Challenges and Recommendations</vt:lpstr>
      <vt:lpstr>PowerPoint Presentation</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Mehwish Arshad</dc:creator>
  <cp:lastModifiedBy>Mehwish Arshad</cp:lastModifiedBy>
  <cp:revision>27</cp:revision>
  <dcterms:created xsi:type="dcterms:W3CDTF">2025-11-01T20:22:30Z</dcterms:created>
  <dcterms:modified xsi:type="dcterms:W3CDTF">2025-11-08T21:09:53Z</dcterms:modified>
</cp:coreProperties>
</file>