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9"/>
  </p:notesMasterIdLst>
  <p:sldIdLst>
    <p:sldId id="260" r:id="rId2"/>
    <p:sldId id="590" r:id="rId3"/>
    <p:sldId id="306" r:id="rId4"/>
    <p:sldId id="591" r:id="rId5"/>
    <p:sldId id="592" r:id="rId6"/>
    <p:sldId id="593" r:id="rId7"/>
    <p:sldId id="594" r:id="rId8"/>
    <p:sldId id="599" r:id="rId9"/>
    <p:sldId id="597" r:id="rId10"/>
    <p:sldId id="600" r:id="rId11"/>
    <p:sldId id="602" r:id="rId12"/>
    <p:sldId id="603" r:id="rId13"/>
    <p:sldId id="604" r:id="rId14"/>
    <p:sldId id="605" r:id="rId15"/>
    <p:sldId id="596" r:id="rId16"/>
    <p:sldId id="611" r:id="rId17"/>
    <p:sldId id="606" r:id="rId18"/>
    <p:sldId id="613" r:id="rId19"/>
    <p:sldId id="607" r:id="rId20"/>
    <p:sldId id="608" r:id="rId21"/>
    <p:sldId id="614" r:id="rId22"/>
    <p:sldId id="598" r:id="rId23"/>
    <p:sldId id="610" r:id="rId24"/>
    <p:sldId id="612" r:id="rId25"/>
    <p:sldId id="616" r:id="rId26"/>
    <p:sldId id="615" r:id="rId27"/>
    <p:sldId id="261" r:id="rId28"/>
    <p:sldId id="262" r:id="rId29"/>
    <p:sldId id="263" r:id="rId30"/>
    <p:sldId id="308" r:id="rId31"/>
    <p:sldId id="264" r:id="rId32"/>
    <p:sldId id="265" r:id="rId33"/>
    <p:sldId id="267" r:id="rId34"/>
    <p:sldId id="268" r:id="rId35"/>
    <p:sldId id="269" r:id="rId36"/>
    <p:sldId id="270" r:id="rId37"/>
    <p:sldId id="271" r:id="rId38"/>
    <p:sldId id="272" r:id="rId39"/>
    <p:sldId id="273" r:id="rId40"/>
    <p:sldId id="274" r:id="rId41"/>
    <p:sldId id="277" r:id="rId42"/>
    <p:sldId id="278" r:id="rId43"/>
    <p:sldId id="279" r:id="rId44"/>
    <p:sldId id="280" r:id="rId45"/>
    <p:sldId id="285" r:id="rId46"/>
    <p:sldId id="286" r:id="rId47"/>
    <p:sldId id="287" r:id="rId48"/>
    <p:sldId id="288" r:id="rId49"/>
    <p:sldId id="300" r:id="rId50"/>
    <p:sldId id="301" r:id="rId51"/>
    <p:sldId id="302" r:id="rId52"/>
    <p:sldId id="309" r:id="rId53"/>
    <p:sldId id="296" r:id="rId54"/>
    <p:sldId id="297" r:id="rId55"/>
    <p:sldId id="310" r:id="rId56"/>
    <p:sldId id="294" r:id="rId57"/>
    <p:sldId id="595"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94"/>
  </p:normalViewPr>
  <p:slideViewPr>
    <p:cSldViewPr snapToGrid="0">
      <p:cViewPr varScale="1">
        <p:scale>
          <a:sx n="95" d="100"/>
          <a:sy n="95" d="100"/>
        </p:scale>
        <p:origin x="104" y="1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69639D-9250-4CA1-BF89-417812C01E2B}" type="datetimeFigureOut">
              <a:rPr lang="en-GB" smtClean="0"/>
              <a:t>31/01/2026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B08AE5-A0A1-4B4F-A18B-74BC5F207D3A}" type="slidenum">
              <a:rPr lang="en-GB" smtClean="0"/>
              <a:t>‹#›</a:t>
            </a:fld>
            <a:endParaRPr lang="en-GB"/>
          </a:p>
        </p:txBody>
      </p:sp>
    </p:spTree>
    <p:extLst>
      <p:ext uri="{BB962C8B-B14F-4D97-AF65-F5344CB8AC3E}">
        <p14:creationId xmlns:p14="http://schemas.microsoft.com/office/powerpoint/2010/main" val="12873370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dirty="0"/>
              <a:t>Person-centred care is where patients actively participate in their own medical treatment in close cooperation with their health professionals. </a:t>
            </a:r>
          </a:p>
          <a:p>
            <a:pPr>
              <a:buFont typeface="Wingdings" panose="05000000000000000000" pitchFamily="2" charset="2"/>
              <a:buChar char="§"/>
            </a:pPr>
            <a:r>
              <a:rPr lang="en-GB" dirty="0"/>
              <a:t>Working in partnership with the individual to plan for their care and support. </a:t>
            </a:r>
          </a:p>
          <a:p>
            <a:pPr>
              <a:buFont typeface="Wingdings" panose="05000000000000000000" pitchFamily="2" charset="2"/>
              <a:buChar char="§"/>
            </a:pPr>
            <a:r>
              <a:rPr lang="en-GB" dirty="0"/>
              <a:t>The individual is at the centre of the care planning process and is in control of all choices and decisions made about their lives.</a:t>
            </a:r>
          </a:p>
          <a:p>
            <a:pPr marL="0" indent="0">
              <a:buNone/>
            </a:pPr>
            <a:r>
              <a:rPr lang="en-GB" dirty="0"/>
              <a:t>                                                    (</a:t>
            </a:r>
            <a:r>
              <a:rPr lang="en-GB" dirty="0" err="1"/>
              <a:t>Skillsforcare</a:t>
            </a:r>
            <a:r>
              <a:rPr lang="en-GB" dirty="0"/>
              <a:t>, 2020)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8755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FCD168-C7BF-8FAD-F7B8-97B2EF28D1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CA24A0-0EAD-1FEF-3F09-C6D1337B01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01FE4C-ED3E-43C7-7A5E-3DB04654C37E}"/>
              </a:ext>
            </a:extLst>
          </p:cNvPr>
          <p:cNvSpPr>
            <a:spLocks noGrp="1"/>
          </p:cNvSpPr>
          <p:nvPr>
            <p:ph type="body" idx="1"/>
          </p:nvPr>
        </p:nvSpPr>
        <p:spPr/>
        <p:txBody>
          <a:bodyPr/>
          <a:lstStyle/>
          <a:p>
            <a:pPr>
              <a:buFont typeface="Wingdings" panose="05000000000000000000" pitchFamily="2" charset="2"/>
              <a:buChar char="§"/>
            </a:pPr>
            <a:r>
              <a:rPr lang="en-GB" dirty="0"/>
              <a:t>Person-centred care is where patients actively participate in their own medical treatment in close cooperation with their health professionals. </a:t>
            </a:r>
          </a:p>
          <a:p>
            <a:pPr>
              <a:buFont typeface="Wingdings" panose="05000000000000000000" pitchFamily="2" charset="2"/>
              <a:buChar char="§"/>
            </a:pPr>
            <a:r>
              <a:rPr lang="en-GB" dirty="0"/>
              <a:t>Working in partnership with the individual to plan for their care and support. </a:t>
            </a:r>
          </a:p>
          <a:p>
            <a:pPr>
              <a:buFont typeface="Wingdings" panose="05000000000000000000" pitchFamily="2" charset="2"/>
              <a:buChar char="§"/>
            </a:pPr>
            <a:r>
              <a:rPr lang="en-GB" dirty="0"/>
              <a:t>The individual is at the centre of the care planning process and is in control of all choices and decisions made about their lives.</a:t>
            </a:r>
          </a:p>
          <a:p>
            <a:pPr marL="0" indent="0">
              <a:buNone/>
            </a:pPr>
            <a:r>
              <a:rPr lang="en-GB" dirty="0"/>
              <a:t>                                                    (</a:t>
            </a:r>
            <a:r>
              <a:rPr lang="en-GB" dirty="0" err="1"/>
              <a:t>Skillsforcare</a:t>
            </a:r>
            <a:r>
              <a:rPr lang="en-GB" dirty="0"/>
              <a:t>, 2020) </a:t>
            </a:r>
          </a:p>
          <a:p>
            <a:endParaRPr lang="en-GB" dirty="0"/>
          </a:p>
        </p:txBody>
      </p:sp>
      <p:sp>
        <p:nvSpPr>
          <p:cNvPr id="4" name="Slide Number Placeholder 3">
            <a:extLst>
              <a:ext uri="{FF2B5EF4-FFF2-40B4-BE49-F238E27FC236}">
                <a16:creationId xmlns:a16="http://schemas.microsoft.com/office/drawing/2014/main" id="{9957F039-AA62-0B9F-BE84-C8562C2C971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16905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4333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3680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4802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1498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73656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211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1545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56986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6827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19772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346682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507516"/>
            <a:ext cx="10363200" cy="677108"/>
          </a:xfrm>
          <a:prstGeom prst="rect">
            <a:avLst/>
          </a:prstGeom>
        </p:spPr>
        <p:txBody>
          <a:bodyPr wrap="square" lIns="0" tIns="0" rIns="0" bIns="0">
            <a:spAutoFit/>
          </a:bodyPr>
          <a:lstStyle>
            <a:lvl1pPr>
              <a:defRPr sz="4400" b="1" i="0">
                <a:solidFill>
                  <a:schemeClr val="tx1"/>
                </a:solidFill>
                <a:latin typeface="Segoe UI"/>
                <a:cs typeface="Segoe UI"/>
              </a:defRPr>
            </a:lvl1pPr>
          </a:lstStyle>
          <a:p>
            <a:endParaRPr/>
          </a:p>
        </p:txBody>
      </p:sp>
      <p:sp>
        <p:nvSpPr>
          <p:cNvPr id="3" name="Holder 3"/>
          <p:cNvSpPr>
            <a:spLocks noGrp="1"/>
          </p:cNvSpPr>
          <p:nvPr>
            <p:ph type="subTitle" idx="4"/>
          </p:nvPr>
        </p:nvSpPr>
        <p:spPr>
          <a:xfrm>
            <a:off x="1828800" y="3840480"/>
            <a:ext cx="8534400" cy="492443"/>
          </a:xfrm>
          <a:prstGeom prst="rect">
            <a:avLst/>
          </a:prstGeom>
        </p:spPr>
        <p:txBody>
          <a:bodyPr wrap="square" lIns="0" tIns="0" rIns="0" bIns="0">
            <a:spAutoFit/>
          </a:bodyPr>
          <a:lstStyle>
            <a:lvl1pPr>
              <a:defRPr sz="3200" b="0" i="0">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1/31/2026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285808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7965563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pA1o0J-RyUQ"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BTHtqi4F1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ncbi.nlm.nih.gov/pmc/articles/PMC4989274/#CIT001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C6afa8tuPI4"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de2llrEajvU"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hyperlink" Target="https://www.youtube.com/watch?v=nokDDalo_gM" TargetMode="Externa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hyperlink" Target="https://www.youtube.com/watch?v=BuF5qxIDa3c"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resus.org.uk/respect"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hyperlink" Target="https://www.gov.uk/power-of-attorney"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www.youtube.com/watch?v=tx8ZG60STF4" TargetMode="Externa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www.nice.org.uk/guidance/ng31/ifp/chapte"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www.youtube.com/watch?v=yB-"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https://evidence.nihr.ac.uk/alert/hospice-at-home-can-enable-people-to-have-a-good-death-in-the-place-of-their-choosing/"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www.youtube.com/watch?v=bM8LuiV5NF0" TargetMode="External"/><Relationship Id="rId2" Type="http://schemas.openxmlformats.org/officeDocument/2006/relationships/hyperlink" Target="http://www.scie.org.uk/socialcaretv/video-"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8" Type="http://schemas.openxmlformats.org/officeDocument/2006/relationships/hyperlink" Target="https://www.ncbi.nlm.nih.gov/pmc/articles/PMC4989274/#CIT0011" TargetMode="External"/><Relationship Id="rId3" Type="http://schemas.openxmlformats.org/officeDocument/2006/relationships/hyperlink" Target="https://www.england.nhs.uk/eolc/" TargetMode="External"/><Relationship Id="rId7" Type="http://schemas.openxmlformats.org/officeDocument/2006/relationships/hyperlink" Target="https://www.hospiceuk.org/our-campaigns/dying-matters" TargetMode="External"/><Relationship Id="rId2" Type="http://schemas.openxmlformats.org/officeDocument/2006/relationships/hyperlink" Target="https://doi.org/10.1111/j.1365-2702.2008.01005.x" TargetMode="External"/><Relationship Id="rId1" Type="http://schemas.openxmlformats.org/officeDocument/2006/relationships/slideLayout" Target="../slideLayouts/slideLayout2.xml"/><Relationship Id="rId6" Type="http://schemas.openxmlformats.org/officeDocument/2006/relationships/hyperlink" Target="http://www.nice.org.uk/guidance/ng31" TargetMode="External"/><Relationship Id="rId5" Type="http://schemas.openxmlformats.org/officeDocument/2006/relationships/hyperlink" Target="https://www.england.nhs.uk/eolc/personalised-care/(Accessed" TargetMode="External"/><Relationship Id="rId4" Type="http://schemas.openxmlformats.org/officeDocument/2006/relationships/hyperlink" Target="https://www.england.nhs.uk/personalisedcare/(Acces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22251" y="1491946"/>
            <a:ext cx="9638950" cy="2927756"/>
          </a:xfrm>
        </p:spPr>
        <p:txBody>
          <a:bodyPr>
            <a:noAutofit/>
          </a:bodyPr>
          <a:lstStyle/>
          <a:p>
            <a:r>
              <a:rPr lang="en-GB" sz="3600" b="1" dirty="0">
                <a:solidFill>
                  <a:schemeClr val="bg1"/>
                </a:solidFill>
                <a:cs typeface="Arial" panose="020B0604020202020204" pitchFamily="34" charset="0"/>
              </a:rPr>
              <a:t>Community Care and Management of Longer-term Conditions</a:t>
            </a:r>
            <a:br>
              <a:rPr lang="en-GB" sz="3600" b="1" i="1" dirty="0">
                <a:solidFill>
                  <a:schemeClr val="bg1"/>
                </a:solidFill>
              </a:rPr>
            </a:br>
            <a:br>
              <a:rPr lang="en-GB" sz="3600" b="1" i="1" dirty="0">
                <a:solidFill>
                  <a:schemeClr val="bg1"/>
                </a:solidFill>
              </a:rPr>
            </a:br>
            <a:r>
              <a:rPr lang="en-GB" sz="3600" b="1" i="1" dirty="0">
                <a:solidFill>
                  <a:schemeClr val="bg1"/>
                </a:solidFill>
              </a:rPr>
              <a:t>Living Well with a Long Term Condition</a:t>
            </a:r>
            <a:br>
              <a:rPr lang="en-GB" sz="3600" b="1" i="1" dirty="0">
                <a:solidFill>
                  <a:schemeClr val="bg1"/>
                </a:solidFill>
              </a:rPr>
            </a:br>
            <a:br>
              <a:rPr lang="en-GB" sz="3600" b="1" i="1" dirty="0">
                <a:solidFill>
                  <a:schemeClr val="bg1"/>
                </a:solidFill>
              </a:rPr>
            </a:br>
            <a:r>
              <a:rPr lang="en-GB" sz="3600" b="1" dirty="0">
                <a:solidFill>
                  <a:schemeClr val="bg1"/>
                </a:solidFill>
              </a:rPr>
              <a:t>Week </a:t>
            </a:r>
            <a:r>
              <a:rPr lang="en-GB" sz="3200" b="1" dirty="0">
                <a:solidFill>
                  <a:schemeClr val="bg1"/>
                </a:solidFill>
                <a:cs typeface="Arial" panose="020B0604020202020204" pitchFamily="34" charset="0"/>
              </a:rPr>
              <a:t>4</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prstClr val="white"/>
              </a:solidFill>
              <a:latin typeface="Myriad Pro"/>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2209800" y="2204865"/>
            <a:ext cx="7772400" cy="1470025"/>
          </a:xfrm>
        </p:spPr>
        <p:txBody>
          <a:bodyPr>
            <a:normAutofit/>
          </a:bodyPr>
          <a:lstStyle/>
          <a:p>
            <a:r>
              <a:rPr lang="en-GB" b="1" i="1" dirty="0">
                <a:solidFill>
                  <a:schemeClr val="bg1"/>
                </a:solidFill>
                <a:cs typeface="Arial" panose="020B0604020202020204" pitchFamily="34" charset="0"/>
                <a:hlinkClick r:id="rId3"/>
              </a:rPr>
              <a:t>Living Well with a Long Term Condition</a:t>
            </a:r>
            <a:endParaRPr lang="en-GB" b="1" i="1" dirty="0">
              <a:solidFill>
                <a:schemeClr val="bg1"/>
              </a:solidFill>
              <a:cs typeface="Arial" panose="020B0604020202020204" pitchFamily="34" charset="0"/>
            </a:endParaRP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4"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8688288" y="4016017"/>
            <a:ext cx="1979712" cy="1933263"/>
          </a:xfrm>
          <a:prstGeom prst="rect">
            <a:avLst/>
          </a:prstGeom>
        </p:spPr>
      </p:pic>
    </p:spTree>
    <p:extLst>
      <p:ext uri="{BB962C8B-B14F-4D97-AF65-F5344CB8AC3E}">
        <p14:creationId xmlns:p14="http://schemas.microsoft.com/office/powerpoint/2010/main" val="1347864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FE2C3-DAC1-26C1-9FBE-630D5A705E19}"/>
              </a:ext>
            </a:extLst>
          </p:cNvPr>
          <p:cNvSpPr>
            <a:spLocks noGrp="1"/>
          </p:cNvSpPr>
          <p:nvPr>
            <p:ph type="title"/>
          </p:nvPr>
        </p:nvSpPr>
        <p:spPr>
          <a:xfrm>
            <a:off x="2269643" y="483235"/>
            <a:ext cx="7652715" cy="1354217"/>
          </a:xfrm>
        </p:spPr>
        <p:txBody>
          <a:bodyPr>
            <a:normAutofit fontScale="90000"/>
          </a:bodyPr>
          <a:lstStyle/>
          <a:p>
            <a:r>
              <a:rPr lang="en-GB" dirty="0"/>
              <a:t>Living with a long term condition</a:t>
            </a:r>
          </a:p>
        </p:txBody>
      </p:sp>
      <p:sp>
        <p:nvSpPr>
          <p:cNvPr id="3" name="Text Placeholder 2">
            <a:extLst>
              <a:ext uri="{FF2B5EF4-FFF2-40B4-BE49-F238E27FC236}">
                <a16:creationId xmlns:a16="http://schemas.microsoft.com/office/drawing/2014/main" id="{EA477EAA-DDD3-B02C-50FD-3FD11DE34EA5}"/>
              </a:ext>
            </a:extLst>
          </p:cNvPr>
          <p:cNvSpPr>
            <a:spLocks noGrp="1"/>
          </p:cNvSpPr>
          <p:nvPr>
            <p:ph type="body" idx="1"/>
          </p:nvPr>
        </p:nvSpPr>
        <p:spPr>
          <a:xfrm>
            <a:off x="872455" y="2362201"/>
            <a:ext cx="10670796" cy="3258423"/>
          </a:xfrm>
        </p:spPr>
        <p:txBody>
          <a:bodyPr>
            <a:normAutofit/>
          </a:bodyPr>
          <a:lstStyle/>
          <a:p>
            <a:pPr marL="0" indent="0">
              <a:buNone/>
            </a:pPr>
            <a:r>
              <a:rPr lang="en-GB" dirty="0"/>
              <a:t>Research in this area of work has shown different results.</a:t>
            </a:r>
          </a:p>
          <a:p>
            <a:pPr marL="0" indent="0">
              <a:buNone/>
            </a:pPr>
            <a:r>
              <a:rPr lang="en-GB" dirty="0"/>
              <a:t>For some it has been seen a problematic however other research has shown that it is possible to adapt to living with a </a:t>
            </a:r>
            <a:r>
              <a:rPr lang="en-GB" dirty="0" err="1"/>
              <a:t>LTC</a:t>
            </a:r>
            <a:r>
              <a:rPr lang="en-GB" dirty="0"/>
              <a:t> and still achieve </a:t>
            </a:r>
            <a:r>
              <a:rPr lang="en-GB" dirty="0">
                <a:hlinkClick r:id="rId2"/>
              </a:rPr>
              <a:t>wellbeing.</a:t>
            </a:r>
            <a:endParaRPr lang="en-GB" dirty="0"/>
          </a:p>
        </p:txBody>
      </p:sp>
    </p:spTree>
    <p:extLst>
      <p:ext uri="{BB962C8B-B14F-4D97-AF65-F5344CB8AC3E}">
        <p14:creationId xmlns:p14="http://schemas.microsoft.com/office/powerpoint/2010/main" val="2209638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BB64A-4E0C-FD9C-2EDD-F1940AE02DF9}"/>
              </a:ext>
            </a:extLst>
          </p:cNvPr>
          <p:cNvSpPr>
            <a:spLocks noGrp="1"/>
          </p:cNvSpPr>
          <p:nvPr>
            <p:ph type="title"/>
          </p:nvPr>
        </p:nvSpPr>
        <p:spPr/>
        <p:txBody>
          <a:bodyPr/>
          <a:lstStyle/>
          <a:p>
            <a:r>
              <a:rPr lang="en-GB" dirty="0"/>
              <a:t>Living well.</a:t>
            </a:r>
          </a:p>
        </p:txBody>
      </p:sp>
      <p:sp>
        <p:nvSpPr>
          <p:cNvPr id="3" name="Content Placeholder 2">
            <a:extLst>
              <a:ext uri="{FF2B5EF4-FFF2-40B4-BE49-F238E27FC236}">
                <a16:creationId xmlns:a16="http://schemas.microsoft.com/office/drawing/2014/main" id="{37889F65-B5D7-61BF-EE42-442E055F8282}"/>
              </a:ext>
            </a:extLst>
          </p:cNvPr>
          <p:cNvSpPr>
            <a:spLocks noGrp="1"/>
          </p:cNvSpPr>
          <p:nvPr>
            <p:ph idx="1"/>
          </p:nvPr>
        </p:nvSpPr>
        <p:spPr/>
        <p:txBody>
          <a:bodyPr/>
          <a:lstStyle/>
          <a:p>
            <a:pPr marL="0" indent="0">
              <a:buNone/>
            </a:pPr>
            <a:r>
              <a:rPr lang="en-GB" dirty="0"/>
              <a:t>Key aspects of living well seem to be making sense of the condition.</a:t>
            </a:r>
          </a:p>
          <a:p>
            <a:pPr marL="0" indent="0">
              <a:buNone/>
            </a:pPr>
            <a:r>
              <a:rPr lang="en-GB" dirty="0"/>
              <a:t>The findings of qualitative research considering experiences of people affected by chronic obstructive pulmonary (COPD) disease indicate themes of struggling, fear, blame, fatalism, and hidden disability (Clancy, </a:t>
            </a:r>
            <a:r>
              <a:rPr lang="en-GB" dirty="0" err="1"/>
              <a:t>Hallet</a:t>
            </a:r>
            <a:r>
              <a:rPr lang="en-GB" dirty="0"/>
              <a:t> and Caress, </a:t>
            </a:r>
            <a:r>
              <a:rPr lang="en-GB" dirty="0">
                <a:hlinkClick r:id="rId2">
                  <a:extLst>
                    <a:ext uri="{A12FA001-AC4F-418D-AE19-62706E023703}">
                      <ahyp:hlinkClr xmlns:ahyp="http://schemas.microsoft.com/office/drawing/2018/hyperlinkcolor" val="tx"/>
                    </a:ext>
                  </a:extLst>
                </a:hlinkClick>
              </a:rPr>
              <a:t>2009</a:t>
            </a:r>
            <a:r>
              <a:rPr lang="en-GB" dirty="0"/>
              <a:t>).</a:t>
            </a:r>
          </a:p>
        </p:txBody>
      </p:sp>
    </p:spTree>
    <p:extLst>
      <p:ext uri="{BB962C8B-B14F-4D97-AF65-F5344CB8AC3E}">
        <p14:creationId xmlns:p14="http://schemas.microsoft.com/office/powerpoint/2010/main" val="2659534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48DAC-75FD-C0CB-B332-A4E63F3806FB}"/>
              </a:ext>
            </a:extLst>
          </p:cNvPr>
          <p:cNvSpPr>
            <a:spLocks noGrp="1"/>
          </p:cNvSpPr>
          <p:nvPr>
            <p:ph type="title"/>
          </p:nvPr>
        </p:nvSpPr>
        <p:spPr/>
        <p:txBody>
          <a:bodyPr/>
          <a:lstStyle/>
          <a:p>
            <a:r>
              <a:rPr lang="en-GB" dirty="0"/>
              <a:t>Living well cont.</a:t>
            </a:r>
          </a:p>
        </p:txBody>
      </p:sp>
      <p:sp>
        <p:nvSpPr>
          <p:cNvPr id="3" name="Content Placeholder 2">
            <a:extLst>
              <a:ext uri="{FF2B5EF4-FFF2-40B4-BE49-F238E27FC236}">
                <a16:creationId xmlns:a16="http://schemas.microsoft.com/office/drawing/2014/main" id="{E2F55E22-E659-3F66-A726-F798F1DB5D74}"/>
              </a:ext>
            </a:extLst>
          </p:cNvPr>
          <p:cNvSpPr>
            <a:spLocks noGrp="1"/>
          </p:cNvSpPr>
          <p:nvPr>
            <p:ph idx="1"/>
          </p:nvPr>
        </p:nvSpPr>
        <p:spPr>
          <a:xfrm>
            <a:off x="609600" y="1627463"/>
            <a:ext cx="10972800" cy="4051883"/>
          </a:xfrm>
        </p:spPr>
        <p:txBody>
          <a:bodyPr>
            <a:normAutofit/>
          </a:bodyPr>
          <a:lstStyle/>
          <a:p>
            <a:pPr marL="0" indent="0">
              <a:buNone/>
            </a:pPr>
            <a:r>
              <a:rPr lang="en-GB" sz="2800" dirty="0"/>
              <a:t>The participants’ experiences in this study highlight the need for health professionals to explore with people what it is like living with a long-term condition. </a:t>
            </a:r>
          </a:p>
          <a:p>
            <a:pPr marL="0" indent="0">
              <a:buNone/>
            </a:pPr>
            <a:r>
              <a:rPr lang="en-GB" sz="2800" dirty="0"/>
              <a:t>This sharing of experiences may help individuals to make informed choices about treatment and readdress their perception of ‘just existing’ with ‘no quality to their lives’ thereby enabling people and carers to adjust to living with a life-limiting condition like COPD and the introduction of life long-term therapeutic interventions</a:t>
            </a:r>
          </a:p>
        </p:txBody>
      </p:sp>
    </p:spTree>
    <p:extLst>
      <p:ext uri="{BB962C8B-B14F-4D97-AF65-F5344CB8AC3E}">
        <p14:creationId xmlns:p14="http://schemas.microsoft.com/office/powerpoint/2010/main" val="4204899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94517-E80A-4310-EDA1-15BBEF65C770}"/>
              </a:ext>
            </a:extLst>
          </p:cNvPr>
          <p:cNvSpPr>
            <a:spLocks noGrp="1"/>
          </p:cNvSpPr>
          <p:nvPr>
            <p:ph type="title"/>
          </p:nvPr>
        </p:nvSpPr>
        <p:spPr/>
        <p:txBody>
          <a:bodyPr/>
          <a:lstStyle/>
          <a:p>
            <a:r>
              <a:rPr lang="en-GB" dirty="0"/>
              <a:t>Living well cont.</a:t>
            </a:r>
          </a:p>
        </p:txBody>
      </p:sp>
      <p:sp>
        <p:nvSpPr>
          <p:cNvPr id="3" name="Content Placeholder 2">
            <a:extLst>
              <a:ext uri="{FF2B5EF4-FFF2-40B4-BE49-F238E27FC236}">
                <a16:creationId xmlns:a16="http://schemas.microsoft.com/office/drawing/2014/main" id="{F6535546-2925-6F7B-BA60-445EC2E40CFF}"/>
              </a:ext>
            </a:extLst>
          </p:cNvPr>
          <p:cNvSpPr>
            <a:spLocks noGrp="1"/>
          </p:cNvSpPr>
          <p:nvPr>
            <p:ph idx="1"/>
          </p:nvPr>
        </p:nvSpPr>
        <p:spPr>
          <a:xfrm>
            <a:off x="609600" y="1417638"/>
            <a:ext cx="10972800" cy="4099595"/>
          </a:xfrm>
        </p:spPr>
        <p:txBody>
          <a:bodyPr/>
          <a:lstStyle/>
          <a:p>
            <a:pPr marL="0" indent="0">
              <a:buNone/>
            </a:pPr>
            <a:r>
              <a:rPr lang="en-GB" dirty="0"/>
              <a:t>One of the roles for health professionals supporting patients with COPD and other long-term illnesses, is to try and identify the patient’s perceived point in their illness trajectory and assist them to develop positive strategies to help them shape their future management. </a:t>
            </a:r>
          </a:p>
          <a:p>
            <a:pPr marL="0" indent="0">
              <a:buNone/>
            </a:pPr>
            <a:r>
              <a:rPr lang="en-GB" dirty="0"/>
              <a:t>This approach may help people to lead what they perceive as active and full lives, despite their advancing ill health</a:t>
            </a:r>
          </a:p>
        </p:txBody>
      </p:sp>
    </p:spTree>
    <p:extLst>
      <p:ext uri="{BB962C8B-B14F-4D97-AF65-F5344CB8AC3E}">
        <p14:creationId xmlns:p14="http://schemas.microsoft.com/office/powerpoint/2010/main" val="3718946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F5576-D7DB-4412-B036-444186C0ECD1}"/>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62BD809F-F936-E710-839D-5460A77DCA7F}"/>
              </a:ext>
            </a:extLst>
          </p:cNvPr>
          <p:cNvSpPr>
            <a:spLocks noGrp="1"/>
          </p:cNvSpPr>
          <p:nvPr>
            <p:ph idx="1"/>
          </p:nvPr>
        </p:nvSpPr>
        <p:spPr/>
        <p:txBody>
          <a:bodyPr/>
          <a:lstStyle/>
          <a:p>
            <a:pPr marL="0" indent="0">
              <a:buNone/>
            </a:pPr>
            <a:r>
              <a:rPr lang="en-GB" dirty="0"/>
              <a:t>As you watch this </a:t>
            </a:r>
            <a:r>
              <a:rPr lang="en-GB" dirty="0">
                <a:hlinkClick r:id="rId2"/>
              </a:rPr>
              <a:t>clip</a:t>
            </a:r>
            <a:r>
              <a:rPr lang="en-GB" dirty="0"/>
              <a:t> make notes on </a:t>
            </a:r>
          </a:p>
          <a:p>
            <a:pPr marL="0" indent="0">
              <a:buNone/>
            </a:pPr>
            <a:r>
              <a:rPr lang="en-GB" dirty="0"/>
              <a:t>What caused John to develop COPD?</a:t>
            </a:r>
          </a:p>
          <a:p>
            <a:pPr marL="0" indent="0">
              <a:buNone/>
            </a:pPr>
            <a:r>
              <a:rPr lang="en-GB" dirty="0"/>
              <a:t>How does John feel living with COPD?</a:t>
            </a:r>
          </a:p>
          <a:p>
            <a:pPr marL="0" indent="0">
              <a:buNone/>
            </a:pPr>
            <a:r>
              <a:rPr lang="en-GB" dirty="0"/>
              <a:t>What is the impact on his wife?</a:t>
            </a:r>
          </a:p>
          <a:p>
            <a:pPr marL="0" indent="0">
              <a:buNone/>
            </a:pPr>
            <a:r>
              <a:rPr lang="en-GB" dirty="0"/>
              <a:t>What does John do to self manage his condition?</a:t>
            </a:r>
          </a:p>
          <a:p>
            <a:pPr marL="0" indent="0">
              <a:buNone/>
            </a:pPr>
            <a:r>
              <a:rPr lang="en-GB" dirty="0"/>
              <a:t>What are some of John’s fears?</a:t>
            </a:r>
          </a:p>
        </p:txBody>
      </p:sp>
    </p:spTree>
    <p:extLst>
      <p:ext uri="{BB962C8B-B14F-4D97-AF65-F5344CB8AC3E}">
        <p14:creationId xmlns:p14="http://schemas.microsoft.com/office/powerpoint/2010/main" val="2613639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2B036-C42F-20CB-AC99-531E878DB3C8}"/>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E40ED180-897D-0086-FA1F-4EF323486623}"/>
              </a:ext>
            </a:extLst>
          </p:cNvPr>
          <p:cNvSpPr>
            <a:spLocks noGrp="1"/>
          </p:cNvSpPr>
          <p:nvPr>
            <p:ph idx="1"/>
          </p:nvPr>
        </p:nvSpPr>
        <p:spPr/>
        <p:txBody>
          <a:bodyPr/>
          <a:lstStyle/>
          <a:p>
            <a:pPr marL="0" indent="0">
              <a:buNone/>
            </a:pPr>
            <a:r>
              <a:rPr lang="en-GB" dirty="0"/>
              <a:t>What are the main themes?</a:t>
            </a:r>
          </a:p>
        </p:txBody>
      </p:sp>
    </p:spTree>
    <p:extLst>
      <p:ext uri="{BB962C8B-B14F-4D97-AF65-F5344CB8AC3E}">
        <p14:creationId xmlns:p14="http://schemas.microsoft.com/office/powerpoint/2010/main" val="1131758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15A0A-5E4F-60B2-9573-A99CCC4DB139}"/>
              </a:ext>
            </a:extLst>
          </p:cNvPr>
          <p:cNvSpPr>
            <a:spLocks noGrp="1"/>
          </p:cNvSpPr>
          <p:nvPr>
            <p:ph type="title"/>
          </p:nvPr>
        </p:nvSpPr>
        <p:spPr/>
        <p:txBody>
          <a:bodyPr>
            <a:normAutofit fontScale="90000"/>
          </a:bodyPr>
          <a:lstStyle/>
          <a:p>
            <a:r>
              <a:rPr lang="en-GB" dirty="0"/>
              <a:t>People’s lived experience of living with a </a:t>
            </a:r>
            <a:r>
              <a:rPr lang="en-GB" dirty="0" err="1"/>
              <a:t>LTC</a:t>
            </a:r>
            <a:endParaRPr lang="en-GB" dirty="0"/>
          </a:p>
        </p:txBody>
      </p:sp>
      <p:sp>
        <p:nvSpPr>
          <p:cNvPr id="3" name="Content Placeholder 2">
            <a:extLst>
              <a:ext uri="{FF2B5EF4-FFF2-40B4-BE49-F238E27FC236}">
                <a16:creationId xmlns:a16="http://schemas.microsoft.com/office/drawing/2014/main" id="{CD889589-5B2A-C3DB-5399-B68310D4DB7E}"/>
              </a:ext>
            </a:extLst>
          </p:cNvPr>
          <p:cNvSpPr>
            <a:spLocks noGrp="1"/>
          </p:cNvSpPr>
          <p:nvPr>
            <p:ph idx="1"/>
          </p:nvPr>
        </p:nvSpPr>
        <p:spPr/>
        <p:txBody>
          <a:bodyPr/>
          <a:lstStyle/>
          <a:p>
            <a:pPr marL="0" indent="0">
              <a:buNone/>
            </a:pPr>
            <a:r>
              <a:rPr lang="en-GB" dirty="0"/>
              <a:t>The findings of qualitative research considering experiences of people affected by chronic obstructive pulmonary disease indicate themes of struggling, fear, blame, fatalism, and hidden disability.</a:t>
            </a:r>
          </a:p>
        </p:txBody>
      </p:sp>
    </p:spTree>
    <p:extLst>
      <p:ext uri="{BB962C8B-B14F-4D97-AF65-F5344CB8AC3E}">
        <p14:creationId xmlns:p14="http://schemas.microsoft.com/office/powerpoint/2010/main" val="3443307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EBE16-15D1-D715-A1D7-93791B6AF9CF}"/>
              </a:ext>
            </a:extLst>
          </p:cNvPr>
          <p:cNvSpPr>
            <a:spLocks noGrp="1"/>
          </p:cNvSpPr>
          <p:nvPr>
            <p:ph type="title"/>
          </p:nvPr>
        </p:nvSpPr>
        <p:spPr>
          <a:xfrm>
            <a:off x="609600" y="274638"/>
            <a:ext cx="10972800" cy="1822610"/>
          </a:xfrm>
        </p:spPr>
        <p:txBody>
          <a:bodyPr>
            <a:normAutofit/>
          </a:bodyPr>
          <a:lstStyle/>
          <a:p>
            <a:r>
              <a:rPr lang="en-GB" dirty="0"/>
              <a:t>People’s lived experience of living with a </a:t>
            </a:r>
            <a:r>
              <a:rPr lang="en-GB" dirty="0" err="1"/>
              <a:t>LTC</a:t>
            </a:r>
            <a:r>
              <a:rPr lang="en-GB" dirty="0"/>
              <a:t>. Cont. </a:t>
            </a:r>
          </a:p>
        </p:txBody>
      </p:sp>
      <p:sp>
        <p:nvSpPr>
          <p:cNvPr id="3" name="Content Placeholder 2">
            <a:extLst>
              <a:ext uri="{FF2B5EF4-FFF2-40B4-BE49-F238E27FC236}">
                <a16:creationId xmlns:a16="http://schemas.microsoft.com/office/drawing/2014/main" id="{D3536997-681B-8B01-FA5B-C83605322FB5}"/>
              </a:ext>
            </a:extLst>
          </p:cNvPr>
          <p:cNvSpPr>
            <a:spLocks noGrp="1"/>
          </p:cNvSpPr>
          <p:nvPr>
            <p:ph idx="1"/>
          </p:nvPr>
        </p:nvSpPr>
        <p:spPr>
          <a:xfrm>
            <a:off x="609600" y="2290193"/>
            <a:ext cx="10972800" cy="3227039"/>
          </a:xfrm>
        </p:spPr>
        <p:txBody>
          <a:bodyPr/>
          <a:lstStyle/>
          <a:p>
            <a:pPr marL="0" indent="0">
              <a:buNone/>
            </a:pPr>
            <a:r>
              <a:rPr lang="en-GB" dirty="0"/>
              <a:t>“In the midst of suffering, a felt experience of well-being is particularly important to people as an inner resource when they are facing health-related challenges. Carers can then become much more attuned to the importance and value of this felt experience for the person. “ (Galvin and </a:t>
            </a:r>
            <a:r>
              <a:rPr lang="en-GB" dirty="0" err="1"/>
              <a:t>Todres</a:t>
            </a:r>
            <a:r>
              <a:rPr lang="en-GB" dirty="0"/>
              <a:t>, 2011)</a:t>
            </a:r>
          </a:p>
          <a:p>
            <a:pPr marL="0" indent="0">
              <a:buNone/>
            </a:pPr>
            <a:endParaRPr lang="en-GB" dirty="0"/>
          </a:p>
        </p:txBody>
      </p:sp>
    </p:spTree>
    <p:extLst>
      <p:ext uri="{BB962C8B-B14F-4D97-AF65-F5344CB8AC3E}">
        <p14:creationId xmlns:p14="http://schemas.microsoft.com/office/powerpoint/2010/main" val="982945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EC066-9C4A-94D1-6657-FC3702E73963}"/>
              </a:ext>
            </a:extLst>
          </p:cNvPr>
          <p:cNvSpPr>
            <a:spLocks noGrp="1"/>
          </p:cNvSpPr>
          <p:nvPr>
            <p:ph type="title"/>
          </p:nvPr>
        </p:nvSpPr>
        <p:spPr/>
        <p:txBody>
          <a:bodyPr>
            <a:normAutofit/>
          </a:bodyPr>
          <a:lstStyle/>
          <a:p>
            <a:r>
              <a:rPr lang="en-GB" dirty="0"/>
              <a:t>Gaining knowledge</a:t>
            </a:r>
          </a:p>
        </p:txBody>
      </p:sp>
      <p:sp>
        <p:nvSpPr>
          <p:cNvPr id="3" name="Content Placeholder 2">
            <a:extLst>
              <a:ext uri="{FF2B5EF4-FFF2-40B4-BE49-F238E27FC236}">
                <a16:creationId xmlns:a16="http://schemas.microsoft.com/office/drawing/2014/main" id="{BB6B82E1-28C8-B950-0CC7-80D39E6231C6}"/>
              </a:ext>
            </a:extLst>
          </p:cNvPr>
          <p:cNvSpPr>
            <a:spLocks noGrp="1"/>
          </p:cNvSpPr>
          <p:nvPr>
            <p:ph idx="1"/>
          </p:nvPr>
        </p:nvSpPr>
        <p:spPr>
          <a:xfrm>
            <a:off x="391486" y="1360065"/>
            <a:ext cx="10972800" cy="4137869"/>
          </a:xfrm>
        </p:spPr>
        <p:txBody>
          <a:bodyPr>
            <a:normAutofit fontScale="92500" lnSpcReduction="20000"/>
          </a:bodyPr>
          <a:lstStyle/>
          <a:p>
            <a:pPr marL="0" indent="0">
              <a:lnSpc>
                <a:spcPct val="110000"/>
              </a:lnSpc>
              <a:buNone/>
            </a:pPr>
            <a:r>
              <a:rPr lang="en-GB" dirty="0"/>
              <a:t>The first, pre-diagnosis phase occurs for individuals who become aware that they may have some sort of illness. This can result from the diagnosis of a family member, a healthcare professional suspecting a particular condition, or from the linking of symptoms by individuals who recognize that these may be related. </a:t>
            </a:r>
          </a:p>
          <a:p>
            <a:pPr marL="0" indent="0">
              <a:lnSpc>
                <a:spcPct val="110000"/>
              </a:lnSpc>
              <a:buNone/>
            </a:pPr>
            <a:r>
              <a:rPr lang="en-GB" dirty="0"/>
              <a:t>Some people will experience their condition for some time prior to diagnosis. As a result, individuals will begin to form constructs about their condition.</a:t>
            </a:r>
          </a:p>
        </p:txBody>
      </p:sp>
    </p:spTree>
    <p:extLst>
      <p:ext uri="{BB962C8B-B14F-4D97-AF65-F5344CB8AC3E}">
        <p14:creationId xmlns:p14="http://schemas.microsoft.com/office/powerpoint/2010/main" val="3911385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9BB5F-B283-DAF3-B12F-D469384415A8}"/>
              </a:ext>
            </a:extLst>
          </p:cNvPr>
          <p:cNvSpPr>
            <a:spLocks noGrp="1"/>
          </p:cNvSpPr>
          <p:nvPr>
            <p:ph type="title"/>
          </p:nvPr>
        </p:nvSpPr>
        <p:spPr/>
        <p:txBody>
          <a:bodyPr/>
          <a:lstStyle/>
          <a:p>
            <a:r>
              <a:rPr lang="en-GB" dirty="0"/>
              <a:t>Gaining knowledge, cont.</a:t>
            </a:r>
          </a:p>
        </p:txBody>
      </p:sp>
      <p:sp>
        <p:nvSpPr>
          <p:cNvPr id="3" name="Content Placeholder 2">
            <a:extLst>
              <a:ext uri="{FF2B5EF4-FFF2-40B4-BE49-F238E27FC236}">
                <a16:creationId xmlns:a16="http://schemas.microsoft.com/office/drawing/2014/main" id="{4B931DB7-3A0E-E795-BB8F-FA228BD14761}"/>
              </a:ext>
            </a:extLst>
          </p:cNvPr>
          <p:cNvSpPr>
            <a:spLocks noGrp="1"/>
          </p:cNvSpPr>
          <p:nvPr>
            <p:ph idx="1"/>
          </p:nvPr>
        </p:nvSpPr>
        <p:spPr>
          <a:xfrm>
            <a:off x="609600" y="1770077"/>
            <a:ext cx="10972800" cy="3909270"/>
          </a:xfrm>
        </p:spPr>
        <p:txBody>
          <a:bodyPr>
            <a:normAutofit/>
          </a:bodyPr>
          <a:lstStyle/>
          <a:p>
            <a:pPr marL="0" indent="0">
              <a:buNone/>
            </a:pPr>
            <a:r>
              <a:rPr lang="en-GB" sz="2800" dirty="0"/>
              <a:t>Subsequent to diagnosis with a </a:t>
            </a:r>
            <a:r>
              <a:rPr lang="en-GB" sz="2800" dirty="0" err="1"/>
              <a:t>LTC</a:t>
            </a:r>
            <a:r>
              <a:rPr lang="en-GB" sz="2800" dirty="0"/>
              <a:t>, individuals may start to use their knowledge to determine how to deal with and manage their condition on a day-to-day basis so that they experience well-being. </a:t>
            </a:r>
          </a:p>
          <a:p>
            <a:pPr marL="0" indent="0">
              <a:buNone/>
            </a:pPr>
            <a:r>
              <a:rPr lang="en-GB" sz="2800" dirty="0"/>
              <a:t>They may also amalgamate existing, relevant information with ongoing knowledge. </a:t>
            </a:r>
          </a:p>
          <a:p>
            <a:pPr marL="0" indent="0">
              <a:buNone/>
            </a:pPr>
            <a:r>
              <a:rPr lang="en-GB" sz="2800" dirty="0"/>
              <a:t>Information and understanding is usually gained from a number of sources, including healthcare professionals, family and friends, the Internet, books and other media, and, most significantly, experience.</a:t>
            </a:r>
          </a:p>
        </p:txBody>
      </p:sp>
    </p:spTree>
    <p:extLst>
      <p:ext uri="{BB962C8B-B14F-4D97-AF65-F5344CB8AC3E}">
        <p14:creationId xmlns:p14="http://schemas.microsoft.com/office/powerpoint/2010/main" val="1645920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FE39E-2582-DA90-AEA4-7186A1B4E4A6}"/>
              </a:ext>
            </a:extLst>
          </p:cNvPr>
          <p:cNvSpPr>
            <a:spLocks noGrp="1"/>
          </p:cNvSpPr>
          <p:nvPr>
            <p:ph type="title"/>
          </p:nvPr>
        </p:nvSpPr>
        <p:spPr/>
        <p:txBody>
          <a:bodyPr/>
          <a:lstStyle/>
          <a:p>
            <a:r>
              <a:rPr lang="en-GB" dirty="0"/>
              <a:t>Gaining knowledge, cont.</a:t>
            </a:r>
          </a:p>
        </p:txBody>
      </p:sp>
      <p:sp>
        <p:nvSpPr>
          <p:cNvPr id="3" name="Content Placeholder 2">
            <a:extLst>
              <a:ext uri="{FF2B5EF4-FFF2-40B4-BE49-F238E27FC236}">
                <a16:creationId xmlns:a16="http://schemas.microsoft.com/office/drawing/2014/main" id="{171CCBD3-0E0F-0B10-51AB-37E572BBAEF7}"/>
              </a:ext>
            </a:extLst>
          </p:cNvPr>
          <p:cNvSpPr>
            <a:spLocks noGrp="1"/>
          </p:cNvSpPr>
          <p:nvPr>
            <p:ph idx="1"/>
          </p:nvPr>
        </p:nvSpPr>
        <p:spPr>
          <a:xfrm>
            <a:off x="609600" y="1761687"/>
            <a:ext cx="10972800" cy="3755545"/>
          </a:xfrm>
        </p:spPr>
        <p:txBody>
          <a:bodyPr>
            <a:normAutofit/>
          </a:bodyPr>
          <a:lstStyle/>
          <a:p>
            <a:pPr marL="0" indent="0">
              <a:buNone/>
            </a:pPr>
            <a:r>
              <a:rPr lang="en-GB" sz="2800" dirty="0"/>
              <a:t>Individuals will gain understanding of their condition from a range of information sources. The Internet can be useful but may be considered to be too technical, depending on the individual perspective. </a:t>
            </a:r>
          </a:p>
          <a:p>
            <a:pPr marL="0" indent="0">
              <a:buNone/>
            </a:pPr>
            <a:r>
              <a:rPr lang="en-GB" sz="2800" dirty="0"/>
              <a:t>Personal experiences and the perceived experiences of others were significant sources of knowledge and provided information about what it is like to become ill, what triggers exist to cause illness, and how one can manage the condition on a day-to-day basis.</a:t>
            </a:r>
          </a:p>
        </p:txBody>
      </p:sp>
    </p:spTree>
    <p:extLst>
      <p:ext uri="{BB962C8B-B14F-4D97-AF65-F5344CB8AC3E}">
        <p14:creationId xmlns:p14="http://schemas.microsoft.com/office/powerpoint/2010/main" val="3182720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8DF03-553C-D0E4-5B63-62D773D582E3}"/>
              </a:ext>
            </a:extLst>
          </p:cNvPr>
          <p:cNvSpPr>
            <a:spLocks noGrp="1"/>
          </p:cNvSpPr>
          <p:nvPr>
            <p:ph type="title"/>
          </p:nvPr>
        </p:nvSpPr>
        <p:spPr/>
        <p:txBody>
          <a:bodyPr/>
          <a:lstStyle/>
          <a:p>
            <a:r>
              <a:rPr lang="en-GB" dirty="0"/>
              <a:t>Gaining knowledge, cont.</a:t>
            </a:r>
          </a:p>
        </p:txBody>
      </p:sp>
      <p:sp>
        <p:nvSpPr>
          <p:cNvPr id="3" name="Content Placeholder 2">
            <a:extLst>
              <a:ext uri="{FF2B5EF4-FFF2-40B4-BE49-F238E27FC236}">
                <a16:creationId xmlns:a16="http://schemas.microsoft.com/office/drawing/2014/main" id="{E8996743-F944-DABD-D170-AC18282E3331}"/>
              </a:ext>
            </a:extLst>
          </p:cNvPr>
          <p:cNvSpPr>
            <a:spLocks noGrp="1"/>
          </p:cNvSpPr>
          <p:nvPr>
            <p:ph idx="1"/>
          </p:nvPr>
        </p:nvSpPr>
        <p:spPr/>
        <p:txBody>
          <a:bodyPr/>
          <a:lstStyle/>
          <a:p>
            <a:pPr marL="0" indent="0">
              <a:buNone/>
            </a:pPr>
            <a:r>
              <a:rPr lang="en-GB" dirty="0"/>
              <a:t>By making decisions, individuals take responsibility for managing and a degree of ownership for their condition. A feedback loop exists which enables the outcomes of decisions to contribute to knowledge and thus to influence future choices</a:t>
            </a:r>
          </a:p>
        </p:txBody>
      </p:sp>
    </p:spTree>
    <p:extLst>
      <p:ext uri="{BB962C8B-B14F-4D97-AF65-F5344CB8AC3E}">
        <p14:creationId xmlns:p14="http://schemas.microsoft.com/office/powerpoint/2010/main" val="1187882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EF338-3255-33D1-D319-60246AAEB3E2}"/>
              </a:ext>
            </a:extLst>
          </p:cNvPr>
          <p:cNvSpPr>
            <a:spLocks noGrp="1"/>
          </p:cNvSpPr>
          <p:nvPr>
            <p:ph type="title"/>
          </p:nvPr>
        </p:nvSpPr>
        <p:spPr/>
        <p:txBody>
          <a:bodyPr>
            <a:normAutofit/>
          </a:bodyPr>
          <a:lstStyle/>
          <a:p>
            <a:r>
              <a:rPr lang="en-GB" sz="2400" dirty="0"/>
              <a:t>Diagrammatic representation of feedback loop existing between understanding and informed decisions made by those with a long-term condition</a:t>
            </a:r>
          </a:p>
        </p:txBody>
      </p:sp>
      <p:pic>
        <p:nvPicPr>
          <p:cNvPr id="6" name="Content Placeholder 5">
            <a:extLst>
              <a:ext uri="{FF2B5EF4-FFF2-40B4-BE49-F238E27FC236}">
                <a16:creationId xmlns:a16="http://schemas.microsoft.com/office/drawing/2014/main" id="{7A05D7DB-E3B6-39CE-DB87-D289253935B7}"/>
              </a:ext>
            </a:extLst>
          </p:cNvPr>
          <p:cNvPicPr>
            <a:picLocks noGrp="1" noChangeAspect="1"/>
          </p:cNvPicPr>
          <p:nvPr>
            <p:ph idx="1"/>
          </p:nvPr>
        </p:nvPicPr>
        <p:blipFill>
          <a:blip r:embed="rId2"/>
          <a:stretch>
            <a:fillRect/>
          </a:stretch>
        </p:blipFill>
        <p:spPr>
          <a:xfrm>
            <a:off x="3897567" y="1600200"/>
            <a:ext cx="4396866" cy="3916363"/>
          </a:xfrm>
        </p:spPr>
      </p:pic>
    </p:spTree>
    <p:extLst>
      <p:ext uri="{BB962C8B-B14F-4D97-AF65-F5344CB8AC3E}">
        <p14:creationId xmlns:p14="http://schemas.microsoft.com/office/powerpoint/2010/main" val="4070301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A1322-2AB5-5D0E-4455-0689CE1B01B3}"/>
              </a:ext>
            </a:extLst>
          </p:cNvPr>
          <p:cNvSpPr>
            <a:spLocks noGrp="1"/>
          </p:cNvSpPr>
          <p:nvPr>
            <p:ph type="title"/>
          </p:nvPr>
        </p:nvSpPr>
        <p:spPr/>
        <p:txBody>
          <a:bodyPr/>
          <a:lstStyle/>
          <a:p>
            <a:r>
              <a:rPr lang="en-GB" dirty="0"/>
              <a:t>Managing </a:t>
            </a:r>
            <a:r>
              <a:rPr lang="en-GB" dirty="0" err="1"/>
              <a:t>LTC</a:t>
            </a:r>
            <a:endParaRPr lang="en-GB" dirty="0"/>
          </a:p>
        </p:txBody>
      </p:sp>
      <p:sp>
        <p:nvSpPr>
          <p:cNvPr id="3" name="Content Placeholder 2">
            <a:extLst>
              <a:ext uri="{FF2B5EF4-FFF2-40B4-BE49-F238E27FC236}">
                <a16:creationId xmlns:a16="http://schemas.microsoft.com/office/drawing/2014/main" id="{1A0ADA9F-BD98-6237-7CD1-4825E6D438DE}"/>
              </a:ext>
            </a:extLst>
          </p:cNvPr>
          <p:cNvSpPr>
            <a:spLocks noGrp="1"/>
          </p:cNvSpPr>
          <p:nvPr>
            <p:ph idx="1"/>
          </p:nvPr>
        </p:nvSpPr>
        <p:spPr/>
        <p:txBody>
          <a:bodyPr/>
          <a:lstStyle/>
          <a:p>
            <a:r>
              <a:rPr lang="en-GB" dirty="0"/>
              <a:t>Watch this </a:t>
            </a:r>
            <a:r>
              <a:rPr lang="en-GB" dirty="0">
                <a:hlinkClick r:id="rId2"/>
              </a:rPr>
              <a:t>clip</a:t>
            </a:r>
            <a:endParaRPr lang="en-GB" dirty="0"/>
          </a:p>
        </p:txBody>
      </p:sp>
    </p:spTree>
    <p:extLst>
      <p:ext uri="{BB962C8B-B14F-4D97-AF65-F5344CB8AC3E}">
        <p14:creationId xmlns:p14="http://schemas.microsoft.com/office/powerpoint/2010/main" val="4869923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E99F1-FD5E-F1E7-2A18-8C7A94F93B7F}"/>
              </a:ext>
            </a:extLst>
          </p:cNvPr>
          <p:cNvSpPr>
            <a:spLocks noGrp="1"/>
          </p:cNvSpPr>
          <p:nvPr>
            <p:ph type="title"/>
          </p:nvPr>
        </p:nvSpPr>
        <p:spPr/>
        <p:txBody>
          <a:bodyPr/>
          <a:lstStyle/>
          <a:p>
            <a:r>
              <a:rPr lang="en-GB" dirty="0"/>
              <a:t>Managing life with a </a:t>
            </a:r>
            <a:r>
              <a:rPr lang="en-GB" dirty="0" err="1"/>
              <a:t>LTC</a:t>
            </a:r>
            <a:endParaRPr lang="en-GB" dirty="0"/>
          </a:p>
        </p:txBody>
      </p:sp>
      <p:sp>
        <p:nvSpPr>
          <p:cNvPr id="3" name="Content Placeholder 2">
            <a:extLst>
              <a:ext uri="{FF2B5EF4-FFF2-40B4-BE49-F238E27FC236}">
                <a16:creationId xmlns:a16="http://schemas.microsoft.com/office/drawing/2014/main" id="{453BA7E4-44E3-22BA-E082-CCE107FEABAE}"/>
              </a:ext>
            </a:extLst>
          </p:cNvPr>
          <p:cNvSpPr>
            <a:spLocks noGrp="1"/>
          </p:cNvSpPr>
          <p:nvPr>
            <p:ph idx="1"/>
          </p:nvPr>
        </p:nvSpPr>
        <p:spPr>
          <a:xfrm>
            <a:off x="609600" y="1484851"/>
            <a:ext cx="10972800" cy="4032382"/>
          </a:xfrm>
        </p:spPr>
        <p:txBody>
          <a:bodyPr>
            <a:normAutofit fontScale="77500" lnSpcReduction="20000"/>
          </a:bodyPr>
          <a:lstStyle/>
          <a:p>
            <a:pPr marL="0" indent="0">
              <a:lnSpc>
                <a:spcPct val="120000"/>
              </a:lnSpc>
              <a:buNone/>
            </a:pPr>
            <a:r>
              <a:rPr lang="en-GB" sz="3000" dirty="0"/>
              <a:t>Thus, acceptance of the condition, including its implications and consequences, responsibility for managing it, any uncertainty inherent in it, and any adverse events which may have happened, forms a pivotal point for individuals with an </a:t>
            </a:r>
            <a:r>
              <a:rPr lang="en-GB" sz="3000" dirty="0" err="1"/>
              <a:t>LTC</a:t>
            </a:r>
            <a:r>
              <a:rPr lang="en-GB" sz="3000" dirty="0"/>
              <a:t>. </a:t>
            </a:r>
          </a:p>
          <a:p>
            <a:pPr marL="0" indent="0">
              <a:lnSpc>
                <a:spcPct val="120000"/>
              </a:lnSpc>
              <a:buNone/>
            </a:pPr>
            <a:r>
              <a:rPr lang="en-GB" sz="3000" dirty="0"/>
              <a:t>Those who are can accept their condition, in all its guises, will be more likely to live with it. However, those who do not accept it will live alongside their condition. </a:t>
            </a:r>
          </a:p>
          <a:p>
            <a:pPr marL="0" indent="0">
              <a:lnSpc>
                <a:spcPct val="120000"/>
              </a:lnSpc>
              <a:buNone/>
            </a:pPr>
            <a:r>
              <a:rPr lang="en-GB" sz="3000" dirty="0"/>
              <a:t>Despite their lack of acceptance, these individuals had taken some ownership of their condition; they accepted their diagnosis and were making decisions</a:t>
            </a:r>
            <a:r>
              <a:rPr lang="en-GB" dirty="0"/>
              <a:t>.</a:t>
            </a:r>
          </a:p>
        </p:txBody>
      </p:sp>
    </p:spTree>
    <p:extLst>
      <p:ext uri="{BB962C8B-B14F-4D97-AF65-F5344CB8AC3E}">
        <p14:creationId xmlns:p14="http://schemas.microsoft.com/office/powerpoint/2010/main" val="16544230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5B74C-2F5F-736B-468A-DCB6F9A8193F}"/>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C7EDDEA9-5BDB-10E1-7DDE-431A7E106C8E}"/>
              </a:ext>
            </a:extLst>
          </p:cNvPr>
          <p:cNvSpPr>
            <a:spLocks noGrp="1"/>
          </p:cNvSpPr>
          <p:nvPr>
            <p:ph idx="1"/>
          </p:nvPr>
        </p:nvSpPr>
        <p:spPr/>
        <p:txBody>
          <a:bodyPr/>
          <a:lstStyle/>
          <a:p>
            <a:pPr marL="0" indent="0">
              <a:buNone/>
            </a:pPr>
            <a:r>
              <a:rPr lang="en-GB" dirty="0"/>
              <a:t>What might be the differences between living “with and long term condition” and living “beside a long term condition”?</a:t>
            </a:r>
          </a:p>
          <a:p>
            <a:pPr marL="0" indent="0">
              <a:buNone/>
            </a:pPr>
            <a:r>
              <a:rPr lang="en-GB" dirty="0"/>
              <a:t>Discuss in groups.</a:t>
            </a:r>
          </a:p>
          <a:p>
            <a:pPr marL="0" indent="0">
              <a:buNone/>
            </a:pPr>
            <a:endParaRPr lang="en-GB" dirty="0"/>
          </a:p>
          <a:p>
            <a:pPr marL="0" indent="0">
              <a:buNone/>
            </a:pPr>
            <a:r>
              <a:rPr lang="en-GB" dirty="0"/>
              <a:t>Feedback.</a:t>
            </a:r>
          </a:p>
        </p:txBody>
      </p:sp>
    </p:spTree>
    <p:extLst>
      <p:ext uri="{BB962C8B-B14F-4D97-AF65-F5344CB8AC3E}">
        <p14:creationId xmlns:p14="http://schemas.microsoft.com/office/powerpoint/2010/main" val="8580532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00565-9861-967C-D061-90F0B974451C}"/>
              </a:ext>
            </a:extLst>
          </p:cNvPr>
          <p:cNvSpPr>
            <a:spLocks noGrp="1"/>
          </p:cNvSpPr>
          <p:nvPr>
            <p:ph type="title"/>
          </p:nvPr>
        </p:nvSpPr>
        <p:spPr>
          <a:xfrm>
            <a:off x="609600" y="274637"/>
            <a:ext cx="10972800" cy="1143101"/>
          </a:xfrm>
        </p:spPr>
        <p:txBody>
          <a:bodyPr>
            <a:normAutofit/>
          </a:bodyPr>
          <a:lstStyle/>
          <a:p>
            <a:r>
              <a:rPr lang="en-GB" dirty="0"/>
              <a:t>Summary</a:t>
            </a:r>
          </a:p>
        </p:txBody>
      </p:sp>
      <p:sp>
        <p:nvSpPr>
          <p:cNvPr id="3" name="Content Placeholder 2">
            <a:extLst>
              <a:ext uri="{FF2B5EF4-FFF2-40B4-BE49-F238E27FC236}">
                <a16:creationId xmlns:a16="http://schemas.microsoft.com/office/drawing/2014/main" id="{37722A2E-2DAE-84BC-F6A6-BBEFC01BCCAC}"/>
              </a:ext>
            </a:extLst>
          </p:cNvPr>
          <p:cNvSpPr>
            <a:spLocks noGrp="1"/>
          </p:cNvSpPr>
          <p:nvPr>
            <p:ph idx="1"/>
          </p:nvPr>
        </p:nvSpPr>
        <p:spPr>
          <a:xfrm>
            <a:off x="609600" y="1711354"/>
            <a:ext cx="10972800" cy="3805879"/>
          </a:xfrm>
        </p:spPr>
        <p:txBody>
          <a:bodyPr>
            <a:normAutofit fontScale="77500" lnSpcReduction="20000"/>
          </a:bodyPr>
          <a:lstStyle/>
          <a:p>
            <a:pPr marL="0" indent="0">
              <a:lnSpc>
                <a:spcPct val="120000"/>
              </a:lnSpc>
              <a:buNone/>
            </a:pPr>
            <a:r>
              <a:rPr lang="en-GB" dirty="0"/>
              <a:t>Living with their condition is possible for some people, and this leads to it becoming part of their identity. People might adopt a changed outlook on life, acquire professional roles relating to their condition, and place it in the context of other illnesses they may have or be aware of.</a:t>
            </a:r>
          </a:p>
          <a:p>
            <a:pPr>
              <a:lnSpc>
                <a:spcPct val="120000"/>
              </a:lnSpc>
            </a:pPr>
            <a:endParaRPr lang="en-GB" dirty="0"/>
          </a:p>
          <a:p>
            <a:pPr marL="0" indent="0">
              <a:lnSpc>
                <a:spcPct val="120000"/>
              </a:lnSpc>
              <a:buNone/>
            </a:pPr>
            <a:r>
              <a:rPr lang="en-GB" dirty="0"/>
              <a:t>In contrast, other individuals who live alongside their condition, they found it difficult to accept. It causes them concern and restricts their activities whilst drawing their attention. For these people, the condition existed separately from the self and was not part of their </a:t>
            </a:r>
            <a:r>
              <a:rPr lang="en-GB" b="1" dirty="0"/>
              <a:t>identity</a:t>
            </a:r>
            <a:r>
              <a:rPr lang="en-GB" dirty="0"/>
              <a:t>.</a:t>
            </a:r>
          </a:p>
        </p:txBody>
      </p:sp>
    </p:spTree>
    <p:extLst>
      <p:ext uri="{BB962C8B-B14F-4D97-AF65-F5344CB8AC3E}">
        <p14:creationId xmlns:p14="http://schemas.microsoft.com/office/powerpoint/2010/main" val="3307815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2F85C-B1E3-95CA-74E6-D07B28483069}"/>
              </a:ext>
            </a:extLst>
          </p:cNvPr>
          <p:cNvSpPr>
            <a:spLocks noGrp="1"/>
          </p:cNvSpPr>
          <p:nvPr>
            <p:ph type="title"/>
          </p:nvPr>
        </p:nvSpPr>
        <p:spPr/>
        <p:txBody>
          <a:bodyPr/>
          <a:lstStyle/>
          <a:p>
            <a:r>
              <a:rPr lang="en-GB" dirty="0"/>
              <a:t>Possible theoretical model</a:t>
            </a:r>
          </a:p>
        </p:txBody>
      </p:sp>
      <p:sp>
        <p:nvSpPr>
          <p:cNvPr id="3" name="Content Placeholder 2">
            <a:extLst>
              <a:ext uri="{FF2B5EF4-FFF2-40B4-BE49-F238E27FC236}">
                <a16:creationId xmlns:a16="http://schemas.microsoft.com/office/drawing/2014/main" id="{D609A041-6902-B4E7-3D62-63A2CB189438}"/>
              </a:ext>
            </a:extLst>
          </p:cNvPr>
          <p:cNvSpPr>
            <a:spLocks noGrp="1"/>
          </p:cNvSpPr>
          <p:nvPr>
            <p:ph idx="1"/>
          </p:nvPr>
        </p:nvSpPr>
        <p:spPr>
          <a:xfrm>
            <a:off x="209725" y="1602297"/>
            <a:ext cx="11912367" cy="4110606"/>
          </a:xfrm>
        </p:spPr>
        <p:txBody>
          <a:bodyPr>
            <a:noAutofit/>
          </a:bodyPr>
          <a:lstStyle/>
          <a:p>
            <a:pPr marL="0" indent="0">
              <a:buNone/>
            </a:pPr>
            <a:r>
              <a:rPr lang="en-GB" sz="2400" dirty="0"/>
              <a:t>Information and knowledge, including that based on experiences, result in constructs which represent a condition as it exists for that individual.</a:t>
            </a:r>
          </a:p>
          <a:p>
            <a:pPr marL="0" indent="0">
              <a:buNone/>
            </a:pPr>
            <a:r>
              <a:rPr lang="en-GB" sz="2400" dirty="0"/>
              <a:t>Constructs are used as the basis on which individuals make decisions relating to a range of activities. A feedback loop offers further understanding which may reinforce or update existing constructs, or lead to the formation of new ones.</a:t>
            </a:r>
          </a:p>
          <a:p>
            <a:pPr marL="0" indent="0">
              <a:buNone/>
            </a:pPr>
            <a:r>
              <a:rPr lang="en-GB" sz="2400" dirty="0"/>
              <a:t>Individuals may accept their condition. Acceptance depends on how a person understands and conceptualizes it before diagnosis, at diagnosis, and post-diagnosis in an ongoing process.</a:t>
            </a:r>
          </a:p>
        </p:txBody>
      </p:sp>
    </p:spTree>
    <p:extLst>
      <p:ext uri="{BB962C8B-B14F-4D97-AF65-F5344CB8AC3E}">
        <p14:creationId xmlns:p14="http://schemas.microsoft.com/office/powerpoint/2010/main" val="801768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3B6EA-E0EB-D383-48E9-29E1552AC99E}"/>
              </a:ext>
            </a:extLst>
          </p:cNvPr>
          <p:cNvSpPr>
            <a:spLocks noGrp="1"/>
          </p:cNvSpPr>
          <p:nvPr>
            <p:ph type="title"/>
          </p:nvPr>
        </p:nvSpPr>
        <p:spPr/>
        <p:txBody>
          <a:bodyPr/>
          <a:lstStyle/>
          <a:p>
            <a:r>
              <a:rPr lang="en-GB" dirty="0"/>
              <a:t>Possible theoretical model cont.</a:t>
            </a:r>
          </a:p>
        </p:txBody>
      </p:sp>
      <p:sp>
        <p:nvSpPr>
          <p:cNvPr id="3" name="Content Placeholder 2">
            <a:extLst>
              <a:ext uri="{FF2B5EF4-FFF2-40B4-BE49-F238E27FC236}">
                <a16:creationId xmlns:a16="http://schemas.microsoft.com/office/drawing/2014/main" id="{17D9C1A4-61E5-32B1-0325-4985C43C9953}"/>
              </a:ext>
            </a:extLst>
          </p:cNvPr>
          <p:cNvSpPr>
            <a:spLocks noGrp="1"/>
          </p:cNvSpPr>
          <p:nvPr>
            <p:ph idx="1"/>
          </p:nvPr>
        </p:nvSpPr>
        <p:spPr>
          <a:xfrm>
            <a:off x="609599" y="1677798"/>
            <a:ext cx="11168543" cy="4035105"/>
          </a:xfrm>
        </p:spPr>
        <p:txBody>
          <a:bodyPr>
            <a:normAutofit fontScale="85000" lnSpcReduction="20000"/>
          </a:bodyPr>
          <a:lstStyle/>
          <a:p>
            <a:pPr marL="0" indent="0">
              <a:lnSpc>
                <a:spcPct val="120000"/>
              </a:lnSpc>
              <a:buNone/>
            </a:pPr>
            <a:r>
              <a:rPr lang="en-GB" dirty="0"/>
              <a:t>Individuals who are knowledgeable about their condition, who can make informed decisions and who accept the condition may be described as living with the condition. </a:t>
            </a:r>
          </a:p>
          <a:p>
            <a:pPr marL="0" indent="0">
              <a:lnSpc>
                <a:spcPct val="120000"/>
              </a:lnSpc>
              <a:buNone/>
            </a:pPr>
            <a:r>
              <a:rPr lang="en-GB" dirty="0"/>
              <a:t>For these people, the condition is part of their </a:t>
            </a:r>
            <a:r>
              <a:rPr lang="en-GB" b="1" dirty="0"/>
              <a:t>identity</a:t>
            </a:r>
            <a:r>
              <a:rPr lang="en-GB" dirty="0"/>
              <a:t> and integrated into their everyday lives. </a:t>
            </a:r>
          </a:p>
          <a:p>
            <a:pPr marL="0" indent="0">
              <a:lnSpc>
                <a:spcPct val="120000"/>
              </a:lnSpc>
              <a:buNone/>
            </a:pPr>
            <a:r>
              <a:rPr lang="en-GB" dirty="0"/>
              <a:t>This may be contrasted with those for whom the </a:t>
            </a:r>
            <a:r>
              <a:rPr lang="en-GB" dirty="0" err="1"/>
              <a:t>LTC</a:t>
            </a:r>
            <a:r>
              <a:rPr lang="en-GB" dirty="0"/>
              <a:t> exists alongside their selves. For this group, the condition has not become part of the self and their everyday life, but is an unwelcome burden which interrupts their day-to-day life by causing concern and restriction.</a:t>
            </a:r>
          </a:p>
          <a:p>
            <a:endParaRPr lang="en-GB" dirty="0"/>
          </a:p>
        </p:txBody>
      </p:sp>
    </p:spTree>
    <p:extLst>
      <p:ext uri="{BB962C8B-B14F-4D97-AF65-F5344CB8AC3E}">
        <p14:creationId xmlns:p14="http://schemas.microsoft.com/office/powerpoint/2010/main" val="2199304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A3A4D-A84A-F3F7-C431-0E8CB8B17F4F}"/>
              </a:ext>
            </a:extLst>
          </p:cNvPr>
          <p:cNvSpPr>
            <a:spLocks noGrp="1"/>
          </p:cNvSpPr>
          <p:nvPr>
            <p:ph type="title"/>
          </p:nvPr>
        </p:nvSpPr>
        <p:spPr/>
        <p:txBody>
          <a:bodyPr>
            <a:normAutofit fontScale="90000"/>
          </a:bodyPr>
          <a:lstStyle/>
          <a:p>
            <a:r>
              <a:rPr lang="en-GB" dirty="0"/>
              <a:t>Factors which enable individuals to live with a long-term condition</a:t>
            </a:r>
          </a:p>
        </p:txBody>
      </p:sp>
      <p:pic>
        <p:nvPicPr>
          <p:cNvPr id="5" name="Content Placeholder 4">
            <a:extLst>
              <a:ext uri="{FF2B5EF4-FFF2-40B4-BE49-F238E27FC236}">
                <a16:creationId xmlns:a16="http://schemas.microsoft.com/office/drawing/2014/main" id="{24B88F7F-D009-1C57-B042-5EA7C61AAC2C}"/>
              </a:ext>
            </a:extLst>
          </p:cNvPr>
          <p:cNvPicPr>
            <a:picLocks noGrp="1" noChangeAspect="1"/>
          </p:cNvPicPr>
          <p:nvPr>
            <p:ph idx="1"/>
          </p:nvPr>
        </p:nvPicPr>
        <p:blipFill>
          <a:blip r:embed="rId2"/>
          <a:stretch>
            <a:fillRect/>
          </a:stretch>
        </p:blipFill>
        <p:spPr>
          <a:xfrm>
            <a:off x="2728100" y="1600200"/>
            <a:ext cx="6735800" cy="3916363"/>
          </a:xfrm>
        </p:spPr>
      </p:pic>
    </p:spTree>
    <p:extLst>
      <p:ext uri="{BB962C8B-B14F-4D97-AF65-F5344CB8AC3E}">
        <p14:creationId xmlns:p14="http://schemas.microsoft.com/office/powerpoint/2010/main" val="15767974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53F60-760E-EB58-B6DE-8B46A9F20862}"/>
              </a:ext>
            </a:extLst>
          </p:cNvPr>
          <p:cNvSpPr>
            <a:spLocks noGrp="1"/>
          </p:cNvSpPr>
          <p:nvPr>
            <p:ph type="title"/>
          </p:nvPr>
        </p:nvSpPr>
        <p:spPr/>
        <p:txBody>
          <a:bodyPr/>
          <a:lstStyle/>
          <a:p>
            <a:r>
              <a:rPr lang="en-GB" dirty="0"/>
              <a:t>Factors</a:t>
            </a:r>
          </a:p>
        </p:txBody>
      </p:sp>
      <p:sp>
        <p:nvSpPr>
          <p:cNvPr id="3" name="Content Placeholder 2">
            <a:extLst>
              <a:ext uri="{FF2B5EF4-FFF2-40B4-BE49-F238E27FC236}">
                <a16:creationId xmlns:a16="http://schemas.microsoft.com/office/drawing/2014/main" id="{E6A598AF-2B65-5C45-16E4-7F8E7FFFC351}"/>
              </a:ext>
            </a:extLst>
          </p:cNvPr>
          <p:cNvSpPr>
            <a:spLocks noGrp="1"/>
          </p:cNvSpPr>
          <p:nvPr>
            <p:ph idx="1"/>
          </p:nvPr>
        </p:nvSpPr>
        <p:spPr/>
        <p:txBody>
          <a:bodyPr>
            <a:normAutofit/>
          </a:bodyPr>
          <a:lstStyle/>
          <a:p>
            <a:pPr marL="0" indent="0">
              <a:buNone/>
            </a:pPr>
            <a:r>
              <a:rPr lang="en-GB" dirty="0"/>
              <a:t>Van </a:t>
            </a:r>
            <a:r>
              <a:rPr lang="en-GB" dirty="0" err="1"/>
              <a:t>Manen</a:t>
            </a:r>
            <a:r>
              <a:rPr lang="en-GB" dirty="0"/>
              <a:t> (1994, p. 7) advocates that health professionals should endeavour to become more involved in patient’s experiences and support the patient to ‘recover a liveable relation with his or her psycho-physical being’</a:t>
            </a:r>
          </a:p>
        </p:txBody>
      </p:sp>
    </p:spTree>
    <p:extLst>
      <p:ext uri="{BB962C8B-B14F-4D97-AF65-F5344CB8AC3E}">
        <p14:creationId xmlns:p14="http://schemas.microsoft.com/office/powerpoint/2010/main" val="19093805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513A2-9B88-1ACB-ADCC-F09A6FFE81B0}"/>
              </a:ext>
            </a:extLst>
          </p:cNvPr>
          <p:cNvSpPr>
            <a:spLocks noGrp="1"/>
          </p:cNvSpPr>
          <p:nvPr>
            <p:ph type="title"/>
          </p:nvPr>
        </p:nvSpPr>
        <p:spPr/>
        <p:txBody>
          <a:bodyPr/>
          <a:lstStyle/>
          <a:p>
            <a:r>
              <a:rPr lang="en-GB" dirty="0"/>
              <a:t>Seminar Session</a:t>
            </a:r>
          </a:p>
        </p:txBody>
      </p:sp>
      <p:sp>
        <p:nvSpPr>
          <p:cNvPr id="3" name="Content Placeholder 2">
            <a:extLst>
              <a:ext uri="{FF2B5EF4-FFF2-40B4-BE49-F238E27FC236}">
                <a16:creationId xmlns:a16="http://schemas.microsoft.com/office/drawing/2014/main" id="{E5101827-19DC-84E6-E771-C8FC72290E9D}"/>
              </a:ext>
            </a:extLst>
          </p:cNvPr>
          <p:cNvSpPr>
            <a:spLocks noGrp="1"/>
          </p:cNvSpPr>
          <p:nvPr>
            <p:ph idx="1"/>
          </p:nvPr>
        </p:nvSpPr>
        <p:spPr/>
        <p:txBody>
          <a:bodyPr>
            <a:normAutofit fontScale="70000" lnSpcReduction="20000"/>
          </a:bodyPr>
          <a:lstStyle/>
          <a:p>
            <a:pPr marL="0" indent="0">
              <a:lnSpc>
                <a:spcPct val="120000"/>
              </a:lnSpc>
              <a:buNone/>
            </a:pPr>
            <a:r>
              <a:rPr lang="en-GB" dirty="0"/>
              <a:t>Support groups</a:t>
            </a:r>
          </a:p>
          <a:p>
            <a:pPr marL="0" indent="0">
              <a:lnSpc>
                <a:spcPct val="120000"/>
              </a:lnSpc>
              <a:buNone/>
            </a:pPr>
            <a:r>
              <a:rPr lang="en-GB" dirty="0"/>
              <a:t>Self-help advice is available from a variety of organisations supporting people living with long-term pain, such as:</a:t>
            </a:r>
          </a:p>
          <a:p>
            <a:pPr marL="0" indent="0">
              <a:lnSpc>
                <a:spcPct val="120000"/>
              </a:lnSpc>
              <a:buNone/>
            </a:pPr>
            <a:r>
              <a:rPr lang="en-GB" dirty="0"/>
              <a:t>Action on Pain</a:t>
            </a:r>
          </a:p>
          <a:p>
            <a:pPr marL="0" indent="0">
              <a:lnSpc>
                <a:spcPct val="120000"/>
              </a:lnSpc>
              <a:buNone/>
            </a:pPr>
            <a:r>
              <a:rPr lang="en-GB" dirty="0"/>
              <a:t>British Pain Society</a:t>
            </a:r>
          </a:p>
          <a:p>
            <a:pPr marL="0" indent="0">
              <a:lnSpc>
                <a:spcPct val="120000"/>
              </a:lnSpc>
              <a:buNone/>
            </a:pPr>
            <a:r>
              <a:rPr lang="en-GB" dirty="0"/>
              <a:t>Pain Concern</a:t>
            </a:r>
          </a:p>
          <a:p>
            <a:pPr marL="0" indent="0">
              <a:lnSpc>
                <a:spcPct val="120000"/>
              </a:lnSpc>
              <a:buNone/>
            </a:pPr>
            <a:r>
              <a:rPr lang="en-GB" dirty="0"/>
              <a:t>Pain Support</a:t>
            </a:r>
          </a:p>
          <a:p>
            <a:pPr marL="0" indent="0">
              <a:lnSpc>
                <a:spcPct val="120000"/>
              </a:lnSpc>
              <a:buNone/>
            </a:pPr>
            <a:r>
              <a:rPr lang="en-GB" b="1" dirty="0"/>
              <a:t>Choose one of these organisations and research what they do and how this may support people living in pain.</a:t>
            </a:r>
          </a:p>
        </p:txBody>
      </p:sp>
    </p:spTree>
    <p:extLst>
      <p:ext uri="{BB962C8B-B14F-4D97-AF65-F5344CB8AC3E}">
        <p14:creationId xmlns:p14="http://schemas.microsoft.com/office/powerpoint/2010/main" val="28607349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C02E37-78BF-9AF5-D291-1B4E5C945F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227E6F-18C2-32D4-8C43-F5BA50D286BA}"/>
              </a:ext>
            </a:extLst>
          </p:cNvPr>
          <p:cNvSpPr>
            <a:spLocks noGrp="1"/>
          </p:cNvSpPr>
          <p:nvPr>
            <p:ph type="ctrTitle"/>
          </p:nvPr>
        </p:nvSpPr>
        <p:spPr>
          <a:xfrm>
            <a:off x="2209800" y="2204865"/>
            <a:ext cx="7772400" cy="1470025"/>
          </a:xfrm>
        </p:spPr>
        <p:txBody>
          <a:bodyPr>
            <a:normAutofit/>
          </a:bodyPr>
          <a:lstStyle/>
          <a:p>
            <a:r>
              <a:rPr lang="en-GB" b="1" i="1" dirty="0">
                <a:solidFill>
                  <a:schemeClr val="bg1"/>
                </a:solidFill>
                <a:cs typeface="Arial" panose="020B0604020202020204" pitchFamily="34" charset="0"/>
              </a:rPr>
              <a:t>End of Life Care</a:t>
            </a:r>
          </a:p>
        </p:txBody>
      </p:sp>
      <p:pic>
        <p:nvPicPr>
          <p:cNvPr id="3" name="Picture 2" descr="A picture containing vector graphics&#10;&#10;Description automatically generated">
            <a:extLst>
              <a:ext uri="{FF2B5EF4-FFF2-40B4-BE49-F238E27FC236}">
                <a16:creationId xmlns:a16="http://schemas.microsoft.com/office/drawing/2014/main" id="{7CDF7843-B121-DEB0-6584-6B3DA20DB32C}"/>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8688288" y="4016017"/>
            <a:ext cx="1979712" cy="1933263"/>
          </a:xfrm>
          <a:prstGeom prst="rect">
            <a:avLst/>
          </a:prstGeom>
        </p:spPr>
      </p:pic>
    </p:spTree>
    <p:extLst>
      <p:ext uri="{BB962C8B-B14F-4D97-AF65-F5344CB8AC3E}">
        <p14:creationId xmlns:p14="http://schemas.microsoft.com/office/powerpoint/2010/main" val="40095063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21305" y="2530221"/>
            <a:ext cx="6547484" cy="696595"/>
          </a:xfrm>
          <a:prstGeom prst="rect">
            <a:avLst/>
          </a:prstGeom>
        </p:spPr>
        <p:txBody>
          <a:bodyPr vert="horz" wrap="square" lIns="0" tIns="13335" rIns="0" bIns="0" rtlCol="0" anchor="ctr">
            <a:spAutoFit/>
          </a:bodyPr>
          <a:lstStyle/>
          <a:p>
            <a:pPr marL="12700">
              <a:spcBef>
                <a:spcPts val="105"/>
              </a:spcBef>
            </a:pPr>
            <a:r>
              <a:rPr i="1" dirty="0">
                <a:solidFill>
                  <a:srgbClr val="FFFFFF"/>
                </a:solidFill>
                <a:latin typeface="Myriad Pro"/>
                <a:hlinkClick r:id="rId2"/>
              </a:rPr>
              <a:t>What</a:t>
            </a:r>
            <a:r>
              <a:rPr i="1" spc="-15" dirty="0">
                <a:solidFill>
                  <a:srgbClr val="FFFFFF"/>
                </a:solidFill>
                <a:latin typeface="Myriad Pro"/>
                <a:hlinkClick r:id="rId2"/>
              </a:rPr>
              <a:t> </a:t>
            </a:r>
            <a:r>
              <a:rPr i="1" dirty="0">
                <a:solidFill>
                  <a:srgbClr val="FFFFFF"/>
                </a:solidFill>
                <a:latin typeface="Myriad Pro"/>
                <a:hlinkClick r:id="rId2"/>
              </a:rPr>
              <a:t>is</a:t>
            </a:r>
            <a:r>
              <a:rPr i="1" spc="-30" dirty="0">
                <a:solidFill>
                  <a:srgbClr val="FFFFFF"/>
                </a:solidFill>
                <a:latin typeface="Myriad Pro"/>
                <a:hlinkClick r:id="rId2"/>
              </a:rPr>
              <a:t> </a:t>
            </a:r>
            <a:r>
              <a:rPr i="1" dirty="0">
                <a:solidFill>
                  <a:srgbClr val="FFFFFF"/>
                </a:solidFill>
                <a:latin typeface="Myriad Pro"/>
                <a:hlinkClick r:id="rId2"/>
              </a:rPr>
              <a:t>End</a:t>
            </a:r>
            <a:r>
              <a:rPr i="1" spc="-10" dirty="0">
                <a:solidFill>
                  <a:srgbClr val="FFFFFF"/>
                </a:solidFill>
                <a:latin typeface="Myriad Pro"/>
                <a:hlinkClick r:id="rId2"/>
              </a:rPr>
              <a:t> </a:t>
            </a:r>
            <a:r>
              <a:rPr i="1" dirty="0">
                <a:solidFill>
                  <a:srgbClr val="FFFFFF"/>
                </a:solidFill>
                <a:latin typeface="Myriad Pro"/>
                <a:hlinkClick r:id="rId2"/>
              </a:rPr>
              <a:t>of</a:t>
            </a:r>
            <a:r>
              <a:rPr i="1" spc="-30" dirty="0">
                <a:solidFill>
                  <a:srgbClr val="FFFFFF"/>
                </a:solidFill>
                <a:latin typeface="Myriad Pro"/>
                <a:hlinkClick r:id="rId2"/>
              </a:rPr>
              <a:t> </a:t>
            </a:r>
            <a:r>
              <a:rPr i="1" dirty="0">
                <a:solidFill>
                  <a:srgbClr val="FFFFFF"/>
                </a:solidFill>
                <a:latin typeface="Myriad Pro"/>
                <a:hlinkClick r:id="rId2"/>
              </a:rPr>
              <a:t>Life</a:t>
            </a:r>
            <a:r>
              <a:rPr i="1" spc="-30" dirty="0">
                <a:solidFill>
                  <a:srgbClr val="FFFFFF"/>
                </a:solidFill>
                <a:latin typeface="Myriad Pro"/>
                <a:hlinkClick r:id="rId2"/>
              </a:rPr>
              <a:t> </a:t>
            </a:r>
            <a:r>
              <a:rPr i="1" spc="-10" dirty="0">
                <a:solidFill>
                  <a:srgbClr val="FFFFFF"/>
                </a:solidFill>
                <a:latin typeface="Myriad Pro"/>
                <a:hlinkClick r:id="rId2"/>
              </a:rPr>
              <a:t>Care?</a:t>
            </a:r>
            <a:endParaRPr i="1" spc="-10" dirty="0">
              <a:solidFill>
                <a:srgbClr val="FFFFFF"/>
              </a:solidFill>
              <a:latin typeface="Myriad Pro"/>
            </a:endParaRPr>
          </a:p>
        </p:txBody>
      </p:sp>
    </p:spTree>
    <p:extLst>
      <p:ext uri="{BB962C8B-B14F-4D97-AF65-F5344CB8AC3E}">
        <p14:creationId xmlns:p14="http://schemas.microsoft.com/office/powerpoint/2010/main" val="5628689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33600" y="500851"/>
            <a:ext cx="10972800" cy="690574"/>
          </a:xfrm>
          <a:prstGeom prst="rect">
            <a:avLst/>
          </a:prstGeom>
        </p:spPr>
        <p:txBody>
          <a:bodyPr vert="horz" wrap="square" lIns="0" tIns="13335" rIns="0" bIns="0" rtlCol="0" anchor="ctr">
            <a:spAutoFit/>
          </a:bodyPr>
          <a:lstStyle/>
          <a:p>
            <a:pPr marL="1821814" algn="l">
              <a:spcBef>
                <a:spcPts val="105"/>
              </a:spcBef>
            </a:pPr>
            <a:r>
              <a:rPr dirty="0">
                <a:latin typeface="Myriad Pro"/>
                <a:cs typeface="Arial"/>
              </a:rPr>
              <a:t>End of life</a:t>
            </a:r>
            <a:r>
              <a:rPr spc="-10" dirty="0">
                <a:latin typeface="Myriad Pro"/>
                <a:cs typeface="Arial"/>
              </a:rPr>
              <a:t> </a:t>
            </a:r>
            <a:r>
              <a:rPr spc="-20" dirty="0">
                <a:latin typeface="Myriad Pro"/>
                <a:cs typeface="Arial"/>
              </a:rPr>
              <a:t>care</a:t>
            </a:r>
          </a:p>
        </p:txBody>
      </p:sp>
      <p:sp>
        <p:nvSpPr>
          <p:cNvPr id="3" name="object 3"/>
          <p:cNvSpPr txBox="1"/>
          <p:nvPr/>
        </p:nvSpPr>
        <p:spPr>
          <a:xfrm>
            <a:off x="2059940" y="1623187"/>
            <a:ext cx="7920990" cy="3538220"/>
          </a:xfrm>
          <a:prstGeom prst="rect">
            <a:avLst/>
          </a:prstGeom>
        </p:spPr>
        <p:txBody>
          <a:bodyPr vert="horz" wrap="square" lIns="0" tIns="13335" rIns="0" bIns="0" rtlCol="0">
            <a:spAutoFit/>
          </a:bodyPr>
          <a:lstStyle/>
          <a:p>
            <a:pPr marL="12065" marR="39370">
              <a:spcBef>
                <a:spcPts val="105"/>
              </a:spcBef>
              <a:tabLst>
                <a:tab pos="355600" algn="l"/>
                <a:tab pos="356235" algn="l"/>
              </a:tabLst>
            </a:pPr>
            <a:r>
              <a:rPr sz="3200" spc="-10" dirty="0">
                <a:latin typeface="Myriad Pro"/>
                <a:cs typeface="Segoe UI"/>
                <a:hlinkClick r:id="rId2"/>
              </a:rPr>
              <a:t>End-</a:t>
            </a:r>
            <a:r>
              <a:rPr sz="3200" spc="-30" dirty="0">
                <a:latin typeface="Myriad Pro"/>
                <a:cs typeface="Segoe UI"/>
                <a:hlinkClick r:id="rId2"/>
              </a:rPr>
              <a:t>of-</a:t>
            </a:r>
            <a:r>
              <a:rPr sz="3200" dirty="0">
                <a:latin typeface="Myriad Pro"/>
                <a:cs typeface="Segoe UI"/>
                <a:hlinkClick r:id="rId2"/>
              </a:rPr>
              <a:t>life</a:t>
            </a:r>
            <a:r>
              <a:rPr sz="3200" spc="-45" dirty="0">
                <a:latin typeface="Myriad Pro"/>
                <a:cs typeface="Segoe UI"/>
              </a:rPr>
              <a:t> </a:t>
            </a:r>
            <a:r>
              <a:rPr sz="3200" dirty="0">
                <a:latin typeface="Myriad Pro"/>
                <a:cs typeface="Segoe UI"/>
              </a:rPr>
              <a:t>care</a:t>
            </a:r>
            <a:r>
              <a:rPr sz="3200" spc="-35" dirty="0">
                <a:latin typeface="Myriad Pro"/>
                <a:cs typeface="Segoe UI"/>
              </a:rPr>
              <a:t> </a:t>
            </a:r>
            <a:r>
              <a:rPr sz="3200" dirty="0">
                <a:latin typeface="Myriad Pro"/>
                <a:cs typeface="Segoe UI"/>
              </a:rPr>
              <a:t>refers</a:t>
            </a:r>
            <a:r>
              <a:rPr sz="3200" spc="-40" dirty="0">
                <a:latin typeface="Myriad Pro"/>
                <a:cs typeface="Segoe UI"/>
              </a:rPr>
              <a:t> </a:t>
            </a:r>
            <a:r>
              <a:rPr sz="3200" dirty="0">
                <a:latin typeface="Myriad Pro"/>
                <a:cs typeface="Segoe UI"/>
              </a:rPr>
              <a:t>“to</a:t>
            </a:r>
            <a:r>
              <a:rPr sz="3200" spc="-10" dirty="0">
                <a:latin typeface="Myriad Pro"/>
                <a:cs typeface="Segoe UI"/>
              </a:rPr>
              <a:t> </a:t>
            </a:r>
            <a:r>
              <a:rPr sz="3200" dirty="0">
                <a:latin typeface="Myriad Pro"/>
                <a:cs typeface="Segoe UI"/>
              </a:rPr>
              <a:t>health</a:t>
            </a:r>
            <a:r>
              <a:rPr sz="3200" spc="-35" dirty="0">
                <a:latin typeface="Myriad Pro"/>
                <a:cs typeface="Segoe UI"/>
              </a:rPr>
              <a:t> </a:t>
            </a:r>
            <a:r>
              <a:rPr sz="3200" dirty="0">
                <a:latin typeface="Myriad Pro"/>
                <a:cs typeface="Segoe UI"/>
              </a:rPr>
              <a:t>care</a:t>
            </a:r>
            <a:r>
              <a:rPr sz="3200" spc="-35" dirty="0">
                <a:latin typeface="Myriad Pro"/>
                <a:cs typeface="Segoe UI"/>
              </a:rPr>
              <a:t> </a:t>
            </a:r>
            <a:r>
              <a:rPr sz="3200" dirty="0">
                <a:latin typeface="Myriad Pro"/>
                <a:cs typeface="Segoe UI"/>
              </a:rPr>
              <a:t>for</a:t>
            </a:r>
            <a:r>
              <a:rPr sz="3200" spc="-25" dirty="0">
                <a:latin typeface="Myriad Pro"/>
                <a:cs typeface="Segoe UI"/>
              </a:rPr>
              <a:t> </a:t>
            </a:r>
            <a:r>
              <a:rPr sz="3200" spc="-50" dirty="0">
                <a:latin typeface="Myriad Pro"/>
                <a:cs typeface="Segoe UI"/>
              </a:rPr>
              <a:t>a </a:t>
            </a:r>
            <a:r>
              <a:rPr sz="3200" dirty="0">
                <a:latin typeface="Myriad Pro"/>
                <a:cs typeface="Segoe UI"/>
              </a:rPr>
              <a:t>person</a:t>
            </a:r>
            <a:r>
              <a:rPr sz="3200" spc="-25" dirty="0">
                <a:latin typeface="Myriad Pro"/>
                <a:cs typeface="Segoe UI"/>
              </a:rPr>
              <a:t> </a:t>
            </a:r>
            <a:r>
              <a:rPr sz="3200" dirty="0">
                <a:latin typeface="Myriad Pro"/>
                <a:cs typeface="Segoe UI"/>
              </a:rPr>
              <a:t>nearing</a:t>
            </a:r>
            <a:r>
              <a:rPr sz="3200" spc="-30" dirty="0">
                <a:latin typeface="Myriad Pro"/>
                <a:cs typeface="Segoe UI"/>
              </a:rPr>
              <a:t> </a:t>
            </a:r>
            <a:r>
              <a:rPr sz="3200" dirty="0">
                <a:latin typeface="Myriad Pro"/>
                <a:cs typeface="Segoe UI"/>
              </a:rPr>
              <a:t>the</a:t>
            </a:r>
            <a:r>
              <a:rPr sz="3200" spc="-5" dirty="0">
                <a:latin typeface="Myriad Pro"/>
                <a:cs typeface="Segoe UI"/>
              </a:rPr>
              <a:t> </a:t>
            </a:r>
            <a:r>
              <a:rPr sz="3200" dirty="0">
                <a:latin typeface="Myriad Pro"/>
                <a:cs typeface="Segoe UI"/>
              </a:rPr>
              <a:t>end</a:t>
            </a:r>
            <a:r>
              <a:rPr sz="3200" spc="-10" dirty="0">
                <a:latin typeface="Myriad Pro"/>
                <a:cs typeface="Segoe UI"/>
              </a:rPr>
              <a:t> </a:t>
            </a:r>
            <a:r>
              <a:rPr sz="3200" dirty="0">
                <a:latin typeface="Myriad Pro"/>
                <a:cs typeface="Segoe UI"/>
              </a:rPr>
              <a:t>of</a:t>
            </a:r>
            <a:r>
              <a:rPr sz="3200" spc="-10" dirty="0">
                <a:latin typeface="Myriad Pro"/>
                <a:cs typeface="Segoe UI"/>
              </a:rPr>
              <a:t> </a:t>
            </a:r>
            <a:r>
              <a:rPr sz="3200" dirty="0">
                <a:latin typeface="Myriad Pro"/>
                <a:cs typeface="Segoe UI"/>
              </a:rPr>
              <a:t>their</a:t>
            </a:r>
            <a:r>
              <a:rPr sz="3200" spc="-5" dirty="0">
                <a:latin typeface="Myriad Pro"/>
                <a:cs typeface="Segoe UI"/>
              </a:rPr>
              <a:t> </a:t>
            </a:r>
            <a:r>
              <a:rPr sz="3200" dirty="0">
                <a:latin typeface="Myriad Pro"/>
                <a:cs typeface="Segoe UI"/>
              </a:rPr>
              <a:t>life</a:t>
            </a:r>
            <a:r>
              <a:rPr sz="3200" spc="-35" dirty="0">
                <a:latin typeface="Myriad Pro"/>
                <a:cs typeface="Segoe UI"/>
              </a:rPr>
              <a:t> </a:t>
            </a:r>
            <a:r>
              <a:rPr sz="3200" dirty="0">
                <a:latin typeface="Myriad Pro"/>
                <a:cs typeface="Segoe UI"/>
              </a:rPr>
              <a:t>or</a:t>
            </a:r>
            <a:r>
              <a:rPr sz="3200" spc="-5" dirty="0">
                <a:latin typeface="Myriad Pro"/>
                <a:cs typeface="Segoe UI"/>
              </a:rPr>
              <a:t> </a:t>
            </a:r>
            <a:r>
              <a:rPr sz="3200" spc="-25" dirty="0">
                <a:latin typeface="Myriad Pro"/>
                <a:cs typeface="Segoe UI"/>
              </a:rPr>
              <a:t>in </a:t>
            </a:r>
            <a:r>
              <a:rPr sz="3200" dirty="0">
                <a:latin typeface="Myriad Pro"/>
                <a:cs typeface="Segoe UI"/>
              </a:rPr>
              <a:t>the</a:t>
            </a:r>
            <a:r>
              <a:rPr sz="3200" spc="-45" dirty="0">
                <a:latin typeface="Myriad Pro"/>
                <a:cs typeface="Segoe UI"/>
              </a:rPr>
              <a:t> </a:t>
            </a:r>
            <a:r>
              <a:rPr sz="3200" dirty="0">
                <a:latin typeface="Myriad Pro"/>
                <a:cs typeface="Segoe UI"/>
              </a:rPr>
              <a:t>advanced</a:t>
            </a:r>
            <a:r>
              <a:rPr sz="3200" spc="-55" dirty="0">
                <a:latin typeface="Myriad Pro"/>
                <a:cs typeface="Segoe UI"/>
              </a:rPr>
              <a:t> </a:t>
            </a:r>
            <a:r>
              <a:rPr sz="3200" dirty="0">
                <a:latin typeface="Myriad Pro"/>
                <a:cs typeface="Segoe UI"/>
              </a:rPr>
              <a:t>stage</a:t>
            </a:r>
            <a:r>
              <a:rPr sz="3200" spc="-35" dirty="0">
                <a:latin typeface="Myriad Pro"/>
                <a:cs typeface="Segoe UI"/>
              </a:rPr>
              <a:t> </a:t>
            </a:r>
            <a:r>
              <a:rPr sz="3200" dirty="0">
                <a:latin typeface="Myriad Pro"/>
                <a:cs typeface="Segoe UI"/>
              </a:rPr>
              <a:t>of</a:t>
            </a:r>
            <a:r>
              <a:rPr sz="3200" spc="-45" dirty="0">
                <a:latin typeface="Myriad Pro"/>
                <a:cs typeface="Segoe UI"/>
              </a:rPr>
              <a:t> </a:t>
            </a:r>
            <a:r>
              <a:rPr sz="3200" dirty="0">
                <a:latin typeface="Myriad Pro"/>
                <a:cs typeface="Segoe UI"/>
              </a:rPr>
              <a:t>a</a:t>
            </a:r>
            <a:r>
              <a:rPr sz="3200" spc="-30" dirty="0">
                <a:latin typeface="Myriad Pro"/>
                <a:cs typeface="Segoe UI"/>
              </a:rPr>
              <a:t> </a:t>
            </a:r>
            <a:r>
              <a:rPr sz="3200" dirty="0">
                <a:latin typeface="Myriad Pro"/>
                <a:cs typeface="Segoe UI"/>
              </a:rPr>
              <a:t>terminal</a:t>
            </a:r>
            <a:r>
              <a:rPr sz="3200" spc="-50" dirty="0">
                <a:latin typeface="Myriad Pro"/>
                <a:cs typeface="Segoe UI"/>
              </a:rPr>
              <a:t> </a:t>
            </a:r>
            <a:r>
              <a:rPr sz="3200" spc="-10" dirty="0">
                <a:latin typeface="Myriad Pro"/>
                <a:cs typeface="Segoe UI"/>
              </a:rPr>
              <a:t>illness.</a:t>
            </a:r>
            <a:endParaRPr sz="3200" dirty="0">
              <a:latin typeface="Myriad Pro"/>
              <a:cs typeface="Segoe UI"/>
            </a:endParaRPr>
          </a:p>
          <a:p>
            <a:pPr marL="12065" marR="5080">
              <a:spcBef>
                <a:spcPts val="765"/>
              </a:spcBef>
              <a:tabLst>
                <a:tab pos="355600" algn="l"/>
                <a:tab pos="356235" algn="l"/>
              </a:tabLst>
            </a:pPr>
            <a:r>
              <a:rPr sz="3200" dirty="0">
                <a:latin typeface="Myriad Pro"/>
                <a:cs typeface="Segoe UI"/>
              </a:rPr>
              <a:t>Generally</a:t>
            </a:r>
            <a:r>
              <a:rPr sz="3200" spc="-40" dirty="0">
                <a:latin typeface="Myriad Pro"/>
                <a:cs typeface="Segoe UI"/>
              </a:rPr>
              <a:t> </a:t>
            </a:r>
            <a:r>
              <a:rPr sz="3200" dirty="0">
                <a:latin typeface="Myriad Pro"/>
                <a:cs typeface="Segoe UI"/>
              </a:rPr>
              <a:t>speaking,</a:t>
            </a:r>
            <a:r>
              <a:rPr sz="3200" spc="-30" dirty="0">
                <a:latin typeface="Myriad Pro"/>
                <a:cs typeface="Segoe UI"/>
              </a:rPr>
              <a:t> </a:t>
            </a:r>
            <a:r>
              <a:rPr sz="3200" dirty="0">
                <a:latin typeface="Myriad Pro"/>
                <a:cs typeface="Segoe UI"/>
              </a:rPr>
              <a:t>people</a:t>
            </a:r>
            <a:r>
              <a:rPr sz="3200" spc="-10" dirty="0">
                <a:latin typeface="Myriad Pro"/>
                <a:cs typeface="Segoe UI"/>
              </a:rPr>
              <a:t> </a:t>
            </a:r>
            <a:r>
              <a:rPr sz="3200" dirty="0">
                <a:latin typeface="Myriad Pro"/>
                <a:cs typeface="Segoe UI"/>
              </a:rPr>
              <a:t>who</a:t>
            </a:r>
            <a:r>
              <a:rPr sz="3200" spc="-10" dirty="0">
                <a:latin typeface="Myriad Pro"/>
                <a:cs typeface="Segoe UI"/>
              </a:rPr>
              <a:t> </a:t>
            </a:r>
            <a:r>
              <a:rPr sz="3200" dirty="0">
                <a:latin typeface="Myriad Pro"/>
                <a:cs typeface="Segoe UI"/>
              </a:rPr>
              <a:t>are</a:t>
            </a:r>
            <a:r>
              <a:rPr sz="3200" spc="-35" dirty="0">
                <a:latin typeface="Myriad Pro"/>
                <a:cs typeface="Segoe UI"/>
              </a:rPr>
              <a:t> </a:t>
            </a:r>
            <a:r>
              <a:rPr sz="3200" spc="-20" dirty="0">
                <a:latin typeface="Myriad Pro"/>
                <a:cs typeface="Segoe UI"/>
              </a:rPr>
              <a:t>dying </a:t>
            </a:r>
            <a:r>
              <a:rPr sz="3200" dirty="0">
                <a:latin typeface="Myriad Pro"/>
                <a:cs typeface="Segoe UI"/>
              </a:rPr>
              <a:t>need</a:t>
            </a:r>
            <a:r>
              <a:rPr sz="3200" spc="-40" dirty="0">
                <a:latin typeface="Myriad Pro"/>
                <a:cs typeface="Segoe UI"/>
              </a:rPr>
              <a:t> </a:t>
            </a:r>
            <a:r>
              <a:rPr sz="3200" dirty="0">
                <a:latin typeface="Myriad Pro"/>
                <a:cs typeface="Segoe UI"/>
              </a:rPr>
              <a:t>care</a:t>
            </a:r>
            <a:r>
              <a:rPr sz="3200" spc="-35" dirty="0">
                <a:latin typeface="Myriad Pro"/>
                <a:cs typeface="Segoe UI"/>
              </a:rPr>
              <a:t> </a:t>
            </a:r>
            <a:r>
              <a:rPr sz="3200" dirty="0">
                <a:latin typeface="Myriad Pro"/>
                <a:cs typeface="Segoe UI"/>
              </a:rPr>
              <a:t>in</a:t>
            </a:r>
            <a:r>
              <a:rPr sz="3200" spc="-15" dirty="0">
                <a:latin typeface="Myriad Pro"/>
                <a:cs typeface="Segoe UI"/>
              </a:rPr>
              <a:t> </a:t>
            </a:r>
            <a:r>
              <a:rPr sz="3200" dirty="0">
                <a:latin typeface="Myriad Pro"/>
                <a:cs typeface="Segoe UI"/>
              </a:rPr>
              <a:t>four</a:t>
            </a:r>
            <a:r>
              <a:rPr sz="3200" spc="-30" dirty="0">
                <a:latin typeface="Myriad Pro"/>
                <a:cs typeface="Segoe UI"/>
              </a:rPr>
              <a:t> </a:t>
            </a:r>
            <a:r>
              <a:rPr sz="3200" spc="-10" dirty="0">
                <a:latin typeface="Myriad Pro"/>
                <a:cs typeface="Segoe UI"/>
              </a:rPr>
              <a:t>areas—</a:t>
            </a:r>
            <a:r>
              <a:rPr sz="3200" dirty="0">
                <a:latin typeface="Myriad Pro"/>
                <a:cs typeface="Segoe UI"/>
              </a:rPr>
              <a:t>physical</a:t>
            </a:r>
            <a:r>
              <a:rPr sz="3200" spc="-35" dirty="0">
                <a:latin typeface="Myriad Pro"/>
                <a:cs typeface="Segoe UI"/>
              </a:rPr>
              <a:t> </a:t>
            </a:r>
            <a:r>
              <a:rPr sz="3200" spc="-10" dirty="0">
                <a:latin typeface="Myriad Pro"/>
                <a:cs typeface="Segoe UI"/>
              </a:rPr>
              <a:t>comfort, </a:t>
            </a:r>
            <a:r>
              <a:rPr sz="3200" dirty="0">
                <a:latin typeface="Myriad Pro"/>
                <a:cs typeface="Segoe UI"/>
              </a:rPr>
              <a:t>mental</a:t>
            </a:r>
            <a:r>
              <a:rPr sz="3200" spc="-25" dirty="0">
                <a:latin typeface="Myriad Pro"/>
                <a:cs typeface="Segoe UI"/>
              </a:rPr>
              <a:t> </a:t>
            </a:r>
            <a:r>
              <a:rPr sz="3200" dirty="0">
                <a:latin typeface="Myriad Pro"/>
                <a:cs typeface="Segoe UI"/>
              </a:rPr>
              <a:t>and</a:t>
            </a:r>
            <a:r>
              <a:rPr sz="3200" spc="-10" dirty="0">
                <a:latin typeface="Myriad Pro"/>
                <a:cs typeface="Segoe UI"/>
              </a:rPr>
              <a:t> </a:t>
            </a:r>
            <a:r>
              <a:rPr sz="3200" dirty="0">
                <a:latin typeface="Myriad Pro"/>
                <a:cs typeface="Segoe UI"/>
              </a:rPr>
              <a:t>emotional</a:t>
            </a:r>
            <a:r>
              <a:rPr sz="3200" spc="-15" dirty="0">
                <a:latin typeface="Myriad Pro"/>
                <a:cs typeface="Segoe UI"/>
              </a:rPr>
              <a:t> </a:t>
            </a:r>
            <a:r>
              <a:rPr sz="3200" dirty="0">
                <a:latin typeface="Myriad Pro"/>
                <a:cs typeface="Segoe UI"/>
              </a:rPr>
              <a:t>needs,</a:t>
            </a:r>
            <a:r>
              <a:rPr sz="3200" spc="-10" dirty="0">
                <a:latin typeface="Myriad Pro"/>
                <a:cs typeface="Segoe UI"/>
              </a:rPr>
              <a:t> spiritual </a:t>
            </a:r>
            <a:r>
              <a:rPr sz="3200" dirty="0">
                <a:latin typeface="Myriad Pro"/>
                <a:cs typeface="Segoe UI"/>
              </a:rPr>
              <a:t>issues,</a:t>
            </a:r>
            <a:r>
              <a:rPr sz="3200" spc="-30" dirty="0">
                <a:latin typeface="Myriad Pro"/>
                <a:cs typeface="Segoe UI"/>
              </a:rPr>
              <a:t> </a:t>
            </a:r>
            <a:r>
              <a:rPr sz="3200" dirty="0">
                <a:latin typeface="Myriad Pro"/>
                <a:cs typeface="Segoe UI"/>
              </a:rPr>
              <a:t>and</a:t>
            </a:r>
            <a:r>
              <a:rPr sz="3200" spc="-20" dirty="0">
                <a:latin typeface="Myriad Pro"/>
                <a:cs typeface="Segoe UI"/>
              </a:rPr>
              <a:t> </a:t>
            </a:r>
            <a:r>
              <a:rPr sz="3200" dirty="0">
                <a:latin typeface="Myriad Pro"/>
                <a:cs typeface="Segoe UI"/>
              </a:rPr>
              <a:t>practical</a:t>
            </a:r>
            <a:r>
              <a:rPr sz="3200" spc="-35" dirty="0">
                <a:latin typeface="Myriad Pro"/>
                <a:cs typeface="Segoe UI"/>
              </a:rPr>
              <a:t> </a:t>
            </a:r>
            <a:r>
              <a:rPr sz="3200" spc="-10" dirty="0">
                <a:latin typeface="Myriad Pro"/>
                <a:cs typeface="Segoe UI"/>
              </a:rPr>
              <a:t>tasks”.</a:t>
            </a:r>
            <a:endParaRPr sz="3200" dirty="0">
              <a:latin typeface="Myriad Pro"/>
              <a:cs typeface="Segoe UI"/>
            </a:endParaRPr>
          </a:p>
        </p:txBody>
      </p:sp>
    </p:spTree>
    <p:extLst>
      <p:ext uri="{BB962C8B-B14F-4D97-AF65-F5344CB8AC3E}">
        <p14:creationId xmlns:p14="http://schemas.microsoft.com/office/powerpoint/2010/main" val="3371151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33600" y="500851"/>
            <a:ext cx="10972800" cy="690574"/>
          </a:xfrm>
          <a:prstGeom prst="rect">
            <a:avLst/>
          </a:prstGeom>
        </p:spPr>
        <p:txBody>
          <a:bodyPr vert="horz" wrap="square" lIns="0" tIns="13335" rIns="0" bIns="0" rtlCol="0" anchor="ctr">
            <a:spAutoFit/>
          </a:bodyPr>
          <a:lstStyle/>
          <a:p>
            <a:pPr marL="1821814" algn="l">
              <a:spcBef>
                <a:spcPts val="105"/>
              </a:spcBef>
            </a:pPr>
            <a:r>
              <a:rPr dirty="0">
                <a:latin typeface="Myriad Pro"/>
                <a:cs typeface="Arial"/>
              </a:rPr>
              <a:t>End of life</a:t>
            </a:r>
            <a:r>
              <a:rPr spc="-10" dirty="0">
                <a:latin typeface="Myriad Pro"/>
                <a:cs typeface="Arial"/>
              </a:rPr>
              <a:t> </a:t>
            </a:r>
            <a:r>
              <a:rPr spc="-20" dirty="0">
                <a:latin typeface="Myriad Pro"/>
                <a:cs typeface="Arial"/>
              </a:rPr>
              <a:t>care</a:t>
            </a:r>
          </a:p>
        </p:txBody>
      </p:sp>
      <p:sp>
        <p:nvSpPr>
          <p:cNvPr id="3" name="object 3"/>
          <p:cNvSpPr txBox="1"/>
          <p:nvPr/>
        </p:nvSpPr>
        <p:spPr>
          <a:xfrm>
            <a:off x="2059940" y="1623187"/>
            <a:ext cx="8002270" cy="3317875"/>
          </a:xfrm>
          <a:prstGeom prst="rect">
            <a:avLst/>
          </a:prstGeom>
        </p:spPr>
        <p:txBody>
          <a:bodyPr vert="horz" wrap="square" lIns="0" tIns="12700" rIns="0" bIns="0" rtlCol="0">
            <a:spAutoFit/>
          </a:bodyPr>
          <a:lstStyle/>
          <a:p>
            <a:pPr marL="12065" marR="5080">
              <a:spcBef>
                <a:spcPts val="100"/>
              </a:spcBef>
              <a:tabLst>
                <a:tab pos="355600" algn="l"/>
                <a:tab pos="356235" algn="l"/>
              </a:tabLst>
            </a:pPr>
            <a:r>
              <a:rPr sz="3000" spc="-10" dirty="0">
                <a:latin typeface="Myriad Pro"/>
                <a:cs typeface="Segoe UI"/>
              </a:rPr>
              <a:t>End-</a:t>
            </a:r>
            <a:r>
              <a:rPr sz="3000" spc="-20" dirty="0">
                <a:latin typeface="Myriad Pro"/>
                <a:cs typeface="Segoe UI"/>
              </a:rPr>
              <a:t>of-</a:t>
            </a:r>
            <a:r>
              <a:rPr sz="3000" dirty="0">
                <a:latin typeface="Myriad Pro"/>
                <a:cs typeface="Segoe UI"/>
              </a:rPr>
              <a:t>life</a:t>
            </a:r>
            <a:r>
              <a:rPr sz="3000" spc="-30" dirty="0">
                <a:latin typeface="Myriad Pro"/>
                <a:cs typeface="Segoe UI"/>
              </a:rPr>
              <a:t> </a:t>
            </a:r>
            <a:r>
              <a:rPr sz="3000" dirty="0">
                <a:latin typeface="Myriad Pro"/>
                <a:cs typeface="Segoe UI"/>
              </a:rPr>
              <a:t>care</a:t>
            </a:r>
            <a:r>
              <a:rPr sz="3000" spc="-15" dirty="0">
                <a:latin typeface="Myriad Pro"/>
                <a:cs typeface="Segoe UI"/>
              </a:rPr>
              <a:t> </a:t>
            </a:r>
            <a:r>
              <a:rPr sz="3000" dirty="0">
                <a:latin typeface="Myriad Pro"/>
                <a:cs typeface="Segoe UI"/>
              </a:rPr>
              <a:t>refers</a:t>
            </a:r>
            <a:r>
              <a:rPr sz="3000" spc="-25" dirty="0">
                <a:latin typeface="Myriad Pro"/>
                <a:cs typeface="Segoe UI"/>
              </a:rPr>
              <a:t> </a:t>
            </a:r>
            <a:r>
              <a:rPr sz="3000" dirty="0">
                <a:latin typeface="Myriad Pro"/>
                <a:cs typeface="Segoe UI"/>
              </a:rPr>
              <a:t>to</a:t>
            </a:r>
            <a:r>
              <a:rPr sz="3000" spc="-15" dirty="0">
                <a:latin typeface="Myriad Pro"/>
                <a:cs typeface="Segoe UI"/>
              </a:rPr>
              <a:t> </a:t>
            </a:r>
            <a:r>
              <a:rPr sz="3000" dirty="0">
                <a:latin typeface="Myriad Pro"/>
                <a:cs typeface="Segoe UI"/>
              </a:rPr>
              <a:t>health</a:t>
            </a:r>
            <a:r>
              <a:rPr sz="3000" spc="-20" dirty="0">
                <a:latin typeface="Myriad Pro"/>
                <a:cs typeface="Segoe UI"/>
              </a:rPr>
              <a:t> </a:t>
            </a:r>
            <a:r>
              <a:rPr sz="3000" dirty="0">
                <a:latin typeface="Myriad Pro"/>
                <a:cs typeface="Segoe UI"/>
              </a:rPr>
              <a:t>care</a:t>
            </a:r>
            <a:r>
              <a:rPr sz="3000" spc="-15" dirty="0">
                <a:latin typeface="Myriad Pro"/>
                <a:cs typeface="Segoe UI"/>
              </a:rPr>
              <a:t> </a:t>
            </a:r>
            <a:r>
              <a:rPr sz="3000" spc="-10" dirty="0">
                <a:latin typeface="Myriad Pro"/>
                <a:cs typeface="Segoe UI"/>
              </a:rPr>
              <a:t>provided </a:t>
            </a:r>
            <a:r>
              <a:rPr sz="3000" dirty="0">
                <a:latin typeface="Myriad Pro"/>
                <a:cs typeface="Segoe UI"/>
              </a:rPr>
              <a:t>in</a:t>
            </a:r>
            <a:r>
              <a:rPr sz="3000" spc="-45" dirty="0">
                <a:latin typeface="Myriad Pro"/>
                <a:cs typeface="Segoe UI"/>
              </a:rPr>
              <a:t> </a:t>
            </a:r>
            <a:r>
              <a:rPr sz="3000" dirty="0">
                <a:latin typeface="Myriad Pro"/>
                <a:cs typeface="Segoe UI"/>
              </a:rPr>
              <a:t>the</a:t>
            </a:r>
            <a:r>
              <a:rPr sz="3000" spc="-30" dirty="0">
                <a:latin typeface="Myriad Pro"/>
                <a:cs typeface="Segoe UI"/>
              </a:rPr>
              <a:t> </a:t>
            </a:r>
            <a:r>
              <a:rPr sz="3000" dirty="0">
                <a:latin typeface="Myriad Pro"/>
                <a:cs typeface="Segoe UI"/>
              </a:rPr>
              <a:t>time</a:t>
            </a:r>
            <a:r>
              <a:rPr sz="3000" spc="-35" dirty="0">
                <a:latin typeface="Myriad Pro"/>
                <a:cs typeface="Segoe UI"/>
              </a:rPr>
              <a:t> </a:t>
            </a:r>
            <a:r>
              <a:rPr sz="3000" dirty="0">
                <a:latin typeface="Myriad Pro"/>
                <a:cs typeface="Segoe UI"/>
              </a:rPr>
              <a:t>leading</a:t>
            </a:r>
            <a:r>
              <a:rPr sz="3000" spc="-35" dirty="0">
                <a:latin typeface="Myriad Pro"/>
                <a:cs typeface="Segoe UI"/>
              </a:rPr>
              <a:t> </a:t>
            </a:r>
            <a:r>
              <a:rPr sz="3000" dirty="0">
                <a:latin typeface="Myriad Pro"/>
                <a:cs typeface="Segoe UI"/>
              </a:rPr>
              <a:t>up</a:t>
            </a:r>
            <a:r>
              <a:rPr sz="3000" spc="-30" dirty="0">
                <a:latin typeface="Myriad Pro"/>
                <a:cs typeface="Segoe UI"/>
              </a:rPr>
              <a:t> </a:t>
            </a:r>
            <a:r>
              <a:rPr sz="3000" dirty="0">
                <a:latin typeface="Myriad Pro"/>
                <a:cs typeface="Segoe UI"/>
              </a:rPr>
              <a:t>to</a:t>
            </a:r>
            <a:r>
              <a:rPr sz="3000" spc="-30" dirty="0">
                <a:latin typeface="Myriad Pro"/>
                <a:cs typeface="Segoe UI"/>
              </a:rPr>
              <a:t> </a:t>
            </a:r>
            <a:r>
              <a:rPr sz="3000" dirty="0">
                <a:latin typeface="Myriad Pro"/>
                <a:cs typeface="Segoe UI"/>
              </a:rPr>
              <a:t>a</a:t>
            </a:r>
            <a:r>
              <a:rPr sz="3000" spc="-30" dirty="0">
                <a:latin typeface="Myriad Pro"/>
                <a:cs typeface="Segoe UI"/>
              </a:rPr>
              <a:t> </a:t>
            </a:r>
            <a:r>
              <a:rPr sz="3000" spc="-10" dirty="0">
                <a:latin typeface="Myriad Pro"/>
                <a:cs typeface="Segoe UI"/>
              </a:rPr>
              <a:t>person's</a:t>
            </a:r>
            <a:r>
              <a:rPr sz="3000" spc="-15" dirty="0">
                <a:latin typeface="Myriad Pro"/>
                <a:cs typeface="Segoe UI"/>
              </a:rPr>
              <a:t> </a:t>
            </a:r>
            <a:r>
              <a:rPr sz="3000" spc="-10" dirty="0">
                <a:latin typeface="Myriad Pro"/>
                <a:cs typeface="Segoe UI"/>
              </a:rPr>
              <a:t>death.</a:t>
            </a:r>
            <a:endParaRPr sz="3000" dirty="0">
              <a:latin typeface="Myriad Pro"/>
              <a:cs typeface="Segoe UI"/>
            </a:endParaRPr>
          </a:p>
          <a:p>
            <a:pPr marL="12065" marR="41910">
              <a:spcBef>
                <a:spcPts val="720"/>
              </a:spcBef>
              <a:tabLst>
                <a:tab pos="355600" algn="l"/>
                <a:tab pos="356235" algn="l"/>
              </a:tabLst>
            </a:pPr>
            <a:r>
              <a:rPr sz="3000" spc="-10" dirty="0">
                <a:latin typeface="Myriad Pro"/>
                <a:cs typeface="Segoe UI"/>
              </a:rPr>
              <a:t>End-</a:t>
            </a:r>
            <a:r>
              <a:rPr sz="3000" spc="-30" dirty="0">
                <a:latin typeface="Myriad Pro"/>
                <a:cs typeface="Segoe UI"/>
              </a:rPr>
              <a:t>of-</a:t>
            </a:r>
            <a:r>
              <a:rPr sz="3000" dirty="0">
                <a:latin typeface="Myriad Pro"/>
                <a:cs typeface="Segoe UI"/>
              </a:rPr>
              <a:t>life</a:t>
            </a:r>
            <a:r>
              <a:rPr sz="3000" spc="-20" dirty="0">
                <a:latin typeface="Myriad Pro"/>
                <a:cs typeface="Segoe UI"/>
              </a:rPr>
              <a:t> </a:t>
            </a:r>
            <a:r>
              <a:rPr sz="3000" dirty="0">
                <a:latin typeface="Myriad Pro"/>
                <a:cs typeface="Segoe UI"/>
              </a:rPr>
              <a:t>care</a:t>
            </a:r>
            <a:r>
              <a:rPr sz="3000" spc="-10" dirty="0">
                <a:latin typeface="Myriad Pro"/>
                <a:cs typeface="Segoe UI"/>
              </a:rPr>
              <a:t> </a:t>
            </a:r>
            <a:r>
              <a:rPr sz="3000" dirty="0">
                <a:latin typeface="Myriad Pro"/>
                <a:cs typeface="Segoe UI"/>
              </a:rPr>
              <a:t>can</a:t>
            </a:r>
            <a:r>
              <a:rPr sz="3000" spc="-5" dirty="0">
                <a:latin typeface="Myriad Pro"/>
                <a:cs typeface="Segoe UI"/>
              </a:rPr>
              <a:t> </a:t>
            </a:r>
            <a:r>
              <a:rPr sz="3000" dirty="0">
                <a:latin typeface="Myriad Pro"/>
                <a:cs typeface="Segoe UI"/>
              </a:rPr>
              <a:t>be</a:t>
            </a:r>
            <a:r>
              <a:rPr sz="3000" spc="-10" dirty="0">
                <a:latin typeface="Myriad Pro"/>
                <a:cs typeface="Segoe UI"/>
              </a:rPr>
              <a:t> </a:t>
            </a:r>
            <a:r>
              <a:rPr sz="3000" dirty="0">
                <a:latin typeface="Myriad Pro"/>
                <a:cs typeface="Segoe UI"/>
              </a:rPr>
              <a:t>provided</a:t>
            </a:r>
            <a:r>
              <a:rPr sz="3000" spc="-20" dirty="0">
                <a:latin typeface="Myriad Pro"/>
                <a:cs typeface="Segoe UI"/>
              </a:rPr>
              <a:t> </a:t>
            </a:r>
            <a:r>
              <a:rPr sz="3000" dirty="0">
                <a:latin typeface="Myriad Pro"/>
                <a:cs typeface="Segoe UI"/>
              </a:rPr>
              <a:t>in</a:t>
            </a:r>
            <a:r>
              <a:rPr sz="3000" spc="-15" dirty="0">
                <a:latin typeface="Myriad Pro"/>
                <a:cs typeface="Segoe UI"/>
              </a:rPr>
              <a:t> </a:t>
            </a:r>
            <a:r>
              <a:rPr sz="3000" dirty="0">
                <a:latin typeface="Myriad Pro"/>
                <a:cs typeface="Segoe UI"/>
              </a:rPr>
              <a:t>the</a:t>
            </a:r>
            <a:r>
              <a:rPr sz="3000" spc="-5" dirty="0">
                <a:latin typeface="Myriad Pro"/>
                <a:cs typeface="Segoe UI"/>
              </a:rPr>
              <a:t> </a:t>
            </a:r>
            <a:r>
              <a:rPr sz="3000" spc="-10" dirty="0">
                <a:latin typeface="Myriad Pro"/>
                <a:cs typeface="Segoe UI"/>
              </a:rPr>
              <a:t>hours, </a:t>
            </a:r>
            <a:r>
              <a:rPr sz="3000" dirty="0">
                <a:latin typeface="Myriad Pro"/>
                <a:cs typeface="Segoe UI"/>
              </a:rPr>
              <a:t>days,</a:t>
            </a:r>
            <a:r>
              <a:rPr sz="3000" spc="-30" dirty="0">
                <a:latin typeface="Myriad Pro"/>
                <a:cs typeface="Segoe UI"/>
              </a:rPr>
              <a:t> </a:t>
            </a:r>
            <a:r>
              <a:rPr sz="3000" dirty="0">
                <a:latin typeface="Myriad Pro"/>
                <a:cs typeface="Segoe UI"/>
              </a:rPr>
              <a:t>or</a:t>
            </a:r>
            <a:r>
              <a:rPr sz="3000" spc="-10" dirty="0">
                <a:latin typeface="Myriad Pro"/>
                <a:cs typeface="Segoe UI"/>
              </a:rPr>
              <a:t> </a:t>
            </a:r>
            <a:r>
              <a:rPr sz="3000" dirty="0">
                <a:latin typeface="Myriad Pro"/>
                <a:cs typeface="Segoe UI"/>
              </a:rPr>
              <a:t>months</a:t>
            </a:r>
            <a:r>
              <a:rPr sz="3000" spc="15" dirty="0">
                <a:latin typeface="Myriad Pro"/>
                <a:cs typeface="Segoe UI"/>
              </a:rPr>
              <a:t> </a:t>
            </a:r>
            <a:r>
              <a:rPr sz="3000" dirty="0">
                <a:latin typeface="Myriad Pro"/>
                <a:cs typeface="Segoe UI"/>
              </a:rPr>
              <a:t>before</a:t>
            </a:r>
            <a:r>
              <a:rPr sz="3000" spc="5" dirty="0">
                <a:latin typeface="Myriad Pro"/>
                <a:cs typeface="Segoe UI"/>
              </a:rPr>
              <a:t> </a:t>
            </a:r>
            <a:r>
              <a:rPr sz="3000" dirty="0">
                <a:latin typeface="Myriad Pro"/>
                <a:cs typeface="Segoe UI"/>
              </a:rPr>
              <a:t>a</a:t>
            </a:r>
            <a:r>
              <a:rPr sz="3000" spc="-20" dirty="0">
                <a:latin typeface="Myriad Pro"/>
                <a:cs typeface="Segoe UI"/>
              </a:rPr>
              <a:t> </a:t>
            </a:r>
            <a:r>
              <a:rPr sz="3000" dirty="0">
                <a:latin typeface="Myriad Pro"/>
                <a:cs typeface="Segoe UI"/>
              </a:rPr>
              <a:t>person</a:t>
            </a:r>
            <a:r>
              <a:rPr sz="3000" spc="-10" dirty="0">
                <a:latin typeface="Myriad Pro"/>
                <a:cs typeface="Segoe UI"/>
              </a:rPr>
              <a:t> </a:t>
            </a:r>
            <a:r>
              <a:rPr sz="3000" dirty="0">
                <a:latin typeface="Myriad Pro"/>
                <a:cs typeface="Segoe UI"/>
              </a:rPr>
              <a:t>dies</a:t>
            </a:r>
            <a:r>
              <a:rPr sz="3000" spc="5" dirty="0">
                <a:latin typeface="Myriad Pro"/>
                <a:cs typeface="Segoe UI"/>
              </a:rPr>
              <a:t> </a:t>
            </a:r>
            <a:r>
              <a:rPr sz="3000" spc="-25" dirty="0">
                <a:latin typeface="Myriad Pro"/>
                <a:cs typeface="Segoe UI"/>
              </a:rPr>
              <a:t>and </a:t>
            </a:r>
            <a:r>
              <a:rPr sz="3000" dirty="0">
                <a:latin typeface="Myriad Pro"/>
                <a:cs typeface="Segoe UI"/>
              </a:rPr>
              <a:t>encompasses</a:t>
            </a:r>
            <a:r>
              <a:rPr sz="3000" spc="25" dirty="0">
                <a:latin typeface="Myriad Pro"/>
                <a:cs typeface="Segoe UI"/>
              </a:rPr>
              <a:t> </a:t>
            </a:r>
            <a:r>
              <a:rPr sz="3000" dirty="0">
                <a:latin typeface="Myriad Pro"/>
                <a:cs typeface="Segoe UI"/>
              </a:rPr>
              <a:t>care</a:t>
            </a:r>
            <a:r>
              <a:rPr sz="3000" spc="-10" dirty="0">
                <a:latin typeface="Myriad Pro"/>
                <a:cs typeface="Segoe UI"/>
              </a:rPr>
              <a:t> </a:t>
            </a:r>
            <a:r>
              <a:rPr sz="3000" dirty="0">
                <a:latin typeface="Myriad Pro"/>
                <a:cs typeface="Segoe UI"/>
              </a:rPr>
              <a:t>and</a:t>
            </a:r>
            <a:r>
              <a:rPr sz="3000" spc="-5" dirty="0">
                <a:latin typeface="Myriad Pro"/>
                <a:cs typeface="Segoe UI"/>
              </a:rPr>
              <a:t> </a:t>
            </a:r>
            <a:r>
              <a:rPr sz="3000" dirty="0">
                <a:latin typeface="Myriad Pro"/>
                <a:cs typeface="Segoe UI"/>
              </a:rPr>
              <a:t>support</a:t>
            </a:r>
            <a:r>
              <a:rPr sz="3000" spc="-5" dirty="0">
                <a:latin typeface="Myriad Pro"/>
                <a:cs typeface="Segoe UI"/>
              </a:rPr>
              <a:t> </a:t>
            </a:r>
            <a:r>
              <a:rPr sz="3000" dirty="0">
                <a:latin typeface="Myriad Pro"/>
                <a:cs typeface="Segoe UI"/>
              </a:rPr>
              <a:t>for</a:t>
            </a:r>
            <a:r>
              <a:rPr sz="3000" spc="-10" dirty="0">
                <a:latin typeface="Myriad Pro"/>
                <a:cs typeface="Segoe UI"/>
              </a:rPr>
              <a:t> </a:t>
            </a:r>
            <a:r>
              <a:rPr sz="3000" dirty="0">
                <a:latin typeface="Myriad Pro"/>
                <a:cs typeface="Segoe UI"/>
              </a:rPr>
              <a:t>a</a:t>
            </a:r>
            <a:r>
              <a:rPr sz="3000" spc="-5" dirty="0">
                <a:latin typeface="Myriad Pro"/>
                <a:cs typeface="Segoe UI"/>
              </a:rPr>
              <a:t> </a:t>
            </a:r>
            <a:r>
              <a:rPr sz="3000" spc="-10" dirty="0">
                <a:latin typeface="Myriad Pro"/>
                <a:cs typeface="Segoe UI"/>
              </a:rPr>
              <a:t>person's </a:t>
            </a:r>
            <a:r>
              <a:rPr sz="3000" dirty="0">
                <a:latin typeface="Myriad Pro"/>
                <a:cs typeface="Segoe UI"/>
              </a:rPr>
              <a:t>mental</a:t>
            </a:r>
            <a:r>
              <a:rPr sz="3000" spc="-25" dirty="0">
                <a:latin typeface="Myriad Pro"/>
                <a:cs typeface="Segoe UI"/>
              </a:rPr>
              <a:t> </a:t>
            </a:r>
            <a:r>
              <a:rPr sz="3000" dirty="0">
                <a:latin typeface="Myriad Pro"/>
                <a:cs typeface="Segoe UI"/>
              </a:rPr>
              <a:t>and emotional</a:t>
            </a:r>
            <a:r>
              <a:rPr sz="3000" spc="5" dirty="0">
                <a:latin typeface="Myriad Pro"/>
                <a:cs typeface="Segoe UI"/>
              </a:rPr>
              <a:t> </a:t>
            </a:r>
            <a:r>
              <a:rPr sz="3000" dirty="0">
                <a:latin typeface="Myriad Pro"/>
                <a:cs typeface="Segoe UI"/>
              </a:rPr>
              <a:t>needs, </a:t>
            </a:r>
            <a:r>
              <a:rPr sz="3000" spc="-10" dirty="0">
                <a:latin typeface="Myriad Pro"/>
                <a:cs typeface="Segoe UI"/>
              </a:rPr>
              <a:t>physical </a:t>
            </a:r>
            <a:r>
              <a:rPr sz="3000" dirty="0">
                <a:latin typeface="Myriad Pro"/>
                <a:cs typeface="Segoe UI"/>
              </a:rPr>
              <a:t>comfort,</a:t>
            </a:r>
            <a:r>
              <a:rPr sz="3000" spc="15" dirty="0">
                <a:latin typeface="Myriad Pro"/>
                <a:cs typeface="Segoe UI"/>
              </a:rPr>
              <a:t> </a:t>
            </a:r>
            <a:r>
              <a:rPr sz="3000" dirty="0">
                <a:latin typeface="Myriad Pro"/>
                <a:cs typeface="Segoe UI"/>
              </a:rPr>
              <a:t>spiritual</a:t>
            </a:r>
            <a:r>
              <a:rPr sz="3000" spc="-15" dirty="0">
                <a:latin typeface="Myriad Pro"/>
                <a:cs typeface="Segoe UI"/>
              </a:rPr>
              <a:t> </a:t>
            </a:r>
            <a:r>
              <a:rPr sz="3000" dirty="0">
                <a:latin typeface="Myriad Pro"/>
                <a:cs typeface="Segoe UI"/>
              </a:rPr>
              <a:t>needs,</a:t>
            </a:r>
            <a:r>
              <a:rPr sz="3000" spc="10" dirty="0">
                <a:latin typeface="Myriad Pro"/>
                <a:cs typeface="Segoe UI"/>
              </a:rPr>
              <a:t> </a:t>
            </a:r>
            <a:r>
              <a:rPr sz="3000" dirty="0">
                <a:latin typeface="Myriad Pro"/>
                <a:cs typeface="Segoe UI"/>
              </a:rPr>
              <a:t>and</a:t>
            </a:r>
            <a:r>
              <a:rPr sz="3000" spc="5" dirty="0">
                <a:latin typeface="Myriad Pro"/>
                <a:cs typeface="Segoe UI"/>
              </a:rPr>
              <a:t> </a:t>
            </a:r>
            <a:r>
              <a:rPr sz="3000" dirty="0">
                <a:latin typeface="Myriad Pro"/>
                <a:cs typeface="Segoe UI"/>
              </a:rPr>
              <a:t>practical</a:t>
            </a:r>
            <a:r>
              <a:rPr sz="3000" spc="5" dirty="0">
                <a:latin typeface="Myriad Pro"/>
                <a:cs typeface="Segoe UI"/>
              </a:rPr>
              <a:t> </a:t>
            </a:r>
            <a:r>
              <a:rPr sz="3000" spc="-10" dirty="0">
                <a:latin typeface="Myriad Pro"/>
                <a:cs typeface="Segoe UI"/>
              </a:rPr>
              <a:t>tasks.</a:t>
            </a:r>
            <a:endParaRPr sz="3000" dirty="0">
              <a:latin typeface="Myriad Pro"/>
              <a:cs typeface="Segoe UI"/>
            </a:endParaRPr>
          </a:p>
        </p:txBody>
      </p:sp>
    </p:spTree>
    <p:extLst>
      <p:ext uri="{BB962C8B-B14F-4D97-AF65-F5344CB8AC3E}">
        <p14:creationId xmlns:p14="http://schemas.microsoft.com/office/powerpoint/2010/main" val="3080508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33600" y="500851"/>
            <a:ext cx="10972800" cy="690574"/>
          </a:xfrm>
          <a:prstGeom prst="rect">
            <a:avLst/>
          </a:prstGeom>
        </p:spPr>
        <p:txBody>
          <a:bodyPr vert="horz" wrap="square" lIns="0" tIns="13335" rIns="0" bIns="0" rtlCol="0" anchor="ctr">
            <a:spAutoFit/>
          </a:bodyPr>
          <a:lstStyle/>
          <a:p>
            <a:pPr marL="1821814" algn="l">
              <a:spcBef>
                <a:spcPts val="105"/>
              </a:spcBef>
            </a:pPr>
            <a:r>
              <a:rPr dirty="0">
                <a:latin typeface="Myriad Pro"/>
                <a:cs typeface="Arial"/>
              </a:rPr>
              <a:t>End of life</a:t>
            </a:r>
            <a:r>
              <a:rPr spc="-10" dirty="0">
                <a:latin typeface="Myriad Pro"/>
                <a:cs typeface="Arial"/>
              </a:rPr>
              <a:t> </a:t>
            </a:r>
            <a:r>
              <a:rPr spc="-20" dirty="0">
                <a:latin typeface="Myriad Pro"/>
                <a:cs typeface="Arial"/>
              </a:rPr>
              <a:t>care</a:t>
            </a:r>
          </a:p>
        </p:txBody>
      </p:sp>
      <p:sp>
        <p:nvSpPr>
          <p:cNvPr id="3" name="object 3"/>
          <p:cNvSpPr txBox="1"/>
          <p:nvPr/>
        </p:nvSpPr>
        <p:spPr>
          <a:xfrm>
            <a:off x="2059940" y="1623187"/>
            <a:ext cx="8052434" cy="4088940"/>
          </a:xfrm>
          <a:prstGeom prst="rect">
            <a:avLst/>
          </a:prstGeom>
        </p:spPr>
        <p:txBody>
          <a:bodyPr vert="horz" wrap="square" lIns="0" tIns="13335" rIns="0" bIns="0" rtlCol="0">
            <a:spAutoFit/>
          </a:bodyPr>
          <a:lstStyle/>
          <a:p>
            <a:pPr marL="12065" marR="793115">
              <a:spcBef>
                <a:spcPts val="105"/>
              </a:spcBef>
              <a:tabLst>
                <a:tab pos="355600" algn="l"/>
                <a:tab pos="356235" algn="l"/>
              </a:tabLst>
            </a:pPr>
            <a:r>
              <a:rPr sz="3200" dirty="0">
                <a:latin typeface="Myriad Pro"/>
                <a:cs typeface="Segoe UI"/>
              </a:rPr>
              <a:t>This</a:t>
            </a:r>
            <a:r>
              <a:rPr sz="3200" spc="-30" dirty="0">
                <a:latin typeface="Myriad Pro"/>
                <a:cs typeface="Segoe UI"/>
              </a:rPr>
              <a:t> </a:t>
            </a:r>
            <a:r>
              <a:rPr sz="3200" dirty="0">
                <a:latin typeface="Myriad Pro"/>
                <a:cs typeface="Segoe UI"/>
              </a:rPr>
              <a:t>is</a:t>
            </a:r>
            <a:r>
              <a:rPr sz="3200" spc="-15" dirty="0">
                <a:latin typeface="Myriad Pro"/>
                <a:cs typeface="Segoe UI"/>
              </a:rPr>
              <a:t> </a:t>
            </a:r>
            <a:r>
              <a:rPr sz="3200" dirty="0">
                <a:latin typeface="Myriad Pro"/>
                <a:cs typeface="Segoe UI"/>
              </a:rPr>
              <a:t>sometimes</a:t>
            </a:r>
            <a:r>
              <a:rPr sz="3200" spc="-20" dirty="0">
                <a:latin typeface="Myriad Pro"/>
                <a:cs typeface="Segoe UI"/>
              </a:rPr>
              <a:t> </a:t>
            </a:r>
            <a:r>
              <a:rPr sz="3200" dirty="0">
                <a:latin typeface="Myriad Pro"/>
                <a:cs typeface="Segoe UI"/>
              </a:rPr>
              <a:t>called</a:t>
            </a:r>
            <a:r>
              <a:rPr sz="3200" spc="-25" dirty="0">
                <a:latin typeface="Myriad Pro"/>
                <a:cs typeface="Segoe UI"/>
              </a:rPr>
              <a:t> </a:t>
            </a:r>
            <a:r>
              <a:rPr sz="3200" b="1" dirty="0">
                <a:latin typeface="Myriad Pro"/>
                <a:cs typeface="Segoe UI"/>
              </a:rPr>
              <a:t>advance</a:t>
            </a:r>
            <a:r>
              <a:rPr sz="3200" b="1" spc="-15" dirty="0">
                <a:latin typeface="Myriad Pro"/>
                <a:cs typeface="Segoe UI"/>
              </a:rPr>
              <a:t> </a:t>
            </a:r>
            <a:r>
              <a:rPr sz="3200" b="1" spc="-20" dirty="0">
                <a:latin typeface="Myriad Pro"/>
                <a:cs typeface="Segoe UI"/>
              </a:rPr>
              <a:t>care </a:t>
            </a:r>
            <a:r>
              <a:rPr sz="3200" b="1" spc="-10" dirty="0">
                <a:latin typeface="Myriad Pro"/>
                <a:cs typeface="Segoe UI"/>
              </a:rPr>
              <a:t>planning</a:t>
            </a:r>
            <a:r>
              <a:rPr sz="3200" spc="-10" dirty="0">
                <a:latin typeface="Myriad Pro"/>
                <a:cs typeface="Segoe UI"/>
              </a:rPr>
              <a:t>,</a:t>
            </a:r>
            <a:endParaRPr sz="3200" dirty="0">
              <a:latin typeface="Myriad Pro"/>
              <a:cs typeface="Segoe UI"/>
            </a:endParaRPr>
          </a:p>
          <a:p>
            <a:pPr>
              <a:spcBef>
                <a:spcPts val="55"/>
              </a:spcBef>
            </a:pPr>
            <a:endParaRPr sz="4000" dirty="0">
              <a:latin typeface="Myriad Pro"/>
              <a:cs typeface="Segoe UI"/>
            </a:endParaRPr>
          </a:p>
          <a:p>
            <a:pPr marL="12065" marR="5080">
              <a:tabLst>
                <a:tab pos="355600" algn="l"/>
                <a:tab pos="356235" algn="l"/>
              </a:tabLst>
            </a:pPr>
            <a:r>
              <a:rPr sz="3200" dirty="0">
                <a:latin typeface="Myriad Pro"/>
                <a:cs typeface="Segoe UI"/>
              </a:rPr>
              <a:t>It</a:t>
            </a:r>
            <a:r>
              <a:rPr sz="3200" spc="-25" dirty="0">
                <a:latin typeface="Myriad Pro"/>
                <a:cs typeface="Segoe UI"/>
              </a:rPr>
              <a:t> </a:t>
            </a:r>
            <a:r>
              <a:rPr sz="3200" dirty="0">
                <a:latin typeface="Myriad Pro"/>
                <a:cs typeface="Segoe UI"/>
              </a:rPr>
              <a:t>involves</a:t>
            </a:r>
            <a:r>
              <a:rPr sz="3200" spc="-20" dirty="0">
                <a:latin typeface="Myriad Pro"/>
                <a:cs typeface="Segoe UI"/>
              </a:rPr>
              <a:t> </a:t>
            </a:r>
            <a:r>
              <a:rPr lang="en-GB" sz="3200" spc="-20" dirty="0">
                <a:latin typeface="Myriad Pro"/>
                <a:cs typeface="Segoe UI"/>
              </a:rPr>
              <a:t>people</a:t>
            </a:r>
            <a:r>
              <a:rPr sz="3200" spc="-20" dirty="0">
                <a:latin typeface="Myriad Pro"/>
                <a:cs typeface="Segoe UI"/>
              </a:rPr>
              <a:t> </a:t>
            </a:r>
            <a:r>
              <a:rPr sz="3200" dirty="0">
                <a:latin typeface="Myriad Pro"/>
                <a:cs typeface="Segoe UI"/>
              </a:rPr>
              <a:t>thinking</a:t>
            </a:r>
            <a:r>
              <a:rPr sz="3200" spc="-25" dirty="0">
                <a:latin typeface="Myriad Pro"/>
                <a:cs typeface="Segoe UI"/>
              </a:rPr>
              <a:t> </a:t>
            </a:r>
            <a:r>
              <a:rPr sz="3200" dirty="0">
                <a:latin typeface="Myriad Pro"/>
                <a:cs typeface="Segoe UI"/>
              </a:rPr>
              <a:t>and</a:t>
            </a:r>
            <a:r>
              <a:rPr sz="3200" spc="-45" dirty="0">
                <a:latin typeface="Myriad Pro"/>
                <a:cs typeface="Segoe UI"/>
              </a:rPr>
              <a:t> </a:t>
            </a:r>
            <a:r>
              <a:rPr sz="3200" spc="-10" dirty="0">
                <a:latin typeface="Myriad Pro"/>
                <a:cs typeface="Segoe UI"/>
              </a:rPr>
              <a:t>talking </a:t>
            </a:r>
            <a:r>
              <a:rPr sz="3200" dirty="0">
                <a:latin typeface="Myriad Pro"/>
                <a:cs typeface="Segoe UI"/>
              </a:rPr>
              <a:t>about</a:t>
            </a:r>
            <a:r>
              <a:rPr sz="3200" spc="-30" dirty="0">
                <a:latin typeface="Myriad Pro"/>
                <a:cs typeface="Segoe UI"/>
              </a:rPr>
              <a:t> </a:t>
            </a:r>
            <a:r>
              <a:rPr sz="3200" dirty="0">
                <a:latin typeface="Myriad Pro"/>
                <a:cs typeface="Segoe UI"/>
              </a:rPr>
              <a:t>their</a:t>
            </a:r>
            <a:r>
              <a:rPr sz="3200" spc="-30" dirty="0">
                <a:latin typeface="Myriad Pro"/>
                <a:cs typeface="Segoe UI"/>
              </a:rPr>
              <a:t> </a:t>
            </a:r>
            <a:r>
              <a:rPr sz="3200" dirty="0">
                <a:latin typeface="Myriad Pro"/>
                <a:cs typeface="Segoe UI"/>
              </a:rPr>
              <a:t>wishes</a:t>
            </a:r>
            <a:r>
              <a:rPr sz="3200" spc="-15" dirty="0">
                <a:latin typeface="Myriad Pro"/>
                <a:cs typeface="Segoe UI"/>
              </a:rPr>
              <a:t> </a:t>
            </a:r>
            <a:r>
              <a:rPr sz="3200" dirty="0">
                <a:latin typeface="Myriad Pro"/>
                <a:cs typeface="Segoe UI"/>
              </a:rPr>
              <a:t>for</a:t>
            </a:r>
            <a:r>
              <a:rPr sz="3200" spc="-25" dirty="0">
                <a:latin typeface="Myriad Pro"/>
                <a:cs typeface="Segoe UI"/>
              </a:rPr>
              <a:t> </a:t>
            </a:r>
            <a:r>
              <a:rPr sz="3200" dirty="0">
                <a:latin typeface="Myriad Pro"/>
                <a:cs typeface="Segoe UI"/>
              </a:rPr>
              <a:t>how</a:t>
            </a:r>
            <a:r>
              <a:rPr sz="3200" spc="-15" dirty="0">
                <a:latin typeface="Myriad Pro"/>
                <a:cs typeface="Segoe UI"/>
              </a:rPr>
              <a:t> </a:t>
            </a:r>
            <a:r>
              <a:rPr sz="3200" dirty="0">
                <a:latin typeface="Myriad Pro"/>
                <a:cs typeface="Segoe UI"/>
              </a:rPr>
              <a:t>they</a:t>
            </a:r>
            <a:r>
              <a:rPr sz="3200" spc="-15" dirty="0">
                <a:latin typeface="Myriad Pro"/>
                <a:cs typeface="Segoe UI"/>
              </a:rPr>
              <a:t> </a:t>
            </a:r>
            <a:r>
              <a:rPr sz="3200" dirty="0">
                <a:latin typeface="Myriad Pro"/>
                <a:cs typeface="Segoe UI"/>
              </a:rPr>
              <a:t>want</a:t>
            </a:r>
            <a:r>
              <a:rPr sz="3200" spc="-15" dirty="0">
                <a:latin typeface="Myriad Pro"/>
                <a:cs typeface="Segoe UI"/>
              </a:rPr>
              <a:t> </a:t>
            </a:r>
            <a:r>
              <a:rPr sz="3200" dirty="0">
                <a:latin typeface="Myriad Pro"/>
                <a:cs typeface="Segoe UI"/>
              </a:rPr>
              <a:t>to</a:t>
            </a:r>
            <a:r>
              <a:rPr sz="3200" spc="-15" dirty="0">
                <a:latin typeface="Myriad Pro"/>
                <a:cs typeface="Segoe UI"/>
              </a:rPr>
              <a:t> </a:t>
            </a:r>
            <a:r>
              <a:rPr sz="3200" spc="-25" dirty="0">
                <a:latin typeface="Myriad Pro"/>
                <a:cs typeface="Segoe UI"/>
              </a:rPr>
              <a:t>be </a:t>
            </a:r>
            <a:r>
              <a:rPr sz="3200" dirty="0">
                <a:latin typeface="Myriad Pro"/>
                <a:cs typeface="Segoe UI"/>
              </a:rPr>
              <a:t>cared</a:t>
            </a:r>
            <a:r>
              <a:rPr sz="3200" spc="-55" dirty="0">
                <a:latin typeface="Myriad Pro"/>
                <a:cs typeface="Segoe UI"/>
              </a:rPr>
              <a:t> </a:t>
            </a:r>
            <a:r>
              <a:rPr sz="3200" dirty="0">
                <a:latin typeface="Myriad Pro"/>
                <a:cs typeface="Segoe UI"/>
              </a:rPr>
              <a:t>for</a:t>
            </a:r>
            <a:r>
              <a:rPr sz="3200" spc="-20" dirty="0">
                <a:latin typeface="Myriad Pro"/>
                <a:cs typeface="Segoe UI"/>
              </a:rPr>
              <a:t> </a:t>
            </a:r>
            <a:r>
              <a:rPr sz="3200" dirty="0">
                <a:latin typeface="Myriad Pro"/>
                <a:cs typeface="Segoe UI"/>
              </a:rPr>
              <a:t>in</a:t>
            </a:r>
            <a:r>
              <a:rPr sz="3200" spc="-35" dirty="0">
                <a:latin typeface="Myriad Pro"/>
                <a:cs typeface="Segoe UI"/>
              </a:rPr>
              <a:t> </a:t>
            </a:r>
            <a:r>
              <a:rPr sz="3200" dirty="0">
                <a:latin typeface="Myriad Pro"/>
                <a:cs typeface="Segoe UI"/>
              </a:rPr>
              <a:t>the</a:t>
            </a:r>
            <a:r>
              <a:rPr sz="3200" spc="-15" dirty="0">
                <a:latin typeface="Myriad Pro"/>
                <a:cs typeface="Segoe UI"/>
              </a:rPr>
              <a:t> </a:t>
            </a:r>
            <a:r>
              <a:rPr sz="3200" dirty="0">
                <a:latin typeface="Myriad Pro"/>
                <a:cs typeface="Segoe UI"/>
              </a:rPr>
              <a:t>final</a:t>
            </a:r>
            <a:r>
              <a:rPr sz="3200" spc="-35" dirty="0">
                <a:latin typeface="Myriad Pro"/>
                <a:cs typeface="Segoe UI"/>
              </a:rPr>
              <a:t> </a:t>
            </a:r>
            <a:r>
              <a:rPr sz="3200" dirty="0">
                <a:latin typeface="Myriad Pro"/>
                <a:cs typeface="Segoe UI"/>
              </a:rPr>
              <a:t>months</a:t>
            </a:r>
            <a:r>
              <a:rPr sz="3200" spc="-5" dirty="0">
                <a:latin typeface="Myriad Pro"/>
                <a:cs typeface="Segoe UI"/>
              </a:rPr>
              <a:t> </a:t>
            </a:r>
            <a:r>
              <a:rPr sz="3200" dirty="0">
                <a:latin typeface="Myriad Pro"/>
                <a:cs typeface="Segoe UI"/>
              </a:rPr>
              <a:t>of</a:t>
            </a:r>
            <a:r>
              <a:rPr sz="3200" spc="-20" dirty="0">
                <a:latin typeface="Myriad Pro"/>
                <a:cs typeface="Segoe UI"/>
              </a:rPr>
              <a:t> </a:t>
            </a:r>
            <a:r>
              <a:rPr sz="3200" dirty="0">
                <a:latin typeface="Myriad Pro"/>
                <a:cs typeface="Segoe UI"/>
              </a:rPr>
              <a:t>their</a:t>
            </a:r>
            <a:r>
              <a:rPr sz="3200" spc="-15" dirty="0">
                <a:latin typeface="Myriad Pro"/>
                <a:cs typeface="Segoe UI"/>
              </a:rPr>
              <a:t> </a:t>
            </a:r>
            <a:r>
              <a:rPr sz="3200" spc="-10" dirty="0">
                <a:latin typeface="Myriad Pro"/>
                <a:cs typeface="Segoe UI"/>
              </a:rPr>
              <a:t>life.</a:t>
            </a:r>
            <a:endParaRPr lang="en-GB" sz="3200" spc="-10" dirty="0">
              <a:latin typeface="Myriad Pro"/>
              <a:cs typeface="Segoe UI"/>
            </a:endParaRPr>
          </a:p>
          <a:p>
            <a:pPr marL="12065" marR="5080">
              <a:tabLst>
                <a:tab pos="355600" algn="l"/>
                <a:tab pos="356235" algn="l"/>
              </a:tabLst>
            </a:pPr>
            <a:endParaRPr lang="en-GB" sz="3200" spc="-10" dirty="0">
              <a:latin typeface="Myriad Pro"/>
              <a:cs typeface="Segoe UI"/>
            </a:endParaRPr>
          </a:p>
          <a:p>
            <a:pPr marL="12065" marR="5080">
              <a:tabLst>
                <a:tab pos="355600" algn="l"/>
                <a:tab pos="356235" algn="l"/>
              </a:tabLst>
            </a:pPr>
            <a:r>
              <a:rPr lang="en-GB" sz="3200" spc="-10" dirty="0" err="1">
                <a:latin typeface="Myriad Pro"/>
                <a:cs typeface="Segoe UI"/>
              </a:rPr>
              <a:t>ReSpect</a:t>
            </a:r>
            <a:r>
              <a:rPr lang="en-GB" sz="3200" spc="-10" dirty="0">
                <a:latin typeface="Myriad Pro"/>
                <a:cs typeface="Segoe UI"/>
              </a:rPr>
              <a:t> </a:t>
            </a:r>
            <a:r>
              <a:rPr lang="en-GB" sz="3200" spc="-10" dirty="0">
                <a:latin typeface="Myriad Pro"/>
                <a:cs typeface="Segoe UI"/>
                <a:hlinkClick r:id="rId2"/>
              </a:rPr>
              <a:t>Agreements</a:t>
            </a:r>
            <a:endParaRPr sz="3200" dirty="0">
              <a:latin typeface="Myriad Pro"/>
              <a:cs typeface="Segoe UI"/>
            </a:endParaRPr>
          </a:p>
        </p:txBody>
      </p:sp>
    </p:spTree>
    <p:extLst>
      <p:ext uri="{BB962C8B-B14F-4D97-AF65-F5344CB8AC3E}">
        <p14:creationId xmlns:p14="http://schemas.microsoft.com/office/powerpoint/2010/main" val="2784282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38A8E-2088-2E5F-6A2A-34347CF00DDF}"/>
              </a:ext>
            </a:extLst>
          </p:cNvPr>
          <p:cNvSpPr>
            <a:spLocks noGrp="1"/>
          </p:cNvSpPr>
          <p:nvPr>
            <p:ph type="title"/>
          </p:nvPr>
        </p:nvSpPr>
        <p:spPr/>
        <p:txBody>
          <a:bodyPr/>
          <a:lstStyle/>
          <a:p>
            <a:r>
              <a:rPr lang="en-GB" dirty="0">
                <a:latin typeface="Myriad Pro"/>
              </a:rPr>
              <a:t>Group Work</a:t>
            </a:r>
          </a:p>
        </p:txBody>
      </p:sp>
      <p:sp>
        <p:nvSpPr>
          <p:cNvPr id="3" name="Text Placeholder 2">
            <a:extLst>
              <a:ext uri="{FF2B5EF4-FFF2-40B4-BE49-F238E27FC236}">
                <a16:creationId xmlns:a16="http://schemas.microsoft.com/office/drawing/2014/main" id="{72140D30-E861-C715-2CFB-AC1454368BE4}"/>
              </a:ext>
            </a:extLst>
          </p:cNvPr>
          <p:cNvSpPr>
            <a:spLocks noGrp="1"/>
          </p:cNvSpPr>
          <p:nvPr>
            <p:ph type="body" idx="1"/>
          </p:nvPr>
        </p:nvSpPr>
        <p:spPr>
          <a:xfrm>
            <a:off x="2059941" y="1466468"/>
            <a:ext cx="8035925" cy="1477328"/>
          </a:xfrm>
        </p:spPr>
        <p:txBody>
          <a:bodyPr>
            <a:normAutofit lnSpcReduction="10000"/>
          </a:bodyPr>
          <a:lstStyle/>
          <a:p>
            <a:r>
              <a:rPr lang="en-GB" dirty="0">
                <a:latin typeface="Myriad Pro"/>
              </a:rPr>
              <a:t>What if any, do you think are the benefits of a </a:t>
            </a:r>
            <a:r>
              <a:rPr lang="en-GB" dirty="0" err="1">
                <a:latin typeface="Myriad Pro"/>
              </a:rPr>
              <a:t>ReSpect</a:t>
            </a:r>
            <a:r>
              <a:rPr lang="en-GB" dirty="0">
                <a:latin typeface="Myriad Pro"/>
              </a:rPr>
              <a:t> Agreement rather than a </a:t>
            </a:r>
            <a:r>
              <a:rPr lang="en-GB" dirty="0" err="1">
                <a:latin typeface="Myriad Pro"/>
              </a:rPr>
              <a:t>DNR</a:t>
            </a:r>
            <a:r>
              <a:rPr lang="en-GB" dirty="0">
                <a:latin typeface="Myriad Pro"/>
              </a:rPr>
              <a:t> (do not resuscitate order)?</a:t>
            </a:r>
          </a:p>
        </p:txBody>
      </p:sp>
    </p:spTree>
    <p:extLst>
      <p:ext uri="{BB962C8B-B14F-4D97-AF65-F5344CB8AC3E}">
        <p14:creationId xmlns:p14="http://schemas.microsoft.com/office/powerpoint/2010/main" val="38280501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33600" y="500851"/>
            <a:ext cx="10972800" cy="690574"/>
          </a:xfrm>
          <a:prstGeom prst="rect">
            <a:avLst/>
          </a:prstGeom>
        </p:spPr>
        <p:txBody>
          <a:bodyPr vert="horz" wrap="square" lIns="0" tIns="13335" rIns="0" bIns="0" rtlCol="0" anchor="ctr">
            <a:spAutoFit/>
          </a:bodyPr>
          <a:lstStyle/>
          <a:p>
            <a:pPr marL="1821814" algn="l">
              <a:spcBef>
                <a:spcPts val="105"/>
              </a:spcBef>
            </a:pPr>
            <a:r>
              <a:rPr dirty="0">
                <a:latin typeface="Myriad Pro"/>
                <a:cs typeface="Arial"/>
              </a:rPr>
              <a:t>End of life</a:t>
            </a:r>
            <a:r>
              <a:rPr spc="-10" dirty="0">
                <a:latin typeface="Myriad Pro"/>
                <a:cs typeface="Arial"/>
              </a:rPr>
              <a:t> </a:t>
            </a:r>
            <a:r>
              <a:rPr spc="-20" dirty="0">
                <a:latin typeface="Myriad Pro"/>
                <a:cs typeface="Arial"/>
              </a:rPr>
              <a:t>care</a:t>
            </a:r>
          </a:p>
        </p:txBody>
      </p:sp>
      <p:sp>
        <p:nvSpPr>
          <p:cNvPr id="3" name="object 3"/>
          <p:cNvSpPr txBox="1"/>
          <p:nvPr/>
        </p:nvSpPr>
        <p:spPr>
          <a:xfrm>
            <a:off x="2059940" y="1583563"/>
            <a:ext cx="8070850" cy="3276280"/>
          </a:xfrm>
          <a:prstGeom prst="rect">
            <a:avLst/>
          </a:prstGeom>
        </p:spPr>
        <p:txBody>
          <a:bodyPr vert="horz" wrap="square" lIns="0" tIns="58419" rIns="0" bIns="0" rtlCol="0">
            <a:spAutoFit/>
          </a:bodyPr>
          <a:lstStyle/>
          <a:p>
            <a:pPr marL="12065" marR="120014">
              <a:lnSpc>
                <a:spcPts val="2920"/>
              </a:lnSpc>
              <a:spcBef>
                <a:spcPts val="459"/>
              </a:spcBef>
              <a:tabLst>
                <a:tab pos="355600" algn="l"/>
                <a:tab pos="356235" algn="l"/>
              </a:tabLst>
            </a:pPr>
            <a:r>
              <a:rPr sz="2700" dirty="0">
                <a:latin typeface="Myriad Pro"/>
                <a:cs typeface="Segoe UI"/>
              </a:rPr>
              <a:t>End</a:t>
            </a:r>
            <a:r>
              <a:rPr sz="2700" spc="-40" dirty="0">
                <a:latin typeface="Myriad Pro"/>
                <a:cs typeface="Segoe UI"/>
              </a:rPr>
              <a:t> </a:t>
            </a:r>
            <a:r>
              <a:rPr sz="2700" dirty="0">
                <a:latin typeface="Myriad Pro"/>
                <a:cs typeface="Segoe UI"/>
              </a:rPr>
              <a:t>of</a:t>
            </a:r>
            <a:r>
              <a:rPr sz="2700" spc="-10" dirty="0">
                <a:latin typeface="Myriad Pro"/>
                <a:cs typeface="Segoe UI"/>
              </a:rPr>
              <a:t> </a:t>
            </a:r>
            <a:r>
              <a:rPr sz="2700" dirty="0">
                <a:latin typeface="Myriad Pro"/>
                <a:cs typeface="Segoe UI"/>
              </a:rPr>
              <a:t>life</a:t>
            </a:r>
            <a:r>
              <a:rPr sz="2700" spc="-20" dirty="0">
                <a:latin typeface="Myriad Pro"/>
                <a:cs typeface="Segoe UI"/>
              </a:rPr>
              <a:t> </a:t>
            </a:r>
            <a:r>
              <a:rPr sz="2700" dirty="0">
                <a:latin typeface="Myriad Pro"/>
                <a:cs typeface="Segoe UI"/>
              </a:rPr>
              <a:t>care</a:t>
            </a:r>
            <a:r>
              <a:rPr sz="2700" spc="-10" dirty="0">
                <a:latin typeface="Myriad Pro"/>
                <a:cs typeface="Segoe UI"/>
              </a:rPr>
              <a:t> </a:t>
            </a:r>
            <a:r>
              <a:rPr sz="2700" dirty="0">
                <a:latin typeface="Myriad Pro"/>
                <a:cs typeface="Segoe UI"/>
              </a:rPr>
              <a:t>involve</a:t>
            </a:r>
            <a:r>
              <a:rPr sz="2700" spc="-35" dirty="0">
                <a:latin typeface="Myriad Pro"/>
                <a:cs typeface="Segoe UI"/>
              </a:rPr>
              <a:t> </a:t>
            </a:r>
            <a:r>
              <a:rPr sz="2700" dirty="0">
                <a:latin typeface="Myriad Pro"/>
                <a:cs typeface="Segoe UI"/>
              </a:rPr>
              <a:t>supporting</a:t>
            </a:r>
            <a:r>
              <a:rPr sz="2700" spc="5" dirty="0">
                <a:latin typeface="Myriad Pro"/>
                <a:cs typeface="Segoe UI"/>
              </a:rPr>
              <a:t> </a:t>
            </a:r>
            <a:r>
              <a:rPr sz="2700" dirty="0">
                <a:latin typeface="Myriad Pro"/>
                <a:cs typeface="Segoe UI"/>
              </a:rPr>
              <a:t>people</a:t>
            </a:r>
            <a:r>
              <a:rPr sz="2700" spc="-25" dirty="0">
                <a:latin typeface="Myriad Pro"/>
                <a:cs typeface="Segoe UI"/>
              </a:rPr>
              <a:t> </a:t>
            </a:r>
            <a:r>
              <a:rPr sz="2700" dirty="0">
                <a:latin typeface="Myriad Pro"/>
                <a:cs typeface="Segoe UI"/>
              </a:rPr>
              <a:t>who</a:t>
            </a:r>
            <a:r>
              <a:rPr sz="2700" spc="-15" dirty="0">
                <a:latin typeface="Myriad Pro"/>
                <a:cs typeface="Segoe UI"/>
              </a:rPr>
              <a:t> </a:t>
            </a:r>
            <a:r>
              <a:rPr sz="2700" spc="-25" dirty="0">
                <a:latin typeface="Myriad Pro"/>
                <a:cs typeface="Segoe UI"/>
              </a:rPr>
              <a:t>are </a:t>
            </a:r>
            <a:r>
              <a:rPr sz="2700" dirty="0">
                <a:latin typeface="Myriad Pro"/>
                <a:cs typeface="Segoe UI"/>
              </a:rPr>
              <a:t>in</a:t>
            </a:r>
            <a:r>
              <a:rPr sz="2700" spc="-40" dirty="0">
                <a:latin typeface="Myriad Pro"/>
                <a:cs typeface="Segoe UI"/>
              </a:rPr>
              <a:t> </a:t>
            </a:r>
            <a:r>
              <a:rPr sz="2700" dirty="0">
                <a:latin typeface="Myriad Pro"/>
                <a:cs typeface="Segoe UI"/>
              </a:rPr>
              <a:t>the</a:t>
            </a:r>
            <a:r>
              <a:rPr sz="2700" spc="-15" dirty="0">
                <a:latin typeface="Myriad Pro"/>
                <a:cs typeface="Segoe UI"/>
              </a:rPr>
              <a:t> </a:t>
            </a:r>
            <a:r>
              <a:rPr sz="2700" dirty="0">
                <a:latin typeface="Myriad Pro"/>
                <a:cs typeface="Segoe UI"/>
              </a:rPr>
              <a:t>last</a:t>
            </a:r>
            <a:r>
              <a:rPr sz="2700" spc="-5" dirty="0">
                <a:latin typeface="Myriad Pro"/>
                <a:cs typeface="Segoe UI"/>
              </a:rPr>
              <a:t> </a:t>
            </a:r>
            <a:r>
              <a:rPr sz="2700" dirty="0">
                <a:latin typeface="Myriad Pro"/>
                <a:cs typeface="Segoe UI"/>
              </a:rPr>
              <a:t>months</a:t>
            </a:r>
            <a:r>
              <a:rPr sz="2700" spc="-15" dirty="0">
                <a:latin typeface="Myriad Pro"/>
                <a:cs typeface="Segoe UI"/>
              </a:rPr>
              <a:t> </a:t>
            </a:r>
            <a:r>
              <a:rPr sz="2700" dirty="0">
                <a:latin typeface="Myriad Pro"/>
                <a:cs typeface="Segoe UI"/>
              </a:rPr>
              <a:t>or</a:t>
            </a:r>
            <a:r>
              <a:rPr sz="2700" spc="-15" dirty="0">
                <a:latin typeface="Myriad Pro"/>
                <a:cs typeface="Segoe UI"/>
              </a:rPr>
              <a:t> </a:t>
            </a:r>
            <a:r>
              <a:rPr sz="2700" dirty="0">
                <a:latin typeface="Myriad Pro"/>
                <a:cs typeface="Segoe UI"/>
              </a:rPr>
              <a:t>years</a:t>
            </a:r>
            <a:r>
              <a:rPr sz="2700" spc="-20" dirty="0">
                <a:latin typeface="Myriad Pro"/>
                <a:cs typeface="Segoe UI"/>
              </a:rPr>
              <a:t> </a:t>
            </a:r>
            <a:r>
              <a:rPr sz="2700" dirty="0">
                <a:latin typeface="Myriad Pro"/>
                <a:cs typeface="Segoe UI"/>
              </a:rPr>
              <a:t>of</a:t>
            </a:r>
            <a:r>
              <a:rPr sz="2700" spc="-10" dirty="0">
                <a:latin typeface="Myriad Pro"/>
                <a:cs typeface="Segoe UI"/>
              </a:rPr>
              <a:t> </a:t>
            </a:r>
            <a:r>
              <a:rPr sz="2700" dirty="0">
                <a:latin typeface="Myriad Pro"/>
                <a:cs typeface="Segoe UI"/>
              </a:rPr>
              <a:t>their</a:t>
            </a:r>
            <a:r>
              <a:rPr sz="2700" spc="-20" dirty="0">
                <a:latin typeface="Myriad Pro"/>
                <a:cs typeface="Segoe UI"/>
              </a:rPr>
              <a:t> </a:t>
            </a:r>
            <a:r>
              <a:rPr sz="2700" spc="-10" dirty="0">
                <a:latin typeface="Myriad Pro"/>
                <a:cs typeface="Segoe UI"/>
              </a:rPr>
              <a:t>life.</a:t>
            </a:r>
            <a:endParaRPr sz="2700" dirty="0">
              <a:latin typeface="Myriad Pro"/>
              <a:cs typeface="Segoe UI"/>
            </a:endParaRPr>
          </a:p>
          <a:p>
            <a:pPr marL="12065" marR="96520">
              <a:lnSpc>
                <a:spcPts val="2920"/>
              </a:lnSpc>
              <a:spcBef>
                <a:spcPts val="640"/>
              </a:spcBef>
              <a:tabLst>
                <a:tab pos="355600" algn="l"/>
                <a:tab pos="356235" algn="l"/>
              </a:tabLst>
            </a:pPr>
            <a:r>
              <a:rPr sz="2700" dirty="0">
                <a:latin typeface="Myriad Pro"/>
                <a:cs typeface="Segoe UI"/>
              </a:rPr>
              <a:t>It</a:t>
            </a:r>
            <a:r>
              <a:rPr sz="2700" spc="-35" dirty="0">
                <a:latin typeface="Myriad Pro"/>
                <a:cs typeface="Segoe UI"/>
              </a:rPr>
              <a:t> </a:t>
            </a:r>
            <a:r>
              <a:rPr sz="2700" dirty="0">
                <a:latin typeface="Myriad Pro"/>
                <a:cs typeface="Segoe UI"/>
              </a:rPr>
              <a:t>helps</a:t>
            </a:r>
            <a:r>
              <a:rPr sz="2700" spc="-20" dirty="0">
                <a:latin typeface="Myriad Pro"/>
                <a:cs typeface="Segoe UI"/>
              </a:rPr>
              <a:t> </a:t>
            </a:r>
            <a:r>
              <a:rPr sz="2700" dirty="0">
                <a:latin typeface="Myriad Pro"/>
                <a:cs typeface="Segoe UI"/>
              </a:rPr>
              <a:t>people</a:t>
            </a:r>
            <a:r>
              <a:rPr sz="2700" spc="-15" dirty="0">
                <a:latin typeface="Myriad Pro"/>
                <a:cs typeface="Segoe UI"/>
              </a:rPr>
              <a:t> </a:t>
            </a:r>
            <a:r>
              <a:rPr sz="2700" dirty="0">
                <a:latin typeface="Myriad Pro"/>
                <a:cs typeface="Segoe UI"/>
              </a:rPr>
              <a:t>to</a:t>
            </a:r>
            <a:r>
              <a:rPr sz="2700" spc="-15" dirty="0">
                <a:latin typeface="Myriad Pro"/>
                <a:cs typeface="Segoe UI"/>
              </a:rPr>
              <a:t> </a:t>
            </a:r>
            <a:r>
              <a:rPr sz="2700" dirty="0">
                <a:latin typeface="Myriad Pro"/>
                <a:cs typeface="Segoe UI"/>
              </a:rPr>
              <a:t>live</a:t>
            </a:r>
            <a:r>
              <a:rPr sz="2700" spc="-15" dirty="0">
                <a:latin typeface="Myriad Pro"/>
                <a:cs typeface="Segoe UI"/>
              </a:rPr>
              <a:t> </a:t>
            </a:r>
            <a:r>
              <a:rPr sz="2700" dirty="0">
                <a:latin typeface="Myriad Pro"/>
                <a:cs typeface="Segoe UI"/>
              </a:rPr>
              <a:t>as</a:t>
            </a:r>
            <a:r>
              <a:rPr sz="2700" spc="-10" dirty="0">
                <a:latin typeface="Myriad Pro"/>
                <a:cs typeface="Segoe UI"/>
              </a:rPr>
              <a:t> </a:t>
            </a:r>
            <a:r>
              <a:rPr sz="2700" dirty="0">
                <a:latin typeface="Myriad Pro"/>
                <a:cs typeface="Segoe UI"/>
              </a:rPr>
              <a:t>well</a:t>
            </a:r>
            <a:r>
              <a:rPr sz="2700" spc="-30" dirty="0">
                <a:latin typeface="Myriad Pro"/>
                <a:cs typeface="Segoe UI"/>
              </a:rPr>
              <a:t> </a:t>
            </a:r>
            <a:r>
              <a:rPr sz="2700" dirty="0">
                <a:latin typeface="Myriad Pro"/>
                <a:cs typeface="Segoe UI"/>
              </a:rPr>
              <a:t>as</a:t>
            </a:r>
            <a:r>
              <a:rPr sz="2700" spc="-15" dirty="0">
                <a:latin typeface="Myriad Pro"/>
                <a:cs typeface="Segoe UI"/>
              </a:rPr>
              <a:t> </a:t>
            </a:r>
            <a:r>
              <a:rPr sz="2700" dirty="0">
                <a:latin typeface="Myriad Pro"/>
                <a:cs typeface="Segoe UI"/>
              </a:rPr>
              <a:t>possible until</a:t>
            </a:r>
            <a:r>
              <a:rPr sz="2700" spc="-15" dirty="0">
                <a:latin typeface="Myriad Pro"/>
                <a:cs typeface="Segoe UI"/>
              </a:rPr>
              <a:t> </a:t>
            </a:r>
            <a:r>
              <a:rPr sz="2700" spc="-20" dirty="0">
                <a:latin typeface="Myriad Pro"/>
                <a:cs typeface="Segoe UI"/>
              </a:rPr>
              <a:t>they </a:t>
            </a:r>
            <a:r>
              <a:rPr sz="2700" dirty="0">
                <a:latin typeface="Myriad Pro"/>
                <a:cs typeface="Segoe UI"/>
              </a:rPr>
              <a:t>die</a:t>
            </a:r>
            <a:r>
              <a:rPr sz="2700" spc="-20" dirty="0">
                <a:latin typeface="Myriad Pro"/>
                <a:cs typeface="Segoe UI"/>
              </a:rPr>
              <a:t> </a:t>
            </a:r>
            <a:r>
              <a:rPr sz="2700" dirty="0">
                <a:latin typeface="Myriad Pro"/>
                <a:cs typeface="Segoe UI"/>
              </a:rPr>
              <a:t>and</a:t>
            </a:r>
            <a:r>
              <a:rPr sz="2700" spc="-10" dirty="0">
                <a:latin typeface="Myriad Pro"/>
                <a:cs typeface="Segoe UI"/>
              </a:rPr>
              <a:t> </a:t>
            </a:r>
            <a:r>
              <a:rPr sz="2700" dirty="0">
                <a:latin typeface="Myriad Pro"/>
                <a:cs typeface="Segoe UI"/>
              </a:rPr>
              <a:t>to</a:t>
            </a:r>
            <a:r>
              <a:rPr sz="2700" spc="-15" dirty="0">
                <a:latin typeface="Myriad Pro"/>
                <a:cs typeface="Segoe UI"/>
              </a:rPr>
              <a:t> </a:t>
            </a:r>
            <a:r>
              <a:rPr sz="2700" dirty="0">
                <a:latin typeface="Myriad Pro"/>
                <a:cs typeface="Segoe UI"/>
              </a:rPr>
              <a:t>die</a:t>
            </a:r>
            <a:r>
              <a:rPr sz="2700" spc="-10" dirty="0">
                <a:latin typeface="Myriad Pro"/>
                <a:cs typeface="Segoe UI"/>
              </a:rPr>
              <a:t> </a:t>
            </a:r>
            <a:r>
              <a:rPr sz="2700" dirty="0">
                <a:latin typeface="Myriad Pro"/>
                <a:cs typeface="Segoe UI"/>
              </a:rPr>
              <a:t>with</a:t>
            </a:r>
            <a:r>
              <a:rPr sz="2700" spc="-25" dirty="0">
                <a:latin typeface="Myriad Pro"/>
                <a:cs typeface="Segoe UI"/>
              </a:rPr>
              <a:t> </a:t>
            </a:r>
            <a:r>
              <a:rPr sz="2700" spc="-10" dirty="0">
                <a:latin typeface="Myriad Pro"/>
                <a:cs typeface="Segoe UI"/>
              </a:rPr>
              <a:t>dignity.</a:t>
            </a:r>
            <a:endParaRPr sz="2700" dirty="0">
              <a:latin typeface="Myriad Pro"/>
              <a:cs typeface="Segoe UI"/>
            </a:endParaRPr>
          </a:p>
          <a:p>
            <a:pPr marL="12065" marR="5080">
              <a:lnSpc>
                <a:spcPct val="90000"/>
              </a:lnSpc>
              <a:spcBef>
                <a:spcPts val="605"/>
              </a:spcBef>
              <a:tabLst>
                <a:tab pos="355600" algn="l"/>
                <a:tab pos="356235" algn="l"/>
              </a:tabLst>
            </a:pPr>
            <a:r>
              <a:rPr sz="2700" dirty="0">
                <a:latin typeface="Myriad Pro"/>
                <a:cs typeface="Segoe UI"/>
              </a:rPr>
              <a:t>The</a:t>
            </a:r>
            <a:r>
              <a:rPr sz="2700" spc="-30" dirty="0">
                <a:latin typeface="Myriad Pro"/>
                <a:cs typeface="Segoe UI"/>
              </a:rPr>
              <a:t> </a:t>
            </a:r>
            <a:r>
              <a:rPr sz="2700" dirty="0">
                <a:latin typeface="Myriad Pro"/>
                <a:cs typeface="Segoe UI"/>
              </a:rPr>
              <a:t>people</a:t>
            </a:r>
            <a:r>
              <a:rPr sz="2700" spc="-20" dirty="0">
                <a:latin typeface="Myriad Pro"/>
                <a:cs typeface="Segoe UI"/>
              </a:rPr>
              <a:t> </a:t>
            </a:r>
            <a:r>
              <a:rPr sz="2700" dirty="0">
                <a:latin typeface="Myriad Pro"/>
                <a:cs typeface="Segoe UI"/>
              </a:rPr>
              <a:t>providing</a:t>
            </a:r>
            <a:r>
              <a:rPr sz="2700" spc="-30" dirty="0">
                <a:latin typeface="Myriad Pro"/>
                <a:cs typeface="Segoe UI"/>
              </a:rPr>
              <a:t> </a:t>
            </a:r>
            <a:r>
              <a:rPr sz="2700" dirty="0">
                <a:latin typeface="Myriad Pro"/>
                <a:cs typeface="Segoe UI"/>
              </a:rPr>
              <a:t>the</a:t>
            </a:r>
            <a:r>
              <a:rPr sz="2700" spc="-20" dirty="0">
                <a:latin typeface="Myriad Pro"/>
                <a:cs typeface="Segoe UI"/>
              </a:rPr>
              <a:t> </a:t>
            </a:r>
            <a:r>
              <a:rPr sz="2700" dirty="0">
                <a:latin typeface="Myriad Pro"/>
                <a:cs typeface="Segoe UI"/>
              </a:rPr>
              <a:t>care</a:t>
            </a:r>
            <a:r>
              <a:rPr sz="2700" spc="-15" dirty="0">
                <a:latin typeface="Myriad Pro"/>
                <a:cs typeface="Segoe UI"/>
              </a:rPr>
              <a:t> </a:t>
            </a:r>
            <a:r>
              <a:rPr sz="2700" dirty="0">
                <a:latin typeface="Myriad Pro"/>
                <a:cs typeface="Segoe UI"/>
              </a:rPr>
              <a:t>would</a:t>
            </a:r>
            <a:r>
              <a:rPr sz="2700" spc="-30" dirty="0">
                <a:latin typeface="Myriad Pro"/>
                <a:cs typeface="Segoe UI"/>
              </a:rPr>
              <a:t> </a:t>
            </a:r>
            <a:r>
              <a:rPr sz="2700" dirty="0">
                <a:latin typeface="Myriad Pro"/>
                <a:cs typeface="Segoe UI"/>
              </a:rPr>
              <a:t>ask</a:t>
            </a:r>
            <a:r>
              <a:rPr sz="2700" spc="-20" dirty="0">
                <a:latin typeface="Myriad Pro"/>
                <a:cs typeface="Segoe UI"/>
              </a:rPr>
              <a:t> </a:t>
            </a:r>
            <a:r>
              <a:rPr sz="2700" dirty="0">
                <a:latin typeface="Myriad Pro"/>
                <a:cs typeface="Segoe UI"/>
              </a:rPr>
              <a:t>about</a:t>
            </a:r>
            <a:r>
              <a:rPr sz="2700" spc="-10" dirty="0">
                <a:latin typeface="Myriad Pro"/>
                <a:cs typeface="Segoe UI"/>
              </a:rPr>
              <a:t> </a:t>
            </a:r>
            <a:r>
              <a:rPr sz="2700" spc="-25" dirty="0">
                <a:latin typeface="Myriad Pro"/>
                <a:cs typeface="Segoe UI"/>
              </a:rPr>
              <a:t>the </a:t>
            </a:r>
            <a:r>
              <a:rPr sz="2700" dirty="0">
                <a:latin typeface="Myriad Pro"/>
                <a:cs typeface="Segoe UI"/>
              </a:rPr>
              <a:t>wishes</a:t>
            </a:r>
            <a:r>
              <a:rPr sz="2700" spc="-30" dirty="0">
                <a:latin typeface="Myriad Pro"/>
                <a:cs typeface="Segoe UI"/>
              </a:rPr>
              <a:t> </a:t>
            </a:r>
            <a:r>
              <a:rPr sz="2700" dirty="0">
                <a:latin typeface="Myriad Pro"/>
                <a:cs typeface="Segoe UI"/>
              </a:rPr>
              <a:t>and</a:t>
            </a:r>
            <a:r>
              <a:rPr sz="2700" spc="-35" dirty="0">
                <a:latin typeface="Myriad Pro"/>
                <a:cs typeface="Segoe UI"/>
              </a:rPr>
              <a:t> </a:t>
            </a:r>
            <a:r>
              <a:rPr sz="2700" dirty="0">
                <a:latin typeface="Myriad Pro"/>
                <a:cs typeface="Segoe UI"/>
              </a:rPr>
              <a:t>preferences,</a:t>
            </a:r>
            <a:r>
              <a:rPr sz="2700" spc="-20" dirty="0">
                <a:latin typeface="Myriad Pro"/>
                <a:cs typeface="Segoe UI"/>
              </a:rPr>
              <a:t> </a:t>
            </a:r>
            <a:r>
              <a:rPr sz="2700" dirty="0">
                <a:latin typeface="Myriad Pro"/>
                <a:cs typeface="Segoe UI"/>
              </a:rPr>
              <a:t>and</a:t>
            </a:r>
            <a:r>
              <a:rPr sz="2700" spc="-35" dirty="0">
                <a:latin typeface="Myriad Pro"/>
                <a:cs typeface="Segoe UI"/>
              </a:rPr>
              <a:t> </a:t>
            </a:r>
            <a:r>
              <a:rPr sz="2700" dirty="0">
                <a:latin typeface="Myriad Pro"/>
                <a:cs typeface="Segoe UI"/>
              </a:rPr>
              <a:t>take</a:t>
            </a:r>
            <a:r>
              <a:rPr sz="2700" spc="-35" dirty="0">
                <a:latin typeface="Myriad Pro"/>
                <a:cs typeface="Segoe UI"/>
              </a:rPr>
              <a:t> </a:t>
            </a:r>
            <a:r>
              <a:rPr sz="2700" dirty="0">
                <a:latin typeface="Myriad Pro"/>
                <a:cs typeface="Segoe UI"/>
              </a:rPr>
              <a:t>these</a:t>
            </a:r>
            <a:r>
              <a:rPr sz="2700" spc="-30" dirty="0">
                <a:latin typeface="Myriad Pro"/>
                <a:cs typeface="Segoe UI"/>
              </a:rPr>
              <a:t> </a:t>
            </a:r>
            <a:r>
              <a:rPr sz="2700" spc="-20" dirty="0">
                <a:latin typeface="Myriad Pro"/>
                <a:cs typeface="Segoe UI"/>
              </a:rPr>
              <a:t>into </a:t>
            </a:r>
            <a:r>
              <a:rPr sz="2700" dirty="0">
                <a:latin typeface="Myriad Pro"/>
                <a:cs typeface="Segoe UI"/>
              </a:rPr>
              <a:t>account</a:t>
            </a:r>
            <a:r>
              <a:rPr sz="2700" spc="-20" dirty="0">
                <a:latin typeface="Myriad Pro"/>
                <a:cs typeface="Segoe UI"/>
              </a:rPr>
              <a:t> </a:t>
            </a:r>
            <a:r>
              <a:rPr sz="2700" dirty="0">
                <a:latin typeface="Myriad Pro"/>
                <a:cs typeface="Segoe UI"/>
              </a:rPr>
              <a:t>as</a:t>
            </a:r>
            <a:r>
              <a:rPr sz="2700" spc="-25" dirty="0">
                <a:latin typeface="Myriad Pro"/>
                <a:cs typeface="Segoe UI"/>
              </a:rPr>
              <a:t> </a:t>
            </a:r>
            <a:r>
              <a:rPr sz="2700" dirty="0">
                <a:latin typeface="Myriad Pro"/>
                <a:cs typeface="Segoe UI"/>
              </a:rPr>
              <a:t>they</a:t>
            </a:r>
            <a:r>
              <a:rPr sz="2700" spc="-20" dirty="0">
                <a:latin typeface="Myriad Pro"/>
                <a:cs typeface="Segoe UI"/>
              </a:rPr>
              <a:t> </a:t>
            </a:r>
            <a:r>
              <a:rPr sz="2700" dirty="0">
                <a:latin typeface="Myriad Pro"/>
                <a:cs typeface="Segoe UI"/>
              </a:rPr>
              <a:t>work</a:t>
            </a:r>
            <a:r>
              <a:rPr sz="2700" spc="-25" dirty="0">
                <a:latin typeface="Myriad Pro"/>
                <a:cs typeface="Segoe UI"/>
              </a:rPr>
              <a:t> </a:t>
            </a:r>
            <a:r>
              <a:rPr sz="2700" dirty="0">
                <a:latin typeface="Myriad Pro"/>
                <a:cs typeface="Segoe UI"/>
              </a:rPr>
              <a:t>with</a:t>
            </a:r>
            <a:r>
              <a:rPr sz="2700" spc="-40" dirty="0">
                <a:latin typeface="Myriad Pro"/>
                <a:cs typeface="Segoe UI"/>
              </a:rPr>
              <a:t> </a:t>
            </a:r>
            <a:r>
              <a:rPr sz="2700" dirty="0">
                <a:latin typeface="Myriad Pro"/>
                <a:cs typeface="Segoe UI"/>
              </a:rPr>
              <a:t>the</a:t>
            </a:r>
            <a:r>
              <a:rPr sz="2700" spc="-25" dirty="0">
                <a:latin typeface="Myriad Pro"/>
                <a:cs typeface="Segoe UI"/>
              </a:rPr>
              <a:t> </a:t>
            </a:r>
            <a:r>
              <a:rPr sz="2700" dirty="0">
                <a:latin typeface="Myriad Pro"/>
                <a:cs typeface="Segoe UI"/>
              </a:rPr>
              <a:t>patient</a:t>
            </a:r>
            <a:r>
              <a:rPr sz="2700" spc="-15" dirty="0">
                <a:latin typeface="Myriad Pro"/>
                <a:cs typeface="Segoe UI"/>
              </a:rPr>
              <a:t> </a:t>
            </a:r>
            <a:r>
              <a:rPr sz="2700" dirty="0">
                <a:latin typeface="Myriad Pro"/>
                <a:cs typeface="Segoe UI"/>
              </a:rPr>
              <a:t>to</a:t>
            </a:r>
            <a:r>
              <a:rPr sz="2700" spc="-25" dirty="0">
                <a:latin typeface="Myriad Pro"/>
                <a:cs typeface="Segoe UI"/>
              </a:rPr>
              <a:t> </a:t>
            </a:r>
            <a:r>
              <a:rPr sz="2700" dirty="0">
                <a:latin typeface="Myriad Pro"/>
                <a:cs typeface="Segoe UI"/>
              </a:rPr>
              <a:t>plan</a:t>
            </a:r>
            <a:r>
              <a:rPr sz="2700" spc="-20" dirty="0">
                <a:latin typeface="Myriad Pro"/>
                <a:cs typeface="Segoe UI"/>
              </a:rPr>
              <a:t> </a:t>
            </a:r>
            <a:r>
              <a:rPr sz="2700" spc="-25" dirty="0">
                <a:latin typeface="Myriad Pro"/>
                <a:cs typeface="Segoe UI"/>
              </a:rPr>
              <a:t>the </a:t>
            </a:r>
            <a:r>
              <a:rPr sz="2700" spc="-10" dirty="0">
                <a:latin typeface="Myriad Pro"/>
                <a:cs typeface="Segoe UI"/>
              </a:rPr>
              <a:t>care.</a:t>
            </a:r>
            <a:endParaRPr sz="2700" dirty="0">
              <a:latin typeface="Myriad Pro"/>
              <a:cs typeface="Segoe UI"/>
            </a:endParaRPr>
          </a:p>
          <a:p>
            <a:pPr marL="5633720">
              <a:spcBef>
                <a:spcPts val="325"/>
              </a:spcBef>
            </a:pPr>
            <a:r>
              <a:rPr sz="2700" dirty="0">
                <a:latin typeface="Myriad Pro"/>
                <a:cs typeface="Segoe UI"/>
              </a:rPr>
              <a:t>(NHS,</a:t>
            </a:r>
            <a:r>
              <a:rPr sz="2700" spc="10" dirty="0">
                <a:latin typeface="Myriad Pro"/>
                <a:cs typeface="Segoe UI"/>
              </a:rPr>
              <a:t> </a:t>
            </a:r>
            <a:r>
              <a:rPr sz="2700" spc="-10" dirty="0">
                <a:latin typeface="Myriad Pro"/>
                <a:cs typeface="Segoe UI"/>
              </a:rPr>
              <a:t>2022)</a:t>
            </a:r>
            <a:endParaRPr sz="2700" dirty="0">
              <a:latin typeface="Myriad Pro"/>
              <a:cs typeface="Segoe UI"/>
            </a:endParaRPr>
          </a:p>
        </p:txBody>
      </p:sp>
    </p:spTree>
    <p:extLst>
      <p:ext uri="{BB962C8B-B14F-4D97-AF65-F5344CB8AC3E}">
        <p14:creationId xmlns:p14="http://schemas.microsoft.com/office/powerpoint/2010/main" val="1645112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33600" y="500851"/>
            <a:ext cx="10972800" cy="690574"/>
          </a:xfrm>
          <a:prstGeom prst="rect">
            <a:avLst/>
          </a:prstGeom>
        </p:spPr>
        <p:txBody>
          <a:bodyPr vert="horz" wrap="square" lIns="0" tIns="13335" rIns="0" bIns="0" rtlCol="0" anchor="ctr">
            <a:spAutoFit/>
          </a:bodyPr>
          <a:lstStyle/>
          <a:p>
            <a:pPr marL="1821814" algn="l">
              <a:spcBef>
                <a:spcPts val="105"/>
              </a:spcBef>
            </a:pPr>
            <a:r>
              <a:rPr dirty="0">
                <a:latin typeface="Myriad Pro"/>
                <a:cs typeface="Arial"/>
              </a:rPr>
              <a:t>End of life</a:t>
            </a:r>
            <a:r>
              <a:rPr spc="-10" dirty="0">
                <a:latin typeface="Myriad Pro"/>
                <a:cs typeface="Arial"/>
              </a:rPr>
              <a:t> </a:t>
            </a:r>
            <a:r>
              <a:rPr spc="-20" dirty="0">
                <a:latin typeface="Myriad Pro"/>
                <a:cs typeface="Arial"/>
              </a:rPr>
              <a:t>care</a:t>
            </a:r>
          </a:p>
        </p:txBody>
      </p:sp>
      <p:sp>
        <p:nvSpPr>
          <p:cNvPr id="3" name="object 3"/>
          <p:cNvSpPr txBox="1"/>
          <p:nvPr/>
        </p:nvSpPr>
        <p:spPr>
          <a:xfrm>
            <a:off x="2059940" y="1531746"/>
            <a:ext cx="8455660" cy="4159472"/>
          </a:xfrm>
          <a:prstGeom prst="rect">
            <a:avLst/>
          </a:prstGeom>
        </p:spPr>
        <p:txBody>
          <a:bodyPr vert="horz" wrap="square" lIns="0" tIns="100965" rIns="0" bIns="0" rtlCol="0">
            <a:spAutoFit/>
          </a:bodyPr>
          <a:lstStyle/>
          <a:p>
            <a:pPr marL="12065" marR="681355">
              <a:spcBef>
                <a:spcPts val="795"/>
              </a:spcBef>
              <a:tabLst>
                <a:tab pos="355600" algn="l"/>
                <a:tab pos="356235" algn="l"/>
              </a:tabLst>
            </a:pPr>
            <a:r>
              <a:rPr sz="2800" dirty="0">
                <a:latin typeface="Myriad Pro"/>
                <a:cs typeface="Segoe UI"/>
              </a:rPr>
              <a:t>The care</a:t>
            </a:r>
            <a:r>
              <a:rPr sz="2800" spc="-10" dirty="0">
                <a:latin typeface="Myriad Pro"/>
                <a:cs typeface="Segoe UI"/>
              </a:rPr>
              <a:t> </a:t>
            </a:r>
            <a:r>
              <a:rPr sz="2800" dirty="0">
                <a:latin typeface="Myriad Pro"/>
                <a:cs typeface="Segoe UI"/>
              </a:rPr>
              <a:t>provider</a:t>
            </a:r>
            <a:r>
              <a:rPr sz="2800" spc="-25" dirty="0">
                <a:latin typeface="Myriad Pro"/>
                <a:cs typeface="Segoe UI"/>
              </a:rPr>
              <a:t> </a:t>
            </a:r>
            <a:r>
              <a:rPr sz="2800" dirty="0">
                <a:latin typeface="Myriad Pro"/>
                <a:cs typeface="Segoe UI"/>
              </a:rPr>
              <a:t>should</a:t>
            </a:r>
            <a:r>
              <a:rPr sz="2800" spc="10" dirty="0">
                <a:latin typeface="Myriad Pro"/>
                <a:cs typeface="Segoe UI"/>
              </a:rPr>
              <a:t> </a:t>
            </a:r>
            <a:r>
              <a:rPr sz="2800" dirty="0">
                <a:latin typeface="Myriad Pro"/>
                <a:cs typeface="Segoe UI"/>
              </a:rPr>
              <a:t>also</a:t>
            </a:r>
            <a:r>
              <a:rPr sz="2800" spc="-10" dirty="0">
                <a:latin typeface="Myriad Pro"/>
                <a:cs typeface="Segoe UI"/>
              </a:rPr>
              <a:t> </a:t>
            </a:r>
            <a:r>
              <a:rPr sz="2800" dirty="0">
                <a:latin typeface="Myriad Pro"/>
                <a:cs typeface="Segoe UI"/>
              </a:rPr>
              <a:t>support </a:t>
            </a:r>
            <a:r>
              <a:rPr sz="2800" spc="-25" dirty="0">
                <a:latin typeface="Myriad Pro"/>
                <a:cs typeface="Segoe UI"/>
              </a:rPr>
              <a:t>the </a:t>
            </a:r>
            <a:r>
              <a:rPr sz="2800" dirty="0">
                <a:latin typeface="Myriad Pro"/>
                <a:cs typeface="Segoe UI"/>
              </a:rPr>
              <a:t>family,</a:t>
            </a:r>
            <a:r>
              <a:rPr sz="2800" spc="-35" dirty="0">
                <a:latin typeface="Myriad Pro"/>
                <a:cs typeface="Segoe UI"/>
              </a:rPr>
              <a:t> </a:t>
            </a:r>
            <a:r>
              <a:rPr sz="2800" dirty="0">
                <a:latin typeface="Myriad Pro"/>
                <a:cs typeface="Segoe UI"/>
              </a:rPr>
              <a:t>carers</a:t>
            </a:r>
            <a:r>
              <a:rPr sz="2800" spc="-40" dirty="0">
                <a:latin typeface="Myriad Pro"/>
                <a:cs typeface="Segoe UI"/>
              </a:rPr>
              <a:t> </a:t>
            </a:r>
            <a:r>
              <a:rPr sz="2800" dirty="0">
                <a:latin typeface="Myriad Pro"/>
                <a:cs typeface="Segoe UI"/>
              </a:rPr>
              <a:t>or</a:t>
            </a:r>
            <a:r>
              <a:rPr sz="2800" spc="-30" dirty="0">
                <a:latin typeface="Myriad Pro"/>
                <a:cs typeface="Segoe UI"/>
              </a:rPr>
              <a:t> </a:t>
            </a:r>
            <a:r>
              <a:rPr sz="2800" dirty="0">
                <a:latin typeface="Myriad Pro"/>
                <a:cs typeface="Segoe UI"/>
              </a:rPr>
              <a:t>other</a:t>
            </a:r>
            <a:r>
              <a:rPr sz="2800" spc="-20" dirty="0">
                <a:latin typeface="Myriad Pro"/>
                <a:cs typeface="Segoe UI"/>
              </a:rPr>
              <a:t> </a:t>
            </a:r>
            <a:r>
              <a:rPr sz="2800" dirty="0">
                <a:latin typeface="Myriad Pro"/>
                <a:cs typeface="Segoe UI"/>
              </a:rPr>
              <a:t>people</a:t>
            </a:r>
            <a:r>
              <a:rPr sz="2800" spc="-30" dirty="0">
                <a:latin typeface="Myriad Pro"/>
                <a:cs typeface="Segoe UI"/>
              </a:rPr>
              <a:t> </a:t>
            </a:r>
            <a:r>
              <a:rPr sz="2800" dirty="0">
                <a:latin typeface="Myriad Pro"/>
                <a:cs typeface="Segoe UI"/>
              </a:rPr>
              <a:t>who</a:t>
            </a:r>
            <a:r>
              <a:rPr sz="2800" spc="-25" dirty="0">
                <a:latin typeface="Myriad Pro"/>
                <a:cs typeface="Segoe UI"/>
              </a:rPr>
              <a:t> are </a:t>
            </a:r>
            <a:r>
              <a:rPr sz="2800" dirty="0">
                <a:latin typeface="Myriad Pro"/>
                <a:cs typeface="Segoe UI"/>
              </a:rPr>
              <a:t>important</a:t>
            </a:r>
            <a:r>
              <a:rPr sz="2800" spc="10" dirty="0">
                <a:latin typeface="Myriad Pro"/>
                <a:cs typeface="Segoe UI"/>
              </a:rPr>
              <a:t> </a:t>
            </a:r>
            <a:r>
              <a:rPr sz="2800" dirty="0">
                <a:latin typeface="Myriad Pro"/>
                <a:cs typeface="Segoe UI"/>
              </a:rPr>
              <a:t>to</a:t>
            </a:r>
            <a:r>
              <a:rPr sz="2800" spc="10" dirty="0">
                <a:latin typeface="Myriad Pro"/>
                <a:cs typeface="Segoe UI"/>
              </a:rPr>
              <a:t> </a:t>
            </a:r>
            <a:r>
              <a:rPr sz="2800" dirty="0">
                <a:latin typeface="Myriad Pro"/>
                <a:cs typeface="Segoe UI"/>
              </a:rPr>
              <a:t>the</a:t>
            </a:r>
            <a:r>
              <a:rPr sz="2800" spc="15" dirty="0">
                <a:latin typeface="Myriad Pro"/>
                <a:cs typeface="Segoe UI"/>
              </a:rPr>
              <a:t> </a:t>
            </a:r>
            <a:r>
              <a:rPr lang="en-GB" sz="2800" spc="-10" dirty="0">
                <a:latin typeface="Myriad Pro"/>
                <a:cs typeface="Segoe UI"/>
              </a:rPr>
              <a:t>person</a:t>
            </a:r>
            <a:r>
              <a:rPr sz="2800" spc="-10" dirty="0">
                <a:latin typeface="Myriad Pro"/>
                <a:cs typeface="Segoe UI"/>
              </a:rPr>
              <a:t>.</a:t>
            </a:r>
            <a:endParaRPr sz="2800" dirty="0">
              <a:latin typeface="Myriad Pro"/>
              <a:cs typeface="Segoe UI"/>
            </a:endParaRPr>
          </a:p>
          <a:p>
            <a:pPr marL="12065" marR="5080">
              <a:spcBef>
                <a:spcPts val="745"/>
              </a:spcBef>
              <a:tabLst>
                <a:tab pos="355600" algn="l"/>
                <a:tab pos="356235" algn="l"/>
              </a:tabLst>
            </a:pPr>
            <a:r>
              <a:rPr lang="en-GB" sz="2800" dirty="0">
                <a:latin typeface="Myriad Pro"/>
                <a:cs typeface="Segoe UI"/>
              </a:rPr>
              <a:t>People</a:t>
            </a:r>
            <a:r>
              <a:rPr sz="2800" spc="-50" dirty="0">
                <a:latin typeface="Myriad Pro"/>
                <a:cs typeface="Segoe UI"/>
              </a:rPr>
              <a:t> </a:t>
            </a:r>
            <a:r>
              <a:rPr sz="2800" dirty="0">
                <a:latin typeface="Myriad Pro"/>
                <a:cs typeface="Segoe UI"/>
              </a:rPr>
              <a:t>have</a:t>
            </a:r>
            <a:r>
              <a:rPr sz="2800" spc="-30" dirty="0">
                <a:latin typeface="Myriad Pro"/>
                <a:cs typeface="Segoe UI"/>
              </a:rPr>
              <a:t> </a:t>
            </a:r>
            <a:r>
              <a:rPr sz="2800" dirty="0">
                <a:latin typeface="Myriad Pro"/>
                <a:cs typeface="Segoe UI"/>
              </a:rPr>
              <a:t>the</a:t>
            </a:r>
            <a:r>
              <a:rPr sz="2800" spc="-35" dirty="0">
                <a:latin typeface="Myriad Pro"/>
                <a:cs typeface="Segoe UI"/>
              </a:rPr>
              <a:t> </a:t>
            </a:r>
            <a:r>
              <a:rPr sz="2800" dirty="0">
                <a:latin typeface="Myriad Pro"/>
                <a:cs typeface="Segoe UI"/>
              </a:rPr>
              <a:t>right</a:t>
            </a:r>
            <a:r>
              <a:rPr sz="2800" spc="-30" dirty="0">
                <a:latin typeface="Myriad Pro"/>
                <a:cs typeface="Segoe UI"/>
              </a:rPr>
              <a:t> </a:t>
            </a:r>
            <a:r>
              <a:rPr sz="2800" dirty="0">
                <a:latin typeface="Myriad Pro"/>
                <a:cs typeface="Segoe UI"/>
              </a:rPr>
              <a:t>to</a:t>
            </a:r>
            <a:r>
              <a:rPr sz="2800" spc="-30" dirty="0">
                <a:latin typeface="Myriad Pro"/>
                <a:cs typeface="Segoe UI"/>
              </a:rPr>
              <a:t> </a:t>
            </a:r>
            <a:r>
              <a:rPr sz="2800" spc="-10" dirty="0">
                <a:latin typeface="Myriad Pro"/>
                <a:cs typeface="Segoe UI"/>
              </a:rPr>
              <a:t>express </a:t>
            </a:r>
            <a:r>
              <a:rPr sz="2800" dirty="0">
                <a:latin typeface="Myriad Pro"/>
                <a:cs typeface="Segoe UI"/>
              </a:rPr>
              <a:t>wishes</a:t>
            </a:r>
            <a:r>
              <a:rPr sz="2800" spc="-30" dirty="0">
                <a:latin typeface="Myriad Pro"/>
                <a:cs typeface="Segoe UI"/>
              </a:rPr>
              <a:t> </a:t>
            </a:r>
            <a:r>
              <a:rPr sz="2800" dirty="0">
                <a:latin typeface="Myriad Pro"/>
                <a:cs typeface="Segoe UI"/>
              </a:rPr>
              <a:t>about</a:t>
            </a:r>
            <a:r>
              <a:rPr sz="2800" spc="-15" dirty="0">
                <a:latin typeface="Myriad Pro"/>
                <a:cs typeface="Segoe UI"/>
              </a:rPr>
              <a:t> </a:t>
            </a:r>
            <a:r>
              <a:rPr sz="2800" dirty="0">
                <a:latin typeface="Myriad Pro"/>
                <a:cs typeface="Segoe UI"/>
              </a:rPr>
              <a:t>where</a:t>
            </a:r>
            <a:r>
              <a:rPr sz="2800" spc="-25" dirty="0">
                <a:latin typeface="Myriad Pro"/>
                <a:cs typeface="Segoe UI"/>
              </a:rPr>
              <a:t> </a:t>
            </a:r>
            <a:r>
              <a:rPr sz="2800" dirty="0">
                <a:latin typeface="Myriad Pro"/>
                <a:cs typeface="Segoe UI"/>
              </a:rPr>
              <a:t>they</a:t>
            </a:r>
            <a:r>
              <a:rPr sz="2800" spc="-20" dirty="0">
                <a:latin typeface="Myriad Pro"/>
                <a:cs typeface="Segoe UI"/>
              </a:rPr>
              <a:t> </a:t>
            </a:r>
            <a:r>
              <a:rPr sz="2800" dirty="0">
                <a:latin typeface="Myriad Pro"/>
                <a:cs typeface="Segoe UI"/>
              </a:rPr>
              <a:t>would</a:t>
            </a:r>
            <a:r>
              <a:rPr sz="2800" spc="-25" dirty="0">
                <a:latin typeface="Myriad Pro"/>
                <a:cs typeface="Segoe UI"/>
              </a:rPr>
              <a:t> </a:t>
            </a:r>
            <a:r>
              <a:rPr sz="2800" dirty="0">
                <a:latin typeface="Myriad Pro"/>
                <a:cs typeface="Segoe UI"/>
              </a:rPr>
              <a:t>like</a:t>
            </a:r>
            <a:r>
              <a:rPr sz="2800" spc="-35" dirty="0">
                <a:latin typeface="Myriad Pro"/>
                <a:cs typeface="Segoe UI"/>
              </a:rPr>
              <a:t> </a:t>
            </a:r>
            <a:r>
              <a:rPr sz="2800" dirty="0">
                <a:latin typeface="Myriad Pro"/>
                <a:cs typeface="Segoe UI"/>
              </a:rPr>
              <a:t>to</a:t>
            </a:r>
            <a:r>
              <a:rPr sz="2800" spc="-20" dirty="0">
                <a:latin typeface="Myriad Pro"/>
                <a:cs typeface="Segoe UI"/>
              </a:rPr>
              <a:t> </a:t>
            </a:r>
            <a:r>
              <a:rPr sz="2800" spc="-10" dirty="0">
                <a:latin typeface="Myriad Pro"/>
                <a:cs typeface="Segoe UI"/>
              </a:rPr>
              <a:t>receive </a:t>
            </a:r>
            <a:r>
              <a:rPr sz="2800" dirty="0">
                <a:latin typeface="Myriad Pro"/>
                <a:cs typeface="Segoe UI"/>
              </a:rPr>
              <a:t>care</a:t>
            </a:r>
            <a:r>
              <a:rPr sz="2800" spc="-20" dirty="0">
                <a:latin typeface="Myriad Pro"/>
                <a:cs typeface="Segoe UI"/>
              </a:rPr>
              <a:t> </a:t>
            </a:r>
            <a:r>
              <a:rPr sz="2800" dirty="0">
                <a:latin typeface="Myriad Pro"/>
                <a:cs typeface="Segoe UI"/>
              </a:rPr>
              <a:t>and</a:t>
            </a:r>
            <a:r>
              <a:rPr sz="2800" spc="-20" dirty="0">
                <a:latin typeface="Myriad Pro"/>
                <a:cs typeface="Segoe UI"/>
              </a:rPr>
              <a:t> </a:t>
            </a:r>
            <a:r>
              <a:rPr sz="2800" dirty="0">
                <a:latin typeface="Myriad Pro"/>
                <a:cs typeface="Segoe UI"/>
              </a:rPr>
              <a:t>where</a:t>
            </a:r>
            <a:r>
              <a:rPr sz="2800" spc="-20" dirty="0">
                <a:latin typeface="Myriad Pro"/>
                <a:cs typeface="Segoe UI"/>
              </a:rPr>
              <a:t> </a:t>
            </a:r>
            <a:r>
              <a:rPr sz="2800" dirty="0">
                <a:latin typeface="Myriad Pro"/>
                <a:cs typeface="Segoe UI"/>
              </a:rPr>
              <a:t>they</a:t>
            </a:r>
            <a:r>
              <a:rPr sz="2800" spc="-20" dirty="0">
                <a:latin typeface="Myriad Pro"/>
                <a:cs typeface="Segoe UI"/>
              </a:rPr>
              <a:t> </a:t>
            </a:r>
            <a:r>
              <a:rPr sz="2800" dirty="0">
                <a:latin typeface="Myriad Pro"/>
                <a:cs typeface="Segoe UI"/>
              </a:rPr>
              <a:t>want</a:t>
            </a:r>
            <a:r>
              <a:rPr sz="2800" spc="-15" dirty="0">
                <a:latin typeface="Myriad Pro"/>
                <a:cs typeface="Segoe UI"/>
              </a:rPr>
              <a:t> </a:t>
            </a:r>
            <a:r>
              <a:rPr sz="2800" dirty="0">
                <a:latin typeface="Myriad Pro"/>
                <a:cs typeface="Segoe UI"/>
              </a:rPr>
              <a:t>to</a:t>
            </a:r>
            <a:r>
              <a:rPr sz="2800" spc="-15" dirty="0">
                <a:latin typeface="Myriad Pro"/>
                <a:cs typeface="Segoe UI"/>
              </a:rPr>
              <a:t> </a:t>
            </a:r>
            <a:r>
              <a:rPr sz="2800" spc="-20" dirty="0">
                <a:latin typeface="Myriad Pro"/>
                <a:cs typeface="Segoe UI"/>
              </a:rPr>
              <a:t>die.</a:t>
            </a:r>
            <a:endParaRPr sz="2800" dirty="0">
              <a:latin typeface="Myriad Pro"/>
              <a:cs typeface="Segoe UI"/>
            </a:endParaRPr>
          </a:p>
          <a:p>
            <a:pPr marL="12065" marR="267970">
              <a:spcBef>
                <a:spcPts val="665"/>
              </a:spcBef>
              <a:tabLst>
                <a:tab pos="355600" algn="l"/>
                <a:tab pos="356235" algn="l"/>
              </a:tabLst>
            </a:pPr>
            <a:r>
              <a:rPr sz="2800" dirty="0">
                <a:latin typeface="Myriad Pro"/>
                <a:cs typeface="Segoe UI"/>
              </a:rPr>
              <a:t>Patient</a:t>
            </a:r>
            <a:r>
              <a:rPr sz="2800" spc="-75" dirty="0">
                <a:latin typeface="Myriad Pro"/>
                <a:cs typeface="Segoe UI"/>
              </a:rPr>
              <a:t> </a:t>
            </a:r>
            <a:r>
              <a:rPr sz="2800" dirty="0">
                <a:latin typeface="Myriad Pro"/>
                <a:cs typeface="Segoe UI"/>
              </a:rPr>
              <a:t>can</a:t>
            </a:r>
            <a:r>
              <a:rPr sz="2800" spc="-40" dirty="0">
                <a:latin typeface="Myriad Pro"/>
                <a:cs typeface="Segoe UI"/>
              </a:rPr>
              <a:t> </a:t>
            </a:r>
            <a:r>
              <a:rPr sz="2800" u="sng" dirty="0">
                <a:solidFill>
                  <a:srgbClr val="0000FF"/>
                </a:solidFill>
                <a:uFill>
                  <a:solidFill>
                    <a:srgbClr val="0000FF"/>
                  </a:solidFill>
                </a:uFill>
                <a:latin typeface="Myriad Pro"/>
                <a:cs typeface="Calibri"/>
              </a:rPr>
              <a:t>receive</a:t>
            </a:r>
            <a:r>
              <a:rPr sz="2800" u="sng" spc="-85" dirty="0">
                <a:solidFill>
                  <a:srgbClr val="0000FF"/>
                </a:solidFill>
                <a:uFill>
                  <a:solidFill>
                    <a:srgbClr val="0000FF"/>
                  </a:solidFill>
                </a:uFill>
                <a:latin typeface="Myriad Pro"/>
                <a:cs typeface="Calibri"/>
              </a:rPr>
              <a:t> </a:t>
            </a:r>
            <a:r>
              <a:rPr sz="2800" u="sng" dirty="0">
                <a:solidFill>
                  <a:srgbClr val="0000FF"/>
                </a:solidFill>
                <a:uFill>
                  <a:solidFill>
                    <a:srgbClr val="0000FF"/>
                  </a:solidFill>
                </a:uFill>
                <a:latin typeface="Myriad Pro"/>
                <a:cs typeface="Calibri"/>
              </a:rPr>
              <a:t>end</a:t>
            </a:r>
            <a:r>
              <a:rPr sz="2800" u="sng" spc="-45" dirty="0">
                <a:solidFill>
                  <a:srgbClr val="0000FF"/>
                </a:solidFill>
                <a:uFill>
                  <a:solidFill>
                    <a:srgbClr val="0000FF"/>
                  </a:solidFill>
                </a:uFill>
                <a:latin typeface="Myriad Pro"/>
                <a:cs typeface="Calibri"/>
              </a:rPr>
              <a:t> </a:t>
            </a:r>
            <a:r>
              <a:rPr sz="2800" u="sng" dirty="0">
                <a:solidFill>
                  <a:srgbClr val="0000FF"/>
                </a:solidFill>
                <a:uFill>
                  <a:solidFill>
                    <a:srgbClr val="0000FF"/>
                  </a:solidFill>
                </a:uFill>
                <a:latin typeface="Myriad Pro"/>
                <a:cs typeface="Calibri"/>
              </a:rPr>
              <a:t>of</a:t>
            </a:r>
            <a:r>
              <a:rPr sz="2800" u="sng" spc="-50" dirty="0">
                <a:solidFill>
                  <a:srgbClr val="0000FF"/>
                </a:solidFill>
                <a:uFill>
                  <a:solidFill>
                    <a:srgbClr val="0000FF"/>
                  </a:solidFill>
                </a:uFill>
                <a:latin typeface="Myriad Pro"/>
                <a:cs typeface="Calibri"/>
              </a:rPr>
              <a:t> </a:t>
            </a:r>
            <a:r>
              <a:rPr sz="2800" u="sng" dirty="0">
                <a:solidFill>
                  <a:srgbClr val="0000FF"/>
                </a:solidFill>
                <a:uFill>
                  <a:solidFill>
                    <a:srgbClr val="0000FF"/>
                  </a:solidFill>
                </a:uFill>
                <a:latin typeface="Myriad Pro"/>
                <a:cs typeface="Calibri"/>
              </a:rPr>
              <a:t>life</a:t>
            </a:r>
            <a:r>
              <a:rPr sz="2800" u="sng" spc="-60" dirty="0">
                <a:solidFill>
                  <a:srgbClr val="0000FF"/>
                </a:solidFill>
                <a:uFill>
                  <a:solidFill>
                    <a:srgbClr val="0000FF"/>
                  </a:solidFill>
                </a:uFill>
                <a:latin typeface="Myriad Pro"/>
                <a:cs typeface="Calibri"/>
              </a:rPr>
              <a:t> </a:t>
            </a:r>
            <a:r>
              <a:rPr sz="2800" u="sng" dirty="0">
                <a:solidFill>
                  <a:srgbClr val="0000FF"/>
                </a:solidFill>
                <a:uFill>
                  <a:solidFill>
                    <a:srgbClr val="0000FF"/>
                  </a:solidFill>
                </a:uFill>
                <a:latin typeface="Myriad Pro"/>
                <a:cs typeface="Calibri"/>
              </a:rPr>
              <a:t>care</a:t>
            </a:r>
            <a:r>
              <a:rPr sz="2800" u="sng" spc="-60" dirty="0">
                <a:solidFill>
                  <a:srgbClr val="0000FF"/>
                </a:solidFill>
                <a:uFill>
                  <a:solidFill>
                    <a:srgbClr val="0000FF"/>
                  </a:solidFill>
                </a:uFill>
                <a:latin typeface="Myriad Pro"/>
                <a:cs typeface="Calibri"/>
              </a:rPr>
              <a:t> </a:t>
            </a:r>
            <a:r>
              <a:rPr sz="2800" u="sng" dirty="0">
                <a:solidFill>
                  <a:srgbClr val="0000FF"/>
                </a:solidFill>
                <a:uFill>
                  <a:solidFill>
                    <a:srgbClr val="0000FF"/>
                  </a:solidFill>
                </a:uFill>
                <a:latin typeface="Myriad Pro"/>
                <a:cs typeface="Calibri"/>
              </a:rPr>
              <a:t>at</a:t>
            </a:r>
            <a:r>
              <a:rPr sz="2800" u="sng" spc="-60" dirty="0">
                <a:solidFill>
                  <a:srgbClr val="0000FF"/>
                </a:solidFill>
                <a:uFill>
                  <a:solidFill>
                    <a:srgbClr val="0000FF"/>
                  </a:solidFill>
                </a:uFill>
                <a:latin typeface="Myriad Pro"/>
                <a:cs typeface="Calibri"/>
              </a:rPr>
              <a:t> </a:t>
            </a:r>
            <a:r>
              <a:rPr sz="2800" u="sng" dirty="0">
                <a:solidFill>
                  <a:srgbClr val="0000FF"/>
                </a:solidFill>
                <a:uFill>
                  <a:solidFill>
                    <a:srgbClr val="0000FF"/>
                  </a:solidFill>
                </a:uFill>
                <a:latin typeface="Myriad Pro"/>
                <a:cs typeface="Calibri"/>
              </a:rPr>
              <a:t>home</a:t>
            </a:r>
            <a:r>
              <a:rPr sz="2800" dirty="0">
                <a:solidFill>
                  <a:srgbClr val="202B31"/>
                </a:solidFill>
                <a:latin typeface="Myriad Pro"/>
                <a:cs typeface="Calibri"/>
              </a:rPr>
              <a:t>,</a:t>
            </a:r>
            <a:r>
              <a:rPr sz="2800" spc="-40" dirty="0">
                <a:solidFill>
                  <a:srgbClr val="202B31"/>
                </a:solidFill>
                <a:latin typeface="Myriad Pro"/>
                <a:cs typeface="Calibri"/>
              </a:rPr>
              <a:t> </a:t>
            </a:r>
            <a:r>
              <a:rPr sz="2800" spc="-25" dirty="0">
                <a:solidFill>
                  <a:srgbClr val="202B31"/>
                </a:solidFill>
                <a:latin typeface="Myriad Pro"/>
                <a:cs typeface="Calibri"/>
              </a:rPr>
              <a:t>in </a:t>
            </a:r>
            <a:r>
              <a:rPr sz="2800" dirty="0">
                <a:solidFill>
                  <a:srgbClr val="202B31"/>
                </a:solidFill>
                <a:latin typeface="Myriad Pro"/>
                <a:cs typeface="Calibri"/>
              </a:rPr>
              <a:t>a</a:t>
            </a:r>
            <a:r>
              <a:rPr sz="2800" spc="-30" dirty="0">
                <a:solidFill>
                  <a:srgbClr val="202B31"/>
                </a:solidFill>
                <a:latin typeface="Myriad Pro"/>
                <a:cs typeface="Calibri"/>
              </a:rPr>
              <a:t> </a:t>
            </a:r>
            <a:r>
              <a:rPr sz="2800" u="sng" dirty="0">
                <a:solidFill>
                  <a:srgbClr val="0000FF"/>
                </a:solidFill>
                <a:uFill>
                  <a:solidFill>
                    <a:srgbClr val="0000FF"/>
                  </a:solidFill>
                </a:uFill>
                <a:latin typeface="Myriad Pro"/>
                <a:cs typeface="Calibri"/>
              </a:rPr>
              <a:t>care</a:t>
            </a:r>
            <a:r>
              <a:rPr sz="2800" u="sng" spc="-50" dirty="0">
                <a:solidFill>
                  <a:srgbClr val="0000FF"/>
                </a:solidFill>
                <a:uFill>
                  <a:solidFill>
                    <a:srgbClr val="0000FF"/>
                  </a:solidFill>
                </a:uFill>
                <a:latin typeface="Myriad Pro"/>
                <a:cs typeface="Calibri"/>
              </a:rPr>
              <a:t> </a:t>
            </a:r>
            <a:r>
              <a:rPr sz="2800" u="sng" dirty="0">
                <a:solidFill>
                  <a:srgbClr val="0000FF"/>
                </a:solidFill>
                <a:uFill>
                  <a:solidFill>
                    <a:srgbClr val="0000FF"/>
                  </a:solidFill>
                </a:uFill>
                <a:latin typeface="Myriad Pro"/>
                <a:cs typeface="Calibri"/>
              </a:rPr>
              <a:t>home</a:t>
            </a:r>
            <a:r>
              <a:rPr sz="2800" dirty="0">
                <a:solidFill>
                  <a:srgbClr val="202B31"/>
                </a:solidFill>
                <a:latin typeface="Myriad Pro"/>
                <a:cs typeface="Calibri"/>
              </a:rPr>
              <a:t>,</a:t>
            </a:r>
            <a:r>
              <a:rPr sz="2800" spc="-15" dirty="0">
                <a:solidFill>
                  <a:srgbClr val="202B31"/>
                </a:solidFill>
                <a:latin typeface="Myriad Pro"/>
                <a:cs typeface="Calibri"/>
              </a:rPr>
              <a:t> </a:t>
            </a:r>
            <a:r>
              <a:rPr sz="2800" u="sng" dirty="0">
                <a:solidFill>
                  <a:srgbClr val="0000FF"/>
                </a:solidFill>
                <a:uFill>
                  <a:solidFill>
                    <a:srgbClr val="0000FF"/>
                  </a:solidFill>
                </a:uFill>
                <a:latin typeface="Myriad Pro"/>
                <a:cs typeface="Calibri"/>
              </a:rPr>
              <a:t>hospice</a:t>
            </a:r>
            <a:r>
              <a:rPr sz="2800" spc="-45" dirty="0">
                <a:solidFill>
                  <a:srgbClr val="0000FF"/>
                </a:solidFill>
                <a:latin typeface="Myriad Pro"/>
                <a:cs typeface="Calibri"/>
              </a:rPr>
              <a:t> </a:t>
            </a:r>
            <a:r>
              <a:rPr sz="2800" dirty="0">
                <a:solidFill>
                  <a:srgbClr val="202B31"/>
                </a:solidFill>
                <a:latin typeface="Myriad Pro"/>
                <a:cs typeface="Calibri"/>
              </a:rPr>
              <a:t>or</a:t>
            </a:r>
            <a:r>
              <a:rPr sz="2800" spc="-20" dirty="0">
                <a:solidFill>
                  <a:srgbClr val="202B31"/>
                </a:solidFill>
                <a:latin typeface="Myriad Pro"/>
                <a:cs typeface="Calibri"/>
              </a:rPr>
              <a:t> </a:t>
            </a:r>
            <a:r>
              <a:rPr sz="2800" u="sng" dirty="0">
                <a:solidFill>
                  <a:srgbClr val="0000FF"/>
                </a:solidFill>
                <a:uFill>
                  <a:solidFill>
                    <a:srgbClr val="0000FF"/>
                  </a:solidFill>
                </a:uFill>
                <a:latin typeface="Myriad Pro"/>
                <a:cs typeface="Calibri"/>
              </a:rPr>
              <a:t>be</a:t>
            </a:r>
            <a:r>
              <a:rPr sz="2800" u="sng" spc="-35" dirty="0">
                <a:solidFill>
                  <a:srgbClr val="0000FF"/>
                </a:solidFill>
                <a:uFill>
                  <a:solidFill>
                    <a:srgbClr val="0000FF"/>
                  </a:solidFill>
                </a:uFill>
                <a:latin typeface="Myriad Pro"/>
                <a:cs typeface="Calibri"/>
              </a:rPr>
              <a:t> </a:t>
            </a:r>
            <a:r>
              <a:rPr sz="2800" u="sng" dirty="0">
                <a:solidFill>
                  <a:srgbClr val="0000FF"/>
                </a:solidFill>
                <a:uFill>
                  <a:solidFill>
                    <a:srgbClr val="0000FF"/>
                  </a:solidFill>
                </a:uFill>
                <a:latin typeface="Myriad Pro"/>
                <a:cs typeface="Calibri"/>
              </a:rPr>
              <a:t>cared</a:t>
            </a:r>
            <a:r>
              <a:rPr sz="2800" u="sng" spc="-55" dirty="0">
                <a:solidFill>
                  <a:srgbClr val="0000FF"/>
                </a:solidFill>
                <a:uFill>
                  <a:solidFill>
                    <a:srgbClr val="0000FF"/>
                  </a:solidFill>
                </a:uFill>
                <a:latin typeface="Myriad Pro"/>
                <a:cs typeface="Calibri"/>
              </a:rPr>
              <a:t> </a:t>
            </a:r>
            <a:r>
              <a:rPr sz="2800" u="sng" dirty="0">
                <a:solidFill>
                  <a:srgbClr val="0000FF"/>
                </a:solidFill>
                <a:uFill>
                  <a:solidFill>
                    <a:srgbClr val="0000FF"/>
                  </a:solidFill>
                </a:uFill>
                <a:latin typeface="Myriad Pro"/>
                <a:cs typeface="Calibri"/>
              </a:rPr>
              <a:t>for</a:t>
            </a:r>
            <a:r>
              <a:rPr sz="2800" u="sng" spc="-25" dirty="0">
                <a:solidFill>
                  <a:srgbClr val="0000FF"/>
                </a:solidFill>
                <a:uFill>
                  <a:solidFill>
                    <a:srgbClr val="0000FF"/>
                  </a:solidFill>
                </a:uFill>
                <a:latin typeface="Myriad Pro"/>
                <a:cs typeface="Calibri"/>
              </a:rPr>
              <a:t> </a:t>
            </a:r>
            <a:r>
              <a:rPr sz="2800" u="sng" dirty="0">
                <a:solidFill>
                  <a:srgbClr val="0000FF"/>
                </a:solidFill>
                <a:uFill>
                  <a:solidFill>
                    <a:srgbClr val="0000FF"/>
                  </a:solidFill>
                </a:uFill>
                <a:latin typeface="Myriad Pro"/>
                <a:cs typeface="Calibri"/>
              </a:rPr>
              <a:t>in</a:t>
            </a:r>
            <a:r>
              <a:rPr sz="2800" u="sng" spc="-25" dirty="0">
                <a:solidFill>
                  <a:srgbClr val="0000FF"/>
                </a:solidFill>
                <a:uFill>
                  <a:solidFill>
                    <a:srgbClr val="0000FF"/>
                  </a:solidFill>
                </a:uFill>
                <a:latin typeface="Myriad Pro"/>
                <a:cs typeface="Calibri"/>
              </a:rPr>
              <a:t> </a:t>
            </a:r>
            <a:r>
              <a:rPr sz="2800" u="sng" spc="-10" dirty="0">
                <a:solidFill>
                  <a:srgbClr val="0000FF"/>
                </a:solidFill>
                <a:uFill>
                  <a:solidFill>
                    <a:srgbClr val="0000FF"/>
                  </a:solidFill>
                </a:uFill>
                <a:latin typeface="Myriad Pro"/>
                <a:cs typeface="Calibri"/>
              </a:rPr>
              <a:t>hospital</a:t>
            </a:r>
            <a:r>
              <a:rPr sz="2800" spc="-10" dirty="0">
                <a:solidFill>
                  <a:srgbClr val="202B31"/>
                </a:solidFill>
                <a:latin typeface="Myriad Pro"/>
                <a:cs typeface="Calibri"/>
              </a:rPr>
              <a:t>, </a:t>
            </a:r>
            <a:r>
              <a:rPr sz="2800" dirty="0">
                <a:latin typeface="Myriad Pro"/>
                <a:cs typeface="Segoe UI"/>
              </a:rPr>
              <a:t>depending</a:t>
            </a:r>
            <a:r>
              <a:rPr sz="2800" spc="-10" dirty="0">
                <a:latin typeface="Myriad Pro"/>
                <a:cs typeface="Segoe UI"/>
              </a:rPr>
              <a:t> </a:t>
            </a:r>
            <a:r>
              <a:rPr sz="2800" dirty="0">
                <a:latin typeface="Myriad Pro"/>
                <a:cs typeface="Segoe UI"/>
              </a:rPr>
              <a:t>on the</a:t>
            </a:r>
            <a:r>
              <a:rPr sz="2800" spc="-5" dirty="0">
                <a:latin typeface="Myriad Pro"/>
                <a:cs typeface="Segoe UI"/>
              </a:rPr>
              <a:t> </a:t>
            </a:r>
            <a:r>
              <a:rPr sz="2800" dirty="0">
                <a:latin typeface="Myriad Pro"/>
                <a:cs typeface="Segoe UI"/>
              </a:rPr>
              <a:t>needs</a:t>
            </a:r>
            <a:r>
              <a:rPr sz="2800" spc="15" dirty="0">
                <a:latin typeface="Myriad Pro"/>
                <a:cs typeface="Segoe UI"/>
              </a:rPr>
              <a:t> </a:t>
            </a:r>
            <a:r>
              <a:rPr sz="2800" dirty="0">
                <a:latin typeface="Myriad Pro"/>
                <a:cs typeface="Segoe UI"/>
              </a:rPr>
              <a:t>and </a:t>
            </a:r>
            <a:r>
              <a:rPr sz="2800" spc="-10" dirty="0">
                <a:latin typeface="Myriad Pro"/>
                <a:cs typeface="Segoe UI"/>
              </a:rPr>
              <a:t>preference.</a:t>
            </a:r>
            <a:endParaRPr sz="2800" dirty="0">
              <a:latin typeface="Myriad Pro"/>
              <a:cs typeface="Segoe UI"/>
            </a:endParaRPr>
          </a:p>
        </p:txBody>
      </p:sp>
    </p:spTree>
    <p:extLst>
      <p:ext uri="{BB962C8B-B14F-4D97-AF65-F5344CB8AC3E}">
        <p14:creationId xmlns:p14="http://schemas.microsoft.com/office/powerpoint/2010/main" val="4090348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415946" y="2448255"/>
            <a:ext cx="7358380" cy="1244600"/>
          </a:xfrm>
          <a:prstGeom prst="rect">
            <a:avLst/>
          </a:prstGeom>
        </p:spPr>
        <p:txBody>
          <a:bodyPr vert="horz" wrap="square" lIns="0" tIns="12065" rIns="0" bIns="0" rtlCol="0" anchor="ctr">
            <a:spAutoFit/>
          </a:bodyPr>
          <a:lstStyle/>
          <a:p>
            <a:pPr marL="2141855" marR="5080" indent="-2129790">
              <a:spcBef>
                <a:spcPts val="95"/>
              </a:spcBef>
            </a:pPr>
            <a:r>
              <a:rPr sz="4000" i="1" dirty="0">
                <a:latin typeface="Arial"/>
                <a:cs typeface="Arial"/>
              </a:rPr>
              <a:t>How</a:t>
            </a:r>
            <a:r>
              <a:rPr sz="4000" i="1" spc="-75" dirty="0">
                <a:latin typeface="Arial"/>
                <a:cs typeface="Arial"/>
              </a:rPr>
              <a:t> </a:t>
            </a:r>
            <a:r>
              <a:rPr sz="4000" i="1" dirty="0">
                <a:latin typeface="Arial"/>
                <a:cs typeface="Arial"/>
              </a:rPr>
              <a:t>long</a:t>
            </a:r>
            <a:r>
              <a:rPr sz="4000" i="1" spc="-100" dirty="0">
                <a:latin typeface="Arial"/>
                <a:cs typeface="Arial"/>
              </a:rPr>
              <a:t> </a:t>
            </a:r>
            <a:r>
              <a:rPr sz="4000" i="1" dirty="0">
                <a:latin typeface="Arial"/>
                <a:cs typeface="Arial"/>
              </a:rPr>
              <a:t>does</a:t>
            </a:r>
            <a:r>
              <a:rPr sz="4000" i="1" spc="-80" dirty="0">
                <a:latin typeface="Arial"/>
                <a:cs typeface="Arial"/>
              </a:rPr>
              <a:t> </a:t>
            </a:r>
            <a:r>
              <a:rPr sz="4000" i="1" dirty="0">
                <a:latin typeface="Arial"/>
                <a:cs typeface="Arial"/>
              </a:rPr>
              <a:t>end</a:t>
            </a:r>
            <a:r>
              <a:rPr sz="4000" i="1" spc="-85" dirty="0">
                <a:latin typeface="Arial"/>
                <a:cs typeface="Arial"/>
              </a:rPr>
              <a:t> </a:t>
            </a:r>
            <a:r>
              <a:rPr sz="4000" i="1" dirty="0">
                <a:latin typeface="Arial"/>
                <a:cs typeface="Arial"/>
              </a:rPr>
              <a:t>of</a:t>
            </a:r>
            <a:r>
              <a:rPr sz="4000" i="1" spc="-80" dirty="0">
                <a:latin typeface="Arial"/>
                <a:cs typeface="Arial"/>
              </a:rPr>
              <a:t> </a:t>
            </a:r>
            <a:r>
              <a:rPr sz="4000" i="1" dirty="0">
                <a:latin typeface="Arial"/>
                <a:cs typeface="Arial"/>
              </a:rPr>
              <a:t>life</a:t>
            </a:r>
            <a:r>
              <a:rPr sz="4000" i="1" spc="-75" dirty="0">
                <a:latin typeface="Arial"/>
                <a:cs typeface="Arial"/>
              </a:rPr>
              <a:t> </a:t>
            </a:r>
            <a:r>
              <a:rPr sz="4000" i="1" spc="-20" dirty="0">
                <a:latin typeface="Arial"/>
                <a:cs typeface="Arial"/>
              </a:rPr>
              <a:t>care </a:t>
            </a:r>
            <a:r>
              <a:rPr sz="4000" i="1" dirty="0">
                <a:latin typeface="Arial"/>
                <a:cs typeface="Arial"/>
              </a:rPr>
              <a:t>usually</a:t>
            </a:r>
            <a:r>
              <a:rPr sz="4000" i="1" spc="-155" dirty="0">
                <a:latin typeface="Arial"/>
                <a:cs typeface="Arial"/>
              </a:rPr>
              <a:t> </a:t>
            </a:r>
            <a:r>
              <a:rPr sz="4000" i="1" spc="-10" dirty="0">
                <a:latin typeface="Arial"/>
                <a:cs typeface="Arial"/>
              </a:rPr>
              <a:t>last?</a:t>
            </a:r>
            <a:endParaRPr sz="4000" dirty="0">
              <a:latin typeface="Arial"/>
              <a:cs typeface="Arial"/>
            </a:endParaRPr>
          </a:p>
        </p:txBody>
      </p:sp>
    </p:spTree>
    <p:extLst>
      <p:ext uri="{BB962C8B-B14F-4D97-AF65-F5344CB8AC3E}">
        <p14:creationId xmlns:p14="http://schemas.microsoft.com/office/powerpoint/2010/main" val="37694548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33295" y="483235"/>
            <a:ext cx="7126605" cy="696595"/>
          </a:xfrm>
          <a:prstGeom prst="rect">
            <a:avLst/>
          </a:prstGeom>
        </p:spPr>
        <p:txBody>
          <a:bodyPr vert="horz" wrap="square" lIns="0" tIns="13335" rIns="0" bIns="0" rtlCol="0" anchor="ctr">
            <a:spAutoFit/>
          </a:bodyPr>
          <a:lstStyle/>
          <a:p>
            <a:pPr marL="12700">
              <a:spcBef>
                <a:spcPts val="105"/>
              </a:spcBef>
              <a:tabLst>
                <a:tab pos="6020435" algn="l"/>
              </a:tabLst>
            </a:pPr>
            <a:r>
              <a:rPr dirty="0">
                <a:latin typeface="Myriad Pro"/>
              </a:rPr>
              <a:t>Duration</a:t>
            </a:r>
            <a:r>
              <a:rPr spc="-70" dirty="0">
                <a:latin typeface="Myriad Pro"/>
              </a:rPr>
              <a:t> </a:t>
            </a:r>
            <a:r>
              <a:rPr dirty="0">
                <a:latin typeface="Myriad Pro"/>
              </a:rPr>
              <a:t>of</a:t>
            </a:r>
            <a:r>
              <a:rPr spc="-45" dirty="0">
                <a:latin typeface="Myriad Pro"/>
              </a:rPr>
              <a:t> </a:t>
            </a:r>
            <a:r>
              <a:rPr dirty="0">
                <a:solidFill>
                  <a:srgbClr val="1F2023"/>
                </a:solidFill>
                <a:latin typeface="Myriad Pro"/>
              </a:rPr>
              <a:t>End</a:t>
            </a:r>
            <a:r>
              <a:rPr spc="-55" dirty="0">
                <a:solidFill>
                  <a:srgbClr val="1F2023"/>
                </a:solidFill>
                <a:latin typeface="Myriad Pro"/>
              </a:rPr>
              <a:t> </a:t>
            </a:r>
            <a:r>
              <a:rPr dirty="0">
                <a:solidFill>
                  <a:srgbClr val="1F2023"/>
                </a:solidFill>
                <a:latin typeface="Myriad Pro"/>
              </a:rPr>
              <a:t>of</a:t>
            </a:r>
            <a:r>
              <a:rPr spc="-45" dirty="0">
                <a:solidFill>
                  <a:srgbClr val="1F2023"/>
                </a:solidFill>
                <a:latin typeface="Myriad Pro"/>
              </a:rPr>
              <a:t> </a:t>
            </a:r>
            <a:r>
              <a:rPr spc="-20" dirty="0">
                <a:solidFill>
                  <a:srgbClr val="1F2023"/>
                </a:solidFill>
                <a:latin typeface="Myriad Pro"/>
              </a:rPr>
              <a:t>life</a:t>
            </a:r>
            <a:r>
              <a:rPr dirty="0">
                <a:solidFill>
                  <a:srgbClr val="1F2023"/>
                </a:solidFill>
                <a:latin typeface="Myriad Pro"/>
              </a:rPr>
              <a:t>	</a:t>
            </a:r>
            <a:r>
              <a:rPr spc="-20" dirty="0">
                <a:solidFill>
                  <a:srgbClr val="1F2023"/>
                </a:solidFill>
                <a:latin typeface="Myriad Pro"/>
              </a:rPr>
              <a:t>care</a:t>
            </a:r>
          </a:p>
        </p:txBody>
      </p:sp>
      <p:sp>
        <p:nvSpPr>
          <p:cNvPr id="3" name="object 3"/>
          <p:cNvSpPr txBox="1"/>
          <p:nvPr/>
        </p:nvSpPr>
        <p:spPr>
          <a:xfrm>
            <a:off x="2059940" y="1531746"/>
            <a:ext cx="8303260" cy="3885038"/>
          </a:xfrm>
          <a:prstGeom prst="rect">
            <a:avLst/>
          </a:prstGeom>
        </p:spPr>
        <p:txBody>
          <a:bodyPr vert="horz" wrap="square" lIns="0" tIns="100965" rIns="0" bIns="0" rtlCol="0">
            <a:spAutoFit/>
          </a:bodyPr>
          <a:lstStyle/>
          <a:p>
            <a:pPr marL="12065" marR="5080">
              <a:spcBef>
                <a:spcPts val="795"/>
              </a:spcBef>
              <a:tabLst>
                <a:tab pos="355600" algn="l"/>
                <a:tab pos="356235" algn="l"/>
              </a:tabLst>
            </a:pPr>
            <a:r>
              <a:rPr sz="3000" dirty="0">
                <a:solidFill>
                  <a:srgbClr val="1F2023"/>
                </a:solidFill>
                <a:latin typeface="Myriad Pro"/>
                <a:cs typeface="Arial"/>
              </a:rPr>
              <a:t>End</a:t>
            </a:r>
            <a:r>
              <a:rPr sz="3000" spc="-10" dirty="0">
                <a:solidFill>
                  <a:srgbClr val="1F2023"/>
                </a:solidFill>
                <a:latin typeface="Myriad Pro"/>
                <a:cs typeface="Arial"/>
              </a:rPr>
              <a:t> </a:t>
            </a:r>
            <a:r>
              <a:rPr sz="3000" dirty="0">
                <a:solidFill>
                  <a:srgbClr val="1F2023"/>
                </a:solidFill>
                <a:latin typeface="Myriad Pro"/>
                <a:cs typeface="Arial"/>
              </a:rPr>
              <a:t>of</a:t>
            </a:r>
            <a:r>
              <a:rPr sz="3000" spc="-15" dirty="0">
                <a:solidFill>
                  <a:srgbClr val="1F2023"/>
                </a:solidFill>
                <a:latin typeface="Myriad Pro"/>
                <a:cs typeface="Arial"/>
              </a:rPr>
              <a:t> </a:t>
            </a:r>
            <a:r>
              <a:rPr sz="3000" dirty="0">
                <a:solidFill>
                  <a:srgbClr val="1F2023"/>
                </a:solidFill>
                <a:latin typeface="Myriad Pro"/>
                <a:cs typeface="Arial"/>
              </a:rPr>
              <a:t>life</a:t>
            </a:r>
            <a:r>
              <a:rPr sz="3000" spc="-25" dirty="0">
                <a:solidFill>
                  <a:srgbClr val="1F2023"/>
                </a:solidFill>
                <a:latin typeface="Myriad Pro"/>
                <a:cs typeface="Arial"/>
              </a:rPr>
              <a:t> </a:t>
            </a:r>
            <a:r>
              <a:rPr sz="3000" dirty="0">
                <a:solidFill>
                  <a:srgbClr val="1F2023"/>
                </a:solidFill>
                <a:latin typeface="Myriad Pro"/>
                <a:cs typeface="Arial"/>
              </a:rPr>
              <a:t>care</a:t>
            </a:r>
            <a:r>
              <a:rPr sz="3000" spc="-15" dirty="0">
                <a:solidFill>
                  <a:srgbClr val="1F2023"/>
                </a:solidFill>
                <a:latin typeface="Myriad Pro"/>
                <a:cs typeface="Arial"/>
              </a:rPr>
              <a:t> </a:t>
            </a:r>
            <a:r>
              <a:rPr sz="3000" dirty="0">
                <a:solidFill>
                  <a:srgbClr val="1F2023"/>
                </a:solidFill>
                <a:latin typeface="Myriad Pro"/>
                <a:cs typeface="Arial"/>
              </a:rPr>
              <a:t>should</a:t>
            </a:r>
            <a:r>
              <a:rPr sz="3000" spc="-20" dirty="0">
                <a:solidFill>
                  <a:srgbClr val="1F2023"/>
                </a:solidFill>
                <a:latin typeface="Myriad Pro"/>
                <a:cs typeface="Arial"/>
              </a:rPr>
              <a:t> </a:t>
            </a:r>
            <a:r>
              <a:rPr sz="3000" dirty="0">
                <a:solidFill>
                  <a:srgbClr val="1F2023"/>
                </a:solidFill>
                <a:latin typeface="Myriad Pro"/>
                <a:cs typeface="Arial"/>
              </a:rPr>
              <a:t>begin</a:t>
            </a:r>
            <a:r>
              <a:rPr sz="3000" spc="-30" dirty="0">
                <a:solidFill>
                  <a:srgbClr val="1F2023"/>
                </a:solidFill>
                <a:latin typeface="Myriad Pro"/>
                <a:cs typeface="Arial"/>
              </a:rPr>
              <a:t> </a:t>
            </a:r>
            <a:r>
              <a:rPr sz="3000" dirty="0">
                <a:solidFill>
                  <a:srgbClr val="1F2023"/>
                </a:solidFill>
                <a:latin typeface="Myriad Pro"/>
                <a:cs typeface="Arial"/>
              </a:rPr>
              <a:t>when</a:t>
            </a:r>
            <a:r>
              <a:rPr sz="3000" spc="-30" dirty="0">
                <a:solidFill>
                  <a:srgbClr val="1F2023"/>
                </a:solidFill>
                <a:latin typeface="Myriad Pro"/>
                <a:cs typeface="Arial"/>
              </a:rPr>
              <a:t> </a:t>
            </a:r>
            <a:r>
              <a:rPr lang="en-GB" sz="3000" spc="-30" dirty="0">
                <a:solidFill>
                  <a:srgbClr val="1F2023"/>
                </a:solidFill>
                <a:latin typeface="Myriad Pro"/>
                <a:cs typeface="Arial"/>
              </a:rPr>
              <a:t>it is needed</a:t>
            </a:r>
            <a:r>
              <a:rPr sz="3000" spc="-15" dirty="0">
                <a:solidFill>
                  <a:srgbClr val="1F2023"/>
                </a:solidFill>
                <a:latin typeface="Myriad Pro"/>
                <a:cs typeface="Arial"/>
              </a:rPr>
              <a:t> </a:t>
            </a:r>
            <a:r>
              <a:rPr sz="3000" dirty="0">
                <a:solidFill>
                  <a:srgbClr val="1F2023"/>
                </a:solidFill>
                <a:latin typeface="Myriad Pro"/>
                <a:cs typeface="Arial"/>
              </a:rPr>
              <a:t>and</a:t>
            </a:r>
            <a:r>
              <a:rPr sz="3000" spc="-20" dirty="0">
                <a:solidFill>
                  <a:srgbClr val="1F2023"/>
                </a:solidFill>
                <a:latin typeface="Myriad Pro"/>
                <a:cs typeface="Arial"/>
              </a:rPr>
              <a:t> </a:t>
            </a:r>
            <a:r>
              <a:rPr sz="3000" dirty="0">
                <a:solidFill>
                  <a:srgbClr val="1F2023"/>
                </a:solidFill>
                <a:latin typeface="Myriad Pro"/>
                <a:cs typeface="Arial"/>
              </a:rPr>
              <a:t>may</a:t>
            </a:r>
            <a:r>
              <a:rPr sz="3000" spc="-5" dirty="0">
                <a:solidFill>
                  <a:srgbClr val="1F2023"/>
                </a:solidFill>
                <a:latin typeface="Myriad Pro"/>
                <a:cs typeface="Arial"/>
              </a:rPr>
              <a:t> </a:t>
            </a:r>
            <a:r>
              <a:rPr sz="3000" dirty="0">
                <a:solidFill>
                  <a:srgbClr val="1F2023"/>
                </a:solidFill>
                <a:latin typeface="Myriad Pro"/>
                <a:cs typeface="Arial"/>
              </a:rPr>
              <a:t>last</a:t>
            </a:r>
            <a:r>
              <a:rPr sz="3000" spc="-10" dirty="0">
                <a:solidFill>
                  <a:srgbClr val="1F2023"/>
                </a:solidFill>
                <a:latin typeface="Myriad Pro"/>
                <a:cs typeface="Arial"/>
              </a:rPr>
              <a:t> </a:t>
            </a:r>
            <a:r>
              <a:rPr sz="3000" b="1" dirty="0">
                <a:solidFill>
                  <a:srgbClr val="1F2023"/>
                </a:solidFill>
                <a:latin typeface="Myriad Pro"/>
                <a:cs typeface="Arial"/>
              </a:rPr>
              <a:t>a</a:t>
            </a:r>
            <a:r>
              <a:rPr sz="3000" b="1" spc="-10" dirty="0">
                <a:solidFill>
                  <a:srgbClr val="1F2023"/>
                </a:solidFill>
                <a:latin typeface="Myriad Pro"/>
                <a:cs typeface="Arial"/>
              </a:rPr>
              <a:t> </a:t>
            </a:r>
            <a:r>
              <a:rPr sz="3000" b="1" dirty="0">
                <a:solidFill>
                  <a:srgbClr val="1F2023"/>
                </a:solidFill>
                <a:latin typeface="Myriad Pro"/>
                <a:cs typeface="Arial"/>
              </a:rPr>
              <a:t>few</a:t>
            </a:r>
            <a:r>
              <a:rPr sz="3000" b="1" spc="-5" dirty="0">
                <a:solidFill>
                  <a:srgbClr val="1F2023"/>
                </a:solidFill>
                <a:latin typeface="Myriad Pro"/>
                <a:cs typeface="Arial"/>
              </a:rPr>
              <a:t> </a:t>
            </a:r>
            <a:r>
              <a:rPr sz="3000" b="1" dirty="0">
                <a:solidFill>
                  <a:srgbClr val="1F2023"/>
                </a:solidFill>
                <a:latin typeface="Myriad Pro"/>
                <a:cs typeface="Arial"/>
              </a:rPr>
              <a:t>days</a:t>
            </a:r>
            <a:r>
              <a:rPr sz="3000" b="1" spc="-5" dirty="0">
                <a:solidFill>
                  <a:srgbClr val="1F2023"/>
                </a:solidFill>
                <a:latin typeface="Myriad Pro"/>
                <a:cs typeface="Arial"/>
              </a:rPr>
              <a:t> </a:t>
            </a:r>
            <a:r>
              <a:rPr sz="3000" b="1" dirty="0">
                <a:solidFill>
                  <a:srgbClr val="1F2023"/>
                </a:solidFill>
                <a:latin typeface="Myriad Pro"/>
                <a:cs typeface="Arial"/>
              </a:rPr>
              <a:t>or</a:t>
            </a:r>
            <a:r>
              <a:rPr sz="3000" b="1" spc="-5" dirty="0">
                <a:solidFill>
                  <a:srgbClr val="1F2023"/>
                </a:solidFill>
                <a:latin typeface="Myriad Pro"/>
                <a:cs typeface="Arial"/>
              </a:rPr>
              <a:t> </a:t>
            </a:r>
            <a:r>
              <a:rPr sz="3000" b="1" dirty="0">
                <a:solidFill>
                  <a:srgbClr val="1F2023"/>
                </a:solidFill>
                <a:latin typeface="Myriad Pro"/>
                <a:cs typeface="Arial"/>
              </a:rPr>
              <a:t>months, </a:t>
            </a:r>
            <a:r>
              <a:rPr sz="3000" b="1" spc="-25" dirty="0">
                <a:solidFill>
                  <a:srgbClr val="1F2023"/>
                </a:solidFill>
                <a:latin typeface="Myriad Pro"/>
                <a:cs typeface="Arial"/>
              </a:rPr>
              <a:t>or </a:t>
            </a:r>
            <a:r>
              <a:rPr sz="3000" b="1" dirty="0">
                <a:solidFill>
                  <a:srgbClr val="1F2023"/>
                </a:solidFill>
                <a:latin typeface="Myriad Pro"/>
                <a:cs typeface="Arial"/>
              </a:rPr>
              <a:t>sometimes</a:t>
            </a:r>
            <a:r>
              <a:rPr sz="3000" b="1" spc="-25" dirty="0">
                <a:solidFill>
                  <a:srgbClr val="1F2023"/>
                </a:solidFill>
                <a:latin typeface="Myriad Pro"/>
                <a:cs typeface="Arial"/>
              </a:rPr>
              <a:t> </a:t>
            </a:r>
            <a:r>
              <a:rPr sz="3000" b="1" dirty="0">
                <a:solidFill>
                  <a:srgbClr val="1F2023"/>
                </a:solidFill>
                <a:latin typeface="Myriad Pro"/>
                <a:cs typeface="Arial"/>
              </a:rPr>
              <a:t>more</a:t>
            </a:r>
            <a:r>
              <a:rPr sz="3000" b="1" spc="-15" dirty="0">
                <a:solidFill>
                  <a:srgbClr val="1F2023"/>
                </a:solidFill>
                <a:latin typeface="Myriad Pro"/>
                <a:cs typeface="Arial"/>
              </a:rPr>
              <a:t> </a:t>
            </a:r>
            <a:r>
              <a:rPr sz="3000" b="1" dirty="0">
                <a:solidFill>
                  <a:srgbClr val="1F2023"/>
                </a:solidFill>
                <a:latin typeface="Myriad Pro"/>
                <a:cs typeface="Arial"/>
              </a:rPr>
              <a:t>than</a:t>
            </a:r>
            <a:r>
              <a:rPr sz="3000" b="1" spc="-10" dirty="0">
                <a:solidFill>
                  <a:srgbClr val="1F2023"/>
                </a:solidFill>
                <a:latin typeface="Myriad Pro"/>
                <a:cs typeface="Arial"/>
              </a:rPr>
              <a:t> </a:t>
            </a:r>
            <a:r>
              <a:rPr sz="3000" b="1" dirty="0">
                <a:solidFill>
                  <a:srgbClr val="1F2023"/>
                </a:solidFill>
                <a:latin typeface="Myriad Pro"/>
                <a:cs typeface="Arial"/>
              </a:rPr>
              <a:t>a</a:t>
            </a:r>
            <a:r>
              <a:rPr sz="3000" b="1" spc="-20" dirty="0">
                <a:solidFill>
                  <a:srgbClr val="1F2023"/>
                </a:solidFill>
                <a:latin typeface="Myriad Pro"/>
                <a:cs typeface="Arial"/>
              </a:rPr>
              <a:t> </a:t>
            </a:r>
            <a:r>
              <a:rPr sz="3000" b="1" spc="-10" dirty="0">
                <a:solidFill>
                  <a:srgbClr val="1F2023"/>
                </a:solidFill>
                <a:latin typeface="Myriad Pro"/>
                <a:cs typeface="Arial"/>
              </a:rPr>
              <a:t>year</a:t>
            </a:r>
            <a:r>
              <a:rPr sz="3000" spc="-10" dirty="0">
                <a:solidFill>
                  <a:srgbClr val="1F2023"/>
                </a:solidFill>
                <a:latin typeface="Myriad Pro"/>
                <a:cs typeface="Arial"/>
              </a:rPr>
              <a:t>.</a:t>
            </a:r>
            <a:endParaRPr sz="3000" dirty="0">
              <a:latin typeface="Myriad Pro"/>
              <a:cs typeface="Arial"/>
            </a:endParaRPr>
          </a:p>
          <a:p>
            <a:pPr marL="12065" marR="296545">
              <a:spcBef>
                <a:spcPts val="745"/>
              </a:spcBef>
              <a:tabLst>
                <a:tab pos="355600" algn="l"/>
                <a:tab pos="356235" algn="l"/>
              </a:tabLst>
            </a:pPr>
            <a:r>
              <a:rPr sz="3000" dirty="0">
                <a:solidFill>
                  <a:srgbClr val="1F2023"/>
                </a:solidFill>
                <a:latin typeface="Myriad Pro"/>
                <a:cs typeface="Arial"/>
              </a:rPr>
              <a:t>People</a:t>
            </a:r>
            <a:r>
              <a:rPr sz="3000" spc="-55" dirty="0">
                <a:solidFill>
                  <a:srgbClr val="1F2023"/>
                </a:solidFill>
                <a:latin typeface="Myriad Pro"/>
                <a:cs typeface="Arial"/>
              </a:rPr>
              <a:t> </a:t>
            </a:r>
            <a:r>
              <a:rPr sz="3000" dirty="0">
                <a:solidFill>
                  <a:srgbClr val="1F2023"/>
                </a:solidFill>
                <a:latin typeface="Myriad Pro"/>
                <a:cs typeface="Arial"/>
              </a:rPr>
              <a:t>in</a:t>
            </a:r>
            <a:r>
              <a:rPr sz="3000" spc="-30" dirty="0">
                <a:solidFill>
                  <a:srgbClr val="1F2023"/>
                </a:solidFill>
                <a:latin typeface="Myriad Pro"/>
                <a:cs typeface="Arial"/>
              </a:rPr>
              <a:t> </a:t>
            </a:r>
            <a:r>
              <a:rPr sz="3000" dirty="0">
                <a:solidFill>
                  <a:srgbClr val="1F2023"/>
                </a:solidFill>
                <a:latin typeface="Myriad Pro"/>
                <a:cs typeface="Arial"/>
              </a:rPr>
              <a:t>lots</a:t>
            </a:r>
            <a:r>
              <a:rPr sz="3000" spc="-20" dirty="0">
                <a:solidFill>
                  <a:srgbClr val="1F2023"/>
                </a:solidFill>
                <a:latin typeface="Myriad Pro"/>
                <a:cs typeface="Arial"/>
              </a:rPr>
              <a:t> </a:t>
            </a:r>
            <a:r>
              <a:rPr sz="3000" dirty="0">
                <a:solidFill>
                  <a:srgbClr val="1F2023"/>
                </a:solidFill>
                <a:latin typeface="Myriad Pro"/>
                <a:cs typeface="Arial"/>
              </a:rPr>
              <a:t>of</a:t>
            </a:r>
            <a:r>
              <a:rPr sz="3000" spc="-25" dirty="0">
                <a:solidFill>
                  <a:srgbClr val="1F2023"/>
                </a:solidFill>
                <a:latin typeface="Myriad Pro"/>
                <a:cs typeface="Arial"/>
              </a:rPr>
              <a:t> </a:t>
            </a:r>
            <a:r>
              <a:rPr sz="3000" dirty="0">
                <a:solidFill>
                  <a:srgbClr val="1F2023"/>
                </a:solidFill>
                <a:latin typeface="Myriad Pro"/>
                <a:cs typeface="Arial"/>
              </a:rPr>
              <a:t>different</a:t>
            </a:r>
            <a:r>
              <a:rPr sz="3000" spc="-30" dirty="0">
                <a:solidFill>
                  <a:srgbClr val="1F2023"/>
                </a:solidFill>
                <a:latin typeface="Myriad Pro"/>
                <a:cs typeface="Arial"/>
              </a:rPr>
              <a:t> </a:t>
            </a:r>
            <a:r>
              <a:rPr sz="3000" dirty="0">
                <a:solidFill>
                  <a:srgbClr val="1F2023"/>
                </a:solidFill>
                <a:latin typeface="Myriad Pro"/>
                <a:cs typeface="Arial"/>
              </a:rPr>
              <a:t>situations</a:t>
            </a:r>
            <a:r>
              <a:rPr sz="3000" spc="-35" dirty="0">
                <a:solidFill>
                  <a:srgbClr val="1F2023"/>
                </a:solidFill>
                <a:latin typeface="Myriad Pro"/>
                <a:cs typeface="Arial"/>
              </a:rPr>
              <a:t> </a:t>
            </a:r>
            <a:r>
              <a:rPr sz="3000" spc="-25" dirty="0">
                <a:solidFill>
                  <a:srgbClr val="1F2023"/>
                </a:solidFill>
                <a:latin typeface="Myriad Pro"/>
                <a:cs typeface="Arial"/>
              </a:rPr>
              <a:t>can </a:t>
            </a:r>
            <a:r>
              <a:rPr sz="3000" dirty="0">
                <a:solidFill>
                  <a:srgbClr val="1F2023"/>
                </a:solidFill>
                <a:latin typeface="Myriad Pro"/>
                <a:cs typeface="Arial"/>
              </a:rPr>
              <a:t>benefit</a:t>
            </a:r>
            <a:r>
              <a:rPr sz="3000" spc="-35" dirty="0">
                <a:solidFill>
                  <a:srgbClr val="1F2023"/>
                </a:solidFill>
                <a:latin typeface="Myriad Pro"/>
                <a:cs typeface="Arial"/>
              </a:rPr>
              <a:t> </a:t>
            </a:r>
            <a:r>
              <a:rPr sz="3000" dirty="0">
                <a:solidFill>
                  <a:srgbClr val="1F2023"/>
                </a:solidFill>
                <a:latin typeface="Myriad Pro"/>
                <a:cs typeface="Arial"/>
              </a:rPr>
              <a:t>from end</a:t>
            </a:r>
            <a:r>
              <a:rPr sz="3000" spc="-30" dirty="0">
                <a:solidFill>
                  <a:srgbClr val="1F2023"/>
                </a:solidFill>
                <a:latin typeface="Myriad Pro"/>
                <a:cs typeface="Arial"/>
              </a:rPr>
              <a:t> </a:t>
            </a:r>
            <a:r>
              <a:rPr sz="3000" dirty="0">
                <a:solidFill>
                  <a:srgbClr val="1F2023"/>
                </a:solidFill>
                <a:latin typeface="Myriad Pro"/>
                <a:cs typeface="Arial"/>
              </a:rPr>
              <a:t>of</a:t>
            </a:r>
            <a:r>
              <a:rPr sz="3000" spc="-15" dirty="0">
                <a:solidFill>
                  <a:srgbClr val="1F2023"/>
                </a:solidFill>
                <a:latin typeface="Myriad Pro"/>
                <a:cs typeface="Arial"/>
              </a:rPr>
              <a:t> </a:t>
            </a:r>
            <a:r>
              <a:rPr sz="3000" dirty="0">
                <a:solidFill>
                  <a:srgbClr val="1F2023"/>
                </a:solidFill>
                <a:latin typeface="Myriad Pro"/>
                <a:cs typeface="Arial"/>
              </a:rPr>
              <a:t>life</a:t>
            </a:r>
            <a:r>
              <a:rPr sz="3000" spc="-20" dirty="0">
                <a:solidFill>
                  <a:srgbClr val="1F2023"/>
                </a:solidFill>
                <a:latin typeface="Myriad Pro"/>
                <a:cs typeface="Arial"/>
              </a:rPr>
              <a:t> </a:t>
            </a:r>
            <a:r>
              <a:rPr sz="3000" dirty="0">
                <a:solidFill>
                  <a:srgbClr val="1F2023"/>
                </a:solidFill>
                <a:latin typeface="Myriad Pro"/>
                <a:cs typeface="Arial"/>
              </a:rPr>
              <a:t>care.</a:t>
            </a:r>
            <a:r>
              <a:rPr sz="3000" spc="-20" dirty="0">
                <a:solidFill>
                  <a:srgbClr val="1F2023"/>
                </a:solidFill>
                <a:latin typeface="Myriad Pro"/>
                <a:cs typeface="Arial"/>
              </a:rPr>
              <a:t> </a:t>
            </a:r>
            <a:r>
              <a:rPr sz="3000" dirty="0">
                <a:solidFill>
                  <a:srgbClr val="1F2023"/>
                </a:solidFill>
                <a:latin typeface="Myriad Pro"/>
                <a:cs typeface="Arial"/>
              </a:rPr>
              <a:t>Some</a:t>
            </a:r>
            <a:r>
              <a:rPr sz="3000" spc="-20" dirty="0">
                <a:solidFill>
                  <a:srgbClr val="1F2023"/>
                </a:solidFill>
                <a:latin typeface="Myriad Pro"/>
                <a:cs typeface="Arial"/>
              </a:rPr>
              <a:t> </a:t>
            </a:r>
            <a:r>
              <a:rPr sz="3000" dirty="0">
                <a:solidFill>
                  <a:srgbClr val="1F2023"/>
                </a:solidFill>
                <a:latin typeface="Myriad Pro"/>
                <a:cs typeface="Arial"/>
              </a:rPr>
              <a:t>of</a:t>
            </a:r>
            <a:r>
              <a:rPr sz="3000" spc="-10" dirty="0">
                <a:solidFill>
                  <a:srgbClr val="1F2023"/>
                </a:solidFill>
                <a:latin typeface="Myriad Pro"/>
                <a:cs typeface="Arial"/>
              </a:rPr>
              <a:t> </a:t>
            </a:r>
            <a:r>
              <a:rPr sz="3000" spc="-20" dirty="0">
                <a:solidFill>
                  <a:srgbClr val="1F2023"/>
                </a:solidFill>
                <a:latin typeface="Myriad Pro"/>
                <a:cs typeface="Arial"/>
              </a:rPr>
              <a:t>them </a:t>
            </a:r>
            <a:r>
              <a:rPr sz="3000" dirty="0">
                <a:solidFill>
                  <a:srgbClr val="1F2023"/>
                </a:solidFill>
                <a:latin typeface="Myriad Pro"/>
                <a:cs typeface="Arial"/>
              </a:rPr>
              <a:t>may</a:t>
            </a:r>
            <a:r>
              <a:rPr sz="3000" spc="-10" dirty="0">
                <a:solidFill>
                  <a:srgbClr val="1F2023"/>
                </a:solidFill>
                <a:latin typeface="Myriad Pro"/>
                <a:cs typeface="Arial"/>
              </a:rPr>
              <a:t> </a:t>
            </a:r>
            <a:r>
              <a:rPr sz="3000" dirty="0">
                <a:solidFill>
                  <a:srgbClr val="1F2023"/>
                </a:solidFill>
                <a:latin typeface="Myriad Pro"/>
                <a:cs typeface="Arial"/>
              </a:rPr>
              <a:t>be</a:t>
            </a:r>
            <a:r>
              <a:rPr sz="3000" spc="-15" dirty="0">
                <a:solidFill>
                  <a:srgbClr val="1F2023"/>
                </a:solidFill>
                <a:latin typeface="Myriad Pro"/>
                <a:cs typeface="Arial"/>
              </a:rPr>
              <a:t> </a:t>
            </a:r>
            <a:r>
              <a:rPr sz="3000" dirty="0">
                <a:solidFill>
                  <a:srgbClr val="1F2023"/>
                </a:solidFill>
                <a:latin typeface="Myriad Pro"/>
                <a:cs typeface="Arial"/>
              </a:rPr>
              <a:t>expected</a:t>
            </a:r>
            <a:r>
              <a:rPr sz="3000" spc="-35" dirty="0">
                <a:solidFill>
                  <a:srgbClr val="1F2023"/>
                </a:solidFill>
                <a:latin typeface="Myriad Pro"/>
                <a:cs typeface="Arial"/>
              </a:rPr>
              <a:t> </a:t>
            </a:r>
            <a:r>
              <a:rPr sz="3000" dirty="0">
                <a:solidFill>
                  <a:srgbClr val="1F2023"/>
                </a:solidFill>
                <a:latin typeface="Myriad Pro"/>
                <a:cs typeface="Arial"/>
              </a:rPr>
              <a:t>to</a:t>
            </a:r>
            <a:r>
              <a:rPr sz="3000" spc="-10" dirty="0">
                <a:solidFill>
                  <a:srgbClr val="1F2023"/>
                </a:solidFill>
                <a:latin typeface="Myriad Pro"/>
                <a:cs typeface="Arial"/>
              </a:rPr>
              <a:t> </a:t>
            </a:r>
            <a:r>
              <a:rPr sz="3000" dirty="0">
                <a:solidFill>
                  <a:srgbClr val="1F2023"/>
                </a:solidFill>
                <a:latin typeface="Myriad Pro"/>
                <a:cs typeface="Arial"/>
              </a:rPr>
              <a:t>die</a:t>
            </a:r>
            <a:r>
              <a:rPr sz="3000" spc="-25" dirty="0">
                <a:solidFill>
                  <a:srgbClr val="1F2023"/>
                </a:solidFill>
                <a:latin typeface="Myriad Pro"/>
                <a:cs typeface="Arial"/>
              </a:rPr>
              <a:t> </a:t>
            </a:r>
            <a:r>
              <a:rPr sz="3000" dirty="0">
                <a:solidFill>
                  <a:srgbClr val="1F2023"/>
                </a:solidFill>
                <a:latin typeface="Myriad Pro"/>
                <a:cs typeface="Arial"/>
              </a:rPr>
              <a:t>within</a:t>
            </a:r>
            <a:r>
              <a:rPr sz="3000" spc="-35" dirty="0">
                <a:solidFill>
                  <a:srgbClr val="1F2023"/>
                </a:solidFill>
                <a:latin typeface="Myriad Pro"/>
                <a:cs typeface="Arial"/>
              </a:rPr>
              <a:t> </a:t>
            </a:r>
            <a:r>
              <a:rPr sz="3000" dirty="0">
                <a:solidFill>
                  <a:srgbClr val="1F2023"/>
                </a:solidFill>
                <a:latin typeface="Myriad Pro"/>
                <a:cs typeface="Arial"/>
              </a:rPr>
              <a:t>the</a:t>
            </a:r>
            <a:r>
              <a:rPr sz="3000" spc="-10" dirty="0">
                <a:solidFill>
                  <a:srgbClr val="1F2023"/>
                </a:solidFill>
                <a:latin typeface="Myriad Pro"/>
                <a:cs typeface="Arial"/>
              </a:rPr>
              <a:t> </a:t>
            </a:r>
            <a:r>
              <a:rPr sz="3000" dirty="0">
                <a:solidFill>
                  <a:srgbClr val="1F2023"/>
                </a:solidFill>
                <a:latin typeface="Myriad Pro"/>
                <a:cs typeface="Arial"/>
              </a:rPr>
              <a:t>next</a:t>
            </a:r>
            <a:r>
              <a:rPr sz="3000" spc="-10" dirty="0">
                <a:solidFill>
                  <a:srgbClr val="1F2023"/>
                </a:solidFill>
                <a:latin typeface="Myriad Pro"/>
                <a:cs typeface="Arial"/>
              </a:rPr>
              <a:t> </a:t>
            </a:r>
            <a:r>
              <a:rPr sz="3000" spc="-25" dirty="0">
                <a:solidFill>
                  <a:srgbClr val="1F2023"/>
                </a:solidFill>
                <a:latin typeface="Myriad Pro"/>
                <a:cs typeface="Arial"/>
              </a:rPr>
              <a:t>few </a:t>
            </a:r>
            <a:r>
              <a:rPr sz="3000" dirty="0">
                <a:solidFill>
                  <a:srgbClr val="1F2023"/>
                </a:solidFill>
                <a:latin typeface="Myriad Pro"/>
                <a:cs typeface="Arial"/>
              </a:rPr>
              <a:t>hours</a:t>
            </a:r>
            <a:r>
              <a:rPr sz="3000" spc="-30" dirty="0">
                <a:solidFill>
                  <a:srgbClr val="1F2023"/>
                </a:solidFill>
                <a:latin typeface="Myriad Pro"/>
                <a:cs typeface="Arial"/>
              </a:rPr>
              <a:t> </a:t>
            </a:r>
            <a:r>
              <a:rPr sz="3000" dirty="0">
                <a:solidFill>
                  <a:srgbClr val="1F2023"/>
                </a:solidFill>
                <a:latin typeface="Myriad Pro"/>
                <a:cs typeface="Arial"/>
              </a:rPr>
              <a:t>or</a:t>
            </a:r>
            <a:r>
              <a:rPr sz="3000" spc="-25" dirty="0">
                <a:solidFill>
                  <a:srgbClr val="1F2023"/>
                </a:solidFill>
                <a:latin typeface="Myriad Pro"/>
                <a:cs typeface="Arial"/>
              </a:rPr>
              <a:t> </a:t>
            </a:r>
            <a:r>
              <a:rPr sz="3000" spc="-10" dirty="0">
                <a:solidFill>
                  <a:srgbClr val="1F2023"/>
                </a:solidFill>
                <a:latin typeface="Myriad Pro"/>
                <a:cs typeface="Arial"/>
              </a:rPr>
              <a:t>days.</a:t>
            </a:r>
            <a:r>
              <a:rPr lang="en-GB" sz="3000" spc="-10" dirty="0">
                <a:solidFill>
                  <a:srgbClr val="1F2023"/>
                </a:solidFill>
                <a:latin typeface="Myriad Pro"/>
                <a:cs typeface="Arial"/>
              </a:rPr>
              <a:t>  </a:t>
            </a:r>
            <a:r>
              <a:rPr sz="3000" dirty="0">
                <a:solidFill>
                  <a:srgbClr val="1F2023"/>
                </a:solidFill>
                <a:latin typeface="Myriad Pro"/>
                <a:cs typeface="Arial"/>
              </a:rPr>
              <a:t>Others</a:t>
            </a:r>
            <a:r>
              <a:rPr sz="3000" spc="-10" dirty="0">
                <a:solidFill>
                  <a:srgbClr val="1F2023"/>
                </a:solidFill>
                <a:latin typeface="Myriad Pro"/>
                <a:cs typeface="Arial"/>
              </a:rPr>
              <a:t> </a:t>
            </a:r>
            <a:r>
              <a:rPr sz="3000" dirty="0">
                <a:solidFill>
                  <a:srgbClr val="1F2023"/>
                </a:solidFill>
                <a:latin typeface="Myriad Pro"/>
                <a:cs typeface="Arial"/>
              </a:rPr>
              <a:t>receive</a:t>
            </a:r>
            <a:r>
              <a:rPr sz="3000" spc="-25" dirty="0">
                <a:solidFill>
                  <a:srgbClr val="1F2023"/>
                </a:solidFill>
                <a:latin typeface="Myriad Pro"/>
                <a:cs typeface="Arial"/>
              </a:rPr>
              <a:t> </a:t>
            </a:r>
            <a:r>
              <a:rPr sz="3000" dirty="0">
                <a:solidFill>
                  <a:srgbClr val="1F2023"/>
                </a:solidFill>
                <a:latin typeface="Myriad Pro"/>
                <a:cs typeface="Arial"/>
              </a:rPr>
              <a:t>end</a:t>
            </a:r>
            <a:r>
              <a:rPr sz="3000" spc="-30" dirty="0">
                <a:solidFill>
                  <a:srgbClr val="1F2023"/>
                </a:solidFill>
                <a:latin typeface="Myriad Pro"/>
                <a:cs typeface="Arial"/>
              </a:rPr>
              <a:t> </a:t>
            </a:r>
            <a:r>
              <a:rPr sz="3000" dirty="0">
                <a:solidFill>
                  <a:srgbClr val="1F2023"/>
                </a:solidFill>
                <a:latin typeface="Myriad Pro"/>
                <a:cs typeface="Arial"/>
              </a:rPr>
              <a:t>of</a:t>
            </a:r>
            <a:r>
              <a:rPr sz="3000" spc="-10" dirty="0">
                <a:solidFill>
                  <a:srgbClr val="1F2023"/>
                </a:solidFill>
                <a:latin typeface="Myriad Pro"/>
                <a:cs typeface="Arial"/>
              </a:rPr>
              <a:t> </a:t>
            </a:r>
            <a:r>
              <a:rPr sz="3000" dirty="0">
                <a:solidFill>
                  <a:srgbClr val="1F2023"/>
                </a:solidFill>
                <a:latin typeface="Myriad Pro"/>
                <a:cs typeface="Arial"/>
              </a:rPr>
              <a:t>life</a:t>
            </a:r>
            <a:r>
              <a:rPr sz="3000" spc="-25" dirty="0">
                <a:solidFill>
                  <a:srgbClr val="1F2023"/>
                </a:solidFill>
                <a:latin typeface="Myriad Pro"/>
                <a:cs typeface="Arial"/>
              </a:rPr>
              <a:t> </a:t>
            </a:r>
            <a:r>
              <a:rPr sz="3000" dirty="0">
                <a:solidFill>
                  <a:srgbClr val="1F2023"/>
                </a:solidFill>
                <a:latin typeface="Myriad Pro"/>
                <a:cs typeface="Arial"/>
              </a:rPr>
              <a:t>care</a:t>
            </a:r>
            <a:r>
              <a:rPr sz="3000" spc="-20" dirty="0">
                <a:solidFill>
                  <a:srgbClr val="1F2023"/>
                </a:solidFill>
                <a:latin typeface="Myriad Pro"/>
                <a:cs typeface="Arial"/>
              </a:rPr>
              <a:t> </a:t>
            </a:r>
            <a:r>
              <a:rPr sz="3000" dirty="0">
                <a:solidFill>
                  <a:srgbClr val="1F2023"/>
                </a:solidFill>
                <a:latin typeface="Myriad Pro"/>
                <a:cs typeface="Arial"/>
              </a:rPr>
              <a:t>over</a:t>
            </a:r>
            <a:r>
              <a:rPr sz="3000" spc="-15" dirty="0">
                <a:solidFill>
                  <a:srgbClr val="1F2023"/>
                </a:solidFill>
                <a:latin typeface="Myriad Pro"/>
                <a:cs typeface="Arial"/>
              </a:rPr>
              <a:t> </a:t>
            </a:r>
            <a:r>
              <a:rPr sz="3000" spc="-20" dirty="0">
                <a:solidFill>
                  <a:srgbClr val="1F2023"/>
                </a:solidFill>
                <a:latin typeface="Myriad Pro"/>
                <a:cs typeface="Arial"/>
              </a:rPr>
              <a:t>many </a:t>
            </a:r>
            <a:r>
              <a:rPr sz="3000" spc="-10" dirty="0">
                <a:solidFill>
                  <a:srgbClr val="1F2023"/>
                </a:solidFill>
                <a:latin typeface="Myriad Pro"/>
                <a:cs typeface="Arial"/>
              </a:rPr>
              <a:t>months.</a:t>
            </a:r>
            <a:endParaRPr sz="3000" dirty="0">
              <a:latin typeface="Myriad Pro"/>
              <a:cs typeface="Arial"/>
            </a:endParaRPr>
          </a:p>
        </p:txBody>
      </p:sp>
    </p:spTree>
    <p:extLst>
      <p:ext uri="{BB962C8B-B14F-4D97-AF65-F5344CB8AC3E}">
        <p14:creationId xmlns:p14="http://schemas.microsoft.com/office/powerpoint/2010/main" val="1927368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88515" y="2753055"/>
            <a:ext cx="7418705" cy="635000"/>
          </a:xfrm>
          <a:prstGeom prst="rect">
            <a:avLst/>
          </a:prstGeom>
        </p:spPr>
        <p:txBody>
          <a:bodyPr vert="horz" wrap="square" lIns="0" tIns="12065" rIns="0" bIns="0" rtlCol="0" anchor="ctr">
            <a:spAutoFit/>
          </a:bodyPr>
          <a:lstStyle/>
          <a:p>
            <a:pPr marL="12700">
              <a:spcBef>
                <a:spcPts val="95"/>
              </a:spcBef>
            </a:pPr>
            <a:r>
              <a:rPr sz="4000" i="1" dirty="0">
                <a:latin typeface="Myriad Pro"/>
                <a:cs typeface="Arial"/>
              </a:rPr>
              <a:t>Who</a:t>
            </a:r>
            <a:r>
              <a:rPr sz="4000" i="1" spc="-90" dirty="0">
                <a:latin typeface="Myriad Pro"/>
                <a:cs typeface="Arial"/>
              </a:rPr>
              <a:t> </a:t>
            </a:r>
            <a:r>
              <a:rPr sz="4000" i="1" dirty="0">
                <a:latin typeface="Myriad Pro"/>
                <a:cs typeface="Arial"/>
              </a:rPr>
              <a:t>provides</a:t>
            </a:r>
            <a:r>
              <a:rPr sz="4000" i="1" spc="-90" dirty="0">
                <a:latin typeface="Myriad Pro"/>
                <a:cs typeface="Arial"/>
              </a:rPr>
              <a:t> </a:t>
            </a:r>
            <a:r>
              <a:rPr sz="4000" i="1" dirty="0">
                <a:latin typeface="Myriad Pro"/>
                <a:cs typeface="Arial"/>
              </a:rPr>
              <a:t>end</a:t>
            </a:r>
            <a:r>
              <a:rPr sz="4000" i="1" spc="-105" dirty="0">
                <a:latin typeface="Myriad Pro"/>
                <a:cs typeface="Arial"/>
              </a:rPr>
              <a:t> </a:t>
            </a:r>
            <a:r>
              <a:rPr sz="4000" i="1" dirty="0">
                <a:latin typeface="Myriad Pro"/>
                <a:cs typeface="Arial"/>
              </a:rPr>
              <a:t>of</a:t>
            </a:r>
            <a:r>
              <a:rPr sz="4000" i="1" spc="-90" dirty="0">
                <a:latin typeface="Myriad Pro"/>
                <a:cs typeface="Arial"/>
              </a:rPr>
              <a:t> </a:t>
            </a:r>
            <a:r>
              <a:rPr sz="4000" i="1" dirty="0">
                <a:latin typeface="Myriad Pro"/>
                <a:cs typeface="Arial"/>
              </a:rPr>
              <a:t>life</a:t>
            </a:r>
            <a:r>
              <a:rPr sz="4000" i="1" spc="-80" dirty="0">
                <a:latin typeface="Myriad Pro"/>
                <a:cs typeface="Arial"/>
              </a:rPr>
              <a:t> </a:t>
            </a:r>
            <a:r>
              <a:rPr sz="4000" i="1" spc="-10" dirty="0">
                <a:latin typeface="Myriad Pro"/>
                <a:cs typeface="Arial"/>
              </a:rPr>
              <a:t>care?</a:t>
            </a:r>
            <a:endParaRPr sz="4000" dirty="0">
              <a:latin typeface="Myriad Pro"/>
              <a:cs typeface="Arial"/>
            </a:endParaRPr>
          </a:p>
        </p:txBody>
      </p:sp>
    </p:spTree>
    <p:extLst>
      <p:ext uri="{BB962C8B-B14F-4D97-AF65-F5344CB8AC3E}">
        <p14:creationId xmlns:p14="http://schemas.microsoft.com/office/powerpoint/2010/main" val="10851762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03017" y="483235"/>
            <a:ext cx="6584315" cy="696595"/>
          </a:xfrm>
          <a:prstGeom prst="rect">
            <a:avLst/>
          </a:prstGeom>
        </p:spPr>
        <p:txBody>
          <a:bodyPr vert="horz" wrap="square" lIns="0" tIns="13335" rIns="0" bIns="0" rtlCol="0" anchor="ctr">
            <a:spAutoFit/>
          </a:bodyPr>
          <a:lstStyle/>
          <a:p>
            <a:pPr marL="12700">
              <a:spcBef>
                <a:spcPts val="105"/>
              </a:spcBef>
              <a:tabLst>
                <a:tab pos="2836545" algn="l"/>
              </a:tabLst>
            </a:pPr>
            <a:r>
              <a:rPr dirty="0">
                <a:latin typeface="Myriad Pro"/>
              </a:rPr>
              <a:t>End</a:t>
            </a:r>
            <a:r>
              <a:rPr spc="-55" dirty="0">
                <a:latin typeface="Myriad Pro"/>
              </a:rPr>
              <a:t> </a:t>
            </a:r>
            <a:r>
              <a:rPr dirty="0">
                <a:latin typeface="Myriad Pro"/>
              </a:rPr>
              <a:t>of</a:t>
            </a:r>
            <a:r>
              <a:rPr spc="-50" dirty="0">
                <a:latin typeface="Myriad Pro"/>
              </a:rPr>
              <a:t> </a:t>
            </a:r>
            <a:r>
              <a:rPr spc="-20" dirty="0">
                <a:latin typeface="Myriad Pro"/>
              </a:rPr>
              <a:t>life</a:t>
            </a:r>
            <a:r>
              <a:rPr dirty="0">
                <a:latin typeface="Myriad Pro"/>
              </a:rPr>
              <a:t>	care</a:t>
            </a:r>
            <a:r>
              <a:rPr spc="-65" dirty="0">
                <a:latin typeface="Myriad Pro"/>
              </a:rPr>
              <a:t> </a:t>
            </a:r>
            <a:r>
              <a:rPr spc="-10" dirty="0">
                <a:latin typeface="Myriad Pro"/>
              </a:rPr>
              <a:t>providers</a:t>
            </a:r>
          </a:p>
        </p:txBody>
      </p:sp>
      <p:sp>
        <p:nvSpPr>
          <p:cNvPr id="3" name="object 3"/>
          <p:cNvSpPr txBox="1">
            <a:spLocks noGrp="1"/>
          </p:cNvSpPr>
          <p:nvPr>
            <p:ph type="body" idx="1"/>
          </p:nvPr>
        </p:nvSpPr>
        <p:spPr>
          <a:xfrm>
            <a:off x="2133600" y="1600201"/>
            <a:ext cx="10972800" cy="2928494"/>
          </a:xfrm>
          <a:prstGeom prst="rect">
            <a:avLst/>
          </a:prstGeom>
        </p:spPr>
        <p:txBody>
          <a:bodyPr vert="horz" wrap="square" lIns="0" tIns="60960" rIns="0" bIns="0" rtlCol="0">
            <a:spAutoFit/>
          </a:bodyPr>
          <a:lstStyle/>
          <a:p>
            <a:pPr marL="12065" marR="551815">
              <a:lnSpc>
                <a:spcPts val="3020"/>
              </a:lnSpc>
              <a:spcBef>
                <a:spcPts val="480"/>
              </a:spcBef>
              <a:tabLst>
                <a:tab pos="355600" algn="l"/>
                <a:tab pos="356235" algn="l"/>
              </a:tabLst>
            </a:pPr>
            <a:r>
              <a:rPr sz="2800" dirty="0">
                <a:latin typeface="Myriad Pro"/>
                <a:cs typeface="Segoe UI"/>
              </a:rPr>
              <a:t>Different</a:t>
            </a:r>
            <a:r>
              <a:rPr sz="2800" spc="-85" dirty="0">
                <a:latin typeface="Myriad Pro"/>
                <a:cs typeface="Segoe UI"/>
              </a:rPr>
              <a:t> </a:t>
            </a:r>
            <a:r>
              <a:rPr sz="2800" dirty="0">
                <a:latin typeface="Myriad Pro"/>
                <a:cs typeface="Segoe UI"/>
              </a:rPr>
              <a:t>“health</a:t>
            </a:r>
            <a:r>
              <a:rPr sz="2800" spc="-110" dirty="0">
                <a:latin typeface="Myriad Pro"/>
                <a:cs typeface="Segoe UI"/>
              </a:rPr>
              <a:t> </a:t>
            </a:r>
            <a:r>
              <a:rPr sz="2800" dirty="0">
                <a:latin typeface="Myriad Pro"/>
                <a:cs typeface="Segoe UI"/>
              </a:rPr>
              <a:t>and</a:t>
            </a:r>
            <a:r>
              <a:rPr sz="2800" spc="-90" dirty="0">
                <a:latin typeface="Myriad Pro"/>
                <a:cs typeface="Segoe UI"/>
              </a:rPr>
              <a:t> </a:t>
            </a:r>
            <a:r>
              <a:rPr sz="2800" dirty="0">
                <a:latin typeface="Myriad Pro"/>
                <a:cs typeface="Segoe UI"/>
              </a:rPr>
              <a:t>social</a:t>
            </a:r>
            <a:r>
              <a:rPr sz="2800" spc="-105" dirty="0">
                <a:latin typeface="Myriad Pro"/>
                <a:cs typeface="Segoe UI"/>
              </a:rPr>
              <a:t> </a:t>
            </a:r>
            <a:r>
              <a:rPr sz="2800" dirty="0">
                <a:latin typeface="Myriad Pro"/>
                <a:cs typeface="Segoe UI"/>
              </a:rPr>
              <a:t>care</a:t>
            </a:r>
            <a:r>
              <a:rPr sz="2800" spc="-110" dirty="0">
                <a:latin typeface="Myriad Pro"/>
                <a:cs typeface="Segoe UI"/>
              </a:rPr>
              <a:t> </a:t>
            </a:r>
            <a:r>
              <a:rPr sz="2800" spc="-10" dirty="0">
                <a:latin typeface="Myriad Pro"/>
                <a:cs typeface="Segoe UI"/>
              </a:rPr>
              <a:t>professionals </a:t>
            </a:r>
            <a:r>
              <a:rPr sz="2800" dirty="0">
                <a:latin typeface="Myriad Pro"/>
                <a:cs typeface="Segoe UI"/>
              </a:rPr>
              <a:t>may</a:t>
            </a:r>
            <a:r>
              <a:rPr sz="2800" spc="-65" dirty="0">
                <a:latin typeface="Myriad Pro"/>
                <a:cs typeface="Segoe UI"/>
              </a:rPr>
              <a:t> </a:t>
            </a:r>
            <a:r>
              <a:rPr sz="2800" dirty="0">
                <a:latin typeface="Myriad Pro"/>
                <a:cs typeface="Segoe UI"/>
              </a:rPr>
              <a:t>be</a:t>
            </a:r>
            <a:r>
              <a:rPr sz="2800" spc="-60" dirty="0">
                <a:latin typeface="Myriad Pro"/>
                <a:cs typeface="Segoe UI"/>
              </a:rPr>
              <a:t> </a:t>
            </a:r>
            <a:r>
              <a:rPr sz="2800" dirty="0">
                <a:latin typeface="Myriad Pro"/>
                <a:cs typeface="Segoe UI"/>
              </a:rPr>
              <a:t>involved</a:t>
            </a:r>
            <a:r>
              <a:rPr sz="2800" spc="-80" dirty="0">
                <a:latin typeface="Myriad Pro"/>
                <a:cs typeface="Segoe UI"/>
              </a:rPr>
              <a:t> </a:t>
            </a:r>
            <a:r>
              <a:rPr sz="2800" dirty="0">
                <a:latin typeface="Myriad Pro"/>
                <a:cs typeface="Segoe UI"/>
              </a:rPr>
              <a:t>in</a:t>
            </a:r>
            <a:r>
              <a:rPr sz="2800" spc="-60" dirty="0">
                <a:latin typeface="Myriad Pro"/>
                <a:cs typeface="Segoe UI"/>
              </a:rPr>
              <a:t> </a:t>
            </a:r>
            <a:r>
              <a:rPr sz="2800" dirty="0">
                <a:latin typeface="Myriad Pro"/>
                <a:cs typeface="Segoe UI"/>
              </a:rPr>
              <a:t>the</a:t>
            </a:r>
            <a:r>
              <a:rPr sz="2800" spc="-60" dirty="0">
                <a:latin typeface="Myriad Pro"/>
                <a:cs typeface="Segoe UI"/>
              </a:rPr>
              <a:t> </a:t>
            </a:r>
            <a:r>
              <a:rPr sz="2800" dirty="0">
                <a:latin typeface="Myriad Pro"/>
                <a:cs typeface="Segoe UI"/>
              </a:rPr>
              <a:t>end</a:t>
            </a:r>
            <a:r>
              <a:rPr sz="2800" spc="-65" dirty="0">
                <a:latin typeface="Myriad Pro"/>
                <a:cs typeface="Segoe UI"/>
              </a:rPr>
              <a:t> </a:t>
            </a:r>
            <a:r>
              <a:rPr sz="2800" dirty="0">
                <a:latin typeface="Myriad Pro"/>
                <a:cs typeface="Segoe UI"/>
              </a:rPr>
              <a:t>of</a:t>
            </a:r>
            <a:r>
              <a:rPr sz="2800" spc="-65" dirty="0">
                <a:latin typeface="Myriad Pro"/>
                <a:cs typeface="Segoe UI"/>
              </a:rPr>
              <a:t> </a:t>
            </a:r>
            <a:r>
              <a:rPr sz="2800" dirty="0">
                <a:latin typeface="Myriad Pro"/>
                <a:cs typeface="Segoe UI"/>
              </a:rPr>
              <a:t>life</a:t>
            </a:r>
            <a:r>
              <a:rPr sz="2800" spc="-60" dirty="0">
                <a:latin typeface="Myriad Pro"/>
                <a:cs typeface="Segoe UI"/>
              </a:rPr>
              <a:t> </a:t>
            </a:r>
            <a:r>
              <a:rPr sz="2800" spc="-10" dirty="0">
                <a:latin typeface="Myriad Pro"/>
                <a:cs typeface="Segoe UI"/>
              </a:rPr>
              <a:t>care, </a:t>
            </a:r>
            <a:r>
              <a:rPr sz="2800" dirty="0">
                <a:latin typeface="Myriad Pro"/>
                <a:cs typeface="Segoe UI"/>
              </a:rPr>
              <a:t>depending</a:t>
            </a:r>
            <a:r>
              <a:rPr sz="2800" spc="-70" dirty="0">
                <a:latin typeface="Myriad Pro"/>
                <a:cs typeface="Segoe UI"/>
              </a:rPr>
              <a:t> </a:t>
            </a:r>
            <a:r>
              <a:rPr sz="2800" dirty="0">
                <a:latin typeface="Myriad Pro"/>
                <a:cs typeface="Segoe UI"/>
              </a:rPr>
              <a:t>on</a:t>
            </a:r>
            <a:r>
              <a:rPr sz="2800" spc="-75" dirty="0">
                <a:latin typeface="Myriad Pro"/>
                <a:cs typeface="Segoe UI"/>
              </a:rPr>
              <a:t> </a:t>
            </a:r>
            <a:r>
              <a:rPr sz="2800" dirty="0">
                <a:latin typeface="Myriad Pro"/>
                <a:cs typeface="Segoe UI"/>
              </a:rPr>
              <a:t>the</a:t>
            </a:r>
            <a:r>
              <a:rPr sz="2800" spc="-75" dirty="0">
                <a:latin typeface="Myriad Pro"/>
                <a:cs typeface="Segoe UI"/>
              </a:rPr>
              <a:t> </a:t>
            </a:r>
            <a:r>
              <a:rPr sz="2800" spc="-10" dirty="0">
                <a:latin typeface="Myriad Pro"/>
                <a:cs typeface="Segoe UI"/>
              </a:rPr>
              <a:t>requirements”.</a:t>
            </a:r>
            <a:endParaRPr sz="2800" dirty="0">
              <a:latin typeface="Myriad Pro"/>
              <a:cs typeface="Segoe UI"/>
            </a:endParaRPr>
          </a:p>
          <a:p>
            <a:pPr marL="12065" marR="5080">
              <a:lnSpc>
                <a:spcPct val="90000"/>
              </a:lnSpc>
              <a:spcBef>
                <a:spcPts val="640"/>
              </a:spcBef>
              <a:tabLst>
                <a:tab pos="355600" algn="l"/>
                <a:tab pos="356235" algn="l"/>
              </a:tabLst>
            </a:pPr>
            <a:r>
              <a:rPr sz="2800" dirty="0">
                <a:latin typeface="Myriad Pro"/>
                <a:cs typeface="Segoe UI"/>
              </a:rPr>
              <a:t>For</a:t>
            </a:r>
            <a:r>
              <a:rPr sz="2800" spc="-95" dirty="0">
                <a:latin typeface="Myriad Pro"/>
                <a:cs typeface="Segoe UI"/>
              </a:rPr>
              <a:t> </a:t>
            </a:r>
            <a:r>
              <a:rPr sz="2800" dirty="0">
                <a:latin typeface="Myriad Pro"/>
                <a:cs typeface="Segoe UI"/>
              </a:rPr>
              <a:t>example,</a:t>
            </a:r>
            <a:r>
              <a:rPr sz="2800" spc="-80" dirty="0">
                <a:latin typeface="Myriad Pro"/>
                <a:cs typeface="Segoe UI"/>
              </a:rPr>
              <a:t> </a:t>
            </a:r>
            <a:r>
              <a:rPr sz="2800" dirty="0">
                <a:latin typeface="Myriad Pro"/>
                <a:cs typeface="Segoe UI"/>
              </a:rPr>
              <a:t>medical</a:t>
            </a:r>
            <a:r>
              <a:rPr sz="2800" spc="-95" dirty="0">
                <a:latin typeface="Myriad Pro"/>
                <a:cs typeface="Segoe UI"/>
              </a:rPr>
              <a:t> </a:t>
            </a:r>
            <a:r>
              <a:rPr sz="2800" dirty="0">
                <a:latin typeface="Myriad Pro"/>
                <a:cs typeface="Segoe UI"/>
              </a:rPr>
              <a:t>doctors</a:t>
            </a:r>
            <a:r>
              <a:rPr sz="2800" spc="-80" dirty="0">
                <a:latin typeface="Myriad Pro"/>
                <a:cs typeface="Segoe UI"/>
              </a:rPr>
              <a:t> </a:t>
            </a:r>
            <a:r>
              <a:rPr sz="2800" dirty="0">
                <a:latin typeface="Myriad Pro"/>
                <a:cs typeface="Segoe UI"/>
              </a:rPr>
              <a:t>and</a:t>
            </a:r>
            <a:r>
              <a:rPr sz="2800" spc="-80" dirty="0">
                <a:latin typeface="Myriad Pro"/>
                <a:cs typeface="Segoe UI"/>
              </a:rPr>
              <a:t> </a:t>
            </a:r>
            <a:r>
              <a:rPr sz="2800" dirty="0">
                <a:latin typeface="Myriad Pro"/>
                <a:cs typeface="Segoe UI"/>
              </a:rPr>
              <a:t>nurses,</a:t>
            </a:r>
            <a:r>
              <a:rPr sz="2800" spc="-75" dirty="0">
                <a:latin typeface="Myriad Pro"/>
                <a:cs typeface="Segoe UI"/>
              </a:rPr>
              <a:t> </a:t>
            </a:r>
            <a:r>
              <a:rPr sz="2800" spc="-10" dirty="0">
                <a:latin typeface="Myriad Pro"/>
                <a:cs typeface="Segoe UI"/>
              </a:rPr>
              <a:t>patient</a:t>
            </a:r>
            <a:r>
              <a:rPr lang="en-GB" sz="2800" spc="-10" dirty="0">
                <a:latin typeface="Myriad Pro"/>
                <a:cs typeface="Segoe UI"/>
              </a:rPr>
              <a:t>’s</a:t>
            </a:r>
            <a:r>
              <a:rPr sz="2800" spc="-10" dirty="0">
                <a:latin typeface="Myriad Pro"/>
                <a:cs typeface="Segoe UI"/>
              </a:rPr>
              <a:t> </a:t>
            </a:r>
            <a:r>
              <a:rPr sz="2800" spc="-160" dirty="0">
                <a:latin typeface="Myriad Pro"/>
                <a:cs typeface="Segoe UI"/>
              </a:rPr>
              <a:t>GP,</a:t>
            </a:r>
            <a:r>
              <a:rPr sz="2800" spc="-35" dirty="0">
                <a:latin typeface="Myriad Pro"/>
                <a:cs typeface="Segoe UI"/>
              </a:rPr>
              <a:t> </a:t>
            </a:r>
            <a:r>
              <a:rPr sz="2800" dirty="0">
                <a:latin typeface="Myriad Pro"/>
                <a:cs typeface="Segoe UI"/>
              </a:rPr>
              <a:t>community</a:t>
            </a:r>
            <a:r>
              <a:rPr sz="2800" spc="-150" dirty="0">
                <a:latin typeface="Myriad Pro"/>
                <a:cs typeface="Segoe UI"/>
              </a:rPr>
              <a:t> </a:t>
            </a:r>
            <a:r>
              <a:rPr sz="2800" dirty="0">
                <a:latin typeface="Myriad Pro"/>
                <a:cs typeface="Segoe UI"/>
              </a:rPr>
              <a:t>nurses,</a:t>
            </a:r>
            <a:r>
              <a:rPr sz="2800" spc="-80" dirty="0">
                <a:latin typeface="Myriad Pro"/>
                <a:cs typeface="Segoe UI"/>
              </a:rPr>
              <a:t> </a:t>
            </a:r>
            <a:r>
              <a:rPr sz="2800" dirty="0">
                <a:latin typeface="Myriad Pro"/>
                <a:cs typeface="Segoe UI"/>
              </a:rPr>
              <a:t>hospice</a:t>
            </a:r>
            <a:r>
              <a:rPr sz="2800" spc="-95" dirty="0">
                <a:latin typeface="Myriad Pro"/>
                <a:cs typeface="Segoe UI"/>
              </a:rPr>
              <a:t> </a:t>
            </a:r>
            <a:r>
              <a:rPr sz="2800" dirty="0">
                <a:latin typeface="Myriad Pro"/>
                <a:cs typeface="Segoe UI"/>
              </a:rPr>
              <a:t>staff</a:t>
            </a:r>
            <a:r>
              <a:rPr sz="2800" spc="-90" dirty="0">
                <a:latin typeface="Myriad Pro"/>
                <a:cs typeface="Segoe UI"/>
              </a:rPr>
              <a:t> </a:t>
            </a:r>
            <a:r>
              <a:rPr sz="2800" spc="-25" dirty="0">
                <a:latin typeface="Myriad Pro"/>
                <a:cs typeface="Segoe UI"/>
              </a:rPr>
              <a:t>and </a:t>
            </a:r>
            <a:r>
              <a:rPr sz="2800" dirty="0">
                <a:latin typeface="Myriad Pro"/>
                <a:cs typeface="Segoe UI"/>
              </a:rPr>
              <a:t>counsellors</a:t>
            </a:r>
            <a:r>
              <a:rPr sz="2800" spc="-90" dirty="0">
                <a:latin typeface="Myriad Pro"/>
                <a:cs typeface="Segoe UI"/>
              </a:rPr>
              <a:t> </a:t>
            </a:r>
            <a:r>
              <a:rPr sz="2800" dirty="0">
                <a:latin typeface="Myriad Pro"/>
                <a:cs typeface="Segoe UI"/>
              </a:rPr>
              <a:t>may</a:t>
            </a:r>
            <a:r>
              <a:rPr sz="2800" spc="-70" dirty="0">
                <a:latin typeface="Myriad Pro"/>
                <a:cs typeface="Segoe UI"/>
              </a:rPr>
              <a:t> </a:t>
            </a:r>
            <a:r>
              <a:rPr sz="2800" dirty="0">
                <a:latin typeface="Myriad Pro"/>
                <a:cs typeface="Segoe UI"/>
              </a:rPr>
              <a:t>all</a:t>
            </a:r>
            <a:r>
              <a:rPr sz="2800" spc="-80" dirty="0">
                <a:latin typeface="Myriad Pro"/>
                <a:cs typeface="Segoe UI"/>
              </a:rPr>
              <a:t> </a:t>
            </a:r>
            <a:r>
              <a:rPr sz="2800" dirty="0">
                <a:latin typeface="Myriad Pro"/>
                <a:cs typeface="Segoe UI"/>
              </a:rPr>
              <a:t>be</a:t>
            </a:r>
            <a:r>
              <a:rPr sz="2800" spc="-60" dirty="0">
                <a:latin typeface="Myriad Pro"/>
                <a:cs typeface="Segoe UI"/>
              </a:rPr>
              <a:t> </a:t>
            </a:r>
            <a:r>
              <a:rPr sz="2800" dirty="0">
                <a:latin typeface="Myriad Pro"/>
                <a:cs typeface="Segoe UI"/>
              </a:rPr>
              <a:t>involved,</a:t>
            </a:r>
            <a:r>
              <a:rPr sz="2800" spc="-90" dirty="0">
                <a:latin typeface="Myriad Pro"/>
                <a:cs typeface="Segoe UI"/>
              </a:rPr>
              <a:t> </a:t>
            </a:r>
            <a:r>
              <a:rPr sz="2800" dirty="0">
                <a:latin typeface="Myriad Pro"/>
                <a:cs typeface="Segoe UI"/>
              </a:rPr>
              <a:t>as</a:t>
            </a:r>
            <a:r>
              <a:rPr sz="2800" spc="-65" dirty="0">
                <a:latin typeface="Myriad Pro"/>
                <a:cs typeface="Segoe UI"/>
              </a:rPr>
              <a:t> </a:t>
            </a:r>
            <a:r>
              <a:rPr sz="2800" dirty="0">
                <a:latin typeface="Myriad Pro"/>
                <a:cs typeface="Segoe UI"/>
              </a:rPr>
              <a:t>well</a:t>
            </a:r>
            <a:r>
              <a:rPr sz="2800" spc="-80" dirty="0">
                <a:latin typeface="Myriad Pro"/>
                <a:cs typeface="Segoe UI"/>
              </a:rPr>
              <a:t> </a:t>
            </a:r>
            <a:r>
              <a:rPr sz="2800" dirty="0">
                <a:latin typeface="Myriad Pro"/>
                <a:cs typeface="Segoe UI"/>
              </a:rPr>
              <a:t>as</a:t>
            </a:r>
            <a:r>
              <a:rPr sz="2800" spc="-65" dirty="0">
                <a:latin typeface="Myriad Pro"/>
                <a:cs typeface="Segoe UI"/>
              </a:rPr>
              <a:t> </a:t>
            </a:r>
            <a:r>
              <a:rPr sz="2800" spc="-10" dirty="0">
                <a:latin typeface="Myriad Pro"/>
                <a:cs typeface="Segoe UI"/>
              </a:rPr>
              <a:t>social </a:t>
            </a:r>
            <a:r>
              <a:rPr sz="2800" dirty="0">
                <a:latin typeface="Myriad Pro"/>
                <a:cs typeface="Segoe UI"/>
              </a:rPr>
              <a:t>care</a:t>
            </a:r>
            <a:r>
              <a:rPr sz="2800" spc="-85" dirty="0">
                <a:latin typeface="Myriad Pro"/>
                <a:cs typeface="Segoe UI"/>
              </a:rPr>
              <a:t> </a:t>
            </a:r>
            <a:r>
              <a:rPr sz="2800" spc="-20" dirty="0">
                <a:latin typeface="Myriad Pro"/>
                <a:cs typeface="Segoe UI"/>
              </a:rPr>
              <a:t>staff,</a:t>
            </a:r>
            <a:r>
              <a:rPr sz="2800" spc="-75" dirty="0">
                <a:latin typeface="Myriad Pro"/>
                <a:cs typeface="Segoe UI"/>
              </a:rPr>
              <a:t> </a:t>
            </a:r>
            <a:r>
              <a:rPr sz="2800" dirty="0">
                <a:latin typeface="Myriad Pro"/>
                <a:cs typeface="Segoe UI"/>
              </a:rPr>
              <a:t>chaplains</a:t>
            </a:r>
            <a:r>
              <a:rPr sz="2800" spc="-80" dirty="0">
                <a:latin typeface="Myriad Pro"/>
                <a:cs typeface="Segoe UI"/>
              </a:rPr>
              <a:t> </a:t>
            </a:r>
            <a:r>
              <a:rPr sz="2800" dirty="0">
                <a:latin typeface="Myriad Pro"/>
                <a:cs typeface="Segoe UI"/>
              </a:rPr>
              <a:t>(of</a:t>
            </a:r>
            <a:r>
              <a:rPr sz="2800" spc="-80" dirty="0">
                <a:latin typeface="Myriad Pro"/>
                <a:cs typeface="Segoe UI"/>
              </a:rPr>
              <a:t> </a:t>
            </a:r>
            <a:r>
              <a:rPr sz="2800" dirty="0">
                <a:latin typeface="Myriad Pro"/>
                <a:cs typeface="Segoe UI"/>
              </a:rPr>
              <a:t>all</a:t>
            </a:r>
            <a:r>
              <a:rPr sz="2800" spc="-90" dirty="0">
                <a:latin typeface="Myriad Pro"/>
                <a:cs typeface="Segoe UI"/>
              </a:rPr>
              <a:t> </a:t>
            </a:r>
            <a:r>
              <a:rPr sz="2800" dirty="0">
                <a:latin typeface="Myriad Pro"/>
                <a:cs typeface="Segoe UI"/>
              </a:rPr>
              <a:t>faiths</a:t>
            </a:r>
            <a:r>
              <a:rPr sz="2800" spc="-80" dirty="0">
                <a:latin typeface="Myriad Pro"/>
                <a:cs typeface="Segoe UI"/>
              </a:rPr>
              <a:t> </a:t>
            </a:r>
            <a:r>
              <a:rPr sz="2800" dirty="0">
                <a:latin typeface="Myriad Pro"/>
                <a:cs typeface="Segoe UI"/>
              </a:rPr>
              <a:t>or</a:t>
            </a:r>
            <a:r>
              <a:rPr sz="2800" spc="-75" dirty="0">
                <a:latin typeface="Myriad Pro"/>
                <a:cs typeface="Segoe UI"/>
              </a:rPr>
              <a:t> </a:t>
            </a:r>
            <a:r>
              <a:rPr sz="2800" spc="-10" dirty="0">
                <a:latin typeface="Myriad Pro"/>
                <a:cs typeface="Segoe UI"/>
              </a:rPr>
              <a:t>none), </a:t>
            </a:r>
            <a:r>
              <a:rPr sz="2800" dirty="0">
                <a:latin typeface="Myriad Pro"/>
                <a:cs typeface="Segoe UI"/>
              </a:rPr>
              <a:t>physiotherapists,</a:t>
            </a:r>
            <a:r>
              <a:rPr sz="2800" spc="-120" dirty="0">
                <a:latin typeface="Myriad Pro"/>
                <a:cs typeface="Segoe UI"/>
              </a:rPr>
              <a:t> </a:t>
            </a:r>
            <a:r>
              <a:rPr sz="2800" spc="-10" dirty="0">
                <a:latin typeface="Myriad Pro"/>
                <a:cs typeface="Segoe UI"/>
              </a:rPr>
              <a:t>occupational</a:t>
            </a:r>
            <a:r>
              <a:rPr sz="2800" spc="-150" dirty="0">
                <a:latin typeface="Myriad Pro"/>
                <a:cs typeface="Segoe UI"/>
              </a:rPr>
              <a:t> </a:t>
            </a:r>
            <a:r>
              <a:rPr sz="2800" dirty="0">
                <a:latin typeface="Myriad Pro"/>
                <a:cs typeface="Segoe UI"/>
              </a:rPr>
              <a:t>therapists</a:t>
            </a:r>
            <a:r>
              <a:rPr sz="2800" spc="-120" dirty="0">
                <a:latin typeface="Myriad Pro"/>
                <a:cs typeface="Segoe UI"/>
              </a:rPr>
              <a:t> </a:t>
            </a:r>
            <a:r>
              <a:rPr sz="2800" spc="-25" dirty="0">
                <a:latin typeface="Myriad Pro"/>
                <a:cs typeface="Segoe UI"/>
              </a:rPr>
              <a:t>or </a:t>
            </a:r>
            <a:r>
              <a:rPr sz="2800" dirty="0">
                <a:latin typeface="Myriad Pro"/>
                <a:cs typeface="Segoe UI"/>
              </a:rPr>
              <a:t>complementary</a:t>
            </a:r>
            <a:r>
              <a:rPr sz="2800" spc="-100" dirty="0">
                <a:latin typeface="Myriad Pro"/>
                <a:cs typeface="Segoe UI"/>
              </a:rPr>
              <a:t> </a:t>
            </a:r>
            <a:r>
              <a:rPr sz="2800" spc="-10" dirty="0">
                <a:latin typeface="Myriad Pro"/>
                <a:cs typeface="Segoe UI"/>
              </a:rPr>
              <a:t>therapists.</a:t>
            </a:r>
            <a:endParaRPr sz="2800" dirty="0">
              <a:latin typeface="Myriad Pro"/>
              <a:cs typeface="Segoe UI"/>
            </a:endParaRPr>
          </a:p>
          <a:p>
            <a:pPr marL="5146040">
              <a:spcBef>
                <a:spcPts val="335"/>
              </a:spcBef>
            </a:pPr>
            <a:r>
              <a:rPr sz="2800" dirty="0">
                <a:latin typeface="Myriad Pro"/>
                <a:cs typeface="Segoe UI"/>
              </a:rPr>
              <a:t>(NHS,</a:t>
            </a:r>
            <a:r>
              <a:rPr sz="2800" spc="-70" dirty="0">
                <a:latin typeface="Myriad Pro"/>
                <a:cs typeface="Segoe UI"/>
              </a:rPr>
              <a:t> </a:t>
            </a:r>
            <a:r>
              <a:rPr sz="2800" spc="-20" dirty="0">
                <a:latin typeface="Myriad Pro"/>
                <a:cs typeface="Segoe UI"/>
              </a:rPr>
              <a:t>2022)</a:t>
            </a:r>
            <a:endParaRPr sz="2800" dirty="0">
              <a:latin typeface="Myriad Pro"/>
              <a:cs typeface="Segoe UI"/>
            </a:endParaRPr>
          </a:p>
        </p:txBody>
      </p:sp>
    </p:spTree>
    <p:extLst>
      <p:ext uri="{BB962C8B-B14F-4D97-AF65-F5344CB8AC3E}">
        <p14:creationId xmlns:p14="http://schemas.microsoft.com/office/powerpoint/2010/main" val="1972496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03017" y="483235"/>
            <a:ext cx="6584315" cy="696595"/>
          </a:xfrm>
          <a:prstGeom prst="rect">
            <a:avLst/>
          </a:prstGeom>
        </p:spPr>
        <p:txBody>
          <a:bodyPr vert="horz" wrap="square" lIns="0" tIns="13335" rIns="0" bIns="0" rtlCol="0" anchor="ctr">
            <a:spAutoFit/>
          </a:bodyPr>
          <a:lstStyle/>
          <a:p>
            <a:pPr marL="12700">
              <a:spcBef>
                <a:spcPts val="105"/>
              </a:spcBef>
              <a:tabLst>
                <a:tab pos="2836545" algn="l"/>
              </a:tabLst>
            </a:pPr>
            <a:r>
              <a:rPr dirty="0">
                <a:latin typeface="Myriad Pro"/>
              </a:rPr>
              <a:t>End</a:t>
            </a:r>
            <a:r>
              <a:rPr spc="-55" dirty="0">
                <a:latin typeface="Myriad Pro"/>
              </a:rPr>
              <a:t> </a:t>
            </a:r>
            <a:r>
              <a:rPr dirty="0">
                <a:latin typeface="Myriad Pro"/>
              </a:rPr>
              <a:t>of</a:t>
            </a:r>
            <a:r>
              <a:rPr spc="-50" dirty="0">
                <a:latin typeface="Myriad Pro"/>
              </a:rPr>
              <a:t> </a:t>
            </a:r>
            <a:r>
              <a:rPr spc="-20" dirty="0">
                <a:latin typeface="Myriad Pro"/>
              </a:rPr>
              <a:t>life</a:t>
            </a:r>
            <a:r>
              <a:rPr dirty="0">
                <a:latin typeface="Myriad Pro"/>
              </a:rPr>
              <a:t>	care</a:t>
            </a:r>
            <a:r>
              <a:rPr spc="-65" dirty="0">
                <a:latin typeface="Myriad Pro"/>
              </a:rPr>
              <a:t> </a:t>
            </a:r>
            <a:r>
              <a:rPr spc="-10" dirty="0">
                <a:latin typeface="Myriad Pro"/>
              </a:rPr>
              <a:t>providers</a:t>
            </a:r>
          </a:p>
        </p:txBody>
      </p:sp>
      <p:sp>
        <p:nvSpPr>
          <p:cNvPr id="3" name="object 3"/>
          <p:cNvSpPr txBox="1"/>
          <p:nvPr/>
        </p:nvSpPr>
        <p:spPr>
          <a:xfrm>
            <a:off x="2059940" y="1623187"/>
            <a:ext cx="7980680" cy="3636010"/>
          </a:xfrm>
          <a:prstGeom prst="rect">
            <a:avLst/>
          </a:prstGeom>
        </p:spPr>
        <p:txBody>
          <a:bodyPr vert="horz" wrap="square" lIns="0" tIns="13335" rIns="0" bIns="0" rtlCol="0">
            <a:spAutoFit/>
          </a:bodyPr>
          <a:lstStyle/>
          <a:p>
            <a:pPr marL="12065" marR="5080">
              <a:spcBef>
                <a:spcPts val="105"/>
              </a:spcBef>
              <a:tabLst>
                <a:tab pos="355600" algn="l"/>
                <a:tab pos="356235" algn="l"/>
              </a:tabLst>
            </a:pPr>
            <a:r>
              <a:rPr lang="en-GB" sz="3200" dirty="0">
                <a:latin typeface="Myriad Pro"/>
                <a:cs typeface="Segoe UI"/>
              </a:rPr>
              <a:t>The person’s </a:t>
            </a:r>
            <a:r>
              <a:rPr sz="3200" dirty="0">
                <a:latin typeface="Myriad Pro"/>
                <a:cs typeface="Segoe UI"/>
              </a:rPr>
              <a:t>GP</a:t>
            </a:r>
            <a:r>
              <a:rPr sz="3200" spc="-40" dirty="0">
                <a:latin typeface="Myriad Pro"/>
                <a:cs typeface="Segoe UI"/>
              </a:rPr>
              <a:t> </a:t>
            </a:r>
            <a:r>
              <a:rPr sz="3200" dirty="0">
                <a:latin typeface="Myriad Pro"/>
                <a:cs typeface="Segoe UI"/>
              </a:rPr>
              <a:t>has</a:t>
            </a:r>
            <a:r>
              <a:rPr sz="3200" spc="-15" dirty="0">
                <a:latin typeface="Myriad Pro"/>
                <a:cs typeface="Segoe UI"/>
              </a:rPr>
              <a:t> </a:t>
            </a:r>
            <a:r>
              <a:rPr sz="3200" dirty="0">
                <a:latin typeface="Myriad Pro"/>
                <a:cs typeface="Segoe UI"/>
              </a:rPr>
              <a:t>total</a:t>
            </a:r>
            <a:r>
              <a:rPr sz="3200" spc="-20" dirty="0">
                <a:latin typeface="Myriad Pro"/>
                <a:cs typeface="Segoe UI"/>
              </a:rPr>
              <a:t> </a:t>
            </a:r>
            <a:r>
              <a:rPr sz="3200" dirty="0">
                <a:latin typeface="Myriad Pro"/>
                <a:cs typeface="Segoe UI"/>
              </a:rPr>
              <a:t>responsibility</a:t>
            </a:r>
            <a:r>
              <a:rPr sz="3200" spc="-25" dirty="0">
                <a:latin typeface="Myriad Pro"/>
                <a:cs typeface="Segoe UI"/>
              </a:rPr>
              <a:t> </a:t>
            </a:r>
            <a:r>
              <a:rPr sz="3200" dirty="0">
                <a:latin typeface="Myriad Pro"/>
                <a:cs typeface="Segoe UI"/>
              </a:rPr>
              <a:t>for</a:t>
            </a:r>
            <a:r>
              <a:rPr sz="3200" spc="-30" dirty="0">
                <a:latin typeface="Myriad Pro"/>
                <a:cs typeface="Segoe UI"/>
              </a:rPr>
              <a:t> </a:t>
            </a:r>
            <a:r>
              <a:rPr sz="3200" dirty="0">
                <a:latin typeface="Myriad Pro"/>
                <a:cs typeface="Segoe UI"/>
              </a:rPr>
              <a:t>taking</a:t>
            </a:r>
            <a:r>
              <a:rPr sz="3200" spc="-15" dirty="0">
                <a:latin typeface="Myriad Pro"/>
                <a:cs typeface="Segoe UI"/>
              </a:rPr>
              <a:t> </a:t>
            </a:r>
            <a:r>
              <a:rPr sz="3200" spc="-20" dirty="0">
                <a:latin typeface="Myriad Pro"/>
                <a:cs typeface="Segoe UI"/>
              </a:rPr>
              <a:t>care </a:t>
            </a:r>
            <a:r>
              <a:rPr sz="3200" dirty="0">
                <a:latin typeface="Myriad Pro"/>
                <a:cs typeface="Segoe UI"/>
              </a:rPr>
              <a:t>of</a:t>
            </a:r>
            <a:r>
              <a:rPr sz="3200" spc="-30" dirty="0">
                <a:latin typeface="Myriad Pro"/>
                <a:cs typeface="Segoe UI"/>
              </a:rPr>
              <a:t> </a:t>
            </a:r>
            <a:r>
              <a:rPr lang="en-GB" sz="3200" spc="-30" dirty="0">
                <a:latin typeface="Myriad Pro"/>
                <a:cs typeface="Segoe UI"/>
              </a:rPr>
              <a:t>someone</a:t>
            </a:r>
            <a:r>
              <a:rPr sz="3200" spc="-30" dirty="0">
                <a:latin typeface="Myriad Pro"/>
                <a:cs typeface="Segoe UI"/>
              </a:rPr>
              <a:t> </a:t>
            </a:r>
            <a:r>
              <a:rPr sz="3200" dirty="0">
                <a:latin typeface="Myriad Pro"/>
                <a:cs typeface="Segoe UI"/>
              </a:rPr>
              <a:t>with</a:t>
            </a:r>
            <a:r>
              <a:rPr lang="en-GB" sz="3200" dirty="0">
                <a:latin typeface="Myriad Pro"/>
                <a:cs typeface="Segoe UI"/>
              </a:rPr>
              <a:t> a</a:t>
            </a:r>
            <a:r>
              <a:rPr sz="3200" spc="-30" dirty="0">
                <a:latin typeface="Myriad Pro"/>
                <a:cs typeface="Segoe UI"/>
              </a:rPr>
              <a:t> </a:t>
            </a:r>
            <a:r>
              <a:rPr sz="3200" spc="-45" dirty="0">
                <a:latin typeface="Myriad Pro"/>
                <a:cs typeface="Segoe UI"/>
              </a:rPr>
              <a:t>LTC.</a:t>
            </a:r>
            <a:r>
              <a:rPr sz="3200" spc="-25" dirty="0">
                <a:latin typeface="Myriad Pro"/>
                <a:cs typeface="Segoe UI"/>
              </a:rPr>
              <a:t> </a:t>
            </a:r>
            <a:r>
              <a:rPr sz="3200" dirty="0">
                <a:latin typeface="Myriad Pro"/>
                <a:cs typeface="Segoe UI"/>
              </a:rPr>
              <a:t>This</a:t>
            </a:r>
            <a:r>
              <a:rPr sz="3200" spc="-30" dirty="0">
                <a:latin typeface="Myriad Pro"/>
                <a:cs typeface="Segoe UI"/>
              </a:rPr>
              <a:t> </a:t>
            </a:r>
            <a:r>
              <a:rPr sz="3200" dirty="0">
                <a:latin typeface="Myriad Pro"/>
                <a:cs typeface="Segoe UI"/>
              </a:rPr>
              <a:t>can</a:t>
            </a:r>
            <a:r>
              <a:rPr sz="3200" spc="-50" dirty="0">
                <a:latin typeface="Myriad Pro"/>
                <a:cs typeface="Segoe UI"/>
              </a:rPr>
              <a:t> </a:t>
            </a:r>
            <a:r>
              <a:rPr sz="3200" dirty="0">
                <a:latin typeface="Myriad Pro"/>
                <a:cs typeface="Segoe UI"/>
              </a:rPr>
              <a:t>be</a:t>
            </a:r>
            <a:r>
              <a:rPr sz="3200" spc="-30" dirty="0">
                <a:latin typeface="Myriad Pro"/>
                <a:cs typeface="Segoe UI"/>
              </a:rPr>
              <a:t> </a:t>
            </a:r>
            <a:r>
              <a:rPr sz="3200" dirty="0">
                <a:latin typeface="Myriad Pro"/>
                <a:cs typeface="Segoe UI"/>
              </a:rPr>
              <a:t>at</a:t>
            </a:r>
            <a:r>
              <a:rPr sz="3200" spc="-25" dirty="0">
                <a:latin typeface="Myriad Pro"/>
                <a:cs typeface="Segoe UI"/>
              </a:rPr>
              <a:t> </a:t>
            </a:r>
            <a:r>
              <a:rPr sz="3200" dirty="0">
                <a:latin typeface="Myriad Pro"/>
                <a:cs typeface="Segoe UI"/>
              </a:rPr>
              <a:t>home</a:t>
            </a:r>
            <a:r>
              <a:rPr sz="3200" spc="-25" dirty="0">
                <a:latin typeface="Myriad Pro"/>
                <a:cs typeface="Segoe UI"/>
              </a:rPr>
              <a:t> or </a:t>
            </a:r>
            <a:r>
              <a:rPr sz="3200" dirty="0">
                <a:latin typeface="Myriad Pro"/>
                <a:cs typeface="Segoe UI"/>
              </a:rPr>
              <a:t>in</a:t>
            </a:r>
            <a:r>
              <a:rPr sz="3200" spc="-20" dirty="0">
                <a:latin typeface="Myriad Pro"/>
                <a:cs typeface="Segoe UI"/>
              </a:rPr>
              <a:t> </a:t>
            </a:r>
            <a:r>
              <a:rPr sz="3200" dirty="0">
                <a:latin typeface="Myriad Pro"/>
                <a:cs typeface="Segoe UI"/>
              </a:rPr>
              <a:t>a</a:t>
            </a:r>
            <a:r>
              <a:rPr sz="3200" spc="-30" dirty="0">
                <a:latin typeface="Myriad Pro"/>
                <a:cs typeface="Segoe UI"/>
              </a:rPr>
              <a:t> </a:t>
            </a:r>
            <a:r>
              <a:rPr sz="3200" dirty="0">
                <a:latin typeface="Myriad Pro"/>
                <a:cs typeface="Segoe UI"/>
              </a:rPr>
              <a:t>care</a:t>
            </a:r>
            <a:r>
              <a:rPr sz="3200" spc="-40" dirty="0">
                <a:latin typeface="Myriad Pro"/>
                <a:cs typeface="Segoe UI"/>
              </a:rPr>
              <a:t> </a:t>
            </a:r>
            <a:r>
              <a:rPr sz="3200" spc="-10" dirty="0">
                <a:latin typeface="Myriad Pro"/>
                <a:cs typeface="Segoe UI"/>
              </a:rPr>
              <a:t>home.</a:t>
            </a:r>
            <a:endParaRPr sz="3200" dirty="0">
              <a:latin typeface="Myriad Pro"/>
              <a:cs typeface="Segoe UI"/>
            </a:endParaRPr>
          </a:p>
          <a:p>
            <a:pPr marL="12065" marR="597535">
              <a:spcBef>
                <a:spcPts val="765"/>
              </a:spcBef>
              <a:tabLst>
                <a:tab pos="355600" algn="l"/>
                <a:tab pos="356235" algn="l"/>
              </a:tabLst>
            </a:pPr>
            <a:r>
              <a:rPr sz="3200" dirty="0">
                <a:latin typeface="Myriad Pro"/>
                <a:cs typeface="Segoe UI"/>
              </a:rPr>
              <a:t>Community</a:t>
            </a:r>
            <a:r>
              <a:rPr sz="3200" spc="-10" dirty="0">
                <a:latin typeface="Myriad Pro"/>
                <a:cs typeface="Segoe UI"/>
              </a:rPr>
              <a:t> </a:t>
            </a:r>
            <a:r>
              <a:rPr sz="3200" dirty="0">
                <a:latin typeface="Myriad Pro"/>
                <a:cs typeface="Segoe UI"/>
              </a:rPr>
              <a:t>nurses</a:t>
            </a:r>
            <a:r>
              <a:rPr sz="3200" spc="-10" dirty="0">
                <a:latin typeface="Myriad Pro"/>
                <a:cs typeface="Segoe UI"/>
              </a:rPr>
              <a:t> </a:t>
            </a:r>
            <a:r>
              <a:rPr sz="3200" dirty="0">
                <a:latin typeface="Myriad Pro"/>
                <a:cs typeface="Segoe UI"/>
              </a:rPr>
              <a:t>usually</a:t>
            </a:r>
            <a:r>
              <a:rPr sz="3200" spc="-20" dirty="0">
                <a:latin typeface="Myriad Pro"/>
                <a:cs typeface="Segoe UI"/>
              </a:rPr>
              <a:t> </a:t>
            </a:r>
            <a:r>
              <a:rPr sz="3200" dirty="0">
                <a:latin typeface="Myriad Pro"/>
                <a:cs typeface="Segoe UI"/>
              </a:rPr>
              <a:t>visit </a:t>
            </a:r>
            <a:r>
              <a:rPr lang="en-GB" sz="3200" dirty="0">
                <a:latin typeface="Myriad Pro"/>
                <a:cs typeface="Segoe UI"/>
              </a:rPr>
              <a:t>people</a:t>
            </a:r>
            <a:r>
              <a:rPr sz="3200" spc="-10" dirty="0">
                <a:latin typeface="Myriad Pro"/>
                <a:cs typeface="Segoe UI"/>
              </a:rPr>
              <a:t> </a:t>
            </a:r>
            <a:r>
              <a:rPr sz="3200" spc="-25" dirty="0">
                <a:latin typeface="Myriad Pro"/>
                <a:cs typeface="Segoe UI"/>
              </a:rPr>
              <a:t>at </a:t>
            </a:r>
            <a:r>
              <a:rPr sz="3200" dirty="0">
                <a:latin typeface="Myriad Pro"/>
                <a:cs typeface="Segoe UI"/>
              </a:rPr>
              <a:t>home</a:t>
            </a:r>
            <a:r>
              <a:rPr sz="3200" spc="-5" dirty="0">
                <a:latin typeface="Myriad Pro"/>
                <a:cs typeface="Segoe UI"/>
              </a:rPr>
              <a:t> </a:t>
            </a:r>
            <a:r>
              <a:rPr sz="3200" dirty="0">
                <a:latin typeface="Myriad Pro"/>
                <a:cs typeface="Segoe UI"/>
              </a:rPr>
              <a:t>and</a:t>
            </a:r>
            <a:r>
              <a:rPr sz="3200" spc="-15" dirty="0">
                <a:latin typeface="Myriad Pro"/>
                <a:cs typeface="Segoe UI"/>
              </a:rPr>
              <a:t> </a:t>
            </a:r>
            <a:r>
              <a:rPr sz="3200" dirty="0">
                <a:latin typeface="Myriad Pro"/>
                <a:cs typeface="Segoe UI"/>
              </a:rPr>
              <a:t>family</a:t>
            </a:r>
            <a:r>
              <a:rPr sz="3200" spc="-35" dirty="0">
                <a:latin typeface="Myriad Pro"/>
                <a:cs typeface="Segoe UI"/>
              </a:rPr>
              <a:t> </a:t>
            </a:r>
            <a:r>
              <a:rPr sz="3200" dirty="0">
                <a:latin typeface="Myriad Pro"/>
                <a:cs typeface="Segoe UI"/>
              </a:rPr>
              <a:t>and</a:t>
            </a:r>
            <a:r>
              <a:rPr sz="3200" spc="-15" dirty="0">
                <a:latin typeface="Myriad Pro"/>
                <a:cs typeface="Segoe UI"/>
              </a:rPr>
              <a:t> </a:t>
            </a:r>
            <a:r>
              <a:rPr sz="3200" dirty="0">
                <a:latin typeface="Myriad Pro"/>
                <a:cs typeface="Segoe UI"/>
              </a:rPr>
              <a:t>friends</a:t>
            </a:r>
            <a:r>
              <a:rPr sz="3200" spc="-30" dirty="0">
                <a:latin typeface="Myriad Pro"/>
                <a:cs typeface="Segoe UI"/>
              </a:rPr>
              <a:t> </a:t>
            </a:r>
            <a:r>
              <a:rPr sz="3200" dirty="0">
                <a:latin typeface="Myriad Pro"/>
                <a:cs typeface="Segoe UI"/>
              </a:rPr>
              <a:t>may</a:t>
            </a:r>
            <a:r>
              <a:rPr sz="3200" spc="-20" dirty="0">
                <a:latin typeface="Myriad Pro"/>
                <a:cs typeface="Segoe UI"/>
              </a:rPr>
              <a:t> </a:t>
            </a:r>
            <a:r>
              <a:rPr sz="3200" spc="-25" dirty="0">
                <a:latin typeface="Myriad Pro"/>
                <a:cs typeface="Segoe UI"/>
              </a:rPr>
              <a:t>be </a:t>
            </a:r>
            <a:r>
              <a:rPr sz="3200" dirty="0">
                <a:latin typeface="Myriad Pro"/>
                <a:cs typeface="Segoe UI"/>
              </a:rPr>
              <a:t>closely</a:t>
            </a:r>
            <a:r>
              <a:rPr sz="3200" spc="-30" dirty="0">
                <a:latin typeface="Myriad Pro"/>
                <a:cs typeface="Segoe UI"/>
              </a:rPr>
              <a:t> </a:t>
            </a:r>
            <a:r>
              <a:rPr sz="3200" dirty="0">
                <a:latin typeface="Myriad Pro"/>
                <a:cs typeface="Segoe UI"/>
              </a:rPr>
              <a:t>involved</a:t>
            </a:r>
            <a:r>
              <a:rPr sz="3200" spc="-20" dirty="0">
                <a:latin typeface="Myriad Pro"/>
                <a:cs typeface="Segoe UI"/>
              </a:rPr>
              <a:t> </a:t>
            </a:r>
            <a:r>
              <a:rPr sz="3200" dirty="0">
                <a:latin typeface="Myriad Pro"/>
                <a:cs typeface="Segoe UI"/>
              </a:rPr>
              <a:t>in</a:t>
            </a:r>
            <a:r>
              <a:rPr sz="3200" spc="-30" dirty="0">
                <a:latin typeface="Myriad Pro"/>
                <a:cs typeface="Segoe UI"/>
              </a:rPr>
              <a:t> </a:t>
            </a:r>
            <a:r>
              <a:rPr sz="3200" dirty="0">
                <a:latin typeface="Myriad Pro"/>
                <a:cs typeface="Segoe UI"/>
              </a:rPr>
              <a:t>their</a:t>
            </a:r>
            <a:r>
              <a:rPr sz="3200" spc="-15" dirty="0">
                <a:latin typeface="Myriad Pro"/>
                <a:cs typeface="Segoe UI"/>
              </a:rPr>
              <a:t> </a:t>
            </a:r>
            <a:r>
              <a:rPr sz="3200" spc="-10" dirty="0">
                <a:latin typeface="Myriad Pro"/>
                <a:cs typeface="Segoe UI"/>
              </a:rPr>
              <a:t>caring.</a:t>
            </a:r>
            <a:endParaRPr sz="3200" dirty="0">
              <a:latin typeface="Myriad Pro"/>
              <a:cs typeface="Segoe UI"/>
            </a:endParaRPr>
          </a:p>
          <a:p>
            <a:pPr marL="5236210">
              <a:spcBef>
                <a:spcPts val="775"/>
              </a:spcBef>
            </a:pPr>
            <a:r>
              <a:rPr sz="3200" dirty="0">
                <a:latin typeface="Myriad Pro"/>
                <a:cs typeface="Segoe UI"/>
              </a:rPr>
              <a:t>(NHS,</a:t>
            </a:r>
            <a:r>
              <a:rPr sz="3200" spc="-5" dirty="0">
                <a:latin typeface="Myriad Pro"/>
                <a:cs typeface="Segoe UI"/>
              </a:rPr>
              <a:t> </a:t>
            </a:r>
            <a:r>
              <a:rPr sz="3200" spc="-10" dirty="0">
                <a:latin typeface="Myriad Pro"/>
                <a:cs typeface="Segoe UI"/>
              </a:rPr>
              <a:t>2022)</a:t>
            </a:r>
            <a:endParaRPr sz="3200" dirty="0">
              <a:latin typeface="Myriad Pro"/>
              <a:cs typeface="Segoe UI"/>
            </a:endParaRPr>
          </a:p>
        </p:txBody>
      </p:sp>
    </p:spTree>
    <p:extLst>
      <p:ext uri="{BB962C8B-B14F-4D97-AF65-F5344CB8AC3E}">
        <p14:creationId xmlns:p14="http://schemas.microsoft.com/office/powerpoint/2010/main" val="2006422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26259" y="2868828"/>
            <a:ext cx="8199396" cy="690574"/>
          </a:xfrm>
          <a:prstGeom prst="rect">
            <a:avLst/>
          </a:prstGeom>
        </p:spPr>
        <p:txBody>
          <a:bodyPr vert="horz" wrap="square" lIns="0" tIns="13335" rIns="0" bIns="0" rtlCol="0" anchor="ctr">
            <a:spAutoFit/>
          </a:bodyPr>
          <a:lstStyle/>
          <a:p>
            <a:pPr marL="2609850" marR="5080" indent="-2597785">
              <a:spcBef>
                <a:spcPts val="105"/>
              </a:spcBef>
            </a:pPr>
            <a:r>
              <a:rPr i="1" dirty="0">
                <a:latin typeface="Myriad Pro"/>
              </a:rPr>
              <a:t>When</a:t>
            </a:r>
            <a:r>
              <a:rPr i="1" spc="-10" dirty="0">
                <a:latin typeface="Myriad Pro"/>
              </a:rPr>
              <a:t> </a:t>
            </a:r>
            <a:r>
              <a:rPr i="1" dirty="0">
                <a:latin typeface="Myriad Pro"/>
              </a:rPr>
              <a:t>does</a:t>
            </a:r>
            <a:r>
              <a:rPr i="1" spc="-40" dirty="0">
                <a:latin typeface="Myriad Pro"/>
              </a:rPr>
              <a:t> </a:t>
            </a:r>
            <a:r>
              <a:rPr i="1" dirty="0">
                <a:latin typeface="Myriad Pro"/>
              </a:rPr>
              <a:t>end</a:t>
            </a:r>
            <a:r>
              <a:rPr i="1" spc="-20" dirty="0">
                <a:latin typeface="Myriad Pro"/>
              </a:rPr>
              <a:t> </a:t>
            </a:r>
            <a:r>
              <a:rPr i="1" dirty="0">
                <a:latin typeface="Myriad Pro"/>
              </a:rPr>
              <a:t>of</a:t>
            </a:r>
            <a:r>
              <a:rPr i="1" spc="-25" dirty="0">
                <a:latin typeface="Myriad Pro"/>
              </a:rPr>
              <a:t> </a:t>
            </a:r>
            <a:r>
              <a:rPr i="1" dirty="0">
                <a:latin typeface="Myriad Pro"/>
              </a:rPr>
              <a:t>life</a:t>
            </a:r>
            <a:r>
              <a:rPr i="1" spc="-10" dirty="0">
                <a:latin typeface="Myriad Pro"/>
              </a:rPr>
              <a:t> </a:t>
            </a:r>
            <a:r>
              <a:rPr i="1" spc="-20" dirty="0">
                <a:latin typeface="Myriad Pro"/>
              </a:rPr>
              <a:t>care </a:t>
            </a:r>
            <a:r>
              <a:rPr i="1" spc="-10" dirty="0">
                <a:latin typeface="Myriad Pro"/>
              </a:rPr>
              <a:t>begin?</a:t>
            </a:r>
          </a:p>
        </p:txBody>
      </p:sp>
    </p:spTree>
    <p:extLst>
      <p:ext uri="{BB962C8B-B14F-4D97-AF65-F5344CB8AC3E}">
        <p14:creationId xmlns:p14="http://schemas.microsoft.com/office/powerpoint/2010/main" val="12517423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33600" y="500851"/>
            <a:ext cx="10972800" cy="690574"/>
          </a:xfrm>
          <a:prstGeom prst="rect">
            <a:avLst/>
          </a:prstGeom>
        </p:spPr>
        <p:txBody>
          <a:bodyPr vert="horz" wrap="square" lIns="0" tIns="13335" rIns="0" bIns="0" rtlCol="0" anchor="ctr">
            <a:spAutoFit/>
          </a:bodyPr>
          <a:lstStyle/>
          <a:p>
            <a:pPr marL="581025" algn="l">
              <a:spcBef>
                <a:spcPts val="105"/>
              </a:spcBef>
            </a:pPr>
            <a:r>
              <a:rPr dirty="0">
                <a:latin typeface="Myriad Pro"/>
              </a:rPr>
              <a:t>Commencement</a:t>
            </a:r>
            <a:r>
              <a:rPr spc="-120" dirty="0">
                <a:latin typeface="Myriad Pro"/>
              </a:rPr>
              <a:t> </a:t>
            </a:r>
            <a:r>
              <a:rPr dirty="0">
                <a:latin typeface="Myriad Pro"/>
              </a:rPr>
              <a:t>of</a:t>
            </a:r>
            <a:r>
              <a:rPr spc="-70" dirty="0">
                <a:latin typeface="Myriad Pro"/>
              </a:rPr>
              <a:t> </a:t>
            </a:r>
            <a:r>
              <a:rPr spc="-20" dirty="0">
                <a:latin typeface="Myriad Pro"/>
              </a:rPr>
              <a:t>EOLC</a:t>
            </a:r>
          </a:p>
        </p:txBody>
      </p:sp>
      <p:sp>
        <p:nvSpPr>
          <p:cNvPr id="3" name="object 3"/>
          <p:cNvSpPr txBox="1"/>
          <p:nvPr/>
        </p:nvSpPr>
        <p:spPr>
          <a:xfrm>
            <a:off x="1183341" y="1710988"/>
            <a:ext cx="9460006" cy="3974806"/>
          </a:xfrm>
          <a:prstGeom prst="rect">
            <a:avLst/>
          </a:prstGeom>
        </p:spPr>
        <p:txBody>
          <a:bodyPr vert="horz" wrap="square" lIns="0" tIns="100965" rIns="0" bIns="0" rtlCol="0">
            <a:spAutoFit/>
          </a:bodyPr>
          <a:lstStyle/>
          <a:p>
            <a:pPr marL="12065" marR="116839">
              <a:spcBef>
                <a:spcPts val="795"/>
              </a:spcBef>
              <a:tabLst>
                <a:tab pos="355600" algn="l"/>
                <a:tab pos="356235" algn="l"/>
              </a:tabLst>
            </a:pPr>
            <a:r>
              <a:rPr sz="3000" dirty="0">
                <a:latin typeface="Myriad Pro"/>
                <a:cs typeface="Segoe UI"/>
              </a:rPr>
              <a:t>End</a:t>
            </a:r>
            <a:r>
              <a:rPr sz="3000" spc="-25" dirty="0">
                <a:latin typeface="Myriad Pro"/>
                <a:cs typeface="Segoe UI"/>
              </a:rPr>
              <a:t> </a:t>
            </a:r>
            <a:r>
              <a:rPr sz="3000" dirty="0">
                <a:latin typeface="Myriad Pro"/>
                <a:cs typeface="Segoe UI"/>
              </a:rPr>
              <a:t>of</a:t>
            </a:r>
            <a:r>
              <a:rPr sz="3000" spc="-10" dirty="0">
                <a:latin typeface="Myriad Pro"/>
                <a:cs typeface="Segoe UI"/>
              </a:rPr>
              <a:t> </a:t>
            </a:r>
            <a:r>
              <a:rPr sz="3000" dirty="0">
                <a:latin typeface="Myriad Pro"/>
                <a:cs typeface="Segoe UI"/>
              </a:rPr>
              <a:t>life</a:t>
            </a:r>
            <a:r>
              <a:rPr sz="3000" spc="-20" dirty="0">
                <a:latin typeface="Myriad Pro"/>
                <a:cs typeface="Segoe UI"/>
              </a:rPr>
              <a:t> </a:t>
            </a:r>
            <a:r>
              <a:rPr sz="3000" dirty="0">
                <a:latin typeface="Myriad Pro"/>
                <a:cs typeface="Segoe UI"/>
              </a:rPr>
              <a:t>care</a:t>
            </a:r>
            <a:r>
              <a:rPr sz="3000" spc="-20" dirty="0">
                <a:latin typeface="Myriad Pro"/>
                <a:cs typeface="Segoe UI"/>
              </a:rPr>
              <a:t> </a:t>
            </a:r>
            <a:r>
              <a:rPr sz="3000" dirty="0">
                <a:latin typeface="Myriad Pro"/>
                <a:cs typeface="Segoe UI"/>
              </a:rPr>
              <a:t>should begin</a:t>
            </a:r>
            <a:r>
              <a:rPr sz="3000" spc="-20" dirty="0">
                <a:latin typeface="Myriad Pro"/>
                <a:cs typeface="Segoe UI"/>
              </a:rPr>
              <a:t> </a:t>
            </a:r>
            <a:r>
              <a:rPr lang="en-GB" sz="3000" spc="-20" dirty="0">
                <a:latin typeface="Myriad Pro"/>
                <a:cs typeface="Segoe UI"/>
              </a:rPr>
              <a:t>people need</a:t>
            </a:r>
            <a:r>
              <a:rPr sz="3000" spc="-20" dirty="0">
                <a:latin typeface="Myriad Pro"/>
                <a:cs typeface="Segoe UI"/>
              </a:rPr>
              <a:t> </a:t>
            </a:r>
            <a:r>
              <a:rPr sz="3000" dirty="0">
                <a:latin typeface="Myriad Pro"/>
                <a:cs typeface="Segoe UI"/>
              </a:rPr>
              <a:t>it</a:t>
            </a:r>
            <a:r>
              <a:rPr sz="3000" spc="-5" dirty="0">
                <a:latin typeface="Myriad Pro"/>
                <a:cs typeface="Segoe UI"/>
              </a:rPr>
              <a:t> </a:t>
            </a:r>
            <a:r>
              <a:rPr sz="3000" dirty="0">
                <a:latin typeface="Myriad Pro"/>
                <a:cs typeface="Segoe UI"/>
              </a:rPr>
              <a:t>and</a:t>
            </a:r>
            <a:r>
              <a:rPr sz="3000" spc="-20" dirty="0">
                <a:latin typeface="Myriad Pro"/>
                <a:cs typeface="Segoe UI"/>
              </a:rPr>
              <a:t> </a:t>
            </a:r>
            <a:r>
              <a:rPr sz="3000" dirty="0">
                <a:latin typeface="Myriad Pro"/>
                <a:cs typeface="Segoe UI"/>
              </a:rPr>
              <a:t>may</a:t>
            </a:r>
            <a:r>
              <a:rPr sz="3000" spc="-10" dirty="0">
                <a:latin typeface="Myriad Pro"/>
                <a:cs typeface="Segoe UI"/>
              </a:rPr>
              <a:t> </a:t>
            </a:r>
            <a:r>
              <a:rPr sz="3000" dirty="0">
                <a:latin typeface="Myriad Pro"/>
                <a:cs typeface="Segoe UI"/>
              </a:rPr>
              <a:t>last</a:t>
            </a:r>
            <a:r>
              <a:rPr sz="3000" spc="-10" dirty="0">
                <a:latin typeface="Myriad Pro"/>
                <a:cs typeface="Segoe UI"/>
              </a:rPr>
              <a:t> </a:t>
            </a:r>
            <a:r>
              <a:rPr sz="3000" dirty="0">
                <a:latin typeface="Myriad Pro"/>
                <a:cs typeface="Segoe UI"/>
              </a:rPr>
              <a:t>a</a:t>
            </a:r>
            <a:r>
              <a:rPr sz="3000" spc="-20" dirty="0">
                <a:latin typeface="Myriad Pro"/>
                <a:cs typeface="Segoe UI"/>
              </a:rPr>
              <a:t> </a:t>
            </a:r>
            <a:r>
              <a:rPr sz="3000" dirty="0">
                <a:latin typeface="Myriad Pro"/>
                <a:cs typeface="Segoe UI"/>
              </a:rPr>
              <a:t>few days</a:t>
            </a:r>
            <a:r>
              <a:rPr sz="3000" spc="-10" dirty="0">
                <a:latin typeface="Myriad Pro"/>
                <a:cs typeface="Segoe UI"/>
              </a:rPr>
              <a:t> </a:t>
            </a:r>
            <a:r>
              <a:rPr sz="3000" dirty="0">
                <a:latin typeface="Myriad Pro"/>
                <a:cs typeface="Segoe UI"/>
              </a:rPr>
              <a:t>or</a:t>
            </a:r>
            <a:r>
              <a:rPr sz="3000" spc="-10" dirty="0">
                <a:latin typeface="Myriad Pro"/>
                <a:cs typeface="Segoe UI"/>
              </a:rPr>
              <a:t> </a:t>
            </a:r>
            <a:r>
              <a:rPr sz="3000" dirty="0">
                <a:latin typeface="Myriad Pro"/>
                <a:cs typeface="Segoe UI"/>
              </a:rPr>
              <a:t>months,</a:t>
            </a:r>
            <a:r>
              <a:rPr sz="3000" spc="25" dirty="0">
                <a:latin typeface="Myriad Pro"/>
                <a:cs typeface="Segoe UI"/>
              </a:rPr>
              <a:t> </a:t>
            </a:r>
            <a:r>
              <a:rPr sz="3000" spc="-25" dirty="0">
                <a:latin typeface="Myriad Pro"/>
                <a:cs typeface="Segoe UI"/>
              </a:rPr>
              <a:t>or </a:t>
            </a:r>
            <a:r>
              <a:rPr sz="3000" dirty="0">
                <a:latin typeface="Myriad Pro"/>
                <a:cs typeface="Segoe UI"/>
              </a:rPr>
              <a:t>sometimes</a:t>
            </a:r>
            <a:r>
              <a:rPr sz="3000" spc="-10" dirty="0">
                <a:latin typeface="Myriad Pro"/>
                <a:cs typeface="Segoe UI"/>
              </a:rPr>
              <a:t> </a:t>
            </a:r>
            <a:r>
              <a:rPr sz="3000" dirty="0">
                <a:latin typeface="Myriad Pro"/>
                <a:cs typeface="Segoe UI"/>
              </a:rPr>
              <a:t>more</a:t>
            </a:r>
            <a:r>
              <a:rPr sz="3000" spc="-20" dirty="0">
                <a:latin typeface="Myriad Pro"/>
                <a:cs typeface="Segoe UI"/>
              </a:rPr>
              <a:t> </a:t>
            </a:r>
            <a:r>
              <a:rPr sz="3000" dirty="0">
                <a:latin typeface="Myriad Pro"/>
                <a:cs typeface="Segoe UI"/>
              </a:rPr>
              <a:t>than</a:t>
            </a:r>
            <a:r>
              <a:rPr sz="3000" spc="-15" dirty="0">
                <a:latin typeface="Myriad Pro"/>
                <a:cs typeface="Segoe UI"/>
              </a:rPr>
              <a:t> </a:t>
            </a:r>
            <a:r>
              <a:rPr sz="3000" dirty="0">
                <a:latin typeface="Myriad Pro"/>
                <a:cs typeface="Segoe UI"/>
              </a:rPr>
              <a:t>a</a:t>
            </a:r>
            <a:r>
              <a:rPr sz="3000" spc="-15" dirty="0">
                <a:latin typeface="Myriad Pro"/>
                <a:cs typeface="Segoe UI"/>
              </a:rPr>
              <a:t> </a:t>
            </a:r>
            <a:r>
              <a:rPr sz="3000" spc="-10" dirty="0">
                <a:latin typeface="Myriad Pro"/>
                <a:cs typeface="Segoe UI"/>
              </a:rPr>
              <a:t>year.</a:t>
            </a:r>
            <a:endParaRPr sz="3000" dirty="0">
              <a:latin typeface="Myriad Pro"/>
              <a:cs typeface="Segoe UI"/>
            </a:endParaRPr>
          </a:p>
          <a:p>
            <a:pPr marL="12065" marR="23495">
              <a:spcBef>
                <a:spcPts val="745"/>
              </a:spcBef>
              <a:tabLst>
                <a:tab pos="355600" algn="l"/>
                <a:tab pos="356235" algn="l"/>
              </a:tabLst>
            </a:pPr>
            <a:r>
              <a:rPr sz="3000" dirty="0">
                <a:latin typeface="Myriad Pro"/>
                <a:cs typeface="Segoe UI"/>
              </a:rPr>
              <a:t>People</a:t>
            </a:r>
            <a:r>
              <a:rPr sz="3000" spc="-55" dirty="0">
                <a:latin typeface="Myriad Pro"/>
                <a:cs typeface="Segoe UI"/>
              </a:rPr>
              <a:t> </a:t>
            </a:r>
            <a:r>
              <a:rPr sz="3000" dirty="0">
                <a:latin typeface="Myriad Pro"/>
                <a:cs typeface="Segoe UI"/>
              </a:rPr>
              <a:t>are</a:t>
            </a:r>
            <a:r>
              <a:rPr sz="3000" spc="-55" dirty="0">
                <a:latin typeface="Myriad Pro"/>
                <a:cs typeface="Segoe UI"/>
              </a:rPr>
              <a:t> </a:t>
            </a:r>
            <a:r>
              <a:rPr sz="3000" dirty="0">
                <a:latin typeface="Myriad Pro"/>
                <a:cs typeface="Segoe UI"/>
              </a:rPr>
              <a:t>considered</a:t>
            </a:r>
            <a:r>
              <a:rPr sz="3000" spc="-45" dirty="0">
                <a:latin typeface="Myriad Pro"/>
                <a:cs typeface="Segoe UI"/>
              </a:rPr>
              <a:t> </a:t>
            </a:r>
            <a:r>
              <a:rPr sz="3000" dirty="0">
                <a:latin typeface="Myriad Pro"/>
                <a:cs typeface="Segoe UI"/>
              </a:rPr>
              <a:t>to</a:t>
            </a:r>
            <a:r>
              <a:rPr sz="3000" spc="-55" dirty="0">
                <a:latin typeface="Myriad Pro"/>
                <a:cs typeface="Segoe UI"/>
              </a:rPr>
              <a:t> </a:t>
            </a:r>
            <a:r>
              <a:rPr sz="3000" dirty="0">
                <a:latin typeface="Myriad Pro"/>
                <a:cs typeface="Segoe UI"/>
              </a:rPr>
              <a:t>be</a:t>
            </a:r>
            <a:r>
              <a:rPr sz="3000" spc="-55" dirty="0">
                <a:latin typeface="Myriad Pro"/>
                <a:cs typeface="Segoe UI"/>
              </a:rPr>
              <a:t> </a:t>
            </a:r>
            <a:r>
              <a:rPr sz="3000" dirty="0">
                <a:latin typeface="Myriad Pro"/>
                <a:cs typeface="Segoe UI"/>
              </a:rPr>
              <a:t>approaching</a:t>
            </a:r>
            <a:r>
              <a:rPr sz="3000" spc="-50" dirty="0">
                <a:latin typeface="Myriad Pro"/>
                <a:cs typeface="Segoe UI"/>
              </a:rPr>
              <a:t> </a:t>
            </a:r>
            <a:r>
              <a:rPr sz="3000" spc="-25" dirty="0">
                <a:latin typeface="Myriad Pro"/>
                <a:cs typeface="Segoe UI"/>
              </a:rPr>
              <a:t>the </a:t>
            </a:r>
            <a:r>
              <a:rPr sz="3000" dirty="0">
                <a:latin typeface="Myriad Pro"/>
                <a:cs typeface="Segoe UI"/>
              </a:rPr>
              <a:t>end</a:t>
            </a:r>
            <a:r>
              <a:rPr sz="3000" spc="-20" dirty="0">
                <a:latin typeface="Myriad Pro"/>
                <a:cs typeface="Segoe UI"/>
              </a:rPr>
              <a:t> </a:t>
            </a:r>
            <a:r>
              <a:rPr sz="3000" dirty="0">
                <a:latin typeface="Myriad Pro"/>
                <a:cs typeface="Segoe UI"/>
              </a:rPr>
              <a:t>of</a:t>
            </a:r>
            <a:r>
              <a:rPr sz="3000" spc="-20" dirty="0">
                <a:latin typeface="Myriad Pro"/>
                <a:cs typeface="Segoe UI"/>
              </a:rPr>
              <a:t> </a:t>
            </a:r>
            <a:r>
              <a:rPr sz="3000" dirty="0">
                <a:latin typeface="Myriad Pro"/>
                <a:cs typeface="Segoe UI"/>
              </a:rPr>
              <a:t>life</a:t>
            </a:r>
            <a:r>
              <a:rPr sz="3000" spc="-20" dirty="0">
                <a:latin typeface="Myriad Pro"/>
                <a:cs typeface="Segoe UI"/>
              </a:rPr>
              <a:t> </a:t>
            </a:r>
            <a:r>
              <a:rPr sz="3000" dirty="0">
                <a:latin typeface="Myriad Pro"/>
                <a:cs typeface="Segoe UI"/>
              </a:rPr>
              <a:t>when</a:t>
            </a:r>
            <a:r>
              <a:rPr sz="3000" spc="-20" dirty="0">
                <a:latin typeface="Myriad Pro"/>
                <a:cs typeface="Segoe UI"/>
              </a:rPr>
              <a:t> </a:t>
            </a:r>
            <a:r>
              <a:rPr sz="3000" dirty="0">
                <a:latin typeface="Myriad Pro"/>
                <a:cs typeface="Segoe UI"/>
              </a:rPr>
              <a:t>they</a:t>
            </a:r>
            <a:r>
              <a:rPr sz="3000" spc="-15" dirty="0">
                <a:latin typeface="Myriad Pro"/>
                <a:cs typeface="Segoe UI"/>
              </a:rPr>
              <a:t> </a:t>
            </a:r>
            <a:r>
              <a:rPr sz="3000" dirty="0">
                <a:latin typeface="Myriad Pro"/>
                <a:cs typeface="Segoe UI"/>
              </a:rPr>
              <a:t>are</a:t>
            </a:r>
            <a:r>
              <a:rPr sz="3000" spc="-20" dirty="0">
                <a:latin typeface="Myriad Pro"/>
                <a:cs typeface="Segoe UI"/>
              </a:rPr>
              <a:t> </a:t>
            </a:r>
            <a:r>
              <a:rPr sz="3000" dirty="0">
                <a:latin typeface="Myriad Pro"/>
                <a:cs typeface="Segoe UI"/>
              </a:rPr>
              <a:t>likely</a:t>
            </a:r>
            <a:r>
              <a:rPr sz="3000" spc="-40" dirty="0">
                <a:latin typeface="Myriad Pro"/>
                <a:cs typeface="Segoe UI"/>
              </a:rPr>
              <a:t> </a:t>
            </a:r>
            <a:r>
              <a:rPr sz="3000" dirty="0">
                <a:latin typeface="Myriad Pro"/>
                <a:cs typeface="Segoe UI"/>
              </a:rPr>
              <a:t>to</a:t>
            </a:r>
            <a:r>
              <a:rPr sz="3000" spc="-15" dirty="0">
                <a:latin typeface="Myriad Pro"/>
                <a:cs typeface="Segoe UI"/>
              </a:rPr>
              <a:t> </a:t>
            </a:r>
            <a:r>
              <a:rPr sz="3000" dirty="0">
                <a:latin typeface="Myriad Pro"/>
                <a:cs typeface="Segoe UI"/>
              </a:rPr>
              <a:t>die</a:t>
            </a:r>
            <a:r>
              <a:rPr sz="3000" spc="-20" dirty="0">
                <a:latin typeface="Myriad Pro"/>
                <a:cs typeface="Segoe UI"/>
              </a:rPr>
              <a:t> </a:t>
            </a:r>
            <a:r>
              <a:rPr sz="3000" spc="-10" dirty="0">
                <a:latin typeface="Myriad Pro"/>
                <a:cs typeface="Segoe UI"/>
              </a:rPr>
              <a:t>within </a:t>
            </a:r>
            <a:r>
              <a:rPr sz="3000" dirty="0">
                <a:latin typeface="Myriad Pro"/>
                <a:cs typeface="Segoe UI"/>
              </a:rPr>
              <a:t>the</a:t>
            </a:r>
            <a:r>
              <a:rPr sz="3000" spc="-10" dirty="0">
                <a:latin typeface="Myriad Pro"/>
                <a:cs typeface="Segoe UI"/>
              </a:rPr>
              <a:t> </a:t>
            </a:r>
            <a:r>
              <a:rPr sz="3000" dirty="0">
                <a:latin typeface="Myriad Pro"/>
                <a:cs typeface="Segoe UI"/>
              </a:rPr>
              <a:t>next 12</a:t>
            </a:r>
            <a:r>
              <a:rPr sz="3000" spc="-25" dirty="0">
                <a:latin typeface="Myriad Pro"/>
                <a:cs typeface="Segoe UI"/>
              </a:rPr>
              <a:t> </a:t>
            </a:r>
            <a:r>
              <a:rPr sz="3000" dirty="0">
                <a:latin typeface="Myriad Pro"/>
                <a:cs typeface="Segoe UI"/>
              </a:rPr>
              <a:t>months,</a:t>
            </a:r>
            <a:r>
              <a:rPr sz="3000" spc="30" dirty="0">
                <a:latin typeface="Myriad Pro"/>
                <a:cs typeface="Segoe UI"/>
              </a:rPr>
              <a:t> </a:t>
            </a:r>
            <a:r>
              <a:rPr sz="3000" dirty="0">
                <a:latin typeface="Myriad Pro"/>
                <a:cs typeface="Segoe UI"/>
              </a:rPr>
              <a:t>although this</a:t>
            </a:r>
            <a:r>
              <a:rPr sz="3000" spc="-5" dirty="0">
                <a:latin typeface="Myriad Pro"/>
                <a:cs typeface="Segoe UI"/>
              </a:rPr>
              <a:t> </a:t>
            </a:r>
            <a:r>
              <a:rPr sz="3000" dirty="0">
                <a:latin typeface="Myriad Pro"/>
                <a:cs typeface="Segoe UI"/>
              </a:rPr>
              <a:t>is </a:t>
            </a:r>
            <a:r>
              <a:rPr sz="3000" spc="-25" dirty="0">
                <a:latin typeface="Myriad Pro"/>
                <a:cs typeface="Segoe UI"/>
              </a:rPr>
              <a:t>not </a:t>
            </a:r>
            <a:r>
              <a:rPr sz="3000" dirty="0">
                <a:latin typeface="Myriad Pro"/>
                <a:cs typeface="Segoe UI"/>
              </a:rPr>
              <a:t>always</a:t>
            </a:r>
            <a:r>
              <a:rPr sz="3000" spc="-25" dirty="0">
                <a:latin typeface="Myriad Pro"/>
                <a:cs typeface="Segoe UI"/>
              </a:rPr>
              <a:t> </a:t>
            </a:r>
            <a:r>
              <a:rPr sz="3000" dirty="0">
                <a:latin typeface="Myriad Pro"/>
                <a:cs typeface="Segoe UI"/>
              </a:rPr>
              <a:t>possible</a:t>
            </a:r>
            <a:r>
              <a:rPr sz="3000" spc="-10" dirty="0">
                <a:latin typeface="Myriad Pro"/>
                <a:cs typeface="Segoe UI"/>
              </a:rPr>
              <a:t> </a:t>
            </a:r>
            <a:r>
              <a:rPr sz="3000" dirty="0">
                <a:latin typeface="Myriad Pro"/>
                <a:cs typeface="Segoe UI"/>
              </a:rPr>
              <a:t>to</a:t>
            </a:r>
            <a:r>
              <a:rPr sz="3000" spc="-15" dirty="0">
                <a:latin typeface="Myriad Pro"/>
                <a:cs typeface="Segoe UI"/>
              </a:rPr>
              <a:t> </a:t>
            </a:r>
            <a:r>
              <a:rPr sz="3000" spc="-10" dirty="0">
                <a:latin typeface="Myriad Pro"/>
                <a:cs typeface="Segoe UI"/>
              </a:rPr>
              <a:t>predict.</a:t>
            </a:r>
            <a:endParaRPr sz="3000" dirty="0">
              <a:latin typeface="Myriad Pro"/>
              <a:cs typeface="Segoe UI"/>
            </a:endParaRPr>
          </a:p>
          <a:p>
            <a:pPr marL="12065" marR="5080">
              <a:spcBef>
                <a:spcPts val="700"/>
              </a:spcBef>
              <a:tabLst>
                <a:tab pos="355600" algn="l"/>
                <a:tab pos="356235" algn="l"/>
              </a:tabLst>
            </a:pPr>
            <a:r>
              <a:rPr sz="3000" dirty="0">
                <a:latin typeface="Myriad Pro"/>
                <a:cs typeface="Segoe UI"/>
              </a:rPr>
              <a:t>This</a:t>
            </a:r>
            <a:r>
              <a:rPr sz="3000" spc="-20" dirty="0">
                <a:latin typeface="Myriad Pro"/>
                <a:cs typeface="Segoe UI"/>
              </a:rPr>
              <a:t> </a:t>
            </a:r>
            <a:r>
              <a:rPr sz="3000" dirty="0">
                <a:latin typeface="Myriad Pro"/>
                <a:cs typeface="Segoe UI"/>
              </a:rPr>
              <a:t>includes people</a:t>
            </a:r>
            <a:r>
              <a:rPr sz="3000" spc="10" dirty="0">
                <a:latin typeface="Myriad Pro"/>
                <a:cs typeface="Segoe UI"/>
              </a:rPr>
              <a:t> </a:t>
            </a:r>
            <a:r>
              <a:rPr sz="3000" dirty="0">
                <a:latin typeface="Myriad Pro"/>
                <a:cs typeface="Segoe UI"/>
              </a:rPr>
              <a:t>whose</a:t>
            </a:r>
            <a:r>
              <a:rPr sz="3000" spc="10" dirty="0">
                <a:latin typeface="Myriad Pro"/>
                <a:cs typeface="Segoe UI"/>
              </a:rPr>
              <a:t> </a:t>
            </a:r>
            <a:r>
              <a:rPr sz="3000" dirty="0">
                <a:latin typeface="Myriad Pro"/>
                <a:cs typeface="Segoe UI"/>
              </a:rPr>
              <a:t>death</a:t>
            </a:r>
            <a:r>
              <a:rPr sz="3000" spc="-10" dirty="0">
                <a:latin typeface="Myriad Pro"/>
                <a:cs typeface="Segoe UI"/>
              </a:rPr>
              <a:t> </a:t>
            </a:r>
            <a:r>
              <a:rPr sz="3000" dirty="0">
                <a:latin typeface="Myriad Pro"/>
                <a:cs typeface="Segoe UI"/>
              </a:rPr>
              <a:t>is</a:t>
            </a:r>
            <a:r>
              <a:rPr sz="3000" spc="-15" dirty="0">
                <a:latin typeface="Myriad Pro"/>
                <a:cs typeface="Segoe UI"/>
              </a:rPr>
              <a:t> </a:t>
            </a:r>
            <a:r>
              <a:rPr sz="3000" dirty="0">
                <a:latin typeface="Myriad Pro"/>
                <a:cs typeface="Segoe UI"/>
              </a:rPr>
              <a:t>about</a:t>
            </a:r>
            <a:r>
              <a:rPr sz="3000" spc="10" dirty="0">
                <a:latin typeface="Myriad Pro"/>
                <a:cs typeface="Segoe UI"/>
              </a:rPr>
              <a:t> </a:t>
            </a:r>
            <a:r>
              <a:rPr sz="3000" spc="-25" dirty="0">
                <a:latin typeface="Myriad Pro"/>
                <a:cs typeface="Segoe UI"/>
              </a:rPr>
              <a:t>to </a:t>
            </a:r>
            <a:r>
              <a:rPr sz="3000" dirty="0">
                <a:latin typeface="Myriad Pro"/>
                <a:cs typeface="Segoe UI"/>
              </a:rPr>
              <a:t>happen,</a:t>
            </a:r>
            <a:r>
              <a:rPr sz="3000" spc="-10" dirty="0">
                <a:latin typeface="Myriad Pro"/>
                <a:cs typeface="Segoe UI"/>
              </a:rPr>
              <a:t> </a:t>
            </a:r>
            <a:r>
              <a:rPr sz="3000" dirty="0">
                <a:latin typeface="Myriad Pro"/>
                <a:cs typeface="Segoe UI"/>
              </a:rPr>
              <a:t>as</a:t>
            </a:r>
            <a:r>
              <a:rPr sz="3000" spc="-10" dirty="0">
                <a:latin typeface="Myriad Pro"/>
                <a:cs typeface="Segoe UI"/>
              </a:rPr>
              <a:t> </a:t>
            </a:r>
            <a:r>
              <a:rPr sz="3000" dirty="0">
                <a:latin typeface="Myriad Pro"/>
                <a:cs typeface="Segoe UI"/>
              </a:rPr>
              <a:t>well</a:t>
            </a:r>
            <a:r>
              <a:rPr sz="3000" spc="-10" dirty="0">
                <a:latin typeface="Myriad Pro"/>
                <a:cs typeface="Segoe UI"/>
              </a:rPr>
              <a:t> </a:t>
            </a:r>
            <a:r>
              <a:rPr sz="3000" spc="-25" dirty="0">
                <a:latin typeface="Myriad Pro"/>
                <a:cs typeface="Segoe UI"/>
              </a:rPr>
              <a:t>as</a:t>
            </a:r>
            <a:r>
              <a:rPr lang="en-GB" sz="3000" spc="-25" dirty="0">
                <a:latin typeface="Myriad Pro"/>
                <a:cs typeface="Segoe UI"/>
              </a:rPr>
              <a:t> (see next slide)</a:t>
            </a:r>
            <a:endParaRPr sz="3000" dirty="0">
              <a:latin typeface="Myriad Pro"/>
              <a:cs typeface="Segoe UI"/>
            </a:endParaRPr>
          </a:p>
        </p:txBody>
      </p:sp>
    </p:spTree>
    <p:extLst>
      <p:ext uri="{BB962C8B-B14F-4D97-AF65-F5344CB8AC3E}">
        <p14:creationId xmlns:p14="http://schemas.microsoft.com/office/powerpoint/2010/main" val="10072916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33600" y="500851"/>
            <a:ext cx="10972800" cy="690574"/>
          </a:xfrm>
          <a:prstGeom prst="rect">
            <a:avLst/>
          </a:prstGeom>
        </p:spPr>
        <p:txBody>
          <a:bodyPr vert="horz" wrap="square" lIns="0" tIns="13335" rIns="0" bIns="0" rtlCol="0" anchor="ctr">
            <a:spAutoFit/>
          </a:bodyPr>
          <a:lstStyle/>
          <a:p>
            <a:pPr marL="581025" algn="l">
              <a:spcBef>
                <a:spcPts val="105"/>
              </a:spcBef>
            </a:pPr>
            <a:r>
              <a:rPr dirty="0">
                <a:latin typeface="Myriad Pro"/>
              </a:rPr>
              <a:t>Commencement</a:t>
            </a:r>
            <a:r>
              <a:rPr spc="-120" dirty="0">
                <a:latin typeface="Myriad Pro"/>
              </a:rPr>
              <a:t> </a:t>
            </a:r>
            <a:r>
              <a:rPr dirty="0">
                <a:latin typeface="Myriad Pro"/>
              </a:rPr>
              <a:t>of</a:t>
            </a:r>
            <a:r>
              <a:rPr spc="-70" dirty="0">
                <a:latin typeface="Myriad Pro"/>
              </a:rPr>
              <a:t> </a:t>
            </a:r>
            <a:r>
              <a:rPr spc="-20" dirty="0">
                <a:latin typeface="Myriad Pro"/>
              </a:rPr>
              <a:t>EOLC</a:t>
            </a:r>
          </a:p>
        </p:txBody>
      </p:sp>
      <p:sp>
        <p:nvSpPr>
          <p:cNvPr id="3" name="object 3"/>
          <p:cNvSpPr txBox="1"/>
          <p:nvPr/>
        </p:nvSpPr>
        <p:spPr>
          <a:xfrm>
            <a:off x="2059940" y="1550036"/>
            <a:ext cx="8455660" cy="4321055"/>
          </a:xfrm>
          <a:prstGeom prst="rect">
            <a:avLst/>
          </a:prstGeom>
        </p:spPr>
        <p:txBody>
          <a:bodyPr vert="horz" wrap="square" lIns="0" tIns="12065" rIns="0" bIns="0" rtlCol="0">
            <a:spAutoFit/>
          </a:bodyPr>
          <a:lstStyle/>
          <a:p>
            <a:pPr marL="12700">
              <a:spcBef>
                <a:spcPts val="95"/>
              </a:spcBef>
            </a:pPr>
            <a:r>
              <a:rPr sz="2500" dirty="0">
                <a:latin typeface="Myriad Pro"/>
                <a:cs typeface="Segoe UI"/>
              </a:rPr>
              <a:t>People</a:t>
            </a:r>
            <a:r>
              <a:rPr sz="2500" spc="-155" dirty="0">
                <a:latin typeface="Myriad Pro"/>
                <a:cs typeface="Segoe UI"/>
              </a:rPr>
              <a:t> </a:t>
            </a:r>
            <a:r>
              <a:rPr sz="2500" spc="-20" dirty="0">
                <a:latin typeface="Myriad Pro"/>
                <a:cs typeface="Segoe UI"/>
              </a:rPr>
              <a:t>who:</a:t>
            </a:r>
            <a:endParaRPr sz="2500" dirty="0">
              <a:latin typeface="Myriad Pro"/>
              <a:cs typeface="Segoe UI"/>
            </a:endParaRPr>
          </a:p>
          <a:p>
            <a:pPr marL="12065">
              <a:tabLst>
                <a:tab pos="355600" algn="l"/>
                <a:tab pos="356235" algn="l"/>
              </a:tabLst>
            </a:pPr>
            <a:r>
              <a:rPr sz="2500" dirty="0">
                <a:latin typeface="Myriad Pro"/>
                <a:cs typeface="Segoe UI"/>
              </a:rPr>
              <a:t>have</a:t>
            </a:r>
            <a:r>
              <a:rPr sz="2500" spc="-80" dirty="0">
                <a:latin typeface="Myriad Pro"/>
                <a:cs typeface="Segoe UI"/>
              </a:rPr>
              <a:t> </a:t>
            </a:r>
            <a:r>
              <a:rPr sz="2500" dirty="0">
                <a:latin typeface="Myriad Pro"/>
                <a:cs typeface="Segoe UI"/>
              </a:rPr>
              <a:t>an</a:t>
            </a:r>
            <a:r>
              <a:rPr sz="2500" spc="-85" dirty="0">
                <a:latin typeface="Myriad Pro"/>
                <a:cs typeface="Segoe UI"/>
              </a:rPr>
              <a:t> </a:t>
            </a:r>
            <a:r>
              <a:rPr sz="2500" dirty="0">
                <a:latin typeface="Myriad Pro"/>
                <a:cs typeface="Segoe UI"/>
              </a:rPr>
              <a:t>advanced</a:t>
            </a:r>
            <a:r>
              <a:rPr sz="2500" spc="-50" dirty="0">
                <a:latin typeface="Myriad Pro"/>
                <a:cs typeface="Segoe UI"/>
              </a:rPr>
              <a:t> </a:t>
            </a:r>
            <a:r>
              <a:rPr sz="2500" dirty="0">
                <a:latin typeface="Myriad Pro"/>
                <a:cs typeface="Segoe UI"/>
              </a:rPr>
              <a:t>incurable</a:t>
            </a:r>
            <a:r>
              <a:rPr sz="2500" spc="-70" dirty="0">
                <a:latin typeface="Myriad Pro"/>
                <a:cs typeface="Segoe UI"/>
              </a:rPr>
              <a:t> </a:t>
            </a:r>
            <a:r>
              <a:rPr sz="2500" dirty="0">
                <a:latin typeface="Myriad Pro"/>
                <a:cs typeface="Segoe UI"/>
              </a:rPr>
              <a:t>illness,</a:t>
            </a:r>
            <a:r>
              <a:rPr sz="2500" spc="-85" dirty="0">
                <a:latin typeface="Myriad Pro"/>
                <a:cs typeface="Segoe UI"/>
              </a:rPr>
              <a:t> </a:t>
            </a:r>
            <a:r>
              <a:rPr sz="2500" dirty="0">
                <a:latin typeface="Myriad Pro"/>
                <a:cs typeface="Segoe UI"/>
              </a:rPr>
              <a:t>such</a:t>
            </a:r>
            <a:r>
              <a:rPr sz="2500" spc="-85" dirty="0">
                <a:latin typeface="Myriad Pro"/>
                <a:cs typeface="Segoe UI"/>
              </a:rPr>
              <a:t> </a:t>
            </a:r>
            <a:r>
              <a:rPr sz="2500" dirty="0">
                <a:latin typeface="Myriad Pro"/>
                <a:cs typeface="Segoe UI"/>
              </a:rPr>
              <a:t>as</a:t>
            </a:r>
            <a:r>
              <a:rPr sz="2500" spc="-80" dirty="0">
                <a:latin typeface="Myriad Pro"/>
                <a:cs typeface="Segoe UI"/>
              </a:rPr>
              <a:t> </a:t>
            </a:r>
            <a:r>
              <a:rPr sz="2500" spc="-10" dirty="0">
                <a:latin typeface="Myriad Pro"/>
                <a:cs typeface="Segoe UI"/>
              </a:rPr>
              <a:t>cancer,</a:t>
            </a:r>
            <a:r>
              <a:rPr lang="en-GB" sz="2500" spc="-10" dirty="0">
                <a:latin typeface="Myriad Pro"/>
                <a:cs typeface="Segoe UI"/>
              </a:rPr>
              <a:t> </a:t>
            </a:r>
            <a:r>
              <a:rPr sz="2500" dirty="0">
                <a:latin typeface="Myriad Pro"/>
                <a:cs typeface="Segoe UI"/>
              </a:rPr>
              <a:t>dementia</a:t>
            </a:r>
            <a:r>
              <a:rPr sz="2500" spc="-65" dirty="0">
                <a:latin typeface="Myriad Pro"/>
                <a:cs typeface="Segoe UI"/>
              </a:rPr>
              <a:t> </a:t>
            </a:r>
            <a:r>
              <a:rPr sz="2500" dirty="0">
                <a:latin typeface="Myriad Pro"/>
                <a:cs typeface="Segoe UI"/>
              </a:rPr>
              <a:t>or</a:t>
            </a:r>
            <a:r>
              <a:rPr sz="2500" spc="-85" dirty="0">
                <a:latin typeface="Myriad Pro"/>
                <a:cs typeface="Segoe UI"/>
              </a:rPr>
              <a:t> </a:t>
            </a:r>
            <a:r>
              <a:rPr sz="2500" dirty="0">
                <a:latin typeface="Myriad Pro"/>
                <a:cs typeface="Segoe UI"/>
              </a:rPr>
              <a:t>motor</a:t>
            </a:r>
            <a:r>
              <a:rPr sz="2500" spc="-80" dirty="0">
                <a:latin typeface="Myriad Pro"/>
                <a:cs typeface="Segoe UI"/>
              </a:rPr>
              <a:t> </a:t>
            </a:r>
            <a:r>
              <a:rPr sz="2500" dirty="0" err="1">
                <a:latin typeface="Myriad Pro"/>
                <a:cs typeface="Segoe UI"/>
              </a:rPr>
              <a:t>neurone</a:t>
            </a:r>
            <a:r>
              <a:rPr sz="2500" spc="-70" dirty="0">
                <a:latin typeface="Myriad Pro"/>
                <a:cs typeface="Segoe UI"/>
              </a:rPr>
              <a:t> </a:t>
            </a:r>
            <a:r>
              <a:rPr sz="2500" spc="-10" dirty="0">
                <a:latin typeface="Myriad Pro"/>
                <a:cs typeface="Segoe UI"/>
              </a:rPr>
              <a:t>disease</a:t>
            </a:r>
            <a:r>
              <a:rPr lang="en-GB" sz="2500" spc="-10" dirty="0">
                <a:latin typeface="Myriad Pro"/>
                <a:cs typeface="Segoe UI"/>
              </a:rPr>
              <a:t>, </a:t>
            </a:r>
            <a:r>
              <a:rPr sz="2500" dirty="0">
                <a:latin typeface="Myriad Pro"/>
                <a:cs typeface="Segoe UI"/>
              </a:rPr>
              <a:t>are</a:t>
            </a:r>
            <a:r>
              <a:rPr sz="2500" spc="-70" dirty="0">
                <a:latin typeface="Myriad Pro"/>
                <a:cs typeface="Segoe UI"/>
              </a:rPr>
              <a:t> </a:t>
            </a:r>
            <a:r>
              <a:rPr sz="2500" dirty="0">
                <a:latin typeface="Myriad Pro"/>
                <a:cs typeface="Segoe UI"/>
              </a:rPr>
              <a:t>generally</a:t>
            </a:r>
            <a:r>
              <a:rPr sz="2500" spc="-55" dirty="0">
                <a:latin typeface="Myriad Pro"/>
                <a:cs typeface="Segoe UI"/>
              </a:rPr>
              <a:t> </a:t>
            </a:r>
            <a:r>
              <a:rPr sz="2500" dirty="0">
                <a:latin typeface="Myriad Pro"/>
                <a:cs typeface="Segoe UI"/>
              </a:rPr>
              <a:t>frail</a:t>
            </a:r>
            <a:r>
              <a:rPr sz="2500" spc="-70" dirty="0">
                <a:latin typeface="Myriad Pro"/>
                <a:cs typeface="Segoe UI"/>
              </a:rPr>
              <a:t> </a:t>
            </a:r>
            <a:r>
              <a:rPr sz="2500" dirty="0">
                <a:latin typeface="Myriad Pro"/>
                <a:cs typeface="Segoe UI"/>
              </a:rPr>
              <a:t>and</a:t>
            </a:r>
            <a:r>
              <a:rPr sz="2500" spc="-85" dirty="0">
                <a:latin typeface="Myriad Pro"/>
                <a:cs typeface="Segoe UI"/>
              </a:rPr>
              <a:t> </a:t>
            </a:r>
            <a:r>
              <a:rPr sz="2500" dirty="0">
                <a:latin typeface="Myriad Pro"/>
                <a:cs typeface="Segoe UI"/>
              </a:rPr>
              <a:t>have</a:t>
            </a:r>
            <a:r>
              <a:rPr sz="2500" spc="-75" dirty="0">
                <a:latin typeface="Myriad Pro"/>
                <a:cs typeface="Segoe UI"/>
              </a:rPr>
              <a:t> </a:t>
            </a:r>
            <a:r>
              <a:rPr sz="2500" spc="-20" dirty="0">
                <a:latin typeface="Myriad Pro"/>
                <a:cs typeface="Segoe UI"/>
              </a:rPr>
              <a:t>co-</a:t>
            </a:r>
            <a:r>
              <a:rPr sz="2500" dirty="0">
                <a:latin typeface="Myriad Pro"/>
                <a:cs typeface="Segoe UI"/>
              </a:rPr>
              <a:t>existing</a:t>
            </a:r>
            <a:r>
              <a:rPr sz="2500" spc="-65" dirty="0">
                <a:latin typeface="Myriad Pro"/>
                <a:cs typeface="Segoe UI"/>
              </a:rPr>
              <a:t> </a:t>
            </a:r>
            <a:r>
              <a:rPr sz="2500" dirty="0">
                <a:latin typeface="Myriad Pro"/>
                <a:cs typeface="Segoe UI"/>
              </a:rPr>
              <a:t>conditions</a:t>
            </a:r>
            <a:r>
              <a:rPr sz="2500" spc="-80" dirty="0">
                <a:latin typeface="Myriad Pro"/>
                <a:cs typeface="Segoe UI"/>
              </a:rPr>
              <a:t> </a:t>
            </a:r>
            <a:r>
              <a:rPr sz="2500" spc="-20" dirty="0">
                <a:latin typeface="Myriad Pro"/>
                <a:cs typeface="Segoe UI"/>
              </a:rPr>
              <a:t>that </a:t>
            </a:r>
            <a:r>
              <a:rPr sz="2500" dirty="0">
                <a:latin typeface="Myriad Pro"/>
                <a:cs typeface="Segoe UI"/>
              </a:rPr>
              <a:t>mean</a:t>
            </a:r>
            <a:r>
              <a:rPr sz="2500" spc="-60" dirty="0">
                <a:latin typeface="Myriad Pro"/>
                <a:cs typeface="Segoe UI"/>
              </a:rPr>
              <a:t> </a:t>
            </a:r>
            <a:r>
              <a:rPr sz="2500" dirty="0">
                <a:latin typeface="Myriad Pro"/>
                <a:cs typeface="Segoe UI"/>
              </a:rPr>
              <a:t>they</a:t>
            </a:r>
            <a:r>
              <a:rPr sz="2500" spc="-55" dirty="0">
                <a:latin typeface="Myriad Pro"/>
                <a:cs typeface="Segoe UI"/>
              </a:rPr>
              <a:t> </a:t>
            </a:r>
            <a:r>
              <a:rPr sz="2500" dirty="0">
                <a:latin typeface="Myriad Pro"/>
                <a:cs typeface="Segoe UI"/>
              </a:rPr>
              <a:t>are</a:t>
            </a:r>
            <a:r>
              <a:rPr lang="en-GB" sz="2500" dirty="0">
                <a:latin typeface="Myriad Pro"/>
                <a:cs typeface="Segoe UI"/>
              </a:rPr>
              <a:t> </a:t>
            </a:r>
            <a:r>
              <a:rPr sz="2500" dirty="0">
                <a:latin typeface="Myriad Pro"/>
                <a:cs typeface="Segoe UI"/>
              </a:rPr>
              <a:t>expected</a:t>
            </a:r>
            <a:r>
              <a:rPr sz="2500" spc="-20" dirty="0">
                <a:latin typeface="Myriad Pro"/>
                <a:cs typeface="Segoe UI"/>
              </a:rPr>
              <a:t> </a:t>
            </a:r>
            <a:r>
              <a:rPr sz="2500" dirty="0">
                <a:latin typeface="Myriad Pro"/>
                <a:cs typeface="Segoe UI"/>
              </a:rPr>
              <a:t>to</a:t>
            </a:r>
            <a:r>
              <a:rPr sz="2500" spc="-45" dirty="0">
                <a:latin typeface="Myriad Pro"/>
                <a:cs typeface="Segoe UI"/>
              </a:rPr>
              <a:t> </a:t>
            </a:r>
            <a:r>
              <a:rPr sz="2500" dirty="0">
                <a:latin typeface="Myriad Pro"/>
                <a:cs typeface="Segoe UI"/>
              </a:rPr>
              <a:t>die</a:t>
            </a:r>
            <a:r>
              <a:rPr sz="2500" spc="-60" dirty="0">
                <a:latin typeface="Myriad Pro"/>
                <a:cs typeface="Segoe UI"/>
              </a:rPr>
              <a:t> </a:t>
            </a:r>
            <a:r>
              <a:rPr sz="2500" dirty="0">
                <a:latin typeface="Myriad Pro"/>
                <a:cs typeface="Segoe UI"/>
              </a:rPr>
              <a:t>within</a:t>
            </a:r>
            <a:r>
              <a:rPr sz="2500" spc="-50" dirty="0">
                <a:latin typeface="Myriad Pro"/>
                <a:cs typeface="Segoe UI"/>
              </a:rPr>
              <a:t> </a:t>
            </a:r>
            <a:r>
              <a:rPr sz="2500" dirty="0">
                <a:latin typeface="Myriad Pro"/>
                <a:cs typeface="Segoe UI"/>
              </a:rPr>
              <a:t>12</a:t>
            </a:r>
            <a:r>
              <a:rPr sz="2500" spc="-60" dirty="0">
                <a:latin typeface="Myriad Pro"/>
                <a:cs typeface="Segoe UI"/>
              </a:rPr>
              <a:t> </a:t>
            </a:r>
            <a:r>
              <a:rPr sz="2500" spc="-10" dirty="0">
                <a:latin typeface="Myriad Pro"/>
                <a:cs typeface="Segoe UI"/>
              </a:rPr>
              <a:t>months</a:t>
            </a:r>
            <a:r>
              <a:rPr lang="en-GB" sz="2500" spc="-10" dirty="0">
                <a:latin typeface="Myriad Pro"/>
                <a:cs typeface="Segoe UI"/>
              </a:rPr>
              <a:t>.  </a:t>
            </a:r>
          </a:p>
          <a:p>
            <a:pPr marL="12065">
              <a:tabLst>
                <a:tab pos="355600" algn="l"/>
                <a:tab pos="356235" algn="l"/>
              </a:tabLst>
            </a:pPr>
            <a:endParaRPr sz="2500" dirty="0">
              <a:latin typeface="Myriad Pro"/>
              <a:cs typeface="Segoe UI"/>
            </a:endParaRPr>
          </a:p>
          <a:p>
            <a:pPr marL="12065" marR="584200">
              <a:spcBef>
                <a:spcPts val="600"/>
              </a:spcBef>
              <a:tabLst>
                <a:tab pos="355600" algn="l"/>
                <a:tab pos="356235" algn="l"/>
              </a:tabLst>
            </a:pPr>
            <a:r>
              <a:rPr sz="2500" dirty="0">
                <a:latin typeface="Myriad Pro"/>
                <a:cs typeface="Segoe UI"/>
              </a:rPr>
              <a:t>have</a:t>
            </a:r>
            <a:r>
              <a:rPr sz="2500" spc="-75" dirty="0">
                <a:latin typeface="Myriad Pro"/>
                <a:cs typeface="Segoe UI"/>
              </a:rPr>
              <a:t> </a:t>
            </a:r>
            <a:r>
              <a:rPr sz="2500" dirty="0">
                <a:latin typeface="Myriad Pro"/>
                <a:cs typeface="Segoe UI"/>
              </a:rPr>
              <a:t>existing</a:t>
            </a:r>
            <a:r>
              <a:rPr sz="2500" spc="-30" dirty="0">
                <a:latin typeface="Myriad Pro"/>
                <a:cs typeface="Segoe UI"/>
              </a:rPr>
              <a:t> </a:t>
            </a:r>
            <a:r>
              <a:rPr sz="2500" dirty="0">
                <a:latin typeface="Myriad Pro"/>
                <a:cs typeface="Segoe UI"/>
              </a:rPr>
              <a:t>conditions</a:t>
            </a:r>
            <a:r>
              <a:rPr sz="2500" spc="-50" dirty="0">
                <a:latin typeface="Myriad Pro"/>
                <a:cs typeface="Segoe UI"/>
              </a:rPr>
              <a:t> </a:t>
            </a:r>
            <a:r>
              <a:rPr sz="2500" dirty="0">
                <a:latin typeface="Myriad Pro"/>
                <a:cs typeface="Segoe UI"/>
              </a:rPr>
              <a:t>if</a:t>
            </a:r>
            <a:r>
              <a:rPr sz="2500" spc="-70" dirty="0">
                <a:latin typeface="Myriad Pro"/>
                <a:cs typeface="Segoe UI"/>
              </a:rPr>
              <a:t> </a:t>
            </a:r>
            <a:r>
              <a:rPr sz="2500" dirty="0">
                <a:latin typeface="Myriad Pro"/>
                <a:cs typeface="Segoe UI"/>
              </a:rPr>
              <a:t>they</a:t>
            </a:r>
            <a:r>
              <a:rPr sz="2500" spc="-45" dirty="0">
                <a:latin typeface="Myriad Pro"/>
                <a:cs typeface="Segoe UI"/>
              </a:rPr>
              <a:t> </a:t>
            </a:r>
            <a:r>
              <a:rPr sz="2500" dirty="0">
                <a:latin typeface="Myriad Pro"/>
                <a:cs typeface="Segoe UI"/>
              </a:rPr>
              <a:t>are</a:t>
            </a:r>
            <a:r>
              <a:rPr sz="2500" spc="-45" dirty="0">
                <a:latin typeface="Myriad Pro"/>
                <a:cs typeface="Segoe UI"/>
              </a:rPr>
              <a:t> </a:t>
            </a:r>
            <a:r>
              <a:rPr sz="2500" dirty="0">
                <a:latin typeface="Myriad Pro"/>
                <a:cs typeface="Segoe UI"/>
              </a:rPr>
              <a:t>at</a:t>
            </a:r>
            <a:r>
              <a:rPr sz="2500" spc="-65" dirty="0">
                <a:latin typeface="Myriad Pro"/>
                <a:cs typeface="Segoe UI"/>
              </a:rPr>
              <a:t> </a:t>
            </a:r>
            <a:r>
              <a:rPr sz="2500" dirty="0">
                <a:latin typeface="Myriad Pro"/>
                <a:cs typeface="Segoe UI"/>
              </a:rPr>
              <a:t>risk</a:t>
            </a:r>
            <a:r>
              <a:rPr sz="2500" spc="-55" dirty="0">
                <a:latin typeface="Myriad Pro"/>
                <a:cs typeface="Segoe UI"/>
              </a:rPr>
              <a:t> </a:t>
            </a:r>
            <a:r>
              <a:rPr sz="2500" dirty="0">
                <a:latin typeface="Myriad Pro"/>
                <a:cs typeface="Segoe UI"/>
              </a:rPr>
              <a:t>of</a:t>
            </a:r>
            <a:r>
              <a:rPr sz="2500" spc="-60" dirty="0">
                <a:latin typeface="Myriad Pro"/>
                <a:cs typeface="Segoe UI"/>
              </a:rPr>
              <a:t> </a:t>
            </a:r>
            <a:r>
              <a:rPr sz="2500" spc="-10" dirty="0">
                <a:latin typeface="Myriad Pro"/>
                <a:cs typeface="Segoe UI"/>
              </a:rPr>
              <a:t>dying</a:t>
            </a:r>
            <a:r>
              <a:rPr lang="en-GB" sz="2500" spc="-10" dirty="0">
                <a:latin typeface="Myriad Pro"/>
                <a:cs typeface="Segoe UI"/>
              </a:rPr>
              <a:t> </a:t>
            </a:r>
            <a:r>
              <a:rPr sz="2500" dirty="0">
                <a:latin typeface="Myriad Pro"/>
                <a:cs typeface="Segoe UI"/>
              </a:rPr>
              <a:t>from</a:t>
            </a:r>
            <a:r>
              <a:rPr sz="2500" spc="-45" dirty="0">
                <a:latin typeface="Myriad Pro"/>
                <a:cs typeface="Segoe UI"/>
              </a:rPr>
              <a:t> </a:t>
            </a:r>
            <a:r>
              <a:rPr sz="2500" dirty="0">
                <a:latin typeface="Myriad Pro"/>
                <a:cs typeface="Segoe UI"/>
              </a:rPr>
              <a:t>a</a:t>
            </a:r>
            <a:r>
              <a:rPr sz="2500" spc="-50" dirty="0">
                <a:latin typeface="Myriad Pro"/>
                <a:cs typeface="Segoe UI"/>
              </a:rPr>
              <a:t> </a:t>
            </a:r>
            <a:r>
              <a:rPr sz="2500" dirty="0">
                <a:latin typeface="Myriad Pro"/>
                <a:cs typeface="Segoe UI"/>
              </a:rPr>
              <a:t>sudden</a:t>
            </a:r>
            <a:r>
              <a:rPr sz="2500" spc="-40" dirty="0">
                <a:latin typeface="Myriad Pro"/>
                <a:cs typeface="Segoe UI"/>
              </a:rPr>
              <a:t> </a:t>
            </a:r>
            <a:r>
              <a:rPr sz="2500" dirty="0">
                <a:latin typeface="Myriad Pro"/>
                <a:cs typeface="Segoe UI"/>
              </a:rPr>
              <a:t>crisis</a:t>
            </a:r>
            <a:r>
              <a:rPr sz="2500" spc="-50" dirty="0">
                <a:latin typeface="Myriad Pro"/>
                <a:cs typeface="Segoe UI"/>
              </a:rPr>
              <a:t> </a:t>
            </a:r>
            <a:r>
              <a:rPr sz="2500" dirty="0">
                <a:latin typeface="Myriad Pro"/>
                <a:cs typeface="Segoe UI"/>
              </a:rPr>
              <a:t>in</a:t>
            </a:r>
            <a:r>
              <a:rPr sz="2500" spc="-65" dirty="0">
                <a:latin typeface="Myriad Pro"/>
                <a:cs typeface="Segoe UI"/>
              </a:rPr>
              <a:t> </a:t>
            </a:r>
            <a:r>
              <a:rPr sz="2500" dirty="0">
                <a:latin typeface="Myriad Pro"/>
                <a:cs typeface="Segoe UI"/>
              </a:rPr>
              <a:t>their</a:t>
            </a:r>
            <a:r>
              <a:rPr sz="2500" spc="-55" dirty="0">
                <a:latin typeface="Myriad Pro"/>
                <a:cs typeface="Segoe UI"/>
              </a:rPr>
              <a:t> </a:t>
            </a:r>
            <a:r>
              <a:rPr sz="2500" spc="-10" dirty="0">
                <a:latin typeface="Myriad Pro"/>
                <a:cs typeface="Segoe UI"/>
              </a:rPr>
              <a:t>condition</a:t>
            </a:r>
            <a:r>
              <a:rPr lang="en-GB" sz="2500" spc="-10" dirty="0">
                <a:latin typeface="Myriad Pro"/>
                <a:cs typeface="Segoe UI"/>
              </a:rPr>
              <a:t> </a:t>
            </a:r>
            <a:r>
              <a:rPr sz="2500" dirty="0">
                <a:latin typeface="Myriad Pro"/>
                <a:cs typeface="Segoe UI"/>
              </a:rPr>
              <a:t>have</a:t>
            </a:r>
            <a:r>
              <a:rPr sz="2500" spc="-80" dirty="0">
                <a:latin typeface="Myriad Pro"/>
                <a:cs typeface="Segoe UI"/>
              </a:rPr>
              <a:t> </a:t>
            </a:r>
            <a:r>
              <a:rPr sz="2500" dirty="0">
                <a:latin typeface="Myriad Pro"/>
                <a:cs typeface="Segoe UI"/>
              </a:rPr>
              <a:t>a</a:t>
            </a:r>
            <a:r>
              <a:rPr sz="2500" spc="-75" dirty="0">
                <a:latin typeface="Myriad Pro"/>
                <a:cs typeface="Segoe UI"/>
              </a:rPr>
              <a:t> </a:t>
            </a:r>
            <a:r>
              <a:rPr sz="2500" spc="-20" dirty="0">
                <a:latin typeface="Myriad Pro"/>
                <a:cs typeface="Segoe UI"/>
              </a:rPr>
              <a:t>life</a:t>
            </a:r>
            <a:r>
              <a:rPr lang="en-GB" sz="2500" spc="-20" dirty="0">
                <a:latin typeface="Myriad Pro"/>
                <a:cs typeface="Segoe UI"/>
              </a:rPr>
              <a:t> </a:t>
            </a:r>
            <a:r>
              <a:rPr sz="2500" dirty="0">
                <a:latin typeface="Myriad Pro"/>
                <a:cs typeface="Segoe UI"/>
              </a:rPr>
              <a:t>threatening</a:t>
            </a:r>
            <a:r>
              <a:rPr sz="2500" spc="-30" dirty="0">
                <a:latin typeface="Myriad Pro"/>
                <a:cs typeface="Segoe UI"/>
              </a:rPr>
              <a:t> </a:t>
            </a:r>
            <a:r>
              <a:rPr sz="2500" dirty="0">
                <a:latin typeface="Myriad Pro"/>
                <a:cs typeface="Segoe UI"/>
              </a:rPr>
              <a:t>acute</a:t>
            </a:r>
            <a:r>
              <a:rPr sz="2500" spc="-60" dirty="0">
                <a:latin typeface="Myriad Pro"/>
                <a:cs typeface="Segoe UI"/>
              </a:rPr>
              <a:t> </a:t>
            </a:r>
            <a:r>
              <a:rPr sz="2500" dirty="0">
                <a:latin typeface="Myriad Pro"/>
                <a:cs typeface="Segoe UI"/>
              </a:rPr>
              <a:t>condition</a:t>
            </a:r>
            <a:r>
              <a:rPr sz="2500" spc="-70" dirty="0">
                <a:latin typeface="Myriad Pro"/>
                <a:cs typeface="Segoe UI"/>
              </a:rPr>
              <a:t> </a:t>
            </a:r>
            <a:r>
              <a:rPr sz="2500" dirty="0">
                <a:latin typeface="Myriad Pro"/>
                <a:cs typeface="Segoe UI"/>
              </a:rPr>
              <a:t>caused</a:t>
            </a:r>
            <a:r>
              <a:rPr sz="2500" spc="-75" dirty="0">
                <a:latin typeface="Myriad Pro"/>
                <a:cs typeface="Segoe UI"/>
              </a:rPr>
              <a:t> </a:t>
            </a:r>
            <a:r>
              <a:rPr sz="2500" dirty="0">
                <a:latin typeface="Myriad Pro"/>
                <a:cs typeface="Segoe UI"/>
              </a:rPr>
              <a:t>by</a:t>
            </a:r>
            <a:r>
              <a:rPr sz="2500" spc="-55" dirty="0">
                <a:latin typeface="Myriad Pro"/>
                <a:cs typeface="Segoe UI"/>
              </a:rPr>
              <a:t> </a:t>
            </a:r>
            <a:r>
              <a:rPr sz="2500" spc="-50" dirty="0">
                <a:latin typeface="Myriad Pro"/>
                <a:cs typeface="Segoe UI"/>
              </a:rPr>
              <a:t>a </a:t>
            </a:r>
            <a:r>
              <a:rPr sz="2500" dirty="0">
                <a:latin typeface="Myriad Pro"/>
                <a:cs typeface="Segoe UI"/>
              </a:rPr>
              <a:t>sudden</a:t>
            </a:r>
            <a:r>
              <a:rPr lang="en-GB" sz="2500" dirty="0">
                <a:latin typeface="Myriad Pro"/>
                <a:cs typeface="Segoe UI"/>
              </a:rPr>
              <a:t> </a:t>
            </a:r>
            <a:r>
              <a:rPr sz="2500" dirty="0">
                <a:latin typeface="Myriad Pro"/>
                <a:cs typeface="Segoe UI"/>
              </a:rPr>
              <a:t>catastrophic</a:t>
            </a:r>
            <a:r>
              <a:rPr sz="2500" spc="-35" dirty="0">
                <a:latin typeface="Myriad Pro"/>
                <a:cs typeface="Segoe UI"/>
              </a:rPr>
              <a:t> </a:t>
            </a:r>
            <a:r>
              <a:rPr sz="2500" dirty="0">
                <a:latin typeface="Myriad Pro"/>
                <a:cs typeface="Segoe UI"/>
              </a:rPr>
              <a:t>event,</a:t>
            </a:r>
            <a:r>
              <a:rPr sz="2500" spc="-85" dirty="0">
                <a:latin typeface="Myriad Pro"/>
                <a:cs typeface="Segoe UI"/>
              </a:rPr>
              <a:t> </a:t>
            </a:r>
            <a:r>
              <a:rPr sz="2500" dirty="0">
                <a:latin typeface="Myriad Pro"/>
                <a:cs typeface="Segoe UI"/>
              </a:rPr>
              <a:t>such</a:t>
            </a:r>
            <a:r>
              <a:rPr sz="2500" spc="-85" dirty="0">
                <a:latin typeface="Myriad Pro"/>
                <a:cs typeface="Segoe UI"/>
              </a:rPr>
              <a:t> </a:t>
            </a:r>
            <a:r>
              <a:rPr sz="2500" dirty="0">
                <a:latin typeface="Myriad Pro"/>
                <a:cs typeface="Segoe UI"/>
              </a:rPr>
              <a:t>as</a:t>
            </a:r>
            <a:r>
              <a:rPr sz="2500" spc="-70" dirty="0">
                <a:latin typeface="Myriad Pro"/>
                <a:cs typeface="Segoe UI"/>
              </a:rPr>
              <a:t> </a:t>
            </a:r>
            <a:r>
              <a:rPr sz="2500" dirty="0">
                <a:latin typeface="Myriad Pro"/>
                <a:cs typeface="Segoe UI"/>
              </a:rPr>
              <a:t>an</a:t>
            </a:r>
            <a:r>
              <a:rPr sz="2500" spc="-80" dirty="0">
                <a:latin typeface="Myriad Pro"/>
                <a:cs typeface="Segoe UI"/>
              </a:rPr>
              <a:t> </a:t>
            </a:r>
            <a:r>
              <a:rPr sz="2500" dirty="0">
                <a:latin typeface="Myriad Pro"/>
                <a:cs typeface="Segoe UI"/>
              </a:rPr>
              <a:t>accident</a:t>
            </a:r>
            <a:r>
              <a:rPr sz="2500" spc="-65" dirty="0">
                <a:latin typeface="Myriad Pro"/>
                <a:cs typeface="Segoe UI"/>
              </a:rPr>
              <a:t> </a:t>
            </a:r>
            <a:r>
              <a:rPr sz="2500" spc="-25" dirty="0">
                <a:latin typeface="Myriad Pro"/>
                <a:cs typeface="Segoe UI"/>
              </a:rPr>
              <a:t>or </a:t>
            </a:r>
            <a:r>
              <a:rPr sz="2500" spc="-10" dirty="0">
                <a:latin typeface="Myriad Pro"/>
                <a:cs typeface="Segoe UI"/>
              </a:rPr>
              <a:t>stroke”</a:t>
            </a:r>
            <a:endParaRPr sz="2500" dirty="0">
              <a:latin typeface="Myriad Pro"/>
              <a:cs typeface="Segoe UI"/>
            </a:endParaRPr>
          </a:p>
          <a:p>
            <a:pPr marL="5688965"/>
            <a:r>
              <a:rPr sz="2500" dirty="0">
                <a:latin typeface="Myriad Pro"/>
                <a:cs typeface="Segoe UI"/>
              </a:rPr>
              <a:t>(NHS,</a:t>
            </a:r>
            <a:r>
              <a:rPr sz="2500" spc="-70" dirty="0">
                <a:latin typeface="Myriad Pro"/>
                <a:cs typeface="Segoe UI"/>
              </a:rPr>
              <a:t> </a:t>
            </a:r>
            <a:r>
              <a:rPr sz="2500" spc="-10" dirty="0">
                <a:latin typeface="Myriad Pro"/>
                <a:cs typeface="Segoe UI"/>
              </a:rPr>
              <a:t>2022)</a:t>
            </a:r>
            <a:endParaRPr sz="2500" dirty="0">
              <a:latin typeface="Myriad Pro"/>
              <a:cs typeface="Segoe UI"/>
            </a:endParaRPr>
          </a:p>
        </p:txBody>
      </p:sp>
    </p:spTree>
    <p:extLst>
      <p:ext uri="{BB962C8B-B14F-4D97-AF65-F5344CB8AC3E}">
        <p14:creationId xmlns:p14="http://schemas.microsoft.com/office/powerpoint/2010/main" val="40998400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33600" y="500851"/>
            <a:ext cx="10972800" cy="690574"/>
          </a:xfrm>
          <a:prstGeom prst="rect">
            <a:avLst/>
          </a:prstGeom>
        </p:spPr>
        <p:txBody>
          <a:bodyPr vert="horz" wrap="square" lIns="0" tIns="13335" rIns="0" bIns="0" rtlCol="0" anchor="ctr">
            <a:spAutoFit/>
          </a:bodyPr>
          <a:lstStyle/>
          <a:p>
            <a:pPr marL="12700" algn="l">
              <a:spcBef>
                <a:spcPts val="105"/>
              </a:spcBef>
            </a:pPr>
            <a:r>
              <a:rPr dirty="0">
                <a:latin typeface="Myriad Pro"/>
              </a:rPr>
              <a:t>The</a:t>
            </a:r>
            <a:r>
              <a:rPr spc="-50" dirty="0">
                <a:latin typeface="Myriad Pro"/>
              </a:rPr>
              <a:t> </a:t>
            </a:r>
            <a:r>
              <a:rPr dirty="0">
                <a:latin typeface="Myriad Pro"/>
              </a:rPr>
              <a:t>End</a:t>
            </a:r>
            <a:r>
              <a:rPr spc="-35" dirty="0">
                <a:latin typeface="Myriad Pro"/>
              </a:rPr>
              <a:t> </a:t>
            </a:r>
            <a:r>
              <a:rPr dirty="0">
                <a:latin typeface="Myriad Pro"/>
              </a:rPr>
              <a:t>of</a:t>
            </a:r>
            <a:r>
              <a:rPr spc="-30" dirty="0">
                <a:latin typeface="Myriad Pro"/>
              </a:rPr>
              <a:t> </a:t>
            </a:r>
            <a:r>
              <a:rPr dirty="0">
                <a:latin typeface="Myriad Pro"/>
              </a:rPr>
              <a:t>Life</a:t>
            </a:r>
            <a:r>
              <a:rPr spc="-40" dirty="0">
                <a:latin typeface="Myriad Pro"/>
              </a:rPr>
              <a:t> </a:t>
            </a:r>
            <a:r>
              <a:rPr dirty="0">
                <a:latin typeface="Myriad Pro"/>
              </a:rPr>
              <a:t>Care</a:t>
            </a:r>
            <a:endParaRPr spc="-10" dirty="0">
              <a:latin typeface="Myriad Pro"/>
            </a:endParaRPr>
          </a:p>
        </p:txBody>
      </p:sp>
      <p:sp>
        <p:nvSpPr>
          <p:cNvPr id="3" name="object 3"/>
          <p:cNvSpPr txBox="1"/>
          <p:nvPr/>
        </p:nvSpPr>
        <p:spPr>
          <a:xfrm>
            <a:off x="2059941" y="1621663"/>
            <a:ext cx="7790815" cy="3050540"/>
          </a:xfrm>
          <a:prstGeom prst="rect">
            <a:avLst/>
          </a:prstGeom>
        </p:spPr>
        <p:txBody>
          <a:bodyPr vert="horz" wrap="square" lIns="0" tIns="13335" rIns="0" bIns="0" rtlCol="0">
            <a:spAutoFit/>
          </a:bodyPr>
          <a:lstStyle/>
          <a:p>
            <a:pPr marL="12065" marR="5080">
              <a:spcBef>
                <a:spcPts val="105"/>
              </a:spcBef>
              <a:tabLst>
                <a:tab pos="355600" algn="l"/>
                <a:tab pos="356235" algn="l"/>
              </a:tabLst>
            </a:pPr>
            <a:r>
              <a:rPr sz="3200" dirty="0">
                <a:latin typeface="Myriad Pro"/>
                <a:cs typeface="Arial"/>
              </a:rPr>
              <a:t>Th</a:t>
            </a:r>
            <a:r>
              <a:rPr lang="en-GB" sz="3200" dirty="0">
                <a:latin typeface="Myriad Pro"/>
                <a:cs typeface="Arial"/>
              </a:rPr>
              <a:t>is should</a:t>
            </a:r>
            <a:r>
              <a:rPr sz="3200" spc="-25" dirty="0">
                <a:latin typeface="Myriad Pro"/>
                <a:cs typeface="Arial"/>
              </a:rPr>
              <a:t> </a:t>
            </a:r>
            <a:r>
              <a:rPr sz="3200" dirty="0">
                <a:latin typeface="Myriad Pro"/>
                <a:cs typeface="Arial"/>
              </a:rPr>
              <a:t>include</a:t>
            </a:r>
            <a:r>
              <a:rPr sz="3200" spc="-40" dirty="0">
                <a:latin typeface="Myriad Pro"/>
                <a:cs typeface="Arial"/>
              </a:rPr>
              <a:t> </a:t>
            </a:r>
            <a:r>
              <a:rPr sz="3200" dirty="0">
                <a:latin typeface="Myriad Pro"/>
                <a:cs typeface="Arial"/>
              </a:rPr>
              <a:t>a</a:t>
            </a:r>
            <a:r>
              <a:rPr lang="en-GB" sz="3200" spc="-30" dirty="0">
                <a:latin typeface="Myriad Pro"/>
                <a:cs typeface="Arial"/>
              </a:rPr>
              <a:t>n</a:t>
            </a:r>
            <a:r>
              <a:rPr sz="3200" spc="-25" dirty="0">
                <a:latin typeface="Myriad Pro"/>
                <a:cs typeface="Arial"/>
              </a:rPr>
              <a:t> </a:t>
            </a:r>
            <a:r>
              <a:rPr sz="3200" dirty="0">
                <a:latin typeface="Myriad Pro"/>
                <a:cs typeface="Arial"/>
              </a:rPr>
              <a:t>honest</a:t>
            </a:r>
            <a:r>
              <a:rPr sz="3200" spc="-50" dirty="0">
                <a:latin typeface="Myriad Pro"/>
                <a:cs typeface="Arial"/>
              </a:rPr>
              <a:t> </a:t>
            </a:r>
            <a:r>
              <a:rPr sz="3200" dirty="0">
                <a:latin typeface="Myriad Pro"/>
                <a:cs typeface="Arial"/>
              </a:rPr>
              <a:t>discussions</a:t>
            </a:r>
            <a:r>
              <a:rPr sz="3200" spc="-60" dirty="0">
                <a:latin typeface="Myriad Pro"/>
                <a:cs typeface="Arial"/>
              </a:rPr>
              <a:t> </a:t>
            </a:r>
            <a:r>
              <a:rPr sz="3200" dirty="0">
                <a:latin typeface="Myriad Pro"/>
                <a:cs typeface="Arial"/>
              </a:rPr>
              <a:t>with</a:t>
            </a:r>
            <a:r>
              <a:rPr sz="3200" spc="-40" dirty="0">
                <a:latin typeface="Myriad Pro"/>
                <a:cs typeface="Arial"/>
              </a:rPr>
              <a:t> </a:t>
            </a:r>
            <a:r>
              <a:rPr sz="3200" dirty="0">
                <a:latin typeface="Myriad Pro"/>
                <a:cs typeface="Arial"/>
              </a:rPr>
              <a:t>the</a:t>
            </a:r>
            <a:r>
              <a:rPr sz="3200" spc="-40" dirty="0">
                <a:latin typeface="Myriad Pro"/>
                <a:cs typeface="Arial"/>
              </a:rPr>
              <a:t> </a:t>
            </a:r>
            <a:r>
              <a:rPr sz="3200" dirty="0">
                <a:latin typeface="Myriad Pro"/>
                <a:cs typeface="Arial"/>
              </a:rPr>
              <a:t>person</a:t>
            </a:r>
            <a:r>
              <a:rPr sz="3200" spc="-60" dirty="0">
                <a:latin typeface="Myriad Pro"/>
                <a:cs typeface="Arial"/>
              </a:rPr>
              <a:t> </a:t>
            </a:r>
            <a:r>
              <a:rPr sz="3200" dirty="0">
                <a:latin typeface="Myriad Pro"/>
                <a:cs typeface="Arial"/>
              </a:rPr>
              <a:t>at</a:t>
            </a:r>
            <a:r>
              <a:rPr sz="3200" spc="-30" dirty="0">
                <a:latin typeface="Myriad Pro"/>
                <a:cs typeface="Arial"/>
              </a:rPr>
              <a:t> </a:t>
            </a:r>
            <a:r>
              <a:rPr sz="3200" spc="-25" dirty="0">
                <a:latin typeface="Myriad Pro"/>
                <a:cs typeface="Arial"/>
              </a:rPr>
              <a:t>the </a:t>
            </a:r>
            <a:r>
              <a:rPr sz="3200" dirty="0">
                <a:latin typeface="Myriad Pro"/>
                <a:cs typeface="Arial"/>
              </a:rPr>
              <a:t>start</a:t>
            </a:r>
            <a:r>
              <a:rPr sz="3200" spc="-55" dirty="0">
                <a:latin typeface="Myriad Pro"/>
                <a:cs typeface="Arial"/>
              </a:rPr>
              <a:t> </a:t>
            </a:r>
            <a:r>
              <a:rPr sz="3200" dirty="0">
                <a:latin typeface="Myriad Pro"/>
                <a:cs typeface="Arial"/>
              </a:rPr>
              <a:t>of</a:t>
            </a:r>
            <a:r>
              <a:rPr sz="3200" spc="-45" dirty="0">
                <a:latin typeface="Myriad Pro"/>
                <a:cs typeface="Arial"/>
              </a:rPr>
              <a:t> </a:t>
            </a:r>
            <a:r>
              <a:rPr sz="3200" dirty="0">
                <a:latin typeface="Myriad Pro"/>
                <a:cs typeface="Arial"/>
              </a:rPr>
              <a:t>their</a:t>
            </a:r>
            <a:r>
              <a:rPr sz="3200" spc="-20" dirty="0">
                <a:latin typeface="Myriad Pro"/>
                <a:cs typeface="Arial"/>
              </a:rPr>
              <a:t> </a:t>
            </a:r>
            <a:r>
              <a:rPr sz="3200" dirty="0">
                <a:latin typeface="Myriad Pro"/>
                <a:cs typeface="Arial"/>
              </a:rPr>
              <a:t>journey</a:t>
            </a:r>
            <a:r>
              <a:rPr sz="3200" spc="-35" dirty="0">
                <a:latin typeface="Myriad Pro"/>
                <a:cs typeface="Arial"/>
              </a:rPr>
              <a:t> </a:t>
            </a:r>
            <a:r>
              <a:rPr sz="3200" dirty="0">
                <a:latin typeface="Myriad Pro"/>
                <a:cs typeface="Arial"/>
              </a:rPr>
              <a:t>so</a:t>
            </a:r>
            <a:r>
              <a:rPr sz="3200" spc="-35" dirty="0">
                <a:latin typeface="Myriad Pro"/>
                <a:cs typeface="Arial"/>
              </a:rPr>
              <a:t> </a:t>
            </a:r>
            <a:r>
              <a:rPr sz="3200" dirty="0">
                <a:latin typeface="Myriad Pro"/>
                <a:cs typeface="Arial"/>
              </a:rPr>
              <a:t>that</a:t>
            </a:r>
            <a:r>
              <a:rPr sz="3200" spc="-30" dirty="0">
                <a:latin typeface="Myriad Pro"/>
                <a:cs typeface="Arial"/>
              </a:rPr>
              <a:t> </a:t>
            </a:r>
            <a:r>
              <a:rPr sz="3200" dirty="0">
                <a:latin typeface="Myriad Pro"/>
                <a:cs typeface="Arial"/>
              </a:rPr>
              <a:t>their</a:t>
            </a:r>
            <a:r>
              <a:rPr sz="3200" spc="-15" dirty="0">
                <a:latin typeface="Myriad Pro"/>
                <a:cs typeface="Arial"/>
              </a:rPr>
              <a:t> </a:t>
            </a:r>
            <a:r>
              <a:rPr sz="3200" spc="-10" dirty="0">
                <a:latin typeface="Myriad Pro"/>
                <a:cs typeface="Arial"/>
              </a:rPr>
              <a:t>wishes </a:t>
            </a:r>
            <a:r>
              <a:rPr sz="3200" dirty="0">
                <a:latin typeface="Myriad Pro"/>
                <a:cs typeface="Arial"/>
              </a:rPr>
              <a:t>for</a:t>
            </a:r>
            <a:r>
              <a:rPr sz="3200" spc="-40" dirty="0">
                <a:latin typeface="Myriad Pro"/>
                <a:cs typeface="Arial"/>
              </a:rPr>
              <a:t> </a:t>
            </a:r>
            <a:r>
              <a:rPr sz="3200" dirty="0">
                <a:latin typeface="Myriad Pro"/>
                <a:cs typeface="Arial"/>
              </a:rPr>
              <a:t>care</a:t>
            </a:r>
            <a:r>
              <a:rPr sz="3200" spc="-25" dirty="0">
                <a:latin typeface="Myriad Pro"/>
                <a:cs typeface="Arial"/>
              </a:rPr>
              <a:t> </a:t>
            </a:r>
            <a:r>
              <a:rPr sz="3200" dirty="0">
                <a:latin typeface="Myriad Pro"/>
                <a:cs typeface="Arial"/>
              </a:rPr>
              <a:t>are</a:t>
            </a:r>
            <a:r>
              <a:rPr sz="3200" spc="-30" dirty="0">
                <a:latin typeface="Myriad Pro"/>
                <a:cs typeface="Arial"/>
              </a:rPr>
              <a:t> </a:t>
            </a:r>
            <a:r>
              <a:rPr sz="3200" dirty="0">
                <a:latin typeface="Myriad Pro"/>
                <a:cs typeface="Arial"/>
              </a:rPr>
              <a:t>respected</a:t>
            </a:r>
            <a:r>
              <a:rPr sz="3200" spc="-45" dirty="0">
                <a:latin typeface="Myriad Pro"/>
                <a:cs typeface="Arial"/>
              </a:rPr>
              <a:t> </a:t>
            </a:r>
            <a:r>
              <a:rPr sz="3200" dirty="0">
                <a:latin typeface="Myriad Pro"/>
                <a:cs typeface="Arial"/>
              </a:rPr>
              <a:t>at</a:t>
            </a:r>
            <a:r>
              <a:rPr sz="3200" spc="-15" dirty="0">
                <a:latin typeface="Myriad Pro"/>
                <a:cs typeface="Arial"/>
              </a:rPr>
              <a:t> </a:t>
            </a:r>
            <a:r>
              <a:rPr sz="3200" dirty="0">
                <a:latin typeface="Myriad Pro"/>
                <a:cs typeface="Arial"/>
              </a:rPr>
              <a:t>all</a:t>
            </a:r>
            <a:r>
              <a:rPr sz="3200" spc="-20" dirty="0">
                <a:latin typeface="Myriad Pro"/>
                <a:cs typeface="Arial"/>
              </a:rPr>
              <a:t> </a:t>
            </a:r>
            <a:r>
              <a:rPr sz="3200" spc="-10" dirty="0">
                <a:latin typeface="Myriad Pro"/>
                <a:cs typeface="Arial"/>
              </a:rPr>
              <a:t>stages.</a:t>
            </a:r>
            <a:endParaRPr sz="3200" dirty="0">
              <a:latin typeface="Myriad Pro"/>
              <a:cs typeface="Arial"/>
            </a:endParaRPr>
          </a:p>
          <a:p>
            <a:pPr marL="12065" marR="795655">
              <a:spcBef>
                <a:spcPts val="765"/>
              </a:spcBef>
              <a:tabLst>
                <a:tab pos="355600" algn="l"/>
                <a:tab pos="356235" algn="l"/>
              </a:tabLst>
            </a:pPr>
            <a:r>
              <a:rPr sz="3200" dirty="0">
                <a:latin typeface="Myriad Pro"/>
                <a:cs typeface="Arial"/>
              </a:rPr>
              <a:t>This</a:t>
            </a:r>
            <a:r>
              <a:rPr sz="3200" spc="-40" dirty="0">
                <a:latin typeface="Myriad Pro"/>
                <a:cs typeface="Arial"/>
              </a:rPr>
              <a:t> </a:t>
            </a:r>
            <a:r>
              <a:rPr sz="3200" dirty="0">
                <a:latin typeface="Myriad Pro"/>
                <a:cs typeface="Arial"/>
              </a:rPr>
              <a:t>is</a:t>
            </a:r>
            <a:r>
              <a:rPr sz="3200" spc="-20" dirty="0">
                <a:latin typeface="Myriad Pro"/>
                <a:cs typeface="Arial"/>
              </a:rPr>
              <a:t> </a:t>
            </a:r>
            <a:r>
              <a:rPr sz="3200" dirty="0">
                <a:latin typeface="Myriad Pro"/>
                <a:cs typeface="Arial"/>
              </a:rPr>
              <a:t>sometimes</a:t>
            </a:r>
            <a:r>
              <a:rPr sz="3200" spc="-50" dirty="0">
                <a:latin typeface="Myriad Pro"/>
                <a:cs typeface="Arial"/>
              </a:rPr>
              <a:t> </a:t>
            </a:r>
            <a:r>
              <a:rPr sz="3200" dirty="0">
                <a:latin typeface="Myriad Pro"/>
                <a:cs typeface="Arial"/>
              </a:rPr>
              <a:t>also</a:t>
            </a:r>
            <a:r>
              <a:rPr sz="3200" spc="-20" dirty="0">
                <a:latin typeface="Myriad Pro"/>
                <a:cs typeface="Arial"/>
              </a:rPr>
              <a:t> </a:t>
            </a:r>
            <a:r>
              <a:rPr sz="3200" dirty="0">
                <a:latin typeface="Myriad Pro"/>
                <a:cs typeface="Arial"/>
              </a:rPr>
              <a:t>referred</a:t>
            </a:r>
            <a:r>
              <a:rPr sz="3200" spc="-60" dirty="0">
                <a:latin typeface="Myriad Pro"/>
                <a:cs typeface="Arial"/>
              </a:rPr>
              <a:t> </a:t>
            </a:r>
            <a:r>
              <a:rPr sz="3200" dirty="0">
                <a:latin typeface="Myriad Pro"/>
                <a:cs typeface="Arial"/>
              </a:rPr>
              <a:t>to</a:t>
            </a:r>
            <a:r>
              <a:rPr sz="3200" spc="-30" dirty="0">
                <a:latin typeface="Myriad Pro"/>
                <a:cs typeface="Arial"/>
              </a:rPr>
              <a:t> </a:t>
            </a:r>
            <a:r>
              <a:rPr sz="3200" spc="-25" dirty="0">
                <a:latin typeface="Myriad Pro"/>
                <a:cs typeface="Arial"/>
              </a:rPr>
              <a:t>as </a:t>
            </a:r>
            <a:r>
              <a:rPr sz="3200" dirty="0">
                <a:latin typeface="Myriad Pro"/>
                <a:cs typeface="Arial"/>
              </a:rPr>
              <a:t>‘dying</a:t>
            </a:r>
            <a:r>
              <a:rPr sz="3200" spc="-35" dirty="0">
                <a:latin typeface="Myriad Pro"/>
                <a:cs typeface="Arial"/>
              </a:rPr>
              <a:t> </a:t>
            </a:r>
            <a:r>
              <a:rPr sz="3200" spc="-10" dirty="0">
                <a:latin typeface="Myriad Pro"/>
                <a:cs typeface="Arial"/>
              </a:rPr>
              <a:t>well’.</a:t>
            </a:r>
            <a:endParaRPr sz="3200" dirty="0">
              <a:latin typeface="Myriad Pro"/>
              <a:cs typeface="Arial"/>
            </a:endParaRPr>
          </a:p>
        </p:txBody>
      </p:sp>
    </p:spTree>
    <p:extLst>
      <p:ext uri="{BB962C8B-B14F-4D97-AF65-F5344CB8AC3E}">
        <p14:creationId xmlns:p14="http://schemas.microsoft.com/office/powerpoint/2010/main" val="11658600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342085" y="2564766"/>
            <a:ext cx="9507829" cy="627736"/>
          </a:xfrm>
          <a:prstGeom prst="rect">
            <a:avLst/>
          </a:prstGeom>
        </p:spPr>
        <p:txBody>
          <a:bodyPr vert="horz" wrap="square" lIns="0" tIns="12065" rIns="0" bIns="0" rtlCol="0" anchor="ctr">
            <a:spAutoFit/>
          </a:bodyPr>
          <a:lstStyle/>
          <a:p>
            <a:pPr marL="1554480" marR="5080" indent="-1542415">
              <a:spcBef>
                <a:spcPts val="95"/>
              </a:spcBef>
              <a:tabLst>
                <a:tab pos="2471420" algn="l"/>
              </a:tabLst>
            </a:pPr>
            <a:r>
              <a:rPr sz="4000" i="1" dirty="0">
                <a:latin typeface="Myriad Pro"/>
              </a:rPr>
              <a:t>What</a:t>
            </a:r>
            <a:r>
              <a:rPr sz="4000" i="1" spc="-90" dirty="0">
                <a:latin typeface="Myriad Pro"/>
              </a:rPr>
              <a:t> </a:t>
            </a:r>
            <a:r>
              <a:rPr sz="4000" i="1" dirty="0">
                <a:latin typeface="Myriad Pro"/>
              </a:rPr>
              <a:t>are</a:t>
            </a:r>
            <a:r>
              <a:rPr sz="4000" i="1" spc="-85" dirty="0">
                <a:latin typeface="Myriad Pro"/>
              </a:rPr>
              <a:t> </a:t>
            </a:r>
            <a:r>
              <a:rPr sz="4000" i="1" dirty="0">
                <a:latin typeface="Myriad Pro"/>
              </a:rPr>
              <a:t>the</a:t>
            </a:r>
            <a:r>
              <a:rPr sz="4000" i="1" spc="-105" dirty="0">
                <a:latin typeface="Myriad Pro"/>
              </a:rPr>
              <a:t> </a:t>
            </a:r>
            <a:r>
              <a:rPr sz="4000" i="1" dirty="0">
                <a:latin typeface="Myriad Pro"/>
              </a:rPr>
              <a:t>6</a:t>
            </a:r>
            <a:r>
              <a:rPr sz="4000" i="1" spc="-100" dirty="0">
                <a:latin typeface="Myriad Pro"/>
              </a:rPr>
              <a:t> </a:t>
            </a:r>
            <a:r>
              <a:rPr sz="4000" i="1" dirty="0">
                <a:latin typeface="Myriad Pro"/>
              </a:rPr>
              <a:t>stages</a:t>
            </a:r>
            <a:r>
              <a:rPr sz="4000" i="1" spc="-85" dirty="0">
                <a:latin typeface="Myriad Pro"/>
              </a:rPr>
              <a:t> </a:t>
            </a:r>
            <a:r>
              <a:rPr sz="4000" i="1" dirty="0">
                <a:latin typeface="Myriad Pro"/>
              </a:rPr>
              <a:t>of</a:t>
            </a:r>
            <a:r>
              <a:rPr sz="4000" i="1" spc="-100" dirty="0">
                <a:latin typeface="Myriad Pro"/>
              </a:rPr>
              <a:t> </a:t>
            </a:r>
            <a:r>
              <a:rPr sz="4000" i="1" dirty="0">
                <a:latin typeface="Myriad Pro"/>
              </a:rPr>
              <a:t>end</a:t>
            </a:r>
            <a:r>
              <a:rPr sz="4000" i="1" spc="-105" dirty="0">
                <a:latin typeface="Myriad Pro"/>
              </a:rPr>
              <a:t> </a:t>
            </a:r>
            <a:r>
              <a:rPr sz="4000" i="1" spc="-25" dirty="0">
                <a:latin typeface="Myriad Pro"/>
              </a:rPr>
              <a:t>of </a:t>
            </a:r>
            <a:r>
              <a:rPr sz="4000" i="1" spc="-20" dirty="0">
                <a:latin typeface="Myriad Pro"/>
              </a:rPr>
              <a:t>life</a:t>
            </a:r>
            <a:r>
              <a:rPr lang="en-US" sz="4000" i="1" spc="-20" dirty="0">
                <a:latin typeface="Myriad Pro"/>
              </a:rPr>
              <a:t> </a:t>
            </a:r>
            <a:r>
              <a:rPr sz="4000" i="1" dirty="0">
                <a:latin typeface="Myriad Pro"/>
              </a:rPr>
              <a:t>care</a:t>
            </a:r>
            <a:r>
              <a:rPr sz="4000" i="1" spc="-10" dirty="0">
                <a:latin typeface="Myriad Pro"/>
              </a:rPr>
              <a:t>?</a:t>
            </a:r>
            <a:endParaRPr sz="4000" dirty="0">
              <a:latin typeface="Myriad Pro"/>
            </a:endParaRPr>
          </a:p>
        </p:txBody>
      </p:sp>
    </p:spTree>
    <p:extLst>
      <p:ext uri="{BB962C8B-B14F-4D97-AF65-F5344CB8AC3E}">
        <p14:creationId xmlns:p14="http://schemas.microsoft.com/office/powerpoint/2010/main" val="7919085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927985" y="483235"/>
            <a:ext cx="6336030" cy="696595"/>
          </a:xfrm>
          <a:prstGeom prst="rect">
            <a:avLst/>
          </a:prstGeom>
        </p:spPr>
        <p:txBody>
          <a:bodyPr vert="horz" wrap="square" lIns="0" tIns="13335" rIns="0" bIns="0" rtlCol="0" anchor="ctr">
            <a:spAutoFit/>
          </a:bodyPr>
          <a:lstStyle/>
          <a:p>
            <a:pPr marL="12700">
              <a:spcBef>
                <a:spcPts val="105"/>
              </a:spcBef>
              <a:tabLst>
                <a:tab pos="2836545" algn="l"/>
              </a:tabLst>
            </a:pPr>
            <a:r>
              <a:rPr dirty="0">
                <a:latin typeface="Myriad Pro"/>
              </a:rPr>
              <a:t>End</a:t>
            </a:r>
            <a:r>
              <a:rPr spc="-55" dirty="0">
                <a:latin typeface="Myriad Pro"/>
              </a:rPr>
              <a:t> </a:t>
            </a:r>
            <a:r>
              <a:rPr dirty="0">
                <a:latin typeface="Myriad Pro"/>
              </a:rPr>
              <a:t>of</a:t>
            </a:r>
            <a:r>
              <a:rPr spc="-50" dirty="0">
                <a:latin typeface="Myriad Pro"/>
              </a:rPr>
              <a:t> </a:t>
            </a:r>
            <a:r>
              <a:rPr spc="-20" dirty="0">
                <a:latin typeface="Myriad Pro"/>
              </a:rPr>
              <a:t>life</a:t>
            </a:r>
            <a:r>
              <a:rPr dirty="0">
                <a:latin typeface="Myriad Pro"/>
              </a:rPr>
              <a:t>	ca</a:t>
            </a:r>
            <a:r>
              <a:rPr lang="en-GB" dirty="0">
                <a:latin typeface="Myriad Pro"/>
              </a:rPr>
              <a:t>re</a:t>
            </a:r>
            <a:endParaRPr spc="-10" dirty="0">
              <a:latin typeface="Myriad Pro"/>
            </a:endParaRPr>
          </a:p>
        </p:txBody>
      </p:sp>
      <p:sp>
        <p:nvSpPr>
          <p:cNvPr id="3" name="object 3"/>
          <p:cNvSpPr txBox="1"/>
          <p:nvPr/>
        </p:nvSpPr>
        <p:spPr>
          <a:xfrm>
            <a:off x="2059941" y="1572895"/>
            <a:ext cx="7994015" cy="3554178"/>
          </a:xfrm>
          <a:prstGeom prst="rect">
            <a:avLst/>
          </a:prstGeom>
        </p:spPr>
        <p:txBody>
          <a:bodyPr vert="horz" wrap="square" lIns="0" tIns="67945" rIns="0" bIns="0" rtlCol="0">
            <a:spAutoFit/>
          </a:bodyPr>
          <a:lstStyle/>
          <a:p>
            <a:pPr marL="12065" marR="5080">
              <a:spcBef>
                <a:spcPts val="535"/>
              </a:spcBef>
              <a:tabLst>
                <a:tab pos="355600" algn="l"/>
                <a:tab pos="356235" algn="l"/>
              </a:tabLst>
            </a:pPr>
            <a:r>
              <a:rPr sz="3200" dirty="0">
                <a:latin typeface="Myriad Pro"/>
                <a:cs typeface="Arial"/>
              </a:rPr>
              <a:t>There</a:t>
            </a:r>
            <a:r>
              <a:rPr sz="3200" spc="-30" dirty="0">
                <a:latin typeface="Myriad Pro"/>
                <a:cs typeface="Arial"/>
              </a:rPr>
              <a:t> </a:t>
            </a:r>
            <a:r>
              <a:rPr sz="3200" dirty="0">
                <a:latin typeface="Myriad Pro"/>
                <a:cs typeface="Arial"/>
              </a:rPr>
              <a:t>are</a:t>
            </a:r>
            <a:r>
              <a:rPr sz="3200" spc="-35" dirty="0">
                <a:latin typeface="Myriad Pro"/>
                <a:cs typeface="Arial"/>
              </a:rPr>
              <a:t> </a:t>
            </a:r>
            <a:r>
              <a:rPr sz="3200" dirty="0">
                <a:latin typeface="Myriad Pro"/>
                <a:cs typeface="Arial"/>
              </a:rPr>
              <a:t>six</a:t>
            </a:r>
            <a:r>
              <a:rPr sz="3200" spc="-10" dirty="0">
                <a:latin typeface="Myriad Pro"/>
                <a:cs typeface="Arial"/>
              </a:rPr>
              <a:t> </a:t>
            </a:r>
            <a:r>
              <a:rPr sz="3200" dirty="0">
                <a:latin typeface="Myriad Pro"/>
                <a:cs typeface="Arial"/>
              </a:rPr>
              <a:t>stages</a:t>
            </a:r>
            <a:r>
              <a:rPr sz="3200" spc="-35" dirty="0">
                <a:latin typeface="Myriad Pro"/>
                <a:cs typeface="Arial"/>
              </a:rPr>
              <a:t> </a:t>
            </a:r>
            <a:r>
              <a:rPr sz="3200" dirty="0">
                <a:latin typeface="Myriad Pro"/>
                <a:cs typeface="Arial"/>
              </a:rPr>
              <a:t>to</a:t>
            </a:r>
            <a:r>
              <a:rPr sz="3200" spc="-15" dirty="0">
                <a:latin typeface="Myriad Pro"/>
                <a:cs typeface="Arial"/>
              </a:rPr>
              <a:t> </a:t>
            </a:r>
            <a:r>
              <a:rPr sz="3200" dirty="0">
                <a:latin typeface="Myriad Pro"/>
                <a:cs typeface="Arial"/>
              </a:rPr>
              <a:t>the</a:t>
            </a:r>
            <a:r>
              <a:rPr sz="3200" spc="-25" dirty="0">
                <a:latin typeface="Myriad Pro"/>
                <a:cs typeface="Arial"/>
              </a:rPr>
              <a:t> </a:t>
            </a:r>
            <a:r>
              <a:rPr sz="3200" dirty="0">
                <a:latin typeface="Myriad Pro"/>
                <a:cs typeface="Arial"/>
              </a:rPr>
              <a:t>End</a:t>
            </a:r>
            <a:r>
              <a:rPr sz="3200" spc="-25" dirty="0">
                <a:latin typeface="Myriad Pro"/>
                <a:cs typeface="Arial"/>
              </a:rPr>
              <a:t> </a:t>
            </a:r>
            <a:r>
              <a:rPr sz="3200" dirty="0">
                <a:latin typeface="Myriad Pro"/>
                <a:cs typeface="Arial"/>
              </a:rPr>
              <a:t>of</a:t>
            </a:r>
            <a:r>
              <a:rPr sz="3200" spc="-20" dirty="0">
                <a:latin typeface="Myriad Pro"/>
                <a:cs typeface="Arial"/>
              </a:rPr>
              <a:t> </a:t>
            </a:r>
            <a:r>
              <a:rPr sz="3200" dirty="0">
                <a:latin typeface="Myriad Pro"/>
                <a:cs typeface="Arial"/>
              </a:rPr>
              <a:t>life</a:t>
            </a:r>
            <a:r>
              <a:rPr sz="3200" spc="-5" dirty="0">
                <a:latin typeface="Myriad Pro"/>
                <a:cs typeface="Arial"/>
              </a:rPr>
              <a:t> </a:t>
            </a:r>
            <a:r>
              <a:rPr sz="3200" spc="-20" dirty="0">
                <a:latin typeface="Myriad Pro"/>
                <a:cs typeface="Arial"/>
              </a:rPr>
              <a:t>care</a:t>
            </a:r>
            <a:r>
              <a:rPr sz="3200" spc="-40" dirty="0">
                <a:latin typeface="Myriad Pro"/>
                <a:cs typeface="Arial"/>
              </a:rPr>
              <a:t> </a:t>
            </a:r>
            <a:r>
              <a:rPr sz="3200" dirty="0">
                <a:latin typeface="Myriad Pro"/>
                <a:cs typeface="Arial"/>
              </a:rPr>
              <a:t>which</a:t>
            </a:r>
            <a:r>
              <a:rPr sz="3200" spc="-45" dirty="0">
                <a:latin typeface="Myriad Pro"/>
                <a:cs typeface="Arial"/>
              </a:rPr>
              <a:t> </a:t>
            </a:r>
            <a:r>
              <a:rPr sz="3200" dirty="0">
                <a:latin typeface="Myriad Pro"/>
                <a:cs typeface="Arial"/>
              </a:rPr>
              <a:t>should</a:t>
            </a:r>
            <a:r>
              <a:rPr sz="3200" spc="-45" dirty="0">
                <a:latin typeface="Myriad Pro"/>
                <a:cs typeface="Arial"/>
              </a:rPr>
              <a:t> </a:t>
            </a:r>
            <a:r>
              <a:rPr sz="3200" dirty="0">
                <a:latin typeface="Myriad Pro"/>
                <a:cs typeface="Arial"/>
              </a:rPr>
              <a:t>be</a:t>
            </a:r>
            <a:r>
              <a:rPr sz="3200" spc="-35" dirty="0">
                <a:latin typeface="Myriad Pro"/>
                <a:cs typeface="Arial"/>
              </a:rPr>
              <a:t> </a:t>
            </a:r>
            <a:r>
              <a:rPr sz="3200" dirty="0">
                <a:latin typeface="Myriad Pro"/>
                <a:cs typeface="Arial"/>
              </a:rPr>
              <a:t>followed</a:t>
            </a:r>
            <a:r>
              <a:rPr sz="3200" spc="-35" dirty="0">
                <a:latin typeface="Myriad Pro"/>
                <a:cs typeface="Arial"/>
              </a:rPr>
              <a:t> </a:t>
            </a:r>
            <a:r>
              <a:rPr sz="3200" spc="-25" dirty="0">
                <a:latin typeface="Myriad Pro"/>
                <a:cs typeface="Arial"/>
              </a:rPr>
              <a:t>by </a:t>
            </a:r>
            <a:r>
              <a:rPr sz="3200" dirty="0">
                <a:latin typeface="Myriad Pro"/>
                <a:cs typeface="Arial"/>
              </a:rPr>
              <a:t>clinicians</a:t>
            </a:r>
            <a:r>
              <a:rPr sz="3200" spc="-45" dirty="0">
                <a:latin typeface="Myriad Pro"/>
                <a:cs typeface="Arial"/>
              </a:rPr>
              <a:t> </a:t>
            </a:r>
            <a:r>
              <a:rPr sz="3200" dirty="0">
                <a:latin typeface="Myriad Pro"/>
                <a:cs typeface="Arial"/>
              </a:rPr>
              <a:t>and</a:t>
            </a:r>
            <a:r>
              <a:rPr sz="3200" spc="-35" dirty="0">
                <a:latin typeface="Myriad Pro"/>
                <a:cs typeface="Arial"/>
              </a:rPr>
              <a:t> </a:t>
            </a:r>
            <a:r>
              <a:rPr sz="3200" spc="-10" dirty="0">
                <a:latin typeface="Myriad Pro"/>
                <a:cs typeface="Arial"/>
              </a:rPr>
              <a:t>caregivers,</a:t>
            </a:r>
            <a:endParaRPr sz="3200" dirty="0">
              <a:latin typeface="Myriad Pro"/>
              <a:cs typeface="Arial"/>
            </a:endParaRPr>
          </a:p>
          <a:p>
            <a:pPr marL="12700">
              <a:spcBef>
                <a:spcPts val="325"/>
              </a:spcBef>
            </a:pPr>
            <a:r>
              <a:rPr sz="3200" dirty="0">
                <a:latin typeface="Myriad Pro"/>
                <a:cs typeface="Arial"/>
              </a:rPr>
              <a:t>These</a:t>
            </a:r>
            <a:r>
              <a:rPr sz="3200" spc="-55" dirty="0">
                <a:latin typeface="Myriad Pro"/>
                <a:cs typeface="Arial"/>
              </a:rPr>
              <a:t> </a:t>
            </a:r>
            <a:r>
              <a:rPr sz="3200" dirty="0">
                <a:latin typeface="Myriad Pro"/>
                <a:cs typeface="Arial"/>
              </a:rPr>
              <a:t>include</a:t>
            </a:r>
            <a:r>
              <a:rPr sz="3200" spc="-50" dirty="0">
                <a:latin typeface="Myriad Pro"/>
                <a:cs typeface="Arial"/>
              </a:rPr>
              <a:t> </a:t>
            </a:r>
            <a:r>
              <a:rPr sz="3200" spc="-10" dirty="0" err="1">
                <a:latin typeface="Myriad Pro"/>
                <a:cs typeface="Arial"/>
              </a:rPr>
              <a:t>recognising</a:t>
            </a:r>
            <a:r>
              <a:rPr lang="en-GB" sz="3200" spc="-10" dirty="0">
                <a:latin typeface="Myriad Pro"/>
                <a:cs typeface="Arial"/>
              </a:rPr>
              <a:t> </a:t>
            </a:r>
            <a:r>
              <a:rPr sz="3200" dirty="0">
                <a:latin typeface="Myriad Pro"/>
                <a:cs typeface="Arial"/>
              </a:rPr>
              <a:t>spiritual</a:t>
            </a:r>
            <a:r>
              <a:rPr sz="3200" spc="-40" dirty="0">
                <a:latin typeface="Myriad Pro"/>
                <a:cs typeface="Arial"/>
              </a:rPr>
              <a:t> </a:t>
            </a:r>
            <a:r>
              <a:rPr sz="3200" dirty="0">
                <a:latin typeface="Myriad Pro"/>
                <a:cs typeface="Arial"/>
              </a:rPr>
              <a:t>care</a:t>
            </a:r>
            <a:r>
              <a:rPr sz="3200" spc="-50" dirty="0">
                <a:latin typeface="Myriad Pro"/>
                <a:cs typeface="Arial"/>
              </a:rPr>
              <a:t> </a:t>
            </a:r>
            <a:r>
              <a:rPr sz="3200" dirty="0">
                <a:latin typeface="Myriad Pro"/>
                <a:cs typeface="Arial"/>
              </a:rPr>
              <a:t>for</a:t>
            </a:r>
            <a:r>
              <a:rPr sz="3200" spc="-25" dirty="0">
                <a:latin typeface="Myriad Pro"/>
                <a:cs typeface="Arial"/>
              </a:rPr>
              <a:t> </a:t>
            </a:r>
            <a:r>
              <a:rPr sz="3200" dirty="0">
                <a:latin typeface="Myriad Pro"/>
                <a:cs typeface="Arial"/>
              </a:rPr>
              <a:t>the</a:t>
            </a:r>
            <a:r>
              <a:rPr sz="3200" spc="-40" dirty="0">
                <a:latin typeface="Myriad Pro"/>
                <a:cs typeface="Arial"/>
              </a:rPr>
              <a:t> </a:t>
            </a:r>
            <a:r>
              <a:rPr sz="3200" dirty="0">
                <a:latin typeface="Myriad Pro"/>
                <a:cs typeface="Arial"/>
              </a:rPr>
              <a:t>person,</a:t>
            </a:r>
            <a:r>
              <a:rPr sz="3200" spc="-40" dirty="0">
                <a:latin typeface="Myriad Pro"/>
                <a:cs typeface="Arial"/>
              </a:rPr>
              <a:t> </a:t>
            </a:r>
            <a:r>
              <a:rPr sz="3200" dirty="0">
                <a:latin typeface="Myriad Pro"/>
                <a:cs typeface="Arial"/>
              </a:rPr>
              <a:t>support</a:t>
            </a:r>
            <a:r>
              <a:rPr sz="3200" spc="-45" dirty="0">
                <a:latin typeface="Myriad Pro"/>
                <a:cs typeface="Arial"/>
              </a:rPr>
              <a:t> </a:t>
            </a:r>
            <a:r>
              <a:rPr sz="3200" spc="-25" dirty="0">
                <a:latin typeface="Myriad Pro"/>
                <a:cs typeface="Arial"/>
              </a:rPr>
              <a:t>for </a:t>
            </a:r>
            <a:r>
              <a:rPr sz="3200" dirty="0">
                <a:latin typeface="Myriad Pro"/>
                <a:cs typeface="Arial"/>
              </a:rPr>
              <a:t>their</a:t>
            </a:r>
            <a:r>
              <a:rPr sz="3200" spc="-30" dirty="0">
                <a:latin typeface="Myriad Pro"/>
                <a:cs typeface="Arial"/>
              </a:rPr>
              <a:t> </a:t>
            </a:r>
            <a:r>
              <a:rPr sz="3200" dirty="0">
                <a:latin typeface="Myriad Pro"/>
                <a:cs typeface="Arial"/>
              </a:rPr>
              <a:t>family</a:t>
            </a:r>
            <a:r>
              <a:rPr sz="3200" spc="-25" dirty="0">
                <a:latin typeface="Myriad Pro"/>
                <a:cs typeface="Arial"/>
              </a:rPr>
              <a:t> </a:t>
            </a:r>
            <a:r>
              <a:rPr sz="3200" dirty="0">
                <a:latin typeface="Myriad Pro"/>
                <a:cs typeface="Arial"/>
              </a:rPr>
              <a:t>and</a:t>
            </a:r>
            <a:r>
              <a:rPr sz="3200" spc="-35" dirty="0">
                <a:latin typeface="Myriad Pro"/>
                <a:cs typeface="Arial"/>
              </a:rPr>
              <a:t> </a:t>
            </a:r>
            <a:r>
              <a:rPr sz="3200" dirty="0">
                <a:latin typeface="Myriad Pro"/>
                <a:cs typeface="Arial"/>
              </a:rPr>
              <a:t>the</a:t>
            </a:r>
            <a:r>
              <a:rPr sz="3200" spc="-25" dirty="0">
                <a:latin typeface="Myriad Pro"/>
                <a:cs typeface="Arial"/>
              </a:rPr>
              <a:t> </a:t>
            </a:r>
            <a:r>
              <a:rPr sz="3200" dirty="0">
                <a:latin typeface="Myriad Pro"/>
                <a:cs typeface="Arial"/>
              </a:rPr>
              <a:t>carers</a:t>
            </a:r>
            <a:r>
              <a:rPr sz="3200" spc="-60" dirty="0">
                <a:latin typeface="Myriad Pro"/>
                <a:cs typeface="Arial"/>
              </a:rPr>
              <a:t> </a:t>
            </a:r>
            <a:r>
              <a:rPr sz="3200" dirty="0">
                <a:latin typeface="Myriad Pro"/>
                <a:cs typeface="Arial"/>
              </a:rPr>
              <a:t>themselves,</a:t>
            </a:r>
            <a:r>
              <a:rPr sz="3200" spc="-55" dirty="0">
                <a:latin typeface="Myriad Pro"/>
                <a:cs typeface="Arial"/>
              </a:rPr>
              <a:t> </a:t>
            </a:r>
            <a:r>
              <a:rPr sz="3200" spc="-25" dirty="0">
                <a:latin typeface="Myriad Pro"/>
                <a:cs typeface="Arial"/>
              </a:rPr>
              <a:t>as </a:t>
            </a:r>
            <a:r>
              <a:rPr sz="3200" dirty="0">
                <a:latin typeface="Myriad Pro"/>
                <a:cs typeface="Arial"/>
              </a:rPr>
              <a:t>well</a:t>
            </a:r>
            <a:r>
              <a:rPr sz="3200" spc="-40" dirty="0">
                <a:latin typeface="Myriad Pro"/>
                <a:cs typeface="Arial"/>
              </a:rPr>
              <a:t> </a:t>
            </a:r>
            <a:r>
              <a:rPr sz="3200" dirty="0">
                <a:latin typeface="Myriad Pro"/>
                <a:cs typeface="Arial"/>
              </a:rPr>
              <a:t>as</a:t>
            </a:r>
            <a:r>
              <a:rPr sz="3200" spc="-25" dirty="0">
                <a:latin typeface="Myriad Pro"/>
                <a:cs typeface="Arial"/>
              </a:rPr>
              <a:t> </a:t>
            </a:r>
            <a:r>
              <a:rPr sz="3200" dirty="0">
                <a:latin typeface="Myriad Pro"/>
                <a:cs typeface="Arial"/>
              </a:rPr>
              <a:t>keeping</a:t>
            </a:r>
            <a:r>
              <a:rPr sz="3200" spc="-50" dirty="0">
                <a:latin typeface="Myriad Pro"/>
                <a:cs typeface="Arial"/>
              </a:rPr>
              <a:t> </a:t>
            </a:r>
            <a:r>
              <a:rPr sz="3200" dirty="0">
                <a:latin typeface="Myriad Pro"/>
                <a:cs typeface="Arial"/>
              </a:rPr>
              <a:t>them</a:t>
            </a:r>
            <a:r>
              <a:rPr sz="3200" spc="-40" dirty="0">
                <a:latin typeface="Myriad Pro"/>
                <a:cs typeface="Arial"/>
              </a:rPr>
              <a:t> </a:t>
            </a:r>
            <a:r>
              <a:rPr sz="3200" dirty="0">
                <a:latin typeface="Myriad Pro"/>
                <a:cs typeface="Arial"/>
              </a:rPr>
              <a:t>informed</a:t>
            </a:r>
            <a:r>
              <a:rPr sz="3200" spc="-25" dirty="0">
                <a:latin typeface="Myriad Pro"/>
                <a:cs typeface="Arial"/>
              </a:rPr>
              <a:t> </a:t>
            </a:r>
            <a:r>
              <a:rPr sz="3200" dirty="0">
                <a:latin typeface="Myriad Pro"/>
                <a:cs typeface="Arial"/>
              </a:rPr>
              <a:t>at</a:t>
            </a:r>
            <a:r>
              <a:rPr sz="3200" spc="-20" dirty="0">
                <a:latin typeface="Myriad Pro"/>
                <a:cs typeface="Arial"/>
              </a:rPr>
              <a:t> </a:t>
            </a:r>
            <a:r>
              <a:rPr sz="3200" spc="-10" dirty="0">
                <a:latin typeface="Myriad Pro"/>
                <a:cs typeface="Arial"/>
              </a:rPr>
              <a:t>every stage.</a:t>
            </a:r>
            <a:endParaRPr sz="3200" dirty="0">
              <a:latin typeface="Myriad Pro"/>
              <a:cs typeface="Arial"/>
            </a:endParaRPr>
          </a:p>
        </p:txBody>
      </p:sp>
    </p:spTree>
    <p:extLst>
      <p:ext uri="{BB962C8B-B14F-4D97-AF65-F5344CB8AC3E}">
        <p14:creationId xmlns:p14="http://schemas.microsoft.com/office/powerpoint/2010/main" val="37163808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9940" y="653777"/>
            <a:ext cx="8455660" cy="627736"/>
          </a:xfrm>
          <a:prstGeom prst="rect">
            <a:avLst/>
          </a:prstGeom>
        </p:spPr>
        <p:txBody>
          <a:bodyPr vert="horz" wrap="square" lIns="0" tIns="12065" rIns="0" bIns="0" rtlCol="0" anchor="ctr">
            <a:spAutoFit/>
          </a:bodyPr>
          <a:lstStyle/>
          <a:p>
            <a:pPr marL="2135505" marR="5080" indent="-2123440">
              <a:spcBef>
                <a:spcPts val="95"/>
              </a:spcBef>
            </a:pPr>
            <a:r>
              <a:rPr lang="en-GB" sz="4000" spc="-85" dirty="0">
                <a:latin typeface="Myriad Pro"/>
              </a:rPr>
              <a:t>Six</a:t>
            </a:r>
            <a:r>
              <a:rPr sz="4000" spc="-85" dirty="0">
                <a:latin typeface="Myriad Pro"/>
              </a:rPr>
              <a:t> </a:t>
            </a:r>
            <a:r>
              <a:rPr sz="4000" dirty="0">
                <a:latin typeface="Myriad Pro"/>
              </a:rPr>
              <a:t>stages</a:t>
            </a:r>
            <a:r>
              <a:rPr sz="4000" spc="-65" dirty="0">
                <a:latin typeface="Myriad Pro"/>
              </a:rPr>
              <a:t> </a:t>
            </a:r>
            <a:r>
              <a:rPr sz="4000" dirty="0">
                <a:latin typeface="Myriad Pro"/>
              </a:rPr>
              <a:t>of</a:t>
            </a:r>
            <a:r>
              <a:rPr sz="4000" spc="-80" dirty="0">
                <a:latin typeface="Myriad Pro"/>
              </a:rPr>
              <a:t> </a:t>
            </a:r>
            <a:r>
              <a:rPr sz="4000" dirty="0">
                <a:latin typeface="Myriad Pro"/>
              </a:rPr>
              <a:t>end</a:t>
            </a:r>
            <a:r>
              <a:rPr sz="4000" spc="-85" dirty="0">
                <a:latin typeface="Myriad Pro"/>
              </a:rPr>
              <a:t> </a:t>
            </a:r>
            <a:r>
              <a:rPr sz="4000" dirty="0">
                <a:latin typeface="Myriad Pro"/>
              </a:rPr>
              <a:t>of</a:t>
            </a:r>
            <a:r>
              <a:rPr sz="4000" spc="-80" dirty="0">
                <a:latin typeface="Myriad Pro"/>
              </a:rPr>
              <a:t> </a:t>
            </a:r>
            <a:r>
              <a:rPr sz="4000" dirty="0">
                <a:latin typeface="Myriad Pro"/>
              </a:rPr>
              <a:t>life</a:t>
            </a:r>
            <a:r>
              <a:rPr sz="4000" spc="-85" dirty="0">
                <a:latin typeface="Myriad Pro"/>
              </a:rPr>
              <a:t> </a:t>
            </a:r>
            <a:r>
              <a:rPr sz="4000" spc="-20" dirty="0">
                <a:latin typeface="Myriad Pro"/>
              </a:rPr>
              <a:t>care </a:t>
            </a:r>
            <a:endParaRPr sz="4000" dirty="0">
              <a:latin typeface="Myriad Pro"/>
            </a:endParaRPr>
          </a:p>
        </p:txBody>
      </p:sp>
      <p:sp>
        <p:nvSpPr>
          <p:cNvPr id="3" name="object 3"/>
          <p:cNvSpPr txBox="1"/>
          <p:nvPr/>
        </p:nvSpPr>
        <p:spPr>
          <a:xfrm>
            <a:off x="2059941" y="1524736"/>
            <a:ext cx="7408545" cy="3578544"/>
          </a:xfrm>
          <a:prstGeom prst="rect">
            <a:avLst/>
          </a:prstGeom>
        </p:spPr>
        <p:txBody>
          <a:bodyPr vert="horz" wrap="square" lIns="0" tIns="109855" rIns="0" bIns="0" rtlCol="0">
            <a:spAutoFit/>
          </a:bodyPr>
          <a:lstStyle/>
          <a:p>
            <a:pPr marL="355600" indent="-343535">
              <a:spcBef>
                <a:spcPts val="865"/>
              </a:spcBef>
              <a:buChar char="•"/>
              <a:tabLst>
                <a:tab pos="355600" algn="l"/>
                <a:tab pos="356235" algn="l"/>
              </a:tabLst>
            </a:pPr>
            <a:r>
              <a:rPr sz="3200" dirty="0">
                <a:latin typeface="Myriad Pro"/>
                <a:cs typeface="Arial"/>
              </a:rPr>
              <a:t>Discussions</a:t>
            </a:r>
            <a:r>
              <a:rPr sz="3200" spc="-75" dirty="0">
                <a:latin typeface="Myriad Pro"/>
                <a:cs typeface="Arial"/>
              </a:rPr>
              <a:t> </a:t>
            </a:r>
            <a:r>
              <a:rPr sz="3200" dirty="0">
                <a:latin typeface="Myriad Pro"/>
                <a:cs typeface="Arial"/>
              </a:rPr>
              <a:t>as</a:t>
            </a:r>
            <a:r>
              <a:rPr sz="3200" spc="-30" dirty="0">
                <a:latin typeface="Myriad Pro"/>
                <a:cs typeface="Arial"/>
              </a:rPr>
              <a:t> </a:t>
            </a:r>
            <a:r>
              <a:rPr sz="3200" dirty="0">
                <a:latin typeface="Myriad Pro"/>
                <a:cs typeface="Arial"/>
              </a:rPr>
              <a:t>end</a:t>
            </a:r>
            <a:r>
              <a:rPr sz="3200" spc="-20" dirty="0">
                <a:latin typeface="Myriad Pro"/>
                <a:cs typeface="Arial"/>
              </a:rPr>
              <a:t> </a:t>
            </a:r>
            <a:r>
              <a:rPr sz="3200" dirty="0">
                <a:latin typeface="Myriad Pro"/>
                <a:cs typeface="Arial"/>
              </a:rPr>
              <a:t>of</a:t>
            </a:r>
            <a:r>
              <a:rPr sz="3200" spc="-15" dirty="0">
                <a:latin typeface="Myriad Pro"/>
                <a:cs typeface="Arial"/>
              </a:rPr>
              <a:t> </a:t>
            </a:r>
            <a:r>
              <a:rPr sz="3200" dirty="0">
                <a:latin typeface="Myriad Pro"/>
                <a:cs typeface="Arial"/>
              </a:rPr>
              <a:t>life</a:t>
            </a:r>
            <a:r>
              <a:rPr sz="3200" spc="-25" dirty="0">
                <a:latin typeface="Myriad Pro"/>
                <a:cs typeface="Arial"/>
              </a:rPr>
              <a:t> </a:t>
            </a:r>
            <a:r>
              <a:rPr sz="3200" spc="-10" dirty="0">
                <a:latin typeface="Myriad Pro"/>
                <a:cs typeface="Arial"/>
              </a:rPr>
              <a:t>approaches.</a:t>
            </a:r>
            <a:endParaRPr sz="3200" dirty="0">
              <a:latin typeface="Myriad Pro"/>
              <a:cs typeface="Arial"/>
            </a:endParaRPr>
          </a:p>
          <a:p>
            <a:pPr marL="355600" indent="-343535">
              <a:spcBef>
                <a:spcPts val="770"/>
              </a:spcBef>
              <a:buChar char="•"/>
              <a:tabLst>
                <a:tab pos="355600" algn="l"/>
                <a:tab pos="356235" algn="l"/>
              </a:tabLst>
            </a:pPr>
            <a:r>
              <a:rPr sz="3200" dirty="0">
                <a:latin typeface="Myriad Pro"/>
                <a:cs typeface="Arial"/>
              </a:rPr>
              <a:t>Assessment,</a:t>
            </a:r>
            <a:r>
              <a:rPr sz="3200" spc="-80" dirty="0">
                <a:latin typeface="Myriad Pro"/>
                <a:cs typeface="Arial"/>
              </a:rPr>
              <a:t> </a:t>
            </a:r>
            <a:r>
              <a:rPr sz="3200" dirty="0">
                <a:latin typeface="Myriad Pro"/>
                <a:cs typeface="Arial"/>
              </a:rPr>
              <a:t>care</a:t>
            </a:r>
            <a:r>
              <a:rPr sz="3200" spc="-50" dirty="0">
                <a:latin typeface="Myriad Pro"/>
                <a:cs typeface="Arial"/>
              </a:rPr>
              <a:t> </a:t>
            </a:r>
            <a:r>
              <a:rPr sz="3200" dirty="0">
                <a:latin typeface="Myriad Pro"/>
                <a:cs typeface="Arial"/>
              </a:rPr>
              <a:t>planning</a:t>
            </a:r>
            <a:r>
              <a:rPr sz="3200" spc="-45" dirty="0">
                <a:latin typeface="Myriad Pro"/>
                <a:cs typeface="Arial"/>
              </a:rPr>
              <a:t> </a:t>
            </a:r>
            <a:r>
              <a:rPr sz="3200" dirty="0">
                <a:latin typeface="Myriad Pro"/>
                <a:cs typeface="Arial"/>
              </a:rPr>
              <a:t>and</a:t>
            </a:r>
            <a:r>
              <a:rPr sz="3200" spc="-25" dirty="0">
                <a:latin typeface="Myriad Pro"/>
                <a:cs typeface="Arial"/>
              </a:rPr>
              <a:t> </a:t>
            </a:r>
            <a:r>
              <a:rPr sz="3200" spc="-10" dirty="0">
                <a:latin typeface="Myriad Pro"/>
                <a:cs typeface="Arial"/>
              </a:rPr>
              <a:t>review.</a:t>
            </a:r>
            <a:endParaRPr sz="3200" dirty="0">
              <a:latin typeface="Myriad Pro"/>
              <a:cs typeface="Arial"/>
            </a:endParaRPr>
          </a:p>
          <a:p>
            <a:pPr marL="355600" indent="-343535">
              <a:spcBef>
                <a:spcPts val="770"/>
              </a:spcBef>
              <a:buChar char="•"/>
              <a:tabLst>
                <a:tab pos="355600" algn="l"/>
                <a:tab pos="356235" algn="l"/>
              </a:tabLst>
            </a:pPr>
            <a:r>
              <a:rPr sz="3200" dirty="0">
                <a:latin typeface="Myriad Pro"/>
                <a:cs typeface="Arial"/>
              </a:rPr>
              <a:t>Coordination</a:t>
            </a:r>
            <a:r>
              <a:rPr sz="3200" spc="-50" dirty="0">
                <a:latin typeface="Myriad Pro"/>
                <a:cs typeface="Arial"/>
              </a:rPr>
              <a:t> </a:t>
            </a:r>
            <a:r>
              <a:rPr sz="3200" dirty="0">
                <a:latin typeface="Myriad Pro"/>
                <a:cs typeface="Arial"/>
              </a:rPr>
              <a:t>of</a:t>
            </a:r>
            <a:r>
              <a:rPr sz="3200" spc="-40" dirty="0">
                <a:latin typeface="Myriad Pro"/>
                <a:cs typeface="Arial"/>
              </a:rPr>
              <a:t> </a:t>
            </a:r>
            <a:r>
              <a:rPr sz="3200" spc="-10" dirty="0">
                <a:latin typeface="Myriad Pro"/>
                <a:cs typeface="Arial"/>
              </a:rPr>
              <a:t>care.</a:t>
            </a:r>
            <a:endParaRPr sz="3200" dirty="0">
              <a:latin typeface="Myriad Pro"/>
              <a:cs typeface="Arial"/>
            </a:endParaRPr>
          </a:p>
          <a:p>
            <a:pPr marL="355600" marR="727075" indent="-343535">
              <a:spcBef>
                <a:spcPts val="765"/>
              </a:spcBef>
              <a:buChar char="•"/>
              <a:tabLst>
                <a:tab pos="355600" algn="l"/>
                <a:tab pos="356235" algn="l"/>
              </a:tabLst>
            </a:pPr>
            <a:r>
              <a:rPr sz="3200" dirty="0">
                <a:latin typeface="Myriad Pro"/>
                <a:cs typeface="Arial"/>
              </a:rPr>
              <a:t>Delivery</a:t>
            </a:r>
            <a:r>
              <a:rPr sz="3200" spc="-45" dirty="0">
                <a:latin typeface="Myriad Pro"/>
                <a:cs typeface="Arial"/>
              </a:rPr>
              <a:t> </a:t>
            </a:r>
            <a:r>
              <a:rPr sz="3200" dirty="0">
                <a:latin typeface="Myriad Pro"/>
                <a:cs typeface="Arial"/>
              </a:rPr>
              <a:t>of</a:t>
            </a:r>
            <a:r>
              <a:rPr sz="3200" spc="-25" dirty="0">
                <a:latin typeface="Myriad Pro"/>
                <a:cs typeface="Arial"/>
              </a:rPr>
              <a:t> </a:t>
            </a:r>
            <a:r>
              <a:rPr sz="3200" dirty="0">
                <a:latin typeface="Myriad Pro"/>
                <a:cs typeface="Arial"/>
              </a:rPr>
              <a:t>high</a:t>
            </a:r>
            <a:r>
              <a:rPr sz="3200" spc="-15" dirty="0">
                <a:latin typeface="Myriad Pro"/>
                <a:cs typeface="Arial"/>
              </a:rPr>
              <a:t> </a:t>
            </a:r>
            <a:r>
              <a:rPr sz="3200" dirty="0">
                <a:latin typeface="Myriad Pro"/>
                <a:cs typeface="Arial"/>
              </a:rPr>
              <a:t>quality</a:t>
            </a:r>
            <a:r>
              <a:rPr sz="3200" spc="-15" dirty="0">
                <a:latin typeface="Myriad Pro"/>
                <a:cs typeface="Arial"/>
              </a:rPr>
              <a:t> </a:t>
            </a:r>
            <a:r>
              <a:rPr sz="3200" dirty="0">
                <a:latin typeface="Myriad Pro"/>
                <a:cs typeface="Arial"/>
              </a:rPr>
              <a:t>care</a:t>
            </a:r>
          </a:p>
          <a:p>
            <a:pPr marL="355600" indent="-343535">
              <a:spcBef>
                <a:spcPts val="775"/>
              </a:spcBef>
              <a:buChar char="•"/>
              <a:tabLst>
                <a:tab pos="355600" algn="l"/>
                <a:tab pos="356235" algn="l"/>
              </a:tabLst>
            </a:pPr>
            <a:r>
              <a:rPr sz="3200" dirty="0">
                <a:latin typeface="Myriad Pro"/>
                <a:cs typeface="Arial"/>
              </a:rPr>
              <a:t>Care</a:t>
            </a:r>
            <a:r>
              <a:rPr sz="3200" spc="-45" dirty="0">
                <a:latin typeface="Myriad Pro"/>
                <a:cs typeface="Arial"/>
              </a:rPr>
              <a:t> </a:t>
            </a:r>
            <a:r>
              <a:rPr sz="3200" dirty="0">
                <a:latin typeface="Myriad Pro"/>
                <a:cs typeface="Arial"/>
              </a:rPr>
              <a:t>in</a:t>
            </a:r>
            <a:r>
              <a:rPr sz="3200" spc="-25" dirty="0">
                <a:latin typeface="Myriad Pro"/>
                <a:cs typeface="Arial"/>
              </a:rPr>
              <a:t> </a:t>
            </a:r>
            <a:r>
              <a:rPr sz="3200" dirty="0">
                <a:latin typeface="Myriad Pro"/>
                <a:cs typeface="Arial"/>
              </a:rPr>
              <a:t>the</a:t>
            </a:r>
            <a:r>
              <a:rPr sz="3200" spc="-20" dirty="0">
                <a:latin typeface="Myriad Pro"/>
                <a:cs typeface="Arial"/>
              </a:rPr>
              <a:t> </a:t>
            </a:r>
            <a:r>
              <a:rPr sz="3200" dirty="0">
                <a:latin typeface="Myriad Pro"/>
                <a:cs typeface="Arial"/>
              </a:rPr>
              <a:t>last</a:t>
            </a:r>
            <a:r>
              <a:rPr sz="3200" spc="-10" dirty="0">
                <a:latin typeface="Myriad Pro"/>
                <a:cs typeface="Arial"/>
              </a:rPr>
              <a:t> </a:t>
            </a:r>
            <a:r>
              <a:rPr sz="3200" dirty="0">
                <a:latin typeface="Myriad Pro"/>
                <a:cs typeface="Arial"/>
              </a:rPr>
              <a:t>days</a:t>
            </a:r>
            <a:r>
              <a:rPr sz="3200" spc="-25" dirty="0">
                <a:latin typeface="Myriad Pro"/>
                <a:cs typeface="Arial"/>
              </a:rPr>
              <a:t> </a:t>
            </a:r>
            <a:r>
              <a:rPr sz="3200" dirty="0">
                <a:latin typeface="Myriad Pro"/>
                <a:cs typeface="Arial"/>
              </a:rPr>
              <a:t>of</a:t>
            </a:r>
            <a:r>
              <a:rPr sz="3200" spc="-15" dirty="0">
                <a:latin typeface="Myriad Pro"/>
                <a:cs typeface="Arial"/>
              </a:rPr>
              <a:t> </a:t>
            </a:r>
            <a:r>
              <a:rPr sz="3200" spc="-10" dirty="0">
                <a:latin typeface="Myriad Pro"/>
                <a:cs typeface="Arial"/>
              </a:rPr>
              <a:t>life.</a:t>
            </a:r>
            <a:endParaRPr sz="3200" dirty="0">
              <a:latin typeface="Myriad Pro"/>
              <a:cs typeface="Arial"/>
            </a:endParaRPr>
          </a:p>
          <a:p>
            <a:pPr marL="355600" indent="-343535">
              <a:spcBef>
                <a:spcPts val="765"/>
              </a:spcBef>
              <a:buChar char="•"/>
              <a:tabLst>
                <a:tab pos="355600" algn="l"/>
                <a:tab pos="356235" algn="l"/>
              </a:tabLst>
            </a:pPr>
            <a:r>
              <a:rPr sz="3200" dirty="0">
                <a:latin typeface="Myriad Pro"/>
                <a:cs typeface="Arial"/>
              </a:rPr>
              <a:t>Care</a:t>
            </a:r>
            <a:r>
              <a:rPr sz="3200" spc="-45" dirty="0">
                <a:latin typeface="Myriad Pro"/>
                <a:cs typeface="Arial"/>
              </a:rPr>
              <a:t> </a:t>
            </a:r>
            <a:r>
              <a:rPr sz="3200" dirty="0">
                <a:latin typeface="Myriad Pro"/>
                <a:cs typeface="Arial"/>
              </a:rPr>
              <a:t>after</a:t>
            </a:r>
            <a:r>
              <a:rPr sz="3200" spc="-30" dirty="0">
                <a:latin typeface="Myriad Pro"/>
                <a:cs typeface="Arial"/>
              </a:rPr>
              <a:t> </a:t>
            </a:r>
            <a:r>
              <a:rPr sz="3200" spc="-10" dirty="0">
                <a:latin typeface="Myriad Pro"/>
                <a:cs typeface="Arial"/>
              </a:rPr>
              <a:t>death.</a:t>
            </a:r>
            <a:endParaRPr sz="3200" dirty="0">
              <a:latin typeface="Myriad Pro"/>
              <a:cs typeface="Arial"/>
            </a:endParaRPr>
          </a:p>
        </p:txBody>
      </p:sp>
    </p:spTree>
    <p:extLst>
      <p:ext uri="{BB962C8B-B14F-4D97-AF65-F5344CB8AC3E}">
        <p14:creationId xmlns:p14="http://schemas.microsoft.com/office/powerpoint/2010/main" val="34673313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990470" y="2504897"/>
            <a:ext cx="6213475" cy="697230"/>
          </a:xfrm>
          <a:prstGeom prst="rect">
            <a:avLst/>
          </a:prstGeom>
        </p:spPr>
        <p:txBody>
          <a:bodyPr vert="horz" wrap="square" lIns="0" tIns="13335" rIns="0" bIns="0" rtlCol="0" anchor="ctr">
            <a:spAutoFit/>
          </a:bodyPr>
          <a:lstStyle/>
          <a:p>
            <a:pPr marL="12700">
              <a:spcBef>
                <a:spcPts val="105"/>
              </a:spcBef>
            </a:pPr>
            <a:r>
              <a:rPr i="1" dirty="0">
                <a:latin typeface="Myriad Pro"/>
                <a:cs typeface="Arial"/>
              </a:rPr>
              <a:t>What</a:t>
            </a:r>
            <a:r>
              <a:rPr i="1" spc="-10" dirty="0">
                <a:latin typeface="Myriad Pro"/>
                <a:cs typeface="Arial"/>
              </a:rPr>
              <a:t> </a:t>
            </a:r>
            <a:r>
              <a:rPr i="1" dirty="0">
                <a:latin typeface="Myriad Pro"/>
                <a:cs typeface="Arial"/>
              </a:rPr>
              <a:t>is</a:t>
            </a:r>
            <a:r>
              <a:rPr i="1" spc="-10" dirty="0">
                <a:latin typeface="Myriad Pro"/>
                <a:cs typeface="Arial"/>
              </a:rPr>
              <a:t> </a:t>
            </a:r>
            <a:r>
              <a:rPr i="1" dirty="0">
                <a:latin typeface="Myriad Pro"/>
                <a:cs typeface="Arial"/>
              </a:rPr>
              <a:t>palliative</a:t>
            </a:r>
            <a:r>
              <a:rPr i="1" spc="-10" dirty="0">
                <a:latin typeface="Myriad Pro"/>
                <a:cs typeface="Arial"/>
              </a:rPr>
              <a:t> care?</a:t>
            </a:r>
          </a:p>
        </p:txBody>
      </p:sp>
    </p:spTree>
    <p:extLst>
      <p:ext uri="{BB962C8B-B14F-4D97-AF65-F5344CB8AC3E}">
        <p14:creationId xmlns:p14="http://schemas.microsoft.com/office/powerpoint/2010/main" val="19352054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269643" y="483234"/>
            <a:ext cx="7652715" cy="627736"/>
          </a:xfrm>
          <a:prstGeom prst="rect">
            <a:avLst/>
          </a:prstGeom>
        </p:spPr>
        <p:txBody>
          <a:bodyPr vert="horz" wrap="square" lIns="0" tIns="12065" rIns="0" bIns="0" rtlCol="0" anchor="ctr">
            <a:spAutoFit/>
          </a:bodyPr>
          <a:lstStyle/>
          <a:p>
            <a:pPr marL="2131060" algn="l">
              <a:spcBef>
                <a:spcPts val="95"/>
              </a:spcBef>
            </a:pPr>
            <a:r>
              <a:rPr lang="en-GB" sz="4000" dirty="0">
                <a:latin typeface="Myriad Pro"/>
                <a:cs typeface="Arial"/>
              </a:rPr>
              <a:t>Palliative</a:t>
            </a:r>
            <a:r>
              <a:rPr lang="en-GB" sz="4000" spc="-25" dirty="0">
                <a:latin typeface="Myriad Pro"/>
                <a:cs typeface="Arial"/>
              </a:rPr>
              <a:t> </a:t>
            </a:r>
            <a:r>
              <a:rPr lang="en-GB" sz="4000" dirty="0">
                <a:latin typeface="Myriad Pro"/>
                <a:cs typeface="Arial"/>
              </a:rPr>
              <a:t>care</a:t>
            </a:r>
            <a:endParaRPr sz="4000" dirty="0">
              <a:latin typeface="Arial"/>
              <a:cs typeface="Arial"/>
            </a:endParaRPr>
          </a:p>
        </p:txBody>
      </p:sp>
      <p:sp>
        <p:nvSpPr>
          <p:cNvPr id="3" name="object 3"/>
          <p:cNvSpPr txBox="1"/>
          <p:nvPr/>
        </p:nvSpPr>
        <p:spPr>
          <a:xfrm>
            <a:off x="2057400" y="1537385"/>
            <a:ext cx="8379460" cy="3611885"/>
          </a:xfrm>
          <a:prstGeom prst="rect">
            <a:avLst/>
          </a:prstGeom>
        </p:spPr>
        <p:txBody>
          <a:bodyPr vert="horz" wrap="square" lIns="0" tIns="61594" rIns="0" bIns="0" rtlCol="0">
            <a:spAutoFit/>
          </a:bodyPr>
          <a:lstStyle/>
          <a:p>
            <a:pPr marL="12065" marR="771525">
              <a:spcBef>
                <a:spcPts val="484"/>
              </a:spcBef>
              <a:tabLst>
                <a:tab pos="355600" algn="l"/>
                <a:tab pos="356235" algn="l"/>
              </a:tabLst>
            </a:pPr>
            <a:r>
              <a:rPr sz="3200" dirty="0">
                <a:latin typeface="Myriad Pro"/>
                <a:cs typeface="Arial"/>
              </a:rPr>
              <a:t>is</a:t>
            </a:r>
            <a:r>
              <a:rPr sz="3200" spc="-15" dirty="0">
                <a:latin typeface="Myriad Pro"/>
                <a:cs typeface="Arial"/>
              </a:rPr>
              <a:t> </a:t>
            </a:r>
            <a:r>
              <a:rPr sz="3200" dirty="0">
                <a:latin typeface="Myriad Pro"/>
                <a:cs typeface="Arial"/>
              </a:rPr>
              <a:t>an</a:t>
            </a:r>
            <a:r>
              <a:rPr sz="3200" spc="-20" dirty="0">
                <a:latin typeface="Myriad Pro"/>
                <a:cs typeface="Arial"/>
              </a:rPr>
              <a:t> </a:t>
            </a:r>
            <a:r>
              <a:rPr sz="3200" spc="-10" dirty="0">
                <a:latin typeface="Myriad Pro"/>
                <a:cs typeface="Arial"/>
              </a:rPr>
              <a:t>interdisciplinary </a:t>
            </a:r>
            <a:r>
              <a:rPr sz="3200" dirty="0">
                <a:latin typeface="Myriad Pro"/>
                <a:cs typeface="Arial"/>
              </a:rPr>
              <a:t>medical</a:t>
            </a:r>
            <a:r>
              <a:rPr sz="3200" spc="-55" dirty="0">
                <a:latin typeface="Myriad Pro"/>
                <a:cs typeface="Arial"/>
              </a:rPr>
              <a:t> </a:t>
            </a:r>
            <a:r>
              <a:rPr sz="3200" dirty="0">
                <a:latin typeface="Myriad Pro"/>
                <a:cs typeface="Arial"/>
              </a:rPr>
              <a:t>caregiving</a:t>
            </a:r>
            <a:r>
              <a:rPr sz="3200" spc="-75" dirty="0">
                <a:latin typeface="Myriad Pro"/>
                <a:cs typeface="Arial"/>
              </a:rPr>
              <a:t> </a:t>
            </a:r>
            <a:r>
              <a:rPr sz="3200" dirty="0">
                <a:latin typeface="Myriad Pro"/>
                <a:cs typeface="Arial"/>
              </a:rPr>
              <a:t>approach</a:t>
            </a:r>
            <a:r>
              <a:rPr sz="3200" spc="-60" dirty="0">
                <a:latin typeface="Myriad Pro"/>
                <a:cs typeface="Arial"/>
              </a:rPr>
              <a:t> </a:t>
            </a:r>
            <a:r>
              <a:rPr sz="3200" dirty="0">
                <a:latin typeface="Myriad Pro"/>
                <a:cs typeface="Arial"/>
              </a:rPr>
              <a:t>aimed</a:t>
            </a:r>
            <a:r>
              <a:rPr sz="3200" spc="-60" dirty="0">
                <a:latin typeface="Myriad Pro"/>
                <a:cs typeface="Arial"/>
              </a:rPr>
              <a:t> </a:t>
            </a:r>
            <a:r>
              <a:rPr sz="3200" spc="-25" dirty="0">
                <a:latin typeface="Myriad Pro"/>
                <a:cs typeface="Arial"/>
              </a:rPr>
              <a:t>at </a:t>
            </a:r>
            <a:r>
              <a:rPr sz="3200" dirty="0">
                <a:latin typeface="Myriad Pro"/>
                <a:cs typeface="Arial"/>
              </a:rPr>
              <a:t>optimising</a:t>
            </a:r>
            <a:r>
              <a:rPr sz="3200" spc="-60" dirty="0">
                <a:latin typeface="Myriad Pro"/>
                <a:cs typeface="Arial"/>
              </a:rPr>
              <a:t> </a:t>
            </a:r>
            <a:r>
              <a:rPr sz="3200" dirty="0">
                <a:latin typeface="Myriad Pro"/>
                <a:cs typeface="Arial"/>
              </a:rPr>
              <a:t>quality</a:t>
            </a:r>
            <a:r>
              <a:rPr sz="3200" spc="-35" dirty="0">
                <a:latin typeface="Myriad Pro"/>
                <a:cs typeface="Arial"/>
              </a:rPr>
              <a:t> </a:t>
            </a:r>
            <a:r>
              <a:rPr sz="3200" dirty="0">
                <a:latin typeface="Myriad Pro"/>
                <a:cs typeface="Arial"/>
              </a:rPr>
              <a:t>of</a:t>
            </a:r>
            <a:r>
              <a:rPr sz="3200" spc="-45" dirty="0">
                <a:latin typeface="Myriad Pro"/>
                <a:cs typeface="Arial"/>
              </a:rPr>
              <a:t> </a:t>
            </a:r>
            <a:r>
              <a:rPr sz="3200" dirty="0">
                <a:latin typeface="Myriad Pro"/>
                <a:cs typeface="Arial"/>
              </a:rPr>
              <a:t>life</a:t>
            </a:r>
            <a:r>
              <a:rPr sz="3200" spc="-45" dirty="0">
                <a:latin typeface="Myriad Pro"/>
                <a:cs typeface="Arial"/>
              </a:rPr>
              <a:t> </a:t>
            </a:r>
            <a:r>
              <a:rPr sz="3200" dirty="0">
                <a:latin typeface="Myriad Pro"/>
                <a:cs typeface="Arial"/>
              </a:rPr>
              <a:t>and</a:t>
            </a:r>
            <a:r>
              <a:rPr sz="3200" spc="-40" dirty="0">
                <a:latin typeface="Myriad Pro"/>
                <a:cs typeface="Arial"/>
              </a:rPr>
              <a:t> </a:t>
            </a:r>
            <a:r>
              <a:rPr sz="3200" spc="-10" dirty="0">
                <a:latin typeface="Myriad Pro"/>
                <a:cs typeface="Arial"/>
              </a:rPr>
              <a:t>mitigating </a:t>
            </a:r>
            <a:r>
              <a:rPr lang="en-GB" sz="3200" spc="-10" dirty="0">
                <a:latin typeface="Myriad Pro"/>
                <a:cs typeface="Arial"/>
              </a:rPr>
              <a:t>discomfort</a:t>
            </a:r>
            <a:r>
              <a:rPr sz="3200" spc="-70" dirty="0">
                <a:latin typeface="Myriad Pro"/>
                <a:cs typeface="Arial"/>
              </a:rPr>
              <a:t> </a:t>
            </a:r>
            <a:r>
              <a:rPr sz="3200" dirty="0">
                <a:latin typeface="Myriad Pro"/>
                <a:cs typeface="Arial"/>
              </a:rPr>
              <a:t>among</a:t>
            </a:r>
            <a:r>
              <a:rPr sz="3200" spc="-65" dirty="0">
                <a:latin typeface="Myriad Pro"/>
                <a:cs typeface="Arial"/>
              </a:rPr>
              <a:t> </a:t>
            </a:r>
            <a:r>
              <a:rPr sz="3200" dirty="0">
                <a:latin typeface="Myriad Pro"/>
                <a:cs typeface="Arial"/>
              </a:rPr>
              <a:t>people</a:t>
            </a:r>
            <a:r>
              <a:rPr sz="3200" spc="-60" dirty="0">
                <a:latin typeface="Myriad Pro"/>
                <a:cs typeface="Arial"/>
              </a:rPr>
              <a:t> </a:t>
            </a:r>
            <a:r>
              <a:rPr sz="3200" dirty="0">
                <a:latin typeface="Myriad Pro"/>
                <a:cs typeface="Arial"/>
              </a:rPr>
              <a:t>with</a:t>
            </a:r>
            <a:r>
              <a:rPr sz="3200" spc="-60" dirty="0">
                <a:latin typeface="Myriad Pro"/>
                <a:cs typeface="Arial"/>
              </a:rPr>
              <a:t> </a:t>
            </a:r>
            <a:r>
              <a:rPr sz="3200" spc="-10" dirty="0">
                <a:latin typeface="Myriad Pro"/>
                <a:cs typeface="Arial"/>
              </a:rPr>
              <a:t>serious, </a:t>
            </a:r>
            <a:r>
              <a:rPr sz="3200" dirty="0">
                <a:latin typeface="Myriad Pro"/>
                <a:cs typeface="Arial"/>
              </a:rPr>
              <a:t>complex</a:t>
            </a:r>
            <a:r>
              <a:rPr sz="3200" spc="-40" dirty="0">
                <a:latin typeface="Myriad Pro"/>
                <a:cs typeface="Arial"/>
              </a:rPr>
              <a:t> </a:t>
            </a:r>
            <a:r>
              <a:rPr sz="3200" spc="-10" dirty="0">
                <a:latin typeface="Myriad Pro"/>
                <a:cs typeface="Arial"/>
              </a:rPr>
              <a:t>illness</a:t>
            </a:r>
            <a:r>
              <a:rPr lang="en-GB" sz="3200" spc="-10" dirty="0">
                <a:latin typeface="Myriad Pro"/>
                <a:cs typeface="Arial"/>
              </a:rPr>
              <a:t>es</a:t>
            </a:r>
            <a:r>
              <a:rPr sz="3200" spc="-10" dirty="0">
                <a:latin typeface="Myriad Pro"/>
                <a:cs typeface="Arial"/>
              </a:rPr>
              <a:t>.</a:t>
            </a:r>
            <a:endParaRPr sz="3200" dirty="0">
              <a:latin typeface="Myriad Pro"/>
              <a:cs typeface="Arial"/>
            </a:endParaRPr>
          </a:p>
          <a:p>
            <a:pPr marL="12065" marR="5080">
              <a:spcBef>
                <a:spcPts val="770"/>
              </a:spcBef>
              <a:tabLst>
                <a:tab pos="355600" algn="l"/>
                <a:tab pos="356235" algn="l"/>
              </a:tabLst>
            </a:pPr>
            <a:r>
              <a:rPr lang="en-GB" sz="3200" spc="-35" dirty="0">
                <a:latin typeface="Myriad Pro"/>
                <a:cs typeface="Arial"/>
              </a:rPr>
              <a:t>This includes</a:t>
            </a:r>
            <a:r>
              <a:rPr sz="3200" spc="-35" dirty="0">
                <a:latin typeface="Myriad Pro"/>
                <a:cs typeface="Arial"/>
              </a:rPr>
              <a:t> </a:t>
            </a:r>
            <a:r>
              <a:rPr sz="3200" dirty="0">
                <a:latin typeface="Myriad Pro"/>
                <a:cs typeface="Arial"/>
              </a:rPr>
              <a:t>care</a:t>
            </a:r>
            <a:r>
              <a:rPr sz="3200" spc="-50" dirty="0">
                <a:latin typeface="Myriad Pro"/>
                <a:cs typeface="Arial"/>
              </a:rPr>
              <a:t> </a:t>
            </a:r>
            <a:r>
              <a:rPr sz="3200" dirty="0">
                <a:latin typeface="Myriad Pro"/>
                <a:cs typeface="Arial"/>
              </a:rPr>
              <a:t>for</a:t>
            </a:r>
            <a:r>
              <a:rPr sz="3200" spc="-20" dirty="0">
                <a:latin typeface="Myriad Pro"/>
                <a:cs typeface="Arial"/>
              </a:rPr>
              <a:t> </a:t>
            </a:r>
            <a:r>
              <a:rPr lang="en-GB" sz="3200" spc="-20" dirty="0">
                <a:latin typeface="Myriad Pro"/>
                <a:cs typeface="Arial"/>
              </a:rPr>
              <a:t>people</a:t>
            </a:r>
            <a:r>
              <a:rPr lang="en-GB" sz="3200" dirty="0">
                <a:latin typeface="Myriad Pro"/>
                <a:cs typeface="Arial"/>
              </a:rPr>
              <a:t> who are</a:t>
            </a:r>
            <a:r>
              <a:rPr sz="3200" spc="-25" dirty="0">
                <a:latin typeface="Myriad Pro"/>
                <a:cs typeface="Arial"/>
              </a:rPr>
              <a:t> </a:t>
            </a:r>
            <a:r>
              <a:rPr sz="3200" dirty="0">
                <a:latin typeface="Myriad Pro"/>
                <a:cs typeface="Arial"/>
              </a:rPr>
              <a:t>terminally</a:t>
            </a:r>
            <a:r>
              <a:rPr sz="3200" spc="-40" dirty="0">
                <a:latin typeface="Myriad Pro"/>
                <a:cs typeface="Arial"/>
              </a:rPr>
              <a:t> </a:t>
            </a:r>
            <a:r>
              <a:rPr sz="3200" dirty="0">
                <a:latin typeface="Myriad Pro"/>
                <a:cs typeface="Arial"/>
              </a:rPr>
              <a:t>ill</a:t>
            </a:r>
            <a:r>
              <a:rPr sz="3200" spc="-30" dirty="0">
                <a:latin typeface="Myriad Pro"/>
                <a:cs typeface="Arial"/>
              </a:rPr>
              <a:t> </a:t>
            </a:r>
            <a:r>
              <a:rPr sz="3200" spc="-25" dirty="0">
                <a:latin typeface="Myriad Pro"/>
                <a:cs typeface="Arial"/>
              </a:rPr>
              <a:t>and </a:t>
            </a:r>
            <a:r>
              <a:rPr sz="3200" dirty="0">
                <a:latin typeface="Myriad Pro"/>
                <a:cs typeface="Arial"/>
              </a:rPr>
              <a:t>their</a:t>
            </a:r>
            <a:r>
              <a:rPr sz="3200" spc="-30" dirty="0">
                <a:latin typeface="Myriad Pro"/>
                <a:cs typeface="Arial"/>
              </a:rPr>
              <a:t> </a:t>
            </a:r>
            <a:r>
              <a:rPr sz="3200" dirty="0">
                <a:latin typeface="Myriad Pro"/>
                <a:cs typeface="Arial"/>
              </a:rPr>
              <a:t>families,</a:t>
            </a:r>
            <a:r>
              <a:rPr sz="3200" spc="-25" dirty="0">
                <a:latin typeface="Myriad Pro"/>
                <a:cs typeface="Arial"/>
              </a:rPr>
              <a:t> </a:t>
            </a:r>
            <a:r>
              <a:rPr sz="3200" dirty="0">
                <a:latin typeface="Myriad Pro"/>
                <a:cs typeface="Arial"/>
              </a:rPr>
              <a:t>especially</a:t>
            </a:r>
            <a:r>
              <a:rPr sz="3200" spc="-55" dirty="0">
                <a:latin typeface="Myriad Pro"/>
                <a:cs typeface="Arial"/>
              </a:rPr>
              <a:t> </a:t>
            </a:r>
            <a:r>
              <a:rPr sz="3200" dirty="0">
                <a:latin typeface="Myriad Pro"/>
                <a:cs typeface="Arial"/>
              </a:rPr>
              <a:t>those</a:t>
            </a:r>
            <a:r>
              <a:rPr sz="3200" spc="-40" dirty="0">
                <a:latin typeface="Myriad Pro"/>
                <a:cs typeface="Arial"/>
              </a:rPr>
              <a:t> </a:t>
            </a:r>
            <a:r>
              <a:rPr sz="3200" dirty="0">
                <a:latin typeface="Myriad Pro"/>
                <a:cs typeface="Arial"/>
              </a:rPr>
              <a:t>provided</a:t>
            </a:r>
            <a:r>
              <a:rPr sz="3200" spc="-55" dirty="0">
                <a:latin typeface="Myriad Pro"/>
                <a:cs typeface="Arial"/>
              </a:rPr>
              <a:t> </a:t>
            </a:r>
            <a:r>
              <a:rPr sz="3200" spc="-25" dirty="0">
                <a:latin typeface="Myriad Pro"/>
                <a:cs typeface="Arial"/>
              </a:rPr>
              <a:t>by </a:t>
            </a:r>
            <a:r>
              <a:rPr sz="3200" dirty="0">
                <a:latin typeface="Myriad Pro"/>
                <a:cs typeface="Arial"/>
              </a:rPr>
              <a:t>an</a:t>
            </a:r>
            <a:r>
              <a:rPr sz="3200" spc="-50" dirty="0">
                <a:latin typeface="Myriad Pro"/>
                <a:cs typeface="Arial"/>
              </a:rPr>
              <a:t> </a:t>
            </a:r>
            <a:r>
              <a:rPr sz="3200" dirty="0">
                <a:latin typeface="Myriad Pro"/>
                <a:cs typeface="Arial"/>
              </a:rPr>
              <a:t>organised</a:t>
            </a:r>
            <a:r>
              <a:rPr sz="3200" spc="-60" dirty="0">
                <a:latin typeface="Myriad Pro"/>
                <a:cs typeface="Arial"/>
              </a:rPr>
              <a:t> </a:t>
            </a:r>
            <a:r>
              <a:rPr sz="3200" dirty="0">
                <a:latin typeface="Myriad Pro"/>
                <a:cs typeface="Arial"/>
              </a:rPr>
              <a:t>health</a:t>
            </a:r>
            <a:r>
              <a:rPr sz="3200" spc="-55" dirty="0">
                <a:latin typeface="Myriad Pro"/>
                <a:cs typeface="Arial"/>
              </a:rPr>
              <a:t> </a:t>
            </a:r>
            <a:r>
              <a:rPr sz="3200" spc="-10" dirty="0">
                <a:latin typeface="Myriad Pro"/>
                <a:cs typeface="Arial"/>
              </a:rPr>
              <a:t>service.</a:t>
            </a:r>
            <a:endParaRPr sz="3200" dirty="0">
              <a:latin typeface="Myriad Pro"/>
              <a:cs typeface="Arial"/>
            </a:endParaRPr>
          </a:p>
        </p:txBody>
      </p:sp>
    </p:spTree>
    <p:extLst>
      <p:ext uri="{BB962C8B-B14F-4D97-AF65-F5344CB8AC3E}">
        <p14:creationId xmlns:p14="http://schemas.microsoft.com/office/powerpoint/2010/main" val="20822447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33600" y="500851"/>
            <a:ext cx="10972800" cy="690574"/>
          </a:xfrm>
          <a:prstGeom prst="rect">
            <a:avLst/>
          </a:prstGeom>
        </p:spPr>
        <p:txBody>
          <a:bodyPr vert="horz" wrap="square" lIns="0" tIns="13335" rIns="0" bIns="0" rtlCol="0" anchor="ctr">
            <a:spAutoFit/>
          </a:bodyPr>
          <a:lstStyle/>
          <a:p>
            <a:pPr marL="1960245" algn="l">
              <a:spcBef>
                <a:spcPts val="105"/>
              </a:spcBef>
            </a:pPr>
            <a:r>
              <a:rPr dirty="0">
                <a:latin typeface="Myriad Pro"/>
                <a:cs typeface="Arial"/>
              </a:rPr>
              <a:t>Palliative </a:t>
            </a:r>
            <a:r>
              <a:rPr spc="-20" dirty="0">
                <a:latin typeface="Myriad Pro"/>
                <a:cs typeface="Arial"/>
              </a:rPr>
              <a:t>care</a:t>
            </a:r>
          </a:p>
        </p:txBody>
      </p:sp>
      <p:sp>
        <p:nvSpPr>
          <p:cNvPr id="3" name="object 3"/>
          <p:cNvSpPr txBox="1"/>
          <p:nvPr/>
        </p:nvSpPr>
        <p:spPr>
          <a:xfrm>
            <a:off x="1676400" y="1542415"/>
            <a:ext cx="8839200" cy="4008790"/>
          </a:xfrm>
          <a:prstGeom prst="rect">
            <a:avLst/>
          </a:prstGeom>
        </p:spPr>
        <p:txBody>
          <a:bodyPr vert="horz" wrap="square" lIns="0" tIns="12700" rIns="0" bIns="0" rtlCol="0">
            <a:spAutoFit/>
          </a:bodyPr>
          <a:lstStyle/>
          <a:p>
            <a:pPr marL="12065">
              <a:spcBef>
                <a:spcPts val="100"/>
              </a:spcBef>
              <a:tabLst>
                <a:tab pos="355600" algn="l"/>
                <a:tab pos="356235" algn="l"/>
              </a:tabLst>
            </a:pPr>
            <a:r>
              <a:rPr sz="2700" dirty="0">
                <a:latin typeface="Myriad Pro"/>
                <a:cs typeface="Arial"/>
              </a:rPr>
              <a:t>End</a:t>
            </a:r>
            <a:r>
              <a:rPr sz="2700" spc="-30" dirty="0">
                <a:latin typeface="Myriad Pro"/>
                <a:cs typeface="Arial"/>
              </a:rPr>
              <a:t> </a:t>
            </a:r>
            <a:r>
              <a:rPr sz="2700" dirty="0">
                <a:latin typeface="Myriad Pro"/>
                <a:cs typeface="Arial"/>
              </a:rPr>
              <a:t>of</a:t>
            </a:r>
            <a:r>
              <a:rPr sz="2700" spc="-20" dirty="0">
                <a:latin typeface="Myriad Pro"/>
                <a:cs typeface="Arial"/>
              </a:rPr>
              <a:t> </a:t>
            </a:r>
            <a:r>
              <a:rPr sz="2700" dirty="0">
                <a:latin typeface="Myriad Pro"/>
                <a:cs typeface="Arial"/>
              </a:rPr>
              <a:t>life</a:t>
            </a:r>
            <a:r>
              <a:rPr sz="2700" spc="-15" dirty="0">
                <a:latin typeface="Myriad Pro"/>
                <a:cs typeface="Arial"/>
              </a:rPr>
              <a:t> </a:t>
            </a:r>
            <a:r>
              <a:rPr sz="2700" dirty="0">
                <a:latin typeface="Myriad Pro"/>
                <a:cs typeface="Arial"/>
              </a:rPr>
              <a:t>care</a:t>
            </a:r>
            <a:r>
              <a:rPr sz="2700" spc="-20" dirty="0">
                <a:latin typeface="Myriad Pro"/>
                <a:cs typeface="Arial"/>
              </a:rPr>
              <a:t> </a:t>
            </a:r>
            <a:r>
              <a:rPr sz="2700" dirty="0">
                <a:latin typeface="Myriad Pro"/>
                <a:cs typeface="Arial"/>
              </a:rPr>
              <a:t>includes</a:t>
            </a:r>
            <a:r>
              <a:rPr sz="2700" spc="-25" dirty="0">
                <a:latin typeface="Myriad Pro"/>
                <a:cs typeface="Arial"/>
              </a:rPr>
              <a:t> </a:t>
            </a:r>
            <a:r>
              <a:rPr sz="2700" dirty="0">
                <a:latin typeface="Myriad Pro"/>
                <a:cs typeface="Arial"/>
              </a:rPr>
              <a:t>palliative</a:t>
            </a:r>
            <a:r>
              <a:rPr sz="2700" spc="-20" dirty="0">
                <a:latin typeface="Myriad Pro"/>
                <a:cs typeface="Arial"/>
              </a:rPr>
              <a:t> </a:t>
            </a:r>
            <a:r>
              <a:rPr sz="2700" spc="-10" dirty="0">
                <a:latin typeface="Myriad Pro"/>
                <a:cs typeface="Arial"/>
              </a:rPr>
              <a:t>care.</a:t>
            </a:r>
            <a:endParaRPr sz="2700" dirty="0">
              <a:latin typeface="Myriad Pro"/>
              <a:cs typeface="Arial"/>
            </a:endParaRPr>
          </a:p>
          <a:p>
            <a:pPr marL="12065" marR="308610">
              <a:spcBef>
                <a:spcPts val="645"/>
              </a:spcBef>
              <a:tabLst>
                <a:tab pos="355600" algn="l"/>
                <a:tab pos="356235" algn="l"/>
              </a:tabLst>
            </a:pPr>
            <a:r>
              <a:rPr sz="2700" dirty="0">
                <a:latin typeface="Myriad Pro"/>
                <a:cs typeface="Arial"/>
              </a:rPr>
              <a:t>If</a:t>
            </a:r>
            <a:r>
              <a:rPr sz="2700" spc="-25" dirty="0">
                <a:latin typeface="Myriad Pro"/>
                <a:cs typeface="Arial"/>
              </a:rPr>
              <a:t> </a:t>
            </a:r>
            <a:r>
              <a:rPr sz="2700" dirty="0">
                <a:latin typeface="Myriad Pro"/>
                <a:cs typeface="Arial"/>
              </a:rPr>
              <a:t>a</a:t>
            </a:r>
            <a:r>
              <a:rPr sz="2700" spc="-15" dirty="0">
                <a:latin typeface="Myriad Pro"/>
                <a:cs typeface="Arial"/>
              </a:rPr>
              <a:t> </a:t>
            </a:r>
            <a:r>
              <a:rPr sz="2700" dirty="0">
                <a:latin typeface="Myriad Pro"/>
                <a:cs typeface="Arial"/>
              </a:rPr>
              <a:t>person</a:t>
            </a:r>
            <a:r>
              <a:rPr sz="2700" spc="-15" dirty="0">
                <a:latin typeface="Myriad Pro"/>
                <a:cs typeface="Arial"/>
              </a:rPr>
              <a:t> </a:t>
            </a:r>
            <a:r>
              <a:rPr sz="2700" dirty="0">
                <a:latin typeface="Myriad Pro"/>
                <a:cs typeface="Arial"/>
              </a:rPr>
              <a:t>h</a:t>
            </a:r>
            <a:r>
              <a:rPr lang="en-GB" sz="2700" dirty="0">
                <a:latin typeface="Myriad Pro"/>
                <a:cs typeface="Arial"/>
              </a:rPr>
              <a:t>as</a:t>
            </a:r>
            <a:r>
              <a:rPr sz="2700" spc="-15" dirty="0">
                <a:latin typeface="Myriad Pro"/>
                <a:cs typeface="Arial"/>
              </a:rPr>
              <a:t> </a:t>
            </a:r>
            <a:r>
              <a:rPr sz="2700" dirty="0">
                <a:latin typeface="Myriad Pro"/>
                <a:cs typeface="Arial"/>
              </a:rPr>
              <a:t>an</a:t>
            </a:r>
            <a:r>
              <a:rPr sz="2700" spc="-10" dirty="0">
                <a:latin typeface="Myriad Pro"/>
                <a:cs typeface="Arial"/>
              </a:rPr>
              <a:t> </a:t>
            </a:r>
            <a:r>
              <a:rPr sz="2700" dirty="0">
                <a:latin typeface="Myriad Pro"/>
                <a:cs typeface="Arial"/>
              </a:rPr>
              <a:t>illness</a:t>
            </a:r>
            <a:r>
              <a:rPr sz="2700" spc="-25" dirty="0">
                <a:latin typeface="Myriad Pro"/>
                <a:cs typeface="Arial"/>
              </a:rPr>
              <a:t> </a:t>
            </a:r>
            <a:r>
              <a:rPr sz="2700" dirty="0">
                <a:latin typeface="Myriad Pro"/>
                <a:cs typeface="Arial"/>
              </a:rPr>
              <a:t>that cannot</a:t>
            </a:r>
            <a:r>
              <a:rPr sz="2700" spc="-30" dirty="0">
                <a:latin typeface="Myriad Pro"/>
                <a:cs typeface="Arial"/>
              </a:rPr>
              <a:t> </a:t>
            </a:r>
            <a:r>
              <a:rPr sz="2700" dirty="0">
                <a:latin typeface="Myriad Pro"/>
                <a:cs typeface="Arial"/>
              </a:rPr>
              <a:t>be</a:t>
            </a:r>
            <a:r>
              <a:rPr sz="2700" spc="-10" dirty="0">
                <a:latin typeface="Myriad Pro"/>
                <a:cs typeface="Arial"/>
              </a:rPr>
              <a:t> cured, </a:t>
            </a:r>
            <a:r>
              <a:rPr sz="2700" dirty="0">
                <a:latin typeface="Myriad Pro"/>
                <a:cs typeface="Arial"/>
              </a:rPr>
              <a:t>palliative</a:t>
            </a:r>
            <a:r>
              <a:rPr sz="2700" spc="-30" dirty="0">
                <a:latin typeface="Myriad Pro"/>
                <a:cs typeface="Arial"/>
              </a:rPr>
              <a:t> </a:t>
            </a:r>
            <a:r>
              <a:rPr sz="2700" dirty="0">
                <a:latin typeface="Myriad Pro"/>
                <a:cs typeface="Arial"/>
              </a:rPr>
              <a:t>care</a:t>
            </a:r>
            <a:r>
              <a:rPr sz="2700" spc="-5" dirty="0">
                <a:latin typeface="Myriad Pro"/>
                <a:cs typeface="Arial"/>
              </a:rPr>
              <a:t> </a:t>
            </a:r>
            <a:r>
              <a:rPr sz="2700" dirty="0">
                <a:latin typeface="Myriad Pro"/>
                <a:cs typeface="Arial"/>
              </a:rPr>
              <a:t>makes</a:t>
            </a:r>
            <a:r>
              <a:rPr sz="2700" spc="-10" dirty="0">
                <a:latin typeface="Myriad Pro"/>
                <a:cs typeface="Arial"/>
              </a:rPr>
              <a:t> </a:t>
            </a:r>
            <a:r>
              <a:rPr sz="2700" dirty="0">
                <a:latin typeface="Myriad Pro"/>
                <a:cs typeface="Arial"/>
              </a:rPr>
              <a:t>them</a:t>
            </a:r>
            <a:r>
              <a:rPr sz="2700" spc="-15" dirty="0">
                <a:latin typeface="Myriad Pro"/>
                <a:cs typeface="Arial"/>
              </a:rPr>
              <a:t> </a:t>
            </a:r>
            <a:r>
              <a:rPr sz="2700" dirty="0">
                <a:latin typeface="Myriad Pro"/>
                <a:cs typeface="Arial"/>
              </a:rPr>
              <a:t>as</a:t>
            </a:r>
            <a:r>
              <a:rPr sz="2700" spc="-15" dirty="0">
                <a:latin typeface="Myriad Pro"/>
                <a:cs typeface="Arial"/>
              </a:rPr>
              <a:t> </a:t>
            </a:r>
            <a:r>
              <a:rPr sz="2700" dirty="0">
                <a:latin typeface="Myriad Pro"/>
                <a:cs typeface="Arial"/>
              </a:rPr>
              <a:t>comfortable</a:t>
            </a:r>
            <a:r>
              <a:rPr sz="2700" spc="-20" dirty="0">
                <a:latin typeface="Myriad Pro"/>
                <a:cs typeface="Arial"/>
              </a:rPr>
              <a:t> </a:t>
            </a:r>
            <a:r>
              <a:rPr sz="2700" spc="-25" dirty="0">
                <a:latin typeface="Myriad Pro"/>
                <a:cs typeface="Arial"/>
              </a:rPr>
              <a:t>as </a:t>
            </a:r>
            <a:r>
              <a:rPr sz="2700" dirty="0">
                <a:latin typeface="Myriad Pro"/>
                <a:cs typeface="Arial"/>
              </a:rPr>
              <a:t>possible,</a:t>
            </a:r>
            <a:r>
              <a:rPr sz="2700" spc="-55" dirty="0">
                <a:latin typeface="Myriad Pro"/>
                <a:cs typeface="Arial"/>
              </a:rPr>
              <a:t> </a:t>
            </a:r>
            <a:r>
              <a:rPr sz="2700" dirty="0">
                <a:latin typeface="Myriad Pro"/>
                <a:cs typeface="Arial"/>
              </a:rPr>
              <a:t>by</a:t>
            </a:r>
            <a:r>
              <a:rPr sz="2700" spc="-15" dirty="0">
                <a:latin typeface="Myriad Pro"/>
                <a:cs typeface="Arial"/>
              </a:rPr>
              <a:t> </a:t>
            </a:r>
            <a:r>
              <a:rPr sz="2700" u="sng" dirty="0">
                <a:solidFill>
                  <a:srgbClr val="0000FF"/>
                </a:solidFill>
                <a:uFill>
                  <a:solidFill>
                    <a:srgbClr val="0000FF"/>
                  </a:solidFill>
                </a:uFill>
                <a:latin typeface="Myriad Pro"/>
                <a:cs typeface="Arial"/>
              </a:rPr>
              <a:t>managing</a:t>
            </a:r>
            <a:r>
              <a:rPr sz="2700" u="sng" spc="-25" dirty="0">
                <a:solidFill>
                  <a:srgbClr val="0000FF"/>
                </a:solidFill>
                <a:uFill>
                  <a:solidFill>
                    <a:srgbClr val="0000FF"/>
                  </a:solidFill>
                </a:uFill>
                <a:latin typeface="Myriad Pro"/>
                <a:cs typeface="Arial"/>
              </a:rPr>
              <a:t> </a:t>
            </a:r>
            <a:r>
              <a:rPr sz="2700" u="sng" dirty="0">
                <a:solidFill>
                  <a:srgbClr val="0000FF"/>
                </a:solidFill>
                <a:uFill>
                  <a:solidFill>
                    <a:srgbClr val="0000FF"/>
                  </a:solidFill>
                </a:uFill>
                <a:latin typeface="Myriad Pro"/>
                <a:cs typeface="Arial"/>
              </a:rPr>
              <a:t>pain</a:t>
            </a:r>
            <a:r>
              <a:rPr sz="2700" spc="-15" dirty="0">
                <a:solidFill>
                  <a:srgbClr val="0000FF"/>
                </a:solidFill>
                <a:latin typeface="Myriad Pro"/>
                <a:cs typeface="Arial"/>
              </a:rPr>
              <a:t> </a:t>
            </a:r>
            <a:r>
              <a:rPr sz="2700" dirty="0">
                <a:latin typeface="Myriad Pro"/>
                <a:cs typeface="Arial"/>
              </a:rPr>
              <a:t>and</a:t>
            </a:r>
            <a:r>
              <a:rPr sz="2700" spc="-40" dirty="0">
                <a:latin typeface="Myriad Pro"/>
                <a:cs typeface="Arial"/>
              </a:rPr>
              <a:t> </a:t>
            </a:r>
            <a:r>
              <a:rPr sz="2700" spc="-20" dirty="0">
                <a:latin typeface="Myriad Pro"/>
                <a:cs typeface="Arial"/>
              </a:rPr>
              <a:t>other </a:t>
            </a:r>
            <a:r>
              <a:rPr sz="2700" dirty="0">
                <a:latin typeface="Myriad Pro"/>
                <a:cs typeface="Arial"/>
              </a:rPr>
              <a:t>distressing</a:t>
            </a:r>
            <a:r>
              <a:rPr sz="2700" spc="-40" dirty="0">
                <a:latin typeface="Myriad Pro"/>
                <a:cs typeface="Arial"/>
              </a:rPr>
              <a:t> </a:t>
            </a:r>
            <a:r>
              <a:rPr sz="2700" spc="-10" dirty="0">
                <a:latin typeface="Myriad Pro"/>
                <a:cs typeface="Arial"/>
              </a:rPr>
              <a:t>symptoms.</a:t>
            </a:r>
            <a:endParaRPr sz="2700" dirty="0">
              <a:latin typeface="Myriad Pro"/>
              <a:cs typeface="Arial"/>
            </a:endParaRPr>
          </a:p>
          <a:p>
            <a:pPr marL="12065" marR="195580">
              <a:spcBef>
                <a:spcPts val="650"/>
              </a:spcBef>
              <a:tabLst>
                <a:tab pos="355600" algn="l"/>
                <a:tab pos="356235" algn="l"/>
              </a:tabLst>
            </a:pPr>
            <a:r>
              <a:rPr sz="2700" dirty="0">
                <a:latin typeface="Myriad Pro"/>
                <a:cs typeface="Arial"/>
              </a:rPr>
              <a:t>It</a:t>
            </a:r>
            <a:r>
              <a:rPr sz="2700" spc="-40" dirty="0">
                <a:latin typeface="Myriad Pro"/>
                <a:cs typeface="Arial"/>
              </a:rPr>
              <a:t> </a:t>
            </a:r>
            <a:r>
              <a:rPr sz="2700" dirty="0">
                <a:latin typeface="Myriad Pro"/>
                <a:cs typeface="Arial"/>
              </a:rPr>
              <a:t>also</a:t>
            </a:r>
            <a:r>
              <a:rPr sz="2700" spc="-15" dirty="0">
                <a:latin typeface="Myriad Pro"/>
                <a:cs typeface="Arial"/>
              </a:rPr>
              <a:t> </a:t>
            </a:r>
            <a:r>
              <a:rPr sz="2700" dirty="0">
                <a:latin typeface="Myriad Pro"/>
                <a:cs typeface="Arial"/>
              </a:rPr>
              <a:t>involves</a:t>
            </a:r>
            <a:r>
              <a:rPr sz="2700" spc="-20" dirty="0">
                <a:latin typeface="Myriad Pro"/>
                <a:cs typeface="Arial"/>
              </a:rPr>
              <a:t> </a:t>
            </a:r>
            <a:r>
              <a:rPr sz="2700" dirty="0">
                <a:latin typeface="Myriad Pro"/>
                <a:cs typeface="Arial"/>
              </a:rPr>
              <a:t>psychological,</a:t>
            </a:r>
            <a:r>
              <a:rPr sz="2700" spc="-40" dirty="0">
                <a:latin typeface="Myriad Pro"/>
                <a:cs typeface="Arial"/>
              </a:rPr>
              <a:t> </a:t>
            </a:r>
            <a:r>
              <a:rPr sz="2700" dirty="0">
                <a:latin typeface="Myriad Pro"/>
                <a:cs typeface="Arial"/>
              </a:rPr>
              <a:t>social</a:t>
            </a:r>
            <a:r>
              <a:rPr sz="2700" spc="-30" dirty="0">
                <a:latin typeface="Myriad Pro"/>
                <a:cs typeface="Arial"/>
              </a:rPr>
              <a:t> </a:t>
            </a:r>
            <a:r>
              <a:rPr sz="2700" dirty="0">
                <a:latin typeface="Myriad Pro"/>
                <a:cs typeface="Arial"/>
              </a:rPr>
              <a:t>and</a:t>
            </a:r>
            <a:r>
              <a:rPr sz="2700" spc="-15" dirty="0">
                <a:latin typeface="Myriad Pro"/>
                <a:cs typeface="Arial"/>
              </a:rPr>
              <a:t> </a:t>
            </a:r>
            <a:r>
              <a:rPr sz="2700" spc="-10" dirty="0">
                <a:latin typeface="Myriad Pro"/>
                <a:cs typeface="Arial"/>
              </a:rPr>
              <a:t>spiritual </a:t>
            </a:r>
            <a:r>
              <a:rPr sz="2700" dirty="0">
                <a:latin typeface="Myriad Pro"/>
                <a:cs typeface="Arial"/>
              </a:rPr>
              <a:t>support</a:t>
            </a:r>
            <a:r>
              <a:rPr sz="2700" spc="-35" dirty="0">
                <a:latin typeface="Myriad Pro"/>
                <a:cs typeface="Arial"/>
              </a:rPr>
              <a:t> </a:t>
            </a:r>
            <a:r>
              <a:rPr sz="2700" dirty="0">
                <a:latin typeface="Myriad Pro"/>
                <a:cs typeface="Arial"/>
              </a:rPr>
              <a:t>for the</a:t>
            </a:r>
            <a:r>
              <a:rPr sz="2700" spc="-5" dirty="0">
                <a:latin typeface="Myriad Pro"/>
                <a:cs typeface="Arial"/>
              </a:rPr>
              <a:t> </a:t>
            </a:r>
            <a:r>
              <a:rPr sz="2700" dirty="0">
                <a:latin typeface="Myriad Pro"/>
                <a:cs typeface="Arial"/>
              </a:rPr>
              <a:t>person</a:t>
            </a:r>
            <a:r>
              <a:rPr sz="2700" spc="-10" dirty="0">
                <a:latin typeface="Myriad Pro"/>
                <a:cs typeface="Arial"/>
              </a:rPr>
              <a:t> </a:t>
            </a:r>
            <a:r>
              <a:rPr sz="2700" dirty="0">
                <a:latin typeface="Myriad Pro"/>
                <a:cs typeface="Arial"/>
              </a:rPr>
              <a:t>and</a:t>
            </a:r>
            <a:r>
              <a:rPr sz="2700" spc="-15" dirty="0">
                <a:latin typeface="Myriad Pro"/>
                <a:cs typeface="Arial"/>
              </a:rPr>
              <a:t> </a:t>
            </a:r>
            <a:r>
              <a:rPr sz="2700" dirty="0">
                <a:latin typeface="Myriad Pro"/>
                <a:cs typeface="Arial"/>
              </a:rPr>
              <a:t>their</a:t>
            </a:r>
            <a:r>
              <a:rPr sz="2700" spc="-5" dirty="0">
                <a:latin typeface="Myriad Pro"/>
                <a:cs typeface="Arial"/>
              </a:rPr>
              <a:t> </a:t>
            </a:r>
            <a:r>
              <a:rPr sz="2700" dirty="0">
                <a:latin typeface="Myriad Pro"/>
                <a:cs typeface="Arial"/>
              </a:rPr>
              <a:t>family</a:t>
            </a:r>
            <a:r>
              <a:rPr sz="2700" spc="-5" dirty="0">
                <a:latin typeface="Myriad Pro"/>
                <a:cs typeface="Arial"/>
              </a:rPr>
              <a:t> </a:t>
            </a:r>
            <a:r>
              <a:rPr sz="2700" dirty="0">
                <a:latin typeface="Myriad Pro"/>
                <a:cs typeface="Arial"/>
              </a:rPr>
              <a:t>or</a:t>
            </a:r>
            <a:r>
              <a:rPr sz="2700" spc="-10" dirty="0">
                <a:latin typeface="Myriad Pro"/>
                <a:cs typeface="Arial"/>
              </a:rPr>
              <a:t> carers.</a:t>
            </a:r>
            <a:endParaRPr sz="2700" dirty="0">
              <a:latin typeface="Myriad Pro"/>
              <a:cs typeface="Arial"/>
            </a:endParaRPr>
          </a:p>
          <a:p>
            <a:pPr marL="12065" marR="5080">
              <a:spcBef>
                <a:spcPts val="650"/>
              </a:spcBef>
              <a:tabLst>
                <a:tab pos="355600" algn="l"/>
                <a:tab pos="356235" algn="l"/>
              </a:tabLst>
            </a:pPr>
            <a:r>
              <a:rPr sz="2700" dirty="0">
                <a:latin typeface="Myriad Pro"/>
                <a:cs typeface="Arial"/>
              </a:rPr>
              <a:t>This</a:t>
            </a:r>
            <a:r>
              <a:rPr sz="2700" spc="-15" dirty="0">
                <a:latin typeface="Myriad Pro"/>
                <a:cs typeface="Arial"/>
              </a:rPr>
              <a:t> </a:t>
            </a:r>
            <a:r>
              <a:rPr sz="2700" dirty="0">
                <a:latin typeface="Myriad Pro"/>
                <a:cs typeface="Arial"/>
              </a:rPr>
              <a:t>is</a:t>
            </a:r>
            <a:r>
              <a:rPr sz="2700" spc="-20" dirty="0">
                <a:latin typeface="Myriad Pro"/>
                <a:cs typeface="Arial"/>
              </a:rPr>
              <a:t> </a:t>
            </a:r>
            <a:r>
              <a:rPr sz="2700" dirty="0">
                <a:latin typeface="Myriad Pro"/>
                <a:cs typeface="Arial"/>
              </a:rPr>
              <a:t>called</a:t>
            </a:r>
            <a:r>
              <a:rPr sz="2700" spc="-15" dirty="0">
                <a:latin typeface="Myriad Pro"/>
                <a:cs typeface="Arial"/>
              </a:rPr>
              <a:t> </a:t>
            </a:r>
            <a:r>
              <a:rPr sz="2700" dirty="0">
                <a:latin typeface="Myriad Pro"/>
                <a:cs typeface="Arial"/>
              </a:rPr>
              <a:t>a</a:t>
            </a:r>
            <a:r>
              <a:rPr sz="2700" spc="-20" dirty="0">
                <a:latin typeface="Myriad Pro"/>
                <a:cs typeface="Arial"/>
              </a:rPr>
              <a:t> </a:t>
            </a:r>
            <a:r>
              <a:rPr sz="2700" dirty="0">
                <a:latin typeface="Myriad Pro"/>
                <a:cs typeface="Arial"/>
              </a:rPr>
              <a:t>holistic</a:t>
            </a:r>
            <a:r>
              <a:rPr sz="2700" spc="-30" dirty="0">
                <a:latin typeface="Myriad Pro"/>
                <a:cs typeface="Arial"/>
              </a:rPr>
              <a:t> </a:t>
            </a:r>
            <a:r>
              <a:rPr sz="2700" dirty="0">
                <a:latin typeface="Myriad Pro"/>
                <a:cs typeface="Arial"/>
              </a:rPr>
              <a:t>approach,</a:t>
            </a:r>
            <a:r>
              <a:rPr sz="2700" spc="-20" dirty="0">
                <a:latin typeface="Myriad Pro"/>
                <a:cs typeface="Arial"/>
              </a:rPr>
              <a:t> </a:t>
            </a:r>
            <a:r>
              <a:rPr sz="2700" dirty="0">
                <a:latin typeface="Myriad Pro"/>
                <a:cs typeface="Arial"/>
              </a:rPr>
              <a:t>because</a:t>
            </a:r>
            <a:r>
              <a:rPr sz="2700" spc="-30" dirty="0">
                <a:latin typeface="Myriad Pro"/>
                <a:cs typeface="Arial"/>
              </a:rPr>
              <a:t> </a:t>
            </a:r>
            <a:r>
              <a:rPr sz="2700" dirty="0">
                <a:latin typeface="Myriad Pro"/>
                <a:cs typeface="Arial"/>
              </a:rPr>
              <a:t>it</a:t>
            </a:r>
            <a:r>
              <a:rPr sz="2700" spc="-15" dirty="0">
                <a:latin typeface="Myriad Pro"/>
                <a:cs typeface="Arial"/>
              </a:rPr>
              <a:t> </a:t>
            </a:r>
            <a:r>
              <a:rPr sz="2700" spc="-10" dirty="0">
                <a:latin typeface="Myriad Pro"/>
                <a:cs typeface="Arial"/>
              </a:rPr>
              <a:t>deals </a:t>
            </a:r>
            <a:r>
              <a:rPr sz="2700" dirty="0">
                <a:latin typeface="Myriad Pro"/>
                <a:cs typeface="Arial"/>
              </a:rPr>
              <a:t>with</a:t>
            </a:r>
            <a:r>
              <a:rPr sz="2700" spc="-30" dirty="0">
                <a:latin typeface="Myriad Pro"/>
                <a:cs typeface="Arial"/>
              </a:rPr>
              <a:t> </a:t>
            </a:r>
            <a:r>
              <a:rPr sz="2700" dirty="0">
                <a:latin typeface="Myriad Pro"/>
                <a:cs typeface="Arial"/>
              </a:rPr>
              <a:t>the</a:t>
            </a:r>
            <a:r>
              <a:rPr sz="2700" spc="-20" dirty="0">
                <a:latin typeface="Myriad Pro"/>
                <a:cs typeface="Arial"/>
              </a:rPr>
              <a:t> </a:t>
            </a:r>
            <a:r>
              <a:rPr sz="2700" dirty="0">
                <a:latin typeface="Myriad Pro"/>
                <a:cs typeface="Arial"/>
              </a:rPr>
              <a:t>person</a:t>
            </a:r>
            <a:r>
              <a:rPr sz="2700" spc="-15" dirty="0">
                <a:latin typeface="Myriad Pro"/>
                <a:cs typeface="Arial"/>
              </a:rPr>
              <a:t> </a:t>
            </a:r>
            <a:r>
              <a:rPr sz="2700" dirty="0">
                <a:latin typeface="Myriad Pro"/>
                <a:cs typeface="Arial"/>
              </a:rPr>
              <a:t>as a</a:t>
            </a:r>
            <a:r>
              <a:rPr sz="2700" spc="-30" dirty="0">
                <a:latin typeface="Myriad Pro"/>
                <a:cs typeface="Arial"/>
              </a:rPr>
              <a:t> </a:t>
            </a:r>
            <a:r>
              <a:rPr sz="2700" dirty="0">
                <a:latin typeface="Myriad Pro"/>
                <a:cs typeface="Arial"/>
              </a:rPr>
              <a:t>"whole"</a:t>
            </a:r>
            <a:r>
              <a:rPr sz="2700" spc="-10" dirty="0">
                <a:latin typeface="Myriad Pro"/>
                <a:cs typeface="Arial"/>
              </a:rPr>
              <a:t> </a:t>
            </a:r>
            <a:r>
              <a:rPr sz="2700" dirty="0">
                <a:latin typeface="Myriad Pro"/>
                <a:cs typeface="Arial"/>
              </a:rPr>
              <a:t>person,</a:t>
            </a:r>
            <a:r>
              <a:rPr sz="2700" spc="-15" dirty="0">
                <a:latin typeface="Myriad Pro"/>
                <a:cs typeface="Arial"/>
              </a:rPr>
              <a:t> </a:t>
            </a:r>
            <a:r>
              <a:rPr sz="2700" dirty="0">
                <a:latin typeface="Myriad Pro"/>
                <a:cs typeface="Arial"/>
              </a:rPr>
              <a:t>not</a:t>
            </a:r>
            <a:r>
              <a:rPr sz="2700" spc="-15" dirty="0">
                <a:latin typeface="Myriad Pro"/>
                <a:cs typeface="Arial"/>
              </a:rPr>
              <a:t> </a:t>
            </a:r>
            <a:r>
              <a:rPr sz="2700" dirty="0">
                <a:latin typeface="Myriad Pro"/>
                <a:cs typeface="Arial"/>
              </a:rPr>
              <a:t>just</a:t>
            </a:r>
            <a:r>
              <a:rPr sz="2700" spc="-25" dirty="0">
                <a:latin typeface="Myriad Pro"/>
                <a:cs typeface="Arial"/>
              </a:rPr>
              <a:t> the </a:t>
            </a:r>
            <a:r>
              <a:rPr sz="2700" dirty="0">
                <a:latin typeface="Myriad Pro"/>
                <a:cs typeface="Arial"/>
              </a:rPr>
              <a:t>illness</a:t>
            </a:r>
            <a:r>
              <a:rPr sz="2700" spc="-35" dirty="0">
                <a:latin typeface="Myriad Pro"/>
                <a:cs typeface="Arial"/>
              </a:rPr>
              <a:t> </a:t>
            </a:r>
            <a:r>
              <a:rPr sz="2700" dirty="0">
                <a:latin typeface="Myriad Pro"/>
                <a:cs typeface="Arial"/>
              </a:rPr>
              <a:t>or</a:t>
            </a:r>
            <a:r>
              <a:rPr sz="2700" spc="-20" dirty="0">
                <a:latin typeface="Myriad Pro"/>
                <a:cs typeface="Arial"/>
              </a:rPr>
              <a:t> </a:t>
            </a:r>
            <a:r>
              <a:rPr sz="2700" spc="-10" dirty="0">
                <a:latin typeface="Myriad Pro"/>
                <a:cs typeface="Arial"/>
              </a:rPr>
              <a:t>symptoms.</a:t>
            </a:r>
            <a:endParaRPr sz="2700" dirty="0">
              <a:latin typeface="Myriad Pro"/>
              <a:cs typeface="Arial"/>
            </a:endParaRPr>
          </a:p>
        </p:txBody>
      </p:sp>
    </p:spTree>
    <p:extLst>
      <p:ext uri="{BB962C8B-B14F-4D97-AF65-F5344CB8AC3E}">
        <p14:creationId xmlns:p14="http://schemas.microsoft.com/office/powerpoint/2010/main" val="1240606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33600" y="500851"/>
            <a:ext cx="10972800" cy="690574"/>
          </a:xfrm>
          <a:prstGeom prst="rect">
            <a:avLst/>
          </a:prstGeom>
        </p:spPr>
        <p:txBody>
          <a:bodyPr vert="horz" wrap="square" lIns="0" tIns="13335" rIns="0" bIns="0" rtlCol="0" anchor="ctr">
            <a:spAutoFit/>
          </a:bodyPr>
          <a:lstStyle/>
          <a:p>
            <a:pPr marL="1960245" algn="l">
              <a:spcBef>
                <a:spcPts val="105"/>
              </a:spcBef>
            </a:pPr>
            <a:r>
              <a:rPr dirty="0">
                <a:latin typeface="Myriad Pro"/>
                <a:cs typeface="Arial"/>
              </a:rPr>
              <a:t>Palliative </a:t>
            </a:r>
            <a:r>
              <a:rPr spc="-20" dirty="0">
                <a:latin typeface="Myriad Pro"/>
                <a:cs typeface="Arial"/>
              </a:rPr>
              <a:t>care</a:t>
            </a:r>
          </a:p>
        </p:txBody>
      </p:sp>
      <p:sp>
        <p:nvSpPr>
          <p:cNvPr id="3" name="object 3"/>
          <p:cNvSpPr txBox="1"/>
          <p:nvPr/>
        </p:nvSpPr>
        <p:spPr>
          <a:xfrm>
            <a:off x="1752600" y="1531746"/>
            <a:ext cx="8763000" cy="4072910"/>
          </a:xfrm>
          <a:prstGeom prst="rect">
            <a:avLst/>
          </a:prstGeom>
        </p:spPr>
        <p:txBody>
          <a:bodyPr vert="horz" wrap="square" lIns="0" tIns="104140" rIns="0" bIns="0" rtlCol="0">
            <a:spAutoFit/>
          </a:bodyPr>
          <a:lstStyle/>
          <a:p>
            <a:pPr marL="12065" marR="158115">
              <a:spcBef>
                <a:spcPts val="820"/>
              </a:spcBef>
              <a:tabLst>
                <a:tab pos="355600" algn="l"/>
                <a:tab pos="356235" algn="l"/>
              </a:tabLst>
            </a:pPr>
            <a:r>
              <a:rPr sz="2800" dirty="0">
                <a:latin typeface="Myriad Pro"/>
                <a:cs typeface="Arial"/>
              </a:rPr>
              <a:t>Palliative</a:t>
            </a:r>
            <a:r>
              <a:rPr sz="2800" spc="-55" dirty="0">
                <a:latin typeface="Myriad Pro"/>
                <a:cs typeface="Arial"/>
              </a:rPr>
              <a:t> </a:t>
            </a:r>
            <a:r>
              <a:rPr sz="2800" dirty="0">
                <a:latin typeface="Myriad Pro"/>
                <a:cs typeface="Arial"/>
              </a:rPr>
              <a:t>care</a:t>
            </a:r>
            <a:r>
              <a:rPr sz="2800" spc="-30" dirty="0">
                <a:latin typeface="Myriad Pro"/>
                <a:cs typeface="Arial"/>
              </a:rPr>
              <a:t> </a:t>
            </a:r>
            <a:r>
              <a:rPr sz="2800" dirty="0">
                <a:latin typeface="Myriad Pro"/>
                <a:cs typeface="Arial"/>
              </a:rPr>
              <a:t>is</a:t>
            </a:r>
            <a:r>
              <a:rPr sz="2800" spc="-25" dirty="0">
                <a:latin typeface="Myriad Pro"/>
                <a:cs typeface="Arial"/>
              </a:rPr>
              <a:t> </a:t>
            </a:r>
            <a:r>
              <a:rPr sz="2800" dirty="0">
                <a:latin typeface="Myriad Pro"/>
                <a:cs typeface="Arial"/>
              </a:rPr>
              <a:t>defined</a:t>
            </a:r>
            <a:r>
              <a:rPr sz="2800" spc="-55" dirty="0">
                <a:latin typeface="Myriad Pro"/>
                <a:cs typeface="Arial"/>
              </a:rPr>
              <a:t> </a:t>
            </a:r>
            <a:r>
              <a:rPr sz="2800" dirty="0">
                <a:latin typeface="Myriad Pro"/>
                <a:cs typeface="Arial"/>
              </a:rPr>
              <a:t>by</a:t>
            </a:r>
            <a:r>
              <a:rPr sz="2800" spc="-25" dirty="0">
                <a:latin typeface="Myriad Pro"/>
                <a:cs typeface="Arial"/>
              </a:rPr>
              <a:t> </a:t>
            </a:r>
            <a:r>
              <a:rPr sz="2800" dirty="0">
                <a:latin typeface="Myriad Pro"/>
                <a:cs typeface="Arial"/>
              </a:rPr>
              <a:t>the</a:t>
            </a:r>
            <a:r>
              <a:rPr sz="2800" spc="-20" dirty="0">
                <a:latin typeface="Myriad Pro"/>
                <a:cs typeface="Arial"/>
              </a:rPr>
              <a:t> </a:t>
            </a:r>
            <a:r>
              <a:rPr sz="2800" dirty="0">
                <a:latin typeface="Myriad Pro"/>
                <a:cs typeface="Arial"/>
              </a:rPr>
              <a:t>World</a:t>
            </a:r>
            <a:r>
              <a:rPr sz="2800" spc="-20" dirty="0">
                <a:latin typeface="Myriad Pro"/>
                <a:cs typeface="Arial"/>
              </a:rPr>
              <a:t> </a:t>
            </a:r>
            <a:r>
              <a:rPr sz="2800" spc="-10" dirty="0">
                <a:latin typeface="Myriad Pro"/>
                <a:cs typeface="Arial"/>
              </a:rPr>
              <a:t>Health </a:t>
            </a:r>
            <a:r>
              <a:rPr sz="2800" dirty="0">
                <a:latin typeface="Myriad Pro"/>
                <a:cs typeface="Arial"/>
              </a:rPr>
              <a:t>Organisation</a:t>
            </a:r>
            <a:r>
              <a:rPr sz="2800" spc="-45" dirty="0">
                <a:latin typeface="Myriad Pro"/>
                <a:cs typeface="Arial"/>
              </a:rPr>
              <a:t> </a:t>
            </a:r>
            <a:r>
              <a:rPr sz="2800" dirty="0">
                <a:latin typeface="Myriad Pro"/>
                <a:cs typeface="Arial"/>
              </a:rPr>
              <a:t>as</a:t>
            </a:r>
            <a:r>
              <a:rPr sz="2800" spc="-30" dirty="0">
                <a:latin typeface="Myriad Pro"/>
                <a:cs typeface="Arial"/>
              </a:rPr>
              <a:t> </a:t>
            </a:r>
            <a:r>
              <a:rPr sz="2800" dirty="0">
                <a:latin typeface="Myriad Pro"/>
                <a:cs typeface="Arial"/>
              </a:rPr>
              <a:t>an</a:t>
            </a:r>
            <a:r>
              <a:rPr sz="2800" spc="-25" dirty="0">
                <a:latin typeface="Myriad Pro"/>
                <a:cs typeface="Arial"/>
              </a:rPr>
              <a:t> </a:t>
            </a:r>
            <a:r>
              <a:rPr sz="2800" dirty="0">
                <a:latin typeface="Myriad Pro"/>
                <a:cs typeface="Arial"/>
              </a:rPr>
              <a:t>approach</a:t>
            </a:r>
            <a:r>
              <a:rPr sz="2800" spc="-50" dirty="0">
                <a:latin typeface="Myriad Pro"/>
                <a:cs typeface="Arial"/>
              </a:rPr>
              <a:t> </a:t>
            </a:r>
            <a:r>
              <a:rPr sz="2800" dirty="0">
                <a:latin typeface="Myriad Pro"/>
                <a:cs typeface="Arial"/>
              </a:rPr>
              <a:t>that</a:t>
            </a:r>
            <a:r>
              <a:rPr sz="2800" spc="-35" dirty="0">
                <a:latin typeface="Myriad Pro"/>
                <a:cs typeface="Arial"/>
              </a:rPr>
              <a:t> </a:t>
            </a:r>
            <a:r>
              <a:rPr sz="2800" spc="-10" dirty="0">
                <a:latin typeface="Myriad Pro"/>
                <a:cs typeface="Arial"/>
              </a:rPr>
              <a:t>improves </a:t>
            </a:r>
            <a:r>
              <a:rPr sz="2800" dirty="0">
                <a:latin typeface="Myriad Pro"/>
                <a:cs typeface="Arial"/>
              </a:rPr>
              <a:t>the</a:t>
            </a:r>
            <a:r>
              <a:rPr sz="2800" spc="-20" dirty="0">
                <a:latin typeface="Myriad Pro"/>
                <a:cs typeface="Arial"/>
              </a:rPr>
              <a:t> </a:t>
            </a:r>
            <a:r>
              <a:rPr sz="2800" dirty="0">
                <a:latin typeface="Myriad Pro"/>
                <a:cs typeface="Arial"/>
              </a:rPr>
              <a:t>quality</a:t>
            </a:r>
            <a:r>
              <a:rPr sz="2800" spc="-45" dirty="0">
                <a:latin typeface="Myriad Pro"/>
                <a:cs typeface="Arial"/>
              </a:rPr>
              <a:t> </a:t>
            </a:r>
            <a:r>
              <a:rPr sz="2800" dirty="0">
                <a:latin typeface="Myriad Pro"/>
                <a:cs typeface="Arial"/>
              </a:rPr>
              <a:t>of</a:t>
            </a:r>
            <a:r>
              <a:rPr sz="2800" spc="-15" dirty="0">
                <a:latin typeface="Myriad Pro"/>
                <a:cs typeface="Arial"/>
              </a:rPr>
              <a:t> </a:t>
            </a:r>
            <a:r>
              <a:rPr sz="2800" dirty="0">
                <a:latin typeface="Myriad Pro"/>
                <a:cs typeface="Arial"/>
              </a:rPr>
              <a:t>life</a:t>
            </a:r>
            <a:r>
              <a:rPr sz="2800" spc="-20" dirty="0">
                <a:latin typeface="Myriad Pro"/>
                <a:cs typeface="Arial"/>
              </a:rPr>
              <a:t> </a:t>
            </a:r>
            <a:r>
              <a:rPr sz="2800" dirty="0">
                <a:latin typeface="Myriad Pro"/>
                <a:cs typeface="Arial"/>
              </a:rPr>
              <a:t>of</a:t>
            </a:r>
            <a:r>
              <a:rPr sz="2800" spc="-15" dirty="0">
                <a:latin typeface="Myriad Pro"/>
                <a:cs typeface="Arial"/>
              </a:rPr>
              <a:t> </a:t>
            </a:r>
            <a:r>
              <a:rPr lang="en-GB" sz="2800" spc="-15" dirty="0">
                <a:latin typeface="Myriad Pro"/>
                <a:cs typeface="Arial"/>
              </a:rPr>
              <a:t>people</a:t>
            </a:r>
            <a:r>
              <a:rPr sz="2800" spc="-25" dirty="0">
                <a:latin typeface="Myriad Pro"/>
                <a:cs typeface="Arial"/>
              </a:rPr>
              <a:t> </a:t>
            </a:r>
            <a:r>
              <a:rPr sz="2800" dirty="0">
                <a:latin typeface="Myriad Pro"/>
                <a:cs typeface="Arial"/>
              </a:rPr>
              <a:t>(adults</a:t>
            </a:r>
            <a:r>
              <a:rPr sz="2800" spc="-5" dirty="0">
                <a:latin typeface="Myriad Pro"/>
                <a:cs typeface="Arial"/>
              </a:rPr>
              <a:t> </a:t>
            </a:r>
            <a:r>
              <a:rPr sz="2800" spc="-25" dirty="0">
                <a:latin typeface="Myriad Pro"/>
                <a:cs typeface="Arial"/>
              </a:rPr>
              <a:t>and </a:t>
            </a:r>
            <a:r>
              <a:rPr sz="2800" dirty="0">
                <a:latin typeface="Myriad Pro"/>
                <a:cs typeface="Arial"/>
              </a:rPr>
              <a:t>children)</a:t>
            </a:r>
            <a:r>
              <a:rPr sz="2800" spc="-55" dirty="0">
                <a:latin typeface="Myriad Pro"/>
                <a:cs typeface="Arial"/>
              </a:rPr>
              <a:t> </a:t>
            </a:r>
            <a:r>
              <a:rPr sz="2800" dirty="0">
                <a:latin typeface="Myriad Pro"/>
                <a:cs typeface="Arial"/>
              </a:rPr>
              <a:t>and</a:t>
            </a:r>
            <a:r>
              <a:rPr sz="2800" spc="-30" dirty="0">
                <a:latin typeface="Myriad Pro"/>
                <a:cs typeface="Arial"/>
              </a:rPr>
              <a:t> </a:t>
            </a:r>
            <a:r>
              <a:rPr sz="2800" dirty="0">
                <a:latin typeface="Myriad Pro"/>
                <a:cs typeface="Arial"/>
              </a:rPr>
              <a:t>their</a:t>
            </a:r>
            <a:r>
              <a:rPr sz="2800" spc="-10" dirty="0">
                <a:latin typeface="Myriad Pro"/>
                <a:cs typeface="Arial"/>
              </a:rPr>
              <a:t> </a:t>
            </a:r>
            <a:r>
              <a:rPr sz="2800" dirty="0">
                <a:latin typeface="Myriad Pro"/>
                <a:cs typeface="Arial"/>
              </a:rPr>
              <a:t>families</a:t>
            </a:r>
            <a:r>
              <a:rPr sz="2800" spc="-40" dirty="0">
                <a:latin typeface="Myriad Pro"/>
                <a:cs typeface="Arial"/>
              </a:rPr>
              <a:t> </a:t>
            </a:r>
            <a:r>
              <a:rPr sz="2800" dirty="0">
                <a:latin typeface="Myriad Pro"/>
                <a:cs typeface="Arial"/>
              </a:rPr>
              <a:t>who</a:t>
            </a:r>
            <a:r>
              <a:rPr sz="2800" spc="-30" dirty="0">
                <a:latin typeface="Myriad Pro"/>
                <a:cs typeface="Arial"/>
              </a:rPr>
              <a:t> </a:t>
            </a:r>
            <a:r>
              <a:rPr sz="2800" dirty="0">
                <a:latin typeface="Myriad Pro"/>
                <a:cs typeface="Arial"/>
              </a:rPr>
              <a:t>are</a:t>
            </a:r>
            <a:r>
              <a:rPr sz="2800" spc="-5" dirty="0">
                <a:latin typeface="Myriad Pro"/>
                <a:cs typeface="Arial"/>
              </a:rPr>
              <a:t> </a:t>
            </a:r>
            <a:r>
              <a:rPr sz="2800" spc="-10" dirty="0">
                <a:latin typeface="Myriad Pro"/>
                <a:cs typeface="Arial"/>
              </a:rPr>
              <a:t>facing </a:t>
            </a:r>
            <a:r>
              <a:rPr sz="2800" dirty="0">
                <a:latin typeface="Myriad Pro"/>
                <a:cs typeface="Arial"/>
              </a:rPr>
              <a:t>problems</a:t>
            </a:r>
            <a:r>
              <a:rPr sz="2800" spc="-40" dirty="0">
                <a:latin typeface="Myriad Pro"/>
                <a:cs typeface="Arial"/>
              </a:rPr>
              <a:t> </a:t>
            </a:r>
            <a:r>
              <a:rPr sz="2800" dirty="0">
                <a:latin typeface="Myriad Pro"/>
                <a:cs typeface="Arial"/>
              </a:rPr>
              <a:t>associated</a:t>
            </a:r>
            <a:r>
              <a:rPr sz="2800" spc="-55" dirty="0">
                <a:latin typeface="Myriad Pro"/>
                <a:cs typeface="Arial"/>
              </a:rPr>
              <a:t> </a:t>
            </a:r>
            <a:r>
              <a:rPr sz="2800" dirty="0">
                <a:latin typeface="Myriad Pro"/>
                <a:cs typeface="Arial"/>
              </a:rPr>
              <a:t>with</a:t>
            </a:r>
            <a:r>
              <a:rPr sz="2800" spc="-35" dirty="0">
                <a:latin typeface="Myriad Pro"/>
                <a:cs typeface="Arial"/>
              </a:rPr>
              <a:t> </a:t>
            </a:r>
            <a:r>
              <a:rPr sz="2800" dirty="0">
                <a:latin typeface="Myriad Pro"/>
                <a:cs typeface="Arial"/>
              </a:rPr>
              <a:t>life-limiting</a:t>
            </a:r>
            <a:r>
              <a:rPr sz="2800" spc="-55" dirty="0">
                <a:latin typeface="Myriad Pro"/>
                <a:cs typeface="Arial"/>
              </a:rPr>
              <a:t> </a:t>
            </a:r>
            <a:r>
              <a:rPr sz="2800" spc="-10" dirty="0">
                <a:latin typeface="Myriad Pro"/>
                <a:cs typeface="Arial"/>
              </a:rPr>
              <a:t>illness, </a:t>
            </a:r>
            <a:r>
              <a:rPr sz="2800" dirty="0">
                <a:latin typeface="Myriad Pro"/>
                <a:cs typeface="Arial"/>
              </a:rPr>
              <a:t>usually</a:t>
            </a:r>
            <a:r>
              <a:rPr sz="2800" spc="-50" dirty="0">
                <a:latin typeface="Myriad Pro"/>
                <a:cs typeface="Arial"/>
              </a:rPr>
              <a:t> </a:t>
            </a:r>
            <a:r>
              <a:rPr sz="2800" spc="-10" dirty="0">
                <a:latin typeface="Myriad Pro"/>
                <a:cs typeface="Arial"/>
              </a:rPr>
              <a:t>progressive.</a:t>
            </a:r>
            <a:endParaRPr sz="2800" dirty="0">
              <a:latin typeface="Myriad Pro"/>
              <a:cs typeface="Arial"/>
            </a:endParaRPr>
          </a:p>
          <a:p>
            <a:pPr marL="12065" marR="5080">
              <a:spcBef>
                <a:spcPts val="720"/>
              </a:spcBef>
              <a:tabLst>
                <a:tab pos="355600" algn="l"/>
                <a:tab pos="356235" algn="l"/>
              </a:tabLst>
            </a:pPr>
            <a:r>
              <a:rPr sz="2800" dirty="0">
                <a:latin typeface="Myriad Pro"/>
                <a:cs typeface="Arial"/>
              </a:rPr>
              <a:t>It</a:t>
            </a:r>
            <a:r>
              <a:rPr sz="2800" spc="-30" dirty="0">
                <a:latin typeface="Myriad Pro"/>
                <a:cs typeface="Arial"/>
              </a:rPr>
              <a:t> </a:t>
            </a:r>
            <a:r>
              <a:rPr sz="2800" dirty="0">
                <a:latin typeface="Myriad Pro"/>
                <a:cs typeface="Arial"/>
              </a:rPr>
              <a:t>prevents</a:t>
            </a:r>
            <a:r>
              <a:rPr sz="2800" spc="-45" dirty="0">
                <a:latin typeface="Myriad Pro"/>
                <a:cs typeface="Arial"/>
              </a:rPr>
              <a:t> </a:t>
            </a:r>
            <a:r>
              <a:rPr sz="2800" dirty="0">
                <a:latin typeface="Myriad Pro"/>
                <a:cs typeface="Arial"/>
              </a:rPr>
              <a:t>and</a:t>
            </a:r>
            <a:r>
              <a:rPr sz="2800" spc="-45" dirty="0">
                <a:latin typeface="Myriad Pro"/>
                <a:cs typeface="Arial"/>
              </a:rPr>
              <a:t> </a:t>
            </a:r>
            <a:r>
              <a:rPr sz="2800" dirty="0">
                <a:latin typeface="Myriad Pro"/>
                <a:cs typeface="Arial"/>
              </a:rPr>
              <a:t>relieves</a:t>
            </a:r>
            <a:r>
              <a:rPr sz="2800" spc="-60" dirty="0">
                <a:latin typeface="Myriad Pro"/>
                <a:cs typeface="Arial"/>
              </a:rPr>
              <a:t> </a:t>
            </a:r>
            <a:r>
              <a:rPr sz="2800" dirty="0">
                <a:latin typeface="Myriad Pro"/>
                <a:cs typeface="Arial"/>
              </a:rPr>
              <a:t>suffering</a:t>
            </a:r>
            <a:r>
              <a:rPr sz="2800" spc="-30" dirty="0">
                <a:latin typeface="Myriad Pro"/>
                <a:cs typeface="Arial"/>
              </a:rPr>
              <a:t> </a:t>
            </a:r>
            <a:r>
              <a:rPr sz="2800" dirty="0">
                <a:latin typeface="Myriad Pro"/>
                <a:cs typeface="Arial"/>
              </a:rPr>
              <a:t>through</a:t>
            </a:r>
            <a:r>
              <a:rPr sz="2800" spc="-50" dirty="0">
                <a:latin typeface="Myriad Pro"/>
                <a:cs typeface="Arial"/>
              </a:rPr>
              <a:t> </a:t>
            </a:r>
            <a:r>
              <a:rPr sz="2800" spc="-25" dirty="0">
                <a:latin typeface="Myriad Pro"/>
                <a:cs typeface="Arial"/>
              </a:rPr>
              <a:t>the </a:t>
            </a:r>
            <a:r>
              <a:rPr sz="2800" dirty="0">
                <a:latin typeface="Myriad Pro"/>
                <a:cs typeface="Arial"/>
              </a:rPr>
              <a:t>early</a:t>
            </a:r>
            <a:r>
              <a:rPr sz="2800" spc="-65" dirty="0">
                <a:latin typeface="Myriad Pro"/>
                <a:cs typeface="Arial"/>
              </a:rPr>
              <a:t> </a:t>
            </a:r>
            <a:r>
              <a:rPr sz="2800" dirty="0">
                <a:latin typeface="Myriad Pro"/>
                <a:cs typeface="Arial"/>
              </a:rPr>
              <a:t>identification,</a:t>
            </a:r>
            <a:r>
              <a:rPr sz="2800" spc="-70" dirty="0">
                <a:latin typeface="Myriad Pro"/>
                <a:cs typeface="Arial"/>
              </a:rPr>
              <a:t> </a:t>
            </a:r>
            <a:r>
              <a:rPr sz="2800" dirty="0">
                <a:latin typeface="Myriad Pro"/>
                <a:cs typeface="Arial"/>
              </a:rPr>
              <a:t>correct</a:t>
            </a:r>
            <a:r>
              <a:rPr sz="2800" spc="-35" dirty="0">
                <a:latin typeface="Myriad Pro"/>
                <a:cs typeface="Arial"/>
              </a:rPr>
              <a:t> </a:t>
            </a:r>
            <a:r>
              <a:rPr sz="2800" dirty="0">
                <a:latin typeface="Myriad Pro"/>
                <a:cs typeface="Arial"/>
              </a:rPr>
              <a:t>assessment</a:t>
            </a:r>
            <a:r>
              <a:rPr sz="2800" spc="-40" dirty="0">
                <a:latin typeface="Myriad Pro"/>
                <a:cs typeface="Arial"/>
              </a:rPr>
              <a:t> </a:t>
            </a:r>
            <a:r>
              <a:rPr sz="2800" spc="-25" dirty="0">
                <a:latin typeface="Myriad Pro"/>
                <a:cs typeface="Arial"/>
              </a:rPr>
              <a:t>and </a:t>
            </a:r>
            <a:r>
              <a:rPr sz="2800" dirty="0">
                <a:latin typeface="Myriad Pro"/>
                <a:cs typeface="Arial"/>
              </a:rPr>
              <a:t>treatment</a:t>
            </a:r>
            <a:r>
              <a:rPr sz="2800" spc="-30" dirty="0">
                <a:latin typeface="Myriad Pro"/>
                <a:cs typeface="Arial"/>
              </a:rPr>
              <a:t> </a:t>
            </a:r>
            <a:r>
              <a:rPr sz="2800" dirty="0">
                <a:latin typeface="Myriad Pro"/>
                <a:cs typeface="Arial"/>
              </a:rPr>
              <a:t>of</a:t>
            </a:r>
            <a:r>
              <a:rPr sz="2800" spc="-25" dirty="0">
                <a:latin typeface="Myriad Pro"/>
                <a:cs typeface="Arial"/>
              </a:rPr>
              <a:t> </a:t>
            </a:r>
            <a:r>
              <a:rPr sz="2800" dirty="0">
                <a:latin typeface="Myriad Pro"/>
                <a:cs typeface="Arial"/>
              </a:rPr>
              <a:t>pain</a:t>
            </a:r>
            <a:r>
              <a:rPr sz="2800" spc="-35" dirty="0">
                <a:latin typeface="Myriad Pro"/>
                <a:cs typeface="Arial"/>
              </a:rPr>
              <a:t> </a:t>
            </a:r>
            <a:r>
              <a:rPr sz="2800" dirty="0">
                <a:latin typeface="Myriad Pro"/>
                <a:cs typeface="Arial"/>
              </a:rPr>
              <a:t>and</a:t>
            </a:r>
            <a:r>
              <a:rPr sz="2800" spc="-40" dirty="0">
                <a:latin typeface="Myriad Pro"/>
                <a:cs typeface="Arial"/>
              </a:rPr>
              <a:t> </a:t>
            </a:r>
            <a:r>
              <a:rPr sz="2800" dirty="0">
                <a:latin typeface="Myriad Pro"/>
                <a:cs typeface="Arial"/>
              </a:rPr>
              <a:t>other</a:t>
            </a:r>
            <a:r>
              <a:rPr sz="2800" spc="-30" dirty="0">
                <a:latin typeface="Myriad Pro"/>
                <a:cs typeface="Arial"/>
              </a:rPr>
              <a:t> </a:t>
            </a:r>
            <a:r>
              <a:rPr sz="2800" dirty="0">
                <a:latin typeface="Myriad Pro"/>
                <a:cs typeface="Arial"/>
              </a:rPr>
              <a:t>problems</a:t>
            </a:r>
            <a:r>
              <a:rPr sz="2800" spc="-40" dirty="0">
                <a:latin typeface="Myriad Pro"/>
                <a:cs typeface="Arial"/>
              </a:rPr>
              <a:t> </a:t>
            </a:r>
            <a:r>
              <a:rPr sz="2800" spc="-10" dirty="0">
                <a:latin typeface="Myriad Pro"/>
                <a:cs typeface="Arial"/>
              </a:rPr>
              <a:t>whether </a:t>
            </a:r>
            <a:r>
              <a:rPr sz="2800" dirty="0">
                <a:latin typeface="Myriad Pro"/>
                <a:cs typeface="Arial"/>
              </a:rPr>
              <a:t>physical,</a:t>
            </a:r>
            <a:r>
              <a:rPr sz="2800" spc="-65" dirty="0">
                <a:latin typeface="Myriad Pro"/>
                <a:cs typeface="Arial"/>
              </a:rPr>
              <a:t> </a:t>
            </a:r>
            <a:r>
              <a:rPr sz="2800" dirty="0">
                <a:latin typeface="Myriad Pro"/>
                <a:cs typeface="Arial"/>
              </a:rPr>
              <a:t>psychosocial</a:t>
            </a:r>
            <a:r>
              <a:rPr sz="2800" spc="-45" dirty="0">
                <a:latin typeface="Myriad Pro"/>
                <a:cs typeface="Arial"/>
              </a:rPr>
              <a:t> </a:t>
            </a:r>
            <a:r>
              <a:rPr sz="2800" dirty="0">
                <a:latin typeface="Myriad Pro"/>
                <a:cs typeface="Arial"/>
              </a:rPr>
              <a:t>or</a:t>
            </a:r>
            <a:r>
              <a:rPr sz="2800" spc="-65" dirty="0">
                <a:latin typeface="Myriad Pro"/>
                <a:cs typeface="Arial"/>
              </a:rPr>
              <a:t> </a:t>
            </a:r>
            <a:r>
              <a:rPr sz="2800" spc="-10" dirty="0">
                <a:latin typeface="Myriad Pro"/>
                <a:cs typeface="Arial"/>
              </a:rPr>
              <a:t>spiritual.</a:t>
            </a:r>
            <a:endParaRPr sz="2800" dirty="0">
              <a:latin typeface="Myriad Pro"/>
              <a:cs typeface="Arial"/>
            </a:endParaRPr>
          </a:p>
        </p:txBody>
      </p:sp>
    </p:spTree>
    <p:extLst>
      <p:ext uri="{BB962C8B-B14F-4D97-AF65-F5344CB8AC3E}">
        <p14:creationId xmlns:p14="http://schemas.microsoft.com/office/powerpoint/2010/main" val="1236497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79216" y="2868828"/>
            <a:ext cx="8324812" cy="690574"/>
          </a:xfrm>
          <a:prstGeom prst="rect">
            <a:avLst/>
          </a:prstGeom>
        </p:spPr>
        <p:txBody>
          <a:bodyPr vert="horz" wrap="square" lIns="0" tIns="13335" rIns="0" bIns="0" rtlCol="0" anchor="ctr">
            <a:spAutoFit/>
          </a:bodyPr>
          <a:lstStyle/>
          <a:p>
            <a:pPr marL="1989455" marR="5080" indent="-1977389">
              <a:spcBef>
                <a:spcPts val="105"/>
              </a:spcBef>
            </a:pPr>
            <a:r>
              <a:rPr i="1" dirty="0">
                <a:latin typeface="Myriad Pro"/>
              </a:rPr>
              <a:t>What</a:t>
            </a:r>
            <a:r>
              <a:rPr i="1" spc="-25" dirty="0">
                <a:latin typeface="Myriad Pro"/>
              </a:rPr>
              <a:t> </a:t>
            </a:r>
            <a:r>
              <a:rPr i="1" dirty="0">
                <a:latin typeface="Myriad Pro"/>
              </a:rPr>
              <a:t>is</a:t>
            </a:r>
            <a:r>
              <a:rPr i="1" spc="-35" dirty="0">
                <a:latin typeface="Myriad Pro"/>
              </a:rPr>
              <a:t> </a:t>
            </a:r>
            <a:r>
              <a:rPr i="1" dirty="0">
                <a:latin typeface="Myriad Pro"/>
              </a:rPr>
              <a:t>lasting</a:t>
            </a:r>
            <a:r>
              <a:rPr i="1" spc="-25" dirty="0">
                <a:latin typeface="Myriad Pro"/>
              </a:rPr>
              <a:t> </a:t>
            </a:r>
            <a:r>
              <a:rPr i="1" dirty="0">
                <a:latin typeface="Myriad Pro"/>
              </a:rPr>
              <a:t>power</a:t>
            </a:r>
            <a:r>
              <a:rPr i="1" spc="-35" dirty="0">
                <a:latin typeface="Myriad Pro"/>
              </a:rPr>
              <a:t> of </a:t>
            </a:r>
            <a:r>
              <a:rPr i="1" spc="-10" dirty="0">
                <a:latin typeface="Myriad Pro"/>
              </a:rPr>
              <a:t>attorney?</a:t>
            </a:r>
          </a:p>
        </p:txBody>
      </p:sp>
    </p:spTree>
    <p:extLst>
      <p:ext uri="{BB962C8B-B14F-4D97-AF65-F5344CB8AC3E}">
        <p14:creationId xmlns:p14="http://schemas.microsoft.com/office/powerpoint/2010/main" val="17846436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33600" y="500851"/>
            <a:ext cx="10972800" cy="690574"/>
          </a:xfrm>
          <a:prstGeom prst="rect">
            <a:avLst/>
          </a:prstGeom>
        </p:spPr>
        <p:txBody>
          <a:bodyPr vert="horz" wrap="square" lIns="0" tIns="13335" rIns="0" bIns="0" rtlCol="0" anchor="ctr">
            <a:spAutoFit/>
          </a:bodyPr>
          <a:lstStyle/>
          <a:p>
            <a:pPr marL="426720">
              <a:spcBef>
                <a:spcPts val="105"/>
              </a:spcBef>
            </a:pPr>
            <a:r>
              <a:rPr dirty="0">
                <a:latin typeface="Myriad Pro"/>
                <a:hlinkClick r:id="rId2"/>
              </a:rPr>
              <a:t>Lasting</a:t>
            </a:r>
            <a:r>
              <a:rPr spc="-50" dirty="0">
                <a:latin typeface="Myriad Pro"/>
                <a:hlinkClick r:id="rId2"/>
              </a:rPr>
              <a:t> </a:t>
            </a:r>
            <a:r>
              <a:rPr dirty="0">
                <a:latin typeface="Myriad Pro"/>
                <a:hlinkClick r:id="rId2"/>
              </a:rPr>
              <a:t>power</a:t>
            </a:r>
            <a:r>
              <a:rPr spc="-75" dirty="0">
                <a:latin typeface="Myriad Pro"/>
                <a:hlinkClick r:id="rId2"/>
              </a:rPr>
              <a:t> </a:t>
            </a:r>
            <a:r>
              <a:rPr dirty="0">
                <a:latin typeface="Myriad Pro"/>
                <a:hlinkClick r:id="rId2"/>
              </a:rPr>
              <a:t>of</a:t>
            </a:r>
            <a:r>
              <a:rPr spc="-40" dirty="0">
                <a:latin typeface="Myriad Pro"/>
                <a:hlinkClick r:id="rId2"/>
              </a:rPr>
              <a:t> </a:t>
            </a:r>
            <a:r>
              <a:rPr spc="-10" dirty="0">
                <a:latin typeface="Myriad Pro"/>
                <a:hlinkClick r:id="rId2"/>
              </a:rPr>
              <a:t>attorney</a:t>
            </a:r>
            <a:endParaRPr spc="-10" dirty="0">
              <a:latin typeface="Myriad Pro"/>
            </a:endParaRPr>
          </a:p>
        </p:txBody>
      </p:sp>
      <p:sp>
        <p:nvSpPr>
          <p:cNvPr id="3" name="object 3"/>
          <p:cNvSpPr txBox="1"/>
          <p:nvPr/>
        </p:nvSpPr>
        <p:spPr>
          <a:xfrm>
            <a:off x="2059941" y="1623188"/>
            <a:ext cx="7782559" cy="1490793"/>
          </a:xfrm>
          <a:prstGeom prst="rect">
            <a:avLst/>
          </a:prstGeom>
        </p:spPr>
        <p:txBody>
          <a:bodyPr vert="horz" wrap="square" lIns="0" tIns="13335" rIns="0" bIns="0" rtlCol="0">
            <a:spAutoFit/>
          </a:bodyPr>
          <a:lstStyle/>
          <a:p>
            <a:pPr marL="12065" marR="64135">
              <a:spcBef>
                <a:spcPts val="105"/>
              </a:spcBef>
              <a:tabLst>
                <a:tab pos="355600" algn="l"/>
                <a:tab pos="356235" algn="l"/>
              </a:tabLst>
            </a:pPr>
            <a:r>
              <a:rPr sz="3200" dirty="0">
                <a:latin typeface="Myriad Pro"/>
                <a:cs typeface="Segoe UI"/>
              </a:rPr>
              <a:t>This</a:t>
            </a:r>
            <a:r>
              <a:rPr sz="3200" spc="-25" dirty="0">
                <a:latin typeface="Myriad Pro"/>
                <a:cs typeface="Segoe UI"/>
              </a:rPr>
              <a:t> </a:t>
            </a:r>
            <a:r>
              <a:rPr sz="3200" dirty="0">
                <a:latin typeface="Myriad Pro"/>
                <a:cs typeface="Segoe UI"/>
              </a:rPr>
              <a:t>involve</a:t>
            </a:r>
            <a:r>
              <a:rPr sz="3200" spc="-25" dirty="0">
                <a:latin typeface="Myriad Pro"/>
                <a:cs typeface="Segoe UI"/>
              </a:rPr>
              <a:t> </a:t>
            </a:r>
            <a:r>
              <a:rPr lang="en-GB" sz="3200" spc="-25" dirty="0">
                <a:latin typeface="Myriad Pro"/>
                <a:cs typeface="Segoe UI"/>
              </a:rPr>
              <a:t>a person </a:t>
            </a:r>
            <a:r>
              <a:rPr sz="3200" dirty="0">
                <a:latin typeface="Myriad Pro"/>
                <a:cs typeface="Segoe UI"/>
              </a:rPr>
              <a:t>officially</a:t>
            </a:r>
            <a:r>
              <a:rPr sz="3200" spc="-114" dirty="0">
                <a:latin typeface="Myriad Pro"/>
                <a:cs typeface="Segoe UI"/>
              </a:rPr>
              <a:t> </a:t>
            </a:r>
            <a:r>
              <a:rPr sz="3200" spc="-10" dirty="0">
                <a:latin typeface="Myriad Pro"/>
                <a:cs typeface="Segoe UI"/>
              </a:rPr>
              <a:t>appointing </a:t>
            </a:r>
            <a:r>
              <a:rPr sz="3200" dirty="0">
                <a:latin typeface="Myriad Pro"/>
                <a:cs typeface="Segoe UI"/>
              </a:rPr>
              <a:t>someone</a:t>
            </a:r>
            <a:r>
              <a:rPr sz="3200" spc="-10" dirty="0">
                <a:latin typeface="Myriad Pro"/>
                <a:cs typeface="Segoe UI"/>
              </a:rPr>
              <a:t> </a:t>
            </a:r>
            <a:r>
              <a:rPr sz="3200" dirty="0">
                <a:latin typeface="Myriad Pro"/>
                <a:cs typeface="Segoe UI"/>
              </a:rPr>
              <a:t>to</a:t>
            </a:r>
            <a:r>
              <a:rPr sz="3200" spc="-25" dirty="0">
                <a:latin typeface="Myriad Pro"/>
                <a:cs typeface="Segoe UI"/>
              </a:rPr>
              <a:t> </a:t>
            </a:r>
            <a:r>
              <a:rPr sz="3200" dirty="0">
                <a:latin typeface="Myriad Pro"/>
                <a:cs typeface="Segoe UI"/>
              </a:rPr>
              <a:t>make</a:t>
            </a:r>
            <a:r>
              <a:rPr sz="3200" spc="-50" dirty="0">
                <a:latin typeface="Myriad Pro"/>
                <a:cs typeface="Segoe UI"/>
              </a:rPr>
              <a:t> </a:t>
            </a:r>
            <a:r>
              <a:rPr sz="3200" dirty="0">
                <a:latin typeface="Myriad Pro"/>
                <a:cs typeface="Segoe UI"/>
              </a:rPr>
              <a:t>decisions</a:t>
            </a:r>
            <a:r>
              <a:rPr sz="3200" spc="-25" dirty="0">
                <a:latin typeface="Myriad Pro"/>
                <a:cs typeface="Segoe UI"/>
              </a:rPr>
              <a:t> </a:t>
            </a:r>
            <a:r>
              <a:rPr sz="3200" dirty="0">
                <a:latin typeface="Myriad Pro"/>
                <a:cs typeface="Segoe UI"/>
              </a:rPr>
              <a:t>about</a:t>
            </a:r>
            <a:r>
              <a:rPr sz="3200" spc="-25" dirty="0">
                <a:latin typeface="Myriad Pro"/>
                <a:cs typeface="Segoe UI"/>
              </a:rPr>
              <a:t> </a:t>
            </a:r>
            <a:r>
              <a:rPr lang="en-GB" sz="3200" spc="-25" dirty="0">
                <a:latin typeface="Myriad Pro"/>
                <a:cs typeface="Segoe UI"/>
              </a:rPr>
              <a:t>their </a:t>
            </a:r>
            <a:r>
              <a:rPr sz="3200" dirty="0">
                <a:latin typeface="Myriad Pro"/>
                <a:cs typeface="Segoe UI"/>
              </a:rPr>
              <a:t>care</a:t>
            </a:r>
            <a:r>
              <a:rPr sz="3200" spc="-50" dirty="0">
                <a:latin typeface="Myriad Pro"/>
                <a:cs typeface="Segoe UI"/>
              </a:rPr>
              <a:t> </a:t>
            </a:r>
            <a:r>
              <a:rPr sz="3200" dirty="0">
                <a:latin typeface="Myriad Pro"/>
                <a:cs typeface="Segoe UI"/>
              </a:rPr>
              <a:t>if</a:t>
            </a:r>
            <a:r>
              <a:rPr sz="3200" spc="-30" dirty="0">
                <a:latin typeface="Myriad Pro"/>
                <a:cs typeface="Segoe UI"/>
              </a:rPr>
              <a:t> </a:t>
            </a:r>
            <a:r>
              <a:rPr lang="en-GB" sz="3200" spc="-25" dirty="0">
                <a:latin typeface="Myriad Pro"/>
                <a:cs typeface="Segoe UI"/>
              </a:rPr>
              <a:t>they</a:t>
            </a:r>
            <a:r>
              <a:rPr sz="3200" spc="-25" dirty="0">
                <a:latin typeface="Myriad Pro"/>
                <a:cs typeface="Segoe UI"/>
              </a:rPr>
              <a:t> </a:t>
            </a:r>
            <a:r>
              <a:rPr sz="3200" dirty="0">
                <a:latin typeface="Myriad Pro"/>
                <a:cs typeface="Segoe UI"/>
              </a:rPr>
              <a:t>are</a:t>
            </a:r>
            <a:r>
              <a:rPr sz="3200" spc="-50" dirty="0">
                <a:latin typeface="Myriad Pro"/>
                <a:cs typeface="Segoe UI"/>
              </a:rPr>
              <a:t> </a:t>
            </a:r>
            <a:r>
              <a:rPr sz="3200" dirty="0">
                <a:latin typeface="Myriad Pro"/>
                <a:cs typeface="Segoe UI"/>
              </a:rPr>
              <a:t>no</a:t>
            </a:r>
            <a:r>
              <a:rPr sz="3200" spc="-15" dirty="0">
                <a:latin typeface="Myriad Pro"/>
                <a:cs typeface="Segoe UI"/>
              </a:rPr>
              <a:t> </a:t>
            </a:r>
            <a:r>
              <a:rPr sz="3200" dirty="0">
                <a:latin typeface="Myriad Pro"/>
                <a:cs typeface="Segoe UI"/>
              </a:rPr>
              <a:t>longer</a:t>
            </a:r>
            <a:r>
              <a:rPr sz="3200" spc="-15" dirty="0">
                <a:latin typeface="Myriad Pro"/>
                <a:cs typeface="Segoe UI"/>
              </a:rPr>
              <a:t> </a:t>
            </a:r>
            <a:r>
              <a:rPr sz="3200" dirty="0">
                <a:latin typeface="Myriad Pro"/>
                <a:cs typeface="Segoe UI"/>
              </a:rPr>
              <a:t>able</a:t>
            </a:r>
            <a:r>
              <a:rPr sz="3200" spc="-15" dirty="0">
                <a:latin typeface="Myriad Pro"/>
                <a:cs typeface="Segoe UI"/>
              </a:rPr>
              <a:t> </a:t>
            </a:r>
            <a:r>
              <a:rPr sz="3200" dirty="0">
                <a:latin typeface="Myriad Pro"/>
                <a:cs typeface="Segoe UI"/>
              </a:rPr>
              <a:t>to</a:t>
            </a:r>
            <a:r>
              <a:rPr sz="3200" spc="-15" dirty="0">
                <a:latin typeface="Myriad Pro"/>
                <a:cs typeface="Segoe UI"/>
              </a:rPr>
              <a:t> </a:t>
            </a:r>
            <a:r>
              <a:rPr sz="3200" dirty="0">
                <a:latin typeface="Myriad Pro"/>
                <a:cs typeface="Segoe UI"/>
              </a:rPr>
              <a:t>do</a:t>
            </a:r>
            <a:r>
              <a:rPr sz="3200" spc="-10" dirty="0">
                <a:latin typeface="Myriad Pro"/>
                <a:cs typeface="Segoe UI"/>
              </a:rPr>
              <a:t>.</a:t>
            </a:r>
            <a:endParaRPr sz="3200" dirty="0">
              <a:latin typeface="Myriad Pro"/>
              <a:cs typeface="Segoe UI"/>
            </a:endParaRPr>
          </a:p>
        </p:txBody>
      </p:sp>
    </p:spTree>
    <p:extLst>
      <p:ext uri="{BB962C8B-B14F-4D97-AF65-F5344CB8AC3E}">
        <p14:creationId xmlns:p14="http://schemas.microsoft.com/office/powerpoint/2010/main" val="230991961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2209800" y="457200"/>
            <a:ext cx="7772400" cy="690574"/>
          </a:xfrm>
          <a:prstGeom prst="rect">
            <a:avLst/>
          </a:prstGeom>
        </p:spPr>
        <p:txBody>
          <a:bodyPr vert="horz" wrap="square" lIns="0" tIns="13335" rIns="0" bIns="0" rtlCol="0" anchor="ctr">
            <a:spAutoFit/>
          </a:bodyPr>
          <a:lstStyle/>
          <a:p>
            <a:pPr marL="426720">
              <a:spcBef>
                <a:spcPts val="105"/>
              </a:spcBef>
            </a:pPr>
            <a:r>
              <a:rPr dirty="0">
                <a:latin typeface="Myriad Pro"/>
              </a:rPr>
              <a:t>Lasting</a:t>
            </a:r>
            <a:r>
              <a:rPr spc="-50" dirty="0">
                <a:latin typeface="Myriad Pro"/>
              </a:rPr>
              <a:t> </a:t>
            </a:r>
            <a:r>
              <a:rPr dirty="0">
                <a:latin typeface="Myriad Pro"/>
              </a:rPr>
              <a:t>power</a:t>
            </a:r>
            <a:r>
              <a:rPr spc="-75" dirty="0">
                <a:latin typeface="Myriad Pro"/>
              </a:rPr>
              <a:t> </a:t>
            </a:r>
            <a:r>
              <a:rPr dirty="0">
                <a:latin typeface="Myriad Pro"/>
              </a:rPr>
              <a:t>of</a:t>
            </a:r>
            <a:r>
              <a:rPr spc="-40" dirty="0">
                <a:latin typeface="Myriad Pro"/>
              </a:rPr>
              <a:t> </a:t>
            </a:r>
            <a:r>
              <a:rPr spc="-10" dirty="0">
                <a:latin typeface="Myriad Pro"/>
              </a:rPr>
              <a:t>attorney</a:t>
            </a:r>
          </a:p>
        </p:txBody>
      </p:sp>
      <p:sp>
        <p:nvSpPr>
          <p:cNvPr id="5" name="Subtitle 4">
            <a:extLst>
              <a:ext uri="{FF2B5EF4-FFF2-40B4-BE49-F238E27FC236}">
                <a16:creationId xmlns:a16="http://schemas.microsoft.com/office/drawing/2014/main" id="{CE5A9CF7-8EA7-253F-E99F-5161327CE3D7}"/>
              </a:ext>
            </a:extLst>
          </p:cNvPr>
          <p:cNvSpPr>
            <a:spLocks noGrp="1"/>
          </p:cNvSpPr>
          <p:nvPr>
            <p:ph type="subTitle" idx="4"/>
          </p:nvPr>
        </p:nvSpPr>
        <p:spPr>
          <a:xfrm>
            <a:off x="2129694" y="1761172"/>
            <a:ext cx="7090506" cy="3053144"/>
          </a:xfrm>
        </p:spPr>
        <p:txBody>
          <a:bodyPr/>
          <a:lstStyle/>
          <a:p>
            <a:pPr marL="0" indent="0" eaLnBrk="0" fontAlgn="base" hangingPunct="0">
              <a:spcBef>
                <a:spcPct val="0"/>
              </a:spcBef>
              <a:spcAft>
                <a:spcPct val="0"/>
              </a:spcAft>
              <a:buNone/>
            </a:pPr>
            <a:r>
              <a:rPr lang="en-US" altLang="en-US" dirty="0">
                <a:solidFill>
                  <a:srgbClr val="0B0C0C"/>
                </a:solidFill>
                <a:latin typeface="Myriad Pro"/>
              </a:rPr>
              <a:t>There are 2 types of </a:t>
            </a:r>
            <a:r>
              <a:rPr lang="en-US" altLang="en-US" dirty="0">
                <a:solidFill>
                  <a:srgbClr val="0B0C0C"/>
                </a:solidFill>
                <a:latin typeface="Myriad Pro"/>
                <a:hlinkClick r:id="rId2"/>
              </a:rPr>
              <a:t>LPA</a:t>
            </a:r>
            <a:r>
              <a:rPr lang="en-US" altLang="en-US" dirty="0">
                <a:solidFill>
                  <a:srgbClr val="0B0C0C"/>
                </a:solidFill>
                <a:latin typeface="Myriad Pro"/>
              </a:rPr>
              <a:t>:</a:t>
            </a:r>
            <a:endParaRPr lang="en-US" altLang="en-US" sz="800" dirty="0">
              <a:latin typeface="Myriad Pro"/>
            </a:endParaRPr>
          </a:p>
          <a:p>
            <a:pPr marL="0" indent="0" eaLnBrk="0" fontAlgn="base" hangingPunct="0">
              <a:spcBef>
                <a:spcPct val="0"/>
              </a:spcBef>
              <a:spcAft>
                <a:spcPct val="0"/>
              </a:spcAft>
              <a:buFontTx/>
              <a:buChar char="•"/>
            </a:pPr>
            <a:r>
              <a:rPr lang="en-US" altLang="en-US" dirty="0">
                <a:solidFill>
                  <a:srgbClr val="0B0C0C"/>
                </a:solidFill>
                <a:latin typeface="Myriad Pro"/>
              </a:rPr>
              <a:t>health and welfare</a:t>
            </a:r>
          </a:p>
          <a:p>
            <a:pPr marL="0" indent="0" eaLnBrk="0" fontAlgn="base" hangingPunct="0">
              <a:spcBef>
                <a:spcPct val="0"/>
              </a:spcBef>
              <a:spcAft>
                <a:spcPct val="0"/>
              </a:spcAft>
              <a:buFontTx/>
              <a:buChar char="•"/>
            </a:pPr>
            <a:r>
              <a:rPr lang="en-US" altLang="en-US" dirty="0">
                <a:solidFill>
                  <a:srgbClr val="0B0C0C"/>
                </a:solidFill>
                <a:latin typeface="Myriad Pro"/>
              </a:rPr>
              <a:t>property and financial affairs</a:t>
            </a:r>
          </a:p>
          <a:p>
            <a:pPr marL="0" indent="0" eaLnBrk="0" fontAlgn="base" hangingPunct="0">
              <a:spcBef>
                <a:spcPct val="0"/>
              </a:spcBef>
              <a:spcAft>
                <a:spcPct val="0"/>
              </a:spcAft>
              <a:buNone/>
            </a:pPr>
            <a:r>
              <a:rPr lang="en-US" altLang="en-US" dirty="0">
                <a:solidFill>
                  <a:srgbClr val="0B0C0C"/>
                </a:solidFill>
                <a:latin typeface="Myriad Pro"/>
              </a:rPr>
              <a:t>Someone can choose to make one type or both.</a:t>
            </a:r>
            <a:endParaRPr lang="en-US" altLang="en-US" sz="4000" dirty="0">
              <a:latin typeface="Myriad Pro"/>
            </a:endParaRPr>
          </a:p>
          <a:p>
            <a:endParaRPr lang="en-GB" dirty="0"/>
          </a:p>
        </p:txBody>
      </p:sp>
      <p:sp>
        <p:nvSpPr>
          <p:cNvPr id="4" name="Rectangle 1">
            <a:extLst>
              <a:ext uri="{FF2B5EF4-FFF2-40B4-BE49-F238E27FC236}">
                <a16:creationId xmlns:a16="http://schemas.microsoft.com/office/drawing/2014/main" id="{B6AC5276-3516-F070-B69D-42CEDEF4DA0B}"/>
              </a:ext>
            </a:extLst>
          </p:cNvPr>
          <p:cNvSpPr>
            <a:spLocks noChangeArrowheads="1"/>
          </p:cNvSpPr>
          <p:nvPr/>
        </p:nvSpPr>
        <p:spPr bwMode="auto">
          <a:xfrm>
            <a:off x="1752601" y="2705102"/>
            <a:ext cx="188547" cy="5333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5220" tIns="126960" rIns="91440" bIns="126960" numCol="1" anchor="ctr" anchorCtr="0" compatLnSpc="1">
            <a:prstTxWarp prst="textNoShape">
              <a:avLst/>
            </a:prstTxWarp>
            <a:spAutoFit/>
          </a:bodyPr>
          <a:lstStyle>
            <a:lvl1pPr algn="l" rtl="0" eaLnBrk="0" fontAlgn="base" hangingPunct="0">
              <a:spcBef>
                <a:spcPct val="0"/>
              </a:spcBef>
              <a:spcAft>
                <a:spcPct val="0"/>
              </a:spcAft>
              <a:defRPr>
                <a:solidFill>
                  <a:schemeClr val="tx1"/>
                </a:solidFill>
                <a:latin typeface="Arial" panose="020B0604020202020204" pitchFamily="34" charset="0"/>
              </a:defRPr>
            </a:lvl1pPr>
            <a:lvl2pPr marL="457200" algn="l" rtl="0" eaLnBrk="0" fontAlgn="base" hangingPunct="0">
              <a:spcBef>
                <a:spcPct val="0"/>
              </a:spcBef>
              <a:spcAft>
                <a:spcPct val="0"/>
              </a:spcAft>
              <a:defRPr>
                <a:solidFill>
                  <a:schemeClr val="tx1"/>
                </a:solidFill>
                <a:latin typeface="Arial" panose="020B0604020202020204" pitchFamily="34" charset="0"/>
              </a:defRPr>
            </a:lvl2pPr>
            <a:lvl3pPr marL="914400" algn="l" rtl="0" eaLnBrk="0" fontAlgn="base" hangingPunct="0">
              <a:spcBef>
                <a:spcPct val="0"/>
              </a:spcBef>
              <a:spcAft>
                <a:spcPct val="0"/>
              </a:spcAft>
              <a:defRPr>
                <a:solidFill>
                  <a:schemeClr val="tx1"/>
                </a:solidFill>
                <a:latin typeface="Arial" panose="020B0604020202020204" pitchFamily="34" charset="0"/>
              </a:defRPr>
            </a:lvl3pPr>
            <a:lvl4pPr marL="1371600" algn="l" rtl="0" eaLnBrk="0" fontAlgn="base" hangingPunct="0">
              <a:spcBef>
                <a:spcPct val="0"/>
              </a:spcBef>
              <a:spcAft>
                <a:spcPct val="0"/>
              </a:spcAft>
              <a:defRPr>
                <a:solidFill>
                  <a:schemeClr val="tx1"/>
                </a:solidFill>
                <a:latin typeface="Arial" panose="020B0604020202020204" pitchFamily="34" charset="0"/>
              </a:defRPr>
            </a:lvl4pPr>
            <a:lvl5pPr marL="1828800" algn="l" rtl="0" eaLnBrk="0" fontAlgn="base" hangingPunct="0">
              <a:spcBef>
                <a:spcPct val="0"/>
              </a:spcBef>
              <a:spcAft>
                <a:spcPct val="0"/>
              </a:spcAft>
              <a:defRPr>
                <a:solidFill>
                  <a:schemeClr val="tx1"/>
                </a:solidFill>
                <a:latin typeface="Arial" panose="020B0604020202020204" pitchFamily="34" charset="0"/>
              </a:defRPr>
            </a:lvl5pPr>
            <a:lvl6pPr marL="2286000" algn="l" rtl="0" eaLnBrk="0" fontAlgn="base" hangingPunct="0">
              <a:spcBef>
                <a:spcPct val="0"/>
              </a:spcBef>
              <a:spcAft>
                <a:spcPct val="0"/>
              </a:spcAft>
              <a:defRPr>
                <a:solidFill>
                  <a:schemeClr val="tx1"/>
                </a:solidFill>
                <a:latin typeface="Arial" panose="020B0604020202020204" pitchFamily="34" charset="0"/>
              </a:defRPr>
            </a:lvl6pPr>
            <a:lvl7pPr marL="2743200" algn="l" rtl="0" eaLnBrk="0" fontAlgn="base" hangingPunct="0">
              <a:spcBef>
                <a:spcPct val="0"/>
              </a:spcBef>
              <a:spcAft>
                <a:spcPct val="0"/>
              </a:spcAft>
              <a:defRPr>
                <a:solidFill>
                  <a:schemeClr val="tx1"/>
                </a:solidFill>
                <a:latin typeface="Arial" panose="020B0604020202020204" pitchFamily="34" charset="0"/>
              </a:defRPr>
            </a:lvl7pPr>
            <a:lvl8pPr marL="3200400" algn="l" rtl="0" eaLnBrk="0" fontAlgn="base" hangingPunct="0">
              <a:spcBef>
                <a:spcPct val="0"/>
              </a:spcBef>
              <a:spcAft>
                <a:spcPct val="0"/>
              </a:spcAft>
              <a:defRPr>
                <a:solidFill>
                  <a:schemeClr val="tx1"/>
                </a:solidFill>
                <a:latin typeface="Arial" panose="020B0604020202020204" pitchFamily="34" charset="0"/>
              </a:defRPr>
            </a:lvl8pPr>
            <a:lvl9pPr marL="3657600" algn="l" rtl="0" eaLnBrk="0" fontAlgn="base" hangingPunct="0">
              <a:spcBef>
                <a:spcPct val="0"/>
              </a:spcBef>
              <a:spcAft>
                <a:spcPct val="0"/>
              </a:spcAft>
              <a:defRPr>
                <a:solidFill>
                  <a:schemeClr val="tx1"/>
                </a:solidFill>
                <a:latin typeface="Arial" panose="020B0604020202020204" pitchFamily="34" charset="0"/>
              </a:defRPr>
            </a:lvl9pPr>
          </a:lstStyle>
          <a:p>
            <a:endParaRPr lang="en-US" altLang="en-US" dirty="0"/>
          </a:p>
        </p:txBody>
      </p:sp>
    </p:spTree>
    <p:extLst>
      <p:ext uri="{BB962C8B-B14F-4D97-AF65-F5344CB8AC3E}">
        <p14:creationId xmlns:p14="http://schemas.microsoft.com/office/powerpoint/2010/main" val="26465063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B781F-5D49-09F1-94C8-9AAA8E9880FF}"/>
              </a:ext>
            </a:extLst>
          </p:cNvPr>
          <p:cNvSpPr>
            <a:spLocks noGrp="1"/>
          </p:cNvSpPr>
          <p:nvPr>
            <p:ph type="title"/>
          </p:nvPr>
        </p:nvSpPr>
        <p:spPr/>
        <p:txBody>
          <a:bodyPr/>
          <a:lstStyle/>
          <a:p>
            <a:r>
              <a:rPr lang="en-GB" dirty="0">
                <a:latin typeface="Myriad Pro"/>
              </a:rPr>
              <a:t>Seminar Activity</a:t>
            </a:r>
          </a:p>
        </p:txBody>
      </p:sp>
      <p:sp>
        <p:nvSpPr>
          <p:cNvPr id="3" name="Text Placeholder 2">
            <a:extLst>
              <a:ext uri="{FF2B5EF4-FFF2-40B4-BE49-F238E27FC236}">
                <a16:creationId xmlns:a16="http://schemas.microsoft.com/office/drawing/2014/main" id="{391ABF24-1D01-EFBD-0A10-039A31748532}"/>
              </a:ext>
            </a:extLst>
          </p:cNvPr>
          <p:cNvSpPr>
            <a:spLocks noGrp="1"/>
          </p:cNvSpPr>
          <p:nvPr>
            <p:ph type="body" idx="1"/>
          </p:nvPr>
        </p:nvSpPr>
        <p:spPr>
          <a:xfrm>
            <a:off x="2059941" y="1466469"/>
            <a:ext cx="8035925" cy="2954655"/>
          </a:xfrm>
        </p:spPr>
        <p:txBody>
          <a:bodyPr>
            <a:normAutofit lnSpcReduction="10000"/>
          </a:bodyPr>
          <a:lstStyle/>
          <a:p>
            <a:r>
              <a:rPr lang="en-GB" dirty="0">
                <a:latin typeface="Myriad Pro"/>
              </a:rPr>
              <a:t>Lasting Power of attorney has replaced Enduring Power of attorney.  Research independently to find out what are the differences between the two.  What are the benefits of the LPA?</a:t>
            </a:r>
          </a:p>
          <a:p>
            <a:r>
              <a:rPr lang="en-GB" dirty="0">
                <a:latin typeface="Myriad Pro"/>
              </a:rPr>
              <a:t>Feedback to the class.</a:t>
            </a:r>
          </a:p>
        </p:txBody>
      </p:sp>
    </p:spTree>
    <p:extLst>
      <p:ext uri="{BB962C8B-B14F-4D97-AF65-F5344CB8AC3E}">
        <p14:creationId xmlns:p14="http://schemas.microsoft.com/office/powerpoint/2010/main" val="415045724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33600" y="500851"/>
            <a:ext cx="10972800" cy="690574"/>
          </a:xfrm>
          <a:prstGeom prst="rect">
            <a:avLst/>
          </a:prstGeom>
        </p:spPr>
        <p:txBody>
          <a:bodyPr vert="horz" wrap="square" lIns="0" tIns="13335" rIns="0" bIns="0" rtlCol="0" anchor="ctr">
            <a:spAutoFit/>
          </a:bodyPr>
          <a:lstStyle/>
          <a:p>
            <a:pPr marL="2816860" algn="l">
              <a:spcBef>
                <a:spcPts val="105"/>
              </a:spcBef>
            </a:pPr>
            <a:r>
              <a:rPr spc="-10" dirty="0">
                <a:latin typeface="Myriad Pro"/>
              </a:rPr>
              <a:t>Activity</a:t>
            </a:r>
          </a:p>
        </p:txBody>
      </p:sp>
      <p:sp>
        <p:nvSpPr>
          <p:cNvPr id="3" name="object 3"/>
          <p:cNvSpPr txBox="1"/>
          <p:nvPr/>
        </p:nvSpPr>
        <p:spPr>
          <a:xfrm>
            <a:off x="2059940" y="1582039"/>
            <a:ext cx="8054340" cy="3866515"/>
          </a:xfrm>
          <a:prstGeom prst="rect">
            <a:avLst/>
          </a:prstGeom>
        </p:spPr>
        <p:txBody>
          <a:bodyPr vert="horz" wrap="square" lIns="0" tIns="60960" rIns="0" bIns="0" rtlCol="0">
            <a:spAutoFit/>
          </a:bodyPr>
          <a:lstStyle/>
          <a:p>
            <a:pPr marL="12700" marR="5080">
              <a:lnSpc>
                <a:spcPts val="3020"/>
              </a:lnSpc>
              <a:spcBef>
                <a:spcPts val="480"/>
              </a:spcBef>
            </a:pPr>
            <a:r>
              <a:rPr sz="2800" dirty="0">
                <a:latin typeface="Myriad Pro"/>
                <a:cs typeface="Segoe UI"/>
              </a:rPr>
              <a:t>Working</a:t>
            </a:r>
            <a:r>
              <a:rPr sz="2800" spc="-100" dirty="0">
                <a:latin typeface="Myriad Pro"/>
                <a:cs typeface="Segoe UI"/>
              </a:rPr>
              <a:t> </a:t>
            </a:r>
            <a:r>
              <a:rPr sz="2800" spc="-10" dirty="0">
                <a:latin typeface="Myriad Pro"/>
                <a:cs typeface="Segoe UI"/>
              </a:rPr>
              <a:t>independently</a:t>
            </a:r>
            <a:r>
              <a:rPr sz="2800" spc="-75" dirty="0">
                <a:latin typeface="Myriad Pro"/>
                <a:cs typeface="Segoe UI"/>
              </a:rPr>
              <a:t> </a:t>
            </a:r>
            <a:r>
              <a:rPr sz="2800" dirty="0">
                <a:latin typeface="Myriad Pro"/>
                <a:cs typeface="Segoe UI"/>
              </a:rPr>
              <a:t>using</a:t>
            </a:r>
            <a:r>
              <a:rPr sz="2800" spc="-90" dirty="0">
                <a:latin typeface="Myriad Pro"/>
                <a:cs typeface="Segoe UI"/>
              </a:rPr>
              <a:t> </a:t>
            </a:r>
            <a:r>
              <a:rPr sz="2800" dirty="0">
                <a:latin typeface="Myriad Pro"/>
                <a:cs typeface="Segoe UI"/>
              </a:rPr>
              <a:t>the</a:t>
            </a:r>
            <a:r>
              <a:rPr sz="2800" spc="-95" dirty="0">
                <a:latin typeface="Myriad Pro"/>
                <a:cs typeface="Segoe UI"/>
              </a:rPr>
              <a:t> </a:t>
            </a:r>
            <a:r>
              <a:rPr sz="2800" dirty="0">
                <a:latin typeface="Myriad Pro"/>
                <a:cs typeface="Segoe UI"/>
              </a:rPr>
              <a:t>below</a:t>
            </a:r>
            <a:r>
              <a:rPr sz="2800" spc="-85" dirty="0">
                <a:latin typeface="Myriad Pro"/>
                <a:cs typeface="Segoe UI"/>
              </a:rPr>
              <a:t> </a:t>
            </a:r>
            <a:r>
              <a:rPr sz="2800" spc="-20" dirty="0">
                <a:latin typeface="Myriad Pro"/>
                <a:cs typeface="Segoe UI"/>
              </a:rPr>
              <a:t>link </a:t>
            </a:r>
            <a:r>
              <a:rPr sz="2800" dirty="0">
                <a:latin typeface="Myriad Pro"/>
                <a:cs typeface="Segoe UI"/>
              </a:rPr>
              <a:t>explore</a:t>
            </a:r>
            <a:r>
              <a:rPr sz="2800" spc="-85" dirty="0">
                <a:latin typeface="Myriad Pro"/>
                <a:cs typeface="Segoe UI"/>
              </a:rPr>
              <a:t> </a:t>
            </a:r>
            <a:r>
              <a:rPr sz="2800" dirty="0">
                <a:latin typeface="Myriad Pro"/>
                <a:cs typeface="Segoe UI"/>
              </a:rPr>
              <a:t>the</a:t>
            </a:r>
            <a:r>
              <a:rPr sz="2800" spc="-75" dirty="0">
                <a:latin typeface="Myriad Pro"/>
                <a:cs typeface="Segoe UI"/>
              </a:rPr>
              <a:t> </a:t>
            </a:r>
            <a:r>
              <a:rPr sz="2800" dirty="0">
                <a:latin typeface="Myriad Pro"/>
                <a:cs typeface="Segoe UI"/>
              </a:rPr>
              <a:t>NICE</a:t>
            </a:r>
            <a:r>
              <a:rPr sz="2800" spc="-80" dirty="0">
                <a:latin typeface="Myriad Pro"/>
                <a:cs typeface="Segoe UI"/>
              </a:rPr>
              <a:t> </a:t>
            </a:r>
            <a:r>
              <a:rPr sz="2800" dirty="0">
                <a:latin typeface="Myriad Pro"/>
                <a:cs typeface="Segoe UI"/>
              </a:rPr>
              <a:t>guidance</a:t>
            </a:r>
            <a:r>
              <a:rPr sz="2800" spc="-70" dirty="0">
                <a:latin typeface="Myriad Pro"/>
                <a:cs typeface="Segoe UI"/>
              </a:rPr>
              <a:t> </a:t>
            </a:r>
            <a:r>
              <a:rPr sz="2800" dirty="0">
                <a:latin typeface="Myriad Pro"/>
                <a:cs typeface="Segoe UI"/>
              </a:rPr>
              <a:t>on</a:t>
            </a:r>
            <a:r>
              <a:rPr sz="2800" spc="-85" dirty="0">
                <a:latin typeface="Myriad Pro"/>
                <a:cs typeface="Segoe UI"/>
              </a:rPr>
              <a:t> </a:t>
            </a:r>
            <a:r>
              <a:rPr sz="2800" dirty="0">
                <a:latin typeface="Myriad Pro"/>
                <a:cs typeface="Segoe UI"/>
              </a:rPr>
              <a:t>“Care</a:t>
            </a:r>
            <a:r>
              <a:rPr sz="2800" spc="-85" dirty="0">
                <a:latin typeface="Myriad Pro"/>
                <a:cs typeface="Segoe UI"/>
              </a:rPr>
              <a:t> </a:t>
            </a:r>
            <a:r>
              <a:rPr sz="2800" dirty="0">
                <a:latin typeface="Myriad Pro"/>
                <a:cs typeface="Segoe UI"/>
              </a:rPr>
              <a:t>of</a:t>
            </a:r>
            <a:r>
              <a:rPr sz="2800" spc="-100" dirty="0">
                <a:latin typeface="Myriad Pro"/>
                <a:cs typeface="Segoe UI"/>
              </a:rPr>
              <a:t> </a:t>
            </a:r>
            <a:r>
              <a:rPr sz="2800" dirty="0">
                <a:latin typeface="Myriad Pro"/>
                <a:cs typeface="Segoe UI"/>
              </a:rPr>
              <a:t>dying</a:t>
            </a:r>
            <a:r>
              <a:rPr sz="2800" spc="-85" dirty="0">
                <a:latin typeface="Myriad Pro"/>
                <a:cs typeface="Segoe UI"/>
              </a:rPr>
              <a:t> </a:t>
            </a:r>
            <a:r>
              <a:rPr sz="2800" spc="-10" dirty="0">
                <a:latin typeface="Myriad Pro"/>
                <a:cs typeface="Segoe UI"/>
              </a:rPr>
              <a:t>adults </a:t>
            </a:r>
            <a:r>
              <a:rPr sz="2800" dirty="0">
                <a:latin typeface="Myriad Pro"/>
                <a:cs typeface="Segoe UI"/>
              </a:rPr>
              <a:t>in</a:t>
            </a:r>
            <a:r>
              <a:rPr sz="2800" spc="-60" dirty="0">
                <a:latin typeface="Myriad Pro"/>
                <a:cs typeface="Segoe UI"/>
              </a:rPr>
              <a:t> </a:t>
            </a:r>
            <a:r>
              <a:rPr sz="2800" dirty="0">
                <a:latin typeface="Myriad Pro"/>
                <a:cs typeface="Segoe UI"/>
              </a:rPr>
              <a:t>the</a:t>
            </a:r>
            <a:r>
              <a:rPr sz="2800" spc="-50" dirty="0">
                <a:latin typeface="Myriad Pro"/>
                <a:cs typeface="Segoe UI"/>
              </a:rPr>
              <a:t> </a:t>
            </a:r>
            <a:r>
              <a:rPr sz="2800" dirty="0">
                <a:latin typeface="Myriad Pro"/>
                <a:cs typeface="Segoe UI"/>
              </a:rPr>
              <a:t>last</a:t>
            </a:r>
            <a:r>
              <a:rPr sz="2800" spc="-55" dirty="0">
                <a:latin typeface="Myriad Pro"/>
                <a:cs typeface="Segoe UI"/>
              </a:rPr>
              <a:t> </a:t>
            </a:r>
            <a:r>
              <a:rPr sz="2800" dirty="0">
                <a:latin typeface="Myriad Pro"/>
                <a:cs typeface="Segoe UI"/>
              </a:rPr>
              <a:t>days</a:t>
            </a:r>
            <a:r>
              <a:rPr sz="2800" spc="-65" dirty="0">
                <a:latin typeface="Myriad Pro"/>
                <a:cs typeface="Segoe UI"/>
              </a:rPr>
              <a:t> </a:t>
            </a:r>
            <a:r>
              <a:rPr sz="2800" dirty="0">
                <a:latin typeface="Myriad Pro"/>
                <a:cs typeface="Segoe UI"/>
              </a:rPr>
              <a:t>of</a:t>
            </a:r>
            <a:r>
              <a:rPr sz="2800" spc="-65" dirty="0">
                <a:latin typeface="Myriad Pro"/>
                <a:cs typeface="Segoe UI"/>
              </a:rPr>
              <a:t> </a:t>
            </a:r>
            <a:r>
              <a:rPr sz="2800" spc="-10" dirty="0">
                <a:latin typeface="Myriad Pro"/>
                <a:cs typeface="Segoe UI"/>
              </a:rPr>
              <a:t>life”</a:t>
            </a:r>
            <a:endParaRPr sz="2800" dirty="0">
              <a:latin typeface="Myriad Pro"/>
              <a:cs typeface="Segoe UI"/>
            </a:endParaRPr>
          </a:p>
          <a:p>
            <a:pPr>
              <a:spcBef>
                <a:spcPts val="55"/>
              </a:spcBef>
            </a:pPr>
            <a:endParaRPr sz="3250" dirty="0">
              <a:latin typeface="Myriad Pro"/>
              <a:cs typeface="Segoe UI"/>
            </a:endParaRPr>
          </a:p>
          <a:p>
            <a:pPr marL="64135" marR="40640" algn="ctr">
              <a:lnSpc>
                <a:spcPts val="3020"/>
              </a:lnSpc>
              <a:spcBef>
                <a:spcPts val="5"/>
              </a:spcBef>
            </a:pPr>
            <a:r>
              <a:rPr sz="2800" u="sng" spc="-10" dirty="0">
                <a:solidFill>
                  <a:srgbClr val="0000FF"/>
                </a:solidFill>
                <a:uFill>
                  <a:solidFill>
                    <a:srgbClr val="0000FF"/>
                  </a:solidFill>
                </a:uFill>
                <a:latin typeface="Myriad Pro"/>
                <a:cs typeface="Segoe UI"/>
              </a:rPr>
              <a:t>https:</a:t>
            </a:r>
            <a:r>
              <a:rPr sz="2800" u="sng" spc="-10" dirty="0">
                <a:solidFill>
                  <a:srgbClr val="0000FF"/>
                </a:solidFill>
                <a:uFill>
                  <a:solidFill>
                    <a:srgbClr val="0000FF"/>
                  </a:solidFill>
                </a:uFill>
                <a:latin typeface="Myriad Pro"/>
                <a:cs typeface="Segoe UI"/>
                <a:hlinkClick r:id="rId2"/>
              </a:rPr>
              <a:t>//ww</a:t>
            </a:r>
            <a:r>
              <a:rPr sz="2800" u="sng" spc="-10" dirty="0">
                <a:solidFill>
                  <a:srgbClr val="0000FF"/>
                </a:solidFill>
                <a:uFill>
                  <a:solidFill>
                    <a:srgbClr val="0000FF"/>
                  </a:solidFill>
                </a:uFill>
                <a:latin typeface="Myriad Pro"/>
                <a:cs typeface="Segoe UI"/>
              </a:rPr>
              <a:t>w</a:t>
            </a:r>
            <a:r>
              <a:rPr sz="2800" u="sng" spc="-10" dirty="0">
                <a:solidFill>
                  <a:srgbClr val="0000FF"/>
                </a:solidFill>
                <a:uFill>
                  <a:solidFill>
                    <a:srgbClr val="0000FF"/>
                  </a:solidFill>
                </a:uFill>
                <a:latin typeface="Myriad Pro"/>
                <a:cs typeface="Segoe UI"/>
                <a:hlinkClick r:id="rId2"/>
              </a:rPr>
              <a:t>.nice.org.uk/guidance/ng31/ifp/chapt</a:t>
            </a:r>
            <a:r>
              <a:rPr sz="2800" u="sng" spc="-10" dirty="0">
                <a:solidFill>
                  <a:srgbClr val="0000FF"/>
                </a:solidFill>
                <a:uFill>
                  <a:solidFill>
                    <a:srgbClr val="0000FF"/>
                  </a:solidFill>
                </a:uFill>
                <a:latin typeface="Myriad Pro"/>
                <a:cs typeface="Segoe UI"/>
              </a:rPr>
              <a:t>e</a:t>
            </a:r>
            <a:r>
              <a:rPr sz="2800" spc="-10" dirty="0">
                <a:solidFill>
                  <a:srgbClr val="0000FF"/>
                </a:solidFill>
                <a:latin typeface="Myriad Pro"/>
                <a:cs typeface="Segoe UI"/>
              </a:rPr>
              <a:t> </a:t>
            </a:r>
            <a:r>
              <a:rPr sz="2800" u="sng" spc="-20" dirty="0">
                <a:solidFill>
                  <a:srgbClr val="0000FF"/>
                </a:solidFill>
                <a:uFill>
                  <a:solidFill>
                    <a:srgbClr val="0000FF"/>
                  </a:solidFill>
                </a:uFill>
                <a:latin typeface="Myriad Pro"/>
                <a:cs typeface="Segoe UI"/>
              </a:rPr>
              <a:t>r/About-this-</a:t>
            </a:r>
            <a:r>
              <a:rPr sz="2800" u="sng" spc="-10" dirty="0">
                <a:solidFill>
                  <a:srgbClr val="0000FF"/>
                </a:solidFill>
                <a:uFill>
                  <a:solidFill>
                    <a:srgbClr val="0000FF"/>
                  </a:solidFill>
                </a:uFill>
                <a:latin typeface="Myriad Pro"/>
                <a:cs typeface="Segoe UI"/>
              </a:rPr>
              <a:t>information</a:t>
            </a:r>
            <a:endParaRPr sz="2800" dirty="0">
              <a:latin typeface="Myriad Pro"/>
              <a:cs typeface="Segoe UI"/>
            </a:endParaRPr>
          </a:p>
          <a:p>
            <a:pPr>
              <a:spcBef>
                <a:spcPts val="55"/>
              </a:spcBef>
            </a:pPr>
            <a:endParaRPr sz="3250" dirty="0">
              <a:latin typeface="Myriad Pro"/>
              <a:cs typeface="Segoe UI"/>
            </a:endParaRPr>
          </a:p>
          <a:p>
            <a:pPr marL="343535" marR="323215" algn="ctr">
              <a:lnSpc>
                <a:spcPts val="3020"/>
              </a:lnSpc>
            </a:pPr>
            <a:r>
              <a:rPr sz="2800" b="1" dirty="0">
                <a:latin typeface="Myriad Pro"/>
                <a:cs typeface="Segoe UI"/>
              </a:rPr>
              <a:t>Feedback</a:t>
            </a:r>
            <a:r>
              <a:rPr sz="2800" b="1" spc="-60" dirty="0">
                <a:latin typeface="Myriad Pro"/>
                <a:cs typeface="Segoe UI"/>
              </a:rPr>
              <a:t> </a:t>
            </a:r>
            <a:r>
              <a:rPr sz="2800" b="1" dirty="0">
                <a:latin typeface="Myriad Pro"/>
                <a:cs typeface="Segoe UI"/>
              </a:rPr>
              <a:t>what</a:t>
            </a:r>
            <a:r>
              <a:rPr sz="2800" b="1" spc="-75" dirty="0">
                <a:latin typeface="Myriad Pro"/>
                <a:cs typeface="Segoe UI"/>
              </a:rPr>
              <a:t> </a:t>
            </a:r>
            <a:r>
              <a:rPr sz="2800" b="1" dirty="0">
                <a:latin typeface="Myriad Pro"/>
                <a:cs typeface="Segoe UI"/>
              </a:rPr>
              <a:t>you</a:t>
            </a:r>
            <a:r>
              <a:rPr sz="2800" b="1" spc="-70" dirty="0">
                <a:latin typeface="Myriad Pro"/>
                <a:cs typeface="Segoe UI"/>
              </a:rPr>
              <a:t> </a:t>
            </a:r>
            <a:r>
              <a:rPr sz="2800" b="1" dirty="0">
                <a:latin typeface="Myriad Pro"/>
                <a:cs typeface="Segoe UI"/>
              </a:rPr>
              <a:t>have</a:t>
            </a:r>
            <a:r>
              <a:rPr sz="2800" b="1" spc="-75" dirty="0">
                <a:latin typeface="Myriad Pro"/>
                <a:cs typeface="Segoe UI"/>
              </a:rPr>
              <a:t> </a:t>
            </a:r>
            <a:r>
              <a:rPr sz="2800" b="1" dirty="0">
                <a:latin typeface="Myriad Pro"/>
                <a:cs typeface="Segoe UI"/>
              </a:rPr>
              <a:t>learnt</a:t>
            </a:r>
            <a:r>
              <a:rPr sz="2800" b="1" spc="-70" dirty="0">
                <a:latin typeface="Myriad Pro"/>
                <a:cs typeface="Segoe UI"/>
              </a:rPr>
              <a:t> </a:t>
            </a:r>
            <a:r>
              <a:rPr sz="2800" b="1" dirty="0">
                <a:latin typeface="Myriad Pro"/>
                <a:cs typeface="Segoe UI"/>
              </a:rPr>
              <a:t>to</a:t>
            </a:r>
            <a:r>
              <a:rPr sz="2800" b="1" spc="-105" dirty="0">
                <a:latin typeface="Myriad Pro"/>
                <a:cs typeface="Segoe UI"/>
              </a:rPr>
              <a:t> </a:t>
            </a:r>
            <a:r>
              <a:rPr sz="2800" b="1" dirty="0">
                <a:latin typeface="Myriad Pro"/>
                <a:cs typeface="Segoe UI"/>
              </a:rPr>
              <a:t>the</a:t>
            </a:r>
            <a:r>
              <a:rPr sz="2800" b="1" spc="-90" dirty="0">
                <a:latin typeface="Myriad Pro"/>
                <a:cs typeface="Segoe UI"/>
              </a:rPr>
              <a:t> </a:t>
            </a:r>
            <a:r>
              <a:rPr sz="2800" b="1" spc="-10" dirty="0">
                <a:latin typeface="Myriad Pro"/>
                <a:cs typeface="Segoe UI"/>
              </a:rPr>
              <a:t>whole class</a:t>
            </a:r>
            <a:endParaRPr sz="2800" dirty="0">
              <a:latin typeface="Myriad Pro"/>
              <a:cs typeface="Segoe UI"/>
            </a:endParaRPr>
          </a:p>
        </p:txBody>
      </p:sp>
    </p:spTree>
    <p:extLst>
      <p:ext uri="{BB962C8B-B14F-4D97-AF65-F5344CB8AC3E}">
        <p14:creationId xmlns:p14="http://schemas.microsoft.com/office/powerpoint/2010/main" val="148213652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33600" y="500851"/>
            <a:ext cx="10972800" cy="690574"/>
          </a:xfrm>
          <a:prstGeom prst="rect">
            <a:avLst/>
          </a:prstGeom>
        </p:spPr>
        <p:txBody>
          <a:bodyPr vert="horz" wrap="square" lIns="0" tIns="13335" rIns="0" bIns="0" rtlCol="0" anchor="ctr">
            <a:spAutoFit/>
          </a:bodyPr>
          <a:lstStyle/>
          <a:p>
            <a:pPr marL="2816860" algn="l">
              <a:spcBef>
                <a:spcPts val="105"/>
              </a:spcBef>
            </a:pPr>
            <a:r>
              <a:rPr spc="-10" dirty="0">
                <a:latin typeface="Myriad Pro"/>
              </a:rPr>
              <a:t>Activity</a:t>
            </a:r>
          </a:p>
        </p:txBody>
      </p:sp>
      <p:sp>
        <p:nvSpPr>
          <p:cNvPr id="3" name="object 3"/>
          <p:cNvSpPr txBox="1"/>
          <p:nvPr/>
        </p:nvSpPr>
        <p:spPr>
          <a:xfrm>
            <a:off x="2059941" y="1493265"/>
            <a:ext cx="7890509" cy="3234690"/>
          </a:xfrm>
          <a:prstGeom prst="rect">
            <a:avLst/>
          </a:prstGeom>
        </p:spPr>
        <p:txBody>
          <a:bodyPr vert="horz" wrap="square" lIns="0" tIns="13335" rIns="0" bIns="0" rtlCol="0">
            <a:spAutoFit/>
          </a:bodyPr>
          <a:lstStyle/>
          <a:p>
            <a:pPr marL="12700">
              <a:spcBef>
                <a:spcPts val="105"/>
              </a:spcBef>
            </a:pPr>
            <a:r>
              <a:rPr sz="3200" dirty="0">
                <a:latin typeface="Myriad Pro"/>
                <a:cs typeface="Segoe UI"/>
              </a:rPr>
              <a:t>Watch</a:t>
            </a:r>
            <a:r>
              <a:rPr sz="3200" spc="-75" dirty="0">
                <a:latin typeface="Myriad Pro"/>
                <a:cs typeface="Segoe UI"/>
              </a:rPr>
              <a:t> </a:t>
            </a:r>
            <a:r>
              <a:rPr sz="3200" dirty="0">
                <a:latin typeface="Myriad Pro"/>
                <a:cs typeface="Segoe UI"/>
              </a:rPr>
              <a:t>the</a:t>
            </a:r>
            <a:r>
              <a:rPr sz="3200" spc="-60" dirty="0">
                <a:latin typeface="Myriad Pro"/>
                <a:cs typeface="Segoe UI"/>
              </a:rPr>
              <a:t> </a:t>
            </a:r>
            <a:r>
              <a:rPr sz="3200" dirty="0">
                <a:latin typeface="Myriad Pro"/>
                <a:cs typeface="Segoe UI"/>
              </a:rPr>
              <a:t>video</a:t>
            </a:r>
            <a:r>
              <a:rPr sz="3200" spc="-70" dirty="0">
                <a:latin typeface="Myriad Pro"/>
                <a:cs typeface="Segoe UI"/>
              </a:rPr>
              <a:t> </a:t>
            </a:r>
            <a:r>
              <a:rPr sz="3200" spc="-10" dirty="0">
                <a:latin typeface="Myriad Pro"/>
                <a:cs typeface="Segoe UI"/>
              </a:rPr>
              <a:t>below</a:t>
            </a:r>
            <a:endParaRPr sz="3200" dirty="0">
              <a:latin typeface="Myriad Pro"/>
              <a:cs typeface="Segoe UI"/>
            </a:endParaRPr>
          </a:p>
          <a:p>
            <a:pPr>
              <a:spcBef>
                <a:spcPts val="55"/>
              </a:spcBef>
            </a:pPr>
            <a:endParaRPr sz="4000" dirty="0">
              <a:latin typeface="Myriad Pro"/>
              <a:cs typeface="Segoe UI"/>
            </a:endParaRPr>
          </a:p>
          <a:p>
            <a:pPr marL="355600" marR="446405" indent="-343535">
              <a:buClr>
                <a:srgbClr val="000000"/>
              </a:buClr>
              <a:buFont typeface="Arial"/>
              <a:buChar char="•"/>
              <a:tabLst>
                <a:tab pos="355600" algn="l"/>
                <a:tab pos="356235" algn="l"/>
              </a:tabLst>
            </a:pPr>
            <a:r>
              <a:rPr sz="3200" u="sng" spc="-10" dirty="0">
                <a:solidFill>
                  <a:srgbClr val="0000FF"/>
                </a:solidFill>
                <a:uFill>
                  <a:solidFill>
                    <a:srgbClr val="0000FF"/>
                  </a:solidFill>
                </a:uFill>
                <a:latin typeface="Myriad Pro"/>
                <a:cs typeface="Segoe UI"/>
              </a:rPr>
              <a:t>https</a:t>
            </a:r>
            <a:r>
              <a:rPr sz="3200" u="sng" spc="-10" dirty="0">
                <a:solidFill>
                  <a:srgbClr val="0000FF"/>
                </a:solidFill>
                <a:uFill>
                  <a:solidFill>
                    <a:srgbClr val="0000FF"/>
                  </a:solidFill>
                </a:uFill>
                <a:latin typeface="Myriad Pro"/>
                <a:cs typeface="Segoe UI"/>
                <a:hlinkClick r:id="rId2"/>
              </a:rPr>
              <a:t>://ww</a:t>
            </a:r>
            <a:r>
              <a:rPr sz="3200" u="sng" spc="-10" dirty="0">
                <a:solidFill>
                  <a:srgbClr val="0000FF"/>
                </a:solidFill>
                <a:uFill>
                  <a:solidFill>
                    <a:srgbClr val="0000FF"/>
                  </a:solidFill>
                </a:uFill>
                <a:latin typeface="Myriad Pro"/>
                <a:cs typeface="Segoe UI"/>
              </a:rPr>
              <a:t>w.y</a:t>
            </a:r>
            <a:r>
              <a:rPr sz="3200" u="sng" spc="-10" dirty="0">
                <a:solidFill>
                  <a:srgbClr val="0000FF"/>
                </a:solidFill>
                <a:uFill>
                  <a:solidFill>
                    <a:srgbClr val="0000FF"/>
                  </a:solidFill>
                </a:uFill>
                <a:latin typeface="Myriad Pro"/>
                <a:cs typeface="Segoe UI"/>
                <a:hlinkClick r:id="rId2"/>
              </a:rPr>
              <a:t>outube.com/watch?v=yB-</a:t>
            </a:r>
            <a:r>
              <a:rPr sz="3200" spc="-10" dirty="0">
                <a:solidFill>
                  <a:srgbClr val="0000FF"/>
                </a:solidFill>
                <a:latin typeface="Myriad Pro"/>
                <a:cs typeface="Segoe UI"/>
              </a:rPr>
              <a:t> </a:t>
            </a:r>
            <a:r>
              <a:rPr sz="3200" u="sng" spc="-10" dirty="0">
                <a:solidFill>
                  <a:srgbClr val="0000FF"/>
                </a:solidFill>
                <a:uFill>
                  <a:solidFill>
                    <a:srgbClr val="0000FF"/>
                  </a:solidFill>
                </a:uFill>
                <a:latin typeface="Myriad Pro"/>
                <a:cs typeface="Segoe UI"/>
              </a:rPr>
              <a:t>i0F7m6qQ</a:t>
            </a:r>
            <a:endParaRPr sz="3200" dirty="0">
              <a:latin typeface="Myriad Pro"/>
              <a:cs typeface="Segoe UI"/>
            </a:endParaRPr>
          </a:p>
          <a:p>
            <a:pPr>
              <a:spcBef>
                <a:spcPts val="60"/>
              </a:spcBef>
            </a:pPr>
            <a:endParaRPr sz="3900" dirty="0">
              <a:latin typeface="Myriad Pro"/>
              <a:cs typeface="Segoe UI"/>
            </a:endParaRPr>
          </a:p>
          <a:p>
            <a:pPr marL="203200"/>
            <a:r>
              <a:rPr sz="2600" b="1" dirty="0">
                <a:latin typeface="Myriad Pro"/>
                <a:cs typeface="Segoe UI"/>
              </a:rPr>
              <a:t>Feedback</a:t>
            </a:r>
            <a:r>
              <a:rPr sz="2600" b="1" spc="-25" dirty="0">
                <a:latin typeface="Myriad Pro"/>
                <a:cs typeface="Segoe UI"/>
              </a:rPr>
              <a:t> </a:t>
            </a:r>
            <a:r>
              <a:rPr sz="2600" b="1" dirty="0">
                <a:latin typeface="Myriad Pro"/>
                <a:cs typeface="Segoe UI"/>
              </a:rPr>
              <a:t>what</a:t>
            </a:r>
            <a:r>
              <a:rPr sz="2600" b="1" spc="-35" dirty="0">
                <a:latin typeface="Myriad Pro"/>
                <a:cs typeface="Segoe UI"/>
              </a:rPr>
              <a:t> </a:t>
            </a:r>
            <a:r>
              <a:rPr sz="2600" b="1" dirty="0">
                <a:latin typeface="Myriad Pro"/>
                <a:cs typeface="Segoe UI"/>
              </a:rPr>
              <a:t>you</a:t>
            </a:r>
            <a:r>
              <a:rPr sz="2600" b="1" spc="-20" dirty="0">
                <a:latin typeface="Myriad Pro"/>
                <a:cs typeface="Segoe UI"/>
              </a:rPr>
              <a:t> </a:t>
            </a:r>
            <a:r>
              <a:rPr sz="2600" b="1" dirty="0">
                <a:latin typeface="Myriad Pro"/>
                <a:cs typeface="Segoe UI"/>
              </a:rPr>
              <a:t>have</a:t>
            </a:r>
            <a:r>
              <a:rPr sz="2600" b="1" spc="-40" dirty="0">
                <a:latin typeface="Myriad Pro"/>
                <a:cs typeface="Segoe UI"/>
              </a:rPr>
              <a:t> </a:t>
            </a:r>
            <a:r>
              <a:rPr sz="2600" b="1" dirty="0">
                <a:latin typeface="Myriad Pro"/>
                <a:cs typeface="Segoe UI"/>
              </a:rPr>
              <a:t>learnt</a:t>
            </a:r>
            <a:r>
              <a:rPr sz="2600" b="1" spc="-15" dirty="0">
                <a:latin typeface="Myriad Pro"/>
                <a:cs typeface="Segoe UI"/>
              </a:rPr>
              <a:t> </a:t>
            </a:r>
            <a:r>
              <a:rPr sz="2600" b="1" dirty="0">
                <a:latin typeface="Myriad Pro"/>
                <a:cs typeface="Segoe UI"/>
              </a:rPr>
              <a:t>to</a:t>
            </a:r>
            <a:r>
              <a:rPr sz="2600" b="1" spc="-20" dirty="0">
                <a:latin typeface="Myriad Pro"/>
                <a:cs typeface="Segoe UI"/>
              </a:rPr>
              <a:t> </a:t>
            </a:r>
            <a:r>
              <a:rPr sz="2600" b="1" dirty="0">
                <a:latin typeface="Myriad Pro"/>
                <a:cs typeface="Segoe UI"/>
              </a:rPr>
              <a:t>the</a:t>
            </a:r>
            <a:r>
              <a:rPr sz="2600" b="1" spc="-15" dirty="0">
                <a:latin typeface="Myriad Pro"/>
                <a:cs typeface="Segoe UI"/>
              </a:rPr>
              <a:t> </a:t>
            </a:r>
            <a:r>
              <a:rPr sz="2600" b="1" dirty="0">
                <a:latin typeface="Myriad Pro"/>
                <a:cs typeface="Segoe UI"/>
              </a:rPr>
              <a:t>whole</a:t>
            </a:r>
            <a:r>
              <a:rPr sz="2600" b="1" spc="-40" dirty="0">
                <a:latin typeface="Myriad Pro"/>
                <a:cs typeface="Segoe UI"/>
              </a:rPr>
              <a:t> </a:t>
            </a:r>
            <a:r>
              <a:rPr sz="2600" b="1" spc="-10" dirty="0">
                <a:latin typeface="Myriad Pro"/>
                <a:cs typeface="Segoe UI"/>
              </a:rPr>
              <a:t>class</a:t>
            </a:r>
            <a:endParaRPr sz="2600" dirty="0">
              <a:latin typeface="Myriad Pro"/>
              <a:cs typeface="Segoe UI"/>
            </a:endParaRPr>
          </a:p>
        </p:txBody>
      </p:sp>
    </p:spTree>
    <p:extLst>
      <p:ext uri="{BB962C8B-B14F-4D97-AF65-F5344CB8AC3E}">
        <p14:creationId xmlns:p14="http://schemas.microsoft.com/office/powerpoint/2010/main" val="196441254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485A1-FDA0-C7FE-8B5F-248382BF879F}"/>
              </a:ext>
            </a:extLst>
          </p:cNvPr>
          <p:cNvSpPr>
            <a:spLocks noGrp="1"/>
          </p:cNvSpPr>
          <p:nvPr>
            <p:ph type="title"/>
          </p:nvPr>
        </p:nvSpPr>
        <p:spPr/>
        <p:txBody>
          <a:bodyPr/>
          <a:lstStyle/>
          <a:p>
            <a:r>
              <a:rPr lang="en-GB" dirty="0">
                <a:latin typeface="Myriad Pro"/>
              </a:rPr>
              <a:t>Activity</a:t>
            </a:r>
          </a:p>
        </p:txBody>
      </p:sp>
      <p:sp>
        <p:nvSpPr>
          <p:cNvPr id="3" name="Text Placeholder 2">
            <a:extLst>
              <a:ext uri="{FF2B5EF4-FFF2-40B4-BE49-F238E27FC236}">
                <a16:creationId xmlns:a16="http://schemas.microsoft.com/office/drawing/2014/main" id="{D8C4EB46-D3BA-3774-521E-5BBED9D7463A}"/>
              </a:ext>
            </a:extLst>
          </p:cNvPr>
          <p:cNvSpPr>
            <a:spLocks noGrp="1"/>
          </p:cNvSpPr>
          <p:nvPr>
            <p:ph type="body" idx="1"/>
          </p:nvPr>
        </p:nvSpPr>
        <p:spPr>
          <a:xfrm>
            <a:off x="2059941" y="1466469"/>
            <a:ext cx="8035925" cy="984885"/>
          </a:xfrm>
        </p:spPr>
        <p:txBody>
          <a:bodyPr>
            <a:normAutofit lnSpcReduction="10000"/>
          </a:bodyPr>
          <a:lstStyle/>
          <a:p>
            <a:r>
              <a:rPr lang="en-GB" dirty="0">
                <a:latin typeface="Myriad Pro"/>
              </a:rPr>
              <a:t>Read </a:t>
            </a:r>
            <a:r>
              <a:rPr lang="en-GB" dirty="0">
                <a:latin typeface="Myriad Pro"/>
                <a:hlinkClick r:id="rId2"/>
              </a:rPr>
              <a:t>this</a:t>
            </a:r>
            <a:r>
              <a:rPr lang="en-GB" dirty="0">
                <a:latin typeface="Myriad Pro"/>
              </a:rPr>
              <a:t> link and then discuss with your group.</a:t>
            </a:r>
          </a:p>
        </p:txBody>
      </p:sp>
    </p:spTree>
    <p:extLst>
      <p:ext uri="{BB962C8B-B14F-4D97-AF65-F5344CB8AC3E}">
        <p14:creationId xmlns:p14="http://schemas.microsoft.com/office/powerpoint/2010/main" val="30532749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33600" y="500851"/>
            <a:ext cx="10972800" cy="690574"/>
          </a:xfrm>
          <a:prstGeom prst="rect">
            <a:avLst/>
          </a:prstGeom>
        </p:spPr>
        <p:txBody>
          <a:bodyPr vert="horz" wrap="square" lIns="0" tIns="13335" rIns="0" bIns="0" rtlCol="0" anchor="ctr">
            <a:spAutoFit/>
          </a:bodyPr>
          <a:lstStyle/>
          <a:p>
            <a:pPr marL="2816860" algn="l">
              <a:spcBef>
                <a:spcPts val="105"/>
              </a:spcBef>
            </a:pPr>
            <a:r>
              <a:rPr spc="-10" dirty="0">
                <a:latin typeface="Myriad Pro"/>
              </a:rPr>
              <a:t>Activity</a:t>
            </a:r>
          </a:p>
        </p:txBody>
      </p:sp>
      <p:sp>
        <p:nvSpPr>
          <p:cNvPr id="3" name="object 3"/>
          <p:cNvSpPr txBox="1"/>
          <p:nvPr/>
        </p:nvSpPr>
        <p:spPr>
          <a:xfrm>
            <a:off x="2059941" y="1624710"/>
            <a:ext cx="7974965" cy="3659976"/>
          </a:xfrm>
          <a:prstGeom prst="rect">
            <a:avLst/>
          </a:prstGeom>
        </p:spPr>
        <p:txBody>
          <a:bodyPr vert="horz" wrap="square" lIns="0" tIns="12700" rIns="0" bIns="0" rtlCol="0">
            <a:spAutoFit/>
          </a:bodyPr>
          <a:lstStyle/>
          <a:p>
            <a:pPr marL="12700">
              <a:spcBef>
                <a:spcPts val="100"/>
              </a:spcBef>
            </a:pPr>
            <a:r>
              <a:rPr sz="2700" dirty="0">
                <a:latin typeface="Myriad Pro"/>
                <a:cs typeface="Segoe UI"/>
              </a:rPr>
              <a:t>Watch</a:t>
            </a:r>
            <a:r>
              <a:rPr sz="2700" spc="-50" dirty="0">
                <a:latin typeface="Myriad Pro"/>
                <a:cs typeface="Segoe UI"/>
              </a:rPr>
              <a:t> </a:t>
            </a:r>
            <a:r>
              <a:rPr sz="2700" dirty="0">
                <a:latin typeface="Myriad Pro"/>
                <a:cs typeface="Segoe UI"/>
              </a:rPr>
              <a:t>the</a:t>
            </a:r>
            <a:r>
              <a:rPr sz="2700" spc="-50" dirty="0">
                <a:latin typeface="Myriad Pro"/>
                <a:cs typeface="Segoe UI"/>
              </a:rPr>
              <a:t> </a:t>
            </a:r>
            <a:r>
              <a:rPr sz="2700" dirty="0">
                <a:latin typeface="Myriad Pro"/>
                <a:cs typeface="Segoe UI"/>
              </a:rPr>
              <a:t>video</a:t>
            </a:r>
            <a:r>
              <a:rPr sz="2700" spc="-60" dirty="0">
                <a:latin typeface="Myriad Pro"/>
                <a:cs typeface="Segoe UI"/>
              </a:rPr>
              <a:t> </a:t>
            </a:r>
            <a:r>
              <a:rPr sz="2700" spc="-10" dirty="0">
                <a:latin typeface="Myriad Pro"/>
                <a:cs typeface="Segoe UI"/>
              </a:rPr>
              <a:t>below</a:t>
            </a:r>
            <a:endParaRPr sz="2700" dirty="0">
              <a:latin typeface="Myriad Pro"/>
              <a:cs typeface="Segoe UI"/>
            </a:endParaRPr>
          </a:p>
          <a:p>
            <a:pPr>
              <a:spcBef>
                <a:spcPts val="10"/>
              </a:spcBef>
            </a:pPr>
            <a:endParaRPr sz="3400" dirty="0">
              <a:latin typeface="Myriad Pro"/>
              <a:cs typeface="Segoe UI"/>
            </a:endParaRPr>
          </a:p>
          <a:p>
            <a:pPr marL="355600" marR="516255" indent="-343535">
              <a:buClr>
                <a:srgbClr val="000000"/>
              </a:buClr>
              <a:buFont typeface="Arial"/>
              <a:buChar char="•"/>
              <a:tabLst>
                <a:tab pos="355600" algn="l"/>
                <a:tab pos="356235" algn="l"/>
              </a:tabLst>
            </a:pPr>
            <a:r>
              <a:rPr sz="2700" u="sng" spc="-10" dirty="0">
                <a:solidFill>
                  <a:srgbClr val="0000FF"/>
                </a:solidFill>
                <a:uFill>
                  <a:solidFill>
                    <a:srgbClr val="0000FF"/>
                  </a:solidFill>
                </a:uFill>
                <a:latin typeface="Myriad Pro"/>
                <a:cs typeface="Segoe UI"/>
              </a:rPr>
              <a:t>http</a:t>
            </a:r>
            <a:r>
              <a:rPr sz="2700" u="sng" spc="-10" dirty="0">
                <a:solidFill>
                  <a:srgbClr val="0000FF"/>
                </a:solidFill>
                <a:uFill>
                  <a:solidFill>
                    <a:srgbClr val="0000FF"/>
                  </a:solidFill>
                </a:uFill>
                <a:latin typeface="Myriad Pro"/>
                <a:cs typeface="Segoe UI"/>
                <a:hlinkClick r:id="rId2"/>
              </a:rPr>
              <a:t>s://ww</a:t>
            </a:r>
            <a:r>
              <a:rPr sz="2700" u="sng" spc="-10" dirty="0">
                <a:solidFill>
                  <a:srgbClr val="0000FF"/>
                </a:solidFill>
                <a:uFill>
                  <a:solidFill>
                    <a:srgbClr val="0000FF"/>
                  </a:solidFill>
                </a:uFill>
                <a:latin typeface="Myriad Pro"/>
                <a:cs typeface="Segoe UI"/>
              </a:rPr>
              <a:t>w</a:t>
            </a:r>
            <a:r>
              <a:rPr sz="2700" u="sng" spc="-10" dirty="0">
                <a:solidFill>
                  <a:srgbClr val="0000FF"/>
                </a:solidFill>
                <a:uFill>
                  <a:solidFill>
                    <a:srgbClr val="0000FF"/>
                  </a:solidFill>
                </a:uFill>
                <a:latin typeface="Myriad Pro"/>
                <a:cs typeface="Segoe UI"/>
                <a:hlinkClick r:id="rId2"/>
              </a:rPr>
              <a:t>.scie.or</a:t>
            </a:r>
            <a:r>
              <a:rPr sz="2700" u="sng" spc="-10" dirty="0">
                <a:solidFill>
                  <a:srgbClr val="0000FF"/>
                </a:solidFill>
                <a:uFill>
                  <a:solidFill>
                    <a:srgbClr val="0000FF"/>
                  </a:solidFill>
                </a:uFill>
                <a:latin typeface="Myriad Pro"/>
                <a:cs typeface="Segoe UI"/>
              </a:rPr>
              <a:t>g.u</a:t>
            </a:r>
            <a:r>
              <a:rPr sz="2700" u="sng" spc="-10" dirty="0">
                <a:solidFill>
                  <a:srgbClr val="0000FF"/>
                </a:solidFill>
                <a:uFill>
                  <a:solidFill>
                    <a:srgbClr val="0000FF"/>
                  </a:solidFill>
                </a:uFill>
                <a:latin typeface="Myriad Pro"/>
                <a:cs typeface="Segoe UI"/>
                <a:hlinkClick r:id="rId2"/>
              </a:rPr>
              <a:t>k/socialcaretv/video-</a:t>
            </a:r>
            <a:r>
              <a:rPr sz="2700" spc="-10" dirty="0">
                <a:solidFill>
                  <a:srgbClr val="0000FF"/>
                </a:solidFill>
                <a:latin typeface="Myriad Pro"/>
                <a:cs typeface="Segoe UI"/>
              </a:rPr>
              <a:t> </a:t>
            </a:r>
            <a:r>
              <a:rPr sz="2700" u="sng" spc="-25" dirty="0">
                <a:solidFill>
                  <a:srgbClr val="0000FF"/>
                </a:solidFill>
                <a:uFill>
                  <a:solidFill>
                    <a:srgbClr val="0000FF"/>
                  </a:solidFill>
                </a:uFill>
                <a:latin typeface="Myriad Pro"/>
                <a:cs typeface="Segoe UI"/>
              </a:rPr>
              <a:t>player.asp?v=palliative-</a:t>
            </a:r>
            <a:r>
              <a:rPr sz="2700" u="sng" spc="-10" dirty="0">
                <a:solidFill>
                  <a:srgbClr val="0000FF"/>
                </a:solidFill>
                <a:uFill>
                  <a:solidFill>
                    <a:srgbClr val="0000FF"/>
                  </a:solidFill>
                </a:uFill>
                <a:latin typeface="Myriad Pro"/>
                <a:cs typeface="Segoe UI"/>
              </a:rPr>
              <a:t>care-or-end-</a:t>
            </a:r>
            <a:r>
              <a:rPr sz="2700" u="sng" spc="-20" dirty="0">
                <a:solidFill>
                  <a:srgbClr val="0000FF"/>
                </a:solidFill>
                <a:uFill>
                  <a:solidFill>
                    <a:srgbClr val="0000FF"/>
                  </a:solidFill>
                </a:uFill>
                <a:latin typeface="Myriad Pro"/>
                <a:cs typeface="Segoe UI"/>
              </a:rPr>
              <a:t>of-</a:t>
            </a:r>
            <a:r>
              <a:rPr sz="2700" u="sng" spc="-10" dirty="0">
                <a:solidFill>
                  <a:srgbClr val="0000FF"/>
                </a:solidFill>
                <a:uFill>
                  <a:solidFill>
                    <a:srgbClr val="0000FF"/>
                  </a:solidFill>
                </a:uFill>
                <a:latin typeface="Myriad Pro"/>
                <a:cs typeface="Segoe UI"/>
              </a:rPr>
              <a:t>life-</a:t>
            </a:r>
            <a:r>
              <a:rPr sz="2700" u="sng" spc="-20" dirty="0">
                <a:solidFill>
                  <a:srgbClr val="0000FF"/>
                </a:solidFill>
                <a:uFill>
                  <a:solidFill>
                    <a:srgbClr val="0000FF"/>
                  </a:solidFill>
                </a:uFill>
                <a:latin typeface="Myriad Pro"/>
                <a:cs typeface="Segoe UI"/>
              </a:rPr>
              <a:t>care</a:t>
            </a:r>
            <a:endParaRPr sz="2700" dirty="0">
              <a:latin typeface="Myriad Pro"/>
              <a:cs typeface="Segoe UI"/>
            </a:endParaRPr>
          </a:p>
          <a:p>
            <a:pPr>
              <a:spcBef>
                <a:spcPts val="20"/>
              </a:spcBef>
              <a:buFont typeface="Arial"/>
              <a:buChar char="•"/>
            </a:pPr>
            <a:endParaRPr sz="3400" dirty="0">
              <a:latin typeface="Myriad Pro"/>
              <a:cs typeface="Segoe UI"/>
            </a:endParaRPr>
          </a:p>
          <a:p>
            <a:pPr marL="355600" indent="-343535">
              <a:buClr>
                <a:srgbClr val="000000"/>
              </a:buClr>
              <a:buFont typeface="Arial"/>
              <a:buChar char="•"/>
              <a:tabLst>
                <a:tab pos="355600" algn="l"/>
                <a:tab pos="356235" algn="l"/>
              </a:tabLst>
            </a:pPr>
            <a:r>
              <a:rPr sz="2700" u="sng" spc="-10" dirty="0">
                <a:solidFill>
                  <a:srgbClr val="0000FF"/>
                </a:solidFill>
                <a:uFill>
                  <a:solidFill>
                    <a:srgbClr val="0000FF"/>
                  </a:solidFill>
                </a:uFill>
                <a:latin typeface="Myriad Pro"/>
                <a:cs typeface="Segoe UI"/>
              </a:rPr>
              <a:t>https://</a:t>
            </a:r>
            <a:r>
              <a:rPr sz="2700" u="sng" spc="-10" dirty="0">
                <a:solidFill>
                  <a:srgbClr val="0000FF"/>
                </a:solidFill>
                <a:uFill>
                  <a:solidFill>
                    <a:srgbClr val="0000FF"/>
                  </a:solidFill>
                </a:uFill>
                <a:latin typeface="Myriad Pro"/>
                <a:cs typeface="Segoe UI"/>
                <a:hlinkClick r:id="rId3"/>
              </a:rPr>
              <a:t>www.youtube.com/watch?v=bM8LuiV5NF0</a:t>
            </a:r>
            <a:endParaRPr sz="2700" dirty="0">
              <a:latin typeface="Myriad Pro"/>
              <a:cs typeface="Segoe UI"/>
            </a:endParaRPr>
          </a:p>
          <a:p>
            <a:pPr>
              <a:spcBef>
                <a:spcPts val="15"/>
              </a:spcBef>
            </a:pPr>
            <a:endParaRPr sz="3400" dirty="0">
              <a:latin typeface="Myriad Pro"/>
              <a:cs typeface="Segoe UI"/>
            </a:endParaRPr>
          </a:p>
          <a:p>
            <a:pPr marL="481965"/>
            <a:r>
              <a:rPr sz="2700" b="1" dirty="0">
                <a:latin typeface="Myriad Pro"/>
                <a:cs typeface="Segoe UI"/>
              </a:rPr>
              <a:t>Feedback</a:t>
            </a:r>
            <a:r>
              <a:rPr sz="2700" b="1" spc="-35" dirty="0">
                <a:latin typeface="Myriad Pro"/>
                <a:cs typeface="Segoe UI"/>
              </a:rPr>
              <a:t> </a:t>
            </a:r>
            <a:r>
              <a:rPr sz="2700" b="1" dirty="0">
                <a:latin typeface="Myriad Pro"/>
                <a:cs typeface="Segoe UI"/>
              </a:rPr>
              <a:t>what</a:t>
            </a:r>
            <a:r>
              <a:rPr sz="2700" b="1" spc="-15" dirty="0">
                <a:latin typeface="Myriad Pro"/>
                <a:cs typeface="Segoe UI"/>
              </a:rPr>
              <a:t> </a:t>
            </a:r>
            <a:r>
              <a:rPr sz="2700" b="1" dirty="0">
                <a:latin typeface="Myriad Pro"/>
                <a:cs typeface="Segoe UI"/>
              </a:rPr>
              <a:t>you</a:t>
            </a:r>
            <a:r>
              <a:rPr sz="2700" b="1" spc="-30" dirty="0">
                <a:latin typeface="Myriad Pro"/>
                <a:cs typeface="Segoe UI"/>
              </a:rPr>
              <a:t> </a:t>
            </a:r>
            <a:r>
              <a:rPr sz="2700" b="1" dirty="0">
                <a:latin typeface="Myriad Pro"/>
                <a:cs typeface="Segoe UI"/>
              </a:rPr>
              <a:t>learnt</a:t>
            </a:r>
            <a:r>
              <a:rPr sz="2700" b="1" spc="-30" dirty="0">
                <a:latin typeface="Myriad Pro"/>
                <a:cs typeface="Segoe UI"/>
              </a:rPr>
              <a:t> </a:t>
            </a:r>
            <a:r>
              <a:rPr sz="2700" b="1" dirty="0">
                <a:latin typeface="Myriad Pro"/>
                <a:cs typeface="Segoe UI"/>
              </a:rPr>
              <a:t>to</a:t>
            </a:r>
            <a:r>
              <a:rPr sz="2700" b="1" spc="-45" dirty="0">
                <a:latin typeface="Myriad Pro"/>
                <a:cs typeface="Segoe UI"/>
              </a:rPr>
              <a:t> </a:t>
            </a:r>
            <a:r>
              <a:rPr sz="2700" b="1" dirty="0">
                <a:latin typeface="Myriad Pro"/>
                <a:cs typeface="Segoe UI"/>
              </a:rPr>
              <a:t>the</a:t>
            </a:r>
            <a:r>
              <a:rPr sz="2700" b="1" spc="-25" dirty="0">
                <a:latin typeface="Myriad Pro"/>
                <a:cs typeface="Segoe UI"/>
              </a:rPr>
              <a:t> </a:t>
            </a:r>
            <a:r>
              <a:rPr sz="2700" b="1" dirty="0">
                <a:latin typeface="Myriad Pro"/>
                <a:cs typeface="Segoe UI"/>
              </a:rPr>
              <a:t>whole</a:t>
            </a:r>
            <a:r>
              <a:rPr sz="2700" b="1" spc="-25" dirty="0">
                <a:latin typeface="Myriad Pro"/>
                <a:cs typeface="Segoe UI"/>
              </a:rPr>
              <a:t> </a:t>
            </a:r>
            <a:r>
              <a:rPr sz="2700" b="1" spc="-10" dirty="0">
                <a:latin typeface="Myriad Pro"/>
                <a:cs typeface="Segoe UI"/>
              </a:rPr>
              <a:t>class</a:t>
            </a:r>
            <a:endParaRPr sz="2700" dirty="0">
              <a:latin typeface="Myriad Pro"/>
              <a:cs typeface="Segoe UI"/>
            </a:endParaRPr>
          </a:p>
        </p:txBody>
      </p:sp>
    </p:spTree>
    <p:extLst>
      <p:ext uri="{BB962C8B-B14F-4D97-AF65-F5344CB8AC3E}">
        <p14:creationId xmlns:p14="http://schemas.microsoft.com/office/powerpoint/2010/main" val="5100473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AE542-92FF-B9A0-61A7-0ADAD4BB04BC}"/>
              </a:ext>
            </a:extLst>
          </p:cNvPr>
          <p:cNvSpPr>
            <a:spLocks noGrp="1"/>
          </p:cNvSpPr>
          <p:nvPr>
            <p:ph type="title"/>
          </p:nvPr>
        </p:nvSpPr>
        <p:spPr>
          <a:xfrm>
            <a:off x="528918" y="-222903"/>
            <a:ext cx="10972800" cy="1143000"/>
          </a:xfrm>
        </p:spPr>
        <p:txBody>
          <a:bodyPr/>
          <a:lstStyle/>
          <a:p>
            <a:r>
              <a:rPr lang="en-GB" dirty="0"/>
              <a:t>References</a:t>
            </a:r>
          </a:p>
        </p:txBody>
      </p:sp>
      <p:sp>
        <p:nvSpPr>
          <p:cNvPr id="3" name="Content Placeholder 2">
            <a:extLst>
              <a:ext uri="{FF2B5EF4-FFF2-40B4-BE49-F238E27FC236}">
                <a16:creationId xmlns:a16="http://schemas.microsoft.com/office/drawing/2014/main" id="{A3527969-E9D7-6C11-744E-4A699B9F49B9}"/>
              </a:ext>
            </a:extLst>
          </p:cNvPr>
          <p:cNvSpPr>
            <a:spLocks noGrp="1"/>
          </p:cNvSpPr>
          <p:nvPr>
            <p:ph idx="1"/>
          </p:nvPr>
        </p:nvSpPr>
        <p:spPr>
          <a:xfrm>
            <a:off x="609600" y="712696"/>
            <a:ext cx="10972800" cy="5035922"/>
          </a:xfrm>
        </p:spPr>
        <p:txBody>
          <a:bodyPr>
            <a:noAutofit/>
          </a:bodyPr>
          <a:lstStyle/>
          <a:p>
            <a:r>
              <a:rPr lang="en-GB" sz="1400" dirty="0"/>
              <a:t>Carel, H. (2007) “Can I be ill and happy?” in </a:t>
            </a:r>
            <a:r>
              <a:rPr lang="en-GB" sz="1400" i="1" dirty="0"/>
              <a:t>Philosophia</a:t>
            </a:r>
            <a:r>
              <a:rPr lang="en-GB" sz="1400" dirty="0"/>
              <a:t>. DOI: 10.1007/s11406-007-9085-5</a:t>
            </a:r>
          </a:p>
          <a:p>
            <a:r>
              <a:rPr lang="en-GB" sz="1400" dirty="0"/>
              <a:t>Clancy, K., Hallet, C. and Caress, A. (2009), “The meaning of living with chronic obstructive pulmonary disease”. In </a:t>
            </a:r>
            <a:r>
              <a:rPr lang="en-GB" sz="1400" i="1" dirty="0"/>
              <a:t>Journal of Nursing and Healthcare of Chronic Illness</a:t>
            </a:r>
            <a:r>
              <a:rPr lang="en-GB" sz="1400" dirty="0"/>
              <a:t>, 1: 78-86. </a:t>
            </a:r>
            <a:r>
              <a:rPr lang="en-GB" sz="1400" dirty="0">
                <a:hlinkClick r:id="rId2"/>
              </a:rPr>
              <a:t>https://doi.org/10.1111/j.1365-2702.2008.01005.x</a:t>
            </a:r>
            <a:endParaRPr lang="en-GB" sz="1400" dirty="0"/>
          </a:p>
          <a:p>
            <a:r>
              <a:rPr lang="en-GB" sz="1400" dirty="0"/>
              <a:t>Galvin KT, </a:t>
            </a:r>
            <a:r>
              <a:rPr lang="en-GB" sz="1400" dirty="0" err="1"/>
              <a:t>Todres</a:t>
            </a:r>
            <a:r>
              <a:rPr lang="en-GB" sz="1400" dirty="0"/>
              <a:t> L. “Kinds of well-being: A conceptual framework that provides direction for caring”. </a:t>
            </a:r>
            <a:r>
              <a:rPr lang="en-GB" sz="1400" i="1" dirty="0"/>
              <a:t>Int J Qual Stud Health Well-being</a:t>
            </a:r>
            <a:r>
              <a:rPr lang="en-GB" sz="1400" dirty="0"/>
              <a:t>. 2011;6(4). </a:t>
            </a:r>
            <a:r>
              <a:rPr lang="en-GB" sz="1400" dirty="0" err="1"/>
              <a:t>doi</a:t>
            </a:r>
            <a:r>
              <a:rPr lang="en-GB" sz="1400" dirty="0"/>
              <a:t>: 10.3402/qhw.v6i4.10362. </a:t>
            </a:r>
            <a:r>
              <a:rPr lang="en-GB" sz="1400" dirty="0" err="1"/>
              <a:t>Epub</a:t>
            </a:r>
            <a:r>
              <a:rPr lang="en-GB" sz="1400" dirty="0"/>
              <a:t> 2011 Dec 9. PMID: 22171222; PMCID: PMC3235360.</a:t>
            </a:r>
          </a:p>
          <a:p>
            <a:r>
              <a:rPr lang="en-GB" sz="1400" dirty="0"/>
              <a:t>National health Service (2022) What end of life care involves Available at: https://www.nhs.uk/conditions/end-of-life-care/what-it-involves-and-when- it-starts/ </a:t>
            </a:r>
          </a:p>
          <a:p>
            <a:r>
              <a:rPr lang="en-GB" sz="1400" dirty="0">
                <a:cs typeface="Segoe UI"/>
              </a:rPr>
              <a:t>National</a:t>
            </a:r>
            <a:r>
              <a:rPr lang="en-GB" sz="1400" spc="-20" dirty="0">
                <a:cs typeface="Segoe UI"/>
              </a:rPr>
              <a:t> </a:t>
            </a:r>
            <a:r>
              <a:rPr lang="en-GB" sz="1400" dirty="0">
                <a:cs typeface="Segoe UI"/>
              </a:rPr>
              <a:t>health</a:t>
            </a:r>
            <a:r>
              <a:rPr lang="en-GB" sz="1400" spc="-55" dirty="0">
                <a:cs typeface="Segoe UI"/>
              </a:rPr>
              <a:t> </a:t>
            </a:r>
            <a:r>
              <a:rPr lang="en-GB" sz="1400" dirty="0">
                <a:cs typeface="Segoe UI"/>
              </a:rPr>
              <a:t>Service</a:t>
            </a:r>
            <a:r>
              <a:rPr lang="en-GB" sz="1400" spc="-55" dirty="0">
                <a:cs typeface="Segoe UI"/>
              </a:rPr>
              <a:t> </a:t>
            </a:r>
            <a:r>
              <a:rPr lang="en-GB" sz="1400" dirty="0">
                <a:cs typeface="Segoe UI"/>
              </a:rPr>
              <a:t>(2021)</a:t>
            </a:r>
            <a:r>
              <a:rPr lang="en-GB" sz="1400" spc="-70" dirty="0">
                <a:cs typeface="Segoe UI"/>
              </a:rPr>
              <a:t> </a:t>
            </a:r>
            <a:r>
              <a:rPr lang="en-GB" sz="1400" dirty="0">
                <a:cs typeface="Segoe UI"/>
              </a:rPr>
              <a:t>Palliative</a:t>
            </a:r>
            <a:r>
              <a:rPr lang="en-GB" sz="1400" spc="-25" dirty="0">
                <a:cs typeface="Segoe UI"/>
              </a:rPr>
              <a:t> </a:t>
            </a:r>
            <a:r>
              <a:rPr lang="en-GB" sz="1400" dirty="0">
                <a:cs typeface="Segoe UI"/>
              </a:rPr>
              <a:t>and</a:t>
            </a:r>
            <a:r>
              <a:rPr lang="en-GB" sz="1400" spc="-55" dirty="0">
                <a:cs typeface="Segoe UI"/>
              </a:rPr>
              <a:t> </a:t>
            </a:r>
            <a:r>
              <a:rPr lang="en-GB" sz="1400" dirty="0">
                <a:cs typeface="Segoe UI"/>
              </a:rPr>
              <a:t>end</a:t>
            </a:r>
            <a:r>
              <a:rPr lang="en-GB" sz="1400" spc="-70" dirty="0">
                <a:cs typeface="Segoe UI"/>
              </a:rPr>
              <a:t> </a:t>
            </a:r>
            <a:r>
              <a:rPr lang="en-GB" sz="1400" dirty="0">
                <a:cs typeface="Segoe UI"/>
              </a:rPr>
              <a:t>of</a:t>
            </a:r>
            <a:r>
              <a:rPr lang="en-GB" sz="1400" spc="-60" dirty="0">
                <a:cs typeface="Segoe UI"/>
              </a:rPr>
              <a:t> </a:t>
            </a:r>
            <a:r>
              <a:rPr lang="en-GB" sz="1400" dirty="0">
                <a:cs typeface="Segoe UI"/>
              </a:rPr>
              <a:t>life</a:t>
            </a:r>
            <a:r>
              <a:rPr lang="en-GB" sz="1400" spc="-60" dirty="0">
                <a:cs typeface="Segoe UI"/>
              </a:rPr>
              <a:t> </a:t>
            </a:r>
            <a:r>
              <a:rPr lang="en-GB" sz="1400" spc="-10" dirty="0">
                <a:cs typeface="Segoe UI"/>
              </a:rPr>
              <a:t>care. </a:t>
            </a:r>
            <a:r>
              <a:rPr lang="en-GB" sz="1400" dirty="0">
                <a:cs typeface="Segoe UI"/>
              </a:rPr>
              <a:t>Available</a:t>
            </a:r>
            <a:r>
              <a:rPr lang="en-GB" sz="1400" spc="-75" dirty="0">
                <a:cs typeface="Segoe UI"/>
              </a:rPr>
              <a:t> </a:t>
            </a:r>
            <a:r>
              <a:rPr lang="en-GB" sz="1400" dirty="0">
                <a:cs typeface="Segoe UI"/>
              </a:rPr>
              <a:t>at:</a:t>
            </a:r>
            <a:r>
              <a:rPr lang="en-GB" sz="1400" spc="-85" dirty="0">
                <a:cs typeface="Segoe UI"/>
              </a:rPr>
              <a:t> </a:t>
            </a:r>
            <a:r>
              <a:rPr lang="en-GB" sz="1400" u="sng" spc="-10" dirty="0">
                <a:solidFill>
                  <a:srgbClr val="0000FF"/>
                </a:solidFill>
                <a:uFill>
                  <a:solidFill>
                    <a:srgbClr val="0000FF"/>
                  </a:solidFill>
                </a:uFill>
                <a:cs typeface="Segoe UI"/>
                <a:hlinkClick r:id="rId3"/>
              </a:rPr>
              <a:t>https://www.england.nhs.uk/eolc/</a:t>
            </a:r>
            <a:endParaRPr lang="en-GB" sz="1400" u="sng" spc="-60" dirty="0">
              <a:solidFill>
                <a:srgbClr val="0000FF"/>
              </a:solidFill>
              <a:uFill>
                <a:solidFill>
                  <a:srgbClr val="0000FF"/>
                </a:solidFill>
              </a:uFill>
              <a:cs typeface="Segoe UI"/>
            </a:endParaRPr>
          </a:p>
          <a:p>
            <a:r>
              <a:rPr lang="en-GB" sz="1400" dirty="0">
                <a:cs typeface="Segoe UI"/>
              </a:rPr>
              <a:t>National</a:t>
            </a:r>
            <a:r>
              <a:rPr lang="en-GB" sz="1400" spc="-40" dirty="0">
                <a:cs typeface="Segoe UI"/>
              </a:rPr>
              <a:t> </a:t>
            </a:r>
            <a:r>
              <a:rPr lang="en-GB" sz="1400" dirty="0">
                <a:cs typeface="Segoe UI"/>
              </a:rPr>
              <a:t>health</a:t>
            </a:r>
            <a:r>
              <a:rPr lang="en-GB" sz="1400" spc="-65" dirty="0">
                <a:cs typeface="Segoe UI"/>
              </a:rPr>
              <a:t> </a:t>
            </a:r>
            <a:r>
              <a:rPr lang="en-GB" sz="1400" dirty="0">
                <a:cs typeface="Segoe UI"/>
              </a:rPr>
              <a:t>Service</a:t>
            </a:r>
            <a:r>
              <a:rPr lang="en-GB" sz="1400" spc="-75" dirty="0">
                <a:cs typeface="Segoe UI"/>
              </a:rPr>
              <a:t> </a:t>
            </a:r>
            <a:r>
              <a:rPr lang="en-GB" sz="1400" dirty="0">
                <a:cs typeface="Segoe UI"/>
              </a:rPr>
              <a:t>(2021)</a:t>
            </a:r>
            <a:r>
              <a:rPr lang="en-GB" sz="1400" spc="-80" dirty="0">
                <a:cs typeface="Segoe UI"/>
              </a:rPr>
              <a:t> </a:t>
            </a:r>
            <a:r>
              <a:rPr lang="en-GB" sz="1400" spc="-10" dirty="0">
                <a:cs typeface="Segoe UI"/>
              </a:rPr>
              <a:t>Personalised</a:t>
            </a:r>
            <a:r>
              <a:rPr lang="en-GB" sz="1400" spc="-40" dirty="0">
                <a:cs typeface="Segoe UI"/>
              </a:rPr>
              <a:t> </a:t>
            </a:r>
            <a:r>
              <a:rPr lang="en-GB" sz="1400" dirty="0">
                <a:cs typeface="Segoe UI"/>
              </a:rPr>
              <a:t>care.</a:t>
            </a:r>
            <a:r>
              <a:rPr lang="en-GB" sz="1400" spc="-90" dirty="0">
                <a:cs typeface="Segoe UI"/>
              </a:rPr>
              <a:t> </a:t>
            </a:r>
            <a:r>
              <a:rPr lang="en-GB" sz="1400" dirty="0">
                <a:cs typeface="Segoe UI"/>
              </a:rPr>
              <a:t>Available</a:t>
            </a:r>
            <a:r>
              <a:rPr lang="en-GB" sz="1400" spc="-50" dirty="0">
                <a:cs typeface="Segoe UI"/>
              </a:rPr>
              <a:t> </a:t>
            </a:r>
            <a:r>
              <a:rPr lang="en-GB" sz="1400" spc="-25" dirty="0">
                <a:cs typeface="Segoe UI"/>
              </a:rPr>
              <a:t>at: </a:t>
            </a:r>
            <a:r>
              <a:rPr lang="en-GB" sz="1400" u="sng" spc="-10" dirty="0">
                <a:solidFill>
                  <a:srgbClr val="0000FF"/>
                </a:solidFill>
                <a:uFill>
                  <a:solidFill>
                    <a:srgbClr val="0000FF"/>
                  </a:solidFill>
                </a:uFill>
                <a:cs typeface="Segoe UI"/>
                <a:hlinkClick r:id="rId4"/>
              </a:rPr>
              <a:t>https://www.england.nhs.uk/personalisedcare/</a:t>
            </a:r>
            <a:r>
              <a:rPr lang="en-GB" sz="1400" spc="-10" dirty="0">
                <a:cs typeface="Segoe UI"/>
                <a:hlinkClick r:id="rId4"/>
              </a:rPr>
              <a:t>(Accessed</a:t>
            </a:r>
            <a:endParaRPr lang="en-GB" sz="1400" spc="-10" dirty="0">
              <a:cs typeface="Segoe UI"/>
            </a:endParaRPr>
          </a:p>
          <a:p>
            <a:r>
              <a:rPr lang="en-GB" sz="1400" dirty="0">
                <a:cs typeface="Segoe UI"/>
              </a:rPr>
              <a:t>National</a:t>
            </a:r>
            <a:r>
              <a:rPr lang="en-GB" sz="1400" spc="-30" dirty="0">
                <a:cs typeface="Segoe UI"/>
              </a:rPr>
              <a:t> </a:t>
            </a:r>
            <a:r>
              <a:rPr lang="en-GB" sz="1400" dirty="0">
                <a:cs typeface="Segoe UI"/>
              </a:rPr>
              <a:t>health</a:t>
            </a:r>
            <a:r>
              <a:rPr lang="en-GB" sz="1400" spc="-55" dirty="0">
                <a:cs typeface="Segoe UI"/>
              </a:rPr>
              <a:t> </a:t>
            </a:r>
            <a:r>
              <a:rPr lang="en-GB" sz="1400" dirty="0">
                <a:cs typeface="Segoe UI"/>
              </a:rPr>
              <a:t>Service</a:t>
            </a:r>
            <a:r>
              <a:rPr lang="en-GB" sz="1400" spc="-65" dirty="0">
                <a:cs typeface="Segoe UI"/>
              </a:rPr>
              <a:t> </a:t>
            </a:r>
            <a:r>
              <a:rPr lang="en-GB" sz="1400" dirty="0">
                <a:cs typeface="Segoe UI"/>
              </a:rPr>
              <a:t>(2021)</a:t>
            </a:r>
            <a:r>
              <a:rPr lang="en-GB" sz="1400" spc="-75" dirty="0">
                <a:cs typeface="Segoe UI"/>
              </a:rPr>
              <a:t> </a:t>
            </a:r>
            <a:r>
              <a:rPr lang="en-GB" sz="1400" spc="-10" dirty="0">
                <a:cs typeface="Segoe UI"/>
              </a:rPr>
              <a:t>Personalised</a:t>
            </a:r>
            <a:r>
              <a:rPr lang="en-GB" sz="1400" spc="-30" dirty="0">
                <a:cs typeface="Segoe UI"/>
              </a:rPr>
              <a:t> </a:t>
            </a:r>
            <a:r>
              <a:rPr lang="en-GB" sz="1400" dirty="0">
                <a:cs typeface="Segoe UI"/>
              </a:rPr>
              <a:t>palliative</a:t>
            </a:r>
            <a:r>
              <a:rPr lang="en-GB" sz="1400" spc="-30" dirty="0">
                <a:cs typeface="Segoe UI"/>
              </a:rPr>
              <a:t> </a:t>
            </a:r>
            <a:r>
              <a:rPr lang="en-GB" sz="1400" dirty="0">
                <a:cs typeface="Segoe UI"/>
              </a:rPr>
              <a:t>and</a:t>
            </a:r>
            <a:r>
              <a:rPr lang="en-GB" sz="1400" spc="-65" dirty="0">
                <a:cs typeface="Segoe UI"/>
              </a:rPr>
              <a:t> </a:t>
            </a:r>
            <a:r>
              <a:rPr lang="en-GB" sz="1400" spc="-25" dirty="0">
                <a:cs typeface="Segoe UI"/>
              </a:rPr>
              <a:t>end </a:t>
            </a:r>
            <a:r>
              <a:rPr lang="en-GB" sz="1400" dirty="0">
                <a:cs typeface="Segoe UI"/>
              </a:rPr>
              <a:t>of</a:t>
            </a:r>
            <a:r>
              <a:rPr lang="en-GB" sz="1400" spc="-95" dirty="0">
                <a:cs typeface="Segoe UI"/>
              </a:rPr>
              <a:t> </a:t>
            </a:r>
            <a:r>
              <a:rPr lang="en-GB" sz="1400" dirty="0">
                <a:cs typeface="Segoe UI"/>
              </a:rPr>
              <a:t>life</a:t>
            </a:r>
            <a:r>
              <a:rPr lang="en-GB" sz="1400" spc="-75" dirty="0">
                <a:cs typeface="Segoe UI"/>
              </a:rPr>
              <a:t> </a:t>
            </a:r>
            <a:r>
              <a:rPr lang="en-GB" sz="1400" dirty="0">
                <a:cs typeface="Segoe UI"/>
              </a:rPr>
              <a:t>care.</a:t>
            </a:r>
            <a:r>
              <a:rPr lang="en-GB" sz="1400" spc="-95" dirty="0">
                <a:cs typeface="Segoe UI"/>
              </a:rPr>
              <a:t> </a:t>
            </a:r>
            <a:r>
              <a:rPr lang="en-GB" sz="1400" dirty="0">
                <a:cs typeface="Segoe UI"/>
              </a:rPr>
              <a:t>Available</a:t>
            </a:r>
            <a:r>
              <a:rPr lang="en-GB" sz="1400" spc="-60" dirty="0">
                <a:cs typeface="Segoe UI"/>
              </a:rPr>
              <a:t> </a:t>
            </a:r>
            <a:r>
              <a:rPr lang="en-GB" sz="1400" spc="-25" dirty="0">
                <a:cs typeface="Segoe UI"/>
              </a:rPr>
              <a:t>at: </a:t>
            </a:r>
            <a:r>
              <a:rPr lang="en-GB" sz="1400" u="sng" spc="-20" dirty="0">
                <a:solidFill>
                  <a:srgbClr val="0000FF"/>
                </a:solidFill>
                <a:uFill>
                  <a:solidFill>
                    <a:srgbClr val="0000FF"/>
                  </a:solidFill>
                </a:uFill>
                <a:cs typeface="Segoe UI"/>
                <a:hlinkClick r:id="rId5"/>
              </a:rPr>
              <a:t>https://www.england.nhs.uk/eolc/personalised-</a:t>
            </a:r>
            <a:r>
              <a:rPr lang="en-GB" sz="1400" u="sng" spc="-10" dirty="0">
                <a:solidFill>
                  <a:srgbClr val="0000FF"/>
                </a:solidFill>
                <a:uFill>
                  <a:solidFill>
                    <a:srgbClr val="0000FF"/>
                  </a:solidFill>
                </a:uFill>
                <a:cs typeface="Segoe UI"/>
                <a:hlinkClick r:id="rId5"/>
              </a:rPr>
              <a:t>care/</a:t>
            </a:r>
            <a:r>
              <a:rPr lang="en-GB" sz="1400" spc="-10" dirty="0">
                <a:cs typeface="Segoe UI"/>
                <a:hlinkClick r:id="rId5"/>
              </a:rPr>
              <a:t>(Accessed</a:t>
            </a:r>
            <a:endParaRPr lang="en-GB" sz="1400" spc="-10" dirty="0">
              <a:cs typeface="Segoe UI"/>
            </a:endParaRPr>
          </a:p>
          <a:p>
            <a:r>
              <a:rPr lang="en-GB" sz="1400" dirty="0">
                <a:cs typeface="Segoe UI"/>
              </a:rPr>
              <a:t>NICE</a:t>
            </a:r>
            <a:r>
              <a:rPr lang="en-GB" sz="1400" spc="-30" dirty="0">
                <a:cs typeface="Segoe UI"/>
              </a:rPr>
              <a:t> </a:t>
            </a:r>
            <a:r>
              <a:rPr lang="en-GB" sz="1400" dirty="0">
                <a:cs typeface="Segoe UI"/>
              </a:rPr>
              <a:t>(2021)</a:t>
            </a:r>
            <a:r>
              <a:rPr lang="en-GB" sz="1400" spc="-65" dirty="0">
                <a:cs typeface="Segoe UI"/>
              </a:rPr>
              <a:t> </a:t>
            </a:r>
            <a:r>
              <a:rPr lang="en-GB" sz="1400" dirty="0">
                <a:cs typeface="Segoe UI"/>
              </a:rPr>
              <a:t>Care</a:t>
            </a:r>
            <a:r>
              <a:rPr lang="en-GB" sz="1400" spc="-30" dirty="0">
                <a:cs typeface="Segoe UI"/>
              </a:rPr>
              <a:t> </a:t>
            </a:r>
            <a:r>
              <a:rPr lang="en-GB" sz="1400" dirty="0">
                <a:cs typeface="Segoe UI"/>
              </a:rPr>
              <a:t>of</a:t>
            </a:r>
            <a:r>
              <a:rPr lang="en-GB" sz="1400" spc="-30" dirty="0">
                <a:cs typeface="Segoe UI"/>
              </a:rPr>
              <a:t> </a:t>
            </a:r>
            <a:r>
              <a:rPr lang="en-GB" sz="1400" dirty="0">
                <a:cs typeface="Segoe UI"/>
              </a:rPr>
              <a:t>dying</a:t>
            </a:r>
            <a:r>
              <a:rPr lang="en-GB" sz="1400" spc="-40" dirty="0">
                <a:cs typeface="Segoe UI"/>
              </a:rPr>
              <a:t> </a:t>
            </a:r>
            <a:r>
              <a:rPr lang="en-GB" sz="1400" dirty="0">
                <a:cs typeface="Segoe UI"/>
              </a:rPr>
              <a:t>adults</a:t>
            </a:r>
            <a:r>
              <a:rPr lang="en-GB" sz="1400" spc="-30" dirty="0">
                <a:cs typeface="Segoe UI"/>
              </a:rPr>
              <a:t> </a:t>
            </a:r>
            <a:r>
              <a:rPr lang="en-GB" sz="1400" dirty="0">
                <a:cs typeface="Segoe UI"/>
              </a:rPr>
              <a:t>Available</a:t>
            </a:r>
            <a:r>
              <a:rPr lang="en-GB" sz="1400" spc="-30" dirty="0">
                <a:cs typeface="Segoe UI"/>
              </a:rPr>
              <a:t> </a:t>
            </a:r>
            <a:r>
              <a:rPr lang="en-GB" sz="1400" spc="-25" dirty="0">
                <a:cs typeface="Segoe UI"/>
              </a:rPr>
              <a:t>at: </a:t>
            </a:r>
            <a:r>
              <a:rPr lang="en-GB" sz="1400" u="sng" spc="-10" dirty="0">
                <a:solidFill>
                  <a:srgbClr val="0000FF"/>
                </a:solidFill>
                <a:uFill>
                  <a:solidFill>
                    <a:srgbClr val="0000FF"/>
                  </a:solidFill>
                </a:uFill>
                <a:cs typeface="Segoe UI"/>
              </a:rPr>
              <a:t>ht</a:t>
            </a:r>
            <a:r>
              <a:rPr lang="en-GB" sz="1400" u="sng" spc="-10" dirty="0">
                <a:solidFill>
                  <a:srgbClr val="0000FF"/>
                </a:solidFill>
                <a:uFill>
                  <a:solidFill>
                    <a:srgbClr val="0000FF"/>
                  </a:solidFill>
                </a:uFill>
                <a:cs typeface="Segoe UI"/>
                <a:hlinkClick r:id="rId6"/>
              </a:rPr>
              <a:t>tps://www</a:t>
            </a:r>
            <a:r>
              <a:rPr lang="en-GB" sz="1400" u="sng" spc="-10" dirty="0">
                <a:solidFill>
                  <a:srgbClr val="0000FF"/>
                </a:solidFill>
                <a:uFill>
                  <a:solidFill>
                    <a:srgbClr val="0000FF"/>
                  </a:solidFill>
                </a:uFill>
                <a:cs typeface="Segoe UI"/>
              </a:rPr>
              <a:t>.nice</a:t>
            </a:r>
            <a:r>
              <a:rPr lang="en-GB" sz="1400" u="sng" spc="-10" dirty="0">
                <a:solidFill>
                  <a:srgbClr val="0000FF"/>
                </a:solidFill>
                <a:uFill>
                  <a:solidFill>
                    <a:srgbClr val="0000FF"/>
                  </a:solidFill>
                </a:uFill>
                <a:cs typeface="Segoe UI"/>
                <a:hlinkClick r:id="rId6"/>
              </a:rPr>
              <a:t>.org.uk/guidance/ng31</a:t>
            </a:r>
            <a:r>
              <a:rPr lang="en-GB" sz="1400" dirty="0">
                <a:solidFill>
                  <a:srgbClr val="0000FF"/>
                </a:solidFill>
                <a:cs typeface="Segoe UI"/>
              </a:rPr>
              <a:t>	</a:t>
            </a:r>
            <a:endParaRPr lang="en-GB" sz="1400" dirty="0"/>
          </a:p>
          <a:p>
            <a:r>
              <a:rPr lang="en-GB" sz="1400" dirty="0"/>
              <a:t>National health Service (2022) Dying Matters | Hospice UK Available at: </a:t>
            </a:r>
            <a:r>
              <a:rPr lang="en-GB" sz="1400" dirty="0">
                <a:hlinkClick r:id="rId7"/>
              </a:rPr>
              <a:t>https://www.hospiceuk.org/our-campaigns/dying-matters</a:t>
            </a:r>
            <a:r>
              <a:rPr lang="en-GB" sz="1400" dirty="0"/>
              <a:t>.</a:t>
            </a:r>
          </a:p>
          <a:p>
            <a:r>
              <a:rPr lang="en-GB" sz="1400" dirty="0"/>
              <a:t>National health Service (2022) What to expect from end of life care Available at: https://www.nhs.uk/conditions/end-of-life-care/what-to-expect-from- care/ </a:t>
            </a:r>
          </a:p>
          <a:p>
            <a:r>
              <a:rPr lang="en-GB" sz="1400" dirty="0"/>
              <a:t>National health Service (2022) Managing pain and other symptoms. Available at: https://www.nhs.uk/conditions/end-of-life-care/controlling- pain-and-other-symptoms/ </a:t>
            </a:r>
          </a:p>
          <a:p>
            <a:r>
              <a:rPr lang="en-GB" sz="1400" dirty="0"/>
              <a:t>Roddis JK, Holloway I, Bond C, Galvin KT. “Living with a long-term condition: Understanding well-being for individuals with thrombophilia or asthma”. </a:t>
            </a:r>
            <a:r>
              <a:rPr lang="en-GB" sz="1400" i="1" dirty="0"/>
              <a:t>Int J Qual Stud Health Well-being</a:t>
            </a:r>
            <a:r>
              <a:rPr lang="en-GB" sz="1400" dirty="0"/>
              <a:t>. 2016 Aug 16;11:31530. </a:t>
            </a:r>
            <a:r>
              <a:rPr lang="en-GB" sz="1400" dirty="0" err="1"/>
              <a:t>doi</a:t>
            </a:r>
            <a:r>
              <a:rPr lang="en-GB" sz="1400" dirty="0"/>
              <a:t>: 10.3402/</a:t>
            </a:r>
            <a:r>
              <a:rPr lang="en-GB" sz="1400" dirty="0" err="1"/>
              <a:t>qhw.v11.31530</a:t>
            </a:r>
            <a:r>
              <a:rPr lang="en-GB" sz="1400" dirty="0"/>
              <a:t>. </a:t>
            </a:r>
            <a:r>
              <a:rPr lang="en-GB" sz="1400" dirty="0" err="1"/>
              <a:t>PMID</a:t>
            </a:r>
            <a:r>
              <a:rPr lang="en-GB" sz="1400" dirty="0"/>
              <a:t>: 27534945; </a:t>
            </a:r>
            <a:r>
              <a:rPr lang="en-GB" sz="1400" dirty="0" err="1"/>
              <a:t>PMCID</a:t>
            </a:r>
            <a:r>
              <a:rPr lang="en-GB" sz="1400" dirty="0"/>
              <a:t>: </a:t>
            </a:r>
            <a:r>
              <a:rPr lang="en-GB" sz="1400" dirty="0" err="1"/>
              <a:t>PMC4989274</a:t>
            </a:r>
            <a:r>
              <a:rPr lang="en-GB" sz="1400" dirty="0"/>
              <a:t>.</a:t>
            </a:r>
          </a:p>
          <a:p>
            <a:r>
              <a:rPr lang="en-GB" sz="1400" dirty="0">
                <a:hlinkClick r:id="rId8"/>
              </a:rPr>
              <a:t>https://www.ncbi.nlm.nih.gov/pmc/articles/PMC4989274/#CIT0011</a:t>
            </a:r>
            <a:r>
              <a:rPr lang="en-GB" sz="1400" dirty="0"/>
              <a:t> </a:t>
            </a:r>
          </a:p>
        </p:txBody>
      </p:sp>
    </p:spTree>
    <p:extLst>
      <p:ext uri="{BB962C8B-B14F-4D97-AF65-F5344CB8AC3E}">
        <p14:creationId xmlns:p14="http://schemas.microsoft.com/office/powerpoint/2010/main" val="368732708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3203</Words>
  <Application>Microsoft Office PowerPoint</Application>
  <PresentationFormat>Widescreen</PresentationFormat>
  <Paragraphs>206</Paragraphs>
  <Slides>57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57</vt:i4>
      </vt:variant>
    </vt:vector>
  </HeadingPairs>
  <TitlesOfParts>
    <vt:vector size="63" baseType="lpstr">
      <vt:lpstr>Myriad Pro</vt:lpstr>
      <vt:lpstr>Arial</vt:lpstr>
      <vt:lpstr>Calibri</vt:lpstr>
      <vt:lpstr>Segoe UI</vt:lpstr>
      <vt:lpstr>Wingdings</vt:lpstr>
      <vt:lpstr>20140311PresentationUWTSDTemplate</vt:lpstr>
      <vt:lpstr>Community Care and Management of Longer-term Conditions  Living Well with a Long Term Condition  Week 4</vt:lpstr>
      <vt:lpstr>Living Well with a Long Term Condition</vt:lpstr>
      <vt:lpstr>Living with a long term condition</vt:lpstr>
      <vt:lpstr>Living well.</vt:lpstr>
      <vt:lpstr>Living well cont.</vt:lpstr>
      <vt:lpstr>Living well cont.</vt:lpstr>
      <vt:lpstr>Activity</vt:lpstr>
      <vt:lpstr>Feedback</vt:lpstr>
      <vt:lpstr>People’s lived experience of living with a LTC</vt:lpstr>
      <vt:lpstr>People’s lived experience of living with a LTC. Cont. </vt:lpstr>
      <vt:lpstr>Gaining knowledge</vt:lpstr>
      <vt:lpstr>Gaining knowledge, cont.</vt:lpstr>
      <vt:lpstr>Gaining knowledge, cont.</vt:lpstr>
      <vt:lpstr>Gaining knowledge, cont.</vt:lpstr>
      <vt:lpstr>Diagrammatic representation of feedback loop existing between understanding and informed decisions made by those with a long-term condition</vt:lpstr>
      <vt:lpstr>Managing LTC</vt:lpstr>
      <vt:lpstr>Managing life with a LTC</vt:lpstr>
      <vt:lpstr>Activity</vt:lpstr>
      <vt:lpstr>Summary</vt:lpstr>
      <vt:lpstr>Possible theoretical model</vt:lpstr>
      <vt:lpstr>Possible theoretical model cont.</vt:lpstr>
      <vt:lpstr>Factors which enable individuals to live with a long-term condition</vt:lpstr>
      <vt:lpstr>Factors</vt:lpstr>
      <vt:lpstr>Seminar Session</vt:lpstr>
      <vt:lpstr>End of Life Care</vt:lpstr>
      <vt:lpstr>What is End of Life Care?</vt:lpstr>
      <vt:lpstr>End of life care</vt:lpstr>
      <vt:lpstr>End of life care</vt:lpstr>
      <vt:lpstr>End of life care</vt:lpstr>
      <vt:lpstr>Group Work</vt:lpstr>
      <vt:lpstr>End of life care</vt:lpstr>
      <vt:lpstr>End of life care</vt:lpstr>
      <vt:lpstr>How long does end of life care usually last?</vt:lpstr>
      <vt:lpstr>Duration of End of life care</vt:lpstr>
      <vt:lpstr>Who provides end of life care?</vt:lpstr>
      <vt:lpstr>End of life care providers</vt:lpstr>
      <vt:lpstr>End of life care providers</vt:lpstr>
      <vt:lpstr>When does end of life care begin?</vt:lpstr>
      <vt:lpstr>Commencement of EOLC</vt:lpstr>
      <vt:lpstr>Commencement of EOLC</vt:lpstr>
      <vt:lpstr>The End of Life Care</vt:lpstr>
      <vt:lpstr>What are the 6 stages of end of life care?</vt:lpstr>
      <vt:lpstr>End of life care</vt:lpstr>
      <vt:lpstr>Six stages of end of life care </vt:lpstr>
      <vt:lpstr>What is palliative care?</vt:lpstr>
      <vt:lpstr>Palliative care</vt:lpstr>
      <vt:lpstr>Palliative care</vt:lpstr>
      <vt:lpstr>Palliative care</vt:lpstr>
      <vt:lpstr>What is lasting power of attorney?</vt:lpstr>
      <vt:lpstr>Lasting power of attorney</vt:lpstr>
      <vt:lpstr>Lasting power of attorney</vt:lpstr>
      <vt:lpstr>Seminar Activity</vt:lpstr>
      <vt:lpstr>Activity</vt:lpstr>
      <vt:lpstr>Activity</vt:lpstr>
      <vt:lpstr>Activity</vt:lpstr>
      <vt:lpstr>Activity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Management of Longer-term Conditions  Lecturer : Annette Helliwell Session 4</dc:title>
  <dc:creator>Annette Helliwell</dc:creator>
  <cp:lastModifiedBy>Diola Bijlhout</cp:lastModifiedBy>
  <cp:revision>9</cp:revision>
  <dcterms:created xsi:type="dcterms:W3CDTF">2023-05-18T16:17:55Z</dcterms:created>
  <dcterms:modified xsi:type="dcterms:W3CDTF">2026-01-31T15:13:41Z</dcterms:modified>
</cp:coreProperties>
</file>