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 id="2147483660" r:id="rId3"/>
  </p:sldMasterIdLst>
  <p:notesMasterIdLst>
    <p:notesMasterId r:id="rId43"/>
  </p:notesMasterIdLst>
  <p:handoutMasterIdLst>
    <p:handoutMasterId r:id="rId44"/>
  </p:handoutMasterIdLst>
  <p:sldIdLst>
    <p:sldId id="256" r:id="rId4"/>
    <p:sldId id="257" r:id="rId5"/>
    <p:sldId id="336" r:id="rId6"/>
    <p:sldId id="323" r:id="rId7"/>
    <p:sldId id="324" r:id="rId8"/>
    <p:sldId id="325" r:id="rId9"/>
    <p:sldId id="337" r:id="rId10"/>
    <p:sldId id="326" r:id="rId11"/>
    <p:sldId id="329" r:id="rId12"/>
    <p:sldId id="330" r:id="rId13"/>
    <p:sldId id="331" r:id="rId14"/>
    <p:sldId id="332" r:id="rId15"/>
    <p:sldId id="335" r:id="rId16"/>
    <p:sldId id="301" r:id="rId17"/>
    <p:sldId id="333" r:id="rId18"/>
    <p:sldId id="327" r:id="rId19"/>
    <p:sldId id="334" r:id="rId20"/>
    <p:sldId id="289" r:id="rId21"/>
    <p:sldId id="291" r:id="rId22"/>
    <p:sldId id="292" r:id="rId23"/>
    <p:sldId id="293" r:id="rId24"/>
    <p:sldId id="294" r:id="rId25"/>
    <p:sldId id="295" r:id="rId26"/>
    <p:sldId id="296" r:id="rId27"/>
    <p:sldId id="297" r:id="rId28"/>
    <p:sldId id="298" r:id="rId29"/>
    <p:sldId id="348" r:id="rId30"/>
    <p:sldId id="338" r:id="rId31"/>
    <p:sldId id="339" r:id="rId32"/>
    <p:sldId id="340" r:id="rId33"/>
    <p:sldId id="341" r:id="rId34"/>
    <p:sldId id="342" r:id="rId35"/>
    <p:sldId id="343" r:id="rId36"/>
    <p:sldId id="344" r:id="rId37"/>
    <p:sldId id="345" r:id="rId38"/>
    <p:sldId id="346" r:id="rId39"/>
    <p:sldId id="347" r:id="rId40"/>
    <p:sldId id="349" r:id="rId41"/>
    <p:sldId id="299" r:id="rId42"/>
  </p:sldIdLst>
  <p:sldSz cx="12192000" cy="6858000"/>
  <p:notesSz cx="6669088" cy="9753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31" d="100"/>
          <a:sy n="131" d="100"/>
        </p:scale>
        <p:origin x="352" y="1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EA55B3DE-D30A-488D-A914-BE4375CEE090}" type="datetimeFigureOut">
              <a:rPr lang="en-GB"/>
              <a:pPr>
                <a:defRPr/>
              </a:pPr>
              <a:t>12/03/2018</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E3B8556D-65C4-41C9-B993-D3163C5099BA}" type="slidenum">
              <a:rPr lang="en-GB"/>
              <a:pPr>
                <a:defRPr/>
              </a:pPr>
              <a:t>‹#›</a:t>
            </a:fld>
            <a:endParaRPr lang="en-GB"/>
          </a:p>
        </p:txBody>
      </p:sp>
    </p:spTree>
    <p:extLst>
      <p:ext uri="{BB962C8B-B14F-4D97-AF65-F5344CB8AC3E}">
        <p14:creationId xmlns:p14="http://schemas.microsoft.com/office/powerpoint/2010/main" val="8742229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1670D530-EF49-4644-AF54-0EA9772E635A}" type="datetimeFigureOut">
              <a:rPr lang="en-GB"/>
              <a:pPr>
                <a:defRPr/>
              </a:pPr>
              <a:t>12/03/2018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6E4796BA-2500-4C8E-948B-E9D8881EDCDF}" type="slidenum">
              <a:rPr lang="en-GB"/>
              <a:pPr>
                <a:defRPr/>
              </a:pPr>
              <a:t>‹#›</a:t>
            </a:fld>
            <a:endParaRPr lang="en-GB"/>
          </a:p>
        </p:txBody>
      </p:sp>
    </p:spTree>
    <p:extLst>
      <p:ext uri="{BB962C8B-B14F-4D97-AF65-F5344CB8AC3E}">
        <p14:creationId xmlns:p14="http://schemas.microsoft.com/office/powerpoint/2010/main" val="15567549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An example</a:t>
            </a:r>
          </a:p>
          <a:p>
            <a:pPr eaLnBrk="1" hangingPunct="1">
              <a:spcBef>
                <a:spcPct val="0"/>
              </a:spcBef>
            </a:pPr>
            <a:endParaRPr lang="en-GB" altLang="en-US"/>
          </a:p>
          <a:p>
            <a:pPr eaLnBrk="1" hangingPunct="1">
              <a:spcBef>
                <a:spcPct val="0"/>
              </a:spcBef>
            </a:pPr>
            <a:r>
              <a:rPr lang="en-GB" altLang="en-US"/>
              <a:t>Let’s look at an example problem and try to describe it using the 5 Ws. </a:t>
            </a:r>
          </a:p>
          <a:p>
            <a:pPr eaLnBrk="1" hangingPunct="1">
              <a:spcBef>
                <a:spcPct val="0"/>
              </a:spcBef>
            </a:pPr>
            <a:endParaRPr lang="en-GB" altLang="en-US"/>
          </a:p>
          <a:p>
            <a:pPr eaLnBrk="1" hangingPunct="1">
              <a:spcBef>
                <a:spcPct val="0"/>
              </a:spcBef>
            </a:pPr>
            <a:r>
              <a:rPr lang="en-GB" altLang="en-US"/>
              <a:t>“There’s a loud whining noise coming from my computer“</a:t>
            </a:r>
          </a:p>
          <a:p>
            <a:pPr eaLnBrk="1" hangingPunct="1">
              <a:spcBef>
                <a:spcPct val="0"/>
              </a:spcBef>
            </a:pPr>
            <a:endParaRPr lang="en-GB" altLang="en-US"/>
          </a:p>
          <a:p>
            <a:pPr eaLnBrk="1" hangingPunct="1">
              <a:spcBef>
                <a:spcPct val="0"/>
              </a:spcBef>
            </a:pPr>
            <a:r>
              <a:rPr lang="en-GB" altLang="en-US"/>
              <a:t>    Who is experiencing the problem?-  </a:t>
            </a:r>
            <a:r>
              <a:rPr lang="en-GB" altLang="en-US" i="1"/>
              <a:t>Everyone in the room with the computer</a:t>
            </a:r>
          </a:p>
          <a:p>
            <a:pPr eaLnBrk="1" hangingPunct="1">
              <a:spcBef>
                <a:spcPct val="0"/>
              </a:spcBef>
            </a:pPr>
            <a:r>
              <a:rPr lang="en-GB" altLang="en-US"/>
              <a:t>    What are the effects/symptoms - </a:t>
            </a:r>
            <a:r>
              <a:rPr lang="en-GB" altLang="en-US" i="1"/>
              <a:t>Loud high pitched whining noise even when the speakers are muted</a:t>
            </a:r>
          </a:p>
          <a:p>
            <a:pPr eaLnBrk="1" hangingPunct="1">
              <a:spcBef>
                <a:spcPct val="0"/>
              </a:spcBef>
            </a:pPr>
            <a:r>
              <a:rPr lang="en-GB" altLang="en-US"/>
              <a:t>    When does the problem occur or when did it start happening? - </a:t>
            </a:r>
            <a:r>
              <a:rPr lang="en-GB" altLang="en-US" i="1"/>
              <a:t>Started happening about a week ago, for the last 2 years it was fine. It isn’t constant, it mostly happens when I’m watching movies or running certain programs with animations</a:t>
            </a:r>
          </a:p>
          <a:p>
            <a:pPr eaLnBrk="1" hangingPunct="1">
              <a:spcBef>
                <a:spcPct val="0"/>
              </a:spcBef>
            </a:pPr>
            <a:r>
              <a:rPr lang="en-GB" altLang="en-US"/>
              <a:t>    Where does the problem occur? - </a:t>
            </a:r>
            <a:r>
              <a:rPr lang="en-GB" altLang="en-US" i="1"/>
              <a:t>The sound seems to be loudest above the left touchpad of the laptop</a:t>
            </a:r>
          </a:p>
          <a:p>
            <a:pPr eaLnBrk="1" hangingPunct="1">
              <a:spcBef>
                <a:spcPct val="0"/>
              </a:spcBef>
            </a:pPr>
            <a:r>
              <a:rPr lang="en-GB" altLang="en-US"/>
              <a:t>    Why did the error happen? - </a:t>
            </a:r>
            <a:r>
              <a:rPr lang="en-GB" altLang="en-US" i="1"/>
              <a:t>Component failing, squeaky moving parts like fans or the Hard Drive, not enough power to certain parts, vibration</a:t>
            </a:r>
          </a:p>
          <a:p>
            <a:pPr eaLnBrk="1" hangingPunct="1">
              <a:spcBef>
                <a:spcPct val="0"/>
              </a:spcBef>
            </a:pPr>
            <a:endParaRPr lang="en-GB" altLang="en-US"/>
          </a:p>
        </p:txBody>
      </p:sp>
      <p:sp>
        <p:nvSpPr>
          <p:cNvPr id="1331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defRPr/>
            </a:pPr>
            <a:fld id="{49887929-ADC6-4800-B471-35F9CD8AFC76}" type="slidenum">
              <a:rPr lang="en-GB" altLang="en-US" smtClean="0">
                <a:latin typeface="Calibri" pitchFamily="34" charset="0"/>
              </a:rPr>
              <a:pPr fontAlgn="base">
                <a:spcBef>
                  <a:spcPct val="0"/>
                </a:spcBef>
                <a:spcAft>
                  <a:spcPct val="0"/>
                </a:spcAft>
                <a:defRPr/>
              </a:pPr>
              <a:t>7</a:t>
            </a:fld>
            <a:endParaRPr lang="en-GB" altLang="en-US">
              <a:latin typeface="Calibri" pitchFamily="34" charset="0"/>
            </a:endParaRPr>
          </a:p>
        </p:txBody>
      </p:sp>
    </p:spTree>
    <p:extLst>
      <p:ext uri="{BB962C8B-B14F-4D97-AF65-F5344CB8AC3E}">
        <p14:creationId xmlns:p14="http://schemas.microsoft.com/office/powerpoint/2010/main" val="2537884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Slide Image Placeholder 1"/>
          <p:cNvSpPr>
            <a:spLocks noGrp="1" noRot="1" noChangeAspect="1" noTextEdit="1"/>
          </p:cNvSpPr>
          <p:nvPr>
            <p:ph type="sldImg"/>
          </p:nvPr>
        </p:nvSpPr>
        <p:spPr bwMode="auto">
          <a:noFill/>
          <a:ln>
            <a:solidFill>
              <a:srgbClr val="000000"/>
            </a:solidFill>
            <a:miter lim="800000"/>
            <a:headEnd/>
            <a:tailEnd/>
          </a:ln>
        </p:spPr>
      </p:sp>
      <p:sp>
        <p:nvSpPr>
          <p:cNvPr id="8601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8192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7EC8006-0CA4-4607-A368-B91651DE42FF}" type="slidenum">
              <a:rPr lang="en-GB" altLang="en-US">
                <a:cs typeface="Arial" charset="0"/>
              </a:rPr>
              <a:pPr fontAlgn="base">
                <a:spcBef>
                  <a:spcPct val="0"/>
                </a:spcBef>
                <a:spcAft>
                  <a:spcPct val="0"/>
                </a:spcAft>
                <a:defRPr/>
              </a:pPr>
              <a:t>18</a:t>
            </a:fld>
            <a:endParaRPr lang="en-GB" altLang="en-US">
              <a:cs typeface="Arial" charset="0"/>
            </a:endParaRPr>
          </a:p>
        </p:txBody>
      </p:sp>
    </p:spTree>
    <p:extLst>
      <p:ext uri="{BB962C8B-B14F-4D97-AF65-F5344CB8AC3E}">
        <p14:creationId xmlns:p14="http://schemas.microsoft.com/office/powerpoint/2010/main" val="3630669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Slide Image Placeholder 1"/>
          <p:cNvSpPr>
            <a:spLocks noGrp="1" noRot="1" noChangeAspect="1" noTextEdit="1"/>
          </p:cNvSpPr>
          <p:nvPr>
            <p:ph type="sldImg"/>
          </p:nvPr>
        </p:nvSpPr>
        <p:spPr bwMode="auto">
          <a:noFill/>
          <a:ln>
            <a:solidFill>
              <a:srgbClr val="000000"/>
            </a:solidFill>
            <a:miter lim="800000"/>
            <a:headEnd/>
            <a:tailEnd/>
          </a:ln>
        </p:spPr>
      </p:sp>
      <p:sp>
        <p:nvSpPr>
          <p:cNvPr id="8806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8397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82E3246-BADC-4F7A-9562-289E9F6E10ED}" type="slidenum">
              <a:rPr lang="en-GB" altLang="en-US">
                <a:cs typeface="Arial" charset="0"/>
              </a:rPr>
              <a:pPr fontAlgn="base">
                <a:spcBef>
                  <a:spcPct val="0"/>
                </a:spcBef>
                <a:spcAft>
                  <a:spcPct val="0"/>
                </a:spcAft>
                <a:defRPr/>
              </a:pPr>
              <a:t>19</a:t>
            </a:fld>
            <a:endParaRPr lang="en-GB" altLang="en-US">
              <a:cs typeface="Arial" charset="0"/>
            </a:endParaRPr>
          </a:p>
        </p:txBody>
      </p:sp>
    </p:spTree>
    <p:extLst>
      <p:ext uri="{BB962C8B-B14F-4D97-AF65-F5344CB8AC3E}">
        <p14:creationId xmlns:p14="http://schemas.microsoft.com/office/powerpoint/2010/main" val="22716788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extLst/>
        </p:spPr>
        <p:txBody>
          <a:bodyPr wrap="square" numCol="1" anchor="t" anchorCtr="0" compatLnSpc="1">
            <a:prstTxWarp prst="textNoShape">
              <a:avLst/>
            </a:prstTxWarp>
            <a:normAutofit fontScale="32500" lnSpcReduction="20000"/>
          </a:bodyPr>
          <a:lstStyle/>
          <a:p>
            <a:pPr eaLnBrk="1" fontAlgn="auto" hangingPunct="1">
              <a:spcBef>
                <a:spcPct val="0"/>
              </a:spcBef>
              <a:spcAft>
                <a:spcPts val="0"/>
              </a:spcAft>
              <a:defRPr/>
            </a:pPr>
            <a:r>
              <a:rPr lang="en-GB" altLang="en-US" dirty="0"/>
              <a:t>Six Thinking Hats - Looking at a Decision From All Points of View</a:t>
            </a:r>
          </a:p>
          <a:p>
            <a:pPr eaLnBrk="1" fontAlgn="auto" hangingPunct="1">
              <a:spcBef>
                <a:spcPct val="0"/>
              </a:spcBef>
              <a:spcAft>
                <a:spcPts val="0"/>
              </a:spcAft>
              <a:defRPr/>
            </a:pPr>
            <a:r>
              <a:rPr lang="en-GB" altLang="en-US" dirty="0"/>
              <a:t> </a:t>
            </a:r>
          </a:p>
          <a:p>
            <a:pPr eaLnBrk="1" fontAlgn="auto" hangingPunct="1">
              <a:spcBef>
                <a:spcPct val="0"/>
              </a:spcBef>
              <a:spcAft>
                <a:spcPts val="0"/>
              </a:spcAft>
              <a:defRPr/>
            </a:pPr>
            <a:r>
              <a:rPr lang="en-GB" altLang="en-US" dirty="0"/>
              <a:t>'Six Thinking Hats' is an important and powerful technique. It is used to look at decisions from a number of important perspectives. This forces you to move outside your habitual thinking style, and helps you to get a more rounded view of a situation.</a:t>
            </a:r>
          </a:p>
          <a:p>
            <a:pPr eaLnBrk="1" fontAlgn="auto" hangingPunct="1">
              <a:spcBef>
                <a:spcPct val="0"/>
              </a:spcBef>
              <a:spcAft>
                <a:spcPts val="0"/>
              </a:spcAft>
              <a:defRPr/>
            </a:pPr>
            <a:endParaRPr lang="en-GB" altLang="en-US" dirty="0"/>
          </a:p>
          <a:p>
            <a:pPr eaLnBrk="1" fontAlgn="auto" hangingPunct="1">
              <a:spcBef>
                <a:spcPct val="0"/>
              </a:spcBef>
              <a:spcAft>
                <a:spcPts val="0"/>
              </a:spcAft>
              <a:defRPr/>
            </a:pPr>
            <a:r>
              <a:rPr lang="en-GB" altLang="en-US" dirty="0"/>
              <a:t>This tool was created by Edward de Bono in his book '6 Thinking Hats'.</a:t>
            </a:r>
          </a:p>
          <a:p>
            <a:pPr eaLnBrk="1" fontAlgn="auto" hangingPunct="1">
              <a:spcBef>
                <a:spcPct val="0"/>
              </a:spcBef>
              <a:spcAft>
                <a:spcPts val="0"/>
              </a:spcAft>
              <a:defRPr/>
            </a:pPr>
            <a:endParaRPr lang="en-GB" altLang="en-US" dirty="0"/>
          </a:p>
          <a:p>
            <a:pPr eaLnBrk="1" fontAlgn="auto" hangingPunct="1">
              <a:spcBef>
                <a:spcPct val="0"/>
              </a:spcBef>
              <a:spcAft>
                <a:spcPts val="0"/>
              </a:spcAft>
              <a:defRPr/>
            </a:pPr>
            <a:r>
              <a:rPr lang="en-GB" altLang="en-US" dirty="0"/>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fontAlgn="auto" hangingPunct="1">
              <a:spcBef>
                <a:spcPct val="0"/>
              </a:spcBef>
              <a:spcAft>
                <a:spcPts val="0"/>
              </a:spcAft>
              <a:defRPr/>
            </a:pPr>
            <a:endParaRPr lang="en-GB" altLang="en-US" dirty="0"/>
          </a:p>
          <a:p>
            <a:pPr eaLnBrk="1" fontAlgn="auto" hangingPunct="1">
              <a:spcBef>
                <a:spcPct val="0"/>
              </a:spcBef>
              <a:spcAft>
                <a:spcPts val="0"/>
              </a:spcAft>
              <a:defRPr/>
            </a:pPr>
            <a:r>
              <a:rPr lang="en-GB" altLang="en-US" dirty="0"/>
              <a:t>Similarly, pessimists may be excessively defensive. Emotional people may fail to look at decisions calmly and rationally.</a:t>
            </a:r>
          </a:p>
          <a:p>
            <a:pPr eaLnBrk="1" fontAlgn="auto" hangingPunct="1">
              <a:spcBef>
                <a:spcPct val="0"/>
              </a:spcBef>
              <a:spcAft>
                <a:spcPts val="0"/>
              </a:spcAft>
              <a:defRPr/>
            </a:pPr>
            <a:endParaRPr lang="en-GB" altLang="en-US" dirty="0"/>
          </a:p>
          <a:p>
            <a:pPr eaLnBrk="1" fontAlgn="auto" hangingPunct="1">
              <a:spcBef>
                <a:spcPct val="0"/>
              </a:spcBef>
              <a:spcAft>
                <a:spcPts val="0"/>
              </a:spcAft>
              <a:defRPr/>
            </a:pPr>
            <a:r>
              <a:rPr lang="en-GB" altLang="en-US" dirty="0"/>
              <a:t>If you look at a problem with the 'Six Thinking Hats' technique, then you will solve it using all approaches. Your decisions and plans will mix ambition, skill in execution, public sensitivity, creativity and good contingency planning.</a:t>
            </a:r>
          </a:p>
          <a:p>
            <a:pPr eaLnBrk="1" fontAlgn="auto" hangingPunct="1">
              <a:spcBef>
                <a:spcPct val="0"/>
              </a:spcBef>
              <a:spcAft>
                <a:spcPts val="0"/>
              </a:spcAft>
              <a:defRPr/>
            </a:pPr>
            <a:endParaRPr lang="en-GB" altLang="en-US" dirty="0"/>
          </a:p>
          <a:p>
            <a:pPr eaLnBrk="1" fontAlgn="auto" hangingPunct="1">
              <a:spcBef>
                <a:spcPct val="0"/>
              </a:spcBef>
              <a:spcAft>
                <a:spcPts val="0"/>
              </a:spcAft>
              <a:defRPr/>
            </a:pPr>
            <a:r>
              <a:rPr lang="en-GB" altLang="en-US" dirty="0"/>
              <a:t>How to Use the Tool:</a:t>
            </a:r>
          </a:p>
          <a:p>
            <a:pPr eaLnBrk="1" fontAlgn="auto" hangingPunct="1">
              <a:spcBef>
                <a:spcPct val="0"/>
              </a:spcBef>
              <a:spcAft>
                <a:spcPts val="0"/>
              </a:spcAft>
              <a:defRPr/>
            </a:pPr>
            <a:r>
              <a:rPr lang="en-GB" altLang="en-US" dirty="0"/>
              <a:t>You can use Six Thinking Hats in meetings or on your own. In meetings it has the benefit of blocking the confrontations that happen when people with different thinking styles discuss the same problem.</a:t>
            </a:r>
          </a:p>
          <a:p>
            <a:pPr eaLnBrk="1" fontAlgn="auto" hangingPunct="1">
              <a:spcBef>
                <a:spcPct val="0"/>
              </a:spcBef>
              <a:spcAft>
                <a:spcPts val="0"/>
              </a:spcAft>
              <a:defRPr/>
            </a:pPr>
            <a:endParaRPr lang="en-GB" altLang="en-US" dirty="0"/>
          </a:p>
          <a:p>
            <a:pPr eaLnBrk="1" fontAlgn="auto" hangingPunct="1">
              <a:spcBef>
                <a:spcPct val="0"/>
              </a:spcBef>
              <a:spcAft>
                <a:spcPts val="0"/>
              </a:spcAft>
              <a:defRPr/>
            </a:pPr>
            <a:r>
              <a:rPr lang="en-GB" altLang="en-US" dirty="0"/>
              <a:t>Each 'Thinking Hat' is a different style of thinking. These are explained below:</a:t>
            </a:r>
          </a:p>
          <a:p>
            <a:pPr eaLnBrk="1" fontAlgn="auto" hangingPunct="1">
              <a:spcBef>
                <a:spcPct val="0"/>
              </a:spcBef>
              <a:spcAft>
                <a:spcPts val="0"/>
              </a:spcAft>
              <a:defRPr/>
            </a:pPr>
            <a:r>
              <a:rPr lang="en-GB" altLang="en-US" dirty="0"/>
              <a:t> </a:t>
            </a:r>
          </a:p>
          <a:p>
            <a:pPr eaLnBrk="1" fontAlgn="auto" hangingPunct="1">
              <a:spcBef>
                <a:spcPct val="0"/>
              </a:spcBef>
              <a:spcAft>
                <a:spcPts val="0"/>
              </a:spcAft>
              <a:defRPr/>
            </a:pPr>
            <a:r>
              <a:rPr lang="en-GB" altLang="en-US" dirty="0"/>
              <a:t>White Hat:</a:t>
            </a:r>
          </a:p>
          <a:p>
            <a:pPr eaLnBrk="1" fontAlgn="auto" hangingPunct="1">
              <a:spcBef>
                <a:spcPct val="0"/>
              </a:spcBef>
              <a:spcAft>
                <a:spcPts val="0"/>
              </a:spcAft>
              <a:defRPr/>
            </a:pPr>
            <a:r>
              <a:rPr lang="en-GB" altLang="en-US" dirty="0"/>
              <a:t>With this thinking hat you focus on the data available. Look at the information you have, and see what you can learn from it. Look for gaps in your knowledge, and either try to fill them or take account of them.</a:t>
            </a:r>
          </a:p>
          <a:p>
            <a:pPr eaLnBrk="1" fontAlgn="auto" hangingPunct="1">
              <a:spcBef>
                <a:spcPct val="0"/>
              </a:spcBef>
              <a:spcAft>
                <a:spcPts val="0"/>
              </a:spcAft>
              <a:defRPr/>
            </a:pPr>
            <a:endParaRPr lang="en-GB" altLang="en-US" dirty="0"/>
          </a:p>
          <a:p>
            <a:pPr eaLnBrk="1" fontAlgn="auto" hangingPunct="1">
              <a:spcBef>
                <a:spcPct val="0"/>
              </a:spcBef>
              <a:spcAft>
                <a:spcPts val="0"/>
              </a:spcAft>
              <a:defRPr/>
            </a:pPr>
            <a:r>
              <a:rPr lang="en-GB" altLang="en-US" dirty="0"/>
              <a:t>This is where you </a:t>
            </a:r>
            <a:r>
              <a:rPr lang="en-GB" altLang="en-US" dirty="0" err="1"/>
              <a:t>analyze</a:t>
            </a:r>
            <a:r>
              <a:rPr lang="en-GB" altLang="en-US" dirty="0"/>
              <a:t> past trends, and try to extrapolate from historical data.</a:t>
            </a:r>
          </a:p>
          <a:p>
            <a:pPr eaLnBrk="1" fontAlgn="auto" hangingPunct="1">
              <a:spcBef>
                <a:spcPct val="0"/>
              </a:spcBef>
              <a:spcAft>
                <a:spcPts val="0"/>
              </a:spcAft>
              <a:defRPr/>
            </a:pPr>
            <a:endParaRPr lang="en-GB" altLang="en-US" dirty="0"/>
          </a:p>
          <a:p>
            <a:pPr eaLnBrk="1" fontAlgn="auto" hangingPunct="1">
              <a:spcBef>
                <a:spcPct val="0"/>
              </a:spcBef>
              <a:spcAft>
                <a:spcPts val="0"/>
              </a:spcAft>
              <a:defRPr/>
            </a:pPr>
            <a:r>
              <a:rPr lang="en-GB" altLang="en-US" dirty="0"/>
              <a:t>Red Hat:</a:t>
            </a:r>
          </a:p>
          <a:p>
            <a:pPr eaLnBrk="1" fontAlgn="auto" hangingPunct="1">
              <a:spcBef>
                <a:spcPct val="0"/>
              </a:spcBef>
              <a:spcAft>
                <a:spcPts val="0"/>
              </a:spcAft>
              <a:defRPr/>
            </a:pPr>
            <a:r>
              <a:rPr lang="en-GB" altLang="en-US" dirty="0"/>
              <a:t>'Wearing' the red hat, you look at problems using intuition, gut reaction, and emotion. Also try to think how other people will react emotionally. Try to understand the responses of people who do not fully know your reasoning.</a:t>
            </a:r>
          </a:p>
          <a:p>
            <a:pPr eaLnBrk="1" fontAlgn="auto" hangingPunct="1">
              <a:spcBef>
                <a:spcPct val="0"/>
              </a:spcBef>
              <a:spcAft>
                <a:spcPts val="0"/>
              </a:spcAft>
              <a:defRPr/>
            </a:pPr>
            <a:endParaRPr lang="en-GB" altLang="en-US" dirty="0"/>
          </a:p>
          <a:p>
            <a:pPr eaLnBrk="1" fontAlgn="auto" hangingPunct="1">
              <a:spcBef>
                <a:spcPct val="0"/>
              </a:spcBef>
              <a:spcAft>
                <a:spcPts val="0"/>
              </a:spcAft>
              <a:defRPr/>
            </a:pPr>
            <a:r>
              <a:rPr lang="en-GB" altLang="en-US" dirty="0"/>
              <a:t>Black Hat:</a:t>
            </a:r>
          </a:p>
          <a:p>
            <a:pPr eaLnBrk="1" fontAlgn="auto" hangingPunct="1">
              <a:spcBef>
                <a:spcPct val="0"/>
              </a:spcBef>
              <a:spcAft>
                <a:spcPts val="0"/>
              </a:spcAft>
              <a:defRPr/>
            </a:pPr>
            <a:r>
              <a:rPr lang="en-GB" altLang="en-US" dirty="0"/>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fontAlgn="auto" hangingPunct="1">
              <a:spcBef>
                <a:spcPct val="0"/>
              </a:spcBef>
              <a:spcAft>
                <a:spcPts val="0"/>
              </a:spcAft>
              <a:defRPr/>
            </a:pPr>
            <a:r>
              <a:rPr lang="en-GB" altLang="en-US" dirty="0"/>
              <a:t> </a:t>
            </a:r>
          </a:p>
          <a:p>
            <a:pPr eaLnBrk="1" fontAlgn="auto" hangingPunct="1">
              <a:spcBef>
                <a:spcPct val="0"/>
              </a:spcBef>
              <a:spcAft>
                <a:spcPts val="0"/>
              </a:spcAft>
              <a:defRPr/>
            </a:pPr>
            <a:r>
              <a:rPr lang="en-GB" altLang="en-US" dirty="0"/>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fontAlgn="auto" hangingPunct="1">
              <a:spcBef>
                <a:spcPct val="0"/>
              </a:spcBef>
              <a:spcAft>
                <a:spcPts val="0"/>
              </a:spcAft>
              <a:defRPr/>
            </a:pPr>
            <a:r>
              <a:rPr lang="en-GB" altLang="en-US" dirty="0"/>
              <a:t>Yellow Hat:</a:t>
            </a:r>
          </a:p>
          <a:p>
            <a:pPr eaLnBrk="1" fontAlgn="auto" hangingPunct="1">
              <a:spcBef>
                <a:spcPct val="0"/>
              </a:spcBef>
              <a:spcAft>
                <a:spcPts val="0"/>
              </a:spcAft>
              <a:defRPr/>
            </a:pPr>
            <a:r>
              <a:rPr lang="en-GB" altLang="en-US" dirty="0"/>
              <a:t>The yellow hat helps you to think positively. It is the optimistic viewpoint that helps you to see all the benefits of the decision and the value in it. Yellow Hat thinking helps you to keep going when everything looks gloomy and difficult.</a:t>
            </a:r>
          </a:p>
          <a:p>
            <a:pPr eaLnBrk="1" fontAlgn="auto" hangingPunct="1">
              <a:spcBef>
                <a:spcPct val="0"/>
              </a:spcBef>
              <a:spcAft>
                <a:spcPts val="0"/>
              </a:spcAft>
              <a:defRPr/>
            </a:pPr>
            <a:endParaRPr lang="en-GB" altLang="en-US" dirty="0"/>
          </a:p>
          <a:p>
            <a:pPr eaLnBrk="1" fontAlgn="auto" hangingPunct="1">
              <a:spcBef>
                <a:spcPct val="0"/>
              </a:spcBef>
              <a:spcAft>
                <a:spcPts val="0"/>
              </a:spcAft>
              <a:defRPr/>
            </a:pPr>
            <a:r>
              <a:rPr lang="en-GB" altLang="en-US" dirty="0"/>
              <a:t>Green Hat:</a:t>
            </a:r>
          </a:p>
          <a:p>
            <a:pPr eaLnBrk="1" fontAlgn="auto" hangingPunct="1">
              <a:spcBef>
                <a:spcPct val="0"/>
              </a:spcBef>
              <a:spcAft>
                <a:spcPts val="0"/>
              </a:spcAft>
              <a:defRPr/>
            </a:pPr>
            <a:r>
              <a:rPr lang="en-GB" altLang="en-US" dirty="0"/>
              <a:t>The Green Hat stands for creativity. This is where you can develop creative solutions to a problem. It is a freewheeling way of thinking, in which there is little criticism of ideas. A whole range of creativity tools can help you here.</a:t>
            </a:r>
          </a:p>
          <a:p>
            <a:pPr eaLnBrk="1" fontAlgn="auto" hangingPunct="1">
              <a:spcBef>
                <a:spcPct val="0"/>
              </a:spcBef>
              <a:spcAft>
                <a:spcPts val="0"/>
              </a:spcAft>
              <a:defRPr/>
            </a:pPr>
            <a:endParaRPr lang="en-GB" altLang="en-US" dirty="0"/>
          </a:p>
          <a:p>
            <a:pPr eaLnBrk="1" fontAlgn="auto" hangingPunct="1">
              <a:spcBef>
                <a:spcPct val="0"/>
              </a:spcBef>
              <a:spcAft>
                <a:spcPts val="0"/>
              </a:spcAft>
              <a:defRPr/>
            </a:pPr>
            <a:r>
              <a:rPr lang="en-GB" altLang="en-US" dirty="0"/>
              <a:t>Blue Hat:</a:t>
            </a:r>
          </a:p>
          <a:p>
            <a:pPr eaLnBrk="1" fontAlgn="auto" hangingPunct="1">
              <a:spcBef>
                <a:spcPct val="0"/>
              </a:spcBef>
              <a:spcAft>
                <a:spcPts val="0"/>
              </a:spcAft>
              <a:defRPr/>
            </a:pPr>
            <a:r>
              <a:rPr lang="en-GB" altLang="en-US" dirty="0"/>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fontAlgn="auto" hangingPunct="1">
              <a:spcBef>
                <a:spcPct val="0"/>
              </a:spcBef>
              <a:spcAft>
                <a:spcPts val="0"/>
              </a:spcAft>
              <a:defRPr/>
            </a:pPr>
            <a:r>
              <a:rPr lang="en-GB" altLang="en-US" dirty="0"/>
              <a:t>A variant of this technique is to look at problems from the point of view of different professionals (e.g. doctors, architects, sales directors, etc.) or different customers.</a:t>
            </a:r>
          </a:p>
          <a:p>
            <a:pPr eaLnBrk="1" fontAlgn="auto" hangingPunct="1">
              <a:spcBef>
                <a:spcPct val="0"/>
              </a:spcBef>
              <a:spcAft>
                <a:spcPts val="0"/>
              </a:spcAft>
              <a:defRPr/>
            </a:pPr>
            <a:endParaRPr lang="en-GB" altLang="en-US" dirty="0"/>
          </a:p>
          <a:p>
            <a:pPr eaLnBrk="1" fontAlgn="auto" hangingPunct="1">
              <a:spcBef>
                <a:spcPct val="0"/>
              </a:spcBef>
              <a:spcAft>
                <a:spcPts val="0"/>
              </a:spcAft>
              <a:defRPr/>
            </a:pPr>
            <a:r>
              <a:rPr lang="en-GB" altLang="en-US" dirty="0"/>
              <a:t>Example:</a:t>
            </a:r>
          </a:p>
          <a:p>
            <a:pPr eaLnBrk="1" fontAlgn="auto" hangingPunct="1">
              <a:spcBef>
                <a:spcPct val="0"/>
              </a:spcBef>
              <a:spcAft>
                <a:spcPts val="0"/>
              </a:spcAft>
              <a:defRPr/>
            </a:pPr>
            <a:r>
              <a:rPr lang="en-GB" altLang="en-US" dirty="0"/>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fontAlgn="auto" hangingPunct="1">
              <a:spcBef>
                <a:spcPct val="0"/>
              </a:spcBef>
              <a:spcAft>
                <a:spcPts val="0"/>
              </a:spcAft>
              <a:defRPr/>
            </a:pPr>
            <a:r>
              <a:rPr lang="en-GB" altLang="en-US" dirty="0"/>
              <a:t> </a:t>
            </a:r>
          </a:p>
          <a:p>
            <a:pPr eaLnBrk="1" fontAlgn="auto" hangingPunct="1">
              <a:spcBef>
                <a:spcPct val="0"/>
              </a:spcBef>
              <a:spcAft>
                <a:spcPts val="0"/>
              </a:spcAft>
              <a:defRPr/>
            </a:pPr>
            <a:r>
              <a:rPr lang="en-GB" altLang="en-US" dirty="0"/>
              <a:t>Looking at the problem with the White Hat, they </a:t>
            </a:r>
            <a:r>
              <a:rPr lang="en-GB" altLang="en-US" dirty="0" err="1"/>
              <a:t>analyze</a:t>
            </a:r>
            <a:r>
              <a:rPr lang="en-GB" altLang="en-US" dirty="0"/>
              <a:t>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fontAlgn="auto" hangingPunct="1">
              <a:spcBef>
                <a:spcPct val="0"/>
              </a:spcBef>
              <a:spcAft>
                <a:spcPts val="0"/>
              </a:spcAft>
              <a:defRPr/>
            </a:pPr>
            <a:r>
              <a:rPr lang="en-GB" altLang="en-US" dirty="0"/>
              <a:t> </a:t>
            </a:r>
          </a:p>
          <a:p>
            <a:pPr eaLnBrk="1" fontAlgn="auto" hangingPunct="1">
              <a:spcBef>
                <a:spcPct val="0"/>
              </a:spcBef>
              <a:spcAft>
                <a:spcPts val="0"/>
              </a:spcAft>
              <a:defRPr/>
            </a:pPr>
            <a:r>
              <a:rPr lang="en-GB" altLang="en-US" dirty="0"/>
              <a:t>With Red Hat thinking, some of the directors think the proposed building looks quite ugly. While it would be highly cost-effective, they worry that people would not like to work in it.</a:t>
            </a:r>
          </a:p>
          <a:p>
            <a:pPr eaLnBrk="1" fontAlgn="auto" hangingPunct="1">
              <a:spcBef>
                <a:spcPct val="0"/>
              </a:spcBef>
              <a:spcAft>
                <a:spcPts val="0"/>
              </a:spcAft>
              <a:defRPr/>
            </a:pPr>
            <a:r>
              <a:rPr lang="en-GB" altLang="en-US" dirty="0"/>
              <a:t> </a:t>
            </a:r>
          </a:p>
          <a:p>
            <a:pPr eaLnBrk="1" fontAlgn="auto" hangingPunct="1">
              <a:spcBef>
                <a:spcPct val="0"/>
              </a:spcBef>
              <a:spcAft>
                <a:spcPts val="0"/>
              </a:spcAft>
              <a:defRPr/>
            </a:pPr>
            <a:r>
              <a:rPr lang="en-GB" altLang="en-US" dirty="0"/>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fontAlgn="auto" hangingPunct="1">
              <a:spcBef>
                <a:spcPct val="0"/>
              </a:spcBef>
              <a:spcAft>
                <a:spcPts val="0"/>
              </a:spcAft>
              <a:defRPr/>
            </a:pPr>
            <a:r>
              <a:rPr lang="en-GB" altLang="en-US" dirty="0"/>
              <a:t> </a:t>
            </a:r>
          </a:p>
          <a:p>
            <a:pPr eaLnBrk="1" fontAlgn="auto" hangingPunct="1">
              <a:spcBef>
                <a:spcPct val="0"/>
              </a:spcBef>
              <a:spcAft>
                <a:spcPts val="0"/>
              </a:spcAft>
              <a:defRPr/>
            </a:pPr>
            <a:r>
              <a:rPr lang="en-GB" altLang="en-US" dirty="0"/>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fontAlgn="auto" hangingPunct="1">
              <a:spcBef>
                <a:spcPct val="0"/>
              </a:spcBef>
              <a:spcAft>
                <a:spcPts val="0"/>
              </a:spcAft>
              <a:defRPr/>
            </a:pPr>
            <a:r>
              <a:rPr lang="en-GB" altLang="en-US" dirty="0"/>
              <a:t> </a:t>
            </a:r>
          </a:p>
          <a:p>
            <a:pPr eaLnBrk="1" fontAlgn="auto" hangingPunct="1">
              <a:spcBef>
                <a:spcPct val="0"/>
              </a:spcBef>
              <a:spcAft>
                <a:spcPts val="0"/>
              </a:spcAft>
              <a:defRPr/>
            </a:pPr>
            <a:r>
              <a:rPr lang="en-GB" altLang="en-US" dirty="0"/>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fontAlgn="auto" hangingPunct="1">
              <a:spcBef>
                <a:spcPct val="0"/>
              </a:spcBef>
              <a:spcAft>
                <a:spcPts val="0"/>
              </a:spcAft>
              <a:defRPr/>
            </a:pPr>
            <a:r>
              <a:rPr lang="en-GB" altLang="en-US" dirty="0"/>
              <a:t> </a:t>
            </a:r>
          </a:p>
          <a:p>
            <a:pPr eaLnBrk="1" fontAlgn="auto" hangingPunct="1">
              <a:spcBef>
                <a:spcPct val="0"/>
              </a:spcBef>
              <a:spcAft>
                <a:spcPts val="0"/>
              </a:spcAft>
              <a:defRPr/>
            </a:pPr>
            <a:r>
              <a:rPr lang="en-GB" altLang="en-US" dirty="0"/>
              <a:t>The Blue Hat has been used by the meeting's Chair to move between the different thinking styles. He or she may have needed to keep other members of the team from switching styles, or from criticizing other peoples' points.</a:t>
            </a:r>
          </a:p>
          <a:p>
            <a:pPr eaLnBrk="1" fontAlgn="auto" hangingPunct="1">
              <a:spcBef>
                <a:spcPct val="0"/>
              </a:spcBef>
              <a:spcAft>
                <a:spcPts val="0"/>
              </a:spcAft>
              <a:defRPr/>
            </a:pPr>
            <a:r>
              <a:rPr lang="en-GB" altLang="en-US" dirty="0"/>
              <a:t> </a:t>
            </a:r>
          </a:p>
          <a:p>
            <a:pPr eaLnBrk="1" fontAlgn="auto" hangingPunct="1">
              <a:spcBef>
                <a:spcPct val="0"/>
              </a:spcBef>
              <a:spcAft>
                <a:spcPts val="0"/>
              </a:spcAft>
              <a:defRPr/>
            </a:pPr>
            <a:r>
              <a:rPr lang="en-GB" altLang="en-US" dirty="0"/>
              <a:t>It is well worth reading Edward de Bono's book 6 Thinking Hats for more information on this technique.</a:t>
            </a:r>
          </a:p>
          <a:p>
            <a:pPr eaLnBrk="1" fontAlgn="auto" hangingPunct="1">
              <a:spcBef>
                <a:spcPct val="0"/>
              </a:spcBef>
              <a:spcAft>
                <a:spcPts val="0"/>
              </a:spcAft>
              <a:defRPr/>
            </a:pPr>
            <a:endParaRPr lang="en-GB" altLang="en-US" dirty="0"/>
          </a:p>
          <a:p>
            <a:pPr eaLnBrk="1" fontAlgn="auto" hangingPunct="1">
              <a:spcBef>
                <a:spcPct val="0"/>
              </a:spcBef>
              <a:spcAft>
                <a:spcPts val="0"/>
              </a:spcAft>
              <a:defRPr/>
            </a:pPr>
            <a:r>
              <a:rPr lang="en-GB" altLang="en-US" dirty="0"/>
              <a:t>Key points: </a:t>
            </a:r>
          </a:p>
          <a:p>
            <a:pPr eaLnBrk="1" fontAlgn="auto" hangingPunct="1">
              <a:spcBef>
                <a:spcPct val="0"/>
              </a:spcBef>
              <a:spcAft>
                <a:spcPts val="0"/>
              </a:spcAft>
              <a:defRPr/>
            </a:pPr>
            <a:r>
              <a:rPr lang="en-GB" altLang="en-US" dirty="0"/>
              <a:t>Six Thinking Hats is a good technique for looking at the effects of a decision from a number of different points of view.</a:t>
            </a:r>
          </a:p>
          <a:p>
            <a:pPr eaLnBrk="1" fontAlgn="auto" hangingPunct="1">
              <a:spcBef>
                <a:spcPct val="0"/>
              </a:spcBef>
              <a:spcAft>
                <a:spcPts val="0"/>
              </a:spcAft>
              <a:defRPr/>
            </a:pPr>
            <a:r>
              <a:rPr lang="en-GB" altLang="en-US" dirty="0"/>
              <a:t> </a:t>
            </a:r>
          </a:p>
          <a:p>
            <a:pPr eaLnBrk="1" fontAlgn="auto" hangingPunct="1">
              <a:spcBef>
                <a:spcPct val="0"/>
              </a:spcBef>
              <a:spcAft>
                <a:spcPts val="0"/>
              </a:spcAft>
              <a:defRPr/>
            </a:pPr>
            <a:r>
              <a:rPr lang="en-GB" altLang="en-US" dirty="0"/>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fontAlgn="auto" hangingPunct="1">
              <a:spcBef>
                <a:spcPct val="0"/>
              </a:spcBef>
              <a:spcAft>
                <a:spcPts val="0"/>
              </a:spcAft>
              <a:defRPr/>
            </a:pPr>
            <a:r>
              <a:rPr lang="en-GB" altLang="en-US" dirty="0"/>
              <a:t> </a:t>
            </a:r>
          </a:p>
          <a:p>
            <a:pPr eaLnBrk="1" fontAlgn="auto" hangingPunct="1">
              <a:spcBef>
                <a:spcPct val="0"/>
              </a:spcBef>
              <a:spcAft>
                <a:spcPts val="0"/>
              </a:spcAft>
              <a:defRPr/>
            </a:pPr>
            <a:r>
              <a:rPr lang="en-GB" altLang="en-US" dirty="0"/>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fontAlgn="auto" hangingPunct="1">
              <a:spcBef>
                <a:spcPct val="0"/>
              </a:spcBef>
              <a:spcAft>
                <a:spcPts val="0"/>
              </a:spcAft>
              <a:defRPr/>
            </a:pPr>
            <a:r>
              <a:rPr lang="en-GB" altLang="en-US" dirty="0"/>
              <a:t> </a:t>
            </a:r>
          </a:p>
          <a:p>
            <a:pPr eaLnBrk="1" fontAlgn="auto" hangingPunct="1">
              <a:spcBef>
                <a:spcPct val="0"/>
              </a:spcBef>
              <a:spcAft>
                <a:spcPts val="0"/>
              </a:spcAft>
              <a:defRPr/>
            </a:pPr>
            <a:endParaRPr lang="en-GB" altLang="en-US" dirty="0"/>
          </a:p>
          <a:p>
            <a:pPr eaLnBrk="1" fontAlgn="auto" hangingPunct="1">
              <a:spcBef>
                <a:spcPct val="0"/>
              </a:spcBef>
              <a:spcAft>
                <a:spcPts val="0"/>
              </a:spcAft>
              <a:defRPr/>
            </a:pPr>
            <a:endParaRPr lang="en-GB" altLang="en-US" dirty="0"/>
          </a:p>
        </p:txBody>
      </p:sp>
      <p:sp>
        <p:nvSpPr>
          <p:cNvPr id="8601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FF3A46D-28EE-434A-8D75-D5BB30A1CFC8}" type="slidenum">
              <a:rPr lang="en-GB" altLang="en-US">
                <a:cs typeface="Arial" charset="0"/>
              </a:rPr>
              <a:pPr fontAlgn="base">
                <a:spcBef>
                  <a:spcPct val="0"/>
                </a:spcBef>
                <a:spcAft>
                  <a:spcPct val="0"/>
                </a:spcAft>
                <a:defRPr/>
              </a:pPr>
              <a:t>20</a:t>
            </a:fld>
            <a:endParaRPr lang="en-GB" altLang="en-US">
              <a:cs typeface="Arial" charset="0"/>
            </a:endParaRPr>
          </a:p>
        </p:txBody>
      </p:sp>
    </p:spTree>
    <p:extLst>
      <p:ext uri="{BB962C8B-B14F-4D97-AF65-F5344CB8AC3E}">
        <p14:creationId xmlns:p14="http://schemas.microsoft.com/office/powerpoint/2010/main" val="2955650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noTextEdit="1"/>
          </p:cNvSpPr>
          <p:nvPr>
            <p:ph type="sldImg"/>
          </p:nvPr>
        </p:nvSpPr>
        <p:spPr bwMode="auto">
          <a:noFill/>
          <a:ln>
            <a:solidFill>
              <a:srgbClr val="000000"/>
            </a:solidFill>
            <a:miter lim="800000"/>
            <a:headEnd/>
            <a:tailEnd/>
          </a:ln>
        </p:spPr>
      </p:sp>
      <p:sp>
        <p:nvSpPr>
          <p:cNvPr id="48131" name="Notes Placeholder 2"/>
          <p:cNvSpPr>
            <a:spLocks noGrp="1"/>
          </p:cNvSpPr>
          <p:nvPr>
            <p:ph type="body" idx="1"/>
          </p:nvPr>
        </p:nvSpPr>
        <p:spPr bwMode="auto">
          <a:extLst/>
        </p:spPr>
        <p:txBody>
          <a:bodyPr wrap="square" numCol="1" anchor="t" anchorCtr="0" compatLnSpc="1">
            <a:prstTxWarp prst="textNoShape">
              <a:avLst/>
            </a:prstTxWarp>
            <a:normAutofit fontScale="32500" lnSpcReduction="20000"/>
          </a:bodyPr>
          <a:lstStyle/>
          <a:p>
            <a:pPr eaLnBrk="1" fontAlgn="auto" hangingPunct="1">
              <a:spcBef>
                <a:spcPct val="0"/>
              </a:spcBef>
              <a:spcAft>
                <a:spcPts val="0"/>
              </a:spcAft>
              <a:defRPr/>
            </a:pPr>
            <a:r>
              <a:rPr lang="en-GB" altLang="en-US"/>
              <a:t>Six Thinking Hats - Looking at a Decision From All Points of View</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'Six Thinking Hats' is an important and powerful technique. It is used to look at decisions from a number of important perspectives. This forces you to move outside your habitual thinking style, and helps you to get a more rounded view of a situation.</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This tool was created by Edward de Bono in his book '6 Thinking Hats'.</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Similarly, pessimists may be excessively defensive. Emotional people may fail to look at decisions calmly and rationally.</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If you look at a problem with the 'Six Thinking Hats' technique, then you will solve it using all approaches. Your decisions and plans will mix ambition, skill in execution, public sensitivity, creativity and good contingency planning.</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How to Use the Tool:</a:t>
            </a:r>
          </a:p>
          <a:p>
            <a:pPr eaLnBrk="1" fontAlgn="auto" hangingPunct="1">
              <a:spcBef>
                <a:spcPct val="0"/>
              </a:spcBef>
              <a:spcAft>
                <a:spcPts val="0"/>
              </a:spcAft>
              <a:defRPr/>
            </a:pPr>
            <a:r>
              <a:rPr lang="en-GB" altLang="en-US"/>
              <a:t>You can use Six Thinking Hats in meetings or on your own. In meetings it has the benefit of blocking the confrontations that happen when people with different thinking styles discuss the same problem.</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Each 'Thinking Hat' is a different style of thinking. These are explained below:</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White Hat:</a:t>
            </a:r>
          </a:p>
          <a:p>
            <a:pPr eaLnBrk="1" fontAlgn="auto" hangingPunct="1">
              <a:spcBef>
                <a:spcPct val="0"/>
              </a:spcBef>
              <a:spcAft>
                <a:spcPts val="0"/>
              </a:spcAft>
              <a:defRPr/>
            </a:pPr>
            <a:r>
              <a:rPr lang="en-GB" altLang="en-US"/>
              <a:t>With this thinking hat you focus on the data available. Look at the information you have, and see what you can learn from it. Look for gaps in your knowledge, and either try to fill them or take account of them.</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This is where you analyze past trends, and try to extrapolate from historical data.</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Red Hat:</a:t>
            </a:r>
          </a:p>
          <a:p>
            <a:pPr eaLnBrk="1" fontAlgn="auto" hangingPunct="1">
              <a:spcBef>
                <a:spcPct val="0"/>
              </a:spcBef>
              <a:spcAft>
                <a:spcPts val="0"/>
              </a:spcAft>
              <a:defRPr/>
            </a:pPr>
            <a:r>
              <a:rPr lang="en-GB" altLang="en-US"/>
              <a:t>'Wearing' the red hat, you look at problems using intuition, gut reaction, and emotion. Also try to think how other people will react emotionally. Try to understand the responses of people who do not fully know your reasoning.</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Black Hat:</a:t>
            </a:r>
          </a:p>
          <a:p>
            <a:pPr eaLnBrk="1" fontAlgn="auto" hangingPunct="1">
              <a:spcBef>
                <a:spcPct val="0"/>
              </a:spcBef>
              <a:spcAft>
                <a:spcPts val="0"/>
              </a:spcAft>
              <a:defRPr/>
            </a:pPr>
            <a:r>
              <a:rPr lang="en-GB" altLang="en-US"/>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fontAlgn="auto" hangingPunct="1">
              <a:spcBef>
                <a:spcPct val="0"/>
              </a:spcBef>
              <a:spcAft>
                <a:spcPts val="0"/>
              </a:spcAft>
              <a:defRPr/>
            </a:pPr>
            <a:r>
              <a:rPr lang="en-GB" altLang="en-US"/>
              <a:t>Yellow Hat:</a:t>
            </a:r>
          </a:p>
          <a:p>
            <a:pPr eaLnBrk="1" fontAlgn="auto" hangingPunct="1">
              <a:spcBef>
                <a:spcPct val="0"/>
              </a:spcBef>
              <a:spcAft>
                <a:spcPts val="0"/>
              </a:spcAft>
              <a:defRPr/>
            </a:pPr>
            <a:r>
              <a:rPr lang="en-GB" altLang="en-US"/>
              <a:t>The yellow hat helps you to think positively. It is the optimistic viewpoint that helps you to see all the benefits of the decision and the value in it. Yellow Hat thinking helps you to keep going when everything looks gloomy and difficult.</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Green Hat:</a:t>
            </a:r>
          </a:p>
          <a:p>
            <a:pPr eaLnBrk="1" fontAlgn="auto" hangingPunct="1">
              <a:spcBef>
                <a:spcPct val="0"/>
              </a:spcBef>
              <a:spcAft>
                <a:spcPts val="0"/>
              </a:spcAft>
              <a:defRPr/>
            </a:pPr>
            <a:r>
              <a:rPr lang="en-GB" altLang="en-US"/>
              <a:t>The Green Hat stands for creativity. This is where you can develop creative solutions to a problem. It is a freewheeling way of thinking, in which there is little criticism of ideas. A whole range of creativity tools can help you here.</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Blue Hat:</a:t>
            </a:r>
          </a:p>
          <a:p>
            <a:pPr eaLnBrk="1" fontAlgn="auto" hangingPunct="1">
              <a:spcBef>
                <a:spcPct val="0"/>
              </a:spcBef>
              <a:spcAft>
                <a:spcPts val="0"/>
              </a:spcAft>
              <a:defRPr/>
            </a:pPr>
            <a:r>
              <a:rPr lang="en-GB" altLang="en-US"/>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fontAlgn="auto" hangingPunct="1">
              <a:spcBef>
                <a:spcPct val="0"/>
              </a:spcBef>
              <a:spcAft>
                <a:spcPts val="0"/>
              </a:spcAft>
              <a:defRPr/>
            </a:pPr>
            <a:r>
              <a:rPr lang="en-GB" altLang="en-US"/>
              <a:t>A variant of this technique is to look at problems from the point of view of different professionals (e.g. doctors, architects, sales directors, etc.) or different customers.</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Example:</a:t>
            </a:r>
          </a:p>
          <a:p>
            <a:pPr eaLnBrk="1" fontAlgn="auto" hangingPunct="1">
              <a:spcBef>
                <a:spcPct val="0"/>
              </a:spcBef>
              <a:spcAft>
                <a:spcPts val="0"/>
              </a:spcAft>
              <a:defRPr/>
            </a:pPr>
            <a:r>
              <a:rPr lang="en-GB" altLang="en-US"/>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Looking at the problem with the White Hat, they analyze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With Red Hat thinking, some of the directors think the proposed building looks quite ugly. While it would be highly cost-effective, they worry that people would not like to work in it.</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The Blue Hat has been used by the meeting's Chair to move between the different thinking styles. He or she may have needed to keep other members of the team from switching styles, or from criticizing other peoples' points.</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It is well worth reading Edward de Bono's book 6 Thinking Hats for more information on this technique.</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Key points: </a:t>
            </a:r>
          </a:p>
          <a:p>
            <a:pPr eaLnBrk="1" fontAlgn="auto" hangingPunct="1">
              <a:spcBef>
                <a:spcPct val="0"/>
              </a:spcBef>
              <a:spcAft>
                <a:spcPts val="0"/>
              </a:spcAft>
              <a:defRPr/>
            </a:pPr>
            <a:r>
              <a:rPr lang="en-GB" altLang="en-US"/>
              <a:t>Six Thinking Hats is a good technique for looking at the effects of a decision from a number of different points of view.</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endParaRPr lang="en-GB" altLang="en-US"/>
          </a:p>
          <a:p>
            <a:pPr eaLnBrk="1" fontAlgn="auto" hangingPunct="1">
              <a:spcBef>
                <a:spcPct val="0"/>
              </a:spcBef>
              <a:spcAft>
                <a:spcPts val="0"/>
              </a:spcAft>
              <a:defRPr/>
            </a:pPr>
            <a:endParaRPr lang="en-GB" altLang="en-US"/>
          </a:p>
        </p:txBody>
      </p:sp>
      <p:sp>
        <p:nvSpPr>
          <p:cNvPr id="8806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E74E6E7-7DD0-479D-86B9-66F9D9612786}" type="slidenum">
              <a:rPr lang="en-GB" altLang="en-US">
                <a:cs typeface="Arial" charset="0"/>
              </a:rPr>
              <a:pPr fontAlgn="base">
                <a:spcBef>
                  <a:spcPct val="0"/>
                </a:spcBef>
                <a:spcAft>
                  <a:spcPct val="0"/>
                </a:spcAft>
                <a:defRPr/>
              </a:pPr>
              <a:t>21</a:t>
            </a:fld>
            <a:endParaRPr lang="en-GB" altLang="en-US">
              <a:cs typeface="Arial" charset="0"/>
            </a:endParaRPr>
          </a:p>
        </p:txBody>
      </p:sp>
    </p:spTree>
    <p:extLst>
      <p:ext uri="{BB962C8B-B14F-4D97-AF65-F5344CB8AC3E}">
        <p14:creationId xmlns:p14="http://schemas.microsoft.com/office/powerpoint/2010/main" val="3847864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extLst/>
        </p:spPr>
        <p:txBody>
          <a:bodyPr wrap="square" numCol="1" anchor="t" anchorCtr="0" compatLnSpc="1">
            <a:prstTxWarp prst="textNoShape">
              <a:avLst/>
            </a:prstTxWarp>
            <a:normAutofit fontScale="32500" lnSpcReduction="20000"/>
          </a:bodyPr>
          <a:lstStyle/>
          <a:p>
            <a:pPr eaLnBrk="1" fontAlgn="auto" hangingPunct="1">
              <a:spcBef>
                <a:spcPct val="0"/>
              </a:spcBef>
              <a:spcAft>
                <a:spcPts val="0"/>
              </a:spcAft>
              <a:defRPr/>
            </a:pPr>
            <a:r>
              <a:rPr lang="en-GB" altLang="en-US"/>
              <a:t>Six Thinking Hats - Looking at a Decision From All Points of View</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'Six Thinking Hats' is an important and powerful technique. It is used to look at decisions from a number of important perspectives. This forces you to move outside your habitual thinking style, and helps you to get a more rounded view of a situation.</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This tool was created by Edward de Bono in his book '6 Thinking Hats'.</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Similarly, pessimists may be excessively defensive. Emotional people may fail to look at decisions calmly and rationally.</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If you look at a problem with the 'Six Thinking Hats' technique, then you will solve it using all approaches. Your decisions and plans will mix ambition, skill in execution, public sensitivity, creativity and good contingency planning.</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How to Use the Tool:</a:t>
            </a:r>
          </a:p>
          <a:p>
            <a:pPr eaLnBrk="1" fontAlgn="auto" hangingPunct="1">
              <a:spcBef>
                <a:spcPct val="0"/>
              </a:spcBef>
              <a:spcAft>
                <a:spcPts val="0"/>
              </a:spcAft>
              <a:defRPr/>
            </a:pPr>
            <a:r>
              <a:rPr lang="en-GB" altLang="en-US"/>
              <a:t>You can use Six Thinking Hats in meetings or on your own. In meetings it has the benefit of blocking the confrontations that happen when people with different thinking styles discuss the same problem.</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Each 'Thinking Hat' is a different style of thinking. These are explained below:</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White Hat:</a:t>
            </a:r>
          </a:p>
          <a:p>
            <a:pPr eaLnBrk="1" fontAlgn="auto" hangingPunct="1">
              <a:spcBef>
                <a:spcPct val="0"/>
              </a:spcBef>
              <a:spcAft>
                <a:spcPts val="0"/>
              </a:spcAft>
              <a:defRPr/>
            </a:pPr>
            <a:r>
              <a:rPr lang="en-GB" altLang="en-US"/>
              <a:t>With this thinking hat you focus on the data available. Look at the information you have, and see what you can learn from it. Look for gaps in your knowledge, and either try to fill them or take account of them.</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This is where you analyze past trends, and try to extrapolate from historical data.</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Red Hat:</a:t>
            </a:r>
          </a:p>
          <a:p>
            <a:pPr eaLnBrk="1" fontAlgn="auto" hangingPunct="1">
              <a:spcBef>
                <a:spcPct val="0"/>
              </a:spcBef>
              <a:spcAft>
                <a:spcPts val="0"/>
              </a:spcAft>
              <a:defRPr/>
            </a:pPr>
            <a:r>
              <a:rPr lang="en-GB" altLang="en-US"/>
              <a:t>'Wearing' the red hat, you look at problems using intuition, gut reaction, and emotion. Also try to think how other people will react emotionally. Try to understand the responses of people who do not fully know your reasoning.</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Black Hat:</a:t>
            </a:r>
          </a:p>
          <a:p>
            <a:pPr eaLnBrk="1" fontAlgn="auto" hangingPunct="1">
              <a:spcBef>
                <a:spcPct val="0"/>
              </a:spcBef>
              <a:spcAft>
                <a:spcPts val="0"/>
              </a:spcAft>
              <a:defRPr/>
            </a:pPr>
            <a:r>
              <a:rPr lang="en-GB" altLang="en-US"/>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fontAlgn="auto" hangingPunct="1">
              <a:spcBef>
                <a:spcPct val="0"/>
              </a:spcBef>
              <a:spcAft>
                <a:spcPts val="0"/>
              </a:spcAft>
              <a:defRPr/>
            </a:pPr>
            <a:r>
              <a:rPr lang="en-GB" altLang="en-US"/>
              <a:t>Yellow Hat:</a:t>
            </a:r>
          </a:p>
          <a:p>
            <a:pPr eaLnBrk="1" fontAlgn="auto" hangingPunct="1">
              <a:spcBef>
                <a:spcPct val="0"/>
              </a:spcBef>
              <a:spcAft>
                <a:spcPts val="0"/>
              </a:spcAft>
              <a:defRPr/>
            </a:pPr>
            <a:r>
              <a:rPr lang="en-GB" altLang="en-US"/>
              <a:t>The yellow hat helps you to think positively. It is the optimistic viewpoint that helps you to see all the benefits of the decision and the value in it. Yellow Hat thinking helps you to keep going when everything looks gloomy and difficult.</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Green Hat:</a:t>
            </a:r>
          </a:p>
          <a:p>
            <a:pPr eaLnBrk="1" fontAlgn="auto" hangingPunct="1">
              <a:spcBef>
                <a:spcPct val="0"/>
              </a:spcBef>
              <a:spcAft>
                <a:spcPts val="0"/>
              </a:spcAft>
              <a:defRPr/>
            </a:pPr>
            <a:r>
              <a:rPr lang="en-GB" altLang="en-US"/>
              <a:t>The Green Hat stands for creativity. This is where you can develop creative solutions to a problem. It is a freewheeling way of thinking, in which there is little criticism of ideas. A whole range of creativity tools can help you here.</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Blue Hat:</a:t>
            </a:r>
          </a:p>
          <a:p>
            <a:pPr eaLnBrk="1" fontAlgn="auto" hangingPunct="1">
              <a:spcBef>
                <a:spcPct val="0"/>
              </a:spcBef>
              <a:spcAft>
                <a:spcPts val="0"/>
              </a:spcAft>
              <a:defRPr/>
            </a:pPr>
            <a:r>
              <a:rPr lang="en-GB" altLang="en-US"/>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fontAlgn="auto" hangingPunct="1">
              <a:spcBef>
                <a:spcPct val="0"/>
              </a:spcBef>
              <a:spcAft>
                <a:spcPts val="0"/>
              </a:spcAft>
              <a:defRPr/>
            </a:pPr>
            <a:r>
              <a:rPr lang="en-GB" altLang="en-US"/>
              <a:t>A variant of this technique is to look at problems from the point of view of different professionals (e.g. doctors, architects, sales directors, etc.) or different customers.</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Example:</a:t>
            </a:r>
          </a:p>
          <a:p>
            <a:pPr eaLnBrk="1" fontAlgn="auto" hangingPunct="1">
              <a:spcBef>
                <a:spcPct val="0"/>
              </a:spcBef>
              <a:spcAft>
                <a:spcPts val="0"/>
              </a:spcAft>
              <a:defRPr/>
            </a:pPr>
            <a:r>
              <a:rPr lang="en-GB" altLang="en-US"/>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Looking at the problem with the White Hat, they analyze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With Red Hat thinking, some of the directors think the proposed building looks quite ugly. While it would be highly cost-effective, they worry that people would not like to work in it.</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The Blue Hat has been used by the meeting's Chair to move between the different thinking styles. He or she may have needed to keep other members of the team from switching styles, or from criticizing other peoples' points.</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It is well worth reading Edward de Bono's book 6 Thinking Hats for more information on this technique.</a:t>
            </a:r>
          </a:p>
          <a:p>
            <a:pPr eaLnBrk="1" fontAlgn="auto" hangingPunct="1">
              <a:spcBef>
                <a:spcPct val="0"/>
              </a:spcBef>
              <a:spcAft>
                <a:spcPts val="0"/>
              </a:spcAft>
              <a:defRPr/>
            </a:pPr>
            <a:endParaRPr lang="en-GB" altLang="en-US"/>
          </a:p>
          <a:p>
            <a:pPr eaLnBrk="1" fontAlgn="auto" hangingPunct="1">
              <a:spcBef>
                <a:spcPct val="0"/>
              </a:spcBef>
              <a:spcAft>
                <a:spcPts val="0"/>
              </a:spcAft>
              <a:defRPr/>
            </a:pPr>
            <a:r>
              <a:rPr lang="en-GB" altLang="en-US"/>
              <a:t>Key points: </a:t>
            </a:r>
          </a:p>
          <a:p>
            <a:pPr eaLnBrk="1" fontAlgn="auto" hangingPunct="1">
              <a:spcBef>
                <a:spcPct val="0"/>
              </a:spcBef>
              <a:spcAft>
                <a:spcPts val="0"/>
              </a:spcAft>
              <a:defRPr/>
            </a:pPr>
            <a:r>
              <a:rPr lang="en-GB" altLang="en-US"/>
              <a:t>Six Thinking Hats is a good technique for looking at the effects of a decision from a number of different points of view.</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r>
              <a:rPr lang="en-GB" altLang="en-US"/>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fontAlgn="auto" hangingPunct="1">
              <a:spcBef>
                <a:spcPct val="0"/>
              </a:spcBef>
              <a:spcAft>
                <a:spcPts val="0"/>
              </a:spcAft>
              <a:defRPr/>
            </a:pPr>
            <a:r>
              <a:rPr lang="en-GB" altLang="en-US"/>
              <a:t> </a:t>
            </a:r>
          </a:p>
          <a:p>
            <a:pPr eaLnBrk="1" fontAlgn="auto" hangingPunct="1">
              <a:spcBef>
                <a:spcPct val="0"/>
              </a:spcBef>
              <a:spcAft>
                <a:spcPts val="0"/>
              </a:spcAft>
              <a:defRPr/>
            </a:pPr>
            <a:endParaRPr lang="en-GB" altLang="en-US"/>
          </a:p>
          <a:p>
            <a:pPr eaLnBrk="1" fontAlgn="auto" hangingPunct="1">
              <a:spcBef>
                <a:spcPct val="0"/>
              </a:spcBef>
              <a:spcAft>
                <a:spcPts val="0"/>
              </a:spcAft>
              <a:defRPr/>
            </a:pPr>
            <a:endParaRPr lang="en-GB" altLang="en-US"/>
          </a:p>
        </p:txBody>
      </p:sp>
      <p:sp>
        <p:nvSpPr>
          <p:cNvPr id="9011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1627C56-59D1-4CC1-A761-088A58724468}" type="slidenum">
              <a:rPr lang="en-GB" altLang="en-US">
                <a:cs typeface="Arial" charset="0"/>
              </a:rPr>
              <a:pPr fontAlgn="base">
                <a:spcBef>
                  <a:spcPct val="0"/>
                </a:spcBef>
                <a:spcAft>
                  <a:spcPct val="0"/>
                </a:spcAft>
                <a:defRPr/>
              </a:pPr>
              <a:t>22</a:t>
            </a:fld>
            <a:endParaRPr lang="en-GB" altLang="en-US">
              <a:cs typeface="Arial" charset="0"/>
            </a:endParaRPr>
          </a:p>
        </p:txBody>
      </p:sp>
    </p:spTree>
    <p:extLst>
      <p:ext uri="{BB962C8B-B14F-4D97-AF65-F5344CB8AC3E}">
        <p14:creationId xmlns:p14="http://schemas.microsoft.com/office/powerpoint/2010/main" val="2411456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Slide Image Placeholder 1"/>
          <p:cNvSpPr>
            <a:spLocks noGrp="1" noRot="1" noChangeAspect="1" noTextEdit="1"/>
          </p:cNvSpPr>
          <p:nvPr>
            <p:ph type="sldImg"/>
          </p:nvPr>
        </p:nvSpPr>
        <p:spPr bwMode="auto">
          <a:noFill/>
          <a:ln>
            <a:solidFill>
              <a:srgbClr val="000000"/>
            </a:solidFill>
            <a:miter lim="800000"/>
            <a:headEnd/>
            <a:tailEnd/>
          </a:ln>
        </p:spPr>
      </p:sp>
      <p:sp>
        <p:nvSpPr>
          <p:cNvPr id="9625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921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5CA7CCF-FF00-4731-868D-9234C8D4316B}" type="slidenum">
              <a:rPr lang="en-GB" altLang="en-US">
                <a:cs typeface="Arial" charset="0"/>
              </a:rPr>
              <a:pPr fontAlgn="base">
                <a:spcBef>
                  <a:spcPct val="0"/>
                </a:spcBef>
                <a:spcAft>
                  <a:spcPct val="0"/>
                </a:spcAft>
                <a:defRPr/>
              </a:pPr>
              <a:t>23</a:t>
            </a:fld>
            <a:endParaRPr lang="en-GB" altLang="en-US">
              <a:cs typeface="Arial" charset="0"/>
            </a:endParaRPr>
          </a:p>
        </p:txBody>
      </p:sp>
    </p:spTree>
    <p:extLst>
      <p:ext uri="{BB962C8B-B14F-4D97-AF65-F5344CB8AC3E}">
        <p14:creationId xmlns:p14="http://schemas.microsoft.com/office/powerpoint/2010/main" val="1960211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0" y="6524625"/>
            <a:ext cx="1295400" cy="219075"/>
          </a:xfrm>
        </p:spPr>
        <p:txBody>
          <a:bodyPr/>
          <a:lstStyle>
            <a:lvl1pPr>
              <a:defRPr/>
            </a:lvl1pPr>
          </a:lstStyle>
          <a:p>
            <a:pPr>
              <a:defRPr/>
            </a:pPr>
            <a:fld id="{6E2DD406-F7C7-430E-83E5-EF8D20947005}" type="datetimeFigureOut">
              <a:rPr lang="en-GB" altLang="en-US"/>
              <a:pPr>
                <a:defRPr/>
              </a:pPr>
              <a:t>12/03/2018</a:t>
            </a:fld>
            <a:endParaRPr lang="en-GB" altLang="en-US"/>
          </a:p>
        </p:txBody>
      </p:sp>
      <p:sp>
        <p:nvSpPr>
          <p:cNvPr id="5" name="Footer Placeholder 4"/>
          <p:cNvSpPr>
            <a:spLocks noGrp="1"/>
          </p:cNvSpPr>
          <p:nvPr>
            <p:ph type="ftr" sz="quarter" idx="11"/>
          </p:nvPr>
        </p:nvSpPr>
        <p:spPr>
          <a:xfrm>
            <a:off x="5519738" y="6381750"/>
            <a:ext cx="3860800" cy="365125"/>
          </a:xfrm>
          <a:prstGeom prst="rect">
            <a:avLst/>
          </a:prstGeom>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C5FAFAB-9318-4388-8288-5E8FF4D233A9}" type="slidenum">
              <a:rPr lang="en-GB" altLang="en-US"/>
              <a:pPr>
                <a:defRPr/>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FF58B6A-1CAF-458D-B306-368DB93E3FE6}" type="datetimeFigureOut">
              <a:rPr lang="en-GB" altLang="en-US"/>
              <a:pPr>
                <a:defRPr/>
              </a:pPr>
              <a:t>12/03/2018</a:t>
            </a:fld>
            <a:endParaRPr lang="en-GB" altLang="en-US"/>
          </a:p>
        </p:txBody>
      </p:sp>
      <p:sp>
        <p:nvSpPr>
          <p:cNvPr id="5" name="Footer Placeholder 4"/>
          <p:cNvSpPr>
            <a:spLocks noGrp="1"/>
          </p:cNvSpPr>
          <p:nvPr>
            <p:ph type="ftr" sz="quarter" idx="11"/>
          </p:nvPr>
        </p:nvSpPr>
        <p:spPr>
          <a:xfrm>
            <a:off x="4176713" y="6461125"/>
            <a:ext cx="3860800" cy="365125"/>
          </a:xfrm>
          <a:prstGeom prst="rect">
            <a:avLst/>
          </a:prstGeom>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2FBA103-73A6-465C-AA80-859E095AB4E9}" type="slidenum">
              <a:rPr lang="en-GB" altLang="en-US"/>
              <a:pPr>
                <a:defRPr/>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D74702B-EA70-4655-9991-BBE595FA1D6F}" type="datetimeFigureOut">
              <a:rPr lang="en-GB" altLang="en-US"/>
              <a:pPr>
                <a:defRPr/>
              </a:pPr>
              <a:t>12/03/2018</a:t>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CBC72DE8-DAB1-4B5E-891D-A6C877C459C7}" type="slidenum">
              <a:rPr lang="en-GB" altLang="en-US"/>
              <a:pPr>
                <a:defRPr/>
              </a:pPr>
              <a:t>‹#›</a:t>
            </a:fld>
            <a:endParaRPr lang="en-GB"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E35E2349-31BD-48CE-B294-84FECADA8D99}" type="datetimeFigureOut">
              <a:rPr lang="en-GB" altLang="en-US"/>
              <a:pPr>
                <a:defRPr/>
              </a:pPr>
              <a:t>12/03/2018</a:t>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B492CAC6-A8D9-4518-AA4C-3E31643F8BF3}" type="slidenum">
              <a:rPr lang="en-GB" altLang="en-US"/>
              <a:pPr>
                <a:defRPr/>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A44CC424-4EB0-4A00-A18D-C2AEEBB3946C}" type="datetimeFigureOut">
              <a:rPr lang="en-GB" altLang="en-US"/>
              <a:pPr>
                <a:defRPr/>
              </a:pPr>
              <a:t>12/03/2018</a:t>
            </a:fld>
            <a:endParaRPr lang="en-GB" altLang="en-US"/>
          </a:p>
        </p:txBody>
      </p:sp>
      <p:sp>
        <p:nvSpPr>
          <p:cNvPr id="8" name="Slide Number Placeholder 5"/>
          <p:cNvSpPr>
            <a:spLocks noGrp="1"/>
          </p:cNvSpPr>
          <p:nvPr>
            <p:ph type="sldNum" sz="quarter" idx="11"/>
          </p:nvPr>
        </p:nvSpPr>
        <p:spPr/>
        <p:txBody>
          <a:bodyPr/>
          <a:lstStyle>
            <a:lvl1pPr>
              <a:defRPr/>
            </a:lvl1pPr>
          </a:lstStyle>
          <a:p>
            <a:pPr>
              <a:defRPr/>
            </a:pPr>
            <a:fld id="{1602C103-1D67-40F5-BB01-AAE8D19767C9}" type="slidenum">
              <a:rPr lang="en-GB" altLang="en-US"/>
              <a:pPr>
                <a:defRPr/>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6A66E658-8C8B-4334-A489-9F81CCF66C2E}" type="datetimeFigureOut">
              <a:rPr lang="en-GB" altLang="en-US"/>
              <a:pPr>
                <a:defRPr/>
              </a:pPr>
              <a:t>12/03/2018</a:t>
            </a:fld>
            <a:endParaRPr lang="en-GB" altLang="en-US"/>
          </a:p>
        </p:txBody>
      </p:sp>
      <p:sp>
        <p:nvSpPr>
          <p:cNvPr id="4" name="Slide Number Placeholder 5"/>
          <p:cNvSpPr>
            <a:spLocks noGrp="1"/>
          </p:cNvSpPr>
          <p:nvPr>
            <p:ph type="sldNum" sz="quarter" idx="11"/>
          </p:nvPr>
        </p:nvSpPr>
        <p:spPr/>
        <p:txBody>
          <a:bodyPr/>
          <a:lstStyle>
            <a:lvl1pPr>
              <a:defRPr/>
            </a:lvl1pPr>
          </a:lstStyle>
          <a:p>
            <a:pPr>
              <a:defRPr/>
            </a:pPr>
            <a:fld id="{02B2C77D-3ACC-4518-8CE3-5FF0E571C003}" type="slidenum">
              <a:rPr lang="en-GB" altLang="en-US"/>
              <a:pPr>
                <a:defRPr/>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F89A0C28-170F-4BDC-A672-C99F2E2C9D20}" type="datetimeFigureOut">
              <a:rPr lang="en-GB" altLang="en-US"/>
              <a:pPr>
                <a:defRPr/>
              </a:pPr>
              <a:t>12/03/2018</a:t>
            </a:fld>
            <a:endParaRPr lang="en-GB" altLang="en-US"/>
          </a:p>
        </p:txBody>
      </p:sp>
      <p:sp>
        <p:nvSpPr>
          <p:cNvPr id="3" name="Slide Number Placeholder 5"/>
          <p:cNvSpPr>
            <a:spLocks noGrp="1"/>
          </p:cNvSpPr>
          <p:nvPr>
            <p:ph type="sldNum" sz="quarter" idx="11"/>
          </p:nvPr>
        </p:nvSpPr>
        <p:spPr/>
        <p:txBody>
          <a:bodyPr/>
          <a:lstStyle>
            <a:lvl1pPr>
              <a:defRPr/>
            </a:lvl1pPr>
          </a:lstStyle>
          <a:p>
            <a:pPr>
              <a:defRPr/>
            </a:pPr>
            <a:fld id="{CF55A6C5-BA69-4D66-9BDA-F77DC93DA79B}" type="slidenum">
              <a:rPr lang="en-GB" altLang="en-US"/>
              <a:pPr>
                <a:defRPr/>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3BA01719-B373-4B9E-8DF8-86E641229308}" type="datetimeFigureOut">
              <a:rPr lang="en-GB" altLang="en-US"/>
              <a:pPr>
                <a:defRPr/>
              </a:pPr>
              <a:t>12/03/2018</a:t>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F9EAEF41-F55D-4E3A-851B-D1989EEDC67C}" type="slidenum">
              <a:rPr lang="en-GB" altLang="en-US"/>
              <a:pPr>
                <a:defRPr/>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CE5F3F19-F31E-425F-8CC7-584144121D87}" type="datetimeFigureOut">
              <a:rPr lang="en-GB" altLang="en-US"/>
              <a:pPr>
                <a:defRPr/>
              </a:pPr>
              <a:t>12/03/2018</a:t>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B2DFE961-4DA6-4929-B579-C6F2DD952087}" type="slidenum">
              <a:rPr lang="en-GB" altLang="en-US"/>
              <a:pPr>
                <a:defRPr/>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AB95FBE-7CD0-4BA7-BDC9-E61A1A1B0846}" type="datetimeFigureOut">
              <a:rPr lang="en-GB" altLang="en-US"/>
              <a:pPr>
                <a:defRPr/>
              </a:pPr>
              <a:t>12/03/2018</a:t>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F34C1903-0338-4B38-9289-5C0D709E49DB}" type="slidenum">
              <a:rPr lang="en-GB" altLang="en-US"/>
              <a:pPr>
                <a:defRPr/>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AA2CB04-1FB1-400E-A009-CC47DD41C909}" type="datetimeFigureOut">
              <a:rPr lang="en-GB" altLang="en-US"/>
              <a:pPr>
                <a:defRPr/>
              </a:pPr>
              <a:t>12/03/2018</a:t>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73A7F187-E36E-4983-9F8B-10A603DF9A33}" type="slidenum">
              <a:rPr lang="en-GB" altLang="en-US"/>
              <a:pPr>
                <a:defRPr/>
              </a:pPr>
              <a:t>‹#›</a:t>
            </a:fld>
            <a:endParaRPr lang="en-GB"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7F762E0C-E3B2-481E-8D4F-395A6532D87B}" type="datetimeFigureOut">
              <a:rPr lang="en-GB"/>
              <a:pPr>
                <a:defRPr/>
              </a:pPr>
              <a:t>12/03/2018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EE74BD9-3B7D-49E1-85BA-5C489A71AB1C}"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ABAFE46C-C5E8-49BA-BA78-E0A24350C3E5}" type="datetimeFigureOut">
              <a:rPr lang="en-GB"/>
              <a:pPr>
                <a:defRPr/>
              </a:pPr>
              <a:t>12/03/2018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AB9EB45-3E1B-460C-B2CE-B9EC0566DB69}"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CAA1AC7D-DF60-4EE2-9525-A09BAB0C01EE}" type="datetimeFigureOut">
              <a:rPr lang="en-GB"/>
              <a:pPr>
                <a:defRPr/>
              </a:pPr>
              <a:t>12/03/2018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6695648-3919-432D-A6DD-4AC440C0EEF0}" type="slidenum">
              <a:rPr lang="en-GB"/>
              <a:pPr>
                <a:defRPr/>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57C9133B-3C5D-48E0-93C6-7286CEA859DC}" type="datetimeFigureOut">
              <a:rPr lang="en-GB"/>
              <a:pPr>
                <a:defRPr/>
              </a:pPr>
              <a:t>12/03/2018</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412F12FA-2848-4F49-A7B0-E3285933A645}" type="slidenum">
              <a:rPr lang="en-GB"/>
              <a:pPr>
                <a:defRPr/>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00BD4DDD-9D09-45E3-AAA5-B0AAB443F5D9}" type="datetimeFigureOut">
              <a:rPr lang="en-GB"/>
              <a:pPr>
                <a:defRPr/>
              </a:pPr>
              <a:t>12/03/2018</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E974C8AB-EB2E-4D65-A640-A4557D048D12}" type="slidenum">
              <a:rPr lang="en-GB"/>
              <a:pPr>
                <a:defRPr/>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9434B533-75A7-4BFF-BC75-56275332BC1A}" type="datetimeFigureOut">
              <a:rPr lang="en-GB"/>
              <a:pPr>
                <a:defRPr/>
              </a:pPr>
              <a:t>12/03/2018</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D2B406C9-C78B-4242-8750-B10736EBDAC9}" type="slidenum">
              <a:rPr lang="en-GB"/>
              <a:pPr>
                <a:defRPr/>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39214CDA-1573-4620-AB7D-35DCB3FFF0DE}" type="datetimeFigureOut">
              <a:rPr lang="en-GB"/>
              <a:pPr>
                <a:defRPr/>
              </a:pPr>
              <a:t>12/03/2018</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61331100-65DB-4964-90F7-F76828C23F00}" type="slidenum">
              <a:rPr lang="en-GB"/>
              <a:pPr>
                <a:defRPr/>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A049218B-1C8C-4BCA-8A0E-BA7F38148750}" type="datetimeFigureOut">
              <a:rPr lang="en-GB"/>
              <a:pPr>
                <a:defRPr/>
              </a:pPr>
              <a:t>12/03/2018</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A7C9C16-DB6C-4EFF-9510-1C0C5481F622}" type="slidenum">
              <a:rPr lang="en-GB"/>
              <a:pPr>
                <a:defRPr/>
              </a:p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F42ECB7-655E-46D0-8755-70CD38D180E1}" type="datetimeFigureOut">
              <a:rPr lang="en-GB"/>
              <a:pPr>
                <a:defRPr/>
              </a:pPr>
              <a:t>12/03/2018</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BB81D2DF-D090-4FE7-A74E-582D7F049254}" type="slidenum">
              <a:rPr lang="en-GB"/>
              <a:pPr>
                <a:defRPr/>
              </a:pPr>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3BC36F4-8784-4AE1-AE5B-8C09A544A614}" type="datetimeFigureOut">
              <a:rPr lang="en-GB"/>
              <a:pPr>
                <a:defRPr/>
              </a:pPr>
              <a:t>12/03/2018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2AB5AEC-98B0-40AB-847C-282BA0BCEA29}" type="slidenum">
              <a:rPr lang="en-GB"/>
              <a:pPr>
                <a:defRPr/>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9AF3329F-E38F-46F3-A8F0-5A862743336D}" type="datetimeFigureOut">
              <a:rPr lang="en-GB"/>
              <a:pPr>
                <a:defRPr/>
              </a:pPr>
              <a:t>12/03/2018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D5454D28-0EA4-4C4E-88B8-731EF1F98422}" type="slidenum">
              <a:rPr lang="en-GB"/>
              <a:pPr>
                <a:defRPr/>
              </a:p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0" y="6524625"/>
            <a:ext cx="1295400" cy="219075"/>
          </a:xfrm>
        </p:spPr>
        <p:txBody>
          <a:bodyPr/>
          <a:lstStyle>
            <a:lvl1pPr>
              <a:defRPr/>
            </a:lvl1pPr>
          </a:lstStyle>
          <a:p>
            <a:pPr>
              <a:defRPr/>
            </a:pPr>
            <a:fld id="{E584AF71-C58D-4DE4-9DCB-79FD78D6CAF4}" type="datetimeFigureOut">
              <a:rPr lang="en-GB" altLang="en-US"/>
              <a:pPr>
                <a:defRPr/>
              </a:pPr>
              <a:t>12/03/2018</a:t>
            </a:fld>
            <a:endParaRPr lang="en-GB" altLang="en-US"/>
          </a:p>
        </p:txBody>
      </p:sp>
      <p:sp>
        <p:nvSpPr>
          <p:cNvPr id="5" name="Footer Placeholder 4"/>
          <p:cNvSpPr>
            <a:spLocks noGrp="1"/>
          </p:cNvSpPr>
          <p:nvPr>
            <p:ph type="ftr" sz="quarter" idx="11"/>
          </p:nvPr>
        </p:nvSpPr>
        <p:spPr>
          <a:xfrm>
            <a:off x="5519738" y="6381750"/>
            <a:ext cx="3860800" cy="365125"/>
          </a:xfrm>
          <a:prstGeom prst="rect">
            <a:avLst/>
          </a:prstGeom>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EF026B0-B373-47A6-A295-07E0DB648435}" type="slidenum">
              <a:rPr lang="en-GB" altLang="en-US"/>
              <a:pPr>
                <a:defRPr/>
              </a:pPr>
              <a:t>‹#›</a:t>
            </a:fld>
            <a:endParaRPr lang="en-GB" alt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A150ADB-D35E-4523-B01C-16B6EB52BEEA}" type="datetimeFigureOut">
              <a:rPr lang="en-GB" altLang="en-US"/>
              <a:pPr>
                <a:defRPr/>
              </a:pPr>
              <a:t>12/03/2018</a:t>
            </a:fld>
            <a:endParaRPr lang="en-GB" altLang="en-US"/>
          </a:p>
        </p:txBody>
      </p:sp>
      <p:sp>
        <p:nvSpPr>
          <p:cNvPr id="5" name="Footer Placeholder 4"/>
          <p:cNvSpPr>
            <a:spLocks noGrp="1"/>
          </p:cNvSpPr>
          <p:nvPr>
            <p:ph type="ftr" sz="quarter" idx="11"/>
          </p:nvPr>
        </p:nvSpPr>
        <p:spPr>
          <a:xfrm>
            <a:off x="4176713" y="6461125"/>
            <a:ext cx="3860800" cy="365125"/>
          </a:xfrm>
          <a:prstGeom prst="rect">
            <a:avLst/>
          </a:prstGeom>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44C8C55-30B0-46E8-AFFE-73E062C8E5F9}" type="slidenum">
              <a:rPr lang="en-GB" altLang="en-US"/>
              <a:pPr>
                <a:defRPr/>
              </a:pPr>
              <a:t>‹#›</a:t>
            </a:fld>
            <a:endParaRPr lang="en-GB" alt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C512B618-D462-45E8-B878-12C814C9934F}" type="datetimeFigureOut">
              <a:rPr lang="en-GB" altLang="en-US"/>
              <a:pPr>
                <a:defRPr/>
              </a:pPr>
              <a:t>12/03/2018</a:t>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A167186A-7AE7-4279-A94D-002BA08B72A6}" type="slidenum">
              <a:rPr lang="en-GB" altLang="en-US"/>
              <a:pPr>
                <a:defRPr/>
              </a:pPr>
              <a:t>‹#›</a:t>
            </a:fld>
            <a:endParaRPr lang="en-GB" alt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79F2ECC9-E082-47C6-8C21-31EE74CE1EFC}" type="datetimeFigureOut">
              <a:rPr lang="en-GB" altLang="en-US"/>
              <a:pPr>
                <a:defRPr/>
              </a:pPr>
              <a:t>12/03/2018</a:t>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44685B23-127E-430B-B27D-9E0BD682DF06}" type="slidenum">
              <a:rPr lang="en-GB" altLang="en-US"/>
              <a:pPr>
                <a:defRPr/>
              </a:pPr>
              <a:t>‹#›</a:t>
            </a:fld>
            <a:endParaRPr lang="en-GB" alt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F8E7C386-FB9F-4170-8123-BE41761D49CE}" type="datetimeFigureOut">
              <a:rPr lang="en-GB" altLang="en-US"/>
              <a:pPr>
                <a:defRPr/>
              </a:pPr>
              <a:t>12/03/2018</a:t>
            </a:fld>
            <a:endParaRPr lang="en-GB" altLang="en-US"/>
          </a:p>
        </p:txBody>
      </p:sp>
      <p:sp>
        <p:nvSpPr>
          <p:cNvPr id="8" name="Slide Number Placeholder 5"/>
          <p:cNvSpPr>
            <a:spLocks noGrp="1"/>
          </p:cNvSpPr>
          <p:nvPr>
            <p:ph type="sldNum" sz="quarter" idx="11"/>
          </p:nvPr>
        </p:nvSpPr>
        <p:spPr/>
        <p:txBody>
          <a:bodyPr/>
          <a:lstStyle>
            <a:lvl1pPr>
              <a:defRPr/>
            </a:lvl1pPr>
          </a:lstStyle>
          <a:p>
            <a:pPr>
              <a:defRPr/>
            </a:pPr>
            <a:fld id="{7762637B-7CD2-433C-B35D-89BAFD451F20}" type="slidenum">
              <a:rPr lang="en-GB" altLang="en-US"/>
              <a:pPr>
                <a:defRPr/>
              </a:pPr>
              <a:t>‹#›</a:t>
            </a:fld>
            <a:endParaRPr lang="en-GB" alt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1D8C833-A101-4D3A-9491-E224A36BBEC5}" type="datetimeFigureOut">
              <a:rPr lang="en-GB" altLang="en-US"/>
              <a:pPr>
                <a:defRPr/>
              </a:pPr>
              <a:t>12/03/2018</a:t>
            </a:fld>
            <a:endParaRPr lang="en-GB" altLang="en-US"/>
          </a:p>
        </p:txBody>
      </p:sp>
      <p:sp>
        <p:nvSpPr>
          <p:cNvPr id="4" name="Slide Number Placeholder 5"/>
          <p:cNvSpPr>
            <a:spLocks noGrp="1"/>
          </p:cNvSpPr>
          <p:nvPr>
            <p:ph type="sldNum" sz="quarter" idx="11"/>
          </p:nvPr>
        </p:nvSpPr>
        <p:spPr/>
        <p:txBody>
          <a:bodyPr/>
          <a:lstStyle>
            <a:lvl1pPr>
              <a:defRPr/>
            </a:lvl1pPr>
          </a:lstStyle>
          <a:p>
            <a:pPr>
              <a:defRPr/>
            </a:pPr>
            <a:fld id="{B8609DE7-9182-4C69-86B6-6DA89A5BF3FB}" type="slidenum">
              <a:rPr lang="en-GB" altLang="en-US"/>
              <a:pPr>
                <a:defRPr/>
              </a:pPr>
              <a:t>‹#›</a:t>
            </a:fld>
            <a:endParaRPr lang="en-GB" alt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1BF90F-842A-4CD6-BD34-5D6CB06E2A1C}" type="datetimeFigureOut">
              <a:rPr lang="en-GB" altLang="en-US"/>
              <a:pPr>
                <a:defRPr/>
              </a:pPr>
              <a:t>12/03/2018</a:t>
            </a:fld>
            <a:endParaRPr lang="en-GB" altLang="en-US"/>
          </a:p>
        </p:txBody>
      </p:sp>
      <p:sp>
        <p:nvSpPr>
          <p:cNvPr id="3" name="Slide Number Placeholder 5"/>
          <p:cNvSpPr>
            <a:spLocks noGrp="1"/>
          </p:cNvSpPr>
          <p:nvPr>
            <p:ph type="sldNum" sz="quarter" idx="11"/>
          </p:nvPr>
        </p:nvSpPr>
        <p:spPr/>
        <p:txBody>
          <a:bodyPr/>
          <a:lstStyle>
            <a:lvl1pPr>
              <a:defRPr/>
            </a:lvl1pPr>
          </a:lstStyle>
          <a:p>
            <a:pPr>
              <a:defRPr/>
            </a:pPr>
            <a:fld id="{EAE2A4BA-9144-4525-9D3B-BCF19C7752E2}" type="slidenum">
              <a:rPr lang="en-GB" altLang="en-US"/>
              <a:pPr>
                <a:defRPr/>
              </a:pPr>
              <a:t>‹#›</a:t>
            </a:fld>
            <a:endParaRPr lang="en-GB" alt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AD593CD1-DDFF-4251-BF20-D0DB8677DCBB}" type="datetimeFigureOut">
              <a:rPr lang="en-GB" altLang="en-US"/>
              <a:pPr>
                <a:defRPr/>
              </a:pPr>
              <a:t>12/03/2018</a:t>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AEECFEEF-DB82-4ECB-9533-42BB4EFA0585}" type="slidenum">
              <a:rPr lang="en-GB" altLang="en-US"/>
              <a:pPr>
                <a:defRPr/>
              </a:pPr>
              <a:t>‹#›</a:t>
            </a:fld>
            <a:endParaRPr lang="en-GB" alt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EF5D3FDC-1E6B-4E70-B344-A626C494A764}" type="datetimeFigureOut">
              <a:rPr lang="en-GB" altLang="en-US"/>
              <a:pPr>
                <a:defRPr/>
              </a:pPr>
              <a:t>12/03/2018</a:t>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122A260D-4893-4249-8C5D-0C21663CD064}" type="slidenum">
              <a:rPr lang="en-GB" altLang="en-US"/>
              <a:pPr>
                <a:defRPr/>
              </a:pPr>
              <a:t>‹#›</a:t>
            </a:fld>
            <a:endParaRPr lang="en-GB" alt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52CEAFB-FEA8-4844-B477-47C1ECF7FC18}" type="datetimeFigureOut">
              <a:rPr lang="en-GB" altLang="en-US"/>
              <a:pPr>
                <a:defRPr/>
              </a:pPr>
              <a:t>12/03/2018</a:t>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502B2787-E2E1-4709-B156-F97636A1A500}" type="slidenum">
              <a:rPr lang="en-GB" altLang="en-US"/>
              <a:pPr>
                <a:defRPr/>
              </a:pPr>
              <a:t>‹#›</a:t>
            </a:fld>
            <a:endParaRPr lang="en-GB" alt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EAD63A5-3424-4286-93E0-70B051AE6C37}" type="datetimeFigureOut">
              <a:rPr lang="en-GB" altLang="en-US"/>
              <a:pPr>
                <a:defRPr/>
              </a:pPr>
              <a:t>12/03/2018</a:t>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88870777-923B-4ED3-B367-B339490B27B2}" type="slidenum">
              <a:rPr lang="en-GB" altLang="en-US"/>
              <a:pPr>
                <a:defRPr/>
              </a:pPr>
              <a:t>‹#›</a:t>
            </a:fld>
            <a:endParaRPr lang="en-GB" alt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Content Placeholder 2"/>
          <p:cNvSpPr>
            <a:spLocks noGrp="1"/>
          </p:cNvSpPr>
          <p:nvPr>
            <p:ph idx="1"/>
          </p:nvPr>
        </p:nvSpPr>
        <p:spPr>
          <a:xfrm>
            <a:off x="609600" y="1600200"/>
            <a:ext cx="109728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1CE1C25F-210C-4050-B965-ED02F2AB3CDA}" type="datetimeFigureOut">
              <a:rPr lang="en-GB" altLang="en-US"/>
              <a:pPr>
                <a:defRPr/>
              </a:pPr>
              <a:t>12/03/2018</a:t>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812DB9E6-A4DD-4085-A8A8-4AA1B5A74D0A}" type="slidenum">
              <a:rPr lang="en-GB" altLang="en-US"/>
              <a:pPr>
                <a:defRPr/>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963" y="6524625"/>
            <a:ext cx="1295400" cy="219075"/>
          </a:xfrm>
          <a:prstGeom prst="rect">
            <a:avLst/>
          </a:prstGeom>
        </p:spPr>
        <p:txBody>
          <a:bodyPr vert="horz" wrap="square" lIns="91440" tIns="45720" rIns="91440" bIns="45720" numCol="1" anchor="ctr" anchorCtr="0" compatLnSpc="1">
            <a:prstTxWarp prst="textNoShape">
              <a:avLst/>
            </a:prstTxWarp>
          </a:bodyPr>
          <a:lstStyle>
            <a:lvl1pPr algn="ctr" eaLnBrk="1" fontAlgn="auto" hangingPunct="1">
              <a:spcBef>
                <a:spcPts val="0"/>
              </a:spcBef>
              <a:spcAft>
                <a:spcPts val="0"/>
              </a:spcAft>
              <a:defRPr sz="1000">
                <a:solidFill>
                  <a:srgbClr val="898989"/>
                </a:solidFill>
                <a:latin typeface="+mn-lt"/>
                <a:cs typeface="+mn-cs"/>
              </a:defRPr>
            </a:lvl1pPr>
          </a:lstStyle>
          <a:p>
            <a:pPr>
              <a:defRPr/>
            </a:pPr>
            <a:fld id="{DB95805A-169A-43C4-8862-ED713A2ABDC5}" type="datetimeFigureOut">
              <a:rPr lang="en-GB" altLang="en-US"/>
              <a:pPr>
                <a:defRPr/>
              </a:pPr>
              <a:t>12/03/2018</a:t>
            </a:fld>
            <a:endParaRPr lang="en-GB" altLang="en-US"/>
          </a:p>
        </p:txBody>
      </p:sp>
      <p:sp>
        <p:nvSpPr>
          <p:cNvPr id="6" name="Slide Number Placeholder 5"/>
          <p:cNvSpPr>
            <a:spLocks noGrp="1"/>
          </p:cNvSpPr>
          <p:nvPr>
            <p:ph type="sldNum" sz="quarter" idx="4"/>
          </p:nvPr>
        </p:nvSpPr>
        <p:spPr>
          <a:xfrm>
            <a:off x="10609263" y="6381750"/>
            <a:ext cx="973137" cy="339725"/>
          </a:xfrm>
          <a:prstGeom prst="rect">
            <a:avLst/>
          </a:prstGeom>
        </p:spPr>
        <p:txBody>
          <a:bodyPr vert="horz" wrap="square" lIns="91440" tIns="45720" rIns="91440" bIns="45720" numCol="1" anchor="ctr" anchorCtr="0" compatLnSpc="1">
            <a:prstTxWarp prst="textNoShape">
              <a:avLst/>
            </a:prstTxWarp>
          </a:bodyPr>
          <a:lstStyle>
            <a:lvl1pPr algn="r" eaLnBrk="1" fontAlgn="auto" hangingPunct="1">
              <a:spcBef>
                <a:spcPts val="0"/>
              </a:spcBef>
              <a:spcAft>
                <a:spcPts val="0"/>
              </a:spcAft>
              <a:defRPr sz="1200">
                <a:solidFill>
                  <a:srgbClr val="898989"/>
                </a:solidFill>
                <a:latin typeface="+mn-lt"/>
                <a:cs typeface="+mn-cs"/>
              </a:defRPr>
            </a:lvl1pPr>
          </a:lstStyle>
          <a:p>
            <a:pPr>
              <a:defRPr/>
            </a:pPr>
            <a:fld id="{C5129529-2866-44EF-9803-0D57B973759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19" r:id="rId1"/>
    <p:sldLayoutId id="2147483720"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3314" name="Title Placeholder 1"/>
          <p:cNvSpPr>
            <a:spLocks noGrp="1"/>
          </p:cNvSpPr>
          <p:nvPr>
            <p:ph type="title"/>
          </p:nvPr>
        </p:nvSpPr>
        <p:spPr bwMode="auto">
          <a:xfrm>
            <a:off x="838200" y="365125"/>
            <a:ext cx="10515600" cy="1325563"/>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3315" name="Text Placeholder 2"/>
          <p:cNvSpPr>
            <a:spLocks noGrp="1"/>
          </p:cNvSpPr>
          <p:nvPr>
            <p:ph type="body" idx="1"/>
          </p:nvPr>
        </p:nvSpPr>
        <p:spPr bwMode="auto">
          <a:xfrm>
            <a:off x="838200" y="1825625"/>
            <a:ext cx="10515600" cy="435133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229D4DF0-01DD-42E1-86B1-12F96F866593}" type="datetimeFigureOut">
              <a:rPr lang="en-GB"/>
              <a:pPr>
                <a:defRPr/>
              </a:pPr>
              <a:t>12/03/2018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578AC18C-C892-4DC9-A5D2-AA071B5E5B20}"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a:defRPr>
      </a:lvl2pPr>
      <a:lvl3pPr algn="l" rtl="0" eaLnBrk="0" fontAlgn="base" hangingPunct="0">
        <a:lnSpc>
          <a:spcPct val="90000"/>
        </a:lnSpc>
        <a:spcBef>
          <a:spcPct val="0"/>
        </a:spcBef>
        <a:spcAft>
          <a:spcPct val="0"/>
        </a:spcAft>
        <a:defRPr sz="4400">
          <a:solidFill>
            <a:schemeClr val="tx1"/>
          </a:solidFill>
          <a:latin typeface="Calibri Light"/>
        </a:defRPr>
      </a:lvl3pPr>
      <a:lvl4pPr algn="l" rtl="0" eaLnBrk="0" fontAlgn="base" hangingPunct="0">
        <a:lnSpc>
          <a:spcPct val="90000"/>
        </a:lnSpc>
        <a:spcBef>
          <a:spcPct val="0"/>
        </a:spcBef>
        <a:spcAft>
          <a:spcPct val="0"/>
        </a:spcAft>
        <a:defRPr sz="4400">
          <a:solidFill>
            <a:schemeClr val="tx1"/>
          </a:solidFill>
          <a:latin typeface="Calibri Light"/>
        </a:defRPr>
      </a:lvl4pPr>
      <a:lvl5pPr algn="l" rtl="0" eaLnBrk="0" fontAlgn="base" hangingPunct="0">
        <a:lnSpc>
          <a:spcPct val="90000"/>
        </a:lnSpc>
        <a:spcBef>
          <a:spcPct val="0"/>
        </a:spcBef>
        <a:spcAft>
          <a:spcPct val="0"/>
        </a:spcAft>
        <a:defRPr sz="4400">
          <a:solidFill>
            <a:schemeClr val="tx1"/>
          </a:solidFill>
          <a:latin typeface="Calibri Light"/>
        </a:defRPr>
      </a:lvl5pPr>
      <a:lvl6pPr marL="457200" algn="l" rtl="0" fontAlgn="base">
        <a:lnSpc>
          <a:spcPct val="90000"/>
        </a:lnSpc>
        <a:spcBef>
          <a:spcPct val="0"/>
        </a:spcBef>
        <a:spcAft>
          <a:spcPct val="0"/>
        </a:spcAft>
        <a:defRPr sz="4400">
          <a:solidFill>
            <a:schemeClr val="tx1"/>
          </a:solidFill>
          <a:latin typeface="Calibri Light"/>
        </a:defRPr>
      </a:lvl6pPr>
      <a:lvl7pPr marL="914400" algn="l" rtl="0" fontAlgn="base">
        <a:lnSpc>
          <a:spcPct val="90000"/>
        </a:lnSpc>
        <a:spcBef>
          <a:spcPct val="0"/>
        </a:spcBef>
        <a:spcAft>
          <a:spcPct val="0"/>
        </a:spcAft>
        <a:defRPr sz="4400">
          <a:solidFill>
            <a:schemeClr val="tx1"/>
          </a:solidFill>
          <a:latin typeface="Calibri Light"/>
        </a:defRPr>
      </a:lvl7pPr>
      <a:lvl8pPr marL="1371600" algn="l" rtl="0" fontAlgn="base">
        <a:lnSpc>
          <a:spcPct val="90000"/>
        </a:lnSpc>
        <a:spcBef>
          <a:spcPct val="0"/>
        </a:spcBef>
        <a:spcAft>
          <a:spcPct val="0"/>
        </a:spcAft>
        <a:defRPr sz="4400">
          <a:solidFill>
            <a:schemeClr val="tx1"/>
          </a:solidFill>
          <a:latin typeface="Calibri Light"/>
        </a:defRPr>
      </a:lvl8pPr>
      <a:lvl9pPr marL="1828800" algn="l" rtl="0" fontAlgn="base">
        <a:lnSpc>
          <a:spcPct val="90000"/>
        </a:lnSpc>
        <a:spcBef>
          <a:spcPct val="0"/>
        </a:spcBef>
        <a:spcAft>
          <a:spcPct val="0"/>
        </a:spcAft>
        <a:defRPr sz="4400">
          <a:solidFill>
            <a:schemeClr val="tx1"/>
          </a:solidFill>
          <a:latin typeface="Calibri Light"/>
        </a:defRPr>
      </a:lvl9pPr>
    </p:titleStyle>
    <p:bodyStyle>
      <a:lvl1pPr marL="228600" indent="-228600" algn="l" rtl="0" eaLnBrk="0" fontAlgn="base" hangingPunct="0">
        <a:lnSpc>
          <a:spcPct val="90000"/>
        </a:lnSpc>
        <a:spcBef>
          <a:spcPts val="1000"/>
        </a:spcBef>
        <a:spcAft>
          <a:spcPct val="0"/>
        </a:spcAft>
        <a:buFont typeface="Arial"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5602" name="Title Placeholder 1"/>
          <p:cNvSpPr>
            <a:spLocks noGrp="1"/>
          </p:cNvSpPr>
          <p:nvPr>
            <p:ph type="title"/>
          </p:nvPr>
        </p:nvSpPr>
        <p:spPr bwMode="auto">
          <a:xfrm>
            <a:off x="609600" y="274638"/>
            <a:ext cx="109728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5603" name="Text Placeholder 2"/>
          <p:cNvSpPr>
            <a:spLocks noGrp="1"/>
          </p:cNvSpPr>
          <p:nvPr>
            <p:ph type="body" idx="1"/>
          </p:nvPr>
        </p:nvSpPr>
        <p:spPr bwMode="auto">
          <a:xfrm>
            <a:off x="609600" y="1600200"/>
            <a:ext cx="109728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963" y="6524625"/>
            <a:ext cx="1295400" cy="219075"/>
          </a:xfrm>
          <a:prstGeom prst="rect">
            <a:avLst/>
          </a:prstGeom>
        </p:spPr>
        <p:txBody>
          <a:bodyPr vert="horz" wrap="square" lIns="91440" tIns="45720" rIns="91440" bIns="45720" numCol="1" anchor="ctr" anchorCtr="0" compatLnSpc="1">
            <a:prstTxWarp prst="textNoShape">
              <a:avLst/>
            </a:prstTxWarp>
          </a:bodyPr>
          <a:lstStyle>
            <a:lvl1pPr algn="ctr" eaLnBrk="1" fontAlgn="auto" hangingPunct="1">
              <a:spcBef>
                <a:spcPts val="0"/>
              </a:spcBef>
              <a:spcAft>
                <a:spcPts val="0"/>
              </a:spcAft>
              <a:defRPr sz="1000">
                <a:solidFill>
                  <a:srgbClr val="898989"/>
                </a:solidFill>
                <a:latin typeface="+mn-lt"/>
                <a:cs typeface="+mn-cs"/>
              </a:defRPr>
            </a:lvl1pPr>
          </a:lstStyle>
          <a:p>
            <a:pPr>
              <a:defRPr/>
            </a:pPr>
            <a:fld id="{AFBFA611-E65A-4F43-BA58-E2C57605E729}" type="datetimeFigureOut">
              <a:rPr lang="en-GB" altLang="en-US"/>
              <a:pPr>
                <a:defRPr/>
              </a:pPr>
              <a:t>12/03/2018</a:t>
            </a:fld>
            <a:endParaRPr lang="en-GB" altLang="en-US"/>
          </a:p>
        </p:txBody>
      </p:sp>
      <p:sp>
        <p:nvSpPr>
          <p:cNvPr id="6" name="Slide Number Placeholder 5"/>
          <p:cNvSpPr>
            <a:spLocks noGrp="1"/>
          </p:cNvSpPr>
          <p:nvPr>
            <p:ph type="sldNum" sz="quarter" idx="4"/>
          </p:nvPr>
        </p:nvSpPr>
        <p:spPr>
          <a:xfrm>
            <a:off x="10609263" y="6381750"/>
            <a:ext cx="973137" cy="339725"/>
          </a:xfrm>
          <a:prstGeom prst="rect">
            <a:avLst/>
          </a:prstGeom>
        </p:spPr>
        <p:txBody>
          <a:bodyPr vert="horz" wrap="square" lIns="91440" tIns="45720" rIns="91440" bIns="45720" numCol="1" anchor="ctr" anchorCtr="0" compatLnSpc="1">
            <a:prstTxWarp prst="textNoShape">
              <a:avLst/>
            </a:prstTxWarp>
          </a:bodyPr>
          <a:lstStyle>
            <a:lvl1pPr algn="r" eaLnBrk="1" fontAlgn="auto" hangingPunct="1">
              <a:spcBef>
                <a:spcPts val="0"/>
              </a:spcBef>
              <a:spcAft>
                <a:spcPts val="0"/>
              </a:spcAft>
              <a:defRPr sz="1200">
                <a:solidFill>
                  <a:srgbClr val="898989"/>
                </a:solidFill>
                <a:latin typeface="+mn-lt"/>
                <a:cs typeface="+mn-cs"/>
              </a:defRPr>
            </a:lvl1pPr>
          </a:lstStyle>
          <a:p>
            <a:pPr>
              <a:defRPr/>
            </a:pPr>
            <a:fld id="{15CC3640-E45A-48B5-B82F-3210F05D176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7.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4.xml"/><Relationship Id="rId6" Type="http://schemas.openxmlformats.org/officeDocument/2006/relationships/image" Target="../media/image5.png"/><Relationship Id="rId5" Type="http://schemas.openxmlformats.org/officeDocument/2006/relationships/image" Target="../media/image10.png"/><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9.xml"/><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9.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9.xml"/><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hyperlink" Target="https://www2.le.ac.uk/offices/ld/resources/writing/writing-resources/reports" TargetMode="External"/><Relationship Id="rId1" Type="http://schemas.openxmlformats.org/officeDocument/2006/relationships/slideLayout" Target="../slideLayouts/slideLayout2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ctrTitle"/>
          </p:nvPr>
        </p:nvSpPr>
        <p:spPr>
          <a:xfrm>
            <a:off x="1590675" y="1238250"/>
            <a:ext cx="9144000" cy="2387600"/>
          </a:xfrm>
        </p:spPr>
        <p:txBody>
          <a:bodyPr/>
          <a:lstStyle/>
          <a:p>
            <a:pPr eaLnBrk="1" hangingPunct="1"/>
            <a:r>
              <a:rPr lang="en-GB" sz="7200"/>
              <a:t>Problem Solving and Decision Making </a:t>
            </a:r>
          </a:p>
        </p:txBody>
      </p:sp>
      <p:sp>
        <p:nvSpPr>
          <p:cNvPr id="3" name="Subtitle 2"/>
          <p:cNvSpPr>
            <a:spLocks noGrp="1"/>
          </p:cNvSpPr>
          <p:nvPr>
            <p:ph type="subTitle" idx="1"/>
          </p:nvPr>
        </p:nvSpPr>
        <p:spPr>
          <a:xfrm>
            <a:off x="1482725" y="3732213"/>
            <a:ext cx="9144000" cy="1954212"/>
          </a:xfrm>
        </p:spPr>
        <p:txBody>
          <a:bodyPr>
            <a:normAutofit/>
          </a:bodyPr>
          <a:lstStyle/>
          <a:p>
            <a:pPr eaLnBrk="1" hangingPunct="1">
              <a:buFont typeface="Arial" panose="020B0604020202020204" pitchFamily="34" charset="0"/>
              <a:buNone/>
              <a:defRPr/>
            </a:pPr>
            <a:r>
              <a:rPr lang="en-GB" sz="2800" dirty="0"/>
              <a:t>Session 6</a:t>
            </a:r>
          </a:p>
          <a:p>
            <a:pPr eaLnBrk="1" hangingPunct="1">
              <a:buFont typeface="Arial" panose="020B0604020202020204" pitchFamily="34" charset="0"/>
              <a:buNone/>
              <a:defRPr/>
            </a:pPr>
            <a:r>
              <a:rPr lang="en-GB" sz="2800" dirty="0"/>
              <a:t>Lecturer – Lianne Cuke</a:t>
            </a:r>
          </a:p>
          <a:p>
            <a:pPr eaLnBrk="1" hangingPunct="1">
              <a:buFont typeface="Arial" panose="020B0604020202020204" pitchFamily="34" charset="0"/>
              <a:buNone/>
              <a:defRPr/>
            </a:pPr>
            <a:r>
              <a:rPr lang="en-GB" sz="2800" dirty="0"/>
              <a:t>Contact – lianne.cuke@uwtsd.ac.uk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pPr eaLnBrk="1" hangingPunct="1"/>
            <a:r>
              <a:rPr lang="en-GB"/>
              <a:t>Session</a:t>
            </a:r>
          </a:p>
        </p:txBody>
      </p:sp>
      <p:sp>
        <p:nvSpPr>
          <p:cNvPr id="3" name="Subtitle 2"/>
          <p:cNvSpPr>
            <a:spLocks noGrp="1"/>
          </p:cNvSpPr>
          <p:nvPr>
            <p:ph idx="1"/>
          </p:nvPr>
        </p:nvSpPr>
        <p:spPr/>
        <p:txBody>
          <a:bodyPr/>
          <a:lstStyle/>
          <a:p>
            <a:pPr marL="0" indent="0" eaLnBrk="1" hangingPunct="1">
              <a:buNone/>
              <a:defRPr/>
            </a:pPr>
            <a:endParaRPr lang="en-GB" dirty="0"/>
          </a:p>
          <a:p>
            <a:pPr marL="0" indent="0" eaLnBrk="1" hangingPunct="1">
              <a:buFont typeface="Arial" panose="020B0604020202020204" pitchFamily="34" charset="0"/>
              <a:buNone/>
              <a:defRPr/>
            </a:pPr>
            <a:endParaRPr lang="en-GB" dirty="0"/>
          </a:p>
        </p:txBody>
      </p:sp>
      <p:sp>
        <p:nvSpPr>
          <p:cNvPr id="41987" name="Content Placeholder 4"/>
          <p:cNvSpPr>
            <a:spLocks noGrp="1"/>
          </p:cNvSpPr>
          <p:nvPr>
            <p:ph sz="half" idx="4294967295"/>
          </p:nvPr>
        </p:nvSpPr>
        <p:spPr>
          <a:xfrm>
            <a:off x="3403600" y="1294071"/>
            <a:ext cx="5384800" cy="3989388"/>
          </a:xfrm>
        </p:spPr>
        <p:txBody>
          <a:bodyPr/>
          <a:lstStyle/>
          <a:p>
            <a:pPr eaLnBrk="1" hangingPunct="1"/>
            <a:r>
              <a:rPr lang="en-GB" dirty="0"/>
              <a:t>5 Whys</a:t>
            </a:r>
          </a:p>
          <a:p>
            <a:pPr eaLnBrk="1" hangingPunct="1"/>
            <a:r>
              <a:rPr lang="en-GB" dirty="0"/>
              <a:t>Stakeholders continued…</a:t>
            </a:r>
          </a:p>
          <a:p>
            <a:pPr eaLnBrk="1" hangingPunct="1"/>
            <a:r>
              <a:rPr lang="en-GB" dirty="0"/>
              <a:t>Assignment</a:t>
            </a:r>
          </a:p>
          <a:p>
            <a:pPr eaLnBrk="1" hangingPunct="1"/>
            <a:r>
              <a:rPr lang="en-GB" dirty="0"/>
              <a:t>Summary of session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2878667" cy="1143000"/>
          </a:xfrm>
        </p:spPr>
        <p:txBody>
          <a:bodyPr/>
          <a:lstStyle/>
          <a:p>
            <a:pPr>
              <a:defRPr/>
            </a:pPr>
            <a:r>
              <a:rPr lang="en-GB" sz="3600" b="1" dirty="0">
                <a:effectLst>
                  <a:outerShdw blurRad="38100" dist="38100" dir="2700000" algn="tl">
                    <a:srgbClr val="000000">
                      <a:alpha val="43137"/>
                    </a:srgbClr>
                  </a:outerShdw>
                </a:effectLst>
              </a:rPr>
              <a:t>Five Whys?</a:t>
            </a:r>
          </a:p>
        </p:txBody>
      </p:sp>
      <p:sp>
        <p:nvSpPr>
          <p:cNvPr id="6" name="Slide Number Placeholder 3"/>
          <p:cNvSpPr>
            <a:spLocks noGrp="1"/>
          </p:cNvSpPr>
          <p:nvPr>
            <p:ph type="sldNum" sz="quarter" idx="4294967295"/>
          </p:nvPr>
        </p:nvSpPr>
        <p:spPr>
          <a:xfrm>
            <a:off x="10608501" y="6380973"/>
            <a:ext cx="973899" cy="340503"/>
          </a:xfrm>
          <a:prstGeom prst="rect">
            <a:avLst/>
          </a:prstGeom>
        </p:spPr>
        <p:txBody>
          <a:bodyPr/>
          <a:lstStyle/>
          <a:p>
            <a:pPr>
              <a:defRPr/>
            </a:pPr>
            <a:fld id="{C592832C-B1A4-49F6-A5B6-E4FF4715E6E7}" type="slidenum">
              <a:rPr lang="en-GB" smtClean="0"/>
              <a:pPr>
                <a:defRPr/>
              </a:pPr>
              <a:t>3</a:t>
            </a:fld>
            <a:endParaRPr lang="en-GB" dirty="0"/>
          </a:p>
        </p:txBody>
      </p:sp>
      <p:pic>
        <p:nvPicPr>
          <p:cNvPr id="58370" name="Picture 2" descr="http://market-inc.com/wp-content/uploads/2013/05/five-why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1732" y="546100"/>
            <a:ext cx="5155144" cy="5155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020486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83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Whys Technique</a:t>
            </a:r>
          </a:p>
        </p:txBody>
      </p:sp>
      <p:sp>
        <p:nvSpPr>
          <p:cNvPr id="3" name="Content Placeholder 2"/>
          <p:cNvSpPr>
            <a:spLocks noGrp="1"/>
          </p:cNvSpPr>
          <p:nvPr>
            <p:ph idx="1"/>
          </p:nvPr>
        </p:nvSpPr>
        <p:spPr/>
        <p:txBody>
          <a:bodyPr/>
          <a:lstStyle/>
          <a:p>
            <a:r>
              <a:rPr lang="en-GB" sz="2800" dirty="0"/>
              <a:t>The 5 why strategy is a simple, effective tool for uncovering the root of a problem. You can use it in troubleshooting, problem solving and quality improvement initiatives.</a:t>
            </a:r>
          </a:p>
          <a:p>
            <a:r>
              <a:rPr lang="en-GB" sz="2800" dirty="0"/>
              <a:t>Start with a problem and ask why is it occurring. Make sure your answer is grounded in fact, then ask ‘why’ again.</a:t>
            </a:r>
          </a:p>
          <a:p>
            <a:r>
              <a:rPr lang="en-GB" sz="2800" dirty="0"/>
              <a:t>Continue the process until you’ve reach the problem’s root cause, and you can identify a counter-measure that prevents it from recurring.</a:t>
            </a:r>
          </a:p>
        </p:txBody>
      </p:sp>
    </p:spTree>
    <p:extLst>
      <p:ext uri="{BB962C8B-B14F-4D97-AF65-F5344CB8AC3E}">
        <p14:creationId xmlns:p14="http://schemas.microsoft.com/office/powerpoint/2010/main" val="2771464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r>
              <a:rPr lang="en-GB" b="1" u="sng" dirty="0"/>
              <a:t>Problem</a:t>
            </a:r>
          </a:p>
          <a:p>
            <a:r>
              <a:rPr lang="en-GB" dirty="0"/>
              <a:t>On one occasion, a Local Authority School turned away children because the supply worker did not arrive in order to comply with the Teacher – Student ratio.</a:t>
            </a:r>
          </a:p>
          <a:p>
            <a:r>
              <a:rPr lang="en-GB" dirty="0"/>
              <a:t>Discuss… using the 5 whys technique. </a:t>
            </a:r>
          </a:p>
        </p:txBody>
      </p:sp>
    </p:spTree>
    <p:extLst>
      <p:ext uri="{BB962C8B-B14F-4D97-AF65-F5344CB8AC3E}">
        <p14:creationId xmlns:p14="http://schemas.microsoft.com/office/powerpoint/2010/main" val="230577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Solution…</a:t>
            </a:r>
          </a:p>
        </p:txBody>
      </p:sp>
      <p:sp>
        <p:nvSpPr>
          <p:cNvPr id="4" name="TextBox 3"/>
          <p:cNvSpPr txBox="1"/>
          <p:nvPr/>
        </p:nvSpPr>
        <p:spPr>
          <a:xfrm>
            <a:off x="4121592" y="1417638"/>
            <a:ext cx="3865161" cy="369332"/>
          </a:xfrm>
          <a:prstGeom prst="rect">
            <a:avLst/>
          </a:prstGeom>
          <a:noFill/>
        </p:spPr>
        <p:txBody>
          <a:bodyPr wrap="none" rtlCol="0">
            <a:spAutoFit/>
          </a:bodyPr>
          <a:lstStyle/>
          <a:p>
            <a:r>
              <a:rPr lang="en-GB" dirty="0"/>
              <a:t>1. Problem – Supply did not turn up.</a:t>
            </a:r>
          </a:p>
        </p:txBody>
      </p:sp>
      <p:sp>
        <p:nvSpPr>
          <p:cNvPr id="5" name="TextBox 4"/>
          <p:cNvSpPr txBox="1"/>
          <p:nvPr/>
        </p:nvSpPr>
        <p:spPr>
          <a:xfrm>
            <a:off x="3118262" y="2177492"/>
            <a:ext cx="5955476" cy="369332"/>
          </a:xfrm>
          <a:prstGeom prst="rect">
            <a:avLst/>
          </a:prstGeom>
          <a:noFill/>
        </p:spPr>
        <p:txBody>
          <a:bodyPr wrap="none" rtlCol="0">
            <a:spAutoFit/>
          </a:bodyPr>
          <a:lstStyle/>
          <a:p>
            <a:r>
              <a:rPr lang="en-GB" dirty="0"/>
              <a:t>2. Supply was not aware of his/her schedule work hours.</a:t>
            </a:r>
          </a:p>
        </p:txBody>
      </p:sp>
      <p:sp>
        <p:nvSpPr>
          <p:cNvPr id="6" name="TextBox 5"/>
          <p:cNvSpPr txBox="1"/>
          <p:nvPr/>
        </p:nvSpPr>
        <p:spPr>
          <a:xfrm>
            <a:off x="4121592" y="2975793"/>
            <a:ext cx="4057521" cy="369332"/>
          </a:xfrm>
          <a:prstGeom prst="rect">
            <a:avLst/>
          </a:prstGeom>
          <a:noFill/>
        </p:spPr>
        <p:txBody>
          <a:bodyPr wrap="none" rtlCol="0">
            <a:spAutoFit/>
          </a:bodyPr>
          <a:lstStyle/>
          <a:p>
            <a:r>
              <a:rPr lang="en-GB" dirty="0"/>
              <a:t>3. Supply did not receive his/her rota. </a:t>
            </a:r>
          </a:p>
        </p:txBody>
      </p:sp>
      <p:sp>
        <p:nvSpPr>
          <p:cNvPr id="8" name="TextBox 7"/>
          <p:cNvSpPr txBox="1"/>
          <p:nvPr/>
        </p:nvSpPr>
        <p:spPr>
          <a:xfrm>
            <a:off x="4121592" y="3774094"/>
            <a:ext cx="4091826" cy="369332"/>
          </a:xfrm>
          <a:prstGeom prst="rect">
            <a:avLst/>
          </a:prstGeom>
          <a:noFill/>
        </p:spPr>
        <p:txBody>
          <a:bodyPr wrap="none" rtlCol="0">
            <a:spAutoFit/>
          </a:bodyPr>
          <a:lstStyle/>
          <a:p>
            <a:r>
              <a:rPr lang="en-GB" dirty="0"/>
              <a:t>4. The worker did not receive the mail.</a:t>
            </a:r>
          </a:p>
        </p:txBody>
      </p:sp>
      <p:sp>
        <p:nvSpPr>
          <p:cNvPr id="9" name="TextBox 8"/>
          <p:cNvSpPr txBox="1"/>
          <p:nvPr/>
        </p:nvSpPr>
        <p:spPr>
          <a:xfrm>
            <a:off x="3011737" y="4572395"/>
            <a:ext cx="6729406" cy="369332"/>
          </a:xfrm>
          <a:prstGeom prst="rect">
            <a:avLst/>
          </a:prstGeom>
          <a:noFill/>
        </p:spPr>
        <p:txBody>
          <a:bodyPr wrap="none" rtlCol="0">
            <a:spAutoFit/>
          </a:bodyPr>
          <a:lstStyle/>
          <a:p>
            <a:r>
              <a:rPr lang="en-GB" dirty="0"/>
              <a:t>5. Worker moved house and did not notify off of address change</a:t>
            </a:r>
          </a:p>
        </p:txBody>
      </p:sp>
      <p:cxnSp>
        <p:nvCxnSpPr>
          <p:cNvPr id="11" name="Straight Arrow Connector 10"/>
          <p:cNvCxnSpPr/>
          <p:nvPr/>
        </p:nvCxnSpPr>
        <p:spPr>
          <a:xfrm>
            <a:off x="5972432" y="1769444"/>
            <a:ext cx="8238" cy="4640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5980670" y="2546824"/>
            <a:ext cx="0" cy="4674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5980670" y="3345125"/>
            <a:ext cx="0" cy="4674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5980670" y="4143426"/>
            <a:ext cx="0" cy="5109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2593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52400"/>
            <a:ext cx="8229600" cy="1250950"/>
          </a:xfrm>
        </p:spPr>
        <p:txBody>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Five W’s</a:t>
            </a:r>
          </a:p>
        </p:txBody>
      </p:sp>
      <p:sp>
        <p:nvSpPr>
          <p:cNvPr id="3" name="Text Placeholder 2"/>
          <p:cNvSpPr>
            <a:spLocks noGrp="1"/>
          </p:cNvSpPr>
          <p:nvPr>
            <p:ph type="body" idx="1"/>
          </p:nvPr>
        </p:nvSpPr>
        <p:spPr>
          <a:xfrm>
            <a:off x="287867" y="1123949"/>
            <a:ext cx="10372196" cy="715963"/>
          </a:xfrm>
        </p:spPr>
        <p:txBody>
          <a:bodyPr>
            <a:normAutofit fontScale="85000" lnSpcReduction="10000"/>
          </a:bodyPr>
          <a:lstStyle/>
          <a:p>
            <a:pPr eaLnBrk="1" hangingPunct="1">
              <a:spcBef>
                <a:spcPct val="0"/>
              </a:spcBef>
              <a:buFont typeface="Wingdings 2" pitchFamily="18" charset="2"/>
              <a:buNone/>
            </a:pPr>
            <a:r>
              <a:rPr lang="en-GB" altLang="en-US" sz="2800" dirty="0">
                <a:latin typeface="Arial" charset="0"/>
                <a:cs typeface="Arial" charset="0"/>
              </a:rPr>
              <a:t>You can use the following questions to describe almost any problem</a:t>
            </a:r>
          </a:p>
        </p:txBody>
      </p:sp>
      <p:sp>
        <p:nvSpPr>
          <p:cNvPr id="4" name="Content Placeholder 3"/>
          <p:cNvSpPr>
            <a:spLocks noGrp="1"/>
          </p:cNvSpPr>
          <p:nvPr>
            <p:ph sz="half" idx="2"/>
          </p:nvPr>
        </p:nvSpPr>
        <p:spPr>
          <a:xfrm>
            <a:off x="287867" y="1998134"/>
            <a:ext cx="11734800" cy="4402668"/>
          </a:xfrm>
        </p:spPr>
        <p:txBody>
          <a:bodyPr rtlCol="0">
            <a:normAutofit/>
          </a:bodyPr>
          <a:lstStyle/>
          <a:p>
            <a:pPr marL="438912" indent="-320040">
              <a:spcBef>
                <a:spcPts val="0"/>
              </a:spcBef>
              <a:buFont typeface="+mj-lt"/>
              <a:buAutoNum type="arabicPeriod"/>
              <a:defRPr/>
            </a:pPr>
            <a:r>
              <a:rPr lang="en-GB" sz="3200" dirty="0">
                <a:latin typeface="Arial" panose="020B0604020202020204" pitchFamily="34" charset="0"/>
                <a:cs typeface="Arial" panose="020B0604020202020204" pitchFamily="34" charset="0"/>
              </a:rPr>
              <a:t>Who is experiencing the problem?</a:t>
            </a:r>
          </a:p>
          <a:p>
            <a:pPr marL="438912" indent="-320040">
              <a:spcBef>
                <a:spcPts val="0"/>
              </a:spcBef>
              <a:buFont typeface="+mj-lt"/>
              <a:buAutoNum type="arabicPeriod"/>
              <a:defRPr/>
            </a:pPr>
            <a:r>
              <a:rPr lang="en-GB" sz="3200" dirty="0">
                <a:latin typeface="Arial" panose="020B0604020202020204" pitchFamily="34" charset="0"/>
                <a:cs typeface="Arial" panose="020B0604020202020204" pitchFamily="34" charset="0"/>
              </a:rPr>
              <a:t>What are the impacts /effects/symptoms – errors / defects or something you expected doesn’t happen? What is the scope of the problem?</a:t>
            </a:r>
          </a:p>
          <a:p>
            <a:pPr marL="438912" indent="-320040">
              <a:spcBef>
                <a:spcPts val="0"/>
              </a:spcBef>
              <a:buFont typeface="+mj-lt"/>
              <a:buAutoNum type="arabicPeriod"/>
              <a:defRPr/>
            </a:pPr>
            <a:r>
              <a:rPr lang="en-GB" sz="3200" dirty="0">
                <a:latin typeface="Arial" panose="020B0604020202020204" pitchFamily="34" charset="0"/>
                <a:cs typeface="Arial" panose="020B0604020202020204" pitchFamily="34" charset="0"/>
              </a:rPr>
              <a:t>When does the problem occur or when did it start happening?</a:t>
            </a:r>
          </a:p>
          <a:p>
            <a:pPr marL="438912" indent="-320040">
              <a:spcBef>
                <a:spcPts val="0"/>
              </a:spcBef>
              <a:buFont typeface="+mj-lt"/>
              <a:buAutoNum type="arabicPeriod"/>
              <a:defRPr/>
            </a:pPr>
            <a:r>
              <a:rPr lang="en-GB" sz="3200" dirty="0">
                <a:latin typeface="Arial" panose="020B0604020202020204" pitchFamily="34" charset="0"/>
                <a:cs typeface="Arial" panose="020B0604020202020204" pitchFamily="34" charset="0"/>
              </a:rPr>
              <a:t>Where does the problem occur?</a:t>
            </a:r>
          </a:p>
          <a:p>
            <a:pPr marL="438912" indent="-320040">
              <a:spcBef>
                <a:spcPts val="0"/>
              </a:spcBef>
              <a:buFont typeface="+mj-lt"/>
              <a:buAutoNum type="arabicPeriod"/>
              <a:defRPr/>
            </a:pPr>
            <a:r>
              <a:rPr lang="en-GB" sz="3200" dirty="0">
                <a:latin typeface="Arial" panose="020B0604020202020204" pitchFamily="34" charset="0"/>
                <a:cs typeface="Arial" panose="020B0604020202020204" pitchFamily="34" charset="0"/>
              </a:rPr>
              <a:t>Why did the error happen?</a:t>
            </a:r>
          </a:p>
          <a:p>
            <a:pPr marL="118872" indent="0">
              <a:spcBef>
                <a:spcPts val="0"/>
              </a:spcBef>
              <a:buNone/>
              <a:defRPr/>
            </a:pP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71598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5 Whys… Linked to NHS</a:t>
            </a:r>
          </a:p>
        </p:txBody>
      </p:sp>
      <p:sp>
        <p:nvSpPr>
          <p:cNvPr id="4" name="Content Placeholder 3"/>
          <p:cNvSpPr>
            <a:spLocks noGrp="1"/>
          </p:cNvSpPr>
          <p:nvPr>
            <p:ph idx="1"/>
          </p:nvPr>
        </p:nvSpPr>
        <p:spPr/>
        <p:txBody>
          <a:bodyPr/>
          <a:lstStyle/>
          <a:p>
            <a:r>
              <a:rPr lang="en-GB" b="1" u="sng" dirty="0"/>
              <a:t>Activity</a:t>
            </a:r>
          </a:p>
          <a:p>
            <a:r>
              <a:rPr lang="en-GB" dirty="0"/>
              <a:t>More and more people are visiting Accident and Emergency departments and Minor Injury Units. This is stretching the ability of the departments to cope. Many of the visits are unavoidable.</a:t>
            </a:r>
          </a:p>
          <a:p>
            <a:r>
              <a:rPr lang="en-GB" dirty="0"/>
              <a:t>Discuss in more detail… (using the 5 why technique).</a:t>
            </a:r>
          </a:p>
        </p:txBody>
      </p:sp>
    </p:spTree>
    <p:extLst>
      <p:ext uri="{BB962C8B-B14F-4D97-AF65-F5344CB8AC3E}">
        <p14:creationId xmlns:p14="http://schemas.microsoft.com/office/powerpoint/2010/main" val="2966678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Background of NHS (Whistle – Stop Tour)</a:t>
            </a:r>
          </a:p>
        </p:txBody>
      </p:sp>
      <p:sp>
        <p:nvSpPr>
          <p:cNvPr id="4" name="Content Placeholder 3"/>
          <p:cNvSpPr>
            <a:spLocks noGrp="1"/>
          </p:cNvSpPr>
          <p:nvPr>
            <p:ph sz="half" idx="1"/>
          </p:nvPr>
        </p:nvSpPr>
        <p:spPr/>
        <p:txBody>
          <a:bodyPr/>
          <a:lstStyle/>
          <a:p>
            <a:r>
              <a:rPr lang="en-GB" sz="2000" dirty="0"/>
              <a:t>Health Secretary (</a:t>
            </a:r>
            <a:r>
              <a:rPr lang="en-GB" sz="2000" dirty="0" err="1"/>
              <a:t>Aneurin</a:t>
            </a:r>
            <a:r>
              <a:rPr lang="en-GB" sz="2000" dirty="0"/>
              <a:t> Bevan) launched in 1948 with a view of ‘good healthcare should be available to all, regardless of wealth’. </a:t>
            </a:r>
          </a:p>
          <a:p>
            <a:r>
              <a:rPr lang="en-GB" sz="2000" dirty="0"/>
              <a:t>1952 Charges of one shilling are introduced for prescriptions</a:t>
            </a:r>
          </a:p>
          <a:p>
            <a:r>
              <a:rPr lang="en-GB" sz="2000" dirty="0"/>
              <a:t>1953 DNA structure revealed</a:t>
            </a:r>
          </a:p>
          <a:p>
            <a:r>
              <a:rPr lang="en-GB" sz="2000" dirty="0"/>
              <a:t>1954 Smoking and cancer link established</a:t>
            </a:r>
          </a:p>
          <a:p>
            <a:r>
              <a:rPr lang="en-GB" sz="2000" dirty="0"/>
              <a:t>1958 Polio and diphtheria vaccinations programme launched </a:t>
            </a:r>
          </a:p>
          <a:p>
            <a:r>
              <a:rPr lang="en-GB" sz="2000" dirty="0"/>
              <a:t>1960 first UK Kidney transplant </a:t>
            </a:r>
          </a:p>
          <a:p>
            <a:r>
              <a:rPr lang="en-GB" sz="2000" dirty="0"/>
              <a:t>1962 first full hip replacement carried out</a:t>
            </a:r>
          </a:p>
          <a:p>
            <a:endParaRPr lang="en-GB" dirty="0"/>
          </a:p>
        </p:txBody>
      </p:sp>
      <p:sp>
        <p:nvSpPr>
          <p:cNvPr id="5" name="Content Placeholder 4"/>
          <p:cNvSpPr>
            <a:spLocks noGrp="1"/>
          </p:cNvSpPr>
          <p:nvPr>
            <p:ph sz="half" idx="2"/>
          </p:nvPr>
        </p:nvSpPr>
        <p:spPr/>
        <p:txBody>
          <a:bodyPr/>
          <a:lstStyle/>
          <a:p>
            <a:r>
              <a:rPr lang="en-GB" sz="2000" dirty="0"/>
              <a:t>1968 Britain’s first heart transplant</a:t>
            </a:r>
          </a:p>
          <a:p>
            <a:r>
              <a:rPr lang="en-GB" sz="2000" dirty="0"/>
              <a:t>1978 first IVF baby was born</a:t>
            </a:r>
          </a:p>
          <a:p>
            <a:r>
              <a:rPr lang="en-GB" sz="2000" dirty="0"/>
              <a:t>1979 first successful bone marrow transplant on a child takes place</a:t>
            </a:r>
          </a:p>
          <a:p>
            <a:r>
              <a:rPr lang="en-GB" sz="2000" dirty="0"/>
              <a:t>1980s MRI scans introduced</a:t>
            </a:r>
          </a:p>
          <a:p>
            <a:r>
              <a:rPr lang="en-GB" sz="2000" dirty="0"/>
              <a:t>1980s keyhole surgery used for the first time</a:t>
            </a:r>
          </a:p>
          <a:p>
            <a:r>
              <a:rPr lang="en-GB" sz="2000" dirty="0"/>
              <a:t>1988 breast screening introduced</a:t>
            </a:r>
          </a:p>
          <a:p>
            <a:r>
              <a:rPr lang="en-GB" sz="2000" dirty="0"/>
              <a:t>1994 NHS Organ Donor Register is set up</a:t>
            </a:r>
          </a:p>
          <a:p>
            <a:r>
              <a:rPr lang="en-GB" sz="2000" dirty="0"/>
              <a:t>1998 NHS Direct is launched</a:t>
            </a:r>
          </a:p>
          <a:p>
            <a:r>
              <a:rPr lang="en-GB" sz="2000" dirty="0"/>
              <a:t>2000s Care Quality </a:t>
            </a:r>
            <a:r>
              <a:rPr lang="en-GB" sz="2000" dirty="0" err="1"/>
              <a:t>Commision</a:t>
            </a:r>
            <a:r>
              <a:rPr lang="en-GB" sz="2000" dirty="0"/>
              <a:t> Launched</a:t>
            </a:r>
          </a:p>
        </p:txBody>
      </p:sp>
    </p:spTree>
    <p:extLst>
      <p:ext uri="{BB962C8B-B14F-4D97-AF65-F5344CB8AC3E}">
        <p14:creationId xmlns:p14="http://schemas.microsoft.com/office/powerpoint/2010/main" val="3371880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7751" y="195597"/>
            <a:ext cx="5486400" cy="5246369"/>
          </a:xfrm>
          <a:prstGeom prst="rect">
            <a:avLst/>
          </a:prstGeom>
        </p:spPr>
      </p:pic>
      <p:sp>
        <p:nvSpPr>
          <p:cNvPr id="6" name="TextBox 5"/>
          <p:cNvSpPr txBox="1"/>
          <p:nvPr/>
        </p:nvSpPr>
        <p:spPr>
          <a:xfrm>
            <a:off x="6679980" y="1409198"/>
            <a:ext cx="4825360" cy="3170099"/>
          </a:xfrm>
          <a:prstGeom prst="rect">
            <a:avLst/>
          </a:prstGeom>
          <a:noFill/>
        </p:spPr>
        <p:txBody>
          <a:bodyPr wrap="none" rtlCol="0">
            <a:spAutoFit/>
          </a:bodyPr>
          <a:lstStyle/>
          <a:p>
            <a:r>
              <a:rPr lang="en-GB" sz="2000" b="1" dirty="0"/>
              <a:t>Activity</a:t>
            </a:r>
          </a:p>
          <a:p>
            <a:endParaRPr lang="en-GB" sz="2000" b="1" dirty="0"/>
          </a:p>
          <a:p>
            <a:r>
              <a:rPr lang="en-GB" sz="2000" dirty="0"/>
              <a:t>In groups discuss…</a:t>
            </a:r>
          </a:p>
          <a:p>
            <a:endParaRPr lang="en-GB" sz="2000" dirty="0"/>
          </a:p>
          <a:p>
            <a:r>
              <a:rPr lang="en-GB" sz="2000" dirty="0"/>
              <a:t>What is the current situation of the NHS?</a:t>
            </a:r>
          </a:p>
          <a:p>
            <a:endParaRPr lang="en-GB" sz="2000" dirty="0"/>
          </a:p>
          <a:p>
            <a:r>
              <a:rPr lang="en-GB" sz="2000" dirty="0"/>
              <a:t>What are the challenges we are facing?</a:t>
            </a:r>
          </a:p>
          <a:p>
            <a:endParaRPr lang="en-GB" sz="2000" dirty="0"/>
          </a:p>
          <a:p>
            <a:r>
              <a:rPr lang="en-GB" sz="2000" dirty="0"/>
              <a:t>What service(s) does the NHS provide?</a:t>
            </a:r>
          </a:p>
          <a:p>
            <a:endParaRPr lang="en-GB" sz="2000" dirty="0"/>
          </a:p>
        </p:txBody>
      </p:sp>
      <p:sp>
        <p:nvSpPr>
          <p:cNvPr id="2" name="TextBox 1"/>
          <p:cNvSpPr txBox="1"/>
          <p:nvPr/>
        </p:nvSpPr>
        <p:spPr>
          <a:xfrm>
            <a:off x="309637" y="5437017"/>
            <a:ext cx="5638082" cy="246221"/>
          </a:xfrm>
          <a:prstGeom prst="rect">
            <a:avLst/>
          </a:prstGeom>
          <a:noFill/>
        </p:spPr>
        <p:txBody>
          <a:bodyPr wrap="none" rtlCol="0">
            <a:spAutoFit/>
          </a:bodyPr>
          <a:lstStyle/>
          <a:p>
            <a:r>
              <a:rPr lang="en-GB" sz="1000" dirty="0"/>
              <a:t>Fisher, C. (2007) ‘Researching and Writing a Dissertation: A Guideline for Business Students (p.)</a:t>
            </a:r>
          </a:p>
        </p:txBody>
      </p:sp>
    </p:spTree>
    <p:extLst>
      <p:ext uri="{BB962C8B-B14F-4D97-AF65-F5344CB8AC3E}">
        <p14:creationId xmlns:p14="http://schemas.microsoft.com/office/powerpoint/2010/main" val="3218901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ideas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48804567"/>
              </p:ext>
            </p:extLst>
          </p:nvPr>
        </p:nvGraphicFramePr>
        <p:xfrm>
          <a:off x="609600" y="1600200"/>
          <a:ext cx="10972800" cy="3337560"/>
        </p:xfrm>
        <a:graphic>
          <a:graphicData uri="http://schemas.openxmlformats.org/drawingml/2006/table">
            <a:tbl>
              <a:tblPr firstRow="1" bandRow="1">
                <a:tableStyleId>{5C22544A-7EE6-4342-B048-85BDC9FD1C3A}</a:tableStyleId>
              </a:tblPr>
              <a:tblGrid>
                <a:gridCol w="5486400">
                  <a:extLst>
                    <a:ext uri="{9D8B030D-6E8A-4147-A177-3AD203B41FA5}">
                      <a16:colId xmlns:a16="http://schemas.microsoft.com/office/drawing/2014/main" val="20000"/>
                    </a:ext>
                  </a:extLst>
                </a:gridCol>
                <a:gridCol w="5486400">
                  <a:extLst>
                    <a:ext uri="{9D8B030D-6E8A-4147-A177-3AD203B41FA5}">
                      <a16:colId xmlns:a16="http://schemas.microsoft.com/office/drawing/2014/main" val="20001"/>
                    </a:ext>
                  </a:extLst>
                </a:gridCol>
              </a:tblGrid>
              <a:tr h="370840">
                <a:tc>
                  <a:txBody>
                    <a:bodyPr/>
                    <a:lstStyle/>
                    <a:p>
                      <a:r>
                        <a:rPr lang="en-GB" dirty="0"/>
                        <a:t>Challenges</a:t>
                      </a:r>
                    </a:p>
                  </a:txBody>
                  <a:tcPr/>
                </a:tc>
                <a:tc>
                  <a:txBody>
                    <a:bodyPr/>
                    <a:lstStyle/>
                    <a:p>
                      <a:r>
                        <a:rPr lang="en-GB" dirty="0"/>
                        <a:t>NHS Services</a:t>
                      </a:r>
                    </a:p>
                  </a:txBody>
                  <a:tcPr/>
                </a:tc>
                <a:extLst>
                  <a:ext uri="{0D108BD9-81ED-4DB2-BD59-A6C34878D82A}">
                    <a16:rowId xmlns:a16="http://schemas.microsoft.com/office/drawing/2014/main" val="10000"/>
                  </a:ext>
                </a:extLst>
              </a:tr>
              <a:tr h="370840">
                <a:tc>
                  <a:txBody>
                    <a:bodyPr/>
                    <a:lstStyle/>
                    <a:p>
                      <a:r>
                        <a:rPr lang="en-GB" dirty="0"/>
                        <a:t>Hospital Care</a:t>
                      </a:r>
                    </a:p>
                  </a:txBody>
                  <a:tcPr/>
                </a:tc>
                <a:tc>
                  <a:txBody>
                    <a:bodyPr/>
                    <a:lstStyle/>
                    <a:p>
                      <a:r>
                        <a:rPr lang="en-GB" dirty="0"/>
                        <a:t>Hospital</a:t>
                      </a:r>
                    </a:p>
                  </a:txBody>
                  <a:tcPr/>
                </a:tc>
                <a:extLst>
                  <a:ext uri="{0D108BD9-81ED-4DB2-BD59-A6C34878D82A}">
                    <a16:rowId xmlns:a16="http://schemas.microsoft.com/office/drawing/2014/main" val="10001"/>
                  </a:ext>
                </a:extLst>
              </a:tr>
              <a:tr h="370840">
                <a:tc>
                  <a:txBody>
                    <a:bodyPr/>
                    <a:lstStyle/>
                    <a:p>
                      <a:r>
                        <a:rPr lang="en-GB" dirty="0"/>
                        <a:t>Accident &amp; Emergency</a:t>
                      </a:r>
                    </a:p>
                  </a:txBody>
                  <a:tcPr/>
                </a:tc>
                <a:tc>
                  <a:txBody>
                    <a:bodyPr/>
                    <a:lstStyle/>
                    <a:p>
                      <a:r>
                        <a:rPr lang="en-GB" dirty="0"/>
                        <a:t>Dentist??</a:t>
                      </a:r>
                    </a:p>
                  </a:txBody>
                  <a:tcPr/>
                </a:tc>
                <a:extLst>
                  <a:ext uri="{0D108BD9-81ED-4DB2-BD59-A6C34878D82A}">
                    <a16:rowId xmlns:a16="http://schemas.microsoft.com/office/drawing/2014/main" val="10002"/>
                  </a:ext>
                </a:extLst>
              </a:tr>
              <a:tr h="370840">
                <a:tc>
                  <a:txBody>
                    <a:bodyPr/>
                    <a:lstStyle/>
                    <a:p>
                      <a:r>
                        <a:rPr lang="en-GB" dirty="0"/>
                        <a:t>GP Service</a:t>
                      </a:r>
                    </a:p>
                  </a:txBody>
                  <a:tcPr/>
                </a:tc>
                <a:tc>
                  <a:txBody>
                    <a:bodyPr/>
                    <a:lstStyle/>
                    <a:p>
                      <a:r>
                        <a:rPr lang="en-GB" dirty="0"/>
                        <a:t>Mental Health</a:t>
                      </a:r>
                    </a:p>
                  </a:txBody>
                  <a:tcPr/>
                </a:tc>
                <a:extLst>
                  <a:ext uri="{0D108BD9-81ED-4DB2-BD59-A6C34878D82A}">
                    <a16:rowId xmlns:a16="http://schemas.microsoft.com/office/drawing/2014/main" val="10003"/>
                  </a:ext>
                </a:extLst>
              </a:tr>
              <a:tr h="370840">
                <a:tc>
                  <a:txBody>
                    <a:bodyPr/>
                    <a:lstStyle/>
                    <a:p>
                      <a:r>
                        <a:rPr lang="en-GB" dirty="0"/>
                        <a:t>Ageing Population</a:t>
                      </a:r>
                    </a:p>
                  </a:txBody>
                  <a:tcPr/>
                </a:tc>
                <a:tc>
                  <a:txBody>
                    <a:bodyPr/>
                    <a:lstStyle/>
                    <a:p>
                      <a:r>
                        <a:rPr lang="en-GB" dirty="0"/>
                        <a:t>NHS walk-in clinics</a:t>
                      </a:r>
                    </a:p>
                  </a:txBody>
                  <a:tcPr/>
                </a:tc>
                <a:extLst>
                  <a:ext uri="{0D108BD9-81ED-4DB2-BD59-A6C34878D82A}">
                    <a16:rowId xmlns:a16="http://schemas.microsoft.com/office/drawing/2014/main" val="10004"/>
                  </a:ext>
                </a:extLst>
              </a:tr>
              <a:tr h="370840">
                <a:tc>
                  <a:txBody>
                    <a:bodyPr/>
                    <a:lstStyle/>
                    <a:p>
                      <a:r>
                        <a:rPr lang="en-GB" dirty="0"/>
                        <a:t>Lifestyle Factor</a:t>
                      </a:r>
                    </a:p>
                  </a:txBody>
                  <a:tcPr/>
                </a:tc>
                <a:tc>
                  <a:txBody>
                    <a:bodyPr/>
                    <a:lstStyle/>
                    <a:p>
                      <a:r>
                        <a:rPr lang="en-GB" dirty="0"/>
                        <a:t>NHS Direct</a:t>
                      </a:r>
                    </a:p>
                  </a:txBody>
                  <a:tcPr/>
                </a:tc>
                <a:extLst>
                  <a:ext uri="{0D108BD9-81ED-4DB2-BD59-A6C34878D82A}">
                    <a16:rowId xmlns:a16="http://schemas.microsoft.com/office/drawing/2014/main" val="10005"/>
                  </a:ext>
                </a:extLst>
              </a:tr>
              <a:tr h="370840">
                <a:tc>
                  <a:txBody>
                    <a:bodyPr/>
                    <a:lstStyle/>
                    <a:p>
                      <a:r>
                        <a:rPr lang="en-GB" dirty="0"/>
                        <a:t>Change in public expectation</a:t>
                      </a:r>
                    </a:p>
                  </a:txBody>
                  <a:tcPr/>
                </a:tc>
                <a:tc>
                  <a:txBody>
                    <a:bodyPr/>
                    <a:lstStyle/>
                    <a:p>
                      <a:r>
                        <a:rPr lang="en-GB" dirty="0"/>
                        <a:t>Transport / Ambulance service</a:t>
                      </a:r>
                    </a:p>
                  </a:txBody>
                  <a:tcPr/>
                </a:tc>
                <a:extLst>
                  <a:ext uri="{0D108BD9-81ED-4DB2-BD59-A6C34878D82A}">
                    <a16:rowId xmlns:a16="http://schemas.microsoft.com/office/drawing/2014/main" val="10006"/>
                  </a:ext>
                </a:extLst>
              </a:tr>
              <a:tr h="370840">
                <a:tc>
                  <a:txBody>
                    <a:bodyPr/>
                    <a:lstStyle/>
                    <a:p>
                      <a:r>
                        <a:rPr lang="en-GB" dirty="0"/>
                        <a:t>Rising</a:t>
                      </a:r>
                      <a:r>
                        <a:rPr lang="en-GB" baseline="0" dirty="0"/>
                        <a:t> cost</a:t>
                      </a:r>
                      <a:endParaRPr lang="en-GB" dirty="0"/>
                    </a:p>
                  </a:txBody>
                  <a:tcPr/>
                </a:tc>
                <a:tc>
                  <a:txBody>
                    <a:bodyPr/>
                    <a:lstStyle/>
                    <a:p>
                      <a:r>
                        <a:rPr lang="en-GB" dirty="0"/>
                        <a:t>Screening</a:t>
                      </a:r>
                    </a:p>
                  </a:txBody>
                  <a:tcPr/>
                </a:tc>
                <a:extLst>
                  <a:ext uri="{0D108BD9-81ED-4DB2-BD59-A6C34878D82A}">
                    <a16:rowId xmlns:a16="http://schemas.microsoft.com/office/drawing/2014/main" val="10007"/>
                  </a:ext>
                </a:extLst>
              </a:tr>
              <a:tr h="370840">
                <a:tc>
                  <a:txBody>
                    <a:bodyPr/>
                    <a:lstStyle/>
                    <a:p>
                      <a:r>
                        <a:rPr lang="en-GB" dirty="0"/>
                        <a:t>Staff Shortage</a:t>
                      </a:r>
                    </a:p>
                  </a:txBody>
                  <a:tcPr/>
                </a:tc>
                <a:tc>
                  <a:txBody>
                    <a:bodyPr/>
                    <a:lstStyle/>
                    <a:p>
                      <a:r>
                        <a:rPr lang="en-GB" dirty="0"/>
                        <a:t>Pharmacy</a:t>
                      </a: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785869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impact does it have on Stakeholders?</a:t>
            </a:r>
          </a:p>
        </p:txBody>
      </p:sp>
      <p:sp>
        <p:nvSpPr>
          <p:cNvPr id="3" name="Content Placeholder 2"/>
          <p:cNvSpPr>
            <a:spLocks noGrp="1"/>
          </p:cNvSpPr>
          <p:nvPr>
            <p:ph sz="half" idx="1"/>
          </p:nvPr>
        </p:nvSpPr>
        <p:spPr/>
        <p:txBody>
          <a:bodyPr/>
          <a:lstStyle/>
          <a:p>
            <a:r>
              <a:rPr lang="en-GB" sz="2000" b="1" u="sng" dirty="0"/>
              <a:t>Patients </a:t>
            </a:r>
            <a:r>
              <a:rPr lang="en-GB" sz="2000" dirty="0"/>
              <a:t>– Want to receive highest quality of care. </a:t>
            </a:r>
          </a:p>
          <a:p>
            <a:r>
              <a:rPr lang="en-GB" sz="2000" dirty="0"/>
              <a:t>Currently, we have long waiting lists and unable to see our GP</a:t>
            </a:r>
          </a:p>
          <a:p>
            <a:r>
              <a:rPr lang="en-GB" sz="2000" b="1" u="sng" dirty="0"/>
              <a:t>Employees </a:t>
            </a:r>
            <a:r>
              <a:rPr lang="en-GB" sz="2000" dirty="0"/>
              <a:t>– NHS provides their salary and security of employment. </a:t>
            </a:r>
          </a:p>
          <a:p>
            <a:r>
              <a:rPr lang="en-GB" sz="2000" dirty="0"/>
              <a:t>Currently, being stretched to capacity, could increase sickness level. </a:t>
            </a:r>
          </a:p>
          <a:p>
            <a:r>
              <a:rPr lang="en-GB" sz="2000" dirty="0"/>
              <a:t>Want better working conditions</a:t>
            </a:r>
            <a:r>
              <a:rPr lang="en-GB" dirty="0"/>
              <a:t>.</a:t>
            </a:r>
          </a:p>
          <a:p>
            <a:r>
              <a:rPr lang="en-GB" sz="2000" b="1" u="sng" dirty="0"/>
              <a:t>Suppliers </a:t>
            </a:r>
            <a:r>
              <a:rPr lang="en-GB" sz="2000" dirty="0"/>
              <a:t>– Want frequent orders with prompt payment.</a:t>
            </a:r>
            <a:endParaRPr lang="en-GB" sz="2000" b="1" u="sng" dirty="0"/>
          </a:p>
        </p:txBody>
      </p:sp>
      <p:sp>
        <p:nvSpPr>
          <p:cNvPr id="4" name="Content Placeholder 3"/>
          <p:cNvSpPr>
            <a:spLocks noGrp="1"/>
          </p:cNvSpPr>
          <p:nvPr>
            <p:ph sz="half" idx="2"/>
          </p:nvPr>
        </p:nvSpPr>
        <p:spPr/>
        <p:txBody>
          <a:bodyPr/>
          <a:lstStyle/>
          <a:p>
            <a:r>
              <a:rPr lang="en-GB" sz="2000" b="1" u="sng" dirty="0"/>
              <a:t>Government </a:t>
            </a:r>
            <a:r>
              <a:rPr lang="en-GB" sz="2000" dirty="0"/>
              <a:t>– Wants the NHS to be successful, to create jobs (pay taxes) and look after the health and well-being of society.</a:t>
            </a:r>
          </a:p>
          <a:p>
            <a:r>
              <a:rPr lang="en-GB" sz="2000" dirty="0"/>
              <a:t>Ensures the NHS is being run safely</a:t>
            </a:r>
          </a:p>
          <a:p>
            <a:r>
              <a:rPr lang="en-GB" sz="2000" dirty="0"/>
              <a:t>They can close hospitals / or invest more into the NHS / or decrease funding.</a:t>
            </a:r>
          </a:p>
          <a:p>
            <a:pPr marL="0" indent="0">
              <a:buNone/>
            </a:pPr>
            <a:endParaRPr lang="en-GB" sz="2000" dirty="0"/>
          </a:p>
          <a:p>
            <a:r>
              <a:rPr lang="en-GB" sz="1400" b="1" u="sng" dirty="0">
                <a:solidFill>
                  <a:srgbClr val="00B050"/>
                </a:solidFill>
              </a:rPr>
              <a:t>Activity – Presentation</a:t>
            </a:r>
          </a:p>
          <a:p>
            <a:r>
              <a:rPr lang="en-GB" sz="1400" dirty="0">
                <a:solidFill>
                  <a:srgbClr val="00B050"/>
                </a:solidFill>
              </a:rPr>
              <a:t>Describe the NHS problems, in particular its nature and scope. What impact does it have on Stakeholders?</a:t>
            </a:r>
          </a:p>
          <a:p>
            <a:r>
              <a:rPr lang="en-GB" sz="1400" dirty="0">
                <a:solidFill>
                  <a:srgbClr val="00B050"/>
                </a:solidFill>
              </a:rPr>
              <a:t>Things to consider … quality / the opportunity to do or deal with something / work that needs to be done / impact</a:t>
            </a:r>
          </a:p>
        </p:txBody>
      </p:sp>
    </p:spTree>
    <p:extLst>
      <p:ext uri="{BB962C8B-B14F-4D97-AF65-F5344CB8AC3E}">
        <p14:creationId xmlns:p14="http://schemas.microsoft.com/office/powerpoint/2010/main" val="15684706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030B5-F457-417D-B19C-2C8A7DAF085B}"/>
              </a:ext>
            </a:extLst>
          </p:cNvPr>
          <p:cNvSpPr>
            <a:spLocks noGrp="1"/>
          </p:cNvSpPr>
          <p:nvPr>
            <p:ph type="title"/>
          </p:nvPr>
        </p:nvSpPr>
        <p:spPr>
          <a:xfrm>
            <a:off x="609600" y="274638"/>
            <a:ext cx="10972800" cy="978429"/>
          </a:xfrm>
        </p:spPr>
        <p:txBody>
          <a:bodyPr>
            <a:normAutofit fontScale="90000"/>
          </a:bodyPr>
          <a:lstStyle/>
          <a:p>
            <a:r>
              <a:rPr lang="en-GB" altLang="en-US" b="1" dirty="0"/>
              <a:t>Scope &amp; Impact</a:t>
            </a:r>
            <a:br>
              <a:rPr lang="en-GB" altLang="en-US" dirty="0"/>
            </a:br>
            <a:endParaRPr lang="en-GB" dirty="0"/>
          </a:p>
        </p:txBody>
      </p:sp>
      <p:sp>
        <p:nvSpPr>
          <p:cNvPr id="3" name="Content Placeholder 2">
            <a:extLst>
              <a:ext uri="{FF2B5EF4-FFF2-40B4-BE49-F238E27FC236}">
                <a16:creationId xmlns:a16="http://schemas.microsoft.com/office/drawing/2014/main" id="{011286DE-DA08-44C5-8840-63271ECCDC8A}"/>
              </a:ext>
            </a:extLst>
          </p:cNvPr>
          <p:cNvSpPr>
            <a:spLocks noGrp="1"/>
          </p:cNvSpPr>
          <p:nvPr>
            <p:ph idx="1"/>
          </p:nvPr>
        </p:nvSpPr>
        <p:spPr>
          <a:xfrm>
            <a:off x="220133" y="1600201"/>
            <a:ext cx="11717867" cy="3917032"/>
          </a:xfrm>
        </p:spPr>
        <p:txBody>
          <a:bodyPr/>
          <a:lstStyle/>
          <a:p>
            <a:r>
              <a:rPr lang="en-GB" dirty="0"/>
              <a:t>Scope – How wide does the problem reach? Who is affected?</a:t>
            </a:r>
          </a:p>
          <a:p>
            <a:r>
              <a:rPr lang="en-GB" dirty="0"/>
              <a:t>Impact – How are they affected?</a:t>
            </a:r>
          </a:p>
        </p:txBody>
      </p:sp>
      <p:pic>
        <p:nvPicPr>
          <p:cNvPr id="1026" name="Picture 2" descr="Image result for ripples on the pond">
            <a:extLst>
              <a:ext uri="{FF2B5EF4-FFF2-40B4-BE49-F238E27FC236}">
                <a16:creationId xmlns:a16="http://schemas.microsoft.com/office/drawing/2014/main" id="{8FB0D227-7F17-4CE1-B993-8298C72FA5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6535" y="2363925"/>
            <a:ext cx="4419400" cy="2916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04722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p:cNvSpPr>
            <a:spLocks noGrp="1"/>
          </p:cNvSpPr>
          <p:nvPr>
            <p:ph type="ctrTitle"/>
          </p:nvPr>
        </p:nvSpPr>
        <p:spPr>
          <a:xfrm>
            <a:off x="1590675" y="1238250"/>
            <a:ext cx="9144000" cy="2387600"/>
          </a:xfrm>
        </p:spPr>
        <p:txBody>
          <a:bodyPr/>
          <a:lstStyle/>
          <a:p>
            <a:pPr eaLnBrk="1" hangingPunct="1"/>
            <a:r>
              <a:rPr lang="en-GB" sz="7200"/>
              <a:t>Problem Solving and Decision Making </a:t>
            </a:r>
          </a:p>
        </p:txBody>
      </p:sp>
      <p:sp>
        <p:nvSpPr>
          <p:cNvPr id="3" name="Subtitle 2"/>
          <p:cNvSpPr>
            <a:spLocks noGrp="1"/>
          </p:cNvSpPr>
          <p:nvPr>
            <p:ph type="subTitle" idx="1"/>
          </p:nvPr>
        </p:nvSpPr>
        <p:spPr>
          <a:xfrm>
            <a:off x="1482725" y="3732213"/>
            <a:ext cx="9144000" cy="1954212"/>
          </a:xfrm>
        </p:spPr>
        <p:txBody>
          <a:bodyPr>
            <a:normAutofit/>
          </a:bodyPr>
          <a:lstStyle/>
          <a:p>
            <a:pPr eaLnBrk="1" hangingPunct="1">
              <a:buFont typeface="Arial" panose="020B0604020202020204" pitchFamily="34" charset="0"/>
              <a:buNone/>
              <a:defRPr/>
            </a:pPr>
            <a:r>
              <a:rPr lang="en-GB" sz="2800" dirty="0"/>
              <a:t>Session 7</a:t>
            </a:r>
          </a:p>
          <a:p>
            <a:pPr eaLnBrk="1" hangingPunct="1">
              <a:buFont typeface="Arial" panose="020B0604020202020204" pitchFamily="34" charset="0"/>
              <a:buNone/>
              <a:defRPr/>
            </a:pPr>
            <a:r>
              <a:rPr lang="en-GB" sz="2800" dirty="0"/>
              <a:t>Lecturer – Lianne Cuke</a:t>
            </a:r>
          </a:p>
          <a:p>
            <a:pPr eaLnBrk="1" hangingPunct="1">
              <a:buFont typeface="Arial" panose="020B0604020202020204" pitchFamily="34" charset="0"/>
              <a:buNone/>
              <a:defRPr/>
            </a:pPr>
            <a:r>
              <a:rPr lang="en-GB" sz="2800" dirty="0"/>
              <a:t>Contact – lianne.cuke@uwtsd.ac.uk</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a:t>
            </a:r>
          </a:p>
        </p:txBody>
      </p:sp>
      <p:sp>
        <p:nvSpPr>
          <p:cNvPr id="3" name="Content Placeholder 2"/>
          <p:cNvSpPr>
            <a:spLocks noGrp="1"/>
          </p:cNvSpPr>
          <p:nvPr>
            <p:ph idx="1"/>
          </p:nvPr>
        </p:nvSpPr>
        <p:spPr/>
        <p:txBody>
          <a:bodyPr/>
          <a:lstStyle/>
          <a:p>
            <a:r>
              <a:rPr lang="en-GB" dirty="0"/>
              <a:t>Group Presentations based on: </a:t>
            </a:r>
          </a:p>
          <a:p>
            <a:r>
              <a:rPr lang="en-US" dirty="0"/>
              <a:t>an introduction which defines the current situation of the NHS and the impact that this is having on its stakeholders; </a:t>
            </a:r>
            <a:endParaRPr lang="en-GB" dirty="0"/>
          </a:p>
          <a:p>
            <a:pPr marL="0" indent="0">
              <a:buNone/>
            </a:pPr>
            <a:endParaRPr lang="en-GB" dirty="0"/>
          </a:p>
        </p:txBody>
      </p:sp>
    </p:spTree>
    <p:extLst>
      <p:ext uri="{BB962C8B-B14F-4D97-AF65-F5344CB8AC3E}">
        <p14:creationId xmlns:p14="http://schemas.microsoft.com/office/powerpoint/2010/main" val="11595955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p:cNvSpPr>
            <a:spLocks noGrp="1"/>
          </p:cNvSpPr>
          <p:nvPr>
            <p:ph type="ctrTitle"/>
          </p:nvPr>
        </p:nvSpPr>
        <p:spPr>
          <a:xfrm>
            <a:off x="1590675" y="1238250"/>
            <a:ext cx="9144000" cy="2387600"/>
          </a:xfrm>
        </p:spPr>
        <p:txBody>
          <a:bodyPr/>
          <a:lstStyle/>
          <a:p>
            <a:pPr eaLnBrk="1" hangingPunct="1"/>
            <a:r>
              <a:rPr lang="en-GB" sz="7200" dirty="0"/>
              <a:t>Problem Solving and Decision Making </a:t>
            </a:r>
          </a:p>
        </p:txBody>
      </p:sp>
      <p:sp>
        <p:nvSpPr>
          <p:cNvPr id="3" name="Subtitle 2"/>
          <p:cNvSpPr>
            <a:spLocks noGrp="1"/>
          </p:cNvSpPr>
          <p:nvPr>
            <p:ph type="subTitle" idx="1"/>
          </p:nvPr>
        </p:nvSpPr>
        <p:spPr>
          <a:xfrm>
            <a:off x="1482725" y="3732213"/>
            <a:ext cx="9144000" cy="1954212"/>
          </a:xfrm>
        </p:spPr>
        <p:txBody>
          <a:bodyPr>
            <a:normAutofit/>
          </a:bodyPr>
          <a:lstStyle/>
          <a:p>
            <a:pPr eaLnBrk="1" hangingPunct="1">
              <a:buFont typeface="Arial" panose="020B0604020202020204" pitchFamily="34" charset="0"/>
              <a:buNone/>
              <a:defRPr/>
            </a:pPr>
            <a:r>
              <a:rPr lang="en-GB" sz="2800" dirty="0"/>
              <a:t>Session 8</a:t>
            </a:r>
          </a:p>
          <a:p>
            <a:pPr eaLnBrk="1" hangingPunct="1">
              <a:buFont typeface="Arial" panose="020B0604020202020204" pitchFamily="34" charset="0"/>
              <a:buNone/>
              <a:defRPr/>
            </a:pPr>
            <a:r>
              <a:rPr lang="en-GB" sz="2800" dirty="0"/>
              <a:t>Lecturer – Lianne Cuke</a:t>
            </a:r>
          </a:p>
          <a:p>
            <a:pPr eaLnBrk="1" hangingPunct="1">
              <a:buFont typeface="Arial" panose="020B0604020202020204" pitchFamily="34" charset="0"/>
              <a:buNone/>
              <a:defRPr/>
            </a:pPr>
            <a:r>
              <a:rPr lang="en-GB" sz="2800" dirty="0"/>
              <a:t>Contact – lianne.cuke@uwtsd.ac.uk</a:t>
            </a:r>
          </a:p>
        </p:txBody>
      </p:sp>
    </p:spTree>
    <p:extLst>
      <p:ext uri="{BB962C8B-B14F-4D97-AF65-F5344CB8AC3E}">
        <p14:creationId xmlns:p14="http://schemas.microsoft.com/office/powerpoint/2010/main" val="38122698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a:t>
            </a:r>
          </a:p>
        </p:txBody>
      </p:sp>
      <p:sp>
        <p:nvSpPr>
          <p:cNvPr id="3" name="Content Placeholder 2"/>
          <p:cNvSpPr>
            <a:spLocks noGrp="1"/>
          </p:cNvSpPr>
          <p:nvPr>
            <p:ph idx="1"/>
          </p:nvPr>
        </p:nvSpPr>
        <p:spPr/>
        <p:txBody>
          <a:bodyPr/>
          <a:lstStyle/>
          <a:p>
            <a:r>
              <a:rPr lang="en-GB" dirty="0"/>
              <a:t>Six thinking hats</a:t>
            </a:r>
          </a:p>
          <a:p>
            <a:r>
              <a:rPr lang="en-GB" dirty="0"/>
              <a:t>Library talk with a focus on NHS</a:t>
            </a:r>
          </a:p>
          <a:p>
            <a:r>
              <a:rPr lang="en-GB" dirty="0"/>
              <a:t>Assignment</a:t>
            </a:r>
          </a:p>
        </p:txBody>
      </p:sp>
    </p:spTree>
    <p:extLst>
      <p:ext uri="{BB962C8B-B14F-4D97-AF65-F5344CB8AC3E}">
        <p14:creationId xmlns:p14="http://schemas.microsoft.com/office/powerpoint/2010/main" val="582151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Number Placeholder 3"/>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CDAD299-6DCB-4C33-B8D7-29C34C2FD637}" type="slidenum">
              <a:rPr lang="en-GB" altLang="en-US">
                <a:solidFill>
                  <a:srgbClr val="898989"/>
                </a:solidFill>
                <a:cs typeface="Arial" charset="0"/>
              </a:rPr>
              <a:pPr fontAlgn="base">
                <a:spcBef>
                  <a:spcPct val="0"/>
                </a:spcBef>
                <a:spcAft>
                  <a:spcPct val="0"/>
                </a:spcAft>
                <a:defRPr/>
              </a:pPr>
              <a:t>18</a:t>
            </a:fld>
            <a:endParaRPr lang="en-GB" altLang="en-US">
              <a:solidFill>
                <a:srgbClr val="898989"/>
              </a:solidFill>
              <a:cs typeface="Arial" charset="0"/>
            </a:endParaRPr>
          </a:p>
        </p:txBody>
      </p:sp>
      <p:sp>
        <p:nvSpPr>
          <p:cNvPr id="40962" name="Title 1"/>
          <p:cNvSpPr>
            <a:spLocks noGrp="1"/>
          </p:cNvSpPr>
          <p:nvPr>
            <p:ph type="title" idx="4294967295"/>
          </p:nvPr>
        </p:nvSpPr>
        <p:spPr>
          <a:xfrm>
            <a:off x="2111375" y="238125"/>
            <a:ext cx="7870825" cy="1143000"/>
          </a:xfrm>
        </p:spPr>
        <p:txBody>
          <a:bodyPr rtlCol="0">
            <a:normAutofit/>
          </a:bodyPr>
          <a:lstStyle/>
          <a:p>
            <a:pPr eaLnBrk="1" fontAlgn="auto" hangingPunct="1">
              <a:spcAft>
                <a:spcPts val="0"/>
              </a:spcAft>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Edward de bono Six Thinking Hats</a:t>
            </a:r>
          </a:p>
        </p:txBody>
      </p:sp>
      <p:sp>
        <p:nvSpPr>
          <p:cNvPr id="84995" name="Content Placeholder 2"/>
          <p:cNvSpPr>
            <a:spLocks noGrp="1"/>
          </p:cNvSpPr>
          <p:nvPr>
            <p:ph idx="4294967295"/>
          </p:nvPr>
        </p:nvSpPr>
        <p:spPr>
          <a:xfrm>
            <a:off x="2311400" y="1773238"/>
            <a:ext cx="8018463" cy="5084762"/>
          </a:xfrm>
        </p:spPr>
        <p:txBody>
          <a:bodyPr/>
          <a:lstStyle/>
          <a:p>
            <a:pPr marL="0" indent="0" eaLnBrk="1" hangingPunct="1">
              <a:buFont typeface="Arial" charset="0"/>
              <a:buNone/>
            </a:pPr>
            <a:endParaRPr lang="en-GB" altLang="en-US" sz="4000">
              <a:latin typeface="Arial" charset="0"/>
              <a:cs typeface="Arial" charset="0"/>
            </a:endParaRPr>
          </a:p>
          <a:p>
            <a:pPr marL="0" indent="0" eaLnBrk="1" hangingPunct="1">
              <a:buFont typeface="Arial" charset="0"/>
              <a:buNone/>
            </a:pPr>
            <a:endParaRPr lang="en-GB" altLang="en-US">
              <a:latin typeface="Arial" charset="0"/>
              <a:cs typeface="Arial" charset="0"/>
            </a:endParaRPr>
          </a:p>
          <a:p>
            <a:pPr marL="0" indent="0" eaLnBrk="1" hangingPunct="1">
              <a:buFont typeface="Arial" charset="0"/>
              <a:buNone/>
            </a:pPr>
            <a:endParaRPr lang="en-GB" altLang="en-US">
              <a:latin typeface="Arial" charset="0"/>
              <a:cs typeface="Arial" charset="0"/>
            </a:endParaRPr>
          </a:p>
          <a:p>
            <a:pPr marL="0" indent="0" eaLnBrk="1" hangingPunct="1">
              <a:buFont typeface="Arial" charset="0"/>
              <a:buNone/>
            </a:pPr>
            <a:r>
              <a:rPr lang="en-GB" altLang="en-US">
                <a:latin typeface="Arial" charset="0"/>
                <a:cs typeface="Arial" charset="0"/>
              </a:rPr>
              <a:t>	       White       Red          Black</a:t>
            </a:r>
          </a:p>
          <a:p>
            <a:pPr marL="0" indent="0" eaLnBrk="1" hangingPunct="1">
              <a:buFont typeface="Arial" charset="0"/>
              <a:buNone/>
            </a:pPr>
            <a:endParaRPr lang="en-GB" altLang="en-US" sz="2000">
              <a:latin typeface="Arial" charset="0"/>
              <a:cs typeface="Arial" charset="0"/>
            </a:endParaRPr>
          </a:p>
          <a:p>
            <a:pPr marL="0" indent="0" eaLnBrk="1" hangingPunct="1">
              <a:buFont typeface="Arial" charset="0"/>
              <a:buNone/>
            </a:pPr>
            <a:endParaRPr lang="en-GB" altLang="en-US" sz="4000">
              <a:latin typeface="Arial" charset="0"/>
              <a:cs typeface="Arial" charset="0"/>
            </a:endParaRPr>
          </a:p>
          <a:p>
            <a:pPr marL="0" indent="0" eaLnBrk="1" hangingPunct="1">
              <a:buFont typeface="Arial" charset="0"/>
              <a:buNone/>
            </a:pPr>
            <a:endParaRPr lang="en-GB" altLang="en-US">
              <a:latin typeface="Arial" charset="0"/>
              <a:cs typeface="Arial" charset="0"/>
            </a:endParaRPr>
          </a:p>
          <a:p>
            <a:pPr marL="0" indent="0" eaLnBrk="1" hangingPunct="1">
              <a:buFont typeface="Arial" charset="0"/>
              <a:buNone/>
            </a:pPr>
            <a:r>
              <a:rPr lang="en-GB" altLang="en-US">
                <a:latin typeface="Arial" charset="0"/>
                <a:cs typeface="Arial" charset="0"/>
              </a:rPr>
              <a:t>	      Yellow       Green        Blue</a:t>
            </a:r>
          </a:p>
          <a:p>
            <a:pPr marL="0" indent="0" eaLnBrk="1" hangingPunct="1">
              <a:buFont typeface="Arial" charset="0"/>
              <a:buNone/>
            </a:pPr>
            <a:endParaRPr lang="en-GB" altLang="en-US" sz="800">
              <a:latin typeface="Arial" charset="0"/>
              <a:cs typeface="Arial" charset="0"/>
            </a:endParaRPr>
          </a:p>
          <a:p>
            <a:pPr marL="0" indent="0" eaLnBrk="1" hangingPunct="1">
              <a:buFont typeface="Arial" charset="0"/>
              <a:buNone/>
            </a:pPr>
            <a:endParaRPr lang="en-GB" altLang="en-US" sz="800">
              <a:latin typeface="Arial" charset="0"/>
              <a:cs typeface="Arial" charset="0"/>
            </a:endParaRPr>
          </a:p>
          <a:p>
            <a:pPr marL="0" indent="0" eaLnBrk="1" hangingPunct="1">
              <a:buFont typeface="Arial" charset="0"/>
              <a:buNone/>
            </a:pPr>
            <a:endParaRPr lang="en-GB" altLang="en-US">
              <a:latin typeface="Arial" charset="0"/>
              <a:cs typeface="Arial" charset="0"/>
            </a:endParaRPr>
          </a:p>
          <a:p>
            <a:pPr marL="0" indent="0" eaLnBrk="1" hangingPunct="1">
              <a:buFont typeface="Arial" charset="0"/>
              <a:buNone/>
            </a:pPr>
            <a:endParaRPr lang="en-GB" altLang="en-US">
              <a:latin typeface="Arial" charset="0"/>
              <a:cs typeface="Arial" charset="0"/>
            </a:endParaRPr>
          </a:p>
          <a:p>
            <a:pPr marL="0" indent="0" eaLnBrk="1" hangingPunct="1">
              <a:buFont typeface="Arial" charset="0"/>
              <a:buNone/>
            </a:pPr>
            <a:endParaRPr lang="en-GB" altLang="en-US">
              <a:latin typeface="Arial" charset="0"/>
              <a:cs typeface="Arial" charset="0"/>
            </a:endParaRPr>
          </a:p>
          <a:p>
            <a:pPr marL="0" indent="0" eaLnBrk="1" hangingPunct="1">
              <a:buFont typeface="Arial" charset="0"/>
              <a:buNone/>
            </a:pPr>
            <a:endParaRPr lang="en-GB" altLang="en-US">
              <a:latin typeface="Arial" charset="0"/>
              <a:cs typeface="Arial" charset="0"/>
            </a:endParaRPr>
          </a:p>
          <a:p>
            <a:pPr marL="0" indent="0" eaLnBrk="1" hangingPunct="1">
              <a:buFont typeface="Arial" charset="0"/>
              <a:buNone/>
            </a:pPr>
            <a:endParaRPr lang="en-GB" altLang="en-US">
              <a:latin typeface="Arial" charset="0"/>
              <a:cs typeface="Arial" charset="0"/>
            </a:endParaRPr>
          </a:p>
          <a:p>
            <a:pPr marL="0" indent="0" eaLnBrk="1" hangingPunct="1">
              <a:buFont typeface="Arial" charset="0"/>
              <a:buNone/>
            </a:pPr>
            <a:endParaRPr lang="en-GB" altLang="en-US">
              <a:latin typeface="Arial" charset="0"/>
              <a:cs typeface="Arial" charset="0"/>
            </a:endParaRPr>
          </a:p>
          <a:p>
            <a:pPr marL="0" indent="0" eaLnBrk="1" hangingPunct="1">
              <a:buFont typeface="Arial" charset="0"/>
              <a:buNone/>
            </a:pPr>
            <a:endParaRPr lang="en-GB" altLang="en-US">
              <a:latin typeface="Arial" charset="0"/>
              <a:cs typeface="Arial" charset="0"/>
            </a:endParaRPr>
          </a:p>
        </p:txBody>
      </p:sp>
      <p:sp>
        <p:nvSpPr>
          <p:cNvPr id="5126" name="TextBox 1"/>
          <p:cNvSpPr txBox="1">
            <a:spLocks noChangeArrowheads="1"/>
          </p:cNvSpPr>
          <p:nvPr/>
        </p:nvSpPr>
        <p:spPr bwMode="auto">
          <a:xfrm>
            <a:off x="3525838" y="1223963"/>
            <a:ext cx="5040312" cy="461962"/>
          </a:xfrm>
          <a:prstGeom prst="rect">
            <a:avLst/>
          </a:prstGeom>
          <a:solidFill>
            <a:schemeClr val="bg1">
              <a:lumMod val="85000"/>
            </a:schemeClr>
          </a:solidFill>
          <a:ln>
            <a:noFill/>
          </a:ln>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fontAlgn="auto" hangingPunct="1">
              <a:spcBef>
                <a:spcPct val="0"/>
              </a:spcBef>
              <a:spcAft>
                <a:spcPts val="0"/>
              </a:spcAft>
              <a:buFontTx/>
              <a:buNone/>
              <a:defRPr/>
            </a:pPr>
            <a:r>
              <a:rPr lang="en-GB" altLang="en-US" sz="2400" b="1" dirty="0">
                <a:solidFill>
                  <a:schemeClr val="bg1"/>
                </a:solidFill>
                <a:latin typeface="Arial" charset="0"/>
              </a:rPr>
              <a:t>Logical </a:t>
            </a:r>
            <a:r>
              <a:rPr lang="en-GB" altLang="en-US" sz="2400" b="1" dirty="0">
                <a:latin typeface="Arial" charset="0"/>
              </a:rPr>
              <a:t>    </a:t>
            </a:r>
            <a:r>
              <a:rPr lang="en-GB" altLang="en-US" sz="2400" b="1" dirty="0">
                <a:solidFill>
                  <a:srgbClr val="FF0000"/>
                </a:solidFill>
                <a:latin typeface="Arial" charset="0"/>
              </a:rPr>
              <a:t>Mechanical</a:t>
            </a:r>
            <a:r>
              <a:rPr lang="en-GB" altLang="en-US" sz="2400" b="1" dirty="0">
                <a:latin typeface="Arial" charset="0"/>
              </a:rPr>
              <a:t>    Physical  </a:t>
            </a:r>
          </a:p>
        </p:txBody>
      </p:sp>
      <p:sp>
        <p:nvSpPr>
          <p:cNvPr id="5127" name="TextBox 12"/>
          <p:cNvSpPr txBox="1">
            <a:spLocks noChangeArrowheads="1"/>
          </p:cNvSpPr>
          <p:nvPr/>
        </p:nvSpPr>
        <p:spPr bwMode="auto">
          <a:xfrm>
            <a:off x="3440113" y="6103938"/>
            <a:ext cx="5492750" cy="461962"/>
          </a:xfrm>
          <a:prstGeom prst="rect">
            <a:avLst/>
          </a:prstGeom>
          <a:solidFill>
            <a:schemeClr val="bg1">
              <a:lumMod val="85000"/>
            </a:schemeClr>
          </a:solidFill>
          <a:ln>
            <a:noFill/>
          </a:ln>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fontAlgn="auto" hangingPunct="1">
              <a:spcBef>
                <a:spcPct val="0"/>
              </a:spcBef>
              <a:spcAft>
                <a:spcPts val="0"/>
              </a:spcAft>
              <a:buFontTx/>
              <a:buNone/>
              <a:defRPr/>
            </a:pPr>
            <a:r>
              <a:rPr lang="en-GB" altLang="en-US" sz="2400" b="1" dirty="0">
                <a:solidFill>
                  <a:srgbClr val="FFFF00"/>
                </a:solidFill>
                <a:latin typeface="Arial" charset="0"/>
              </a:rPr>
              <a:t>Contextual</a:t>
            </a:r>
            <a:r>
              <a:rPr lang="en-GB" altLang="en-US" sz="2400" b="1" dirty="0">
                <a:latin typeface="Arial" charset="0"/>
              </a:rPr>
              <a:t>  </a:t>
            </a:r>
            <a:r>
              <a:rPr lang="en-GB" altLang="en-US" sz="2400" b="1" dirty="0">
                <a:solidFill>
                  <a:srgbClr val="00B050"/>
                </a:solidFill>
                <a:latin typeface="Arial" charset="0"/>
              </a:rPr>
              <a:t>Conceptual</a:t>
            </a:r>
            <a:r>
              <a:rPr lang="en-GB" altLang="en-US" sz="2400" b="1" dirty="0">
                <a:latin typeface="Arial" charset="0"/>
              </a:rPr>
              <a:t>  </a:t>
            </a:r>
            <a:r>
              <a:rPr lang="en-GB" altLang="en-US" sz="2400" b="1" dirty="0">
                <a:solidFill>
                  <a:srgbClr val="0070C0"/>
                </a:solidFill>
                <a:latin typeface="Arial" charset="0"/>
              </a:rPr>
              <a:t>Operational</a:t>
            </a:r>
          </a:p>
        </p:txBody>
      </p:sp>
      <p:pic>
        <p:nvPicPr>
          <p:cNvPr id="84998" name="Picture 13"/>
          <p:cNvPicPr>
            <a:picLocks noChangeAspect="1" noChangeArrowheads="1"/>
          </p:cNvPicPr>
          <p:nvPr/>
        </p:nvPicPr>
        <p:blipFill>
          <a:blip r:embed="rId3"/>
          <a:srcRect/>
          <a:stretch>
            <a:fillRect/>
          </a:stretch>
        </p:blipFill>
        <p:spPr bwMode="auto">
          <a:xfrm>
            <a:off x="3941763" y="2060575"/>
            <a:ext cx="1333500" cy="1228725"/>
          </a:xfrm>
          <a:prstGeom prst="rect">
            <a:avLst/>
          </a:prstGeom>
          <a:noFill/>
          <a:ln w="9525">
            <a:noFill/>
            <a:miter lim="800000"/>
            <a:headEnd/>
            <a:tailEnd/>
          </a:ln>
        </p:spPr>
      </p:pic>
      <p:pic>
        <p:nvPicPr>
          <p:cNvPr id="15" name="Picture 7"/>
          <p:cNvPicPr>
            <a:picLocks noChangeAspect="1" noChangeArrowheads="1"/>
          </p:cNvPicPr>
          <p:nvPr/>
        </p:nvPicPr>
        <p:blipFill>
          <a:blip r:embed="rId4"/>
          <a:srcRect/>
          <a:stretch>
            <a:fillRect/>
          </a:stretch>
        </p:blipFill>
        <p:spPr bwMode="auto">
          <a:xfrm>
            <a:off x="5519738" y="2060575"/>
            <a:ext cx="1333500" cy="1228725"/>
          </a:xfrm>
          <a:prstGeom prst="rect">
            <a:avLst/>
          </a:prstGeom>
          <a:noFill/>
          <a:ln w="9525">
            <a:noFill/>
            <a:miter lim="800000"/>
            <a:headEnd/>
            <a:tailEnd/>
          </a:ln>
        </p:spPr>
      </p:pic>
      <p:pic>
        <p:nvPicPr>
          <p:cNvPr id="16" name="Picture 6"/>
          <p:cNvPicPr>
            <a:picLocks noChangeAspect="1" noChangeArrowheads="1"/>
          </p:cNvPicPr>
          <p:nvPr/>
        </p:nvPicPr>
        <p:blipFill>
          <a:blip r:embed="rId5"/>
          <a:srcRect/>
          <a:stretch>
            <a:fillRect/>
          </a:stretch>
        </p:blipFill>
        <p:spPr bwMode="auto">
          <a:xfrm>
            <a:off x="7175500" y="2043113"/>
            <a:ext cx="1333500" cy="1228725"/>
          </a:xfrm>
          <a:prstGeom prst="rect">
            <a:avLst/>
          </a:prstGeom>
          <a:noFill/>
          <a:ln w="9525">
            <a:noFill/>
            <a:miter lim="800000"/>
            <a:headEnd/>
            <a:tailEnd/>
          </a:ln>
        </p:spPr>
      </p:pic>
      <p:pic>
        <p:nvPicPr>
          <p:cNvPr id="17" name="Picture 5"/>
          <p:cNvPicPr>
            <a:picLocks noChangeAspect="1" noChangeArrowheads="1"/>
          </p:cNvPicPr>
          <p:nvPr/>
        </p:nvPicPr>
        <p:blipFill>
          <a:blip r:embed="rId6"/>
          <a:srcRect/>
          <a:stretch>
            <a:fillRect/>
          </a:stretch>
        </p:blipFill>
        <p:spPr bwMode="auto">
          <a:xfrm>
            <a:off x="3941763" y="4292600"/>
            <a:ext cx="1333500" cy="1228725"/>
          </a:xfrm>
          <a:prstGeom prst="rect">
            <a:avLst/>
          </a:prstGeom>
          <a:noFill/>
          <a:ln w="9525">
            <a:noFill/>
            <a:miter lim="800000"/>
            <a:headEnd/>
            <a:tailEnd/>
          </a:ln>
        </p:spPr>
      </p:pic>
      <p:pic>
        <p:nvPicPr>
          <p:cNvPr id="18" name="Picture 4"/>
          <p:cNvPicPr>
            <a:picLocks noChangeAspect="1" noChangeArrowheads="1"/>
          </p:cNvPicPr>
          <p:nvPr/>
        </p:nvPicPr>
        <p:blipFill>
          <a:blip r:embed="rId7"/>
          <a:srcRect/>
          <a:stretch>
            <a:fillRect/>
          </a:stretch>
        </p:blipFill>
        <p:spPr bwMode="auto">
          <a:xfrm>
            <a:off x="5519738" y="4292600"/>
            <a:ext cx="1333500" cy="1228725"/>
          </a:xfrm>
          <a:prstGeom prst="rect">
            <a:avLst/>
          </a:prstGeom>
          <a:noFill/>
          <a:ln w="9525">
            <a:noFill/>
            <a:miter lim="800000"/>
            <a:headEnd/>
            <a:tailEnd/>
          </a:ln>
        </p:spPr>
      </p:pic>
      <p:pic>
        <p:nvPicPr>
          <p:cNvPr id="19" name="Picture 2"/>
          <p:cNvPicPr>
            <a:picLocks noChangeAspect="1" noChangeArrowheads="1"/>
          </p:cNvPicPr>
          <p:nvPr/>
        </p:nvPicPr>
        <p:blipFill>
          <a:blip r:embed="rId8"/>
          <a:srcRect/>
          <a:stretch>
            <a:fillRect/>
          </a:stretch>
        </p:blipFill>
        <p:spPr bwMode="auto">
          <a:xfrm>
            <a:off x="7277100" y="4292600"/>
            <a:ext cx="1333500" cy="12287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Number Placeholder 3"/>
          <p:cNvSpPr>
            <a:spLocks noGrp="1"/>
          </p:cNvSpPr>
          <p:nvPr>
            <p:ph type="sldNum" sz="quarter" idx="12"/>
          </p:nvPr>
        </p:nvSpPr>
        <p:spPr bwMode="auto">
          <a:noFill/>
          <a:ln>
            <a:miter lim="800000"/>
            <a:headEnd/>
            <a:tailEnd/>
          </a:ln>
        </p:spPr>
        <p:txBody>
          <a:bodyPr/>
          <a:lstStyle/>
          <a:p>
            <a:pPr fontAlgn="base">
              <a:spcBef>
                <a:spcPct val="0"/>
              </a:spcBef>
              <a:spcAft>
                <a:spcPct val="0"/>
              </a:spcAft>
            </a:pPr>
            <a:fld id="{300C7FEE-B190-45D3-B6B9-EA1B3D16A821}" type="slidenum">
              <a:rPr lang="en-GB" altLang="en-US" smtClean="0">
                <a:latin typeface="Calibri" pitchFamily="34" charset="0"/>
                <a:cs typeface="Arial" charset="0"/>
              </a:rPr>
              <a:pPr fontAlgn="base">
                <a:spcBef>
                  <a:spcPct val="0"/>
                </a:spcBef>
                <a:spcAft>
                  <a:spcPct val="0"/>
                </a:spcAft>
              </a:pPr>
              <a:t>19</a:t>
            </a:fld>
            <a:endParaRPr lang="en-GB" altLang="en-US">
              <a:latin typeface="Calibri" pitchFamily="34" charset="0"/>
              <a:cs typeface="Arial" charset="0"/>
            </a:endParaRPr>
          </a:p>
        </p:txBody>
      </p:sp>
      <p:sp>
        <p:nvSpPr>
          <p:cNvPr id="15" name="Title 1"/>
          <p:cNvSpPr>
            <a:spLocks noGrp="1"/>
          </p:cNvSpPr>
          <p:nvPr>
            <p:ph type="title"/>
          </p:nvPr>
        </p:nvSpPr>
        <p:spPr>
          <a:xfrm>
            <a:off x="1992313" y="355600"/>
            <a:ext cx="8135937" cy="812800"/>
          </a:xfrm>
        </p:spPr>
        <p:txBody>
          <a:bodyPr/>
          <a:lstStyle/>
          <a:p>
            <a:pPr algn="l" eaLnBrk="1" hangingPunct="1">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Edward de bono Six Thinking Hats</a:t>
            </a:r>
          </a:p>
        </p:txBody>
      </p:sp>
      <p:sp>
        <p:nvSpPr>
          <p:cNvPr id="2" name="TextBox 1"/>
          <p:cNvSpPr txBox="1">
            <a:spLocks noChangeArrowheads="1"/>
          </p:cNvSpPr>
          <p:nvPr/>
        </p:nvSpPr>
        <p:spPr bwMode="auto">
          <a:xfrm>
            <a:off x="2376488" y="1628775"/>
            <a:ext cx="7591425" cy="3846513"/>
          </a:xfrm>
          <a:prstGeom prst="rect">
            <a:avLst/>
          </a:prstGeom>
          <a:noFill/>
          <a:ln w="9525">
            <a:noFill/>
            <a:miter lim="800000"/>
            <a:headEnd/>
            <a:tailEnd/>
          </a:ln>
        </p:spPr>
        <p:txBody>
          <a:bodyPr>
            <a:spAutoFit/>
          </a:bodyPr>
          <a:lstStyle/>
          <a:p>
            <a:r>
              <a:rPr lang="en-GB" altLang="en-US" sz="2800"/>
              <a:t>Can be used on own or in meetings</a:t>
            </a:r>
          </a:p>
          <a:p>
            <a:endParaRPr lang="en-GB" altLang="en-US" sz="1200"/>
          </a:p>
          <a:p>
            <a:r>
              <a:rPr lang="en-GB" altLang="en-US" sz="2800"/>
              <a:t>Each “Hat” is a different style of thinking</a:t>
            </a:r>
          </a:p>
          <a:p>
            <a:endParaRPr lang="en-GB" altLang="en-US" sz="1200"/>
          </a:p>
          <a:p>
            <a:r>
              <a:rPr lang="en-GB" altLang="en-US" sz="2800"/>
              <a:t>Good technique for looking at the effects of a decision from a number of different sources</a:t>
            </a:r>
          </a:p>
          <a:p>
            <a:endParaRPr lang="en-GB" altLang="en-US" sz="1200"/>
          </a:p>
          <a:p>
            <a:r>
              <a:rPr lang="en-GB" altLang="en-US" sz="2800"/>
              <a:t>It allows </a:t>
            </a:r>
            <a:r>
              <a:rPr lang="en-GB" altLang="en-US" sz="2800" b="1"/>
              <a:t>emotion</a:t>
            </a:r>
            <a:r>
              <a:rPr lang="en-GB" altLang="en-US" sz="2800"/>
              <a:t> &amp; </a:t>
            </a:r>
            <a:r>
              <a:rPr lang="en-GB" altLang="en-US" sz="2800" b="1"/>
              <a:t>scepticism</a:t>
            </a:r>
            <a:r>
              <a:rPr lang="en-GB" altLang="en-US" sz="2800"/>
              <a:t> to be used</a:t>
            </a:r>
          </a:p>
          <a:p>
            <a:endParaRPr lang="en-GB" altLang="en-US" sz="1200"/>
          </a:p>
          <a:p>
            <a:r>
              <a:rPr lang="en-GB" altLang="en-US" sz="2800"/>
              <a:t>Decisions made using this principle will be safer &amp; more resilient</a:t>
            </a:r>
          </a:p>
        </p:txBody>
      </p:sp>
      <p:pic>
        <p:nvPicPr>
          <p:cNvPr id="87044" name="Picture 6"/>
          <p:cNvPicPr>
            <a:picLocks noChangeAspect="1" noChangeArrowheads="1"/>
          </p:cNvPicPr>
          <p:nvPr/>
        </p:nvPicPr>
        <p:blipFill>
          <a:blip r:embed="rId3"/>
          <a:srcRect/>
          <a:stretch>
            <a:fillRect/>
          </a:stretch>
        </p:blipFill>
        <p:spPr bwMode="auto">
          <a:xfrm>
            <a:off x="658813" y="1014413"/>
            <a:ext cx="666750" cy="614362"/>
          </a:xfrm>
          <a:prstGeom prst="rect">
            <a:avLst/>
          </a:prstGeom>
          <a:noFill/>
          <a:ln w="9525">
            <a:noFill/>
            <a:miter lim="800000"/>
            <a:headEnd/>
            <a:tailEnd/>
          </a:ln>
        </p:spPr>
      </p:pic>
      <p:pic>
        <p:nvPicPr>
          <p:cNvPr id="87045" name="Picture 4"/>
          <p:cNvPicPr>
            <a:picLocks noChangeAspect="1" noChangeArrowheads="1"/>
          </p:cNvPicPr>
          <p:nvPr/>
        </p:nvPicPr>
        <p:blipFill>
          <a:blip r:embed="rId4"/>
          <a:srcRect/>
          <a:stretch>
            <a:fillRect/>
          </a:stretch>
        </p:blipFill>
        <p:spPr bwMode="auto">
          <a:xfrm>
            <a:off x="658813" y="2568575"/>
            <a:ext cx="666750" cy="614363"/>
          </a:xfrm>
          <a:prstGeom prst="rect">
            <a:avLst/>
          </a:prstGeom>
          <a:noFill/>
          <a:ln w="9525">
            <a:noFill/>
            <a:miter lim="800000"/>
            <a:headEnd/>
            <a:tailEnd/>
          </a:ln>
        </p:spPr>
      </p:pic>
      <p:pic>
        <p:nvPicPr>
          <p:cNvPr id="87046" name="Picture 2"/>
          <p:cNvPicPr>
            <a:picLocks noChangeAspect="1" noChangeArrowheads="1"/>
          </p:cNvPicPr>
          <p:nvPr/>
        </p:nvPicPr>
        <p:blipFill>
          <a:blip r:embed="rId5"/>
          <a:srcRect/>
          <a:stretch>
            <a:fillRect/>
          </a:stretch>
        </p:blipFill>
        <p:spPr bwMode="auto">
          <a:xfrm>
            <a:off x="658813" y="4248150"/>
            <a:ext cx="666750" cy="614363"/>
          </a:xfrm>
          <a:prstGeom prst="rect">
            <a:avLst/>
          </a:prstGeom>
          <a:noFill/>
          <a:ln w="9525">
            <a:noFill/>
            <a:miter lim="800000"/>
            <a:headEnd/>
            <a:tailEnd/>
          </a:ln>
        </p:spPr>
      </p:pic>
      <p:pic>
        <p:nvPicPr>
          <p:cNvPr id="87047" name="Picture 3"/>
          <p:cNvPicPr>
            <a:picLocks noChangeAspect="1" noChangeArrowheads="1"/>
          </p:cNvPicPr>
          <p:nvPr/>
        </p:nvPicPr>
        <p:blipFill>
          <a:blip r:embed="rId6"/>
          <a:srcRect/>
          <a:stretch>
            <a:fillRect/>
          </a:stretch>
        </p:blipFill>
        <p:spPr bwMode="auto">
          <a:xfrm>
            <a:off x="10348913" y="1014413"/>
            <a:ext cx="666750" cy="614362"/>
          </a:xfrm>
          <a:prstGeom prst="rect">
            <a:avLst/>
          </a:prstGeom>
          <a:noFill/>
          <a:ln w="9525">
            <a:noFill/>
            <a:miter lim="800000"/>
            <a:headEnd/>
            <a:tailEnd/>
          </a:ln>
        </p:spPr>
      </p:pic>
      <p:pic>
        <p:nvPicPr>
          <p:cNvPr id="87048" name="Picture 7"/>
          <p:cNvPicPr>
            <a:picLocks noChangeAspect="1" noChangeArrowheads="1"/>
          </p:cNvPicPr>
          <p:nvPr/>
        </p:nvPicPr>
        <p:blipFill>
          <a:blip r:embed="rId7"/>
          <a:srcRect/>
          <a:stretch>
            <a:fillRect/>
          </a:stretch>
        </p:blipFill>
        <p:spPr bwMode="auto">
          <a:xfrm>
            <a:off x="10348913" y="2568575"/>
            <a:ext cx="666750" cy="614363"/>
          </a:xfrm>
          <a:prstGeom prst="rect">
            <a:avLst/>
          </a:prstGeom>
          <a:noFill/>
          <a:ln w="9525">
            <a:noFill/>
            <a:miter lim="800000"/>
            <a:headEnd/>
            <a:tailEnd/>
          </a:ln>
        </p:spPr>
      </p:pic>
      <p:pic>
        <p:nvPicPr>
          <p:cNvPr id="87049" name="Picture 5"/>
          <p:cNvPicPr>
            <a:picLocks noChangeAspect="1" noChangeArrowheads="1"/>
          </p:cNvPicPr>
          <p:nvPr/>
        </p:nvPicPr>
        <p:blipFill>
          <a:blip r:embed="rId8"/>
          <a:srcRect/>
          <a:stretch>
            <a:fillRect/>
          </a:stretch>
        </p:blipFill>
        <p:spPr bwMode="auto">
          <a:xfrm>
            <a:off x="10348913" y="4248150"/>
            <a:ext cx="666750" cy="61436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3"/>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3"/>
          <p:cNvPicPr>
            <a:picLocks noChangeAspect="1" noChangeArrowheads="1"/>
          </p:cNvPicPr>
          <p:nvPr/>
        </p:nvPicPr>
        <p:blipFill>
          <a:blip r:embed="rId3"/>
          <a:srcRect/>
          <a:stretch>
            <a:fillRect/>
          </a:stretch>
        </p:blipFill>
        <p:spPr bwMode="auto">
          <a:xfrm>
            <a:off x="1741488" y="471488"/>
            <a:ext cx="1087437" cy="1008062"/>
          </a:xfrm>
          <a:prstGeom prst="rect">
            <a:avLst/>
          </a:prstGeom>
          <a:noFill/>
          <a:ln w="9525">
            <a:noFill/>
            <a:miter lim="800000"/>
            <a:headEnd/>
            <a:tailEnd/>
          </a:ln>
        </p:spPr>
      </p:pic>
      <p:pic>
        <p:nvPicPr>
          <p:cNvPr id="22" name="Picture 4"/>
          <p:cNvPicPr>
            <a:picLocks noChangeAspect="1" noChangeArrowheads="1"/>
          </p:cNvPicPr>
          <p:nvPr/>
        </p:nvPicPr>
        <p:blipFill>
          <a:blip r:embed="rId4"/>
          <a:srcRect/>
          <a:stretch>
            <a:fillRect/>
          </a:stretch>
        </p:blipFill>
        <p:spPr bwMode="auto">
          <a:xfrm>
            <a:off x="1709738" y="3462338"/>
            <a:ext cx="1079500" cy="989012"/>
          </a:xfrm>
          <a:prstGeom prst="rect">
            <a:avLst/>
          </a:prstGeom>
          <a:noFill/>
          <a:ln w="9525">
            <a:noFill/>
            <a:miter lim="800000"/>
            <a:headEnd/>
            <a:tailEnd/>
          </a:ln>
        </p:spPr>
      </p:pic>
      <p:sp>
        <p:nvSpPr>
          <p:cNvPr id="23" name="TextBox 1"/>
          <p:cNvSpPr txBox="1">
            <a:spLocks noChangeArrowheads="1"/>
          </p:cNvSpPr>
          <p:nvPr/>
        </p:nvSpPr>
        <p:spPr bwMode="auto">
          <a:xfrm>
            <a:off x="3240088" y="490538"/>
            <a:ext cx="6959600" cy="2246312"/>
          </a:xfrm>
          <a:prstGeom prst="rect">
            <a:avLst/>
          </a:prstGeom>
          <a:noFill/>
          <a:ln w="9525">
            <a:noFill/>
            <a:miter lim="800000"/>
            <a:headEnd/>
            <a:tailEnd/>
          </a:ln>
        </p:spPr>
        <p:txBody>
          <a:bodyPr>
            <a:spAutoFit/>
          </a:bodyPr>
          <a:lstStyle/>
          <a:p>
            <a:r>
              <a:rPr lang="en-GB" altLang="en-US" sz="2800" b="1"/>
              <a:t>White Hat</a:t>
            </a:r>
            <a:r>
              <a:rPr lang="en-GB" altLang="en-US" sz="2800"/>
              <a:t>: Information focuses on the data available and what you can learn from it, in particular examining the gaps in the knowledge you have and either trying to fill them or taking account of them.</a:t>
            </a:r>
          </a:p>
        </p:txBody>
      </p:sp>
      <p:sp>
        <p:nvSpPr>
          <p:cNvPr id="24" name="TextBox 2"/>
          <p:cNvSpPr txBox="1">
            <a:spLocks noChangeArrowheads="1"/>
          </p:cNvSpPr>
          <p:nvPr/>
        </p:nvSpPr>
        <p:spPr bwMode="auto">
          <a:xfrm>
            <a:off x="3098800" y="2979738"/>
            <a:ext cx="6940550" cy="2676525"/>
          </a:xfrm>
          <a:prstGeom prst="rect">
            <a:avLst/>
          </a:prstGeom>
          <a:noFill/>
          <a:ln w="9525">
            <a:noFill/>
            <a:miter lim="800000"/>
            <a:headEnd/>
            <a:tailEnd/>
          </a:ln>
        </p:spPr>
        <p:txBody>
          <a:bodyPr>
            <a:spAutoFit/>
          </a:bodyPr>
          <a:lstStyle/>
          <a:p>
            <a:r>
              <a:rPr lang="en-GB" altLang="en-US" sz="2800" b="1"/>
              <a:t>Red Hat: </a:t>
            </a:r>
            <a:r>
              <a:rPr lang="en-GB" altLang="en-US" sz="2800"/>
              <a:t>Feelings</a:t>
            </a:r>
            <a:r>
              <a:rPr lang="en-GB" altLang="en-US" sz="2800" b="1"/>
              <a:t> </a:t>
            </a:r>
            <a:r>
              <a:rPr lang="en-GB" altLang="en-US" sz="2800"/>
              <a:t>looks at problems using intuition, gut reaction, and emotion as well as getting you to think about how others will react emotionally to the issue and how to understand the responses of people who may not follow your reasoning.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subTnLst>
                                    <p:animClr clrSpc="rgb" dir="cw">
                                      <p:cBhvr override="childStyle">
                                        <p:cTn dur="1" fill="hold" display="0" masterRel="nextClick" afterEffect="1"/>
                                        <p:tgtEl>
                                          <p:spTgt spid="23"/>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5"/>
          <p:cNvPicPr>
            <a:picLocks noChangeAspect="1" noChangeArrowheads="1"/>
          </p:cNvPicPr>
          <p:nvPr/>
        </p:nvPicPr>
        <p:blipFill>
          <a:blip r:embed="rId3"/>
          <a:srcRect/>
          <a:stretch>
            <a:fillRect/>
          </a:stretch>
        </p:blipFill>
        <p:spPr bwMode="auto">
          <a:xfrm>
            <a:off x="1709738" y="600075"/>
            <a:ext cx="1098550" cy="1008063"/>
          </a:xfrm>
          <a:prstGeom prst="rect">
            <a:avLst/>
          </a:prstGeom>
          <a:noFill/>
          <a:ln w="9525">
            <a:noFill/>
            <a:miter lim="800000"/>
            <a:headEnd/>
            <a:tailEnd/>
          </a:ln>
        </p:spPr>
      </p:pic>
      <p:pic>
        <p:nvPicPr>
          <p:cNvPr id="8" name="Picture 6"/>
          <p:cNvPicPr>
            <a:picLocks noChangeAspect="1" noChangeArrowheads="1"/>
          </p:cNvPicPr>
          <p:nvPr/>
        </p:nvPicPr>
        <p:blipFill>
          <a:blip r:embed="rId4"/>
          <a:srcRect/>
          <a:stretch>
            <a:fillRect/>
          </a:stretch>
        </p:blipFill>
        <p:spPr bwMode="auto">
          <a:xfrm>
            <a:off x="1709738" y="3213100"/>
            <a:ext cx="1098550" cy="1008063"/>
          </a:xfrm>
          <a:prstGeom prst="rect">
            <a:avLst/>
          </a:prstGeom>
          <a:noFill/>
          <a:ln w="9525">
            <a:noFill/>
            <a:miter lim="800000"/>
            <a:headEnd/>
            <a:tailEnd/>
          </a:ln>
        </p:spPr>
      </p:pic>
      <p:sp>
        <p:nvSpPr>
          <p:cNvPr id="9" name="TextBox 3"/>
          <p:cNvSpPr txBox="1">
            <a:spLocks noChangeArrowheads="1"/>
          </p:cNvSpPr>
          <p:nvPr/>
        </p:nvSpPr>
        <p:spPr bwMode="auto">
          <a:xfrm>
            <a:off x="3189288" y="627063"/>
            <a:ext cx="7083425" cy="1938337"/>
          </a:xfrm>
          <a:prstGeom prst="rect">
            <a:avLst/>
          </a:prstGeom>
          <a:noFill/>
          <a:ln w="9525">
            <a:noFill/>
            <a:miter lim="800000"/>
            <a:headEnd/>
            <a:tailEnd/>
          </a:ln>
        </p:spPr>
        <p:txBody>
          <a:bodyPr>
            <a:spAutoFit/>
          </a:bodyPr>
          <a:lstStyle/>
          <a:p>
            <a:r>
              <a:rPr lang="en-GB" altLang="en-US" sz="2400" b="1"/>
              <a:t>Yellow Hat: </a:t>
            </a:r>
            <a:r>
              <a:rPr lang="en-GB" altLang="en-US" sz="2400"/>
              <a:t>Benefits . At this stage, you begin to think positively and view all the benefits in an optimistic light, particularly in terms of the value of the decision. It is designed to keep your thinking positive.</a:t>
            </a:r>
          </a:p>
        </p:txBody>
      </p:sp>
      <p:sp>
        <p:nvSpPr>
          <p:cNvPr id="10" name="TextBox 4"/>
          <p:cNvSpPr txBox="1">
            <a:spLocks noChangeArrowheads="1"/>
          </p:cNvSpPr>
          <p:nvPr/>
        </p:nvSpPr>
        <p:spPr bwMode="auto">
          <a:xfrm>
            <a:off x="3189288" y="3014663"/>
            <a:ext cx="7083425" cy="2678112"/>
          </a:xfrm>
          <a:prstGeom prst="rect">
            <a:avLst/>
          </a:prstGeom>
          <a:noFill/>
          <a:ln w="9525">
            <a:noFill/>
            <a:miter lim="800000"/>
            <a:headEnd/>
            <a:tailEnd/>
          </a:ln>
        </p:spPr>
        <p:txBody>
          <a:bodyPr>
            <a:spAutoFit/>
          </a:bodyPr>
          <a:lstStyle/>
          <a:p>
            <a:r>
              <a:rPr lang="en-GB" altLang="en-US" sz="2400" b="1"/>
              <a:t>Black Hat: </a:t>
            </a:r>
            <a:r>
              <a:rPr lang="en-GB" altLang="en-US" sz="2400"/>
              <a:t>Caution. Using 'Black Hat' thinking, you are encouraged to look at all the bad points of the decision both cautiously and defensively to understand why it might not work. This highlights any weak points in a plan and allows you to adjust, eliminate or prepare contingency plans to counteract them.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subTnLst>
                                    <p:animClr clrSpc="rgb" dir="cw">
                                      <p:cBhvr override="childStyle">
                                        <p:cTn dur="1" fill="hold" display="0" masterRel="nextClick" afterEffect="1"/>
                                        <p:tgtEl>
                                          <p:spTgt spid="9"/>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7"/>
          <p:cNvPicPr>
            <a:picLocks noChangeAspect="1" noChangeArrowheads="1"/>
          </p:cNvPicPr>
          <p:nvPr/>
        </p:nvPicPr>
        <p:blipFill>
          <a:blip r:embed="rId3"/>
          <a:srcRect/>
          <a:stretch>
            <a:fillRect/>
          </a:stretch>
        </p:blipFill>
        <p:spPr bwMode="auto">
          <a:xfrm>
            <a:off x="1824038" y="920750"/>
            <a:ext cx="1128712" cy="1047750"/>
          </a:xfrm>
          <a:prstGeom prst="rect">
            <a:avLst/>
          </a:prstGeom>
          <a:noFill/>
          <a:ln w="9525">
            <a:noFill/>
            <a:miter lim="800000"/>
            <a:headEnd/>
            <a:tailEnd/>
          </a:ln>
        </p:spPr>
      </p:pic>
      <p:sp>
        <p:nvSpPr>
          <p:cNvPr id="13" name="TextBox 8"/>
          <p:cNvSpPr txBox="1">
            <a:spLocks noChangeArrowheads="1"/>
          </p:cNvSpPr>
          <p:nvPr/>
        </p:nvSpPr>
        <p:spPr bwMode="auto">
          <a:xfrm>
            <a:off x="3270250" y="920750"/>
            <a:ext cx="6916738" cy="1692275"/>
          </a:xfrm>
          <a:prstGeom prst="rect">
            <a:avLst/>
          </a:prstGeom>
          <a:noFill/>
          <a:ln w="9525">
            <a:noFill/>
            <a:miter lim="800000"/>
            <a:headEnd/>
            <a:tailEnd/>
          </a:ln>
        </p:spPr>
        <p:txBody>
          <a:bodyPr>
            <a:spAutoFit/>
          </a:bodyPr>
          <a:lstStyle/>
          <a:p>
            <a:r>
              <a:rPr lang="en-GB" altLang="en-US" sz="2000" b="1"/>
              <a:t>Green Hat: </a:t>
            </a:r>
            <a:r>
              <a:rPr lang="en-GB" altLang="en-US" sz="2000"/>
              <a:t>Creativity. This is where you         can develop creative solutions to a problem through a unrestrictive way of thinking. This means very little criticism of ideas and is the point at which a number of creativity tools can be implemented</a:t>
            </a:r>
            <a:r>
              <a:rPr lang="en-GB" altLang="en-US" sz="2400"/>
              <a:t>. </a:t>
            </a:r>
          </a:p>
        </p:txBody>
      </p:sp>
      <p:pic>
        <p:nvPicPr>
          <p:cNvPr id="5" name="Picture 8"/>
          <p:cNvPicPr>
            <a:picLocks noChangeAspect="1" noChangeArrowheads="1"/>
          </p:cNvPicPr>
          <p:nvPr/>
        </p:nvPicPr>
        <p:blipFill>
          <a:blip r:embed="rId4"/>
          <a:srcRect/>
          <a:stretch>
            <a:fillRect/>
          </a:stretch>
        </p:blipFill>
        <p:spPr bwMode="auto">
          <a:xfrm>
            <a:off x="1824038" y="3213100"/>
            <a:ext cx="1136650" cy="1042988"/>
          </a:xfrm>
          <a:prstGeom prst="rect">
            <a:avLst/>
          </a:prstGeom>
          <a:noFill/>
          <a:ln w="9525">
            <a:noFill/>
            <a:miter lim="800000"/>
            <a:headEnd/>
            <a:tailEnd/>
          </a:ln>
        </p:spPr>
      </p:pic>
      <p:sp>
        <p:nvSpPr>
          <p:cNvPr id="93188" name="Rectangle 1"/>
          <p:cNvSpPr>
            <a:spLocks noChangeArrowheads="1"/>
          </p:cNvSpPr>
          <p:nvPr/>
        </p:nvSpPr>
        <p:spPr bwMode="auto">
          <a:xfrm>
            <a:off x="3270250" y="3081338"/>
            <a:ext cx="6096000" cy="2246312"/>
          </a:xfrm>
          <a:prstGeom prst="rect">
            <a:avLst/>
          </a:prstGeom>
          <a:noFill/>
          <a:ln w="9525">
            <a:noFill/>
            <a:miter lim="800000"/>
            <a:headEnd/>
            <a:tailEnd/>
          </a:ln>
        </p:spPr>
        <p:txBody>
          <a:bodyPr>
            <a:spAutoFit/>
          </a:bodyPr>
          <a:lstStyle/>
          <a:p>
            <a:r>
              <a:rPr lang="en-GB" altLang="en-US" sz="2000" b="1"/>
              <a:t>Blue Hat: </a:t>
            </a:r>
            <a:r>
              <a:rPr lang="en-GB" altLang="en-US" sz="2000"/>
              <a:t>Managing the Thinking. The final hat stands for process control and is generally worn by those chairing meetings. It comes into its own when ideas are drying up or thinking becomes stagnated in which case the 'wearer' may direct things towards 'Green Hat' thinking to generate creativity or 'Black Hat' thinking when a contingency plan is called for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subTnLst>
                                    <p:animClr clrSpc="rgb" dir="cw">
                                      <p:cBhvr override="childStyle">
                                        <p:cTn dur="1" fill="hold" display="0" masterRel="nextClick" afterEffect="1"/>
                                        <p:tgtEl>
                                          <p:spTgt spid="13"/>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Number Placeholder 3"/>
          <p:cNvSpPr>
            <a:spLocks noGrp="1"/>
          </p:cNvSpPr>
          <p:nvPr>
            <p:ph type="sldNum" sz="quarter" idx="12"/>
          </p:nvPr>
        </p:nvSpPr>
        <p:spPr bwMode="auto">
          <a:noFill/>
          <a:ln>
            <a:miter lim="800000"/>
            <a:headEnd/>
            <a:tailEnd/>
          </a:ln>
        </p:spPr>
        <p:txBody>
          <a:bodyPr/>
          <a:lstStyle/>
          <a:p>
            <a:pPr fontAlgn="base">
              <a:spcBef>
                <a:spcPct val="0"/>
              </a:spcBef>
              <a:spcAft>
                <a:spcPct val="0"/>
              </a:spcAft>
            </a:pPr>
            <a:fld id="{10750E92-C2D6-4521-B995-C2F7895A1F70}" type="slidenum">
              <a:rPr lang="en-GB" altLang="en-US" smtClean="0">
                <a:latin typeface="Calibri" pitchFamily="34" charset="0"/>
                <a:cs typeface="Arial" charset="0"/>
              </a:rPr>
              <a:pPr fontAlgn="base">
                <a:spcBef>
                  <a:spcPct val="0"/>
                </a:spcBef>
                <a:spcAft>
                  <a:spcPct val="0"/>
                </a:spcAft>
              </a:pPr>
              <a:t>23</a:t>
            </a:fld>
            <a:endParaRPr lang="en-GB" altLang="en-US">
              <a:latin typeface="Calibri" pitchFamily="34" charset="0"/>
              <a:cs typeface="Arial" charset="0"/>
            </a:endParaRPr>
          </a:p>
        </p:txBody>
      </p:sp>
      <p:pic>
        <p:nvPicPr>
          <p:cNvPr id="95234" name="Picture 2" descr="C:\Users\Bob Wilson\Desktop\6 hats.bmp"/>
          <p:cNvPicPr>
            <a:picLocks noChangeAspect="1" noChangeArrowheads="1"/>
          </p:cNvPicPr>
          <p:nvPr/>
        </p:nvPicPr>
        <p:blipFill>
          <a:blip r:embed="rId3"/>
          <a:srcRect/>
          <a:stretch>
            <a:fillRect/>
          </a:stretch>
        </p:blipFill>
        <p:spPr bwMode="auto">
          <a:xfrm>
            <a:off x="2609850" y="736600"/>
            <a:ext cx="6792913" cy="4881563"/>
          </a:xfrm>
          <a:prstGeom prst="rect">
            <a:avLst/>
          </a:prstGeom>
          <a:noFill/>
          <a:ln w="9525">
            <a:noFill/>
            <a:miter lim="800000"/>
            <a:headEnd/>
            <a:tailEnd/>
          </a:ln>
        </p:spPr>
      </p:pic>
      <p:sp>
        <p:nvSpPr>
          <p:cNvPr id="15" name="Title 1"/>
          <p:cNvSpPr>
            <a:spLocks noGrp="1"/>
          </p:cNvSpPr>
          <p:nvPr>
            <p:ph type="title"/>
          </p:nvPr>
        </p:nvSpPr>
        <p:spPr>
          <a:xfrm>
            <a:off x="2063750" y="600075"/>
            <a:ext cx="8135938" cy="812800"/>
          </a:xfrm>
          <a:solidFill>
            <a:schemeClr val="bg1"/>
          </a:solidFill>
        </p:spPr>
        <p:txBody>
          <a:bodyPr/>
          <a:lstStyle/>
          <a:p>
            <a:pPr algn="l" eaLnBrk="1" hangingPunct="1">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Edward de bono Six Thinking Hats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Title 1"/>
          <p:cNvSpPr>
            <a:spLocks noGrp="1"/>
          </p:cNvSpPr>
          <p:nvPr>
            <p:ph type="title"/>
          </p:nvPr>
        </p:nvSpPr>
        <p:spPr/>
        <p:txBody>
          <a:bodyPr/>
          <a:lstStyle/>
          <a:p>
            <a:pPr eaLnBrk="1" hangingPunct="1"/>
            <a:r>
              <a:rPr lang="en-GB"/>
              <a:t>Activity</a:t>
            </a:r>
          </a:p>
        </p:txBody>
      </p:sp>
      <p:sp>
        <p:nvSpPr>
          <p:cNvPr id="4" name="Content Placeholder 3"/>
          <p:cNvSpPr>
            <a:spLocks noGrp="1"/>
          </p:cNvSpPr>
          <p:nvPr>
            <p:ph idx="1"/>
          </p:nvPr>
        </p:nvSpPr>
        <p:spPr>
          <a:xfrm>
            <a:off x="609600" y="1600200"/>
            <a:ext cx="10972800" cy="3916363"/>
          </a:xfrm>
        </p:spPr>
        <p:txBody>
          <a:bodyPr/>
          <a:lstStyle/>
          <a:p>
            <a:pPr eaLnBrk="1" hangingPunct="1">
              <a:buFont typeface="Arial" panose="020B0604020202020204" pitchFamily="34" charset="0"/>
              <a:buChar char="•"/>
              <a:defRPr/>
            </a:pPr>
            <a:r>
              <a:rPr lang="en-GB" dirty="0"/>
              <a:t>The six hat activity enhances participants’ peer relationships by encouraging all to focus on the importance of different perspectives. </a:t>
            </a:r>
          </a:p>
          <a:p>
            <a:pPr marL="0" indent="0" eaLnBrk="1" hangingPunct="1">
              <a:buFont typeface="Arial" panose="020B0604020202020204" pitchFamily="34" charset="0"/>
              <a:buNone/>
              <a:defRPr/>
            </a:pPr>
            <a:endParaRPr lang="en-GB" dirty="0"/>
          </a:p>
          <a:p>
            <a:pPr eaLnBrk="1" hangingPunct="1">
              <a:buFont typeface="Arial" panose="020B0604020202020204" pitchFamily="34" charset="0"/>
              <a:buChar char="•"/>
              <a:defRPr/>
            </a:pPr>
            <a:r>
              <a:rPr lang="en-GB" dirty="0"/>
              <a:t>In this activity you will take on various perspectives and examine a situation through the lens of that perspective.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Title 3"/>
          <p:cNvSpPr>
            <a:spLocks noGrp="1"/>
          </p:cNvSpPr>
          <p:nvPr>
            <p:ph type="title"/>
          </p:nvPr>
        </p:nvSpPr>
        <p:spPr/>
        <p:txBody>
          <a:bodyPr/>
          <a:lstStyle/>
          <a:p>
            <a:pPr eaLnBrk="1" hangingPunct="1"/>
            <a:r>
              <a:rPr lang="en-GB"/>
              <a:t>Choose one topic to discuss…</a:t>
            </a:r>
          </a:p>
        </p:txBody>
      </p:sp>
      <p:sp>
        <p:nvSpPr>
          <p:cNvPr id="98306" name="Content Placeholder 4"/>
          <p:cNvSpPr>
            <a:spLocks noGrp="1"/>
          </p:cNvSpPr>
          <p:nvPr>
            <p:ph sz="half" idx="1"/>
          </p:nvPr>
        </p:nvSpPr>
        <p:spPr>
          <a:xfrm>
            <a:off x="609600" y="1600200"/>
            <a:ext cx="5384800" cy="3989388"/>
          </a:xfrm>
        </p:spPr>
        <p:txBody>
          <a:bodyPr/>
          <a:lstStyle/>
          <a:p>
            <a:pPr eaLnBrk="1" hangingPunct="1"/>
            <a:r>
              <a:rPr lang="en-GB" b="1"/>
              <a:t>Education</a:t>
            </a:r>
          </a:p>
          <a:p>
            <a:pPr eaLnBrk="1" hangingPunct="1"/>
            <a:r>
              <a:rPr lang="en-GB"/>
              <a:t>Do we believe many young people are falling short of achieving the recommended qualifications / standards in general education?</a:t>
            </a:r>
          </a:p>
          <a:p>
            <a:pPr eaLnBrk="1" hangingPunct="1"/>
            <a:r>
              <a:rPr lang="en-GB" b="1"/>
              <a:t>Unemployment</a:t>
            </a:r>
          </a:p>
          <a:p>
            <a:pPr eaLnBrk="1" hangingPunct="1"/>
            <a:r>
              <a:rPr lang="en-GB"/>
              <a:t>What are the causes and effects of unemployment?</a:t>
            </a:r>
          </a:p>
        </p:txBody>
      </p:sp>
      <p:sp>
        <p:nvSpPr>
          <p:cNvPr id="98307" name="Content Placeholder 5"/>
          <p:cNvSpPr>
            <a:spLocks noGrp="1"/>
          </p:cNvSpPr>
          <p:nvPr>
            <p:ph sz="half" idx="2"/>
          </p:nvPr>
        </p:nvSpPr>
        <p:spPr>
          <a:xfrm>
            <a:off x="6197600" y="1600200"/>
            <a:ext cx="5384800" cy="3989388"/>
          </a:xfrm>
        </p:spPr>
        <p:txBody>
          <a:bodyPr/>
          <a:lstStyle/>
          <a:p>
            <a:pPr eaLnBrk="1" hangingPunct="1"/>
            <a:r>
              <a:rPr lang="en-GB" b="1"/>
              <a:t>Sustainability</a:t>
            </a:r>
          </a:p>
          <a:p>
            <a:pPr eaLnBrk="1" hangingPunct="1"/>
            <a:r>
              <a:rPr lang="en-GB"/>
              <a:t>Is it necessary to recycle?</a:t>
            </a:r>
          </a:p>
          <a:p>
            <a:pPr eaLnBrk="1" hangingPunct="1"/>
            <a:r>
              <a:rPr lang="en-GB" b="1"/>
              <a:t>Tax</a:t>
            </a:r>
          </a:p>
          <a:p>
            <a:pPr eaLnBrk="1" hangingPunct="1"/>
            <a:r>
              <a:rPr lang="en-GB"/>
              <a:t>Do you think the UK tax system is fair?</a:t>
            </a:r>
          </a:p>
          <a:p>
            <a:pPr eaLnBrk="1" hangingPunct="1"/>
            <a:r>
              <a:rPr lang="en-GB" b="1"/>
              <a:t>Government spending</a:t>
            </a:r>
          </a:p>
          <a:p>
            <a:pPr eaLnBrk="1" hangingPunct="1"/>
            <a:r>
              <a:rPr lang="en-GB"/>
              <a:t>What should the government spend more money 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Title 1"/>
          <p:cNvSpPr>
            <a:spLocks noGrp="1"/>
          </p:cNvSpPr>
          <p:nvPr>
            <p:ph type="title"/>
          </p:nvPr>
        </p:nvSpPr>
        <p:spPr/>
        <p:txBody>
          <a:bodyPr/>
          <a:lstStyle/>
          <a:p>
            <a:pPr eaLnBrk="1" hangingPunct="1"/>
            <a:r>
              <a:rPr lang="en-GB"/>
              <a:t>Feedback</a:t>
            </a:r>
          </a:p>
        </p:txBody>
      </p:sp>
      <p:sp>
        <p:nvSpPr>
          <p:cNvPr id="99330" name="Content Placeholder 4"/>
          <p:cNvSpPr>
            <a:spLocks noGrp="1"/>
          </p:cNvSpPr>
          <p:nvPr>
            <p:ph idx="1"/>
          </p:nvPr>
        </p:nvSpPr>
        <p:spPr>
          <a:xfrm>
            <a:off x="609600" y="1600200"/>
            <a:ext cx="10972800" cy="3916363"/>
          </a:xfrm>
        </p:spPr>
        <p:txBody>
          <a:bodyPr/>
          <a:lstStyle/>
          <a:p>
            <a:pPr eaLnBrk="1" hangingPunct="1"/>
            <a:r>
              <a:rPr lang="en-GB"/>
              <a:t>What are the benefits of each hat?</a:t>
            </a:r>
          </a:p>
          <a:p>
            <a:pPr eaLnBrk="1" hangingPunct="1"/>
            <a:r>
              <a:rPr lang="en-GB"/>
              <a:t>What is the value of having different perspectives?</a:t>
            </a:r>
          </a:p>
        </p:txBody>
      </p:sp>
      <p:pic>
        <p:nvPicPr>
          <p:cNvPr id="99331" name="Picture 6"/>
          <p:cNvPicPr>
            <a:picLocks noChangeAspect="1" noChangeArrowheads="1"/>
          </p:cNvPicPr>
          <p:nvPr/>
        </p:nvPicPr>
        <p:blipFill>
          <a:blip r:embed="rId2"/>
          <a:srcRect/>
          <a:stretch>
            <a:fillRect/>
          </a:stretch>
        </p:blipFill>
        <p:spPr bwMode="auto">
          <a:xfrm>
            <a:off x="746125" y="3559175"/>
            <a:ext cx="666750" cy="614363"/>
          </a:xfrm>
          <a:prstGeom prst="rect">
            <a:avLst/>
          </a:prstGeom>
          <a:noFill/>
          <a:ln w="9525">
            <a:noFill/>
            <a:miter lim="800000"/>
            <a:headEnd/>
            <a:tailEnd/>
          </a:ln>
        </p:spPr>
      </p:pic>
      <p:pic>
        <p:nvPicPr>
          <p:cNvPr id="99332" name="Picture 4"/>
          <p:cNvPicPr>
            <a:picLocks noChangeAspect="1" noChangeArrowheads="1"/>
          </p:cNvPicPr>
          <p:nvPr/>
        </p:nvPicPr>
        <p:blipFill>
          <a:blip r:embed="rId3"/>
          <a:srcRect/>
          <a:stretch>
            <a:fillRect/>
          </a:stretch>
        </p:blipFill>
        <p:spPr bwMode="auto">
          <a:xfrm>
            <a:off x="2197100" y="3559175"/>
            <a:ext cx="666750" cy="614363"/>
          </a:xfrm>
          <a:prstGeom prst="rect">
            <a:avLst/>
          </a:prstGeom>
          <a:noFill/>
          <a:ln w="9525">
            <a:noFill/>
            <a:miter lim="800000"/>
            <a:headEnd/>
            <a:tailEnd/>
          </a:ln>
        </p:spPr>
      </p:pic>
      <p:pic>
        <p:nvPicPr>
          <p:cNvPr id="99333" name="Picture 2"/>
          <p:cNvPicPr>
            <a:picLocks noChangeAspect="1" noChangeArrowheads="1"/>
          </p:cNvPicPr>
          <p:nvPr/>
        </p:nvPicPr>
        <p:blipFill>
          <a:blip r:embed="rId4"/>
          <a:srcRect/>
          <a:stretch>
            <a:fillRect/>
          </a:stretch>
        </p:blipFill>
        <p:spPr bwMode="auto">
          <a:xfrm>
            <a:off x="3649663" y="3559175"/>
            <a:ext cx="666750" cy="614363"/>
          </a:xfrm>
          <a:prstGeom prst="rect">
            <a:avLst/>
          </a:prstGeom>
          <a:noFill/>
          <a:ln w="9525">
            <a:noFill/>
            <a:miter lim="800000"/>
            <a:headEnd/>
            <a:tailEnd/>
          </a:ln>
        </p:spPr>
      </p:pic>
      <p:pic>
        <p:nvPicPr>
          <p:cNvPr id="99334" name="Picture 3"/>
          <p:cNvPicPr>
            <a:picLocks noChangeAspect="1" noChangeArrowheads="1"/>
          </p:cNvPicPr>
          <p:nvPr/>
        </p:nvPicPr>
        <p:blipFill>
          <a:blip r:embed="rId5"/>
          <a:srcRect/>
          <a:stretch>
            <a:fillRect/>
          </a:stretch>
        </p:blipFill>
        <p:spPr bwMode="auto">
          <a:xfrm>
            <a:off x="6824663" y="3559175"/>
            <a:ext cx="666750" cy="614363"/>
          </a:xfrm>
          <a:prstGeom prst="rect">
            <a:avLst/>
          </a:prstGeom>
          <a:noFill/>
          <a:ln w="9525">
            <a:noFill/>
            <a:miter lim="800000"/>
            <a:headEnd/>
            <a:tailEnd/>
          </a:ln>
        </p:spPr>
      </p:pic>
      <p:pic>
        <p:nvPicPr>
          <p:cNvPr id="99335" name="Picture 7"/>
          <p:cNvPicPr>
            <a:picLocks noChangeAspect="1" noChangeArrowheads="1"/>
          </p:cNvPicPr>
          <p:nvPr/>
        </p:nvPicPr>
        <p:blipFill>
          <a:blip r:embed="rId6"/>
          <a:srcRect/>
          <a:stretch>
            <a:fillRect/>
          </a:stretch>
        </p:blipFill>
        <p:spPr bwMode="auto">
          <a:xfrm>
            <a:off x="8264525" y="3559175"/>
            <a:ext cx="666750" cy="614363"/>
          </a:xfrm>
          <a:prstGeom prst="rect">
            <a:avLst/>
          </a:prstGeom>
          <a:noFill/>
          <a:ln w="9525">
            <a:noFill/>
            <a:miter lim="800000"/>
            <a:headEnd/>
            <a:tailEnd/>
          </a:ln>
        </p:spPr>
      </p:pic>
      <p:pic>
        <p:nvPicPr>
          <p:cNvPr id="99336" name="Picture 5"/>
          <p:cNvPicPr>
            <a:picLocks noChangeAspect="1" noChangeArrowheads="1"/>
          </p:cNvPicPr>
          <p:nvPr/>
        </p:nvPicPr>
        <p:blipFill>
          <a:blip r:embed="rId7"/>
          <a:srcRect/>
          <a:stretch>
            <a:fillRect/>
          </a:stretch>
        </p:blipFill>
        <p:spPr bwMode="auto">
          <a:xfrm>
            <a:off x="9705975" y="3559175"/>
            <a:ext cx="666750" cy="614363"/>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1E2B640-BCE1-5541-BAEF-04CAD0621550}"/>
              </a:ext>
            </a:extLst>
          </p:cNvPr>
          <p:cNvSpPr>
            <a:spLocks noGrp="1"/>
          </p:cNvSpPr>
          <p:nvPr>
            <p:ph type="ctrTitle"/>
          </p:nvPr>
        </p:nvSpPr>
        <p:spPr/>
        <p:txBody>
          <a:bodyPr/>
          <a:lstStyle/>
          <a:p>
            <a:r>
              <a:rPr lang="en-GB" dirty="0"/>
              <a:t>Problem Solving and Decision Making </a:t>
            </a:r>
            <a:endParaRPr lang="en-US" dirty="0"/>
          </a:p>
        </p:txBody>
      </p:sp>
      <p:sp>
        <p:nvSpPr>
          <p:cNvPr id="5" name="Subtitle 4">
            <a:extLst>
              <a:ext uri="{FF2B5EF4-FFF2-40B4-BE49-F238E27FC236}">
                <a16:creationId xmlns:a16="http://schemas.microsoft.com/office/drawing/2014/main" id="{3470317A-6D4B-F843-AF91-BB4727C2D06F}"/>
              </a:ext>
            </a:extLst>
          </p:cNvPr>
          <p:cNvSpPr>
            <a:spLocks noGrp="1"/>
          </p:cNvSpPr>
          <p:nvPr>
            <p:ph type="subTitle" idx="1"/>
          </p:nvPr>
        </p:nvSpPr>
        <p:spPr/>
        <p:txBody>
          <a:bodyPr/>
          <a:lstStyle/>
          <a:p>
            <a:pPr eaLnBrk="1" hangingPunct="1">
              <a:defRPr/>
            </a:pPr>
            <a:r>
              <a:rPr lang="en-GB" dirty="0"/>
              <a:t>Session 9</a:t>
            </a:r>
          </a:p>
          <a:p>
            <a:pPr eaLnBrk="1" hangingPunct="1">
              <a:defRPr/>
            </a:pPr>
            <a:r>
              <a:rPr lang="en-GB" dirty="0"/>
              <a:t>Lecturer – Lianne </a:t>
            </a:r>
            <a:r>
              <a:rPr lang="en-GB" dirty="0" err="1"/>
              <a:t>Cuke</a:t>
            </a:r>
            <a:endParaRPr lang="en-GB" dirty="0"/>
          </a:p>
          <a:p>
            <a:pPr eaLnBrk="1" hangingPunct="1">
              <a:defRPr/>
            </a:pPr>
            <a:r>
              <a:rPr lang="en-GB" dirty="0"/>
              <a:t>Contact – </a:t>
            </a:r>
            <a:r>
              <a:rPr lang="en-GB" dirty="0" err="1"/>
              <a:t>lianne.cuke@uwtsd.ac.uk</a:t>
            </a:r>
            <a:endParaRPr lang="en-GB" dirty="0"/>
          </a:p>
          <a:p>
            <a:endParaRPr lang="en-US" dirty="0"/>
          </a:p>
        </p:txBody>
      </p:sp>
    </p:spTree>
    <p:extLst>
      <p:ext uri="{BB962C8B-B14F-4D97-AF65-F5344CB8AC3E}">
        <p14:creationId xmlns:p14="http://schemas.microsoft.com/office/powerpoint/2010/main" val="14210055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41AAEE6-2D0E-0741-9BEF-C8B60BECD52C}"/>
              </a:ext>
            </a:extLst>
          </p:cNvPr>
          <p:cNvSpPr>
            <a:spLocks noGrp="1"/>
          </p:cNvSpPr>
          <p:nvPr>
            <p:ph type="ctrTitle"/>
          </p:nvPr>
        </p:nvSpPr>
        <p:spPr/>
        <p:txBody>
          <a:bodyPr/>
          <a:lstStyle/>
          <a:p>
            <a:r>
              <a:rPr lang="en-US" dirty="0"/>
              <a:t>Assignment Support</a:t>
            </a:r>
          </a:p>
        </p:txBody>
      </p:sp>
      <p:sp>
        <p:nvSpPr>
          <p:cNvPr id="7" name="Subtitle 6">
            <a:extLst>
              <a:ext uri="{FF2B5EF4-FFF2-40B4-BE49-F238E27FC236}">
                <a16:creationId xmlns:a16="http://schemas.microsoft.com/office/drawing/2014/main" id="{E234C899-86E6-5C43-8412-17A9F997FAD5}"/>
              </a:ext>
            </a:extLst>
          </p:cNvPr>
          <p:cNvSpPr>
            <a:spLocks noGrp="1"/>
          </p:cNvSpPr>
          <p:nvPr>
            <p:ph type="subTitle" idx="1"/>
          </p:nvPr>
        </p:nvSpPr>
        <p:spPr/>
        <p:txBody>
          <a:bodyPr/>
          <a:lstStyle/>
          <a:p>
            <a:endParaRPr lang="en-US" dirty="0"/>
          </a:p>
          <a:p>
            <a:endParaRPr lang="en-US" dirty="0"/>
          </a:p>
        </p:txBody>
      </p:sp>
    </p:spTree>
    <p:extLst>
      <p:ext uri="{BB962C8B-B14F-4D97-AF65-F5344CB8AC3E}">
        <p14:creationId xmlns:p14="http://schemas.microsoft.com/office/powerpoint/2010/main" val="4384594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2FB84-7DA5-A84A-AA47-DDE2F7424566}"/>
              </a:ext>
            </a:extLst>
          </p:cNvPr>
          <p:cNvSpPr>
            <a:spLocks noGrp="1"/>
          </p:cNvSpPr>
          <p:nvPr>
            <p:ph type="title"/>
          </p:nvPr>
        </p:nvSpPr>
        <p:spPr/>
        <p:txBody>
          <a:bodyPr/>
          <a:lstStyle/>
          <a:p>
            <a:r>
              <a:rPr lang="en-US" dirty="0"/>
              <a:t>Writing Reports</a:t>
            </a:r>
          </a:p>
        </p:txBody>
      </p:sp>
      <p:sp>
        <p:nvSpPr>
          <p:cNvPr id="3" name="Content Placeholder 2">
            <a:extLst>
              <a:ext uri="{FF2B5EF4-FFF2-40B4-BE49-F238E27FC236}">
                <a16:creationId xmlns:a16="http://schemas.microsoft.com/office/drawing/2014/main" id="{F92E6DA1-6C3E-5640-B46B-27658FF36719}"/>
              </a:ext>
            </a:extLst>
          </p:cNvPr>
          <p:cNvSpPr>
            <a:spLocks noGrp="1"/>
          </p:cNvSpPr>
          <p:nvPr>
            <p:ph idx="1"/>
          </p:nvPr>
        </p:nvSpPr>
        <p:spPr/>
        <p:txBody>
          <a:bodyPr/>
          <a:lstStyle/>
          <a:p>
            <a:r>
              <a:rPr lang="en-US" u="sng" dirty="0"/>
              <a:t>What is a report?</a:t>
            </a:r>
          </a:p>
          <a:p>
            <a:r>
              <a:rPr lang="en-GB" dirty="0"/>
              <a:t>A report is written for a clear purpose and to a particular audience. Specific information and evidence are presented, analysed and applied to a particular problem or issue. The information is presented in a clearly structured format making use of sections and headings so that the information is easy to locate and follow. </a:t>
            </a:r>
            <a:endParaRPr lang="en-US" u="sng" dirty="0"/>
          </a:p>
        </p:txBody>
      </p:sp>
    </p:spTree>
    <p:extLst>
      <p:ext uri="{BB962C8B-B14F-4D97-AF65-F5344CB8AC3E}">
        <p14:creationId xmlns:p14="http://schemas.microsoft.com/office/powerpoint/2010/main" val="8850949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A117D-B10F-4148-AA2D-CD5E51D56028}"/>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EF67D28E-C13B-D34A-95C5-6902B9EF038C}"/>
              </a:ext>
            </a:extLst>
          </p:cNvPr>
          <p:cNvSpPr>
            <a:spLocks noGrp="1"/>
          </p:cNvSpPr>
          <p:nvPr>
            <p:ph idx="1"/>
          </p:nvPr>
        </p:nvSpPr>
        <p:spPr/>
        <p:txBody>
          <a:bodyPr/>
          <a:lstStyle/>
          <a:p>
            <a:r>
              <a:rPr lang="en-GB" b="1" dirty="0"/>
              <a:t>What makes a good report?</a:t>
            </a:r>
          </a:p>
          <a:p>
            <a:r>
              <a:rPr lang="en-GB" dirty="0"/>
              <a:t>Two of the reasons why reports are used as forms of written assessment are:</a:t>
            </a:r>
          </a:p>
          <a:p>
            <a:r>
              <a:rPr lang="en-GB" dirty="0"/>
              <a:t> to find out what you have learned from your reading, research or experience;</a:t>
            </a:r>
          </a:p>
          <a:p>
            <a:r>
              <a:rPr lang="en-GB" dirty="0"/>
              <a:t>to give you experience of an important skill that is widely used in the work place. </a:t>
            </a:r>
          </a:p>
          <a:p>
            <a:endParaRPr lang="en-US" dirty="0"/>
          </a:p>
        </p:txBody>
      </p:sp>
    </p:spTree>
    <p:extLst>
      <p:ext uri="{BB962C8B-B14F-4D97-AF65-F5344CB8AC3E}">
        <p14:creationId xmlns:p14="http://schemas.microsoft.com/office/powerpoint/2010/main" val="9787840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240FB-13F0-EE42-8F3C-261B9CFE95E9}"/>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76DE81FB-D830-4942-90CC-7E7D93BFA702}"/>
              </a:ext>
            </a:extLst>
          </p:cNvPr>
          <p:cNvSpPr>
            <a:spLocks noGrp="1"/>
          </p:cNvSpPr>
          <p:nvPr>
            <p:ph idx="1"/>
          </p:nvPr>
        </p:nvSpPr>
        <p:spPr/>
        <p:txBody>
          <a:bodyPr/>
          <a:lstStyle/>
          <a:p>
            <a:r>
              <a:rPr lang="en-GB" sz="2400" u="sng" dirty="0"/>
              <a:t>A well written report will demonstrate your ability to: </a:t>
            </a:r>
          </a:p>
          <a:p>
            <a:r>
              <a:rPr lang="en-GB" sz="2400" dirty="0"/>
              <a:t>understand the purpose of the report brief and adhere to its specifications;</a:t>
            </a:r>
          </a:p>
          <a:p>
            <a:r>
              <a:rPr lang="en-GB" sz="2400" dirty="0"/>
              <a:t>gather, evaluate and analyse relevant information;</a:t>
            </a:r>
          </a:p>
          <a:p>
            <a:r>
              <a:rPr lang="en-GB" sz="2400" dirty="0"/>
              <a:t>structure material in a logical and coherent order;</a:t>
            </a:r>
          </a:p>
          <a:p>
            <a:r>
              <a:rPr lang="en-GB" sz="2400" dirty="0"/>
              <a:t>present your report in a consistent manner according to the instructions of the report brief;</a:t>
            </a:r>
          </a:p>
          <a:p>
            <a:r>
              <a:rPr lang="en-GB" sz="2400" dirty="0"/>
              <a:t>make appropriate conclusions that are supported by the evidence and analysis of the report;</a:t>
            </a:r>
          </a:p>
          <a:p>
            <a:r>
              <a:rPr lang="en-GB" sz="2400" dirty="0"/>
              <a:t>make thoughtful and practical recommendations where required. </a:t>
            </a:r>
          </a:p>
          <a:p>
            <a:endParaRPr lang="en-US" dirty="0"/>
          </a:p>
        </p:txBody>
      </p:sp>
    </p:spTree>
    <p:extLst>
      <p:ext uri="{BB962C8B-B14F-4D97-AF65-F5344CB8AC3E}">
        <p14:creationId xmlns:p14="http://schemas.microsoft.com/office/powerpoint/2010/main" val="38096735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10661-FF90-174D-8E55-1738FC5BBE17}"/>
              </a:ext>
            </a:extLst>
          </p:cNvPr>
          <p:cNvSpPr>
            <a:spLocks noGrp="1"/>
          </p:cNvSpPr>
          <p:nvPr>
            <p:ph type="title"/>
          </p:nvPr>
        </p:nvSpPr>
        <p:spPr/>
        <p:txBody>
          <a:bodyPr/>
          <a:lstStyle/>
          <a:p>
            <a:r>
              <a:rPr lang="en-US" dirty="0"/>
              <a:t>The structure of your report</a:t>
            </a:r>
          </a:p>
        </p:txBody>
      </p:sp>
      <p:sp>
        <p:nvSpPr>
          <p:cNvPr id="3" name="Content Placeholder 2">
            <a:extLst>
              <a:ext uri="{FF2B5EF4-FFF2-40B4-BE49-F238E27FC236}">
                <a16:creationId xmlns:a16="http://schemas.microsoft.com/office/drawing/2014/main" id="{ABED0ACF-3DBA-5241-A788-DC3E8AFF92CD}"/>
              </a:ext>
            </a:extLst>
          </p:cNvPr>
          <p:cNvSpPr>
            <a:spLocks noGrp="1"/>
          </p:cNvSpPr>
          <p:nvPr>
            <p:ph idx="1"/>
          </p:nvPr>
        </p:nvSpPr>
        <p:spPr/>
        <p:txBody>
          <a:bodyPr/>
          <a:lstStyle/>
          <a:p>
            <a:r>
              <a:rPr lang="en-US" sz="2800" u="sng" dirty="0"/>
              <a:t>An executive summary</a:t>
            </a:r>
          </a:p>
          <a:p>
            <a:r>
              <a:rPr lang="en-GB" sz="2800" dirty="0"/>
              <a:t>The summary should briefly describe the content of the report. It should cover the aims of the report, what was found and what, if any, action is called for. Aim for about 1/2 a page in length and avoid detail or discussion; just outline the main points. Remember that the summary is the first thing that is read. It should provide the reader with a clear, helpful overview of the content of the report.</a:t>
            </a:r>
          </a:p>
          <a:p>
            <a:pPr marL="0" indent="0">
              <a:buNone/>
            </a:pPr>
            <a:br>
              <a:rPr lang="en-GB" dirty="0"/>
            </a:br>
            <a:endParaRPr lang="en-US" dirty="0"/>
          </a:p>
        </p:txBody>
      </p:sp>
    </p:spTree>
    <p:extLst>
      <p:ext uri="{BB962C8B-B14F-4D97-AF65-F5344CB8AC3E}">
        <p14:creationId xmlns:p14="http://schemas.microsoft.com/office/powerpoint/2010/main" val="38089797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6B412-255E-0E48-BC5C-56DA1AEEA77C}"/>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B80A0D5A-78B0-6442-BB80-70ACD5479E4F}"/>
              </a:ext>
            </a:extLst>
          </p:cNvPr>
          <p:cNvSpPr>
            <a:spLocks noGrp="1"/>
          </p:cNvSpPr>
          <p:nvPr>
            <p:ph idx="1"/>
          </p:nvPr>
        </p:nvSpPr>
        <p:spPr/>
        <p:txBody>
          <a:bodyPr/>
          <a:lstStyle/>
          <a:p>
            <a:r>
              <a:rPr lang="en-US" sz="2800" u="sng" dirty="0"/>
              <a:t>A table of contents</a:t>
            </a:r>
          </a:p>
          <a:p>
            <a:r>
              <a:rPr lang="en-GB" sz="2800" dirty="0"/>
              <a:t>The contents page should list the different chapters and/or headings together with the page numbers. Your contents page should be presented in such a way that the reader can quickly scan the list of headings and locate a particular part of the report. You may want to number chapter headings and subheadings in addition to providing page references. Whatever numbering system you use, be sure that it is clear and consistent throughout.</a:t>
            </a:r>
          </a:p>
          <a:p>
            <a:pPr marL="0" indent="0">
              <a:buNone/>
            </a:pPr>
            <a:br>
              <a:rPr lang="en-GB" dirty="0"/>
            </a:br>
            <a:endParaRPr lang="en-US" u="sng" dirty="0"/>
          </a:p>
        </p:txBody>
      </p:sp>
    </p:spTree>
    <p:extLst>
      <p:ext uri="{BB962C8B-B14F-4D97-AF65-F5344CB8AC3E}">
        <p14:creationId xmlns:p14="http://schemas.microsoft.com/office/powerpoint/2010/main" val="11484272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67F9D-7A96-6741-A733-46BDBBC28AA5}"/>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E51FAA73-20EE-B847-8A53-BC8D7FEE5092}"/>
              </a:ext>
            </a:extLst>
          </p:cNvPr>
          <p:cNvSpPr>
            <a:spLocks noGrp="1"/>
          </p:cNvSpPr>
          <p:nvPr>
            <p:ph idx="1"/>
          </p:nvPr>
        </p:nvSpPr>
        <p:spPr/>
        <p:txBody>
          <a:bodyPr/>
          <a:lstStyle/>
          <a:p>
            <a:r>
              <a:rPr lang="en-US" u="sng" dirty="0"/>
              <a:t>An introduction</a:t>
            </a:r>
          </a:p>
          <a:p>
            <a:r>
              <a:rPr lang="en-GB" dirty="0"/>
              <a:t>The introduction sets the scene for the main body of the report. The aims and objectives of the report should be explained in detail. Any problems or limitations in the scope of the report should be identified, and a description of research methods, the parameters (boundaries / limitations) of the research and any necessary background history should be included. </a:t>
            </a:r>
            <a:endParaRPr lang="en-US" u="sng" dirty="0"/>
          </a:p>
        </p:txBody>
      </p:sp>
    </p:spTree>
    <p:extLst>
      <p:ext uri="{BB962C8B-B14F-4D97-AF65-F5344CB8AC3E}">
        <p14:creationId xmlns:p14="http://schemas.microsoft.com/office/powerpoint/2010/main" val="12701949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77FEE-3B60-1D48-A07B-EE2F3FBC55B3}"/>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0CFEE447-6393-E54B-AF84-07FFACC94FD3}"/>
              </a:ext>
            </a:extLst>
          </p:cNvPr>
          <p:cNvSpPr>
            <a:spLocks noGrp="1"/>
          </p:cNvSpPr>
          <p:nvPr>
            <p:ph idx="1"/>
          </p:nvPr>
        </p:nvSpPr>
        <p:spPr/>
        <p:txBody>
          <a:bodyPr/>
          <a:lstStyle/>
          <a:p>
            <a:r>
              <a:rPr lang="en-GB" sz="2800" u="sng" dirty="0"/>
              <a:t>The main body </a:t>
            </a:r>
            <a:r>
              <a:rPr lang="en-GB" sz="2800" dirty="0"/>
              <a:t>of the report is where you discuss your material. The facts and evidence you have gathered should be analysed and discussed with specific reference to the problem or issue. If your discussion section is lengthy you might divide it into section headings. Your points should be grouped and arranged in an order that is logical and easy to follow. Use headings and subheadings to create a clear structure for your material. As with the whole report, all sources used should be acknowledged and correctly referenced. </a:t>
            </a:r>
            <a:endParaRPr lang="en-US" sz="2800" u="sng" dirty="0"/>
          </a:p>
          <a:p>
            <a:endParaRPr lang="en-US" u="sng" dirty="0"/>
          </a:p>
        </p:txBody>
      </p:sp>
    </p:spTree>
    <p:extLst>
      <p:ext uri="{BB962C8B-B14F-4D97-AF65-F5344CB8AC3E}">
        <p14:creationId xmlns:p14="http://schemas.microsoft.com/office/powerpoint/2010/main" val="22573877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94412-35DB-724E-8CA6-99C7EEC4A97E}"/>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482D8DB0-E9D8-F647-9942-45B903F451AF}"/>
              </a:ext>
            </a:extLst>
          </p:cNvPr>
          <p:cNvSpPr>
            <a:spLocks noGrp="1"/>
          </p:cNvSpPr>
          <p:nvPr>
            <p:ph idx="1"/>
          </p:nvPr>
        </p:nvSpPr>
        <p:spPr/>
        <p:txBody>
          <a:bodyPr/>
          <a:lstStyle/>
          <a:p>
            <a:r>
              <a:rPr lang="en-US" u="sng" dirty="0"/>
              <a:t>Conclusion</a:t>
            </a:r>
          </a:p>
          <a:p>
            <a:r>
              <a:rPr lang="en-GB" dirty="0"/>
              <a:t>In the conclusion you should show the overall significance of what has been covered. You may want to remind the reader of the most important points that have been made in the report or highlight what you consider to be the most central issues or findings. However, no new material should be introduced in the conclusion. </a:t>
            </a:r>
          </a:p>
          <a:p>
            <a:pPr marL="0" indent="0">
              <a:buNone/>
            </a:pPr>
            <a:br>
              <a:rPr lang="en-GB" dirty="0"/>
            </a:br>
            <a:endParaRPr lang="en-US" u="sng" dirty="0"/>
          </a:p>
          <a:p>
            <a:endParaRPr lang="en-US" dirty="0"/>
          </a:p>
        </p:txBody>
      </p:sp>
    </p:spTree>
    <p:extLst>
      <p:ext uri="{BB962C8B-B14F-4D97-AF65-F5344CB8AC3E}">
        <p14:creationId xmlns:p14="http://schemas.microsoft.com/office/powerpoint/2010/main" val="37676435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3C0C5-8C58-044F-BCE9-28B33B173C5D}"/>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8395D68C-D955-4C48-8195-A30597282D9B}"/>
              </a:ext>
            </a:extLst>
          </p:cNvPr>
          <p:cNvSpPr>
            <a:spLocks noGrp="1"/>
          </p:cNvSpPr>
          <p:nvPr>
            <p:ph sz="half" idx="1"/>
          </p:nvPr>
        </p:nvSpPr>
        <p:spPr/>
        <p:txBody>
          <a:bodyPr/>
          <a:lstStyle/>
          <a:p>
            <a:r>
              <a:rPr lang="en-US" u="sng" dirty="0"/>
              <a:t>Recommendations should be:</a:t>
            </a:r>
          </a:p>
          <a:p>
            <a:r>
              <a:rPr lang="en-US" dirty="0"/>
              <a:t>Logical – should flow logically from the conclusion</a:t>
            </a:r>
          </a:p>
          <a:p>
            <a:r>
              <a:rPr lang="en-US" dirty="0"/>
              <a:t>Relevant – must meet the purpose and the scope as stated in the introduction section</a:t>
            </a:r>
          </a:p>
          <a:p>
            <a:r>
              <a:rPr lang="en-US" dirty="0"/>
              <a:t>Feasible – must be practical and workable</a:t>
            </a:r>
          </a:p>
          <a:p>
            <a:endParaRPr lang="en-US" u="sng" dirty="0"/>
          </a:p>
        </p:txBody>
      </p:sp>
      <p:sp>
        <p:nvSpPr>
          <p:cNvPr id="4" name="Content Placeholder 3">
            <a:extLst>
              <a:ext uri="{FF2B5EF4-FFF2-40B4-BE49-F238E27FC236}">
                <a16:creationId xmlns:a16="http://schemas.microsoft.com/office/drawing/2014/main" id="{89384F3B-BEB1-1047-8D47-78411CE937F4}"/>
              </a:ext>
            </a:extLst>
          </p:cNvPr>
          <p:cNvSpPr>
            <a:spLocks noGrp="1"/>
          </p:cNvSpPr>
          <p:nvPr>
            <p:ph sz="half" idx="2"/>
          </p:nvPr>
        </p:nvSpPr>
        <p:spPr/>
        <p:txBody>
          <a:bodyPr/>
          <a:lstStyle/>
          <a:p>
            <a:r>
              <a:rPr lang="en-US" dirty="0"/>
              <a:t>Don’t forget references / or a bibliography!</a:t>
            </a:r>
          </a:p>
          <a:p>
            <a:endParaRPr lang="en-US" dirty="0"/>
          </a:p>
          <a:p>
            <a:endParaRPr lang="en-US" dirty="0"/>
          </a:p>
          <a:p>
            <a:pPr marL="0" indent="0">
              <a:buNone/>
            </a:pPr>
            <a:endParaRPr lang="en-US" dirty="0"/>
          </a:p>
          <a:p>
            <a:endParaRPr lang="en-US" dirty="0"/>
          </a:p>
          <a:p>
            <a:r>
              <a:rPr lang="en-US" sz="1200" dirty="0"/>
              <a:t>University of Leicester. (unknown) ‘Writing Reports’. </a:t>
            </a:r>
            <a:r>
              <a:rPr lang="en-US" sz="1200" dirty="0">
                <a:hlinkClick r:id="rId2"/>
              </a:rPr>
              <a:t>https://www2.le.ac.uk/offices/ld/resources/writing/writing-resources/reports</a:t>
            </a:r>
            <a:r>
              <a:rPr lang="en-US" sz="1200" dirty="0"/>
              <a:t> [Accessed: 6</a:t>
            </a:r>
            <a:r>
              <a:rPr lang="en-US" sz="1200" baseline="30000" dirty="0"/>
              <a:t>th</a:t>
            </a:r>
            <a:r>
              <a:rPr lang="en-US" sz="1200" dirty="0"/>
              <a:t> March 2018)</a:t>
            </a:r>
          </a:p>
        </p:txBody>
      </p:sp>
      <p:pic>
        <p:nvPicPr>
          <p:cNvPr id="5" name="Picture 4">
            <a:extLst>
              <a:ext uri="{FF2B5EF4-FFF2-40B4-BE49-F238E27FC236}">
                <a16:creationId xmlns:a16="http://schemas.microsoft.com/office/drawing/2014/main" id="{E67121E7-F305-7945-BAF0-06CD2B1E9116}"/>
              </a:ext>
            </a:extLst>
          </p:cNvPr>
          <p:cNvPicPr>
            <a:picLocks noChangeAspect="1"/>
          </p:cNvPicPr>
          <p:nvPr/>
        </p:nvPicPr>
        <p:blipFill>
          <a:blip r:embed="rId3"/>
          <a:stretch>
            <a:fillRect/>
          </a:stretch>
        </p:blipFill>
        <p:spPr>
          <a:xfrm>
            <a:off x="7335736" y="2607013"/>
            <a:ext cx="3108527" cy="1748546"/>
          </a:xfrm>
          <a:prstGeom prst="rect">
            <a:avLst/>
          </a:prstGeom>
        </p:spPr>
      </p:pic>
    </p:spTree>
    <p:extLst>
      <p:ext uri="{BB962C8B-B14F-4D97-AF65-F5344CB8AC3E}">
        <p14:creationId xmlns:p14="http://schemas.microsoft.com/office/powerpoint/2010/main" val="32997184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2081372-F09A-0E4C-B089-261F34E57807}"/>
              </a:ext>
            </a:extLst>
          </p:cNvPr>
          <p:cNvSpPr>
            <a:spLocks noGrp="1"/>
          </p:cNvSpPr>
          <p:nvPr>
            <p:ph type="title"/>
          </p:nvPr>
        </p:nvSpPr>
        <p:spPr/>
        <p:txBody>
          <a:bodyPr/>
          <a:lstStyle/>
          <a:p>
            <a:r>
              <a:rPr lang="en-US" dirty="0"/>
              <a:t>PESTLE – Questions to consider?</a:t>
            </a:r>
          </a:p>
        </p:txBody>
      </p:sp>
      <p:sp>
        <p:nvSpPr>
          <p:cNvPr id="9" name="Content Placeholder 8">
            <a:extLst>
              <a:ext uri="{FF2B5EF4-FFF2-40B4-BE49-F238E27FC236}">
                <a16:creationId xmlns:a16="http://schemas.microsoft.com/office/drawing/2014/main" id="{A75BF062-80A7-0C4A-9802-E319F8F41D5B}"/>
              </a:ext>
            </a:extLst>
          </p:cNvPr>
          <p:cNvSpPr>
            <a:spLocks noGrp="1"/>
          </p:cNvSpPr>
          <p:nvPr>
            <p:ph sz="half" idx="1"/>
          </p:nvPr>
        </p:nvSpPr>
        <p:spPr>
          <a:xfrm>
            <a:off x="609600" y="1600201"/>
            <a:ext cx="5384800" cy="4080752"/>
          </a:xfrm>
        </p:spPr>
        <p:txBody>
          <a:bodyPr/>
          <a:lstStyle/>
          <a:p>
            <a:r>
              <a:rPr lang="en-US" sz="1400" b="1" dirty="0"/>
              <a:t>POLITICAL</a:t>
            </a:r>
          </a:p>
          <a:p>
            <a:r>
              <a:rPr lang="en-US" sz="1400" dirty="0"/>
              <a:t>Which party is in government?</a:t>
            </a:r>
          </a:p>
          <a:p>
            <a:r>
              <a:rPr lang="en-US" sz="1400" dirty="0"/>
              <a:t>Who is the minister responsible for the NHS and what is his/her title?</a:t>
            </a:r>
          </a:p>
          <a:p>
            <a:r>
              <a:rPr lang="en-US" sz="1400" dirty="0"/>
              <a:t>What are the positions of the opposition parties and who are their representatives? What is the culture of the </a:t>
            </a:r>
            <a:r>
              <a:rPr lang="en-US" sz="1400" dirty="0" err="1"/>
              <a:t>organisation</a:t>
            </a:r>
            <a:r>
              <a:rPr lang="en-US" sz="1400" dirty="0"/>
              <a:t>?</a:t>
            </a:r>
          </a:p>
          <a:p>
            <a:r>
              <a:rPr lang="en-US" sz="1400" b="1" dirty="0"/>
              <a:t>ECONOMIC</a:t>
            </a:r>
          </a:p>
          <a:p>
            <a:r>
              <a:rPr lang="en-US" sz="1400" dirty="0"/>
              <a:t>What is happening to the financial status of the organization? </a:t>
            </a:r>
          </a:p>
          <a:p>
            <a:r>
              <a:rPr lang="en-US" sz="1400" dirty="0"/>
              <a:t>Inflation?</a:t>
            </a:r>
          </a:p>
          <a:p>
            <a:r>
              <a:rPr lang="en-US" sz="1400" dirty="0"/>
              <a:t>Reduced Funding?</a:t>
            </a:r>
          </a:p>
          <a:p>
            <a:r>
              <a:rPr lang="en-US" sz="1400" dirty="0"/>
              <a:t>Restricted access to funding?</a:t>
            </a:r>
          </a:p>
          <a:p>
            <a:r>
              <a:rPr lang="en-US" sz="1400" b="1" dirty="0"/>
              <a:t>SOCIAL</a:t>
            </a:r>
          </a:p>
          <a:p>
            <a:r>
              <a:rPr lang="en-US" sz="1400" dirty="0"/>
              <a:t>Ageing population</a:t>
            </a:r>
          </a:p>
          <a:p>
            <a:r>
              <a:rPr lang="en-US" sz="1400" dirty="0"/>
              <a:t>Growing patient expectations</a:t>
            </a:r>
          </a:p>
          <a:p>
            <a:r>
              <a:rPr lang="en-US" sz="1400" dirty="0"/>
              <a:t>Individual lifestyle</a:t>
            </a:r>
          </a:p>
          <a:p>
            <a:endParaRPr lang="en-US" sz="1400" dirty="0"/>
          </a:p>
          <a:p>
            <a:endParaRPr lang="en-US" sz="2000" dirty="0"/>
          </a:p>
          <a:p>
            <a:endParaRPr lang="en-US" sz="2000" dirty="0"/>
          </a:p>
        </p:txBody>
      </p:sp>
      <p:sp>
        <p:nvSpPr>
          <p:cNvPr id="10" name="Content Placeholder 9">
            <a:extLst>
              <a:ext uri="{FF2B5EF4-FFF2-40B4-BE49-F238E27FC236}">
                <a16:creationId xmlns:a16="http://schemas.microsoft.com/office/drawing/2014/main" id="{3B3FC52F-9067-DF49-90BD-6C353283234D}"/>
              </a:ext>
            </a:extLst>
          </p:cNvPr>
          <p:cNvSpPr>
            <a:spLocks noGrp="1"/>
          </p:cNvSpPr>
          <p:nvPr>
            <p:ph sz="half" idx="2"/>
          </p:nvPr>
        </p:nvSpPr>
        <p:spPr/>
        <p:txBody>
          <a:bodyPr/>
          <a:lstStyle/>
          <a:p>
            <a:r>
              <a:rPr lang="en-US" sz="1400" b="1" dirty="0"/>
              <a:t>TECHNOLOGICAL</a:t>
            </a:r>
          </a:p>
          <a:p>
            <a:r>
              <a:rPr lang="en-US" sz="1400" dirty="0"/>
              <a:t>What changes may be coming?</a:t>
            </a:r>
          </a:p>
          <a:p>
            <a:r>
              <a:rPr lang="en-US" sz="1400" dirty="0"/>
              <a:t>New technology / systems</a:t>
            </a:r>
          </a:p>
          <a:p>
            <a:r>
              <a:rPr lang="en-US" sz="1400" dirty="0"/>
              <a:t>Recording performance / attendance of staff / missed appointments</a:t>
            </a:r>
          </a:p>
          <a:p>
            <a:r>
              <a:rPr lang="en-US" sz="1400" dirty="0"/>
              <a:t>Diagnostic equipment</a:t>
            </a:r>
          </a:p>
          <a:p>
            <a:r>
              <a:rPr lang="en-US" sz="1400" dirty="0"/>
              <a:t>LEGAL</a:t>
            </a:r>
          </a:p>
          <a:p>
            <a:r>
              <a:rPr lang="en-US" sz="1400" dirty="0"/>
              <a:t>What is happening in the NHS and the impact it is having?</a:t>
            </a:r>
          </a:p>
          <a:p>
            <a:r>
              <a:rPr lang="en-US" sz="1400" dirty="0"/>
              <a:t>Working time directive</a:t>
            </a:r>
          </a:p>
          <a:p>
            <a:r>
              <a:rPr lang="en-US" sz="1400" dirty="0"/>
              <a:t>What changes will impact the services of the </a:t>
            </a:r>
            <a:r>
              <a:rPr lang="en-US" sz="1400" dirty="0" err="1"/>
              <a:t>organisation</a:t>
            </a:r>
            <a:r>
              <a:rPr lang="en-US" sz="1400" dirty="0"/>
              <a:t>?</a:t>
            </a:r>
          </a:p>
          <a:p>
            <a:r>
              <a:rPr lang="en-US" sz="1400" dirty="0"/>
              <a:t>ENVIRONMENTAL</a:t>
            </a:r>
          </a:p>
          <a:p>
            <a:r>
              <a:rPr lang="en-US" sz="1400" dirty="0"/>
              <a:t>Parking</a:t>
            </a:r>
          </a:p>
          <a:p>
            <a:r>
              <a:rPr lang="en-US" sz="1400" dirty="0"/>
              <a:t>Carbon footprint</a:t>
            </a:r>
          </a:p>
          <a:p>
            <a:r>
              <a:rPr lang="en-US" sz="1400" dirty="0"/>
              <a:t>Sustainability/Energy efficiency/ energy costs</a:t>
            </a:r>
          </a:p>
          <a:p>
            <a:r>
              <a:rPr lang="en-US" sz="1400"/>
              <a:t>Transport links</a:t>
            </a:r>
            <a:endParaRPr lang="en-US" sz="1400" dirty="0"/>
          </a:p>
          <a:p>
            <a:endParaRPr lang="en-US" sz="1800" dirty="0"/>
          </a:p>
        </p:txBody>
      </p:sp>
    </p:spTree>
    <p:extLst>
      <p:ext uri="{BB962C8B-B14F-4D97-AF65-F5344CB8AC3E}">
        <p14:creationId xmlns:p14="http://schemas.microsoft.com/office/powerpoint/2010/main" val="6975869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3" name="Picture 1"/>
          <p:cNvPicPr>
            <a:picLocks noChangeAspect="1"/>
          </p:cNvPicPr>
          <p:nvPr/>
        </p:nvPicPr>
        <p:blipFill>
          <a:blip r:embed="rId2"/>
          <a:srcRect/>
          <a:stretch>
            <a:fillRect/>
          </a:stretch>
        </p:blipFill>
        <p:spPr bwMode="auto">
          <a:xfrm>
            <a:off x="2711450" y="549275"/>
            <a:ext cx="6542088" cy="4770438"/>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1156</TotalTime>
  <Words>6022</Words>
  <Application>Microsoft Macintosh PowerPoint</Application>
  <PresentationFormat>Widescreen</PresentationFormat>
  <Paragraphs>455</Paragraphs>
  <Slides>39</Slides>
  <Notes>7</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39</vt:i4>
      </vt:variant>
    </vt:vector>
  </HeadingPairs>
  <TitlesOfParts>
    <vt:vector size="47" baseType="lpstr">
      <vt:lpstr>Arial</vt:lpstr>
      <vt:lpstr>Calibri</vt:lpstr>
      <vt:lpstr>Calibri Light</vt:lpstr>
      <vt:lpstr>Myriad Pro</vt:lpstr>
      <vt:lpstr>Wingdings 2</vt:lpstr>
      <vt:lpstr>1_20140311PresentationUWTSDTemplate</vt:lpstr>
      <vt:lpstr>Custom Design</vt:lpstr>
      <vt:lpstr>20140311PresentationUWTSDTemplate</vt:lpstr>
      <vt:lpstr>Problem Solving and Decision Making </vt:lpstr>
      <vt:lpstr>Session</vt:lpstr>
      <vt:lpstr>Five Whys?</vt:lpstr>
      <vt:lpstr>5 Whys Technique</vt:lpstr>
      <vt:lpstr>Activity</vt:lpstr>
      <vt:lpstr>Solution…</vt:lpstr>
      <vt:lpstr>Five W’s</vt:lpstr>
      <vt:lpstr>5 Whys… Linked to NHS</vt:lpstr>
      <vt:lpstr>Background of NHS (Whistle – Stop Tour)</vt:lpstr>
      <vt:lpstr>PowerPoint Presentation</vt:lpstr>
      <vt:lpstr>Some ideas</vt:lpstr>
      <vt:lpstr>What impact does it have on Stakeholders?</vt:lpstr>
      <vt:lpstr>Scope &amp; Impact </vt:lpstr>
      <vt:lpstr>Problem Solving and Decision Making </vt:lpstr>
      <vt:lpstr>Session </vt:lpstr>
      <vt:lpstr>Problem Solving and Decision Making </vt:lpstr>
      <vt:lpstr>Session</vt:lpstr>
      <vt:lpstr>Edward de bono Six Thinking Hats</vt:lpstr>
      <vt:lpstr>Edward de bono Six Thinking Hats</vt:lpstr>
      <vt:lpstr>PowerPoint Presentation</vt:lpstr>
      <vt:lpstr>PowerPoint Presentation</vt:lpstr>
      <vt:lpstr>PowerPoint Presentation</vt:lpstr>
      <vt:lpstr>Edward de bono Six Thinking Hats</vt:lpstr>
      <vt:lpstr>Activity</vt:lpstr>
      <vt:lpstr>Choose one topic to discuss…</vt:lpstr>
      <vt:lpstr>Feedback</vt:lpstr>
      <vt:lpstr>Problem Solving and Decision Making </vt:lpstr>
      <vt:lpstr>Assignment Support</vt:lpstr>
      <vt:lpstr>Writing Reports</vt:lpstr>
      <vt:lpstr>Continued…</vt:lpstr>
      <vt:lpstr>Continued…</vt:lpstr>
      <vt:lpstr>The structure of your report</vt:lpstr>
      <vt:lpstr>Continued…</vt:lpstr>
      <vt:lpstr>Continued…</vt:lpstr>
      <vt:lpstr>Continued…</vt:lpstr>
      <vt:lpstr>Continued…</vt:lpstr>
      <vt:lpstr>Continued…</vt:lpstr>
      <vt:lpstr>PESTLE – Questions to consider?</vt:lpstr>
      <vt:lpstr>PowerPoint Presentation</vt:lpstr>
    </vt:vector>
  </TitlesOfParts>
  <Company>University of Wales Trinity Saint David</Company>
  <LinksUpToDate>false</LinksUpToDate>
  <SharedDoc>false</SharedDoc>
  <HyperlinksChanged>false</HyperlinksChanged>
  <AppVersion>16.0010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GWLAD Day</dc:title>
  <dc:creator>Rhianon Washington</dc:creator>
  <cp:lastModifiedBy>PAUL BOWDEN</cp:lastModifiedBy>
  <cp:revision>83</cp:revision>
  <cp:lastPrinted>2018-02-12T10:18:02Z</cp:lastPrinted>
  <dcterms:created xsi:type="dcterms:W3CDTF">2016-08-31T12:19:02Z</dcterms:created>
  <dcterms:modified xsi:type="dcterms:W3CDTF">2018-03-12T13:53:58Z</dcterms:modified>
</cp:coreProperties>
</file>