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20"/>
  </p:notesMasterIdLst>
  <p:sldIdLst>
    <p:sldId id="256" r:id="rId2"/>
    <p:sldId id="258" r:id="rId3"/>
    <p:sldId id="260" r:id="rId4"/>
    <p:sldId id="261" r:id="rId5"/>
    <p:sldId id="262" r:id="rId6"/>
    <p:sldId id="265" r:id="rId7"/>
    <p:sldId id="266" r:id="rId8"/>
    <p:sldId id="269" r:id="rId9"/>
    <p:sldId id="267" r:id="rId10"/>
    <p:sldId id="272" r:id="rId11"/>
    <p:sldId id="273" r:id="rId12"/>
    <p:sldId id="276" r:id="rId13"/>
    <p:sldId id="279" r:id="rId14"/>
    <p:sldId id="280" r:id="rId15"/>
    <p:sldId id="281" r:id="rId16"/>
    <p:sldId id="282" r:id="rId17"/>
    <p:sldId id="293" r:id="rId18"/>
    <p:sldId id="292" r:id="rId19"/>
  </p:sldIdLst>
  <p:sldSz cx="9144000" cy="5143500" type="screen16x9"/>
  <p:notesSz cx="6858000" cy="9144000"/>
  <p:embeddedFontLst>
    <p:embeddedFont>
      <p:font typeface="Baloo 2" panose="020B0604020202020204" charset="0"/>
      <p:regular r:id="rId21"/>
      <p:bold r:id="rId22"/>
    </p:embeddedFont>
    <p:embeddedFont>
      <p:font typeface="Bebas Neue" panose="020F0502020204030204" pitchFamily="34" charset="0"/>
      <p:regular r:id="rId23"/>
    </p:embeddedFont>
    <p:embeddedFont>
      <p:font typeface="PT Sans" panose="020F0502020204030204" pitchFamily="34" charset="0"/>
      <p:regular r:id="rId24"/>
      <p:bold r:id="rId25"/>
      <p:italic r:id="rId26"/>
      <p:boldItalic r:id="rId27"/>
    </p:embeddedFont>
    <p:embeddedFont>
      <p:font typeface="Roboto Condensed Light" panose="020F0502020204030204" pitchFamily="2" charset="0"/>
      <p:regular r:id="rId28"/>
      <p: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EEA0411-A666-43A6-82FB-10BECEF06918}">
  <a:tblStyle styleId="{3EEA0411-A666-43A6-82FB-10BECEF0691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926" autoAdjust="0"/>
  </p:normalViewPr>
  <p:slideViewPr>
    <p:cSldViewPr snapToGrid="0">
      <p:cViewPr varScale="1">
        <p:scale>
          <a:sx n="88" d="100"/>
          <a:sy n="88" d="100"/>
        </p:scale>
        <p:origin x="6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9" name="Google Shape;46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Google Shape;490;g11d77c1c82d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 name="Google Shape;491;g11d77c1c82d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g11d77c1c82d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1" name="Google Shape;521;g11d77c1c82d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11d77c1c82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11d77c1c82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bd6c00e730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bd6c00e730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I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g11d77c1c82d_0_3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8" name="Google Shape;598;g11d77c1c82d_0_3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3"/>
        <p:cNvGrpSpPr/>
        <p:nvPr/>
      </p:nvGrpSpPr>
      <p:grpSpPr>
        <a:xfrm>
          <a:off x="0" y="0"/>
          <a:ext cx="0" cy="0"/>
          <a:chOff x="0" y="0"/>
          <a:chExt cx="0" cy="0"/>
        </a:xfrm>
      </p:grpSpPr>
      <p:sp>
        <p:nvSpPr>
          <p:cNvPr id="674" name="Google Shape;674;g11d77c1c82d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5" name="Google Shape;675;g11d77c1c82d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4"/>
        <p:cNvGrpSpPr/>
        <p:nvPr/>
      </p:nvGrpSpPr>
      <p:grpSpPr>
        <a:xfrm>
          <a:off x="0" y="0"/>
          <a:ext cx="0" cy="0"/>
          <a:chOff x="0" y="0"/>
          <a:chExt cx="0" cy="0"/>
        </a:xfrm>
      </p:grpSpPr>
      <p:sp>
        <p:nvSpPr>
          <p:cNvPr id="605" name="Google Shape;605;g11d77c1c82d_0_3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6" name="Google Shape;606;g11d77c1c82d_0_3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p:cNvGrpSpPr/>
        <p:nvPr/>
      </p:nvGrpSpPr>
      <p:grpSpPr>
        <a:xfrm>
          <a:off x="0" y="0"/>
          <a:ext cx="0" cy="0"/>
          <a:chOff x="0" y="0"/>
          <a:chExt cx="0" cy="0"/>
        </a:xfrm>
      </p:grpSpPr>
      <p:sp>
        <p:nvSpPr>
          <p:cNvPr id="716" name="Google Shape;716;g11d77c1c82d_0_4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1d77c1c82d_0_4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6"/>
        <p:cNvGrpSpPr/>
        <p:nvPr/>
      </p:nvGrpSpPr>
      <p:grpSpPr>
        <a:xfrm>
          <a:off x="0" y="0"/>
          <a:ext cx="0" cy="0"/>
          <a:chOff x="0" y="0"/>
          <a:chExt cx="0" cy="0"/>
        </a:xfrm>
      </p:grpSpPr>
      <p:sp>
        <p:nvSpPr>
          <p:cNvPr id="767" name="Google Shape;767;g11d77c1c82d_0_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8" name="Google Shape;768;g11d77c1c82d_0_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11d77c1c82d_0_4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11d77c1c82d_0_4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9"/>
        <p:cNvGrpSpPr/>
        <p:nvPr/>
      </p:nvGrpSpPr>
      <p:grpSpPr>
        <a:xfrm>
          <a:off x="0" y="0"/>
          <a:ext cx="0" cy="0"/>
          <a:chOff x="0" y="0"/>
          <a:chExt cx="0" cy="0"/>
        </a:xfrm>
      </p:grpSpPr>
      <p:sp>
        <p:nvSpPr>
          <p:cNvPr id="850" name="Google Shape;850;g11d77c1c82d_0_4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1" name="Google Shape;851;g11d77c1c82d_0_4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0"/>
        <p:cNvGrpSpPr/>
        <p:nvPr/>
      </p:nvGrpSpPr>
      <p:grpSpPr>
        <a:xfrm>
          <a:off x="0" y="0"/>
          <a:ext cx="0" cy="0"/>
          <a:chOff x="0" y="0"/>
          <a:chExt cx="0" cy="0"/>
        </a:xfrm>
      </p:grpSpPr>
      <p:sp>
        <p:nvSpPr>
          <p:cNvPr id="881" name="Google Shape;881;g11d77c1c82d_0_4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2" name="Google Shape;882;g11d77c1c82d_0_4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8"/>
        <p:cNvGrpSpPr/>
        <p:nvPr/>
      </p:nvGrpSpPr>
      <p:grpSpPr>
        <a:xfrm>
          <a:off x="0" y="0"/>
          <a:ext cx="0" cy="0"/>
          <a:chOff x="0" y="0"/>
          <a:chExt cx="0" cy="0"/>
        </a:xfrm>
      </p:grpSpPr>
      <p:sp>
        <p:nvSpPr>
          <p:cNvPr id="889" name="Google Shape;889;g11d77c1c82d_0_5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0" name="Google Shape;890;g11d77c1c82d_0_5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9"/>
        <p:cNvGrpSpPr/>
        <p:nvPr/>
      </p:nvGrpSpPr>
      <p:grpSpPr>
        <a:xfrm>
          <a:off x="0" y="0"/>
          <a:ext cx="0" cy="0"/>
          <a:chOff x="0" y="0"/>
          <a:chExt cx="0" cy="0"/>
        </a:xfrm>
      </p:grpSpPr>
      <p:sp>
        <p:nvSpPr>
          <p:cNvPr id="900" name="Google Shape;900;g11d77c1c82d_0_5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1" name="Google Shape;901;g11d77c1c82d_0_5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9"/>
        <p:cNvGrpSpPr/>
        <p:nvPr/>
      </p:nvGrpSpPr>
      <p:grpSpPr>
        <a:xfrm>
          <a:off x="0" y="0"/>
          <a:ext cx="0" cy="0"/>
          <a:chOff x="0" y="0"/>
          <a:chExt cx="0" cy="0"/>
        </a:xfrm>
      </p:grpSpPr>
      <p:sp>
        <p:nvSpPr>
          <p:cNvPr id="900" name="Google Shape;900;g11d77c1c82d_0_5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1" name="Google Shape;901;g11d77c1c82d_0_5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3318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8"/>
        <p:cNvGrpSpPr/>
        <p:nvPr/>
      </p:nvGrpSpPr>
      <p:grpSpPr>
        <a:xfrm>
          <a:off x="0" y="0"/>
          <a:ext cx="0" cy="0"/>
          <a:chOff x="0" y="0"/>
          <a:chExt cx="0" cy="0"/>
        </a:xfrm>
      </p:grpSpPr>
      <p:sp>
        <p:nvSpPr>
          <p:cNvPr id="1119" name="Google Shape;1119;g11d77c1c82d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0" name="Google Shape;1120;g11d77c1c82d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4334100" y="-22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475200" y="46041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1780300" y="397700"/>
            <a:ext cx="436100" cy="283200"/>
            <a:chOff x="8383200" y="397700"/>
            <a:chExt cx="436100" cy="283200"/>
          </a:xfrm>
        </p:grpSpPr>
        <p:sp>
          <p:nvSpPr>
            <p:cNvPr id="12" name="Google Shape;12;p2"/>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13100" y="977500"/>
            <a:ext cx="4383000" cy="2905200"/>
          </a:xfrm>
          <a:prstGeom prst="rect">
            <a:avLst/>
          </a:prstGeom>
        </p:spPr>
        <p:txBody>
          <a:bodyPr spcFirstLastPara="1" wrap="square" lIns="91425" tIns="91425" rIns="91425" bIns="91425" anchor="t" anchorCtr="0">
            <a:noAutofit/>
          </a:bodyPr>
          <a:lstStyle>
            <a:lvl1pPr lvl="0" algn="l">
              <a:lnSpc>
                <a:spcPct val="80000"/>
              </a:lnSpc>
              <a:spcBef>
                <a:spcPts val="0"/>
              </a:spcBef>
              <a:spcAft>
                <a:spcPts val="0"/>
              </a:spcAft>
              <a:buClr>
                <a:srgbClr val="191919"/>
              </a:buClr>
              <a:buSzPts val="5200"/>
              <a:buNone/>
              <a:defRPr sz="7800" b="1"/>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5" name="Google Shape;15;p2"/>
          <p:cNvSpPr txBox="1">
            <a:spLocks noGrp="1"/>
          </p:cNvSpPr>
          <p:nvPr>
            <p:ph type="subTitle" idx="1"/>
          </p:nvPr>
        </p:nvSpPr>
        <p:spPr>
          <a:xfrm>
            <a:off x="713100" y="3882700"/>
            <a:ext cx="4383000" cy="4758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solidFill>
                  <a:schemeClr val="dk1"/>
                </a:solidFill>
                <a:latin typeface="Baloo 2"/>
                <a:ea typeface="Baloo 2"/>
                <a:cs typeface="Baloo 2"/>
                <a:sym typeface="Baloo 2"/>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chemeClr val="lt1"/>
            </a:gs>
            <a:gs pos="100000">
              <a:schemeClr val="dk2"/>
            </a:gs>
          </a:gsLst>
          <a:lin ang="0" scaled="0"/>
        </a:gradFill>
        <a:effectLst/>
      </p:bgPr>
    </p:bg>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720000" y="2386125"/>
            <a:ext cx="4293300" cy="8418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0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ubTitle" idx="1"/>
          </p:nvPr>
        </p:nvSpPr>
        <p:spPr>
          <a:xfrm>
            <a:off x="720000" y="3227925"/>
            <a:ext cx="4293300" cy="37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19" name="Google Shape;19;p3"/>
          <p:cNvGrpSpPr/>
          <p:nvPr/>
        </p:nvGrpSpPr>
        <p:grpSpPr>
          <a:xfrm>
            <a:off x="713100" y="4431348"/>
            <a:ext cx="482956" cy="345523"/>
            <a:chOff x="-353446" y="1870075"/>
            <a:chExt cx="283425" cy="202772"/>
          </a:xfrm>
        </p:grpSpPr>
        <p:cxnSp>
          <p:nvCxnSpPr>
            <p:cNvPr id="20" name="Google Shape;20;p3"/>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21" name="Google Shape;21;p3"/>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22" name="Google Shape;22;p3"/>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23" name="Google Shape;23;p3"/>
          <p:cNvSpPr/>
          <p:nvPr/>
        </p:nvSpPr>
        <p:spPr>
          <a:xfrm>
            <a:off x="4334100" y="-22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 name="Google Shape;24;p3"/>
          <p:cNvGrpSpPr/>
          <p:nvPr/>
        </p:nvGrpSpPr>
        <p:grpSpPr>
          <a:xfrm>
            <a:off x="495050" y="397700"/>
            <a:ext cx="436100" cy="283200"/>
            <a:chOff x="8383200" y="397700"/>
            <a:chExt cx="436100" cy="283200"/>
          </a:xfrm>
        </p:grpSpPr>
        <p:sp>
          <p:nvSpPr>
            <p:cNvPr id="25" name="Google Shape;25;p3"/>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 name="Google Shape;27;p3"/>
          <p:cNvSpPr/>
          <p:nvPr/>
        </p:nvSpPr>
        <p:spPr>
          <a:xfrm>
            <a:off x="4614550" y="49129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gradFill>
          <a:gsLst>
            <a:gs pos="0">
              <a:schemeClr val="lt2"/>
            </a:gs>
            <a:gs pos="100000">
              <a:schemeClr val="accent1"/>
            </a:gs>
          </a:gsLst>
          <a:lin ang="5400700" scaled="0"/>
        </a:gradFill>
        <a:effectLst/>
      </p:bgPr>
    </p:bg>
    <p:spTree>
      <p:nvGrpSpPr>
        <p:cNvPr id="1" name="Shape 57"/>
        <p:cNvGrpSpPr/>
        <p:nvPr/>
      </p:nvGrpSpPr>
      <p:grpSpPr>
        <a:xfrm>
          <a:off x="0" y="0"/>
          <a:ext cx="0" cy="0"/>
          <a:chOff x="0" y="0"/>
          <a:chExt cx="0" cy="0"/>
        </a:xfrm>
      </p:grpSpPr>
      <p:sp>
        <p:nvSpPr>
          <p:cNvPr id="58" name="Google Shape;58;p7"/>
          <p:cNvSpPr/>
          <p:nvPr/>
        </p:nvSpPr>
        <p:spPr>
          <a:xfrm>
            <a:off x="-2361300" y="-5213250"/>
            <a:ext cx="11505300" cy="115053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 name="Google Shape;59;p7"/>
          <p:cNvGrpSpPr/>
          <p:nvPr/>
        </p:nvGrpSpPr>
        <p:grpSpPr>
          <a:xfrm>
            <a:off x="8212850" y="397700"/>
            <a:ext cx="436100" cy="283200"/>
            <a:chOff x="8383200" y="397700"/>
            <a:chExt cx="436100" cy="283200"/>
          </a:xfrm>
        </p:grpSpPr>
        <p:sp>
          <p:nvSpPr>
            <p:cNvPr id="60" name="Google Shape;60;p7"/>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 name="Google Shape;62;p7"/>
          <p:cNvGrpSpPr/>
          <p:nvPr/>
        </p:nvGrpSpPr>
        <p:grpSpPr>
          <a:xfrm>
            <a:off x="7947950" y="4431348"/>
            <a:ext cx="482956" cy="345523"/>
            <a:chOff x="-353446" y="1870075"/>
            <a:chExt cx="283425" cy="202772"/>
          </a:xfrm>
        </p:grpSpPr>
        <p:cxnSp>
          <p:nvCxnSpPr>
            <p:cNvPr id="63" name="Google Shape;63;p7"/>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64" name="Google Shape;64;p7"/>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65" name="Google Shape;65;p7"/>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66" name="Google Shape;66;p7"/>
          <p:cNvSpPr/>
          <p:nvPr/>
        </p:nvSpPr>
        <p:spPr>
          <a:xfrm>
            <a:off x="6657550" y="23338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7"/>
          <p:cNvSpPr txBox="1">
            <a:spLocks noGrp="1"/>
          </p:cNvSpPr>
          <p:nvPr>
            <p:ph type="body" idx="1"/>
          </p:nvPr>
        </p:nvSpPr>
        <p:spPr>
          <a:xfrm>
            <a:off x="720000" y="2289475"/>
            <a:ext cx="5014200" cy="2080200"/>
          </a:xfrm>
          <a:prstGeom prst="rect">
            <a:avLst/>
          </a:prstGeom>
        </p:spPr>
        <p:txBody>
          <a:bodyPr spcFirstLastPara="1" wrap="square" lIns="91425" tIns="91425" rIns="91425" bIns="91425" anchor="ctr" anchorCtr="0">
            <a:noAutofit/>
          </a:bodyPr>
          <a:lstStyle>
            <a:lvl1pPr marL="457200" lvl="0" indent="-304800" rtl="0">
              <a:lnSpc>
                <a:spcPct val="100000"/>
              </a:lnSpc>
              <a:spcBef>
                <a:spcPts val="0"/>
              </a:spcBef>
              <a:spcAft>
                <a:spcPts val="0"/>
              </a:spcAft>
              <a:buSzPts val="1200"/>
              <a:buAutoNum type="arabicPeriod"/>
              <a:defRPr/>
            </a:lvl1pPr>
            <a:lvl2pPr marL="914400" lvl="1" indent="-304800" rtl="0">
              <a:lnSpc>
                <a:spcPct val="115000"/>
              </a:lnSpc>
              <a:spcBef>
                <a:spcPts val="0"/>
              </a:spcBef>
              <a:spcAft>
                <a:spcPts val="0"/>
              </a:spcAft>
              <a:buSzPts val="1200"/>
              <a:buFont typeface="Roboto Condensed Light"/>
              <a:buAutoNum type="alphaLcPeriod"/>
              <a:defRPr/>
            </a:lvl2pPr>
            <a:lvl3pPr marL="1371600" lvl="2" indent="-304800" rtl="0">
              <a:lnSpc>
                <a:spcPct val="115000"/>
              </a:lnSpc>
              <a:spcBef>
                <a:spcPts val="1600"/>
              </a:spcBef>
              <a:spcAft>
                <a:spcPts val="0"/>
              </a:spcAft>
              <a:buSzPts val="1200"/>
              <a:buFont typeface="Roboto Condensed Light"/>
              <a:buAutoNum type="romanLcPeriod"/>
              <a:defRPr/>
            </a:lvl3pPr>
            <a:lvl4pPr marL="1828800" lvl="3" indent="-304800" rtl="0">
              <a:lnSpc>
                <a:spcPct val="115000"/>
              </a:lnSpc>
              <a:spcBef>
                <a:spcPts val="1600"/>
              </a:spcBef>
              <a:spcAft>
                <a:spcPts val="0"/>
              </a:spcAft>
              <a:buSzPts val="1200"/>
              <a:buFont typeface="Roboto Condensed Light"/>
              <a:buAutoNum type="arabicPeriod"/>
              <a:defRPr/>
            </a:lvl4pPr>
            <a:lvl5pPr marL="2286000" lvl="4" indent="-304800" rtl="0">
              <a:lnSpc>
                <a:spcPct val="115000"/>
              </a:lnSpc>
              <a:spcBef>
                <a:spcPts val="1600"/>
              </a:spcBef>
              <a:spcAft>
                <a:spcPts val="0"/>
              </a:spcAft>
              <a:buSzPts val="1200"/>
              <a:buFont typeface="Roboto Condensed Light"/>
              <a:buAutoNum type="alphaLcPeriod"/>
              <a:defRPr/>
            </a:lvl5pPr>
            <a:lvl6pPr marL="2743200" lvl="5" indent="-304800" rtl="0">
              <a:lnSpc>
                <a:spcPct val="115000"/>
              </a:lnSpc>
              <a:spcBef>
                <a:spcPts val="1600"/>
              </a:spcBef>
              <a:spcAft>
                <a:spcPts val="0"/>
              </a:spcAft>
              <a:buSzPts val="1200"/>
              <a:buFont typeface="Roboto Condensed Light"/>
              <a:buAutoNum type="romanLcPeriod"/>
              <a:defRPr/>
            </a:lvl6pPr>
            <a:lvl7pPr marL="3200400" lvl="6" indent="-304800" rtl="0">
              <a:lnSpc>
                <a:spcPct val="115000"/>
              </a:lnSpc>
              <a:spcBef>
                <a:spcPts val="1600"/>
              </a:spcBef>
              <a:spcAft>
                <a:spcPts val="0"/>
              </a:spcAft>
              <a:buSzPts val="1200"/>
              <a:buFont typeface="Roboto Condensed Light"/>
              <a:buAutoNum type="arabicPeriod"/>
              <a:defRPr/>
            </a:lvl7pPr>
            <a:lvl8pPr marL="3657600" lvl="7" indent="-304800" rtl="0">
              <a:lnSpc>
                <a:spcPct val="115000"/>
              </a:lnSpc>
              <a:spcBef>
                <a:spcPts val="1600"/>
              </a:spcBef>
              <a:spcAft>
                <a:spcPts val="0"/>
              </a:spcAft>
              <a:buSzPts val="1200"/>
              <a:buFont typeface="Roboto Condensed Light"/>
              <a:buAutoNum type="alphaLcPeriod"/>
              <a:defRPr/>
            </a:lvl8pPr>
            <a:lvl9pPr marL="4114800" lvl="8" indent="-304800" rtl="0">
              <a:lnSpc>
                <a:spcPct val="115000"/>
              </a:lnSpc>
              <a:spcBef>
                <a:spcPts val="1600"/>
              </a:spcBef>
              <a:spcAft>
                <a:spcPts val="1600"/>
              </a:spcAft>
              <a:buSzPts val="1200"/>
              <a:buFont typeface="Roboto Condensed Light"/>
              <a:buAutoNum type="romanLcPeriod"/>
              <a:defRPr/>
            </a:lvl9pPr>
          </a:lstStyle>
          <a:p>
            <a:endParaRPr/>
          </a:p>
        </p:txBody>
      </p:sp>
      <p:sp>
        <p:nvSpPr>
          <p:cNvPr id="68" name="Google Shape;68;p7"/>
          <p:cNvSpPr txBox="1">
            <a:spLocks noGrp="1"/>
          </p:cNvSpPr>
          <p:nvPr>
            <p:ph type="title"/>
          </p:nvPr>
        </p:nvSpPr>
        <p:spPr>
          <a:xfrm>
            <a:off x="720000" y="773850"/>
            <a:ext cx="4319100" cy="747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gradFill>
          <a:gsLst>
            <a:gs pos="0">
              <a:schemeClr val="lt1"/>
            </a:gs>
            <a:gs pos="100000">
              <a:schemeClr val="dk2"/>
            </a:gs>
          </a:gsLst>
          <a:lin ang="18900732" scaled="0"/>
        </a:gradFill>
        <a:effectLst/>
      </p:bgPr>
    </p:bg>
    <p:spTree>
      <p:nvGrpSpPr>
        <p:cNvPr id="1" name="Shape 81"/>
        <p:cNvGrpSpPr/>
        <p:nvPr/>
      </p:nvGrpSpPr>
      <p:grpSpPr>
        <a:xfrm>
          <a:off x="0" y="0"/>
          <a:ext cx="0" cy="0"/>
          <a:chOff x="0" y="0"/>
          <a:chExt cx="0" cy="0"/>
        </a:xfrm>
      </p:grpSpPr>
      <p:sp>
        <p:nvSpPr>
          <p:cNvPr id="82" name="Google Shape;82;p9"/>
          <p:cNvSpPr txBox="1">
            <a:spLocks noGrp="1"/>
          </p:cNvSpPr>
          <p:nvPr>
            <p:ph type="title"/>
          </p:nvPr>
        </p:nvSpPr>
        <p:spPr>
          <a:xfrm>
            <a:off x="3966600" y="1594950"/>
            <a:ext cx="44643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3" name="Google Shape;83;p9"/>
          <p:cNvSpPr txBox="1">
            <a:spLocks noGrp="1"/>
          </p:cNvSpPr>
          <p:nvPr>
            <p:ph type="subTitle" idx="1"/>
          </p:nvPr>
        </p:nvSpPr>
        <p:spPr>
          <a:xfrm>
            <a:off x="3966600" y="2436750"/>
            <a:ext cx="4464300" cy="111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4" name="Google Shape;84;p9"/>
          <p:cNvSpPr/>
          <p:nvPr/>
        </p:nvSpPr>
        <p:spPr>
          <a:xfrm>
            <a:off x="4334100" y="-22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9"/>
          <p:cNvSpPr/>
          <p:nvPr/>
        </p:nvSpPr>
        <p:spPr>
          <a:xfrm>
            <a:off x="5541100" y="4366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 name="Google Shape;86;p9"/>
          <p:cNvGrpSpPr/>
          <p:nvPr/>
        </p:nvGrpSpPr>
        <p:grpSpPr>
          <a:xfrm>
            <a:off x="3121850" y="4431348"/>
            <a:ext cx="482956" cy="345523"/>
            <a:chOff x="-353446" y="1870075"/>
            <a:chExt cx="283425" cy="202772"/>
          </a:xfrm>
        </p:grpSpPr>
        <p:cxnSp>
          <p:nvCxnSpPr>
            <p:cNvPr id="87" name="Google Shape;87;p9"/>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88" name="Google Shape;88;p9"/>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89" name="Google Shape;89;p9"/>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grpSp>
        <p:nvGrpSpPr>
          <p:cNvPr id="90" name="Google Shape;90;p9"/>
          <p:cNvGrpSpPr/>
          <p:nvPr/>
        </p:nvGrpSpPr>
        <p:grpSpPr>
          <a:xfrm>
            <a:off x="8212850" y="397700"/>
            <a:ext cx="436100" cy="283200"/>
            <a:chOff x="8383200" y="397700"/>
            <a:chExt cx="436100" cy="283200"/>
          </a:xfrm>
        </p:grpSpPr>
        <p:sp>
          <p:nvSpPr>
            <p:cNvPr id="91" name="Google Shape;91;p9"/>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9"/>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7"/>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p:cSld name="CUSTOM_1">
    <p:bg>
      <p:bgPr>
        <a:gradFill>
          <a:gsLst>
            <a:gs pos="0">
              <a:schemeClr val="lt2"/>
            </a:gs>
            <a:gs pos="100000">
              <a:schemeClr val="accent1"/>
            </a:gs>
          </a:gsLst>
          <a:lin ang="5400700" scaled="0"/>
        </a:gradFill>
        <a:effectLst/>
      </p:bgPr>
    </p:bg>
    <p:spTree>
      <p:nvGrpSpPr>
        <p:cNvPr id="1" name="Shape 139"/>
        <p:cNvGrpSpPr/>
        <p:nvPr/>
      </p:nvGrpSpPr>
      <p:grpSpPr>
        <a:xfrm>
          <a:off x="0" y="0"/>
          <a:ext cx="0" cy="0"/>
          <a:chOff x="0" y="0"/>
          <a:chExt cx="0" cy="0"/>
        </a:xfrm>
      </p:grpSpPr>
      <p:sp>
        <p:nvSpPr>
          <p:cNvPr id="140" name="Google Shape;140;p14"/>
          <p:cNvSpPr/>
          <p:nvPr/>
        </p:nvSpPr>
        <p:spPr>
          <a:xfrm>
            <a:off x="-1085850" y="-2088900"/>
            <a:ext cx="8954400" cy="89544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 name="Google Shape;141;p14"/>
          <p:cNvGrpSpPr/>
          <p:nvPr/>
        </p:nvGrpSpPr>
        <p:grpSpPr>
          <a:xfrm>
            <a:off x="8212850" y="397700"/>
            <a:ext cx="436100" cy="283200"/>
            <a:chOff x="8383200" y="397700"/>
            <a:chExt cx="436100" cy="283200"/>
          </a:xfrm>
        </p:grpSpPr>
        <p:sp>
          <p:nvSpPr>
            <p:cNvPr id="142" name="Google Shape;142;p14"/>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4"/>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 name="Google Shape;144;p14"/>
          <p:cNvSpPr/>
          <p:nvPr/>
        </p:nvSpPr>
        <p:spPr>
          <a:xfrm>
            <a:off x="713100" y="-22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5" name="Google Shape;145;p14"/>
          <p:cNvGrpSpPr/>
          <p:nvPr/>
        </p:nvGrpSpPr>
        <p:grpSpPr>
          <a:xfrm>
            <a:off x="5103050" y="4431348"/>
            <a:ext cx="482956" cy="345523"/>
            <a:chOff x="-353446" y="1870075"/>
            <a:chExt cx="283425" cy="202772"/>
          </a:xfrm>
        </p:grpSpPr>
        <p:cxnSp>
          <p:nvCxnSpPr>
            <p:cNvPr id="146" name="Google Shape;146;p14"/>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147" name="Google Shape;147;p14"/>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148" name="Google Shape;148;p14"/>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149" name="Google Shape;149;p14"/>
          <p:cNvSpPr/>
          <p:nvPr/>
        </p:nvSpPr>
        <p:spPr>
          <a:xfrm>
            <a:off x="8905450" y="33098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4"/>
          <p:cNvSpPr/>
          <p:nvPr/>
        </p:nvSpPr>
        <p:spPr>
          <a:xfrm>
            <a:off x="-191250" y="4366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4"/>
          <p:cNvSpPr txBox="1">
            <a:spLocks noGrp="1"/>
          </p:cNvSpPr>
          <p:nvPr>
            <p:ph type="title"/>
          </p:nvPr>
        </p:nvSpPr>
        <p:spPr>
          <a:xfrm>
            <a:off x="713100" y="1599925"/>
            <a:ext cx="4872900" cy="8835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500"/>
              <a:buNone/>
              <a:defRPr sz="4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52" name="Google Shape;152;p14"/>
          <p:cNvSpPr txBox="1">
            <a:spLocks noGrp="1"/>
          </p:cNvSpPr>
          <p:nvPr>
            <p:ph type="subTitle" idx="1"/>
          </p:nvPr>
        </p:nvSpPr>
        <p:spPr>
          <a:xfrm>
            <a:off x="713100" y="2483375"/>
            <a:ext cx="4872900" cy="1060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CUSTOM_10">
    <p:bg>
      <p:bgPr>
        <a:gradFill>
          <a:gsLst>
            <a:gs pos="0">
              <a:schemeClr val="accent2"/>
            </a:gs>
            <a:gs pos="100000">
              <a:schemeClr val="accent3"/>
            </a:gs>
          </a:gsLst>
          <a:lin ang="5400700" scaled="0"/>
        </a:gradFill>
        <a:effectLst/>
      </p:bgPr>
    </p:bg>
    <p:spTree>
      <p:nvGrpSpPr>
        <p:cNvPr id="1" name="Shape 179"/>
        <p:cNvGrpSpPr/>
        <p:nvPr/>
      </p:nvGrpSpPr>
      <p:grpSpPr>
        <a:xfrm>
          <a:off x="0" y="0"/>
          <a:ext cx="0" cy="0"/>
          <a:chOff x="0" y="0"/>
          <a:chExt cx="0" cy="0"/>
        </a:xfrm>
      </p:grpSpPr>
      <p:sp>
        <p:nvSpPr>
          <p:cNvPr id="180" name="Google Shape;180;p17"/>
          <p:cNvSpPr/>
          <p:nvPr/>
        </p:nvSpPr>
        <p:spPr>
          <a:xfrm>
            <a:off x="-4108975" y="-1905450"/>
            <a:ext cx="8954400" cy="89544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7"/>
          <p:cNvSpPr txBox="1">
            <a:spLocks noGrp="1"/>
          </p:cNvSpPr>
          <p:nvPr>
            <p:ph type="title"/>
          </p:nvPr>
        </p:nvSpPr>
        <p:spPr>
          <a:xfrm>
            <a:off x="1166500" y="1858500"/>
            <a:ext cx="2568600" cy="44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2" name="Google Shape;182;p17"/>
          <p:cNvSpPr txBox="1">
            <a:spLocks noGrp="1"/>
          </p:cNvSpPr>
          <p:nvPr>
            <p:ph type="title" idx="2"/>
          </p:nvPr>
        </p:nvSpPr>
        <p:spPr>
          <a:xfrm>
            <a:off x="5408898" y="1858500"/>
            <a:ext cx="2568600" cy="44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3" name="Google Shape;183;p17"/>
          <p:cNvSpPr txBox="1">
            <a:spLocks noGrp="1"/>
          </p:cNvSpPr>
          <p:nvPr>
            <p:ph type="subTitle" idx="1"/>
          </p:nvPr>
        </p:nvSpPr>
        <p:spPr>
          <a:xfrm>
            <a:off x="5408900" y="2307600"/>
            <a:ext cx="2568600" cy="97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84" name="Google Shape;184;p17"/>
          <p:cNvSpPr txBox="1">
            <a:spLocks noGrp="1"/>
          </p:cNvSpPr>
          <p:nvPr>
            <p:ph type="subTitle" idx="3"/>
          </p:nvPr>
        </p:nvSpPr>
        <p:spPr>
          <a:xfrm>
            <a:off x="1166500" y="2307600"/>
            <a:ext cx="2568600" cy="977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85" name="Google Shape;185;p17"/>
          <p:cNvSpPr/>
          <p:nvPr/>
        </p:nvSpPr>
        <p:spPr>
          <a:xfrm>
            <a:off x="8193000" y="3015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6" name="Google Shape;186;p17"/>
          <p:cNvGrpSpPr/>
          <p:nvPr/>
        </p:nvGrpSpPr>
        <p:grpSpPr>
          <a:xfrm>
            <a:off x="495050" y="397700"/>
            <a:ext cx="436100" cy="283200"/>
            <a:chOff x="8383200" y="397700"/>
            <a:chExt cx="436100" cy="283200"/>
          </a:xfrm>
        </p:grpSpPr>
        <p:sp>
          <p:nvSpPr>
            <p:cNvPr id="187" name="Google Shape;187;p17"/>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7"/>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7"/>
          <p:cNvGrpSpPr/>
          <p:nvPr/>
        </p:nvGrpSpPr>
        <p:grpSpPr>
          <a:xfrm>
            <a:off x="8189425" y="4431348"/>
            <a:ext cx="482956" cy="345523"/>
            <a:chOff x="-353446" y="1870075"/>
            <a:chExt cx="283425" cy="202772"/>
          </a:xfrm>
        </p:grpSpPr>
        <p:cxnSp>
          <p:nvCxnSpPr>
            <p:cNvPr id="190" name="Google Shape;190;p17"/>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191" name="Google Shape;191;p17"/>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192" name="Google Shape;192;p17"/>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193" name="Google Shape;193;p17"/>
          <p:cNvSpPr/>
          <p:nvPr/>
        </p:nvSpPr>
        <p:spPr>
          <a:xfrm>
            <a:off x="-206125" y="4366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2">
  <p:cSld name="CUSTOM_10_2">
    <p:bg>
      <p:bgPr>
        <a:gradFill>
          <a:gsLst>
            <a:gs pos="0">
              <a:schemeClr val="lt2"/>
            </a:gs>
            <a:gs pos="100000">
              <a:schemeClr val="accent1"/>
            </a:gs>
          </a:gsLst>
          <a:lin ang="5400700" scaled="0"/>
        </a:gradFill>
        <a:effectLst/>
      </p:bgPr>
    </p:bg>
    <p:spTree>
      <p:nvGrpSpPr>
        <p:cNvPr id="1" name="Shape 194"/>
        <p:cNvGrpSpPr/>
        <p:nvPr/>
      </p:nvGrpSpPr>
      <p:grpSpPr>
        <a:xfrm>
          <a:off x="0" y="0"/>
          <a:ext cx="0" cy="0"/>
          <a:chOff x="0" y="0"/>
          <a:chExt cx="0" cy="0"/>
        </a:xfrm>
      </p:grpSpPr>
      <p:sp>
        <p:nvSpPr>
          <p:cNvPr id="195" name="Google Shape;195;p18"/>
          <p:cNvSpPr/>
          <p:nvPr/>
        </p:nvSpPr>
        <p:spPr>
          <a:xfrm>
            <a:off x="-2514250" y="-5173350"/>
            <a:ext cx="11837100" cy="118371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6" name="Google Shape;196;p18"/>
          <p:cNvGrpSpPr/>
          <p:nvPr/>
        </p:nvGrpSpPr>
        <p:grpSpPr>
          <a:xfrm>
            <a:off x="8212850" y="4462500"/>
            <a:ext cx="436100" cy="283200"/>
            <a:chOff x="8383200" y="397700"/>
            <a:chExt cx="436100" cy="283200"/>
          </a:xfrm>
        </p:grpSpPr>
        <p:sp>
          <p:nvSpPr>
            <p:cNvPr id="197" name="Google Shape;197;p18"/>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8"/>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 name="Google Shape;199;p18"/>
          <p:cNvGrpSpPr/>
          <p:nvPr/>
        </p:nvGrpSpPr>
        <p:grpSpPr>
          <a:xfrm flipH="1">
            <a:off x="471625" y="366635"/>
            <a:ext cx="482956" cy="345523"/>
            <a:chOff x="-353446" y="1870075"/>
            <a:chExt cx="283425" cy="202772"/>
          </a:xfrm>
        </p:grpSpPr>
        <p:cxnSp>
          <p:nvCxnSpPr>
            <p:cNvPr id="200" name="Google Shape;200;p18"/>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201" name="Google Shape;201;p18"/>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202" name="Google Shape;202;p18"/>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203" name="Google Shape;203;p18"/>
          <p:cNvSpPr/>
          <p:nvPr/>
        </p:nvSpPr>
        <p:spPr>
          <a:xfrm>
            <a:off x="475200" y="49044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8"/>
          <p:cNvSpPr/>
          <p:nvPr/>
        </p:nvSpPr>
        <p:spPr>
          <a:xfrm>
            <a:off x="8193000" y="301488"/>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8"/>
          <p:cNvSpPr txBox="1">
            <a:spLocks noGrp="1"/>
          </p:cNvSpPr>
          <p:nvPr>
            <p:ph type="title"/>
          </p:nvPr>
        </p:nvSpPr>
        <p:spPr>
          <a:xfrm>
            <a:off x="1933225" y="3346075"/>
            <a:ext cx="2059800" cy="475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6" name="Google Shape;206;p18"/>
          <p:cNvSpPr txBox="1">
            <a:spLocks noGrp="1"/>
          </p:cNvSpPr>
          <p:nvPr>
            <p:ph type="subTitle" idx="1"/>
          </p:nvPr>
        </p:nvSpPr>
        <p:spPr>
          <a:xfrm>
            <a:off x="1933250" y="3821875"/>
            <a:ext cx="2059800" cy="54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07" name="Google Shape;207;p18"/>
          <p:cNvSpPr txBox="1">
            <a:spLocks noGrp="1"/>
          </p:cNvSpPr>
          <p:nvPr>
            <p:ph type="title" idx="2"/>
          </p:nvPr>
        </p:nvSpPr>
        <p:spPr>
          <a:xfrm>
            <a:off x="5150925" y="3346075"/>
            <a:ext cx="2059800" cy="475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8" name="Google Shape;208;p18"/>
          <p:cNvSpPr txBox="1">
            <a:spLocks noGrp="1"/>
          </p:cNvSpPr>
          <p:nvPr>
            <p:ph type="subTitle" idx="3"/>
          </p:nvPr>
        </p:nvSpPr>
        <p:spPr>
          <a:xfrm>
            <a:off x="5150950" y="3821875"/>
            <a:ext cx="2059800" cy="54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09" name="Google Shape;209;p18"/>
          <p:cNvSpPr txBox="1">
            <a:spLocks noGrp="1"/>
          </p:cNvSpPr>
          <p:nvPr>
            <p:ph type="title" idx="4"/>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6">
    <p:bg>
      <p:bgPr>
        <a:gradFill>
          <a:gsLst>
            <a:gs pos="0">
              <a:schemeClr val="lt2"/>
            </a:gs>
            <a:gs pos="100000">
              <a:schemeClr val="accent1"/>
            </a:gs>
          </a:gsLst>
          <a:lin ang="5400700" scaled="0"/>
        </a:gradFill>
        <a:effectLst/>
      </p:bgPr>
    </p:bg>
    <p:spTree>
      <p:nvGrpSpPr>
        <p:cNvPr id="1" name="Shape 222"/>
        <p:cNvGrpSpPr/>
        <p:nvPr/>
      </p:nvGrpSpPr>
      <p:grpSpPr>
        <a:xfrm>
          <a:off x="0" y="0"/>
          <a:ext cx="0" cy="0"/>
          <a:chOff x="0" y="0"/>
          <a:chExt cx="0" cy="0"/>
        </a:xfrm>
      </p:grpSpPr>
      <p:sp>
        <p:nvSpPr>
          <p:cNvPr id="223" name="Google Shape;223;p20"/>
          <p:cNvSpPr/>
          <p:nvPr/>
        </p:nvSpPr>
        <p:spPr>
          <a:xfrm>
            <a:off x="-133350" y="-1747100"/>
            <a:ext cx="11425500" cy="114255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4" name="Google Shape;224;p20"/>
          <p:cNvGrpSpPr/>
          <p:nvPr/>
        </p:nvGrpSpPr>
        <p:grpSpPr>
          <a:xfrm>
            <a:off x="495050" y="397700"/>
            <a:ext cx="436100" cy="283200"/>
            <a:chOff x="8383200" y="397700"/>
            <a:chExt cx="436100" cy="283200"/>
          </a:xfrm>
        </p:grpSpPr>
        <p:sp>
          <p:nvSpPr>
            <p:cNvPr id="225" name="Google Shape;225;p20"/>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0"/>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 name="Google Shape;227;p20"/>
          <p:cNvGrpSpPr/>
          <p:nvPr/>
        </p:nvGrpSpPr>
        <p:grpSpPr>
          <a:xfrm flipH="1">
            <a:off x="8189425" y="366635"/>
            <a:ext cx="482956" cy="345523"/>
            <a:chOff x="-353446" y="1870075"/>
            <a:chExt cx="283425" cy="202772"/>
          </a:xfrm>
        </p:grpSpPr>
        <p:cxnSp>
          <p:nvCxnSpPr>
            <p:cNvPr id="228" name="Google Shape;228;p20"/>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229" name="Google Shape;229;p20"/>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230" name="Google Shape;230;p20"/>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231" name="Google Shape;231;p20"/>
          <p:cNvSpPr/>
          <p:nvPr/>
        </p:nvSpPr>
        <p:spPr>
          <a:xfrm>
            <a:off x="-133350" y="482887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0"/>
          <p:cNvSpPr/>
          <p:nvPr/>
        </p:nvSpPr>
        <p:spPr>
          <a:xfrm>
            <a:off x="8736775" y="44517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0"/>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4" name="Google Shape;234;p20"/>
          <p:cNvSpPr txBox="1">
            <a:spLocks noGrp="1"/>
          </p:cNvSpPr>
          <p:nvPr>
            <p:ph type="title" idx="2"/>
          </p:nvPr>
        </p:nvSpPr>
        <p:spPr>
          <a:xfrm>
            <a:off x="720000" y="2791075"/>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5" name="Google Shape;235;p20"/>
          <p:cNvSpPr txBox="1">
            <a:spLocks noGrp="1"/>
          </p:cNvSpPr>
          <p:nvPr>
            <p:ph type="subTitle" idx="1"/>
          </p:nvPr>
        </p:nvSpPr>
        <p:spPr>
          <a:xfrm>
            <a:off x="720000" y="3210850"/>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6" name="Google Shape;236;p20"/>
          <p:cNvSpPr txBox="1">
            <a:spLocks noGrp="1"/>
          </p:cNvSpPr>
          <p:nvPr>
            <p:ph type="title" idx="3"/>
          </p:nvPr>
        </p:nvSpPr>
        <p:spPr>
          <a:xfrm>
            <a:off x="3528600" y="2791072"/>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7" name="Google Shape;237;p20"/>
          <p:cNvSpPr txBox="1">
            <a:spLocks noGrp="1"/>
          </p:cNvSpPr>
          <p:nvPr>
            <p:ph type="subTitle" idx="4"/>
          </p:nvPr>
        </p:nvSpPr>
        <p:spPr>
          <a:xfrm>
            <a:off x="3528597" y="3210772"/>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8" name="Google Shape;238;p20"/>
          <p:cNvSpPr txBox="1">
            <a:spLocks noGrp="1"/>
          </p:cNvSpPr>
          <p:nvPr>
            <p:ph type="title" idx="5"/>
          </p:nvPr>
        </p:nvSpPr>
        <p:spPr>
          <a:xfrm>
            <a:off x="6337199" y="2791150"/>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9" name="Google Shape;239;p20"/>
          <p:cNvSpPr txBox="1">
            <a:spLocks noGrp="1"/>
          </p:cNvSpPr>
          <p:nvPr>
            <p:ph type="subTitle" idx="6"/>
          </p:nvPr>
        </p:nvSpPr>
        <p:spPr>
          <a:xfrm>
            <a:off x="6337200" y="3210850"/>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1">
  <p:cSld name="CUSTOM_6_1">
    <p:bg>
      <p:bgPr>
        <a:gradFill>
          <a:gsLst>
            <a:gs pos="0">
              <a:schemeClr val="lt2"/>
            </a:gs>
            <a:gs pos="100000">
              <a:schemeClr val="accent1"/>
            </a:gs>
          </a:gsLst>
          <a:lin ang="5400700" scaled="0"/>
        </a:gradFill>
        <a:effectLst/>
      </p:bgPr>
    </p:bg>
    <p:spTree>
      <p:nvGrpSpPr>
        <p:cNvPr id="1" name="Shape 240"/>
        <p:cNvGrpSpPr/>
        <p:nvPr/>
      </p:nvGrpSpPr>
      <p:grpSpPr>
        <a:xfrm>
          <a:off x="0" y="0"/>
          <a:ext cx="0" cy="0"/>
          <a:chOff x="0" y="0"/>
          <a:chExt cx="0" cy="0"/>
        </a:xfrm>
      </p:grpSpPr>
      <p:sp>
        <p:nvSpPr>
          <p:cNvPr id="241" name="Google Shape;241;p21"/>
          <p:cNvSpPr/>
          <p:nvPr/>
        </p:nvSpPr>
        <p:spPr>
          <a:xfrm>
            <a:off x="0" y="-2517300"/>
            <a:ext cx="10178100" cy="101781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2" name="Google Shape;242;p21"/>
          <p:cNvGrpSpPr/>
          <p:nvPr/>
        </p:nvGrpSpPr>
        <p:grpSpPr>
          <a:xfrm>
            <a:off x="495050" y="397700"/>
            <a:ext cx="436100" cy="283200"/>
            <a:chOff x="8383200" y="397700"/>
            <a:chExt cx="436100" cy="283200"/>
          </a:xfrm>
        </p:grpSpPr>
        <p:sp>
          <p:nvSpPr>
            <p:cNvPr id="243" name="Google Shape;243;p21"/>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1"/>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 name="Google Shape;245;p21"/>
          <p:cNvGrpSpPr/>
          <p:nvPr/>
        </p:nvGrpSpPr>
        <p:grpSpPr>
          <a:xfrm flipH="1">
            <a:off x="8189425" y="4431348"/>
            <a:ext cx="482956" cy="345523"/>
            <a:chOff x="-353446" y="1870075"/>
            <a:chExt cx="283425" cy="202772"/>
          </a:xfrm>
        </p:grpSpPr>
        <p:cxnSp>
          <p:nvCxnSpPr>
            <p:cNvPr id="246" name="Google Shape;246;p21"/>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247" name="Google Shape;247;p21"/>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248" name="Google Shape;248;p21"/>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249" name="Google Shape;249;p21"/>
          <p:cNvSpPr/>
          <p:nvPr/>
        </p:nvSpPr>
        <p:spPr>
          <a:xfrm>
            <a:off x="8668200" y="-781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1"/>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51" name="Google Shape;251;p21"/>
          <p:cNvSpPr txBox="1">
            <a:spLocks noGrp="1"/>
          </p:cNvSpPr>
          <p:nvPr>
            <p:ph type="title" idx="2"/>
          </p:nvPr>
        </p:nvSpPr>
        <p:spPr>
          <a:xfrm>
            <a:off x="720000" y="2701950"/>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2" name="Google Shape;252;p21"/>
          <p:cNvSpPr txBox="1">
            <a:spLocks noGrp="1"/>
          </p:cNvSpPr>
          <p:nvPr>
            <p:ph type="subTitle" idx="1"/>
          </p:nvPr>
        </p:nvSpPr>
        <p:spPr>
          <a:xfrm>
            <a:off x="720000" y="3121725"/>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3" name="Google Shape;253;p21"/>
          <p:cNvSpPr txBox="1">
            <a:spLocks noGrp="1"/>
          </p:cNvSpPr>
          <p:nvPr>
            <p:ph type="title" idx="3"/>
          </p:nvPr>
        </p:nvSpPr>
        <p:spPr>
          <a:xfrm>
            <a:off x="3528600" y="2128100"/>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4" name="Google Shape;254;p21"/>
          <p:cNvSpPr txBox="1">
            <a:spLocks noGrp="1"/>
          </p:cNvSpPr>
          <p:nvPr>
            <p:ph type="subTitle" idx="4"/>
          </p:nvPr>
        </p:nvSpPr>
        <p:spPr>
          <a:xfrm>
            <a:off x="3528597" y="2547800"/>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5" name="Google Shape;255;p21"/>
          <p:cNvSpPr txBox="1">
            <a:spLocks noGrp="1"/>
          </p:cNvSpPr>
          <p:nvPr>
            <p:ph type="title" idx="5"/>
          </p:nvPr>
        </p:nvSpPr>
        <p:spPr>
          <a:xfrm>
            <a:off x="6337199" y="2702025"/>
            <a:ext cx="2086800" cy="41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6" name="Google Shape;256;p21"/>
          <p:cNvSpPr txBox="1">
            <a:spLocks noGrp="1"/>
          </p:cNvSpPr>
          <p:nvPr>
            <p:ph type="subTitle" idx="6"/>
          </p:nvPr>
        </p:nvSpPr>
        <p:spPr>
          <a:xfrm>
            <a:off x="6337200" y="3121725"/>
            <a:ext cx="2086800" cy="79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CUSTOM_8">
    <p:bg>
      <p:bgPr>
        <a:gradFill>
          <a:gsLst>
            <a:gs pos="0">
              <a:schemeClr val="accent2"/>
            </a:gs>
            <a:gs pos="100000">
              <a:schemeClr val="accent3"/>
            </a:gs>
          </a:gsLst>
          <a:lin ang="5400700" scaled="0"/>
        </a:gradFill>
        <a:effectLst/>
      </p:bgPr>
    </p:bg>
    <p:spTree>
      <p:nvGrpSpPr>
        <p:cNvPr id="1" name="Shape 301"/>
        <p:cNvGrpSpPr/>
        <p:nvPr/>
      </p:nvGrpSpPr>
      <p:grpSpPr>
        <a:xfrm>
          <a:off x="0" y="0"/>
          <a:ext cx="0" cy="0"/>
          <a:chOff x="0" y="0"/>
          <a:chExt cx="0" cy="0"/>
        </a:xfrm>
      </p:grpSpPr>
      <p:sp>
        <p:nvSpPr>
          <p:cNvPr id="302" name="Google Shape;302;p24"/>
          <p:cNvSpPr/>
          <p:nvPr/>
        </p:nvSpPr>
        <p:spPr>
          <a:xfrm>
            <a:off x="-855300" y="-2427900"/>
            <a:ext cx="9999300" cy="99993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3" name="Google Shape;303;p24"/>
          <p:cNvGrpSpPr/>
          <p:nvPr/>
        </p:nvGrpSpPr>
        <p:grpSpPr>
          <a:xfrm>
            <a:off x="8212850" y="397700"/>
            <a:ext cx="436100" cy="283200"/>
            <a:chOff x="8383200" y="397700"/>
            <a:chExt cx="436100" cy="283200"/>
          </a:xfrm>
        </p:grpSpPr>
        <p:sp>
          <p:nvSpPr>
            <p:cNvPr id="304" name="Google Shape;304;p24"/>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4"/>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6" name="Google Shape;306;p24"/>
          <p:cNvSpPr/>
          <p:nvPr/>
        </p:nvSpPr>
        <p:spPr>
          <a:xfrm>
            <a:off x="244200" y="-25817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 name="Google Shape;307;p24"/>
          <p:cNvGrpSpPr/>
          <p:nvPr/>
        </p:nvGrpSpPr>
        <p:grpSpPr>
          <a:xfrm flipH="1">
            <a:off x="471625" y="4431348"/>
            <a:ext cx="482956" cy="345523"/>
            <a:chOff x="-353446" y="1870075"/>
            <a:chExt cx="283425" cy="202772"/>
          </a:xfrm>
        </p:grpSpPr>
        <p:cxnSp>
          <p:nvCxnSpPr>
            <p:cNvPr id="308" name="Google Shape;308;p24"/>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309" name="Google Shape;309;p24"/>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310" name="Google Shape;310;p24"/>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311" name="Google Shape;311;p24"/>
          <p:cNvSpPr/>
          <p:nvPr/>
        </p:nvSpPr>
        <p:spPr>
          <a:xfrm>
            <a:off x="7948650" y="4895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4"/>
          <p:cNvSpPr txBox="1">
            <a:spLocks noGrp="1"/>
          </p:cNvSpPr>
          <p:nvPr>
            <p:ph type="title" hasCustomPrompt="1"/>
          </p:nvPr>
        </p:nvSpPr>
        <p:spPr>
          <a:xfrm>
            <a:off x="713100" y="3012350"/>
            <a:ext cx="2258100" cy="76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7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13" name="Google Shape;313;p24"/>
          <p:cNvSpPr txBox="1">
            <a:spLocks noGrp="1"/>
          </p:cNvSpPr>
          <p:nvPr>
            <p:ph type="subTitle" idx="1"/>
          </p:nvPr>
        </p:nvSpPr>
        <p:spPr>
          <a:xfrm>
            <a:off x="713100" y="3781252"/>
            <a:ext cx="2258100" cy="598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314" name="Google Shape;314;p24"/>
          <p:cNvSpPr txBox="1">
            <a:spLocks noGrp="1"/>
          </p:cNvSpPr>
          <p:nvPr>
            <p:ph type="title" idx="2" hasCustomPrompt="1"/>
          </p:nvPr>
        </p:nvSpPr>
        <p:spPr>
          <a:xfrm>
            <a:off x="3442950" y="3012340"/>
            <a:ext cx="2258100" cy="76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7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15" name="Google Shape;315;p24"/>
          <p:cNvSpPr txBox="1">
            <a:spLocks noGrp="1"/>
          </p:cNvSpPr>
          <p:nvPr>
            <p:ph type="subTitle" idx="3"/>
          </p:nvPr>
        </p:nvSpPr>
        <p:spPr>
          <a:xfrm>
            <a:off x="3442950" y="3781226"/>
            <a:ext cx="2258100" cy="598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316" name="Google Shape;316;p24"/>
          <p:cNvSpPr txBox="1">
            <a:spLocks noGrp="1"/>
          </p:cNvSpPr>
          <p:nvPr>
            <p:ph type="title" idx="4" hasCustomPrompt="1"/>
          </p:nvPr>
        </p:nvSpPr>
        <p:spPr>
          <a:xfrm>
            <a:off x="6172800" y="3012346"/>
            <a:ext cx="2258100" cy="76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7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17" name="Google Shape;317;p24"/>
          <p:cNvSpPr txBox="1">
            <a:spLocks noGrp="1"/>
          </p:cNvSpPr>
          <p:nvPr>
            <p:ph type="subTitle" idx="5"/>
          </p:nvPr>
        </p:nvSpPr>
        <p:spPr>
          <a:xfrm>
            <a:off x="6172800" y="3781223"/>
            <a:ext cx="2258100" cy="598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318" name="Google Shape;318;p24"/>
          <p:cNvSpPr txBox="1">
            <a:spLocks noGrp="1"/>
          </p:cNvSpPr>
          <p:nvPr>
            <p:ph type="title" idx="6"/>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1">
  <p:cSld name="CUSTOM_11">
    <p:bg>
      <p:bgPr>
        <a:gradFill>
          <a:gsLst>
            <a:gs pos="0">
              <a:schemeClr val="lt1"/>
            </a:gs>
            <a:gs pos="100000">
              <a:schemeClr val="dk2"/>
            </a:gs>
          </a:gsLst>
          <a:lin ang="18900732" scaled="0"/>
        </a:gradFill>
        <a:effectLst/>
      </p:bgPr>
    </p:bg>
    <p:spTree>
      <p:nvGrpSpPr>
        <p:cNvPr id="1" name="Shape 340"/>
        <p:cNvGrpSpPr/>
        <p:nvPr/>
      </p:nvGrpSpPr>
      <p:grpSpPr>
        <a:xfrm>
          <a:off x="0" y="0"/>
          <a:ext cx="0" cy="0"/>
          <a:chOff x="0" y="0"/>
          <a:chExt cx="0" cy="0"/>
        </a:xfrm>
      </p:grpSpPr>
      <p:grpSp>
        <p:nvGrpSpPr>
          <p:cNvPr id="341" name="Google Shape;341;p26"/>
          <p:cNvGrpSpPr/>
          <p:nvPr/>
        </p:nvGrpSpPr>
        <p:grpSpPr>
          <a:xfrm>
            <a:off x="8212850" y="397700"/>
            <a:ext cx="436100" cy="283200"/>
            <a:chOff x="8383200" y="397700"/>
            <a:chExt cx="436100" cy="283200"/>
          </a:xfrm>
        </p:grpSpPr>
        <p:sp>
          <p:nvSpPr>
            <p:cNvPr id="342" name="Google Shape;342;p26"/>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6"/>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26"/>
          <p:cNvSpPr/>
          <p:nvPr/>
        </p:nvSpPr>
        <p:spPr>
          <a:xfrm>
            <a:off x="5360250" y="-25817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5" name="Google Shape;345;p26"/>
          <p:cNvGrpSpPr/>
          <p:nvPr/>
        </p:nvGrpSpPr>
        <p:grpSpPr>
          <a:xfrm flipH="1">
            <a:off x="7947950" y="4431348"/>
            <a:ext cx="482956" cy="345523"/>
            <a:chOff x="-353446" y="1870075"/>
            <a:chExt cx="283425" cy="202772"/>
          </a:xfrm>
        </p:grpSpPr>
        <p:cxnSp>
          <p:nvCxnSpPr>
            <p:cNvPr id="346" name="Google Shape;346;p26"/>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347" name="Google Shape;347;p26"/>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348" name="Google Shape;348;p26"/>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349" name="Google Shape;349;p26"/>
          <p:cNvSpPr/>
          <p:nvPr/>
        </p:nvSpPr>
        <p:spPr>
          <a:xfrm>
            <a:off x="4096200" y="4895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6"/>
          <p:cNvSpPr txBox="1">
            <a:spLocks noGrp="1"/>
          </p:cNvSpPr>
          <p:nvPr>
            <p:ph type="title"/>
          </p:nvPr>
        </p:nvSpPr>
        <p:spPr>
          <a:xfrm>
            <a:off x="5218850" y="1546225"/>
            <a:ext cx="2146500" cy="1314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50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351" name="Google Shape;351;p26"/>
          <p:cNvSpPr txBox="1">
            <a:spLocks noGrp="1"/>
          </p:cNvSpPr>
          <p:nvPr>
            <p:ph type="subTitle" idx="1"/>
          </p:nvPr>
        </p:nvSpPr>
        <p:spPr>
          <a:xfrm>
            <a:off x="5218850" y="2984675"/>
            <a:ext cx="2146500" cy="612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2">
  <p:cSld name="CUSTOM_11_1">
    <p:spTree>
      <p:nvGrpSpPr>
        <p:cNvPr id="1" name="Shape 352"/>
        <p:cNvGrpSpPr/>
        <p:nvPr/>
      </p:nvGrpSpPr>
      <p:grpSpPr>
        <a:xfrm>
          <a:off x="0" y="0"/>
          <a:ext cx="0" cy="0"/>
          <a:chOff x="0" y="0"/>
          <a:chExt cx="0" cy="0"/>
        </a:xfrm>
      </p:grpSpPr>
      <p:sp>
        <p:nvSpPr>
          <p:cNvPr id="353" name="Google Shape;353;p27"/>
          <p:cNvSpPr txBox="1">
            <a:spLocks noGrp="1"/>
          </p:cNvSpPr>
          <p:nvPr>
            <p:ph type="title"/>
          </p:nvPr>
        </p:nvSpPr>
        <p:spPr>
          <a:xfrm flipH="1">
            <a:off x="1772843" y="1856388"/>
            <a:ext cx="29007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50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354" name="Google Shape;354;p27"/>
          <p:cNvSpPr txBox="1">
            <a:spLocks noGrp="1"/>
          </p:cNvSpPr>
          <p:nvPr>
            <p:ph type="subTitle" idx="1"/>
          </p:nvPr>
        </p:nvSpPr>
        <p:spPr>
          <a:xfrm flipH="1">
            <a:off x="1772843" y="2698188"/>
            <a:ext cx="2900700" cy="58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355" name="Google Shape;355;p27"/>
          <p:cNvGrpSpPr/>
          <p:nvPr/>
        </p:nvGrpSpPr>
        <p:grpSpPr>
          <a:xfrm>
            <a:off x="495050" y="397700"/>
            <a:ext cx="436100" cy="283200"/>
            <a:chOff x="8383200" y="397700"/>
            <a:chExt cx="436100" cy="283200"/>
          </a:xfrm>
        </p:grpSpPr>
        <p:sp>
          <p:nvSpPr>
            <p:cNvPr id="356" name="Google Shape;356;p27"/>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7"/>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27"/>
          <p:cNvGrpSpPr/>
          <p:nvPr/>
        </p:nvGrpSpPr>
        <p:grpSpPr>
          <a:xfrm flipH="1">
            <a:off x="4330525" y="4431348"/>
            <a:ext cx="482956" cy="345523"/>
            <a:chOff x="-353446" y="1870075"/>
            <a:chExt cx="283425" cy="202772"/>
          </a:xfrm>
        </p:grpSpPr>
        <p:cxnSp>
          <p:nvCxnSpPr>
            <p:cNvPr id="359" name="Google Shape;359;p27"/>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360" name="Google Shape;360;p27"/>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361" name="Google Shape;361;p27"/>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362" name="Google Shape;362;p27"/>
          <p:cNvSpPr/>
          <p:nvPr/>
        </p:nvSpPr>
        <p:spPr>
          <a:xfrm>
            <a:off x="475200" y="49044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7"/>
          <p:cNvSpPr/>
          <p:nvPr/>
        </p:nvSpPr>
        <p:spPr>
          <a:xfrm>
            <a:off x="4572000" y="3015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3">
  <p:cSld name="CUSTOM_11_1_1">
    <p:spTree>
      <p:nvGrpSpPr>
        <p:cNvPr id="1" name="Shape 364"/>
        <p:cNvGrpSpPr/>
        <p:nvPr/>
      </p:nvGrpSpPr>
      <p:grpSpPr>
        <a:xfrm>
          <a:off x="0" y="0"/>
          <a:ext cx="0" cy="0"/>
          <a:chOff x="0" y="0"/>
          <a:chExt cx="0" cy="0"/>
        </a:xfrm>
      </p:grpSpPr>
      <p:sp>
        <p:nvSpPr>
          <p:cNvPr id="365" name="Google Shape;365;p28"/>
          <p:cNvSpPr txBox="1">
            <a:spLocks noGrp="1"/>
          </p:cNvSpPr>
          <p:nvPr>
            <p:ph type="title"/>
          </p:nvPr>
        </p:nvSpPr>
        <p:spPr>
          <a:xfrm flipH="1">
            <a:off x="3257450" y="1974738"/>
            <a:ext cx="4008300" cy="841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50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366" name="Google Shape;366;p28"/>
          <p:cNvSpPr txBox="1">
            <a:spLocks noGrp="1"/>
          </p:cNvSpPr>
          <p:nvPr>
            <p:ph type="subTitle" idx="1"/>
          </p:nvPr>
        </p:nvSpPr>
        <p:spPr>
          <a:xfrm flipH="1">
            <a:off x="3257450" y="2816538"/>
            <a:ext cx="4008300" cy="352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367" name="Google Shape;367;p28"/>
          <p:cNvGrpSpPr/>
          <p:nvPr/>
        </p:nvGrpSpPr>
        <p:grpSpPr>
          <a:xfrm>
            <a:off x="8212850" y="397700"/>
            <a:ext cx="436100" cy="283200"/>
            <a:chOff x="8383200" y="397700"/>
            <a:chExt cx="436100" cy="283200"/>
          </a:xfrm>
        </p:grpSpPr>
        <p:sp>
          <p:nvSpPr>
            <p:cNvPr id="368" name="Google Shape;368;p28"/>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8"/>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0" name="Google Shape;370;p28"/>
          <p:cNvGrpSpPr/>
          <p:nvPr/>
        </p:nvGrpSpPr>
        <p:grpSpPr>
          <a:xfrm flipH="1">
            <a:off x="4089050" y="4431348"/>
            <a:ext cx="482956" cy="345523"/>
            <a:chOff x="-353446" y="1870075"/>
            <a:chExt cx="283425" cy="202772"/>
          </a:xfrm>
        </p:grpSpPr>
        <p:cxnSp>
          <p:nvCxnSpPr>
            <p:cNvPr id="371" name="Google Shape;371;p28"/>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372" name="Google Shape;372;p28"/>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373" name="Google Shape;373;p28"/>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374" name="Google Shape;374;p28"/>
          <p:cNvSpPr/>
          <p:nvPr/>
        </p:nvSpPr>
        <p:spPr>
          <a:xfrm>
            <a:off x="3520150" y="-21662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8"/>
          <p:cNvSpPr/>
          <p:nvPr/>
        </p:nvSpPr>
        <p:spPr>
          <a:xfrm>
            <a:off x="7801625" y="4880563"/>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2">
    <p:bg>
      <p:bgPr>
        <a:gradFill>
          <a:gsLst>
            <a:gs pos="0">
              <a:schemeClr val="lt2"/>
            </a:gs>
            <a:gs pos="100000">
              <a:schemeClr val="accent1"/>
            </a:gs>
          </a:gsLst>
          <a:lin ang="5400700" scaled="0"/>
        </a:gradFill>
        <a:effectLst/>
      </p:bgPr>
    </p:bg>
    <p:spTree>
      <p:nvGrpSpPr>
        <p:cNvPr id="1" name="Shape 400"/>
        <p:cNvGrpSpPr/>
        <p:nvPr/>
      </p:nvGrpSpPr>
      <p:grpSpPr>
        <a:xfrm>
          <a:off x="0" y="0"/>
          <a:ext cx="0" cy="0"/>
          <a:chOff x="0" y="0"/>
          <a:chExt cx="0" cy="0"/>
        </a:xfrm>
      </p:grpSpPr>
      <p:sp>
        <p:nvSpPr>
          <p:cNvPr id="401" name="Google Shape;401;p31"/>
          <p:cNvSpPr/>
          <p:nvPr/>
        </p:nvSpPr>
        <p:spPr>
          <a:xfrm>
            <a:off x="-134850" y="-4633950"/>
            <a:ext cx="11425500" cy="11425500"/>
          </a:xfrm>
          <a:prstGeom prst="ellipse">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 name="Google Shape;402;p31"/>
          <p:cNvGrpSpPr/>
          <p:nvPr/>
        </p:nvGrpSpPr>
        <p:grpSpPr>
          <a:xfrm>
            <a:off x="495050" y="4462500"/>
            <a:ext cx="436100" cy="283200"/>
            <a:chOff x="8383200" y="397700"/>
            <a:chExt cx="436100" cy="283200"/>
          </a:xfrm>
        </p:grpSpPr>
        <p:sp>
          <p:nvSpPr>
            <p:cNvPr id="403" name="Google Shape;403;p31"/>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1"/>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5" name="Google Shape;405;p31"/>
          <p:cNvSpPr/>
          <p:nvPr/>
        </p:nvSpPr>
        <p:spPr>
          <a:xfrm>
            <a:off x="-219600" y="3015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1"/>
          <p:cNvSpPr/>
          <p:nvPr/>
        </p:nvSpPr>
        <p:spPr>
          <a:xfrm>
            <a:off x="8193000" y="3015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1"/>
          <p:cNvSpPr/>
          <p:nvPr/>
        </p:nvSpPr>
        <p:spPr>
          <a:xfrm>
            <a:off x="8818175" y="427232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1"/>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2">
  <p:cSld name="CUSTOM_12_1">
    <p:bg>
      <p:bgPr>
        <a:gradFill>
          <a:gsLst>
            <a:gs pos="0">
              <a:schemeClr val="accent2"/>
            </a:gs>
            <a:gs pos="100000">
              <a:schemeClr val="accent3"/>
            </a:gs>
          </a:gsLst>
          <a:lin ang="5400700" scaled="0"/>
        </a:gradFill>
        <a:effectLst/>
      </p:bgPr>
    </p:bg>
    <p:spTree>
      <p:nvGrpSpPr>
        <p:cNvPr id="1" name="Shape 409"/>
        <p:cNvGrpSpPr/>
        <p:nvPr/>
      </p:nvGrpSpPr>
      <p:grpSpPr>
        <a:xfrm>
          <a:off x="0" y="0"/>
          <a:ext cx="0" cy="0"/>
          <a:chOff x="0" y="0"/>
          <a:chExt cx="0" cy="0"/>
        </a:xfrm>
      </p:grpSpPr>
      <p:sp>
        <p:nvSpPr>
          <p:cNvPr id="410" name="Google Shape;410;p32"/>
          <p:cNvSpPr/>
          <p:nvPr/>
        </p:nvSpPr>
        <p:spPr>
          <a:xfrm>
            <a:off x="-305700" y="-1729600"/>
            <a:ext cx="11545200" cy="115452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2"/>
          <p:cNvSpPr/>
          <p:nvPr/>
        </p:nvSpPr>
        <p:spPr>
          <a:xfrm>
            <a:off x="5667600" y="48996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2" name="Google Shape;412;p32"/>
          <p:cNvGrpSpPr/>
          <p:nvPr/>
        </p:nvGrpSpPr>
        <p:grpSpPr>
          <a:xfrm>
            <a:off x="8189425" y="366635"/>
            <a:ext cx="482956" cy="345523"/>
            <a:chOff x="-353446" y="1870075"/>
            <a:chExt cx="283425" cy="202772"/>
          </a:xfrm>
        </p:grpSpPr>
        <p:cxnSp>
          <p:nvCxnSpPr>
            <p:cNvPr id="413" name="Google Shape;413;p32"/>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414" name="Google Shape;414;p32"/>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415" name="Google Shape;415;p32"/>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grpSp>
        <p:nvGrpSpPr>
          <p:cNvPr id="416" name="Google Shape;416;p32"/>
          <p:cNvGrpSpPr/>
          <p:nvPr/>
        </p:nvGrpSpPr>
        <p:grpSpPr>
          <a:xfrm>
            <a:off x="495050" y="397700"/>
            <a:ext cx="436100" cy="283200"/>
            <a:chOff x="8383200" y="397700"/>
            <a:chExt cx="436100" cy="283200"/>
          </a:xfrm>
        </p:grpSpPr>
        <p:sp>
          <p:nvSpPr>
            <p:cNvPr id="417" name="Google Shape;417;p32"/>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2"/>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9" name="Google Shape;419;p3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3">
  <p:cSld name="CUSTOM_12_1_1">
    <p:bg>
      <p:bgPr>
        <a:gradFill>
          <a:gsLst>
            <a:gs pos="0">
              <a:schemeClr val="accent2"/>
            </a:gs>
            <a:gs pos="100000">
              <a:schemeClr val="accent3"/>
            </a:gs>
          </a:gsLst>
          <a:lin ang="5400700" scaled="0"/>
        </a:gradFill>
        <a:effectLst/>
      </p:bgPr>
    </p:bg>
    <p:spTree>
      <p:nvGrpSpPr>
        <p:cNvPr id="1" name="Shape 420"/>
        <p:cNvGrpSpPr/>
        <p:nvPr/>
      </p:nvGrpSpPr>
      <p:grpSpPr>
        <a:xfrm>
          <a:off x="0" y="0"/>
          <a:ext cx="0" cy="0"/>
          <a:chOff x="0" y="0"/>
          <a:chExt cx="0" cy="0"/>
        </a:xfrm>
      </p:grpSpPr>
      <p:sp>
        <p:nvSpPr>
          <p:cNvPr id="421" name="Google Shape;421;p33"/>
          <p:cNvSpPr/>
          <p:nvPr/>
        </p:nvSpPr>
        <p:spPr>
          <a:xfrm>
            <a:off x="-811800" y="-2406150"/>
            <a:ext cx="9955800" cy="9955800"/>
          </a:xfrm>
          <a:prstGeom prst="ellipse">
            <a:avLst/>
          </a:prstGeom>
          <a:gradFill>
            <a:gsLst>
              <a:gs pos="0">
                <a:schemeClr val="lt1"/>
              </a:gs>
              <a:gs pos="100000">
                <a:schemeClr val="dk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2" name="Google Shape;422;p33"/>
          <p:cNvGrpSpPr/>
          <p:nvPr/>
        </p:nvGrpSpPr>
        <p:grpSpPr>
          <a:xfrm flipH="1">
            <a:off x="8189425" y="366635"/>
            <a:ext cx="482956" cy="345523"/>
            <a:chOff x="-353446" y="1870075"/>
            <a:chExt cx="283425" cy="202772"/>
          </a:xfrm>
        </p:grpSpPr>
        <p:cxnSp>
          <p:nvCxnSpPr>
            <p:cNvPr id="423" name="Google Shape;423;p33"/>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424" name="Google Shape;424;p33"/>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425" name="Google Shape;425;p33"/>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426" name="Google Shape;426;p33"/>
          <p:cNvSpPr/>
          <p:nvPr/>
        </p:nvSpPr>
        <p:spPr>
          <a:xfrm>
            <a:off x="475200" y="-25817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3"/>
          <p:cNvSpPr/>
          <p:nvPr/>
        </p:nvSpPr>
        <p:spPr>
          <a:xfrm>
            <a:off x="475200" y="485905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429"/>
        <p:cNvGrpSpPr/>
        <p:nvPr/>
      </p:nvGrpSpPr>
      <p:grpSpPr>
        <a:xfrm>
          <a:off x="0" y="0"/>
          <a:ext cx="0" cy="0"/>
          <a:chOff x="0" y="0"/>
          <a:chExt cx="0" cy="0"/>
        </a:xfrm>
      </p:grpSpPr>
      <p:sp>
        <p:nvSpPr>
          <p:cNvPr id="430" name="Google Shape;430;p34"/>
          <p:cNvSpPr txBox="1">
            <a:spLocks noGrp="1"/>
          </p:cNvSpPr>
          <p:nvPr>
            <p:ph type="title"/>
          </p:nvPr>
        </p:nvSpPr>
        <p:spPr>
          <a:xfrm>
            <a:off x="720000" y="539400"/>
            <a:ext cx="3434700" cy="8730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500"/>
              <a:buNone/>
              <a:defRPr sz="5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31" name="Google Shape;431;p34"/>
          <p:cNvSpPr txBox="1">
            <a:spLocks noGrp="1"/>
          </p:cNvSpPr>
          <p:nvPr>
            <p:ph type="subTitle" idx="1"/>
          </p:nvPr>
        </p:nvSpPr>
        <p:spPr>
          <a:xfrm>
            <a:off x="720000" y="2525613"/>
            <a:ext cx="3434700" cy="76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32" name="Google Shape;432;p34"/>
          <p:cNvSpPr txBox="1">
            <a:spLocks noGrp="1"/>
          </p:cNvSpPr>
          <p:nvPr>
            <p:ph type="subTitle" idx="2"/>
          </p:nvPr>
        </p:nvSpPr>
        <p:spPr>
          <a:xfrm>
            <a:off x="720000" y="2116688"/>
            <a:ext cx="3434700" cy="40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33" name="Google Shape;433;p34"/>
          <p:cNvSpPr/>
          <p:nvPr/>
        </p:nvSpPr>
        <p:spPr>
          <a:xfrm>
            <a:off x="-210600" y="-22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4" name="Google Shape;434;p34"/>
          <p:cNvGrpSpPr/>
          <p:nvPr/>
        </p:nvGrpSpPr>
        <p:grpSpPr>
          <a:xfrm>
            <a:off x="4572000" y="4462500"/>
            <a:ext cx="436100" cy="283200"/>
            <a:chOff x="8383200" y="397700"/>
            <a:chExt cx="436100" cy="283200"/>
          </a:xfrm>
        </p:grpSpPr>
        <p:sp>
          <p:nvSpPr>
            <p:cNvPr id="435" name="Google Shape;435;p34"/>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4"/>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7" name="Google Shape;437;p34"/>
          <p:cNvSpPr/>
          <p:nvPr/>
        </p:nvSpPr>
        <p:spPr>
          <a:xfrm>
            <a:off x="5799575" y="3015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4"/>
          <p:cNvSpPr txBox="1"/>
          <p:nvPr/>
        </p:nvSpPr>
        <p:spPr>
          <a:xfrm>
            <a:off x="720000" y="3474525"/>
            <a:ext cx="32097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sz="1100">
                <a:solidFill>
                  <a:schemeClr val="dk1"/>
                </a:solidFill>
                <a:latin typeface="Baloo 2"/>
                <a:ea typeface="Baloo 2"/>
                <a:cs typeface="Baloo 2"/>
                <a:sym typeface="Baloo 2"/>
              </a:rPr>
              <a:t>CREDITS: This presentation template was created by </a:t>
            </a:r>
            <a:r>
              <a:rPr lang="en" sz="1100" b="1">
                <a:solidFill>
                  <a:schemeClr val="dk1"/>
                </a:solidFill>
                <a:uFill>
                  <a:noFill/>
                </a:uFill>
                <a:latin typeface="Baloo 2"/>
                <a:ea typeface="Baloo 2"/>
                <a:cs typeface="Baloo 2"/>
                <a:sym typeface="Baloo 2"/>
                <a:hlinkClick r:id="rId2">
                  <a:extLst>
                    <a:ext uri="{A12FA001-AC4F-418D-AE19-62706E023703}">
                      <ahyp:hlinkClr xmlns:ahyp="http://schemas.microsoft.com/office/drawing/2018/hyperlinkcolor" val="tx"/>
                    </a:ext>
                  </a:extLst>
                </a:hlinkClick>
              </a:rPr>
              <a:t>Slidesgo</a:t>
            </a:r>
            <a:r>
              <a:rPr lang="en" sz="1100">
                <a:solidFill>
                  <a:schemeClr val="dk1"/>
                </a:solidFill>
                <a:latin typeface="Baloo 2"/>
                <a:ea typeface="Baloo 2"/>
                <a:cs typeface="Baloo 2"/>
                <a:sym typeface="Baloo 2"/>
              </a:rPr>
              <a:t>, and includes icons by </a:t>
            </a:r>
            <a:r>
              <a:rPr lang="en" sz="1100" b="1">
                <a:solidFill>
                  <a:schemeClr val="dk1"/>
                </a:solidFill>
                <a:uFill>
                  <a:noFill/>
                </a:uFill>
                <a:latin typeface="Baloo 2"/>
                <a:ea typeface="Baloo 2"/>
                <a:cs typeface="Baloo 2"/>
                <a:sym typeface="Baloo 2"/>
                <a:hlinkClick r:id="rId3">
                  <a:extLst>
                    <a:ext uri="{A12FA001-AC4F-418D-AE19-62706E023703}">
                      <ahyp:hlinkClr xmlns:ahyp="http://schemas.microsoft.com/office/drawing/2018/hyperlinkcolor" val="tx"/>
                    </a:ext>
                  </a:extLst>
                </a:hlinkClick>
              </a:rPr>
              <a:t>Flaticon</a:t>
            </a:r>
            <a:r>
              <a:rPr lang="en" sz="1100">
                <a:solidFill>
                  <a:schemeClr val="dk1"/>
                </a:solidFill>
                <a:latin typeface="Baloo 2"/>
                <a:ea typeface="Baloo 2"/>
                <a:cs typeface="Baloo 2"/>
                <a:sym typeface="Baloo 2"/>
              </a:rPr>
              <a:t>, and infographics and images by </a:t>
            </a:r>
            <a:r>
              <a:rPr lang="en" sz="1100" b="1">
                <a:solidFill>
                  <a:schemeClr val="dk1"/>
                </a:solidFill>
                <a:uFill>
                  <a:noFill/>
                </a:uFill>
                <a:latin typeface="Baloo 2"/>
                <a:ea typeface="Baloo 2"/>
                <a:cs typeface="Baloo 2"/>
                <a:sym typeface="Baloo 2"/>
                <a:hlinkClick r:id="rId4">
                  <a:extLst>
                    <a:ext uri="{A12FA001-AC4F-418D-AE19-62706E023703}">
                      <ahyp:hlinkClr xmlns:ahyp="http://schemas.microsoft.com/office/drawing/2018/hyperlinkcolor" val="tx"/>
                    </a:ext>
                  </a:extLst>
                </a:hlinkClick>
              </a:rPr>
              <a:t>Freepik</a:t>
            </a:r>
            <a:endParaRPr sz="1100" b="1">
              <a:solidFill>
                <a:schemeClr val="dk1"/>
              </a:solidFill>
              <a:latin typeface="Baloo 2"/>
              <a:ea typeface="Baloo 2"/>
              <a:cs typeface="Baloo 2"/>
              <a:sym typeface="Baloo 2"/>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p:cSld name="CUSTOM_9">
    <p:bg>
      <p:bgPr>
        <a:gradFill>
          <a:gsLst>
            <a:gs pos="0">
              <a:schemeClr val="accent2"/>
            </a:gs>
            <a:gs pos="100000">
              <a:schemeClr val="accent3"/>
            </a:gs>
          </a:gsLst>
          <a:lin ang="5400700" scaled="0"/>
        </a:gradFill>
        <a:effectLst/>
      </p:bgPr>
    </p:bg>
    <p:spTree>
      <p:nvGrpSpPr>
        <p:cNvPr id="1" name="Shape 439"/>
        <p:cNvGrpSpPr/>
        <p:nvPr/>
      </p:nvGrpSpPr>
      <p:grpSpPr>
        <a:xfrm>
          <a:off x="0" y="0"/>
          <a:ext cx="0" cy="0"/>
          <a:chOff x="0" y="0"/>
          <a:chExt cx="0" cy="0"/>
        </a:xfrm>
      </p:grpSpPr>
      <p:sp>
        <p:nvSpPr>
          <p:cNvPr id="440" name="Google Shape;440;p35"/>
          <p:cNvSpPr/>
          <p:nvPr/>
        </p:nvSpPr>
        <p:spPr>
          <a:xfrm>
            <a:off x="-1422000" y="-2114450"/>
            <a:ext cx="10566000" cy="105660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1" name="Google Shape;441;p35"/>
          <p:cNvGrpSpPr/>
          <p:nvPr/>
        </p:nvGrpSpPr>
        <p:grpSpPr>
          <a:xfrm>
            <a:off x="8212850" y="397800"/>
            <a:ext cx="436100" cy="283200"/>
            <a:chOff x="8383200" y="397700"/>
            <a:chExt cx="436100" cy="283200"/>
          </a:xfrm>
        </p:grpSpPr>
        <p:sp>
          <p:nvSpPr>
            <p:cNvPr id="442" name="Google Shape;442;p35"/>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5"/>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4" name="Google Shape;444;p35"/>
          <p:cNvGrpSpPr/>
          <p:nvPr/>
        </p:nvGrpSpPr>
        <p:grpSpPr>
          <a:xfrm>
            <a:off x="471625" y="366635"/>
            <a:ext cx="482956" cy="345523"/>
            <a:chOff x="-353446" y="1870075"/>
            <a:chExt cx="283425" cy="202772"/>
          </a:xfrm>
        </p:grpSpPr>
        <p:cxnSp>
          <p:nvCxnSpPr>
            <p:cNvPr id="445" name="Google Shape;445;p35"/>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446" name="Google Shape;446;p35"/>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447" name="Google Shape;447;p35"/>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448" name="Google Shape;448;p35"/>
          <p:cNvSpPr/>
          <p:nvPr/>
        </p:nvSpPr>
        <p:spPr>
          <a:xfrm>
            <a:off x="475200" y="43662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5"/>
          <p:cNvSpPr/>
          <p:nvPr/>
        </p:nvSpPr>
        <p:spPr>
          <a:xfrm>
            <a:off x="7561800" y="49563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1">
  <p:cSld name="CUSTOM_9_1">
    <p:bg>
      <p:bgPr>
        <a:gradFill>
          <a:gsLst>
            <a:gs pos="0">
              <a:schemeClr val="lt2"/>
            </a:gs>
            <a:gs pos="100000">
              <a:schemeClr val="accent1"/>
            </a:gs>
          </a:gsLst>
          <a:lin ang="5400700" scaled="0"/>
        </a:gradFill>
        <a:effectLst/>
      </p:bgPr>
    </p:bg>
    <p:spTree>
      <p:nvGrpSpPr>
        <p:cNvPr id="1" name="Shape 450"/>
        <p:cNvGrpSpPr/>
        <p:nvPr/>
      </p:nvGrpSpPr>
      <p:grpSpPr>
        <a:xfrm>
          <a:off x="0" y="0"/>
          <a:ext cx="0" cy="0"/>
          <a:chOff x="0" y="0"/>
          <a:chExt cx="0" cy="0"/>
        </a:xfrm>
      </p:grpSpPr>
      <p:sp>
        <p:nvSpPr>
          <p:cNvPr id="451" name="Google Shape;451;p36"/>
          <p:cNvSpPr/>
          <p:nvPr/>
        </p:nvSpPr>
        <p:spPr>
          <a:xfrm>
            <a:off x="-133350" y="-1747100"/>
            <a:ext cx="11425500" cy="11425500"/>
          </a:xfrm>
          <a:prstGeom prst="ellipse">
            <a:avLst/>
          </a:pr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36"/>
          <p:cNvGrpSpPr/>
          <p:nvPr/>
        </p:nvGrpSpPr>
        <p:grpSpPr>
          <a:xfrm>
            <a:off x="495050" y="397700"/>
            <a:ext cx="436100" cy="283200"/>
            <a:chOff x="8383200" y="397700"/>
            <a:chExt cx="436100" cy="283200"/>
          </a:xfrm>
        </p:grpSpPr>
        <p:sp>
          <p:nvSpPr>
            <p:cNvPr id="453" name="Google Shape;453;p36"/>
            <p:cNvSpPr/>
            <p:nvPr/>
          </p:nvSpPr>
          <p:spPr>
            <a:xfrm>
              <a:off x="8536100" y="397700"/>
              <a:ext cx="283200" cy="283200"/>
            </a:xfrm>
            <a:prstGeom prst="ellipse">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6"/>
            <p:cNvSpPr/>
            <p:nvPr/>
          </p:nvSpPr>
          <p:spPr>
            <a:xfrm>
              <a:off x="8383200" y="397700"/>
              <a:ext cx="283200" cy="283200"/>
            </a:xfrm>
            <a:prstGeom prst="pie">
              <a:avLst>
                <a:gd name="adj1" fmla="val 5326488"/>
                <a:gd name="adj2" fmla="val 16200000"/>
              </a:avLst>
            </a:prstGeom>
            <a:solidFill>
              <a:schemeClr val="dk1"/>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5" name="Google Shape;455;p36"/>
          <p:cNvGrpSpPr/>
          <p:nvPr/>
        </p:nvGrpSpPr>
        <p:grpSpPr>
          <a:xfrm flipH="1">
            <a:off x="8189425" y="366635"/>
            <a:ext cx="482956" cy="345523"/>
            <a:chOff x="-353446" y="1870075"/>
            <a:chExt cx="283425" cy="202772"/>
          </a:xfrm>
        </p:grpSpPr>
        <p:cxnSp>
          <p:nvCxnSpPr>
            <p:cNvPr id="456" name="Google Shape;456;p36"/>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457" name="Google Shape;457;p36"/>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458" name="Google Shape;458;p36"/>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
        <p:nvSpPr>
          <p:cNvPr id="459" name="Google Shape;459;p36"/>
          <p:cNvSpPr/>
          <p:nvPr/>
        </p:nvSpPr>
        <p:spPr>
          <a:xfrm>
            <a:off x="-133350" y="4828875"/>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6"/>
          <p:cNvSpPr/>
          <p:nvPr/>
        </p:nvSpPr>
        <p:spPr>
          <a:xfrm>
            <a:off x="8736775" y="4451700"/>
            <a:ext cx="475800" cy="4758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lt1"/>
            </a:gs>
            <a:gs pos="100000">
              <a:schemeClr val="dk2"/>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445025"/>
            <a:ext cx="77178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3500"/>
              <a:buFont typeface="Bebas Neue"/>
              <a:buNone/>
              <a:defRPr sz="3500" b="1">
                <a:solidFill>
                  <a:schemeClr val="dk1"/>
                </a:solidFill>
                <a:latin typeface="Bebas Neue"/>
                <a:ea typeface="Bebas Neue"/>
                <a:cs typeface="Bebas Neue"/>
                <a:sym typeface="Bebas Neue"/>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ctr" anchorCtr="0">
            <a:noAutofit/>
          </a:bodyPr>
          <a:lstStyle>
            <a:lvl1pPr marL="457200" lvl="0" indent="-317500">
              <a:lnSpc>
                <a:spcPct val="115000"/>
              </a:lnSpc>
              <a:spcBef>
                <a:spcPts val="0"/>
              </a:spcBef>
              <a:spcAft>
                <a:spcPts val="0"/>
              </a:spcAft>
              <a:buClr>
                <a:schemeClr val="dk1"/>
              </a:buClr>
              <a:buSzPts val="1400"/>
              <a:buFont typeface="Baloo 2"/>
              <a:buChar char="●"/>
              <a:defRPr>
                <a:solidFill>
                  <a:schemeClr val="dk1"/>
                </a:solidFill>
                <a:latin typeface="Baloo 2"/>
                <a:ea typeface="Baloo 2"/>
                <a:cs typeface="Baloo 2"/>
                <a:sym typeface="Baloo 2"/>
              </a:defRPr>
            </a:lvl1pPr>
            <a:lvl2pPr marL="914400" lvl="1"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2pPr>
            <a:lvl3pPr marL="1371600" lvl="2"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3pPr>
            <a:lvl4pPr marL="1828800" lvl="3"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4pPr>
            <a:lvl5pPr marL="2286000" lvl="4"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5pPr>
            <a:lvl6pPr marL="2743200" lvl="5"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6pPr>
            <a:lvl7pPr marL="3200400" lvl="6"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7pPr>
            <a:lvl8pPr marL="3657600" lvl="7" indent="-317500">
              <a:lnSpc>
                <a:spcPct val="115000"/>
              </a:lnSpc>
              <a:spcBef>
                <a:spcPts val="1600"/>
              </a:spcBef>
              <a:spcAft>
                <a:spcPts val="0"/>
              </a:spcAft>
              <a:buClr>
                <a:schemeClr val="dk1"/>
              </a:buClr>
              <a:buSzPts val="1400"/>
              <a:buFont typeface="Baloo 2"/>
              <a:buChar char="○"/>
              <a:defRPr>
                <a:solidFill>
                  <a:schemeClr val="dk1"/>
                </a:solidFill>
                <a:latin typeface="Baloo 2"/>
                <a:ea typeface="Baloo 2"/>
                <a:cs typeface="Baloo 2"/>
                <a:sym typeface="Baloo 2"/>
              </a:defRPr>
            </a:lvl8pPr>
            <a:lvl9pPr marL="4114800" lvl="8" indent="-317500">
              <a:lnSpc>
                <a:spcPct val="115000"/>
              </a:lnSpc>
              <a:spcBef>
                <a:spcPts val="1600"/>
              </a:spcBef>
              <a:spcAft>
                <a:spcPts val="1600"/>
              </a:spcAft>
              <a:buClr>
                <a:schemeClr val="dk1"/>
              </a:buClr>
              <a:buSzPts val="1400"/>
              <a:buFont typeface="Baloo 2"/>
              <a:buChar char="■"/>
              <a:defRPr>
                <a:solidFill>
                  <a:schemeClr val="dk1"/>
                </a:solidFill>
                <a:latin typeface="Baloo 2"/>
                <a:ea typeface="Baloo 2"/>
                <a:cs typeface="Baloo 2"/>
                <a:sym typeface="Baloo 2"/>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8" r:id="rId5"/>
    <p:sldLayoutId id="2147483660" r:id="rId6"/>
    <p:sldLayoutId id="2147483663" r:id="rId7"/>
    <p:sldLayoutId id="2147483664" r:id="rId8"/>
    <p:sldLayoutId id="2147483666" r:id="rId9"/>
    <p:sldLayoutId id="2147483667" r:id="rId10"/>
    <p:sldLayoutId id="2147483670" r:id="rId11"/>
    <p:sldLayoutId id="2147483672" r:id="rId12"/>
    <p:sldLayoutId id="2147483673" r:id="rId13"/>
    <p:sldLayoutId id="2147483674" r:id="rId14"/>
    <p:sldLayoutId id="2147483677" r:id="rId15"/>
    <p:sldLayoutId id="2147483678" r:id="rId16"/>
    <p:sldLayoutId id="2147483679" r:id="rId17"/>
    <p:sldLayoutId id="2147483680" r:id="rId18"/>
    <p:sldLayoutId id="2147483681" r:id="rId19"/>
    <p:sldLayoutId id="2147483682" r:id="rId2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49">
          <p15:clr>
            <a:srgbClr val="EA4335"/>
          </p15:clr>
        </p15:guide>
        <p15:guide id="3" orient="horz" pos="2900">
          <p15:clr>
            <a:srgbClr val="EA4335"/>
          </p15:clr>
        </p15:guide>
        <p15:guide id="4" pos="5311">
          <p15:clr>
            <a:srgbClr val="EA4335"/>
          </p15:clr>
        </p15:guide>
        <p15:guide id="5" pos="2880">
          <p15:clr>
            <a:srgbClr val="EA4335"/>
          </p15:clr>
        </p15:guide>
        <p15:guide id="6" orient="horz" pos="162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Google Shape;471;p40"/>
          <p:cNvSpPr txBox="1">
            <a:spLocks noGrp="1"/>
          </p:cNvSpPr>
          <p:nvPr>
            <p:ph type="ctrTitle"/>
          </p:nvPr>
        </p:nvSpPr>
        <p:spPr>
          <a:xfrm>
            <a:off x="713100" y="977500"/>
            <a:ext cx="3684729" cy="290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4800" dirty="0"/>
              <a:t>The Bristol Royal Infirmary Inquiry (UK)</a:t>
            </a:r>
            <a:endParaRPr sz="6600" dirty="0">
              <a:solidFill>
                <a:schemeClr val="accent1"/>
              </a:solidFill>
            </a:endParaRPr>
          </a:p>
        </p:txBody>
      </p:sp>
      <p:sp>
        <p:nvSpPr>
          <p:cNvPr id="472" name="Google Shape;472;p40"/>
          <p:cNvSpPr txBox="1">
            <a:spLocks noGrp="1"/>
          </p:cNvSpPr>
          <p:nvPr>
            <p:ph type="subTitle" idx="1"/>
          </p:nvPr>
        </p:nvSpPr>
        <p:spPr>
          <a:xfrm>
            <a:off x="605374" y="3190910"/>
            <a:ext cx="3633981" cy="160469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Student Name: Dhwani Patel</a:t>
            </a:r>
          </a:p>
          <a:p>
            <a:pPr marL="0" lvl="0" indent="0" algn="l" rtl="0">
              <a:spcBef>
                <a:spcPts val="0"/>
              </a:spcBef>
              <a:spcAft>
                <a:spcPts val="0"/>
              </a:spcAft>
              <a:buNone/>
            </a:pPr>
            <a:r>
              <a:rPr lang="en" dirty="0"/>
              <a:t>Student Id: 2431311</a:t>
            </a:r>
          </a:p>
          <a:p>
            <a:pPr marL="0" lvl="0" indent="0" algn="l" rtl="0">
              <a:spcBef>
                <a:spcPts val="0"/>
              </a:spcBef>
              <a:spcAft>
                <a:spcPts val="0"/>
              </a:spcAft>
              <a:buNone/>
            </a:pPr>
            <a:r>
              <a:rPr lang="en" dirty="0"/>
              <a:t>Lecturer Name: Dr Arif Ahmed</a:t>
            </a:r>
            <a:endParaRPr dirty="0"/>
          </a:p>
        </p:txBody>
      </p:sp>
      <p:pic>
        <p:nvPicPr>
          <p:cNvPr id="473" name="Google Shape;473;p40"/>
          <p:cNvPicPr preferRelativeResize="0"/>
          <p:nvPr/>
        </p:nvPicPr>
        <p:blipFill rotWithShape="1">
          <a:blip r:embed="rId3" cstate="print">
            <a:extLst>
              <a:ext uri="{28A0092B-C50C-407E-A947-70E740481C1C}">
                <a14:useLocalDpi xmlns:a14="http://schemas.microsoft.com/office/drawing/2010/main"/>
              </a:ext>
            </a:extLst>
          </a:blip>
          <a:srcRect/>
          <a:stretch/>
        </p:blipFill>
        <p:spPr>
          <a:xfrm>
            <a:off x="4239356" y="0"/>
            <a:ext cx="5143500" cy="5143500"/>
          </a:xfrm>
          <a:prstGeom prst="ellipse">
            <a:avLst/>
          </a:prstGeom>
          <a:noFill/>
          <a:ln>
            <a:noFill/>
          </a:ln>
        </p:spPr>
      </p:pic>
      <p:sp>
        <p:nvSpPr>
          <p:cNvPr id="474" name="Google Shape;474;p40"/>
          <p:cNvSpPr txBox="1">
            <a:spLocks noGrp="1"/>
          </p:cNvSpPr>
          <p:nvPr>
            <p:ph type="ctrTitle"/>
          </p:nvPr>
        </p:nvSpPr>
        <p:spPr>
          <a:xfrm>
            <a:off x="713100" y="347900"/>
            <a:ext cx="1002900" cy="3828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US" sz="2000" b="0" dirty="0">
                <a:solidFill>
                  <a:schemeClr val="dk1"/>
                </a:solidFill>
                <a:latin typeface="Bebas Neue"/>
                <a:ea typeface="Bebas Neue"/>
                <a:cs typeface="Bebas Neue"/>
                <a:sym typeface="Bebas Neue"/>
              </a:rPr>
              <a:t>LCHS7006</a:t>
            </a:r>
            <a:endParaRPr sz="2000" b="0" dirty="0">
              <a:solidFill>
                <a:schemeClr val="accent1"/>
              </a:solidFill>
              <a:latin typeface="Bebas Neue"/>
              <a:ea typeface="Bebas Neue"/>
              <a:cs typeface="Bebas Neue"/>
              <a:sym typeface="Bebas Neue"/>
            </a:endParaRPr>
          </a:p>
        </p:txBody>
      </p:sp>
      <p:grpSp>
        <p:nvGrpSpPr>
          <p:cNvPr id="476" name="Google Shape;476;p40"/>
          <p:cNvGrpSpPr/>
          <p:nvPr/>
        </p:nvGrpSpPr>
        <p:grpSpPr>
          <a:xfrm>
            <a:off x="2796875" y="3190910"/>
            <a:ext cx="482956" cy="345523"/>
            <a:chOff x="-353446" y="1870075"/>
            <a:chExt cx="283425" cy="202772"/>
          </a:xfrm>
        </p:grpSpPr>
        <p:cxnSp>
          <p:nvCxnSpPr>
            <p:cNvPr id="477" name="Google Shape;477;p40"/>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478" name="Google Shape;478;p40"/>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479" name="Google Shape;479;p40"/>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4" name="Google Shape;494;p42"/>
          <p:cNvSpPr txBox="1">
            <a:spLocks noGrp="1"/>
          </p:cNvSpPr>
          <p:nvPr>
            <p:ph type="body" idx="1"/>
          </p:nvPr>
        </p:nvSpPr>
        <p:spPr>
          <a:xfrm>
            <a:off x="1235090" y="1183744"/>
            <a:ext cx="5014200" cy="2776012"/>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sz="1800" dirty="0"/>
              <a:t>The Public Enquiry, between 1998 and 2001, on Bristol Royal Infirmary was conducted to investigate the high mortality rate (between 30 and 35 more) of children under 12 months old, particularly from 1991 to 1995 (Bristol Inquiry Report, 2001).</a:t>
            </a:r>
          </a:p>
          <a:p>
            <a:pPr marL="285750" lvl="0" indent="-285750" algn="l" rtl="0">
              <a:spcBef>
                <a:spcPts val="0"/>
              </a:spcBef>
              <a:spcAft>
                <a:spcPts val="0"/>
              </a:spcAft>
              <a:buFont typeface="Wingdings" panose="05000000000000000000" pitchFamily="2" charset="2"/>
              <a:buChar char="§"/>
            </a:pPr>
            <a:r>
              <a:rPr lang="en-US" sz="1800" dirty="0"/>
              <a:t>The aim of this presentation is to </a:t>
            </a:r>
            <a:r>
              <a:rPr lang="en-US" sz="1800" dirty="0" err="1"/>
              <a:t>analyse</a:t>
            </a:r>
            <a:r>
              <a:rPr lang="en-US" sz="1800" dirty="0"/>
              <a:t> the root causes using systems-based safety models.</a:t>
            </a:r>
          </a:p>
        </p:txBody>
      </p:sp>
      <p:sp>
        <p:nvSpPr>
          <p:cNvPr id="495" name="Google Shape;495;p42"/>
          <p:cNvSpPr/>
          <p:nvPr/>
        </p:nvSpPr>
        <p:spPr>
          <a:xfrm>
            <a:off x="1235090" y="418270"/>
            <a:ext cx="5014200" cy="607256"/>
          </a:xfrm>
          <a:prstGeom prst="rect">
            <a:avLst/>
          </a:prstGeom>
        </p:spPr>
        <p:txBody>
          <a:bodyPr>
            <a:prstTxWarp prst="textPlain">
              <a:avLst/>
            </a:prstTxWarp>
          </a:bodyPr>
          <a:lstStyle/>
          <a:p>
            <a:pPr lvl="0" algn="ctr"/>
            <a:r>
              <a:rPr lang="en-US" sz="1800" b="1" i="0" dirty="0">
                <a:ln w="9525" cap="flat" cmpd="sng">
                  <a:solidFill>
                    <a:schemeClr val="dk1"/>
                  </a:solidFill>
                  <a:prstDash val="solid"/>
                  <a:round/>
                  <a:headEnd type="none" w="sm" len="sm"/>
                  <a:tailEnd type="none" w="sm" len="sm"/>
                </a:ln>
                <a:noFill/>
                <a:latin typeface="Bebas Neue"/>
              </a:rPr>
              <a:t>INTRODUCTION &amp; CASE CONTEXT</a:t>
            </a:r>
            <a:endParaRPr sz="1800" b="1" i="0" dirty="0">
              <a:ln w="9525" cap="flat" cmpd="sng">
                <a:solidFill>
                  <a:schemeClr val="dk1"/>
                </a:solidFill>
                <a:prstDash val="solid"/>
                <a:round/>
                <a:headEnd type="none" w="sm" len="sm"/>
                <a:tailEnd type="none" w="sm" len="sm"/>
              </a:ln>
              <a:noFill/>
              <a:latin typeface="Bebas Neue"/>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44"/>
          <p:cNvSpPr txBox="1">
            <a:spLocks noGrp="1"/>
          </p:cNvSpPr>
          <p:nvPr>
            <p:ph type="title"/>
          </p:nvPr>
        </p:nvSpPr>
        <p:spPr>
          <a:xfrm>
            <a:off x="727614" y="787733"/>
            <a:ext cx="5948957" cy="1336797"/>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800" dirty="0"/>
              <a:t>AIMS &amp; ALIGNMENT WITH MODULE LEARNING</a:t>
            </a:r>
            <a:endParaRPr sz="4800" dirty="0"/>
          </a:p>
        </p:txBody>
      </p:sp>
      <p:sp>
        <p:nvSpPr>
          <p:cNvPr id="524" name="Google Shape;524;p44"/>
          <p:cNvSpPr txBox="1">
            <a:spLocks noGrp="1"/>
          </p:cNvSpPr>
          <p:nvPr>
            <p:ph type="subTitle" idx="1"/>
          </p:nvPr>
        </p:nvSpPr>
        <p:spPr>
          <a:xfrm>
            <a:off x="727614" y="2124530"/>
            <a:ext cx="4872900" cy="2229756"/>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dirty="0"/>
              <a:t>One of the aims of this presentation is to critically </a:t>
            </a:r>
            <a:r>
              <a:rPr lang="en-US" dirty="0" err="1"/>
              <a:t>analyse</a:t>
            </a:r>
            <a:r>
              <a:rPr lang="en-US" dirty="0"/>
              <a:t> healthcare quality improvement theories.</a:t>
            </a:r>
          </a:p>
          <a:p>
            <a:pPr marL="285750" lvl="0" indent="-285750" algn="l" rtl="0">
              <a:spcBef>
                <a:spcPts val="0"/>
              </a:spcBef>
              <a:spcAft>
                <a:spcPts val="0"/>
              </a:spcAft>
              <a:buFont typeface="Wingdings" panose="05000000000000000000" pitchFamily="2" charset="2"/>
              <a:buChar char="§"/>
            </a:pPr>
            <a:r>
              <a:rPr lang="en-US" dirty="0"/>
              <a:t>Through this presentation, governance and policy issues that affect patient safety are also evaluated.</a:t>
            </a:r>
          </a:p>
          <a:p>
            <a:pPr marL="285750" lvl="0" indent="-285750" algn="l" rtl="0">
              <a:spcBef>
                <a:spcPts val="0"/>
              </a:spcBef>
              <a:spcAft>
                <a:spcPts val="0"/>
              </a:spcAft>
              <a:buFont typeface="Wingdings" panose="05000000000000000000" pitchFamily="2" charset="2"/>
              <a:buChar char="§"/>
            </a:pPr>
            <a:r>
              <a:rPr lang="en-US" dirty="0"/>
              <a:t>In addition to these, through this presentation, systems theory is applied in order to propose evidence-based improvements.</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sp>
        <p:nvSpPr>
          <p:cNvPr id="529" name="Google Shape;529;p45"/>
          <p:cNvSpPr txBox="1">
            <a:spLocks noGrp="1"/>
          </p:cNvSpPr>
          <p:nvPr>
            <p:ph type="title"/>
          </p:nvPr>
        </p:nvSpPr>
        <p:spPr>
          <a:xfrm>
            <a:off x="3966600" y="535407"/>
            <a:ext cx="4464300" cy="841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KEY FACTS OF THE CASE</a:t>
            </a:r>
            <a:endParaRPr dirty="0"/>
          </a:p>
        </p:txBody>
      </p:sp>
      <p:sp>
        <p:nvSpPr>
          <p:cNvPr id="530" name="Google Shape;530;p45"/>
          <p:cNvSpPr txBox="1">
            <a:spLocks noGrp="1"/>
          </p:cNvSpPr>
          <p:nvPr>
            <p:ph type="subTitle" idx="1"/>
          </p:nvPr>
        </p:nvSpPr>
        <p:spPr>
          <a:xfrm>
            <a:off x="3966600" y="2436750"/>
            <a:ext cx="4683914" cy="11118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dirty="0"/>
              <a:t>The performance of the Bristol Royal Infirmary raised doubts in the 1980s, and some of the concerns were raised even by the healthcare professionals, who were already working in that unit (Bristol Inquiry Report, 2001).</a:t>
            </a:r>
          </a:p>
          <a:p>
            <a:pPr marL="285750" lvl="0" indent="-285750" algn="l" rtl="0">
              <a:spcBef>
                <a:spcPts val="0"/>
              </a:spcBef>
              <a:spcAft>
                <a:spcPts val="0"/>
              </a:spcAft>
              <a:buFont typeface="Arial" panose="020B0604020202020204" pitchFamily="34" charset="0"/>
              <a:buChar char="•"/>
            </a:pPr>
            <a:r>
              <a:rPr lang="en-US" dirty="0"/>
              <a:t>Despite the rising mortality rates at the Bristol unit, it was not acted upon for a long time.</a:t>
            </a:r>
          </a:p>
          <a:p>
            <a:pPr marL="285750" lvl="0" indent="-285750" algn="l" rtl="0">
              <a:spcBef>
                <a:spcPts val="0"/>
              </a:spcBef>
              <a:spcAft>
                <a:spcPts val="0"/>
              </a:spcAft>
              <a:buFont typeface="Arial" panose="020B0604020202020204" pitchFamily="34" charset="0"/>
              <a:buChar char="•"/>
            </a:pPr>
            <a:r>
              <a:rPr lang="en-US" dirty="0"/>
              <a:t>A Public enquiry was later carried out between 1998 and 2001 to investigate the high mortality rate of children from 1991 to 1995 (Bristol Inquiry Report, 2001).</a:t>
            </a:r>
          </a:p>
        </p:txBody>
      </p:sp>
      <p:pic>
        <p:nvPicPr>
          <p:cNvPr id="531" name="Google Shape;531;p45"/>
          <p:cNvPicPr preferRelativeResize="0"/>
          <p:nvPr/>
        </p:nvPicPr>
        <p:blipFill rotWithShape="1">
          <a:blip r:embed="rId3" cstate="print">
            <a:extLst>
              <a:ext uri="{28A0092B-C50C-407E-A947-70E740481C1C}">
                <a14:useLocalDpi xmlns:a14="http://schemas.microsoft.com/office/drawing/2010/main"/>
              </a:ext>
            </a:extLst>
          </a:blip>
          <a:srcRect/>
          <a:stretch/>
        </p:blipFill>
        <p:spPr>
          <a:xfrm>
            <a:off x="-2363575" y="0"/>
            <a:ext cx="5143500" cy="5143500"/>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7" name="Google Shape;537;p46"/>
          <p:cNvSpPr txBox="1">
            <a:spLocks noGrp="1"/>
          </p:cNvSpPr>
          <p:nvPr>
            <p:ph type="subTitle" idx="1"/>
          </p:nvPr>
        </p:nvSpPr>
        <p:spPr>
          <a:xfrm>
            <a:off x="261257" y="2757714"/>
            <a:ext cx="5076843" cy="918682"/>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dirty="0"/>
              <a:t>Going by the findings presented by Newman-</a:t>
            </a:r>
            <a:r>
              <a:rPr lang="en-US" dirty="0" err="1"/>
              <a:t>Enyioko</a:t>
            </a:r>
            <a:r>
              <a:rPr lang="en-US" dirty="0"/>
              <a:t> (2025), the systems theory views an </a:t>
            </a:r>
            <a:r>
              <a:rPr lang="en-US" dirty="0" err="1"/>
              <a:t>organisation</a:t>
            </a:r>
            <a:r>
              <a:rPr lang="en-US" dirty="0"/>
              <a:t> as a complex network of sub-systems that requires continuous alignment and coordination with one another in order to successfully transform inputs into outputs.</a:t>
            </a:r>
          </a:p>
          <a:p>
            <a:pPr marL="285750" lvl="0" indent="-285750" algn="l" rtl="0">
              <a:spcBef>
                <a:spcPts val="0"/>
              </a:spcBef>
              <a:spcAft>
                <a:spcPts val="0"/>
              </a:spcAft>
              <a:buFont typeface="Wingdings" panose="05000000000000000000" pitchFamily="2" charset="2"/>
              <a:buChar char="§"/>
            </a:pPr>
            <a:r>
              <a:rPr lang="en-US" dirty="0"/>
              <a:t>The reason's theory is popularly known as the Swiss cheese model because each level in an </a:t>
            </a:r>
            <a:r>
              <a:rPr lang="en-US" dirty="0" err="1"/>
              <a:t>organisation</a:t>
            </a:r>
            <a:r>
              <a:rPr lang="en-US" dirty="0"/>
              <a:t>, or every procedure in the </a:t>
            </a:r>
            <a:r>
              <a:rPr lang="en-US" dirty="0" err="1"/>
              <a:t>organisation</a:t>
            </a:r>
            <a:r>
              <a:rPr lang="en-US" dirty="0"/>
              <a:t>, is considered as a layer of cheese, and each hole in every cheese layer is regarded as a structural or systemic failure (</a:t>
            </a:r>
            <a:r>
              <a:rPr lang="en-US" dirty="0" err="1"/>
              <a:t>Wiegmann</a:t>
            </a:r>
            <a:r>
              <a:rPr lang="en-US" dirty="0"/>
              <a:t> et al., 2022).</a:t>
            </a:r>
          </a:p>
        </p:txBody>
      </p:sp>
      <p:sp>
        <p:nvSpPr>
          <p:cNvPr id="538" name="Google Shape;538;p46"/>
          <p:cNvSpPr/>
          <p:nvPr/>
        </p:nvSpPr>
        <p:spPr>
          <a:xfrm>
            <a:off x="496229" y="773941"/>
            <a:ext cx="4606900" cy="1214939"/>
          </a:xfrm>
          <a:prstGeom prst="rect">
            <a:avLst/>
          </a:prstGeom>
        </p:spPr>
        <p:txBody>
          <a:bodyPr>
            <a:prstTxWarp prst="textPlain">
              <a:avLst/>
            </a:prstTxWarp>
          </a:bodyPr>
          <a:lstStyle/>
          <a:p>
            <a:pPr lvl="0" algn="ctr"/>
            <a:r>
              <a:rPr lang="en-US" b="1" i="0" dirty="0">
                <a:ln w="9525" cap="flat" cmpd="sng">
                  <a:solidFill>
                    <a:schemeClr val="dk1"/>
                  </a:solidFill>
                  <a:prstDash val="solid"/>
                  <a:round/>
                  <a:headEnd type="none" w="sm" len="sm"/>
                  <a:tailEnd type="none" w="sm" len="sm"/>
                </a:ln>
                <a:noFill/>
                <a:latin typeface="Bebas Neue"/>
              </a:rPr>
              <a:t>SYSTEMS THEORY &amp; </a:t>
            </a:r>
          </a:p>
          <a:p>
            <a:pPr lvl="0" algn="ctr"/>
            <a:r>
              <a:rPr lang="en-US" b="1" i="0" dirty="0">
                <a:ln w="9525" cap="flat" cmpd="sng">
                  <a:solidFill>
                    <a:schemeClr val="dk1"/>
                  </a:solidFill>
                  <a:prstDash val="solid"/>
                  <a:round/>
                  <a:headEnd type="none" w="sm" len="sm"/>
                  <a:tailEnd type="none" w="sm" len="sm"/>
                </a:ln>
                <a:noFill/>
                <a:latin typeface="Bebas Neue"/>
              </a:rPr>
              <a:t>SWISS CHEESE MODEL</a:t>
            </a:r>
            <a:endParaRPr b="1" i="0" dirty="0">
              <a:ln w="9525" cap="flat" cmpd="sng">
                <a:solidFill>
                  <a:schemeClr val="dk1"/>
                </a:solidFill>
                <a:prstDash val="solid"/>
                <a:round/>
                <a:headEnd type="none" w="sm" len="sm"/>
                <a:tailEnd type="none" w="sm" len="sm"/>
              </a:ln>
              <a:noFill/>
              <a:latin typeface="Bebas Neue"/>
            </a:endParaRPr>
          </a:p>
        </p:txBody>
      </p:sp>
      <p:pic>
        <p:nvPicPr>
          <p:cNvPr id="539" name="Google Shape;539;p46"/>
          <p:cNvPicPr preferRelativeResize="0"/>
          <p:nvPr/>
        </p:nvPicPr>
        <p:blipFill rotWithShape="1">
          <a:blip r:embed="rId3" cstate="print">
            <a:extLst>
              <a:ext uri="{28A0092B-C50C-407E-A947-70E740481C1C}">
                <a14:useLocalDpi xmlns:a14="http://schemas.microsoft.com/office/drawing/2010/main"/>
              </a:ext>
            </a:extLst>
          </a:blip>
          <a:srcRect b="-3660"/>
          <a:stretch/>
        </p:blipFill>
        <p:spPr>
          <a:xfrm>
            <a:off x="5338100" y="-537675"/>
            <a:ext cx="6689400" cy="6689400"/>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sp>
        <p:nvSpPr>
          <p:cNvPr id="572" name="Google Shape;572;p49"/>
          <p:cNvSpPr txBox="1">
            <a:spLocks noGrp="1"/>
          </p:cNvSpPr>
          <p:nvPr>
            <p:ph type="title"/>
          </p:nvPr>
        </p:nvSpPr>
        <p:spPr>
          <a:xfrm>
            <a:off x="1316713" y="403461"/>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t>MAPPING THE SYSTEM FAILURES</a:t>
            </a:r>
            <a:endParaRPr sz="4400" dirty="0"/>
          </a:p>
        </p:txBody>
      </p:sp>
      <p:sp>
        <p:nvSpPr>
          <p:cNvPr id="5" name="Subtitle 4">
            <a:extLst>
              <a:ext uri="{FF2B5EF4-FFF2-40B4-BE49-F238E27FC236}">
                <a16:creationId xmlns:a16="http://schemas.microsoft.com/office/drawing/2014/main" id="{8BBF47AF-086B-4786-9DAC-D97BF433B605}"/>
              </a:ext>
            </a:extLst>
          </p:cNvPr>
          <p:cNvSpPr>
            <a:spLocks noGrp="1"/>
          </p:cNvSpPr>
          <p:nvPr>
            <p:ph type="subTitle" idx="1"/>
          </p:nvPr>
        </p:nvSpPr>
        <p:spPr>
          <a:xfrm>
            <a:off x="2427142" y="1288832"/>
            <a:ext cx="5483143" cy="2565836"/>
          </a:xfrm>
        </p:spPr>
        <p:txBody>
          <a:bodyPr/>
          <a:lstStyle/>
          <a:p>
            <a:pPr algn="l">
              <a:buFont typeface="Wingdings" panose="05000000000000000000" pitchFamily="2" charset="2"/>
              <a:buChar char="§"/>
            </a:pPr>
            <a:r>
              <a:rPr lang="en-US" dirty="0"/>
              <a:t>One of the sub-systems at Bristol Royal Infirmary was the management sub-system, and the public enquiry found that there was no established performance evaluation standard (Bristol Inquiry Report, 2001).</a:t>
            </a:r>
          </a:p>
          <a:p>
            <a:pPr algn="l">
              <a:buFont typeface="Wingdings" panose="05000000000000000000" pitchFamily="2" charset="2"/>
              <a:buChar char="§"/>
            </a:pPr>
            <a:r>
              <a:rPr lang="en-US" dirty="0"/>
              <a:t>Likewise, another sub-system at the Bristol unit was the governance sub-system, and the public enquiry noted that the incident happened before the formal introduction of medical audits in 1990 (Bristol Inquiry Report, 2001).</a:t>
            </a:r>
          </a:p>
          <a:p>
            <a:pPr algn="l">
              <a:buFont typeface="Wingdings" panose="05000000000000000000" pitchFamily="2" charset="2"/>
              <a:buChar char="§"/>
            </a:pPr>
            <a:r>
              <a:rPr lang="en-US" dirty="0"/>
              <a:t>The regulatory sub-system was also at fault, as there was no benchmark available to compare the quality of care delivered to patients (Bristol Inquiry Report, 2001).</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50"/>
          <p:cNvSpPr txBox="1">
            <a:spLocks noGrp="1"/>
          </p:cNvSpPr>
          <p:nvPr>
            <p:ph type="subTitle" idx="1"/>
          </p:nvPr>
        </p:nvSpPr>
        <p:spPr>
          <a:xfrm>
            <a:off x="4769141" y="2083050"/>
            <a:ext cx="4221035" cy="9774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sz="1800" dirty="0"/>
              <a:t>The immediate outcome of high surgical mortality was caused by the absence of clinical outcome benchmarking (Bristol Inquiry Report, 2001).</a:t>
            </a:r>
          </a:p>
          <a:p>
            <a:pPr marL="285750" lvl="0" indent="-285750" algn="l" rtl="0">
              <a:spcBef>
                <a:spcPts val="0"/>
              </a:spcBef>
              <a:spcAft>
                <a:spcPts val="0"/>
              </a:spcAft>
              <a:buFont typeface="Wingdings" panose="05000000000000000000" pitchFamily="2" charset="2"/>
              <a:buChar char="§"/>
            </a:pPr>
            <a:r>
              <a:rPr lang="en-US" sz="1800" dirty="0"/>
              <a:t>The underlying reason for the contributing factor was the imbalance of power, as too much control was limited to a few individuals (Bristol Inquiry Report, 2001).</a:t>
            </a:r>
          </a:p>
          <a:p>
            <a:pPr marL="285750" lvl="0" indent="-285750" algn="l" rtl="0">
              <a:spcBef>
                <a:spcPts val="0"/>
              </a:spcBef>
              <a:spcAft>
                <a:spcPts val="0"/>
              </a:spcAft>
              <a:buFont typeface="Wingdings" panose="05000000000000000000" pitchFamily="2" charset="2"/>
              <a:buChar char="§"/>
            </a:pPr>
            <a:r>
              <a:rPr lang="en-US" sz="1800" dirty="0"/>
              <a:t>As a whole, the entire learning mechanism of the </a:t>
            </a:r>
            <a:r>
              <a:rPr lang="en-US" sz="1800" dirty="0" err="1"/>
              <a:t>organisation</a:t>
            </a:r>
            <a:r>
              <a:rPr lang="en-US" sz="1800" dirty="0"/>
              <a:t> failed, leading to catastrophic consequences.</a:t>
            </a:r>
          </a:p>
        </p:txBody>
      </p:sp>
      <p:sp>
        <p:nvSpPr>
          <p:cNvPr id="602" name="Google Shape;602;p50"/>
          <p:cNvSpPr txBox="1">
            <a:spLocks noGrp="1"/>
          </p:cNvSpPr>
          <p:nvPr>
            <p:ph type="title"/>
          </p:nvPr>
        </p:nvSpPr>
        <p:spPr>
          <a:xfrm>
            <a:off x="1516876" y="1735616"/>
            <a:ext cx="2857983" cy="132483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400" dirty="0"/>
              <a:t>ROOT CAUSE ANALYSIS</a:t>
            </a:r>
            <a:endParaRPr sz="5400"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76"/>
        <p:cNvGrpSpPr/>
        <p:nvPr/>
      </p:nvGrpSpPr>
      <p:grpSpPr>
        <a:xfrm>
          <a:off x="0" y="0"/>
          <a:ext cx="0" cy="0"/>
          <a:chOff x="0" y="0"/>
          <a:chExt cx="0" cy="0"/>
        </a:xfrm>
      </p:grpSpPr>
      <p:sp>
        <p:nvSpPr>
          <p:cNvPr id="683" name="Google Shape;683;p53"/>
          <p:cNvSpPr txBox="1">
            <a:spLocks noGrp="1"/>
          </p:cNvSpPr>
          <p:nvPr>
            <p:ph type="title" idx="6"/>
          </p:nvPr>
        </p:nvSpPr>
        <p:spPr>
          <a:xfrm>
            <a:off x="769213" y="203184"/>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FISHBONE DIAGRAM OF THE CASE INCIDENT</a:t>
            </a:r>
            <a:endParaRPr dirty="0"/>
          </a:p>
        </p:txBody>
      </p:sp>
      <p:grpSp>
        <p:nvGrpSpPr>
          <p:cNvPr id="57" name="Group 56">
            <a:extLst>
              <a:ext uri="{FF2B5EF4-FFF2-40B4-BE49-F238E27FC236}">
                <a16:creationId xmlns:a16="http://schemas.microsoft.com/office/drawing/2014/main" id="{CBC6A34D-7B67-4848-A6BF-D5126891CEB6}"/>
              </a:ext>
            </a:extLst>
          </p:cNvPr>
          <p:cNvGrpSpPr/>
          <p:nvPr/>
        </p:nvGrpSpPr>
        <p:grpSpPr>
          <a:xfrm>
            <a:off x="750083" y="775884"/>
            <a:ext cx="8284342" cy="4186042"/>
            <a:chOff x="-30760" y="1905771"/>
            <a:chExt cx="8628962" cy="4282651"/>
          </a:xfrm>
        </p:grpSpPr>
        <p:sp>
          <p:nvSpPr>
            <p:cNvPr id="58" name="Freeform 2">
              <a:extLst>
                <a:ext uri="{FF2B5EF4-FFF2-40B4-BE49-F238E27FC236}">
                  <a16:creationId xmlns:a16="http://schemas.microsoft.com/office/drawing/2014/main" id="{6A7B3343-2F85-4D24-A062-0F27ED2624F5}"/>
                </a:ext>
              </a:extLst>
            </p:cNvPr>
            <p:cNvSpPr/>
            <p:nvPr/>
          </p:nvSpPr>
          <p:spPr>
            <a:xfrm>
              <a:off x="1574262" y="3117736"/>
              <a:ext cx="7023940" cy="1991582"/>
            </a:xfrm>
            <a:custGeom>
              <a:avLst/>
              <a:gdLst/>
              <a:ahLst/>
              <a:cxnLst/>
              <a:rect l="l" t="t" r="r" b="b"/>
              <a:pathLst>
                <a:path w="7023940" h="1991582">
                  <a:moveTo>
                    <a:pt x="0" y="0"/>
                  </a:moveTo>
                  <a:lnTo>
                    <a:pt x="7023940" y="0"/>
                  </a:lnTo>
                  <a:lnTo>
                    <a:pt x="7023940" y="1991582"/>
                  </a:lnTo>
                  <a:lnTo>
                    <a:pt x="0" y="19915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9" name="Freeform 3">
              <a:extLst>
                <a:ext uri="{FF2B5EF4-FFF2-40B4-BE49-F238E27FC236}">
                  <a16:creationId xmlns:a16="http://schemas.microsoft.com/office/drawing/2014/main" id="{1BB4C09D-1A50-44F2-99CA-B2C749F581AF}"/>
                </a:ext>
              </a:extLst>
            </p:cNvPr>
            <p:cNvSpPr/>
            <p:nvPr/>
          </p:nvSpPr>
          <p:spPr>
            <a:xfrm>
              <a:off x="6173332" y="2444063"/>
              <a:ext cx="649573" cy="3338928"/>
            </a:xfrm>
            <a:custGeom>
              <a:avLst/>
              <a:gdLst/>
              <a:ahLst/>
              <a:cxnLst/>
              <a:rect l="l" t="t" r="r" b="b"/>
              <a:pathLst>
                <a:path w="649573" h="3338928">
                  <a:moveTo>
                    <a:pt x="0" y="0"/>
                  </a:moveTo>
                  <a:lnTo>
                    <a:pt x="649574" y="0"/>
                  </a:lnTo>
                  <a:lnTo>
                    <a:pt x="649574" y="3338928"/>
                  </a:lnTo>
                  <a:lnTo>
                    <a:pt x="0" y="333892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0" name="Freeform 4">
              <a:extLst>
                <a:ext uri="{FF2B5EF4-FFF2-40B4-BE49-F238E27FC236}">
                  <a16:creationId xmlns:a16="http://schemas.microsoft.com/office/drawing/2014/main" id="{38A875A8-BCF8-4764-819E-53FE913479CE}"/>
                </a:ext>
              </a:extLst>
            </p:cNvPr>
            <p:cNvSpPr/>
            <p:nvPr/>
          </p:nvSpPr>
          <p:spPr>
            <a:xfrm>
              <a:off x="4493172" y="2445084"/>
              <a:ext cx="649573" cy="3338928"/>
            </a:xfrm>
            <a:custGeom>
              <a:avLst/>
              <a:gdLst/>
              <a:ahLst/>
              <a:cxnLst/>
              <a:rect l="l" t="t" r="r" b="b"/>
              <a:pathLst>
                <a:path w="649573" h="3338928">
                  <a:moveTo>
                    <a:pt x="0" y="0"/>
                  </a:moveTo>
                  <a:lnTo>
                    <a:pt x="649573" y="0"/>
                  </a:lnTo>
                  <a:lnTo>
                    <a:pt x="649573" y="3338928"/>
                  </a:lnTo>
                  <a:lnTo>
                    <a:pt x="0" y="333892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1" name="Freeform 5">
              <a:extLst>
                <a:ext uri="{FF2B5EF4-FFF2-40B4-BE49-F238E27FC236}">
                  <a16:creationId xmlns:a16="http://schemas.microsoft.com/office/drawing/2014/main" id="{2E04371C-C9F8-4146-8700-E80F9029A7FB}"/>
                </a:ext>
              </a:extLst>
            </p:cNvPr>
            <p:cNvSpPr/>
            <p:nvPr/>
          </p:nvSpPr>
          <p:spPr>
            <a:xfrm>
              <a:off x="2803578" y="2445084"/>
              <a:ext cx="649573" cy="3338928"/>
            </a:xfrm>
            <a:custGeom>
              <a:avLst/>
              <a:gdLst/>
              <a:ahLst/>
              <a:cxnLst/>
              <a:rect l="l" t="t" r="r" b="b"/>
              <a:pathLst>
                <a:path w="649573" h="3338928">
                  <a:moveTo>
                    <a:pt x="0" y="0"/>
                  </a:moveTo>
                  <a:lnTo>
                    <a:pt x="649573" y="0"/>
                  </a:lnTo>
                  <a:lnTo>
                    <a:pt x="649573" y="3338928"/>
                  </a:lnTo>
                  <a:lnTo>
                    <a:pt x="0" y="33389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62" name="TextBox 61">
              <a:extLst>
                <a:ext uri="{FF2B5EF4-FFF2-40B4-BE49-F238E27FC236}">
                  <a16:creationId xmlns:a16="http://schemas.microsoft.com/office/drawing/2014/main" id="{DDA15627-3ACC-421C-8A0E-C8B645BCC5D6}"/>
                </a:ext>
              </a:extLst>
            </p:cNvPr>
            <p:cNvSpPr txBox="1"/>
            <p:nvPr/>
          </p:nvSpPr>
          <p:spPr>
            <a:xfrm>
              <a:off x="4740690" y="2182846"/>
              <a:ext cx="1469644"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No mandatory national performance reporting standards</a:t>
              </a:r>
            </a:p>
          </p:txBody>
        </p:sp>
        <p:sp>
          <p:nvSpPr>
            <p:cNvPr id="63" name="TextBox 62">
              <a:extLst>
                <a:ext uri="{FF2B5EF4-FFF2-40B4-BE49-F238E27FC236}">
                  <a16:creationId xmlns:a16="http://schemas.microsoft.com/office/drawing/2014/main" id="{55F05EA5-CD9E-41E5-9673-8B14E092005A}"/>
                </a:ext>
              </a:extLst>
            </p:cNvPr>
            <p:cNvSpPr txBox="1"/>
            <p:nvPr/>
          </p:nvSpPr>
          <p:spPr>
            <a:xfrm>
              <a:off x="4280978" y="1905771"/>
              <a:ext cx="1838005" cy="247184"/>
            </a:xfrm>
            <a:prstGeom prst="rect">
              <a:avLst/>
            </a:prstGeom>
          </p:spPr>
          <p:txBody>
            <a:bodyPr wrap="square" lIns="0" tIns="0" rIns="0" bIns="0" rtlCol="0" anchor="t">
              <a:spAutoFit/>
            </a:bodyPr>
            <a:lstStyle/>
            <a:p>
              <a:pPr algn="r">
                <a:lnSpc>
                  <a:spcPts val="2100"/>
                </a:lnSpc>
              </a:pPr>
              <a:r>
                <a:rPr lang="en-US" sz="1500" b="1" dirty="0">
                  <a:solidFill>
                    <a:srgbClr val="39DBB2"/>
                  </a:solidFill>
                  <a:latin typeface="Inter Bold"/>
                  <a:ea typeface="Inter Bold"/>
                  <a:cs typeface="Inter Bold"/>
                  <a:sym typeface="Inter Bold"/>
                </a:rPr>
                <a:t>Policy &amp; Regulation</a:t>
              </a:r>
            </a:p>
          </p:txBody>
        </p:sp>
        <p:sp>
          <p:nvSpPr>
            <p:cNvPr id="64" name="TextBox 63">
              <a:extLst>
                <a:ext uri="{FF2B5EF4-FFF2-40B4-BE49-F238E27FC236}">
                  <a16:creationId xmlns:a16="http://schemas.microsoft.com/office/drawing/2014/main" id="{058E23C3-19A2-4E95-808F-E7C2C926E4B8}"/>
                </a:ext>
              </a:extLst>
            </p:cNvPr>
            <p:cNvSpPr txBox="1"/>
            <p:nvPr/>
          </p:nvSpPr>
          <p:spPr>
            <a:xfrm>
              <a:off x="4862041" y="2893225"/>
              <a:ext cx="1665316"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Limited regulatory intervention despite known concerns</a:t>
              </a:r>
            </a:p>
          </p:txBody>
        </p:sp>
        <p:sp>
          <p:nvSpPr>
            <p:cNvPr id="65" name="TextBox 64">
              <a:extLst>
                <a:ext uri="{FF2B5EF4-FFF2-40B4-BE49-F238E27FC236}">
                  <a16:creationId xmlns:a16="http://schemas.microsoft.com/office/drawing/2014/main" id="{C64E6DD9-1554-4234-B8DD-FDD120EC2B82}"/>
                </a:ext>
              </a:extLst>
            </p:cNvPr>
            <p:cNvSpPr txBox="1"/>
            <p:nvPr/>
          </p:nvSpPr>
          <p:spPr>
            <a:xfrm>
              <a:off x="5142745" y="3432100"/>
              <a:ext cx="1458480"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Absence of transparent public accountability mechanisms</a:t>
              </a:r>
            </a:p>
          </p:txBody>
        </p:sp>
        <p:sp>
          <p:nvSpPr>
            <p:cNvPr id="66" name="TextBox 65">
              <a:extLst>
                <a:ext uri="{FF2B5EF4-FFF2-40B4-BE49-F238E27FC236}">
                  <a16:creationId xmlns:a16="http://schemas.microsoft.com/office/drawing/2014/main" id="{25404C52-5AA7-4756-9074-D994C383AEC5}"/>
                </a:ext>
              </a:extLst>
            </p:cNvPr>
            <p:cNvSpPr txBox="1"/>
            <p:nvPr/>
          </p:nvSpPr>
          <p:spPr>
            <a:xfrm>
              <a:off x="4850323" y="5819090"/>
              <a:ext cx="1712802" cy="369332"/>
            </a:xfrm>
            <a:prstGeom prst="rect">
              <a:avLst/>
            </a:prstGeom>
          </p:spPr>
          <p:txBody>
            <a:bodyPr lIns="0" tIns="0" rIns="0" bIns="0" rtlCol="0" anchor="t">
              <a:spAutoFit/>
            </a:bodyPr>
            <a:lstStyle/>
            <a:p>
              <a:pPr algn="r"/>
              <a:r>
                <a:rPr lang="en-US" sz="1200" b="1" dirty="0">
                  <a:solidFill>
                    <a:srgbClr val="39DBB2"/>
                  </a:solidFill>
                  <a:latin typeface="Inter Bold"/>
                  <a:ea typeface="Inter Bold"/>
                  <a:cs typeface="Inter Bold"/>
                  <a:sym typeface="Inter Bold"/>
                </a:rPr>
                <a:t>Resources &amp; Structural Constraints</a:t>
              </a:r>
            </a:p>
          </p:txBody>
        </p:sp>
        <p:sp>
          <p:nvSpPr>
            <p:cNvPr id="67" name="TextBox 66">
              <a:extLst>
                <a:ext uri="{FF2B5EF4-FFF2-40B4-BE49-F238E27FC236}">
                  <a16:creationId xmlns:a16="http://schemas.microsoft.com/office/drawing/2014/main" id="{BB744848-5D9A-4AD9-9125-09D09A510338}"/>
                </a:ext>
              </a:extLst>
            </p:cNvPr>
            <p:cNvSpPr txBox="1"/>
            <p:nvPr/>
          </p:nvSpPr>
          <p:spPr>
            <a:xfrm>
              <a:off x="3023216" y="2182846"/>
              <a:ext cx="1460522"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Lack of structured mortality review meetings</a:t>
              </a:r>
            </a:p>
          </p:txBody>
        </p:sp>
        <p:sp>
          <p:nvSpPr>
            <p:cNvPr id="68" name="TextBox 67">
              <a:extLst>
                <a:ext uri="{FF2B5EF4-FFF2-40B4-BE49-F238E27FC236}">
                  <a16:creationId xmlns:a16="http://schemas.microsoft.com/office/drawing/2014/main" id="{CCD1D502-46F7-457C-AF6C-D394C6958659}"/>
                </a:ext>
              </a:extLst>
            </p:cNvPr>
            <p:cNvSpPr txBox="1"/>
            <p:nvPr/>
          </p:nvSpPr>
          <p:spPr>
            <a:xfrm>
              <a:off x="2514970" y="1905771"/>
              <a:ext cx="1712802" cy="247184"/>
            </a:xfrm>
            <a:prstGeom prst="rect">
              <a:avLst/>
            </a:prstGeom>
          </p:spPr>
          <p:txBody>
            <a:bodyPr lIns="0" tIns="0" rIns="0" bIns="0" rtlCol="0" anchor="t">
              <a:spAutoFit/>
            </a:bodyPr>
            <a:lstStyle/>
            <a:p>
              <a:pPr algn="r">
                <a:lnSpc>
                  <a:spcPts val="2100"/>
                </a:lnSpc>
              </a:pPr>
              <a:r>
                <a:rPr lang="en-US" sz="1500" b="1" dirty="0">
                  <a:solidFill>
                    <a:srgbClr val="FFBD59"/>
                  </a:solidFill>
                  <a:latin typeface="Inter Bold"/>
                  <a:ea typeface="Inter Bold"/>
                  <a:cs typeface="Inter Bold"/>
                  <a:sym typeface="Inter Bold"/>
                </a:rPr>
                <a:t>Processes</a:t>
              </a:r>
            </a:p>
          </p:txBody>
        </p:sp>
        <p:sp>
          <p:nvSpPr>
            <p:cNvPr id="69" name="TextBox 68">
              <a:extLst>
                <a:ext uri="{FF2B5EF4-FFF2-40B4-BE49-F238E27FC236}">
                  <a16:creationId xmlns:a16="http://schemas.microsoft.com/office/drawing/2014/main" id="{9301EFAE-1E8E-4FF7-BDAF-7DC42DF2FAA2}"/>
                </a:ext>
              </a:extLst>
            </p:cNvPr>
            <p:cNvSpPr txBox="1"/>
            <p:nvPr/>
          </p:nvSpPr>
          <p:spPr>
            <a:xfrm>
              <a:off x="3116871" y="2868455"/>
              <a:ext cx="1715931"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Absence of formal surgical outcome benchmarking</a:t>
              </a:r>
            </a:p>
          </p:txBody>
        </p:sp>
        <p:sp>
          <p:nvSpPr>
            <p:cNvPr id="70" name="TextBox 69">
              <a:extLst>
                <a:ext uri="{FF2B5EF4-FFF2-40B4-BE49-F238E27FC236}">
                  <a16:creationId xmlns:a16="http://schemas.microsoft.com/office/drawing/2014/main" id="{3A174A2A-8D91-4E6D-B756-C94B0C0ABDFF}"/>
                </a:ext>
              </a:extLst>
            </p:cNvPr>
            <p:cNvSpPr txBox="1"/>
            <p:nvPr/>
          </p:nvSpPr>
          <p:spPr>
            <a:xfrm>
              <a:off x="3318381" y="3523167"/>
              <a:ext cx="1673495"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Weak incident reporting and escalation protocols</a:t>
              </a:r>
            </a:p>
          </p:txBody>
        </p:sp>
        <p:sp>
          <p:nvSpPr>
            <p:cNvPr id="71" name="TextBox 70">
              <a:extLst>
                <a:ext uri="{FF2B5EF4-FFF2-40B4-BE49-F238E27FC236}">
                  <a16:creationId xmlns:a16="http://schemas.microsoft.com/office/drawing/2014/main" id="{13132CE9-DF5C-4E62-A341-05981786CB2A}"/>
                </a:ext>
              </a:extLst>
            </p:cNvPr>
            <p:cNvSpPr txBox="1"/>
            <p:nvPr/>
          </p:nvSpPr>
          <p:spPr>
            <a:xfrm>
              <a:off x="82445" y="2244497"/>
              <a:ext cx="2763702"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Variation in surgical competence and experience </a:t>
              </a:r>
            </a:p>
          </p:txBody>
        </p:sp>
        <p:sp>
          <p:nvSpPr>
            <p:cNvPr id="72" name="TextBox 71">
              <a:extLst>
                <a:ext uri="{FF2B5EF4-FFF2-40B4-BE49-F238E27FC236}">
                  <a16:creationId xmlns:a16="http://schemas.microsoft.com/office/drawing/2014/main" id="{37965191-3458-4EBB-BF3B-BACBDE18A959}"/>
                </a:ext>
              </a:extLst>
            </p:cNvPr>
            <p:cNvSpPr txBox="1"/>
            <p:nvPr/>
          </p:nvSpPr>
          <p:spPr>
            <a:xfrm>
              <a:off x="1464296" y="1905771"/>
              <a:ext cx="1305822" cy="247184"/>
            </a:xfrm>
            <a:prstGeom prst="rect">
              <a:avLst/>
            </a:prstGeom>
          </p:spPr>
          <p:txBody>
            <a:bodyPr lIns="0" tIns="0" rIns="0" bIns="0" rtlCol="0" anchor="t">
              <a:spAutoFit/>
            </a:bodyPr>
            <a:lstStyle/>
            <a:p>
              <a:pPr algn="r">
                <a:lnSpc>
                  <a:spcPts val="2100"/>
                </a:lnSpc>
              </a:pPr>
              <a:r>
                <a:rPr lang="en-US" sz="1500" b="1" dirty="0">
                  <a:solidFill>
                    <a:srgbClr val="FF7676"/>
                  </a:solidFill>
                  <a:latin typeface="Inter Bold"/>
                  <a:ea typeface="Inter Bold"/>
                  <a:cs typeface="Inter Bold"/>
                  <a:sym typeface="Inter Bold"/>
                </a:rPr>
                <a:t>People</a:t>
              </a:r>
            </a:p>
          </p:txBody>
        </p:sp>
        <p:sp>
          <p:nvSpPr>
            <p:cNvPr id="73" name="TextBox 72">
              <a:extLst>
                <a:ext uri="{FF2B5EF4-FFF2-40B4-BE49-F238E27FC236}">
                  <a16:creationId xmlns:a16="http://schemas.microsoft.com/office/drawing/2014/main" id="{236C9B95-EC70-4045-9354-96FAA56E6A48}"/>
                </a:ext>
              </a:extLst>
            </p:cNvPr>
            <p:cNvSpPr txBox="1"/>
            <p:nvPr/>
          </p:nvSpPr>
          <p:spPr>
            <a:xfrm>
              <a:off x="37975" y="2852453"/>
              <a:ext cx="3023217" cy="193707"/>
            </a:xfrm>
            <a:prstGeom prst="rect">
              <a:avLst/>
            </a:prstGeom>
          </p:spPr>
          <p:txBody>
            <a:bodyPr wrap="square" lIns="0" tIns="0" rIns="0" bIns="0" rtlCol="0" anchor="t">
              <a:spAutoFit/>
            </a:bodyPr>
            <a:lstStyle/>
            <a:p>
              <a:pPr algn="r">
                <a:lnSpc>
                  <a:spcPts val="1680"/>
                </a:lnSpc>
              </a:pPr>
              <a:r>
                <a:rPr lang="en-US" sz="1000" dirty="0">
                  <a:solidFill>
                    <a:srgbClr val="545454"/>
                  </a:solidFill>
                  <a:latin typeface="Inter"/>
                  <a:ea typeface="Inter"/>
                  <a:cs typeface="Inter"/>
                  <a:sym typeface="Inter"/>
                </a:rPr>
                <a:t>Senior clinicians resistant to external scrutiny</a:t>
              </a:r>
            </a:p>
          </p:txBody>
        </p:sp>
        <p:sp>
          <p:nvSpPr>
            <p:cNvPr id="74" name="TextBox 73">
              <a:extLst>
                <a:ext uri="{FF2B5EF4-FFF2-40B4-BE49-F238E27FC236}">
                  <a16:creationId xmlns:a16="http://schemas.microsoft.com/office/drawing/2014/main" id="{9CB13860-2885-4E99-9B69-7A2E98E7B150}"/>
                </a:ext>
              </a:extLst>
            </p:cNvPr>
            <p:cNvSpPr txBox="1"/>
            <p:nvPr/>
          </p:nvSpPr>
          <p:spPr>
            <a:xfrm>
              <a:off x="93952" y="3371485"/>
              <a:ext cx="3159307"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Junior staff reluctant to challenge authority (hierarchical culture)</a:t>
              </a:r>
            </a:p>
          </p:txBody>
        </p:sp>
        <p:sp>
          <p:nvSpPr>
            <p:cNvPr id="75" name="TextBox 74">
              <a:extLst>
                <a:ext uri="{FF2B5EF4-FFF2-40B4-BE49-F238E27FC236}">
                  <a16:creationId xmlns:a16="http://schemas.microsoft.com/office/drawing/2014/main" id="{A1608594-6E61-4F4A-9B17-C707D710C13D}"/>
                </a:ext>
              </a:extLst>
            </p:cNvPr>
            <p:cNvSpPr txBox="1"/>
            <p:nvPr/>
          </p:nvSpPr>
          <p:spPr>
            <a:xfrm>
              <a:off x="5108805" y="4354578"/>
              <a:ext cx="1511470"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Under-resourced specialist surgical services</a:t>
              </a:r>
            </a:p>
          </p:txBody>
        </p:sp>
        <p:sp>
          <p:nvSpPr>
            <p:cNvPr id="76" name="TextBox 75">
              <a:extLst>
                <a:ext uri="{FF2B5EF4-FFF2-40B4-BE49-F238E27FC236}">
                  <a16:creationId xmlns:a16="http://schemas.microsoft.com/office/drawing/2014/main" id="{DDDBB3D8-A1DC-471C-AA54-9E02F96BE03F}"/>
                </a:ext>
              </a:extLst>
            </p:cNvPr>
            <p:cNvSpPr txBox="1"/>
            <p:nvPr/>
          </p:nvSpPr>
          <p:spPr>
            <a:xfrm>
              <a:off x="5057012" y="4863367"/>
              <a:ext cx="1441106"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Limited staffing capacity for high-risk procedures</a:t>
              </a:r>
            </a:p>
          </p:txBody>
        </p:sp>
        <p:sp>
          <p:nvSpPr>
            <p:cNvPr id="77" name="TextBox 76">
              <a:extLst>
                <a:ext uri="{FF2B5EF4-FFF2-40B4-BE49-F238E27FC236}">
                  <a16:creationId xmlns:a16="http://schemas.microsoft.com/office/drawing/2014/main" id="{E4BEEDAE-8F73-453C-8C0D-9F222455C91D}"/>
                </a:ext>
              </a:extLst>
            </p:cNvPr>
            <p:cNvSpPr txBox="1"/>
            <p:nvPr/>
          </p:nvSpPr>
          <p:spPr>
            <a:xfrm>
              <a:off x="4787478" y="5346199"/>
              <a:ext cx="1489396"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Governance committees lacking authority or expertise</a:t>
              </a:r>
            </a:p>
          </p:txBody>
        </p:sp>
        <p:sp>
          <p:nvSpPr>
            <p:cNvPr id="78" name="TextBox 77">
              <a:extLst>
                <a:ext uri="{FF2B5EF4-FFF2-40B4-BE49-F238E27FC236}">
                  <a16:creationId xmlns:a16="http://schemas.microsoft.com/office/drawing/2014/main" id="{8E4B15A8-FECD-4197-8EAF-A08A5F17694A}"/>
                </a:ext>
              </a:extLst>
            </p:cNvPr>
            <p:cNvSpPr txBox="1"/>
            <p:nvPr/>
          </p:nvSpPr>
          <p:spPr>
            <a:xfrm>
              <a:off x="3074676" y="5782991"/>
              <a:ext cx="1712802" cy="369332"/>
            </a:xfrm>
            <a:prstGeom prst="rect">
              <a:avLst/>
            </a:prstGeom>
          </p:spPr>
          <p:txBody>
            <a:bodyPr lIns="0" tIns="0" rIns="0" bIns="0" rtlCol="0" anchor="t">
              <a:spAutoFit/>
            </a:bodyPr>
            <a:lstStyle/>
            <a:p>
              <a:pPr algn="r"/>
              <a:r>
                <a:rPr lang="en-US" sz="1200" b="1" dirty="0" err="1">
                  <a:solidFill>
                    <a:srgbClr val="FFBD59"/>
                  </a:solidFill>
                  <a:latin typeface="Inter Bold"/>
                  <a:ea typeface="Inter Bold"/>
                  <a:cs typeface="Inter Bold"/>
                  <a:sym typeface="Inter Bold"/>
                </a:rPr>
                <a:t>Organisational</a:t>
              </a:r>
              <a:r>
                <a:rPr lang="en-US" sz="1200" b="1" dirty="0">
                  <a:solidFill>
                    <a:srgbClr val="FFBD59"/>
                  </a:solidFill>
                  <a:latin typeface="Inter Bold"/>
                  <a:ea typeface="Inter Bold"/>
                  <a:cs typeface="Inter Bold"/>
                  <a:sym typeface="Inter Bold"/>
                </a:rPr>
                <a:t> Culture &amp; Environment</a:t>
              </a:r>
            </a:p>
          </p:txBody>
        </p:sp>
        <p:sp>
          <p:nvSpPr>
            <p:cNvPr id="79" name="TextBox 78">
              <a:extLst>
                <a:ext uri="{FF2B5EF4-FFF2-40B4-BE49-F238E27FC236}">
                  <a16:creationId xmlns:a16="http://schemas.microsoft.com/office/drawing/2014/main" id="{0E21165C-66B1-4C85-8409-745BF5C98ABE}"/>
                </a:ext>
              </a:extLst>
            </p:cNvPr>
            <p:cNvSpPr txBox="1"/>
            <p:nvPr/>
          </p:nvSpPr>
          <p:spPr>
            <a:xfrm>
              <a:off x="3441981" y="4354578"/>
              <a:ext cx="1488700" cy="461665"/>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Reputation management </a:t>
              </a:r>
              <a:r>
                <a:rPr lang="en-US" sz="1000" dirty="0" err="1">
                  <a:solidFill>
                    <a:srgbClr val="545454"/>
                  </a:solidFill>
                  <a:latin typeface="Inter"/>
                  <a:ea typeface="Inter"/>
                  <a:cs typeface="Inter"/>
                  <a:sym typeface="Inter"/>
                </a:rPr>
                <a:t>prioritised</a:t>
              </a:r>
              <a:r>
                <a:rPr lang="en-US" sz="1000" dirty="0">
                  <a:solidFill>
                    <a:srgbClr val="545454"/>
                  </a:solidFill>
                  <a:latin typeface="Inter"/>
                  <a:ea typeface="Inter"/>
                  <a:cs typeface="Inter"/>
                  <a:sym typeface="Inter"/>
                </a:rPr>
                <a:t> over safety transparency</a:t>
              </a:r>
            </a:p>
          </p:txBody>
        </p:sp>
        <p:sp>
          <p:nvSpPr>
            <p:cNvPr id="80" name="TextBox 79">
              <a:extLst>
                <a:ext uri="{FF2B5EF4-FFF2-40B4-BE49-F238E27FC236}">
                  <a16:creationId xmlns:a16="http://schemas.microsoft.com/office/drawing/2014/main" id="{67A7BF65-760C-4583-971A-4B00615EB4DD}"/>
                </a:ext>
              </a:extLst>
            </p:cNvPr>
            <p:cNvSpPr txBox="1"/>
            <p:nvPr/>
          </p:nvSpPr>
          <p:spPr>
            <a:xfrm>
              <a:off x="3263857" y="4902541"/>
              <a:ext cx="1488700"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Fear of whistleblowing consequences</a:t>
              </a:r>
            </a:p>
          </p:txBody>
        </p:sp>
        <p:sp>
          <p:nvSpPr>
            <p:cNvPr id="81" name="TextBox 80">
              <a:extLst>
                <a:ext uri="{FF2B5EF4-FFF2-40B4-BE49-F238E27FC236}">
                  <a16:creationId xmlns:a16="http://schemas.microsoft.com/office/drawing/2014/main" id="{FEE3C594-26E3-4F9E-91BA-930C866447AC}"/>
                </a:ext>
              </a:extLst>
            </p:cNvPr>
            <p:cNvSpPr txBox="1"/>
            <p:nvPr/>
          </p:nvSpPr>
          <p:spPr>
            <a:xfrm>
              <a:off x="3241086" y="5414943"/>
              <a:ext cx="1299406" cy="307777"/>
            </a:xfrm>
            <a:prstGeom prst="rect">
              <a:avLst/>
            </a:prstGeom>
          </p:spPr>
          <p:txBody>
            <a:bodyPr lIns="0" tIns="0" rIns="0" bIns="0" rtlCol="0" anchor="t">
              <a:spAutoFit/>
            </a:bodyPr>
            <a:lstStyle/>
            <a:p>
              <a:pPr algn="r"/>
              <a:r>
                <a:rPr lang="en-US" sz="1000" dirty="0">
                  <a:solidFill>
                    <a:srgbClr val="545454"/>
                  </a:solidFill>
                  <a:latin typeface="Inter"/>
                  <a:ea typeface="Inter"/>
                  <a:cs typeface="Inter"/>
                  <a:sym typeface="Inter"/>
                </a:rPr>
                <a:t>Low psychological safety within teams</a:t>
              </a:r>
            </a:p>
          </p:txBody>
        </p:sp>
        <p:sp>
          <p:nvSpPr>
            <p:cNvPr id="82" name="TextBox 81">
              <a:extLst>
                <a:ext uri="{FF2B5EF4-FFF2-40B4-BE49-F238E27FC236}">
                  <a16:creationId xmlns:a16="http://schemas.microsoft.com/office/drawing/2014/main" id="{E7112C3F-35BC-4E4F-885D-23BEF811699C}"/>
                </a:ext>
              </a:extLst>
            </p:cNvPr>
            <p:cNvSpPr txBox="1"/>
            <p:nvPr/>
          </p:nvSpPr>
          <p:spPr>
            <a:xfrm>
              <a:off x="-30760" y="5729960"/>
              <a:ext cx="3023217" cy="238207"/>
            </a:xfrm>
            <a:prstGeom prst="rect">
              <a:avLst/>
            </a:prstGeom>
          </p:spPr>
          <p:txBody>
            <a:bodyPr wrap="square" lIns="0" tIns="0" rIns="0" bIns="0" rtlCol="0" anchor="t">
              <a:spAutoFit/>
            </a:bodyPr>
            <a:lstStyle/>
            <a:p>
              <a:pPr algn="r">
                <a:lnSpc>
                  <a:spcPts val="2100"/>
                </a:lnSpc>
              </a:pPr>
              <a:r>
                <a:rPr lang="en-US" sz="1200" b="1" dirty="0">
                  <a:solidFill>
                    <a:srgbClr val="FF7676"/>
                  </a:solidFill>
                  <a:latin typeface="Inter Bold"/>
                  <a:ea typeface="Inter Bold"/>
                  <a:cs typeface="Inter Bold"/>
                  <a:sym typeface="Inter Bold"/>
                </a:rPr>
                <a:t>Data/Technology/Information Systems</a:t>
              </a:r>
            </a:p>
          </p:txBody>
        </p:sp>
        <p:sp>
          <p:nvSpPr>
            <p:cNvPr id="83" name="TextBox 82">
              <a:extLst>
                <a:ext uri="{FF2B5EF4-FFF2-40B4-BE49-F238E27FC236}">
                  <a16:creationId xmlns:a16="http://schemas.microsoft.com/office/drawing/2014/main" id="{3500F18A-D229-42D0-9D9C-A4033F9ADF60}"/>
                </a:ext>
              </a:extLst>
            </p:cNvPr>
            <p:cNvSpPr txBox="1"/>
            <p:nvPr/>
          </p:nvSpPr>
          <p:spPr>
            <a:xfrm>
              <a:off x="1964451" y="4354578"/>
              <a:ext cx="1299406" cy="307777"/>
            </a:xfrm>
            <a:prstGeom prst="rect">
              <a:avLst/>
            </a:prstGeom>
          </p:spPr>
          <p:txBody>
            <a:bodyPr lIns="0" tIns="0" rIns="0" bIns="0" rtlCol="0" anchor="t">
              <a:spAutoFit/>
            </a:bodyPr>
            <a:lstStyle/>
            <a:p>
              <a:pPr algn="r"/>
              <a:r>
                <a:rPr lang="en-US" sz="1000" dirty="0">
                  <a:solidFill>
                    <a:srgbClr val="545454"/>
                  </a:solidFill>
                  <a:latin typeface="Inter"/>
                  <a:ea typeface="Inter"/>
                  <a:cs typeface="Inter"/>
                  <a:sym typeface="Inter"/>
                </a:rPr>
                <a:t>Poor data collection on surgical outcomes</a:t>
              </a:r>
            </a:p>
          </p:txBody>
        </p:sp>
        <p:sp>
          <p:nvSpPr>
            <p:cNvPr id="84" name="TextBox 83">
              <a:extLst>
                <a:ext uri="{FF2B5EF4-FFF2-40B4-BE49-F238E27FC236}">
                  <a16:creationId xmlns:a16="http://schemas.microsoft.com/office/drawing/2014/main" id="{3AC76536-335F-4261-BAF6-8EFAF8B9F26D}"/>
                </a:ext>
              </a:extLst>
            </p:cNvPr>
            <p:cNvSpPr txBox="1"/>
            <p:nvPr/>
          </p:nvSpPr>
          <p:spPr>
            <a:xfrm>
              <a:off x="1829089" y="4776146"/>
              <a:ext cx="1299406" cy="461665"/>
            </a:xfrm>
            <a:prstGeom prst="rect">
              <a:avLst/>
            </a:prstGeom>
          </p:spPr>
          <p:txBody>
            <a:bodyPr lIns="0" tIns="0" rIns="0" bIns="0" rtlCol="0" anchor="t">
              <a:spAutoFit/>
            </a:bodyPr>
            <a:lstStyle/>
            <a:p>
              <a:pPr algn="r"/>
              <a:r>
                <a:rPr lang="en-US" sz="1000" dirty="0">
                  <a:solidFill>
                    <a:srgbClr val="545454"/>
                  </a:solidFill>
                  <a:latin typeface="Inter"/>
                  <a:ea typeface="Inter"/>
                  <a:cs typeface="Inter"/>
                  <a:sym typeface="Inter"/>
                </a:rPr>
                <a:t>Lack of real-time mortality tracking dashboards</a:t>
              </a:r>
            </a:p>
          </p:txBody>
        </p:sp>
        <p:sp>
          <p:nvSpPr>
            <p:cNvPr id="85" name="TextBox 84">
              <a:extLst>
                <a:ext uri="{FF2B5EF4-FFF2-40B4-BE49-F238E27FC236}">
                  <a16:creationId xmlns:a16="http://schemas.microsoft.com/office/drawing/2014/main" id="{FA39444F-6763-48D9-A375-96393ADA32B4}"/>
                </a:ext>
              </a:extLst>
            </p:cNvPr>
            <p:cNvSpPr txBox="1"/>
            <p:nvPr/>
          </p:nvSpPr>
          <p:spPr>
            <a:xfrm>
              <a:off x="533400" y="5414943"/>
              <a:ext cx="2340268" cy="307777"/>
            </a:xfrm>
            <a:prstGeom prst="rect">
              <a:avLst/>
            </a:prstGeom>
          </p:spPr>
          <p:txBody>
            <a:bodyPr wrap="square" lIns="0" tIns="0" rIns="0" bIns="0" rtlCol="0" anchor="t">
              <a:spAutoFit/>
            </a:bodyPr>
            <a:lstStyle/>
            <a:p>
              <a:pPr algn="r"/>
              <a:r>
                <a:rPr lang="en-US" sz="1000" dirty="0">
                  <a:solidFill>
                    <a:srgbClr val="545454"/>
                  </a:solidFill>
                  <a:latin typeface="Inter"/>
                  <a:ea typeface="Inter"/>
                  <a:cs typeface="Inter"/>
                  <a:sym typeface="Inter"/>
                </a:rPr>
                <a:t>Slow information flow between departments and governance bodies</a:t>
              </a:r>
            </a:p>
          </p:txBody>
        </p:sp>
      </p:gr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7"/>
        <p:cNvGrpSpPr/>
        <p:nvPr/>
      </p:nvGrpSpPr>
      <p:grpSpPr>
        <a:xfrm>
          <a:off x="0" y="0"/>
          <a:ext cx="0" cy="0"/>
          <a:chOff x="0" y="0"/>
          <a:chExt cx="0" cy="0"/>
        </a:xfrm>
      </p:grpSpPr>
      <p:sp>
        <p:nvSpPr>
          <p:cNvPr id="4" name="Oval 3">
            <a:extLst>
              <a:ext uri="{FF2B5EF4-FFF2-40B4-BE49-F238E27FC236}">
                <a16:creationId xmlns:a16="http://schemas.microsoft.com/office/drawing/2014/main" id="{04DD2A45-1094-41BB-91BA-3206842B6165}"/>
              </a:ext>
            </a:extLst>
          </p:cNvPr>
          <p:cNvSpPr/>
          <p:nvPr/>
        </p:nvSpPr>
        <p:spPr>
          <a:xfrm>
            <a:off x="-1727200" y="-522513"/>
            <a:ext cx="6580523" cy="6335484"/>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9" name="Google Shape;609;p51"/>
          <p:cNvSpPr txBox="1">
            <a:spLocks noGrp="1"/>
          </p:cNvSpPr>
          <p:nvPr>
            <p:ph type="subTitle" idx="1"/>
          </p:nvPr>
        </p:nvSpPr>
        <p:spPr>
          <a:xfrm>
            <a:off x="4572000" y="2942962"/>
            <a:ext cx="4426721" cy="6126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sz="1800" dirty="0"/>
              <a:t>According to the explanation offered by Robby et al. (2025), the application of the Donabedian model helps to evaluate the three key pillars of healthcare: its structure, outcomes, and processes. </a:t>
            </a:r>
          </a:p>
          <a:p>
            <a:pPr marL="285750" lvl="0" indent="-285750" algn="l" rtl="0">
              <a:spcBef>
                <a:spcPts val="0"/>
              </a:spcBef>
              <a:spcAft>
                <a:spcPts val="0"/>
              </a:spcAft>
              <a:buFont typeface="Wingdings" panose="05000000000000000000" pitchFamily="2" charset="2"/>
              <a:buChar char="§"/>
            </a:pPr>
            <a:r>
              <a:rPr lang="en-US" sz="1800" dirty="0"/>
              <a:t>The structure of the Bristol unit failed, as the public enquiry report identified that instead of the recommended 6.4 whole-time equivalent nurses per patient, the unit had 5.4 (Bristol Inquiry Report, 2001).</a:t>
            </a:r>
          </a:p>
        </p:txBody>
      </p:sp>
      <p:sp>
        <p:nvSpPr>
          <p:cNvPr id="610" name="Google Shape;610;p51"/>
          <p:cNvSpPr/>
          <p:nvPr/>
        </p:nvSpPr>
        <p:spPr>
          <a:xfrm>
            <a:off x="4853323" y="378889"/>
            <a:ext cx="3617579" cy="1209050"/>
          </a:xfrm>
          <a:prstGeom prst="rect">
            <a:avLst/>
          </a:prstGeom>
        </p:spPr>
        <p:txBody>
          <a:bodyPr>
            <a:prstTxWarp prst="textPlain">
              <a:avLst/>
            </a:prstTxWarp>
          </a:bodyPr>
          <a:lstStyle/>
          <a:p>
            <a:pPr lvl="0" algn="ctr"/>
            <a:r>
              <a:rPr lang="en-US" b="1" i="0" dirty="0">
                <a:ln w="9525" cap="flat" cmpd="sng">
                  <a:solidFill>
                    <a:schemeClr val="dk1"/>
                  </a:solidFill>
                  <a:prstDash val="solid"/>
                  <a:round/>
                  <a:headEnd type="none" w="sm" len="sm"/>
                  <a:tailEnd type="none" w="sm" len="sm"/>
                </a:ln>
                <a:noFill/>
                <a:latin typeface="Bebas Neue"/>
              </a:rPr>
              <a:t>APPLYING THE </a:t>
            </a:r>
          </a:p>
          <a:p>
            <a:pPr lvl="0" algn="ctr"/>
            <a:r>
              <a:rPr lang="en-US" b="1" i="0" dirty="0">
                <a:ln w="9525" cap="flat" cmpd="sng">
                  <a:solidFill>
                    <a:schemeClr val="dk1"/>
                  </a:solidFill>
                  <a:prstDash val="solid"/>
                  <a:round/>
                  <a:headEnd type="none" w="sm" len="sm"/>
                  <a:tailEnd type="none" w="sm" len="sm"/>
                </a:ln>
                <a:noFill/>
                <a:latin typeface="Bebas Neue"/>
              </a:rPr>
              <a:t>DONABEDIAN MODEL</a:t>
            </a:r>
            <a:endParaRPr b="1" i="0" dirty="0">
              <a:ln w="9525" cap="flat" cmpd="sng">
                <a:solidFill>
                  <a:schemeClr val="dk1"/>
                </a:solidFill>
                <a:prstDash val="solid"/>
                <a:round/>
                <a:headEnd type="none" w="sm" len="sm"/>
                <a:tailEnd type="none" w="sm" len="sm"/>
              </a:ln>
              <a:noFill/>
              <a:latin typeface="Bebas Neue"/>
            </a:endParaRPr>
          </a:p>
        </p:txBody>
      </p:sp>
      <p:pic>
        <p:nvPicPr>
          <p:cNvPr id="611" name="Google Shape;611;p51"/>
          <p:cNvPicPr preferRelativeResize="0"/>
          <p:nvPr/>
        </p:nvPicPr>
        <p:blipFill rotWithShape="1">
          <a:blip r:embed="rId3" cstate="print">
            <a:extLst>
              <a:ext uri="{28A0092B-C50C-407E-A947-70E740481C1C}">
                <a14:useLocalDpi xmlns:a14="http://schemas.microsoft.com/office/drawing/2010/main"/>
              </a:ext>
            </a:extLst>
          </a:blip>
          <a:srcRect t="-17476" r="-13619" b="-19928"/>
          <a:stretch/>
        </p:blipFill>
        <p:spPr>
          <a:xfrm>
            <a:off x="0" y="145142"/>
            <a:ext cx="5109030" cy="5196115"/>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18"/>
        <p:cNvGrpSpPr/>
        <p:nvPr/>
      </p:nvGrpSpPr>
      <p:grpSpPr>
        <a:xfrm>
          <a:off x="0" y="0"/>
          <a:ext cx="0" cy="0"/>
          <a:chOff x="0" y="0"/>
          <a:chExt cx="0" cy="0"/>
        </a:xfrm>
      </p:grpSpPr>
      <p:sp>
        <p:nvSpPr>
          <p:cNvPr id="719" name="Google Shape;719;p5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POLICY &amp; GOVERNANCE ISSUES</a:t>
            </a:r>
            <a:endParaRPr dirty="0"/>
          </a:p>
        </p:txBody>
      </p:sp>
      <p:sp>
        <p:nvSpPr>
          <p:cNvPr id="49" name="Google Shape;600;p50">
            <a:extLst>
              <a:ext uri="{FF2B5EF4-FFF2-40B4-BE49-F238E27FC236}">
                <a16:creationId xmlns:a16="http://schemas.microsoft.com/office/drawing/2014/main" id="{85D1D6C8-DCDC-43BC-88D3-A78154E625E6}"/>
              </a:ext>
            </a:extLst>
          </p:cNvPr>
          <p:cNvSpPr txBox="1">
            <a:spLocks/>
          </p:cNvSpPr>
          <p:nvPr/>
        </p:nvSpPr>
        <p:spPr>
          <a:xfrm>
            <a:off x="2068083" y="1154004"/>
            <a:ext cx="5725682" cy="2835491"/>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
            </a:pPr>
            <a:r>
              <a:rPr lang="en-US" sz="1800" dirty="0">
                <a:latin typeface="Baloo 2" panose="020B0604020202020204" charset="0"/>
                <a:cs typeface="Baloo 2" panose="020B0604020202020204" charset="0"/>
              </a:rPr>
              <a:t>The immediate outcome of high surgical mortality was caused by the absence of clinical outcome benchmarking (Bristol Inquiry Report, 2001).</a:t>
            </a:r>
          </a:p>
          <a:p>
            <a:pPr marL="285750" indent="-285750">
              <a:buFont typeface="Wingdings" panose="05000000000000000000" pitchFamily="2" charset="2"/>
              <a:buChar char="§"/>
            </a:pPr>
            <a:r>
              <a:rPr lang="en-US" sz="1800" dirty="0">
                <a:latin typeface="Baloo 2" panose="020B0604020202020204" charset="0"/>
                <a:cs typeface="Baloo 2" panose="020B0604020202020204" charset="0"/>
              </a:rPr>
              <a:t>The underlying reason for the contributing factor was the imbalance of power, as too much control was limited to a few individuals (Bristol Inquiry Report, 2001).</a:t>
            </a:r>
          </a:p>
          <a:p>
            <a:pPr marL="285750" indent="-285750">
              <a:buFont typeface="Wingdings" panose="05000000000000000000" pitchFamily="2" charset="2"/>
              <a:buChar char="§"/>
            </a:pPr>
            <a:r>
              <a:rPr lang="en-US" sz="1800" dirty="0">
                <a:latin typeface="Baloo 2" panose="020B0604020202020204" charset="0"/>
                <a:cs typeface="Baloo 2" panose="020B0604020202020204" charset="0"/>
              </a:rPr>
              <a:t>As a whole, the entire learning mechanism of the </a:t>
            </a:r>
            <a:r>
              <a:rPr lang="en-US" sz="1800" dirty="0" err="1">
                <a:latin typeface="Baloo 2" panose="020B0604020202020204" charset="0"/>
                <a:cs typeface="Baloo 2" panose="020B0604020202020204" charset="0"/>
              </a:rPr>
              <a:t>organisation</a:t>
            </a:r>
            <a:r>
              <a:rPr lang="en-US" sz="1800" dirty="0">
                <a:latin typeface="Baloo 2" panose="020B0604020202020204" charset="0"/>
                <a:cs typeface="Baloo 2" panose="020B0604020202020204" charset="0"/>
              </a:rPr>
              <a:t> failed, leading to catastrophic consequences.</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69"/>
        <p:cNvGrpSpPr/>
        <p:nvPr/>
      </p:nvGrpSpPr>
      <p:grpSpPr>
        <a:xfrm>
          <a:off x="0" y="0"/>
          <a:ext cx="0" cy="0"/>
          <a:chOff x="0" y="0"/>
          <a:chExt cx="0" cy="0"/>
        </a:xfrm>
      </p:grpSpPr>
      <p:sp>
        <p:nvSpPr>
          <p:cNvPr id="771" name="Google Shape;771;p57"/>
          <p:cNvSpPr txBox="1">
            <a:spLocks noGrp="1"/>
          </p:cNvSpPr>
          <p:nvPr>
            <p:ph type="subTitle" idx="1"/>
          </p:nvPr>
        </p:nvSpPr>
        <p:spPr>
          <a:xfrm flipH="1">
            <a:off x="213643" y="2739469"/>
            <a:ext cx="4708734" cy="5889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sz="1800" dirty="0"/>
              <a:t>The findings presented by </a:t>
            </a:r>
            <a:r>
              <a:rPr lang="en-US" sz="1800" dirty="0" err="1"/>
              <a:t>Alqahtani</a:t>
            </a:r>
            <a:r>
              <a:rPr lang="en-US" sz="1800" dirty="0"/>
              <a:t>, Belal and </a:t>
            </a:r>
            <a:r>
              <a:rPr lang="en-US" sz="1800" dirty="0" err="1"/>
              <a:t>Zakri</a:t>
            </a:r>
            <a:r>
              <a:rPr lang="en-US" sz="1800" dirty="0"/>
              <a:t> (2025) suggest that governance and risk management together ensure that the care quality and patient safety aspects of a healthcare </a:t>
            </a:r>
            <a:r>
              <a:rPr lang="en-US" sz="1800" dirty="0" err="1"/>
              <a:t>organisation</a:t>
            </a:r>
            <a:r>
              <a:rPr lang="en-US" sz="1800" dirty="0"/>
              <a:t> improve.</a:t>
            </a:r>
          </a:p>
          <a:p>
            <a:pPr marL="285750" lvl="0" indent="-285750" algn="l" rtl="0">
              <a:spcBef>
                <a:spcPts val="0"/>
              </a:spcBef>
              <a:spcAft>
                <a:spcPts val="0"/>
              </a:spcAft>
              <a:buFont typeface="Wingdings" panose="05000000000000000000" pitchFamily="2" charset="2"/>
              <a:buChar char="§"/>
            </a:pPr>
            <a:r>
              <a:rPr lang="en-US" sz="1800" dirty="0"/>
              <a:t>Efficient governance also helps with addressing potential service disruption challenges (Knowles, 2024).</a:t>
            </a:r>
          </a:p>
          <a:p>
            <a:pPr marL="285750" lvl="0" indent="-285750" algn="l" rtl="0">
              <a:spcBef>
                <a:spcPts val="0"/>
              </a:spcBef>
              <a:spcAft>
                <a:spcPts val="0"/>
              </a:spcAft>
              <a:buFont typeface="Wingdings" panose="05000000000000000000" pitchFamily="2" charset="2"/>
              <a:buChar char="§"/>
            </a:pPr>
            <a:r>
              <a:rPr lang="en-US" sz="1800" dirty="0"/>
              <a:t>Effective policy implementation also helps with bringing equity in healthcare access (</a:t>
            </a:r>
            <a:r>
              <a:rPr lang="en-US" sz="1800" dirty="0" err="1"/>
              <a:t>Norfjord</a:t>
            </a:r>
            <a:r>
              <a:rPr lang="en-US" sz="1800" dirty="0"/>
              <a:t> van Zyl, Asp and </a:t>
            </a:r>
            <a:r>
              <a:rPr lang="en-US" sz="1800" dirty="0" err="1"/>
              <a:t>Åkerlind</a:t>
            </a:r>
            <a:r>
              <a:rPr lang="en-US" sz="1800" dirty="0"/>
              <a:t>, 2025).</a:t>
            </a:r>
          </a:p>
        </p:txBody>
      </p:sp>
      <p:sp>
        <p:nvSpPr>
          <p:cNvPr id="772" name="Google Shape;772;p57"/>
          <p:cNvSpPr/>
          <p:nvPr/>
        </p:nvSpPr>
        <p:spPr>
          <a:xfrm>
            <a:off x="341832" y="887632"/>
            <a:ext cx="5298393" cy="588900"/>
          </a:xfrm>
          <a:prstGeom prst="rect">
            <a:avLst/>
          </a:prstGeom>
        </p:spPr>
        <p:txBody>
          <a:bodyPr>
            <a:prstTxWarp prst="textPlain">
              <a:avLst/>
            </a:prstTxWarp>
          </a:bodyPr>
          <a:lstStyle/>
          <a:p>
            <a:pPr lvl="0" algn="ctr"/>
            <a:r>
              <a:rPr lang="en-US" b="1" i="0" dirty="0">
                <a:ln w="9525" cap="flat" cmpd="sng">
                  <a:solidFill>
                    <a:schemeClr val="dk1"/>
                  </a:solidFill>
                  <a:prstDash val="solid"/>
                  <a:round/>
                  <a:headEnd type="none" w="sm" len="sm"/>
                  <a:tailEnd type="none" w="sm" len="sm"/>
                </a:ln>
                <a:noFill/>
                <a:latin typeface="Bebas Neue"/>
              </a:rPr>
              <a:t>IMPACT ON QUALITY, EFFICIENCY &amp; EQUITY</a:t>
            </a:r>
            <a:endParaRPr b="1" i="0" dirty="0">
              <a:ln w="9525" cap="flat" cmpd="sng">
                <a:solidFill>
                  <a:schemeClr val="dk1"/>
                </a:solidFill>
                <a:prstDash val="solid"/>
                <a:round/>
                <a:headEnd type="none" w="sm" len="sm"/>
                <a:tailEnd type="none" w="sm" len="sm"/>
              </a:ln>
              <a:noFill/>
              <a:latin typeface="Bebas Neue"/>
            </a:endParaRPr>
          </a:p>
        </p:txBody>
      </p:sp>
      <p:pic>
        <p:nvPicPr>
          <p:cNvPr id="773" name="Google Shape;773;p57"/>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5338100" y="-537675"/>
            <a:ext cx="6689400" cy="6689400"/>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60"/>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IMMEDIATE CORRECTIVE ACTIONS</a:t>
            </a:r>
            <a:endParaRPr dirty="0"/>
          </a:p>
        </p:txBody>
      </p:sp>
      <p:sp>
        <p:nvSpPr>
          <p:cNvPr id="6" name="Google Shape;771;p57">
            <a:extLst>
              <a:ext uri="{FF2B5EF4-FFF2-40B4-BE49-F238E27FC236}">
                <a16:creationId xmlns:a16="http://schemas.microsoft.com/office/drawing/2014/main" id="{F681DE84-A63B-470B-B4FB-AAFBE69A6955}"/>
              </a:ext>
            </a:extLst>
          </p:cNvPr>
          <p:cNvSpPr txBox="1">
            <a:spLocks/>
          </p:cNvSpPr>
          <p:nvPr/>
        </p:nvSpPr>
        <p:spPr>
          <a:xfrm flipH="1">
            <a:off x="2192695" y="2390335"/>
            <a:ext cx="5197320" cy="5889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
            </a:pPr>
            <a:r>
              <a:rPr lang="en-US" sz="1800" dirty="0">
                <a:latin typeface="Baloo 2" panose="020B0604020202020204" charset="0"/>
                <a:cs typeface="Baloo 2" panose="020B0604020202020204" charset="0"/>
              </a:rPr>
              <a:t>One of the immediate recommendations of the public enquiry report was that the NHS needs to root out all unsafe practices because the equipment and the training of staff members are not duly </a:t>
            </a:r>
            <a:r>
              <a:rPr lang="en-US" sz="1800" dirty="0" err="1">
                <a:latin typeface="Baloo 2" panose="020B0604020202020204" charset="0"/>
                <a:cs typeface="Baloo 2" panose="020B0604020202020204" charset="0"/>
              </a:rPr>
              <a:t>recognised</a:t>
            </a:r>
            <a:r>
              <a:rPr lang="en-US" sz="1800" dirty="0">
                <a:latin typeface="Baloo 2" panose="020B0604020202020204" charset="0"/>
                <a:cs typeface="Baloo 2" panose="020B0604020202020204" charset="0"/>
              </a:rPr>
              <a:t> by any competent authority (Bristol Inquiry Report, 2001).</a:t>
            </a:r>
          </a:p>
          <a:p>
            <a:pPr marL="285750" indent="-285750">
              <a:buFont typeface="Wingdings" panose="05000000000000000000" pitchFamily="2" charset="2"/>
              <a:buChar char="§"/>
            </a:pPr>
            <a:r>
              <a:rPr lang="en-US" sz="1800" dirty="0">
                <a:latin typeface="Baloo 2" panose="020B0604020202020204" charset="0"/>
                <a:cs typeface="Baloo 2" panose="020B0604020202020204" charset="0"/>
              </a:rPr>
              <a:t>As a part of the corrective action, the public enquiry report also suggested the integration of independent external surveillance so that the patterns of clinical performance over time can be monitored (Bristol Inquiry Report, 2001).</a:t>
            </a:r>
          </a:p>
        </p:txBody>
      </p:sp>
      <p:pic>
        <p:nvPicPr>
          <p:cNvPr id="3" name="Picture 2">
            <a:extLst>
              <a:ext uri="{FF2B5EF4-FFF2-40B4-BE49-F238E27FC236}">
                <a16:creationId xmlns:a16="http://schemas.microsoft.com/office/drawing/2014/main" id="{69D4C0BD-5E66-4FB1-83A3-0774C22F5143}"/>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907895" y="3209614"/>
            <a:ext cx="2047420" cy="204742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52"/>
        <p:cNvGrpSpPr/>
        <p:nvPr/>
      </p:nvGrpSpPr>
      <p:grpSpPr>
        <a:xfrm>
          <a:off x="0" y="0"/>
          <a:ext cx="0" cy="0"/>
          <a:chOff x="0" y="0"/>
          <a:chExt cx="0" cy="0"/>
        </a:xfrm>
      </p:grpSpPr>
      <p:sp>
        <p:nvSpPr>
          <p:cNvPr id="853" name="Google Shape;853;p6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LONG-TERM CORRECTIVE ACTIONS</a:t>
            </a:r>
            <a:endParaRPr dirty="0"/>
          </a:p>
        </p:txBody>
      </p:sp>
      <p:sp>
        <p:nvSpPr>
          <p:cNvPr id="13" name="Subtitle 12">
            <a:extLst>
              <a:ext uri="{FF2B5EF4-FFF2-40B4-BE49-F238E27FC236}">
                <a16:creationId xmlns:a16="http://schemas.microsoft.com/office/drawing/2014/main" id="{4D53D94A-3367-4495-AD79-0D531EC778E8}"/>
              </a:ext>
            </a:extLst>
          </p:cNvPr>
          <p:cNvSpPr>
            <a:spLocks noGrp="1"/>
          </p:cNvSpPr>
          <p:nvPr>
            <p:ph type="subTitle" idx="6"/>
          </p:nvPr>
        </p:nvSpPr>
        <p:spPr>
          <a:xfrm>
            <a:off x="2252444" y="1243047"/>
            <a:ext cx="4780124" cy="2239985"/>
          </a:xfrm>
        </p:spPr>
        <p:txBody>
          <a:bodyPr/>
          <a:lstStyle/>
          <a:p>
            <a:pPr algn="l">
              <a:buFont typeface="Wingdings" panose="05000000000000000000" pitchFamily="2" charset="2"/>
              <a:buChar char="§"/>
            </a:pPr>
            <a:r>
              <a:rPr lang="en-US" sz="1800" dirty="0"/>
              <a:t>It is recommended to establish national clinical governance frameworks.</a:t>
            </a:r>
          </a:p>
          <a:p>
            <a:pPr algn="l">
              <a:buFont typeface="Wingdings" panose="05000000000000000000" pitchFamily="2" charset="2"/>
              <a:buChar char="§"/>
            </a:pPr>
            <a:r>
              <a:rPr lang="en-US" sz="1800" dirty="0"/>
              <a:t>It is suggested to promote transparency in outcome reporting.</a:t>
            </a:r>
          </a:p>
          <a:p>
            <a:pPr algn="l">
              <a:buFont typeface="Wingdings" panose="05000000000000000000" pitchFamily="2" charset="2"/>
              <a:buChar char="§"/>
            </a:pPr>
            <a:r>
              <a:rPr lang="en-US" sz="1800" dirty="0"/>
              <a:t>It is advised to develop continuous systems-learning cultures.</a:t>
            </a:r>
          </a:p>
          <a:p>
            <a:pPr algn="l">
              <a:buFont typeface="Wingdings" panose="05000000000000000000" pitchFamily="2" charset="2"/>
              <a:buChar char="§"/>
            </a:pPr>
            <a:r>
              <a:rPr lang="en-US" sz="1800" dirty="0"/>
              <a:t>It is also recommended to integrate patient safety into leadership training.</a:t>
            </a:r>
          </a:p>
        </p:txBody>
      </p:sp>
      <p:pic>
        <p:nvPicPr>
          <p:cNvPr id="15" name="Picture 14">
            <a:extLst>
              <a:ext uri="{FF2B5EF4-FFF2-40B4-BE49-F238E27FC236}">
                <a16:creationId xmlns:a16="http://schemas.microsoft.com/office/drawing/2014/main" id="{21212BEC-DB94-4B00-A2FE-31FAFDF6DA9B}"/>
              </a:ext>
            </a:extLst>
          </p:cNvPr>
          <p:cNvPicPr>
            <a:picLocks noChangeAspect="1"/>
          </p:cNvPicPr>
          <p:nvPr/>
        </p:nvPicPr>
        <p:blipFill>
          <a:blip r:embed="rId3"/>
          <a:stretch>
            <a:fillRect/>
          </a:stretch>
        </p:blipFill>
        <p:spPr>
          <a:xfrm>
            <a:off x="720000" y="2816403"/>
            <a:ext cx="2216377" cy="216809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83"/>
        <p:cNvGrpSpPr/>
        <p:nvPr/>
      </p:nvGrpSpPr>
      <p:grpSpPr>
        <a:xfrm>
          <a:off x="0" y="0"/>
          <a:ext cx="0" cy="0"/>
          <a:chOff x="0" y="0"/>
          <a:chExt cx="0" cy="0"/>
        </a:xfrm>
      </p:grpSpPr>
      <p:sp>
        <p:nvSpPr>
          <p:cNvPr id="885" name="Google Shape;885;p64"/>
          <p:cNvSpPr txBox="1">
            <a:spLocks noGrp="1"/>
          </p:cNvSpPr>
          <p:nvPr>
            <p:ph type="subTitle" idx="1"/>
          </p:nvPr>
        </p:nvSpPr>
        <p:spPr>
          <a:xfrm flipH="1">
            <a:off x="2576946" y="3133365"/>
            <a:ext cx="6047401" cy="3522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Wingdings" panose="05000000000000000000" pitchFamily="2" charset="2"/>
              <a:buChar char="§"/>
            </a:pPr>
            <a:r>
              <a:rPr lang="en-US" sz="1800" dirty="0"/>
              <a:t>A KPI-driven culture in a healthcare setting transforms intuition-based practices into data-driven practices, enhancing operational efficiency and patient safety, besides enabling effective monitoring of healthcare outcomes (</a:t>
            </a:r>
            <a:r>
              <a:rPr lang="en-US" sz="1800" dirty="0" err="1"/>
              <a:t>Saporito</a:t>
            </a:r>
            <a:r>
              <a:rPr lang="en-US" sz="1800" dirty="0"/>
              <a:t> and </a:t>
            </a:r>
            <a:r>
              <a:rPr lang="en-US" sz="1800" dirty="0" err="1"/>
              <a:t>Mrad</a:t>
            </a:r>
            <a:r>
              <a:rPr lang="en-US" sz="1800" dirty="0"/>
              <a:t>, 2025; </a:t>
            </a:r>
            <a:r>
              <a:rPr lang="en-US" sz="1800" dirty="0" err="1"/>
              <a:t>Arosemena</a:t>
            </a:r>
            <a:r>
              <a:rPr lang="en-US" sz="1800" dirty="0"/>
              <a:t> Doss, 2022).</a:t>
            </a:r>
          </a:p>
          <a:p>
            <a:pPr marL="285750" lvl="0" indent="-285750" algn="l" rtl="0">
              <a:spcBef>
                <a:spcPts val="0"/>
              </a:spcBef>
              <a:spcAft>
                <a:spcPts val="0"/>
              </a:spcAft>
              <a:buFont typeface="Wingdings" panose="05000000000000000000" pitchFamily="2" charset="2"/>
              <a:buChar char="§"/>
            </a:pPr>
            <a:r>
              <a:rPr lang="en-US" sz="1800" dirty="0"/>
              <a:t>Additionally, auditing is equally important in healthcare </a:t>
            </a:r>
            <a:r>
              <a:rPr lang="en-US" sz="1800" dirty="0" err="1"/>
              <a:t>organisations</a:t>
            </a:r>
            <a:r>
              <a:rPr lang="en-US" sz="1800" dirty="0"/>
              <a:t> because it can perform an educational role, while contributing to the enhancement of the care quality and patient satisfaction as well (</a:t>
            </a:r>
            <a:r>
              <a:rPr lang="en-US" sz="1800" dirty="0" err="1"/>
              <a:t>Bachega</a:t>
            </a:r>
            <a:r>
              <a:rPr lang="en-US" sz="1800" dirty="0"/>
              <a:t>, 2022).</a:t>
            </a:r>
          </a:p>
        </p:txBody>
      </p:sp>
      <p:sp>
        <p:nvSpPr>
          <p:cNvPr id="886" name="Google Shape;886;p64"/>
          <p:cNvSpPr/>
          <p:nvPr/>
        </p:nvSpPr>
        <p:spPr>
          <a:xfrm>
            <a:off x="2576946" y="515389"/>
            <a:ext cx="5735781" cy="1258925"/>
          </a:xfrm>
          <a:prstGeom prst="rect">
            <a:avLst/>
          </a:prstGeom>
        </p:spPr>
        <p:txBody>
          <a:bodyPr>
            <a:prstTxWarp prst="textPlain">
              <a:avLst/>
            </a:prstTxWarp>
          </a:bodyPr>
          <a:lstStyle/>
          <a:p>
            <a:pPr lvl="0" algn="ctr"/>
            <a:r>
              <a:rPr lang="en-US" b="1" i="0" dirty="0">
                <a:ln w="9525" cap="flat" cmpd="sng">
                  <a:solidFill>
                    <a:schemeClr val="dk1"/>
                  </a:solidFill>
                  <a:prstDash val="solid"/>
                  <a:round/>
                  <a:headEnd type="none" w="sm" len="sm"/>
                  <a:tailEnd type="none" w="sm" len="sm"/>
                </a:ln>
                <a:noFill/>
                <a:latin typeface="Bebas Neue"/>
              </a:rPr>
              <a:t>EVALUATION OF THE </a:t>
            </a:r>
          </a:p>
          <a:p>
            <a:pPr lvl="0" algn="ctr"/>
            <a:r>
              <a:rPr lang="en-US" b="1" i="0" dirty="0">
                <a:ln w="9525" cap="flat" cmpd="sng">
                  <a:solidFill>
                    <a:schemeClr val="dk1"/>
                  </a:solidFill>
                  <a:prstDash val="solid"/>
                  <a:round/>
                  <a:headEnd type="none" w="sm" len="sm"/>
                  <a:tailEnd type="none" w="sm" len="sm"/>
                </a:ln>
                <a:noFill/>
                <a:latin typeface="Bebas Neue"/>
              </a:rPr>
              <a:t>CORRECTIVE ACTIONS</a:t>
            </a:r>
            <a:endParaRPr b="1" i="0" dirty="0">
              <a:ln w="9525" cap="flat" cmpd="sng">
                <a:solidFill>
                  <a:schemeClr val="dk1"/>
                </a:solidFill>
                <a:prstDash val="solid"/>
                <a:round/>
                <a:headEnd type="none" w="sm" len="sm"/>
                <a:tailEnd type="none" w="sm" len="sm"/>
              </a:ln>
              <a:noFill/>
              <a:latin typeface="Bebas Neue"/>
            </a:endParaRPr>
          </a:p>
        </p:txBody>
      </p:sp>
      <p:pic>
        <p:nvPicPr>
          <p:cNvPr id="887" name="Google Shape;887;p64"/>
          <p:cNvPicPr preferRelativeResize="0"/>
          <p:nvPr/>
        </p:nvPicPr>
        <p:blipFill rotWithShape="1">
          <a:blip r:embed="rId3" cstate="print">
            <a:alphaModFix/>
            <a:extLst>
              <a:ext uri="{28A0092B-C50C-407E-A947-70E740481C1C}">
                <a14:useLocalDpi xmlns:a14="http://schemas.microsoft.com/office/drawing/2010/main"/>
              </a:ext>
            </a:extLst>
          </a:blip>
          <a:srcRect l="-70677" b="-553"/>
          <a:stretch/>
        </p:blipFill>
        <p:spPr>
          <a:xfrm>
            <a:off x="-3255952" y="-216625"/>
            <a:ext cx="6047400" cy="6047400"/>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91"/>
        <p:cNvGrpSpPr/>
        <p:nvPr/>
      </p:nvGrpSpPr>
      <p:grpSpPr>
        <a:xfrm>
          <a:off x="0" y="0"/>
          <a:ext cx="0" cy="0"/>
          <a:chOff x="0" y="0"/>
          <a:chExt cx="0" cy="0"/>
        </a:xfrm>
      </p:grpSpPr>
      <p:sp>
        <p:nvSpPr>
          <p:cNvPr id="896" name="Google Shape;896;p65"/>
          <p:cNvSpPr txBox="1">
            <a:spLocks noGrp="1"/>
          </p:cNvSpPr>
          <p:nvPr>
            <p:ph type="title" idx="4"/>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STRUCTURE OF COMPONENT 2 REPORT</a:t>
            </a:r>
            <a:endParaRPr dirty="0"/>
          </a:p>
        </p:txBody>
      </p:sp>
      <p:sp>
        <p:nvSpPr>
          <p:cNvPr id="9" name="Subtitle 8">
            <a:extLst>
              <a:ext uri="{FF2B5EF4-FFF2-40B4-BE49-F238E27FC236}">
                <a16:creationId xmlns:a16="http://schemas.microsoft.com/office/drawing/2014/main" id="{3BF4D4AB-4CB2-40CC-AB72-95DB2DDF094D}"/>
              </a:ext>
            </a:extLst>
          </p:cNvPr>
          <p:cNvSpPr>
            <a:spLocks noGrp="1"/>
          </p:cNvSpPr>
          <p:nvPr>
            <p:ph type="subTitle" idx="3"/>
          </p:nvPr>
        </p:nvSpPr>
        <p:spPr>
          <a:xfrm>
            <a:off x="2085024" y="1103612"/>
            <a:ext cx="4973951" cy="2038597"/>
          </a:xfrm>
        </p:spPr>
        <p:txBody>
          <a:bodyPr/>
          <a:lstStyle/>
          <a:p>
            <a:pPr algn="l">
              <a:buFont typeface="Wingdings" panose="05000000000000000000" pitchFamily="2" charset="2"/>
              <a:buChar char="§"/>
            </a:pPr>
            <a:r>
              <a:rPr lang="en-US" sz="1800" dirty="0"/>
              <a:t>Executive summary followed by case rationale discussion.</a:t>
            </a:r>
          </a:p>
          <a:p>
            <a:pPr algn="l">
              <a:buFont typeface="Wingdings" panose="05000000000000000000" pitchFamily="2" charset="2"/>
              <a:buChar char="§"/>
            </a:pPr>
            <a:r>
              <a:rPr lang="en-US" sz="1800" dirty="0"/>
              <a:t>Discussion of theoretical frameworks, such as systems theory and other models.</a:t>
            </a:r>
          </a:p>
          <a:p>
            <a:pPr algn="l">
              <a:buFont typeface="Wingdings" panose="05000000000000000000" pitchFamily="2" charset="2"/>
              <a:buChar char="§"/>
            </a:pPr>
            <a:r>
              <a:rPr lang="en-US" sz="1800" dirty="0"/>
              <a:t>Root cause and policy analysis would be carried out, followed by recommendations.</a:t>
            </a:r>
          </a:p>
        </p:txBody>
      </p:sp>
      <p:pic>
        <p:nvPicPr>
          <p:cNvPr id="1026" name="Picture 2" descr="5 Tips for Writing a Brilliant Business Report | Proofed's Writing Tips">
            <a:extLst>
              <a:ext uri="{FF2B5EF4-FFF2-40B4-BE49-F238E27FC236}">
                <a16:creationId xmlns:a16="http://schemas.microsoft.com/office/drawing/2014/main" id="{B59B2D00-E6AE-4797-9FA5-B22B74DFC508}"/>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20000" y="1930400"/>
            <a:ext cx="3794590" cy="297542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02"/>
        <p:cNvGrpSpPr/>
        <p:nvPr/>
      </p:nvGrpSpPr>
      <p:grpSpPr>
        <a:xfrm>
          <a:off x="0" y="0"/>
          <a:ext cx="0" cy="0"/>
          <a:chOff x="0" y="0"/>
          <a:chExt cx="0" cy="0"/>
        </a:xfrm>
      </p:grpSpPr>
      <p:sp>
        <p:nvSpPr>
          <p:cNvPr id="903" name="Google Shape;903;p6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16" name="TextBox 15">
            <a:extLst>
              <a:ext uri="{FF2B5EF4-FFF2-40B4-BE49-F238E27FC236}">
                <a16:creationId xmlns:a16="http://schemas.microsoft.com/office/drawing/2014/main" id="{6AC44F60-816A-40BC-BB9D-98957B917C62}"/>
              </a:ext>
            </a:extLst>
          </p:cNvPr>
          <p:cNvSpPr txBox="1"/>
          <p:nvPr/>
        </p:nvSpPr>
        <p:spPr>
          <a:xfrm>
            <a:off x="440574" y="1017725"/>
            <a:ext cx="8262851" cy="4062972"/>
          </a:xfrm>
          <a:prstGeom prst="rect">
            <a:avLst/>
          </a:prstGeom>
          <a:noFill/>
        </p:spPr>
        <p:txBody>
          <a:bodyPr wrap="square" rtlCol="0">
            <a:spAutoFit/>
          </a:bodyPr>
          <a:lstStyle/>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Alqahtani</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F. S. A., Belal, A. A., and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Zakri</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N. I. (2025). Impact of Governance, Risk Management and Compliance on Healthcare System: A Systematic Review. The Journal of Contemporary Dental Practice, 26(9), 904-911.</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Arosemena</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Doss, E. E. (2022). Key performance indicators and their application in the strategic management of healthcare companies.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Odontología</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Vital, (37), 50-66.</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Bachega</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T. (2022). Auditing in nursing and its importance for quality care. Research, Society and Development.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a:solidFill>
                  <a:srgbClr val="000000"/>
                </a:solidFill>
                <a:effectLst/>
                <a:latin typeface="Baloo 2" panose="020B0604020202020204" charset="0"/>
                <a:ea typeface="Arial" panose="020B0604020202020204" pitchFamily="34" charset="0"/>
                <a:cs typeface="Baloo 2" panose="020B0604020202020204" charset="0"/>
              </a:rPr>
              <a:t>Bristol Inquiry Report. (2001). The Report of the Public Inquiry into children’s heart surgery at the Bristol Royal Infirmary 1984-1995 [Online]. Available at: http://webarchive.nationalarchives.gov.uk/20090811143822/http://www.bristolinquiry.org.uk/final_repot/ [Accessed on: 20.3.2026]</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a:solidFill>
                  <a:srgbClr val="000000"/>
                </a:solidFill>
                <a:effectLst/>
                <a:latin typeface="Baloo 2" panose="020B0604020202020204" charset="0"/>
                <a:ea typeface="Arial" panose="020B0604020202020204" pitchFamily="34" charset="0"/>
                <a:cs typeface="Baloo 2" panose="020B0604020202020204" charset="0"/>
              </a:rPr>
              <a:t>Knowles, S. (2024). Governance in healthcare. In Patient Safety Coaching: Transforming Healthcare Culture (pp. 219-256). Cham: Springer Nature Switzerland.</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a:solidFill>
                  <a:srgbClr val="000000"/>
                </a:solidFill>
                <a:effectLst/>
                <a:latin typeface="Baloo 2" panose="020B0604020202020204" charset="0"/>
                <a:ea typeface="Arial" panose="020B0604020202020204" pitchFamily="34" charset="0"/>
                <a:cs typeface="Baloo 2" panose="020B0604020202020204" charset="0"/>
              </a:rPr>
              <a:t>Newman-</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Enyioko</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C. (2025). Application of Systems Theory in an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Organisation</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Available at SSRN 5283169.</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902"/>
        <p:cNvGrpSpPr/>
        <p:nvPr/>
      </p:nvGrpSpPr>
      <p:grpSpPr>
        <a:xfrm>
          <a:off x="0" y="0"/>
          <a:ext cx="0" cy="0"/>
          <a:chOff x="0" y="0"/>
          <a:chExt cx="0" cy="0"/>
        </a:xfrm>
      </p:grpSpPr>
      <p:sp>
        <p:nvSpPr>
          <p:cNvPr id="903" name="Google Shape;903;p6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16" name="TextBox 15">
            <a:extLst>
              <a:ext uri="{FF2B5EF4-FFF2-40B4-BE49-F238E27FC236}">
                <a16:creationId xmlns:a16="http://schemas.microsoft.com/office/drawing/2014/main" id="{6AC44F60-816A-40BC-BB9D-98957B917C62}"/>
              </a:ext>
            </a:extLst>
          </p:cNvPr>
          <p:cNvSpPr txBox="1"/>
          <p:nvPr/>
        </p:nvSpPr>
        <p:spPr>
          <a:xfrm>
            <a:off x="440574" y="1017725"/>
            <a:ext cx="8262851" cy="2705228"/>
          </a:xfrm>
          <a:prstGeom prst="rect">
            <a:avLst/>
          </a:prstGeom>
          <a:noFill/>
        </p:spPr>
        <p:txBody>
          <a:bodyPr wrap="square" rtlCol="0">
            <a:spAutoFit/>
          </a:bodyPr>
          <a:lstStyle/>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Norfjord</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van Zyl, M., Asp, M., and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Åkerlind</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C. (2025). To facilitate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realisation</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of access, participation, and equity in healthcare: an interview study with policy makers in a Swedish region. BMC Public Health, 25(1), 2147.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a:solidFill>
                  <a:srgbClr val="000000"/>
                </a:solidFill>
                <a:effectLst/>
                <a:latin typeface="Baloo 2" panose="020B0604020202020204" charset="0"/>
                <a:ea typeface="Arial" panose="020B0604020202020204" pitchFamily="34" charset="0"/>
                <a:cs typeface="Baloo 2" panose="020B0604020202020204" charset="0"/>
              </a:rPr>
              <a:t>Robby, K. N. A.,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Nurjazuli</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N., Izzah, L.,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Tallapessy</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A., and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Astuti</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I. S. W. (2025). From Structure to Outcome: The Role of the Donabedian Model in Global Health Service Management Research (1987–2024). In E3S Web of Conferences (Vol. 650, p. 02025). EDP Sciences.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Saporito</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A., and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Mrad</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Georgis</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B. (2025). The Power of KPIs in Transforming Service Management. In Healthcare Services Management (pp. 163-174). Springer, Cham.</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Wingdings" panose="05000000000000000000" pitchFamily="2" charset="2"/>
              <a:buChar char="§"/>
            </a:pP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Wiegmann</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D. A., Wood, L. J., Cohen, T. N., and </a:t>
            </a:r>
            <a:r>
              <a:rPr lang="en-US" sz="1400" dirty="0" err="1">
                <a:solidFill>
                  <a:srgbClr val="000000"/>
                </a:solidFill>
                <a:effectLst/>
                <a:latin typeface="Baloo 2" panose="020B0604020202020204" charset="0"/>
                <a:ea typeface="Arial" panose="020B0604020202020204" pitchFamily="34" charset="0"/>
                <a:cs typeface="Baloo 2" panose="020B0604020202020204" charset="0"/>
              </a:rPr>
              <a:t>Shappell</a:t>
            </a:r>
            <a:r>
              <a:rPr lang="en-US" sz="1400" dirty="0">
                <a:solidFill>
                  <a:srgbClr val="000000"/>
                </a:solidFill>
                <a:effectLst/>
                <a:latin typeface="Baloo 2" panose="020B0604020202020204" charset="0"/>
                <a:ea typeface="Arial" panose="020B0604020202020204" pitchFamily="34" charset="0"/>
                <a:cs typeface="Baloo 2" panose="020B0604020202020204" charset="0"/>
              </a:rPr>
              <a:t>, S. A. (2022). Understanding the “Swiss Cheese Model” and its application to patient safety. Journal of patient safety, 18(2), 119-123.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06743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21"/>
        <p:cNvGrpSpPr/>
        <p:nvPr/>
      </p:nvGrpSpPr>
      <p:grpSpPr>
        <a:xfrm>
          <a:off x="0" y="0"/>
          <a:ext cx="0" cy="0"/>
          <a:chOff x="0" y="0"/>
          <a:chExt cx="0" cy="0"/>
        </a:xfrm>
      </p:grpSpPr>
      <p:pic>
        <p:nvPicPr>
          <p:cNvPr id="1126" name="Google Shape;1126;p76"/>
          <p:cNvPicPr preferRelativeResize="0"/>
          <p:nvPr/>
        </p:nvPicPr>
        <p:blipFill rotWithShape="1">
          <a:blip r:embed="rId3" cstate="print">
            <a:alphaModFix/>
            <a:extLst>
              <a:ext uri="{28A0092B-C50C-407E-A947-70E740481C1C}">
                <a14:useLocalDpi xmlns:a14="http://schemas.microsoft.com/office/drawing/2010/main"/>
              </a:ext>
            </a:extLst>
          </a:blip>
          <a:srcRect/>
          <a:stretch/>
        </p:blipFill>
        <p:spPr>
          <a:xfrm>
            <a:off x="6394550" y="0"/>
            <a:ext cx="5143500" cy="5143500"/>
          </a:xfrm>
          <a:prstGeom prst="ellipse">
            <a:avLst/>
          </a:prstGeom>
          <a:noFill/>
          <a:ln>
            <a:noFill/>
          </a:ln>
        </p:spPr>
      </p:pic>
      <p:grpSp>
        <p:nvGrpSpPr>
          <p:cNvPr id="1127" name="Google Shape;1127;p76"/>
          <p:cNvGrpSpPr/>
          <p:nvPr/>
        </p:nvGrpSpPr>
        <p:grpSpPr>
          <a:xfrm>
            <a:off x="4572000" y="2398998"/>
            <a:ext cx="482956" cy="345523"/>
            <a:chOff x="-353446" y="1870075"/>
            <a:chExt cx="283425" cy="202772"/>
          </a:xfrm>
        </p:grpSpPr>
        <p:cxnSp>
          <p:nvCxnSpPr>
            <p:cNvPr id="1128" name="Google Shape;1128;p76"/>
            <p:cNvCxnSpPr/>
            <p:nvPr/>
          </p:nvCxnSpPr>
          <p:spPr>
            <a:xfrm>
              <a:off x="-353446" y="1971454"/>
              <a:ext cx="279900" cy="0"/>
            </a:xfrm>
            <a:prstGeom prst="straightConnector1">
              <a:avLst/>
            </a:prstGeom>
            <a:noFill/>
            <a:ln w="19050" cap="flat" cmpd="sng">
              <a:solidFill>
                <a:schemeClr val="dk1"/>
              </a:solidFill>
              <a:prstDash val="solid"/>
              <a:round/>
              <a:headEnd type="none" w="med" len="med"/>
              <a:tailEnd type="none" w="med" len="med"/>
            </a:ln>
          </p:spPr>
        </p:cxnSp>
        <p:cxnSp>
          <p:nvCxnSpPr>
            <p:cNvPr id="1129" name="Google Shape;1129;p76"/>
            <p:cNvCxnSpPr/>
            <p:nvPr/>
          </p:nvCxnSpPr>
          <p:spPr>
            <a:xfrm>
              <a:off x="-149225" y="1870075"/>
              <a:ext cx="79200" cy="104700"/>
            </a:xfrm>
            <a:prstGeom prst="straightConnector1">
              <a:avLst/>
            </a:prstGeom>
            <a:noFill/>
            <a:ln w="19050" cap="flat" cmpd="sng">
              <a:solidFill>
                <a:schemeClr val="dk1"/>
              </a:solidFill>
              <a:prstDash val="solid"/>
              <a:round/>
              <a:headEnd type="none" w="med" len="med"/>
              <a:tailEnd type="none" w="med" len="med"/>
            </a:ln>
          </p:spPr>
        </p:cxnSp>
        <p:cxnSp>
          <p:nvCxnSpPr>
            <p:cNvPr id="1130" name="Google Shape;1130;p76"/>
            <p:cNvCxnSpPr/>
            <p:nvPr/>
          </p:nvCxnSpPr>
          <p:spPr>
            <a:xfrm flipH="1">
              <a:off x="-149221" y="1968147"/>
              <a:ext cx="79200" cy="104700"/>
            </a:xfrm>
            <a:prstGeom prst="straightConnector1">
              <a:avLst/>
            </a:prstGeom>
            <a:noFill/>
            <a:ln w="19050" cap="flat" cmpd="sng">
              <a:solidFill>
                <a:schemeClr val="dk1"/>
              </a:solidFill>
              <a:prstDash val="solid"/>
              <a:round/>
              <a:headEnd type="none" w="med" len="med"/>
              <a:tailEnd type="none" w="med" len="med"/>
            </a:ln>
          </p:spPr>
        </p:cxnSp>
      </p:grpSp>
      <p:pic>
        <p:nvPicPr>
          <p:cNvPr id="5" name="Picture 4">
            <a:extLst>
              <a:ext uri="{FF2B5EF4-FFF2-40B4-BE49-F238E27FC236}">
                <a16:creationId xmlns:a16="http://schemas.microsoft.com/office/drawing/2014/main" id="{6AC7E9C6-47C3-42D1-B82C-EBF4DD33AD48}"/>
              </a:ext>
            </a:extLst>
          </p:cNvPr>
          <p:cNvPicPr>
            <a:picLocks noChangeAspect="1"/>
          </p:cNvPicPr>
          <p:nvPr/>
        </p:nvPicPr>
        <p:blipFill>
          <a:blip r:embed="rId4"/>
          <a:stretch>
            <a:fillRect/>
          </a:stretch>
        </p:blipFill>
        <p:spPr>
          <a:xfrm>
            <a:off x="521020" y="3248292"/>
            <a:ext cx="3696216" cy="1124107"/>
          </a:xfrm>
          <a:prstGeom prst="rect">
            <a:avLst/>
          </a:prstGeom>
        </p:spPr>
      </p:pic>
      <p:sp>
        <p:nvSpPr>
          <p:cNvPr id="1122" name="Google Shape;1122;p76"/>
          <p:cNvSpPr txBox="1">
            <a:spLocks noGrp="1"/>
          </p:cNvSpPr>
          <p:nvPr>
            <p:ph type="title"/>
          </p:nvPr>
        </p:nvSpPr>
        <p:spPr>
          <a:xfrm>
            <a:off x="651778" y="3373845"/>
            <a:ext cx="3434700" cy="87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6000" dirty="0"/>
              <a:t>Thanks!</a:t>
            </a:r>
            <a:endParaRPr sz="6000"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Hospital Business Plan by Slidesgo">
  <a:themeElements>
    <a:clrScheme name="Simple Light">
      <a:dk1>
        <a:srgbClr val="191919"/>
      </a:dk1>
      <a:lt1>
        <a:srgbClr val="E5DDDA"/>
      </a:lt1>
      <a:dk2>
        <a:srgbClr val="C9D0E0"/>
      </a:dk2>
      <a:lt2>
        <a:srgbClr val="798DC4"/>
      </a:lt2>
      <a:accent1>
        <a:srgbClr val="B0ACBD"/>
      </a:accent1>
      <a:accent2>
        <a:srgbClr val="A6CEDA"/>
      </a:accent2>
      <a:accent3>
        <a:srgbClr val="AABDCC"/>
      </a:accent3>
      <a:accent4>
        <a:srgbClr val="A9BEB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1567</Words>
  <Application>Microsoft Office PowerPoint</Application>
  <PresentationFormat>On-screen Show (16:9)</PresentationFormat>
  <Paragraphs>94</Paragraphs>
  <Slides>18</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Roboto Condensed Light</vt:lpstr>
      <vt:lpstr>PT Sans</vt:lpstr>
      <vt:lpstr>Wingdings</vt:lpstr>
      <vt:lpstr>Bebas Neue</vt:lpstr>
      <vt:lpstr>Inter</vt:lpstr>
      <vt:lpstr>Baloo 2</vt:lpstr>
      <vt:lpstr>Inter Bold</vt:lpstr>
      <vt:lpstr>Arial</vt:lpstr>
      <vt:lpstr>Calibri</vt:lpstr>
      <vt:lpstr>Hospital Business Plan by Slidesgo</vt:lpstr>
      <vt:lpstr>The Bristol Royal Infirmary Inquiry (UK)</vt:lpstr>
      <vt:lpstr>PowerPoint Presentation</vt:lpstr>
      <vt:lpstr>AIMS &amp; ALIGNMENT WITH MODULE LEARNING</vt:lpstr>
      <vt:lpstr>KEY FACTS OF THE CASE</vt:lpstr>
      <vt:lpstr>PowerPoint Presentation</vt:lpstr>
      <vt:lpstr>MAPPING THE SYSTEM FAILURES</vt:lpstr>
      <vt:lpstr>ROOT CAUSE ANALYSIS</vt:lpstr>
      <vt:lpstr>FISHBONE DIAGRAM OF THE CASE INCIDENT</vt:lpstr>
      <vt:lpstr>PowerPoint Presentation</vt:lpstr>
      <vt:lpstr>POLICY &amp; GOVERNANCE ISSUES</vt:lpstr>
      <vt:lpstr>PowerPoint Presentation</vt:lpstr>
      <vt:lpstr>IMMEDIATE CORRECTIVE ACTIONS</vt:lpstr>
      <vt:lpstr>LONG-TERM CORRECTIVE ACTIONS</vt:lpstr>
      <vt:lpstr>PowerPoint Presentation</vt:lpstr>
      <vt:lpstr>STRUCTURE OF COMPONENT 2 REPORT</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dhwani patel</cp:lastModifiedBy>
  <cp:revision>1</cp:revision>
  <dcterms:modified xsi:type="dcterms:W3CDTF">2026-03-23T22:51:22Z</dcterms:modified>
</cp:coreProperties>
</file>