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09" autoAdjust="0"/>
    <p:restoredTop sz="94660"/>
  </p:normalViewPr>
  <p:slideViewPr>
    <p:cSldViewPr snapToGrid="0">
      <p:cViewPr varScale="1">
        <p:scale>
          <a:sx n="70" d="100"/>
          <a:sy n="70" d="100"/>
        </p:scale>
        <p:origin x="70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0ED24F9F-7ACC-45A8-A7F1-D9EDCCCD05A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9779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1580336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8136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35E82-79C5-4036-8B64-129D4D9CD8F6}" type="datetimeFigureOut">
              <a:rPr lang="en-US" smtClean="0"/>
              <a:t>9/8/2022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3634210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135E82-79C5-4036-8B64-129D4D9CD8F6}" type="datetimeFigureOut">
              <a:rPr lang="en-US" smtClean="0"/>
              <a:t>9/8/2022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D24F9F-7ACC-45A8-A7F1-D9EDCCCD05A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0918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135E82-79C5-4036-8B64-129D4D9CD8F6}" type="datetimeFigureOut">
              <a:rPr lang="en-US" smtClean="0"/>
              <a:t>9/8/2022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D24F9F-7ACC-45A8-A7F1-D9EDCCCD05A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673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135E82-79C5-4036-8B64-129D4D9CD8F6}" type="datetimeFigureOut">
              <a:rPr lang="en-US" smtClean="0"/>
              <a:t>9/8/2022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343002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135E82-79C5-4036-8B64-129D4D9CD8F6}" type="datetimeFigureOut">
              <a:rPr lang="en-US" smtClean="0"/>
              <a:t>9/8/2022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D24F9F-7ACC-45A8-A7F1-D9EDCCCD05A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2579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135E82-79C5-4036-8B64-129D4D9CD8F6}" type="datetimeFigureOut">
              <a:rPr lang="en-US" smtClean="0"/>
              <a:t>9/8/2022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337206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135E82-79C5-4036-8B64-129D4D9CD8F6}" type="datetimeFigureOut">
              <a:rPr lang="en-US" smtClean="0"/>
              <a:t>9/8/2022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1062015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0896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2611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spTree>
    <p:extLst>
      <p:ext uri="{BB962C8B-B14F-4D97-AF65-F5344CB8AC3E}">
        <p14:creationId xmlns:p14="http://schemas.microsoft.com/office/powerpoint/2010/main" val="4069435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4483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4584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9577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135E82-79C5-4036-8B64-129D4D9CD8F6}" type="datetimeFigureOut">
              <a:rPr lang="en-US" smtClean="0"/>
              <a:t>9/8/2022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D24F9F-7ACC-45A8-A7F1-D9EDCCCD05A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27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D135E82-79C5-4036-8B64-129D4D9CD8F6}" type="datetimeFigureOut">
              <a:rPr lang="en-US" smtClean="0"/>
              <a:t>9/8/2022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D24F9F-7ACC-45A8-A7F1-D9EDCCCD05A2}" type="slidenum">
              <a:rPr lang="en-US" smtClean="0"/>
              <a:t>‹#›</a:t>
            </a:fld>
            <a:endParaRPr lang="en-US"/>
          </a:p>
        </p:txBody>
      </p:sp>
    </p:spTree>
    <p:extLst>
      <p:ext uri="{BB962C8B-B14F-4D97-AF65-F5344CB8AC3E}">
        <p14:creationId xmlns:p14="http://schemas.microsoft.com/office/powerpoint/2010/main" val="3567207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implilearn.com/content-marketing-trends-articl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odbusinessnews.net/articles/22153-wellful-reimagining-the-business-of-health-and-wellness" TargetMode="External"/><Relationship Id="rId2" Type="http://schemas.openxmlformats.org/officeDocument/2006/relationships/hyperlink" Target="http://rbjournal.org/index.php/rb" TargetMode="External"/><Relationship Id="rId1" Type="http://schemas.openxmlformats.org/officeDocument/2006/relationships/slideLayout" Target="../slideLayouts/slideLayout2.xml"/><Relationship Id="rId4" Type="http://schemas.openxmlformats.org/officeDocument/2006/relationships/hyperlink" Target="https://www.scimagojr.com/journalsearch.php?q=4900152405&amp;tip=sid&amp;clean=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EDF1E-CF1C-BE99-1711-1542DD1BC6DB}"/>
              </a:ext>
            </a:extLst>
          </p:cNvPr>
          <p:cNvSpPr>
            <a:spLocks noGrp="1"/>
          </p:cNvSpPr>
          <p:nvPr>
            <p:ph type="ctrTitle"/>
          </p:nvPr>
        </p:nvSpPr>
        <p:spPr/>
        <p:txBody>
          <a:bodyPr/>
          <a:lstStyle/>
          <a:p>
            <a:r>
              <a:rPr lang="en-US" sz="4000" dirty="0">
                <a:solidFill>
                  <a:schemeClr val="tx1">
                    <a:lumMod val="95000"/>
                    <a:lumOff val="5000"/>
                  </a:schemeClr>
                </a:solidFill>
                <a:latin typeface="Arial" panose="020B0604020202020204" pitchFamily="34" charset="0"/>
                <a:cs typeface="Arial" panose="020B0604020202020204" pitchFamily="34" charset="0"/>
              </a:rPr>
              <a:t>Restaurant in UK business</a:t>
            </a:r>
          </a:p>
        </p:txBody>
      </p:sp>
      <p:sp>
        <p:nvSpPr>
          <p:cNvPr id="3" name="Subtitle 2">
            <a:extLst>
              <a:ext uri="{FF2B5EF4-FFF2-40B4-BE49-F238E27FC236}">
                <a16:creationId xmlns:a16="http://schemas.microsoft.com/office/drawing/2014/main" id="{177E1B01-B71E-2B05-056E-9477C6DFCC2F}"/>
              </a:ext>
            </a:extLst>
          </p:cNvPr>
          <p:cNvSpPr>
            <a:spLocks noGrp="1"/>
          </p:cNvSpPr>
          <p:nvPr>
            <p:ph type="subTitle" idx="1"/>
          </p:nvPr>
        </p:nvSpPr>
        <p:spPr/>
        <p:txBody>
          <a:bodyPr/>
          <a:lstStyle/>
          <a:p>
            <a:r>
              <a:rPr lang="en-US" b="1" dirty="0">
                <a:latin typeface="Arial" panose="020B0604020202020204" pitchFamily="34" charset="0"/>
                <a:cs typeface="Arial" panose="020B0604020202020204" pitchFamily="34" charset="0"/>
              </a:rPr>
              <a:t>Business Plan</a:t>
            </a:r>
          </a:p>
        </p:txBody>
      </p:sp>
    </p:spTree>
    <p:extLst>
      <p:ext uri="{BB962C8B-B14F-4D97-AF65-F5344CB8AC3E}">
        <p14:creationId xmlns:p14="http://schemas.microsoft.com/office/powerpoint/2010/main" val="1239502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85AC-431F-AB3F-7857-7141C20D328D}"/>
              </a:ext>
            </a:extLst>
          </p:cNvPr>
          <p:cNvSpPr>
            <a:spLocks noGrp="1"/>
          </p:cNvSpPr>
          <p:nvPr>
            <p:ph type="title"/>
          </p:nvPr>
        </p:nvSpPr>
        <p:spPr>
          <a:xfrm>
            <a:off x="1295401" y="1161771"/>
            <a:ext cx="9601196" cy="1303867"/>
          </a:xfrm>
        </p:spPr>
        <p:txBody>
          <a:bodyPr>
            <a:normAutofit/>
          </a:bodyPr>
          <a:lstStyle/>
          <a:p>
            <a:r>
              <a:rPr lang="en-US" sz="11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6E8D556-75A1-4A96-0AFD-07506CCAFCA9}"/>
              </a:ext>
            </a:extLst>
          </p:cNvPr>
          <p:cNvSpPr>
            <a:spLocks noGrp="1"/>
          </p:cNvSpPr>
          <p:nvPr>
            <p:ph idx="1"/>
          </p:nvPr>
        </p:nvSpPr>
        <p:spPr/>
        <p:txBody>
          <a:bodyPr>
            <a:normAutofit/>
          </a:bodyPr>
          <a:lstStyle/>
          <a:p>
            <a:pPr marL="0" indent="0" algn="just">
              <a:lnSpc>
                <a:spcPct val="150000"/>
              </a:lnSpc>
              <a:buNone/>
            </a:pPr>
            <a:r>
              <a:rPr lang="en-US" sz="1100" dirty="0">
                <a:effectLst/>
                <a:latin typeface="Arial" panose="020B0604020202020204" pitchFamily="34" charset="0"/>
                <a:ea typeface="Calibri" panose="020F0502020204030204" pitchFamily="34" charset="0"/>
                <a:cs typeface="Arial" panose="020B0604020202020204" pitchFamily="34" charset="0"/>
              </a:rPr>
              <a:t>Over the past ten years, boutique bars, restaurant, and market booths have proliferated in numerous UK towns, radically altering the way we eat out. It is crucial for company owners who are considering starting a restaurant to take into account the time, finances, regulatory requirements, and dedication required to launch a culinary enterprise. The majority of these factors, nevertheless, are frequently overlooked. </a:t>
            </a:r>
            <a:r>
              <a:rPr lang="en-US" sz="1000" b="0" i="0" dirty="0">
                <a:solidFill>
                  <a:srgbClr val="000000"/>
                </a:solidFill>
                <a:effectLst/>
                <a:latin typeface="Roboto" panose="02000000000000000000" pitchFamily="2" charset="0"/>
              </a:rPr>
              <a:t>Restaurant Business is the leading media brand in the commercial foodservice industry, with a focus on entrepreneurship, innovation and growth(</a:t>
            </a:r>
            <a:r>
              <a:rPr lang="en-US" sz="1000" b="0" i="0" dirty="0" err="1">
                <a:solidFill>
                  <a:srgbClr val="000000"/>
                </a:solidFill>
                <a:effectLst/>
                <a:latin typeface="Roboto" panose="02000000000000000000" pitchFamily="2" charset="0"/>
              </a:rPr>
              <a:t>Resturant</a:t>
            </a:r>
            <a:r>
              <a:rPr lang="en-US" sz="1000" b="0" i="0" dirty="0">
                <a:solidFill>
                  <a:srgbClr val="000000"/>
                </a:solidFill>
                <a:effectLst/>
                <a:latin typeface="Roboto" panose="02000000000000000000" pitchFamily="2" charset="0"/>
              </a:rPr>
              <a:t> </a:t>
            </a:r>
            <a:r>
              <a:rPr lang="en-US" sz="1000" b="0" i="0" dirty="0" err="1">
                <a:solidFill>
                  <a:srgbClr val="000000"/>
                </a:solidFill>
                <a:effectLst/>
                <a:latin typeface="Roboto" panose="02000000000000000000" pitchFamily="2" charset="0"/>
              </a:rPr>
              <a:t>Buisness,n.d</a:t>
            </a:r>
            <a:r>
              <a:rPr lang="en-US" sz="1000" b="0" i="0" dirty="0">
                <a:solidFill>
                  <a:srgbClr val="000000"/>
                </a:solidFill>
                <a:effectLst/>
                <a:latin typeface="Roboto" panose="02000000000000000000" pitchFamily="2"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Despite effective planning, many food businesses that begin as a concept and largely be attributed into physical locations may later encounter difficulties like cash flow issues and even dissolution. You have quite a greater likelihood of managing an efficient and successful food by receiving professional assistance and taking the time to properly set up your business efficiently. It is discouraging for any business owner to see their hard work go to waste.</a:t>
            </a:r>
          </a:p>
          <a:p>
            <a:pPr marL="0" indent="0" algn="just">
              <a:lnSpc>
                <a:spcPct val="150000"/>
              </a:lnSpc>
              <a:buNone/>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0188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1898-6E32-032F-C875-3386FA504031}"/>
              </a:ext>
            </a:extLst>
          </p:cNvPr>
          <p:cNvSpPr>
            <a:spLocks noGrp="1"/>
          </p:cNvSpPr>
          <p:nvPr>
            <p:ph type="title"/>
          </p:nvPr>
        </p:nvSpPr>
        <p:spPr>
          <a:xfrm>
            <a:off x="1295401" y="1127906"/>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Choosing a principle:</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p>
        </p:txBody>
      </p:sp>
      <p:sp>
        <p:nvSpPr>
          <p:cNvPr id="3" name="Content Placeholder 2">
            <a:extLst>
              <a:ext uri="{FF2B5EF4-FFF2-40B4-BE49-F238E27FC236}">
                <a16:creationId xmlns:a16="http://schemas.microsoft.com/office/drawing/2014/main" id="{F9B122D4-AC38-12AB-6C8B-D8F394788A09}"/>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When developing a restaurant franchise, it's crucial to consider your market segment, your distinctive value proposition, and the kind of restaurant you want to offer. You could have a particular thought in mind or you might be still brainstorming. Coder Product and offer, proprietor of The Ambrette eateries in Kent and Sussex, explains why choosing your shop's "personality" is crucial. My store's "voice," whose encapsulates its values and goals, will set apart from the competitors; it is the USP. Investors must create the personality of their establishment straight on and then make sure that even this "human voice" is reflected in the food, the board, the advertisement, and the way the employees interact with customers.</a:t>
            </a:r>
            <a:r>
              <a:rPr lang="en-US" sz="1000" b="1" i="0" dirty="0">
                <a:solidFill>
                  <a:srgbClr val="666666"/>
                </a:solidFill>
                <a:effectLst/>
                <a:latin typeface="Roboto" panose="02000000000000000000" pitchFamily="2" charset="0"/>
              </a:rPr>
              <a:t> </a:t>
            </a:r>
            <a:r>
              <a:rPr lang="en-US" sz="1000" b="1" i="0" dirty="0">
                <a:solidFill>
                  <a:schemeClr val="tx1"/>
                </a:solidFill>
                <a:effectLst/>
                <a:latin typeface="Arial" panose="020B0604020202020204" pitchFamily="34" charset="0"/>
                <a:cs typeface="Arial" panose="020B0604020202020204" pitchFamily="34" charset="0"/>
              </a:rPr>
              <a:t>Restaurant Business</a:t>
            </a:r>
            <a:r>
              <a:rPr lang="en-US" sz="1000" b="0" i="0" dirty="0">
                <a:solidFill>
                  <a:schemeClr val="tx1"/>
                </a:solidFill>
                <a:effectLst/>
                <a:latin typeface="Arial" panose="020B0604020202020204" pitchFamily="34" charset="0"/>
                <a:cs typeface="Arial" panose="020B0604020202020204" pitchFamily="34" charset="0"/>
              </a:rPr>
              <a:t> (RB) invites high quality submissions in business and management(Buisness,2020).</a:t>
            </a:r>
            <a:endParaRPr lang="en-US"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At the establishment, we create our recipes with the intention of displacing preconceptions and educate employees out about foodstuff on their plates. For instance, I took the initiative to explain to visitors the nutrition advantages of spices like nuts and cinnamon on our recent detox tasting menu so that they would leave my business understanding how to improve their fellow human with some of these pantry products.</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2565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27863-F4E4-B117-6AC0-2E832B60AF24}"/>
              </a:ext>
            </a:extLst>
          </p:cNvPr>
          <p:cNvSpPr>
            <a:spLocks noGrp="1"/>
          </p:cNvSpPr>
          <p:nvPr>
            <p:ph type="title"/>
          </p:nvPr>
        </p:nvSpPr>
        <p:spPr>
          <a:xfrm>
            <a:off x="1295401" y="1114654"/>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Competitive analysis: Examining rivals:</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p>
        </p:txBody>
      </p:sp>
      <p:sp>
        <p:nvSpPr>
          <p:cNvPr id="3" name="Content Placeholder 2">
            <a:extLst>
              <a:ext uri="{FF2B5EF4-FFF2-40B4-BE49-F238E27FC236}">
                <a16:creationId xmlns:a16="http://schemas.microsoft.com/office/drawing/2014/main" id="{E8D47FAD-DFFE-9F1E-EFE1-7E1B49C91932}"/>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It's great to have a product concept, without really doing enough information, you risk opening a restaurant that your target market won't like, and there isn't any assurance that your commitment will pay off. No matter the business you choose, it is crucial for anyone who submits a company proposal to explore their competitors, clients, finance sources, and financial results before putting a great deal of time and effort into something that may already be done or aren't beneficial. Original research conducted with local clients could be much more efficient than secondary data analysis since, although secondary data may be insightful, it may not applicable to your particular notion. For instance, a poll conducted in Salford regarding how many customers would patronize a new gourmet burger restaurant would provide widely divergent results from a survey conducted among Wolverhampton residents. As a result, it is beneficial to carry out your own, thorough study on possible new clients in local region.</a:t>
            </a:r>
          </a:p>
          <a:p>
            <a:pPr marL="0" indent="0" algn="just">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575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A546-D0BC-F3EA-5D62-A6499A76C0B1}"/>
              </a:ext>
            </a:extLst>
          </p:cNvPr>
          <p:cNvSpPr>
            <a:spLocks noGrp="1"/>
          </p:cNvSpPr>
          <p:nvPr>
            <p:ph type="title"/>
          </p:nvPr>
        </p:nvSpPr>
        <p:spPr>
          <a:xfrm>
            <a:off x="1295401" y="1101402"/>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Marketing strategy:</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BB759F-07E0-2EDA-AE73-3B12DE14801D}"/>
              </a:ext>
            </a:extLst>
          </p:cNvPr>
          <p:cNvSpPr>
            <a:spLocks noGrp="1"/>
          </p:cNvSpPr>
          <p:nvPr>
            <p:ph idx="1"/>
          </p:nvPr>
        </p:nvSpPr>
        <p:spPr/>
        <p:txBody>
          <a:bodyPr>
            <a:normAutofit lnSpcReduction="10000"/>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Investment strategies are crucial for organizing your corporate structure, outlining your strategy, luring investors and team members, as well as serving as a reference guide for daily restaurant administration. Even though there are many materials available that are beneficial to review when drafting a financial model, many businesspeople are frequently intimidated by the prospect of creating a business plan to support their idea. Additionally, a marketing strategy is not necessary to be very lengthy; provided it has all the information that you, your staff, and your investors would need to know about your concept, finances, and business, it is okay to create just only few chapters. </a:t>
            </a:r>
            <a:r>
              <a:rPr lang="en-US" sz="1000" b="0" i="0" dirty="0">
                <a:solidFill>
                  <a:srgbClr val="000000"/>
                </a:solidFill>
                <a:effectLst/>
                <a:latin typeface="PT Sans" panose="020B0604020202020204" pitchFamily="34" charset="0"/>
              </a:rPr>
              <a:t>Each business will continue to operate under its respective brand identity, according to the company(Nunes,2022).</a:t>
            </a:r>
            <a:r>
              <a:rPr lang="en-US" sz="1100" dirty="0">
                <a:effectLst/>
                <a:latin typeface="Arial" panose="020B0604020202020204" pitchFamily="34" charset="0"/>
                <a:ea typeface="Calibri" panose="020F0502020204030204" pitchFamily="34" charset="0"/>
                <a:cs typeface="Arial" panose="020B0604020202020204" pitchFamily="34" charset="0"/>
              </a:rPr>
              <a:t>New networking is one method of advertising that can be freely available. Organic (or free) advertising and paid advertising are the two categories used in restaurant digital marketing and social media promotion. Sustainably grown uploading is free; you should update your social media platforms with images, video files, and notes without having to spend anything. It's unlikely that your first-day sales will be repeated, and business is slow for new restaurants. </a:t>
            </a:r>
            <a:r>
              <a:rPr lang="en-US" sz="1000" b="0" i="0" dirty="0">
                <a:solidFill>
                  <a:schemeClr val="tx1"/>
                </a:solidFill>
                <a:effectLst/>
                <a:latin typeface="Roboto" panose="02000000000000000000" pitchFamily="2" charset="0"/>
              </a:rPr>
              <a:t>The right </a:t>
            </a:r>
            <a:r>
              <a:rPr lang="en-US" sz="1000" b="0" i="0" u="none" strike="noStrike" dirty="0">
                <a:solidFill>
                  <a:schemeClr val="tx1"/>
                </a:solidFill>
                <a:effectLst/>
                <a:latin typeface="Roboto" panose="02000000000000000000" pitchFamily="2" charset="0"/>
                <a:hlinkClick r:id="rId2" tooltip="marketing strategy">
                  <a:extLst>
                    <a:ext uri="{A12FA001-AC4F-418D-AE19-62706E023703}">
                      <ahyp:hlinkClr xmlns:ahyp="http://schemas.microsoft.com/office/drawing/2018/hyperlinkcolor" val="tx"/>
                    </a:ext>
                  </a:extLst>
                </a:hlinkClick>
              </a:rPr>
              <a:t>marketing strategy</a:t>
            </a:r>
            <a:r>
              <a:rPr lang="en-US" sz="1000" b="0" i="0" dirty="0">
                <a:solidFill>
                  <a:schemeClr val="tx1"/>
                </a:solidFill>
                <a:effectLst/>
                <a:latin typeface="Roboto" panose="02000000000000000000" pitchFamily="2" charset="0"/>
              </a:rPr>
              <a:t> takes time and effort to build because the development of that marketing campaign is necessary to give you a competitive edge in the market.(2020) </a:t>
            </a:r>
            <a:r>
              <a:rPr lang="en-US" sz="1100" dirty="0">
                <a:effectLst/>
                <a:latin typeface="Arial" panose="020B0604020202020204" pitchFamily="34" charset="0"/>
                <a:ea typeface="Calibri" panose="020F0502020204030204" pitchFamily="34" charset="0"/>
                <a:cs typeface="Arial" panose="020B0604020202020204" pitchFamily="34" charset="0"/>
              </a:rPr>
              <a:t>Cash should never be taken for granted because it's crucial to broken even as promptly as possible in order to keep going and turn a profit. Many times, restaurant workers acquire overconfident and begin to expect high profits right away, such as $300 on the first day and in the same proportion on the following days. As a result, the financial analysis is vital to the restaurant business plan. The Marketing Plan must have a Cash Flow Statement, Revenue Projections, and Cost Estimation.</a:t>
            </a:r>
          </a:p>
          <a:p>
            <a:pPr marL="0" indent="0">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5444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1B9C-2FAC-6FA3-4ABD-A181ADF28C3D}"/>
              </a:ext>
            </a:extLst>
          </p:cNvPr>
          <p:cNvSpPr>
            <a:spLocks noGrp="1"/>
          </p:cNvSpPr>
          <p:nvPr>
            <p:ph type="title"/>
          </p:nvPr>
        </p:nvSpPr>
        <p:spPr>
          <a:xfrm>
            <a:off x="1295401" y="1127906"/>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Beginning and end business financing:</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p>
        </p:txBody>
      </p:sp>
      <p:sp>
        <p:nvSpPr>
          <p:cNvPr id="3" name="Content Placeholder 2">
            <a:extLst>
              <a:ext uri="{FF2B5EF4-FFF2-40B4-BE49-F238E27FC236}">
                <a16:creationId xmlns:a16="http://schemas.microsoft.com/office/drawing/2014/main" id="{DB33B9D5-6178-4433-F081-3EC73B76A2E3}"/>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It might be challenging to secure the capital necessary to launch your food company. According to a 2015 research by the Federation of Small Enterprises (FSB),</a:t>
            </a:r>
            <a:r>
              <a:rPr lang="en-US" sz="1000" b="0" i="0" dirty="0">
                <a:solidFill>
                  <a:srgbClr val="111111"/>
                </a:solidFill>
                <a:effectLst/>
                <a:latin typeface="SourceSansPro"/>
              </a:rPr>
              <a:t> </a:t>
            </a:r>
            <a:r>
              <a:rPr lang="en-US" sz="1200" b="0" i="0" dirty="0">
                <a:solidFill>
                  <a:srgbClr val="111111"/>
                </a:solidFill>
                <a:effectLst/>
                <a:latin typeface="Arial" panose="020B0604020202020204" pitchFamily="34" charset="0"/>
                <a:cs typeface="Arial" panose="020B0604020202020204" pitchFamily="34" charset="0"/>
              </a:rPr>
              <a:t>Unless your business has the balance sheet of Apple, eventually, you will probably need access to capital through business financing(Parker,2022).</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rPr>
              <a:t>42percent of the surveyed of business owners who requested for loans had their requests denied. Since then, more effective funding programmed for startup companies have emerged, including All the Emperor's Trust, Funding Circle, and more direct subsidies for small enterprises. The founder of many other companies should discusses the financial difficulties that business owners generally see when starting a restaurant discuss. Perhaps one of the biggest difficulties you'll have while starting a restaurants is raising the necessary capital. The financial commitment is frequently the reason that so many excellent ideas never materialize. Simply said, an entrepreneurship and someone who is prepared to take the necessary actions to realize their dreams when others are hesitant to do so due to the associated financial risk. However, you don't need to invest a significant amount of money in your business concept. "At Measure, we construct, develop, and produce whatever internally. Constructing the restrooms, establishing the bar, and perfecting the patty and brioche marriage all took a little time that we put in discovering on our own. Choose a spot in a city center where your target market is likely to be if the goal of your food company is to provide quick, wholesome, and conveniently accessible lunches to commuters.</a:t>
            </a:r>
          </a:p>
          <a:p>
            <a:pPr marL="0" indent="0">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062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0B99-34D2-9336-0820-1BB201A4F7BE}"/>
              </a:ext>
            </a:extLst>
          </p:cNvPr>
          <p:cNvSpPr>
            <a:spLocks noGrp="1"/>
          </p:cNvSpPr>
          <p:nvPr>
            <p:ph type="title"/>
          </p:nvPr>
        </p:nvSpPr>
        <p:spPr>
          <a:xfrm>
            <a:off x="1295401" y="1127906"/>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Utility services:</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1E7E0C-6945-FA67-8CE6-CB1C9645F531}"/>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According to a recent research by the Federation of Micro - entrepreneurs, labor was the main driver of increasing company expenditures in 2015, with utilities being a close second (FSB). It's crucial to pick the right supplier for your company because operating expenses, such as electricity and natural gas, comprise one of the major upfront costs for businesses. It might be tough for organizations to grasp what they expect from their suppliers because there are so many utility vendors. Most people choose the "Big Six" because of their established clientele and respectable starting deals. The "Big Six" excel in the area of popularity, but frequently fall short in terms of dependability and customer support. </a:t>
            </a:r>
          </a:p>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Many commencement firms are finding that going with an independent utility provider is a preferred and smart decision. They get to enjoy the unmatched customer experience offered by customizable distributors, frequently for a lot less money than top electricity and natural gas companies. In contrast to sticking with a well-known company because they believe it will be simpler to stay with friends, restaurant workers are a more and more saying that obtaining a manufacturer who offers distributed power arrangements to suit their specific needs is far more meaningful to them. Any vital role in the improvement is stymied by apathy, and even this rule also apply to energy costs. An owner is setting themselves up for future problems if they don't obtain the bargain they appreciate right away. From the start, they must assume responsibility of their own energy and communicate through their ankles.</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11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2167B-E233-6806-CE12-8FD31FF0BA1E}"/>
              </a:ext>
            </a:extLst>
          </p:cNvPr>
          <p:cNvSpPr>
            <a:spLocks noGrp="1"/>
          </p:cNvSpPr>
          <p:nvPr>
            <p:ph type="title"/>
          </p:nvPr>
        </p:nvSpPr>
        <p:spPr>
          <a:xfrm>
            <a:off x="1295401" y="1114654"/>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Establishment and upkeep of facilities:</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9DA418-4CB3-2DC3-A006-9787553588AA}"/>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You need implement an effective if you want to operate a service efficiently. In the long run, putting in high-quality equipment up front will ensure that maintenance and repairs are kept to a minimum. Many establishments overlook the need of selecting the best supplier to maintain their appliances. </a:t>
            </a:r>
          </a:p>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'Creating a list of contacts and suppliers that are vital to your company must be the hardest obstacle for something or someone launching a restaurant,' says one expert. Building a network of people you can work with and trust can be challenging for somebody who isn't already employed in the food industry. The relationships you establish with your customers is crucial; for any establishment, knowledge that a dependable electrician or food supplier is just a quick phone call away is significant. "Customer experience should be your primary criterion for selecting vendors. To have trustworthy customers for your company means it's crucial to be able to connect a name with a number. It is important for any company to know that you contractors are taking good care of your establishment.</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115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FBE67-F6A8-D3F0-EB54-8F6106D3A7C7}"/>
              </a:ext>
            </a:extLst>
          </p:cNvPr>
          <p:cNvSpPr>
            <a:spLocks noGrp="1"/>
          </p:cNvSpPr>
          <p:nvPr>
            <p:ph type="title"/>
          </p:nvPr>
        </p:nvSpPr>
        <p:spPr>
          <a:xfrm>
            <a:off x="1295401" y="1114654"/>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Legislation and permits:</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C35DB1-3595-9167-EF8A-3E097242CAFD}"/>
              </a:ext>
            </a:extLst>
          </p:cNvPr>
          <p:cNvSpPr>
            <a:spLocks noGrp="1"/>
          </p:cNvSpPr>
          <p:nvPr>
            <p:ph idx="1"/>
          </p:nvPr>
        </p:nvSpPr>
        <p:spPr>
          <a:xfrm>
            <a:off x="1295401" y="2556931"/>
            <a:ext cx="9601196" cy="3499311"/>
          </a:xfrm>
        </p:spPr>
        <p:txBody>
          <a:bodyPr>
            <a:normAutofit lnSpcReduction="10000"/>
          </a:bodyPr>
          <a:lstStyle/>
          <a:p>
            <a:pPr marL="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I can need a number of permits to launch your restaurant business. These consist of:</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If you or anyone you know makes a noise for clients, guests, or employees, you must obtain written consent from the appropriate copyrighted material. You can purchase this license through PRS For Music.</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Drinking licensed: An facility that wishes to sell alcohol that must be consumed immediately after purchase must be authorized on the on. Through the website of your county municipalities, customers can request this licenses.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Food labeling and hygiene certification: This certification attests to your knowledge of and compliance with the necessary health- and safety- and food good hygiene.</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Personal insurance safeguards you in the event that one of your clients sustains a physical injury or property damage as a result of company operation. Legal fees or possible litigation are covered by the public liability insurance, which is crucial for companies that frequently deal with their clients.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Building permission: A construct permit is necessary if you plan to construct an entirely new structure or make additions to an existing one.</a:t>
            </a:r>
          </a:p>
          <a:p>
            <a:pPr marL="342900" marR="0" lvl="0" indent="-342900" algn="just">
              <a:lnSpc>
                <a:spcPct val="150000"/>
              </a:lnSpc>
              <a:spcBef>
                <a:spcPts val="0"/>
              </a:spcBef>
              <a:spcAft>
                <a:spcPts val="80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Meal premises permission - Your county government must investigate and allow your establishment if it serves chicken, fish, eggs, or milk. You can submit an application for this license on the website.</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2152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820F-4349-EE13-275F-D705C710F541}"/>
              </a:ext>
            </a:extLst>
          </p:cNvPr>
          <p:cNvSpPr>
            <a:spLocks noGrp="1"/>
          </p:cNvSpPr>
          <p:nvPr>
            <p:ph type="title"/>
          </p:nvPr>
        </p:nvSpPr>
        <p:spPr>
          <a:xfrm>
            <a:off x="1295401" y="1127906"/>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Times New Roman" panose="02020603050405020304" pitchFamily="18" charset="0"/>
              </a:rPr>
              <a:t>Personnel &amp; Development: </a:t>
            </a:r>
            <a:endParaRPr lang="en-US" sz="1100" dirty="0"/>
          </a:p>
        </p:txBody>
      </p:sp>
      <p:sp>
        <p:nvSpPr>
          <p:cNvPr id="3" name="Content Placeholder 2">
            <a:extLst>
              <a:ext uri="{FF2B5EF4-FFF2-40B4-BE49-F238E27FC236}">
                <a16:creationId xmlns:a16="http://schemas.microsoft.com/office/drawing/2014/main" id="{B646C0F4-A3BE-B5AC-2328-814900FC8248}"/>
              </a:ext>
            </a:extLst>
          </p:cNvPr>
          <p:cNvSpPr>
            <a:spLocks noGrp="1"/>
          </p:cNvSpPr>
          <p:nvPr>
            <p:ph idx="1"/>
          </p:nvPr>
        </p:nvSpPr>
        <p:spPr/>
        <p:txBody>
          <a:bodyPr>
            <a:normAutofit/>
          </a:bodyPr>
          <a:lstStyle/>
          <a:p>
            <a:pPr marL="0" marR="0" algn="just">
              <a:lnSpc>
                <a:spcPct val="150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A crucial component of any hospitality business is teamwork. Once considering operating an eatery, it is crucial to take these costs into account because restaurant frequently spend a third or more of their income on staffing, procurement, and learning. Starting your own business can be challenging as you are contending for the existing talent with large, more established firms. The solution to this issue is to make sure that your employment contracts are clear and mention that you are a newly-opened restaurant. It can be helpful in explaining your vision for one startup firm to potential employees because candidates are frequently intrigued by the growth prospect of working for a try.</a:t>
            </a:r>
          </a:p>
          <a:p>
            <a:pPr marL="0" marR="0" algn="just">
              <a:lnSpc>
                <a:spcPct val="150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That have competition from other restaurants when it comes to building your reputation, much like when fighting for employees. Being a new company and lacking the authority and reputation of your rivals can make it challenging to distinguish out from the competition. It's crucial to keep in mind that, as a small, newly established food company, you're appealing to a curious population! A quarter of people to a recent poll conducted ahead of Small Business Saturday said they were more likely to patronize neighborhood small businesses today than they were five years earlier. This rising statistic demonstrates that customers are eager to patronize local enterprises, including restaurant. You can attract customers to your establishment by showcasing your label's passion and ethics in your marketing efforts.</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2726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9ADF1-49FE-C982-40C8-C2F9AD95B3CB}"/>
              </a:ext>
            </a:extLst>
          </p:cNvPr>
          <p:cNvSpPr>
            <a:spLocks noGrp="1"/>
          </p:cNvSpPr>
          <p:nvPr>
            <p:ph type="title"/>
          </p:nvPr>
        </p:nvSpPr>
        <p:spPr>
          <a:xfrm>
            <a:off x="1295401" y="1114654"/>
            <a:ext cx="9601196" cy="1303867"/>
          </a:xfrm>
        </p:spPr>
        <p:txBody>
          <a:bodyPr>
            <a:normAutofit/>
          </a:bodyPr>
          <a:lstStyle/>
          <a:p>
            <a:r>
              <a:rPr lang="en-US" sz="1100" b="1" dirty="0">
                <a:effectLst/>
                <a:latin typeface="Arial" panose="020B0604020202020204" pitchFamily="34" charset="0"/>
                <a:ea typeface="Calibri" panose="020F0502020204030204" pitchFamily="34" charset="0"/>
                <a:cs typeface="Arial" panose="020B0604020202020204" pitchFamily="34" charset="0"/>
              </a:rPr>
              <a:t>Going computerized:</a:t>
            </a:r>
            <a:br>
              <a:rPr lang="en-US"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26AD43-356A-B0E4-CC0F-8506E18160DF}"/>
              </a:ext>
            </a:extLst>
          </p:cNvPr>
          <p:cNvSpPr>
            <a:spLocks noGrp="1"/>
          </p:cNvSpPr>
          <p:nvPr>
            <p:ph idx="1"/>
          </p:nvPr>
        </p:nvSpPr>
        <p:spPr/>
        <p:txBody>
          <a:bodyPr>
            <a:normAutofit/>
          </a:bodyPr>
          <a:lstStyle/>
          <a:p>
            <a:pPr marL="0" marR="0" indent="0" algn="just">
              <a:lnSpc>
                <a:spcPct val="150000"/>
              </a:lnSpc>
              <a:spcBef>
                <a:spcPts val="0"/>
              </a:spcBef>
              <a:spcAft>
                <a:spcPts val="800"/>
              </a:spcAft>
              <a:buNone/>
            </a:pPr>
            <a:r>
              <a:rPr lang="en-US" sz="1100" dirty="0">
                <a:effectLst/>
                <a:latin typeface="Arial" panose="020B0604020202020204" pitchFamily="34" charset="0"/>
                <a:ea typeface="Calibri" panose="020F0502020204030204" pitchFamily="34" charset="0"/>
                <a:cs typeface="Arial" panose="020B0604020202020204" pitchFamily="34" charset="0"/>
              </a:rPr>
              <a:t>Software and techniques developed to simplify the operation of entertainment enterprises, include those specialized for restaurants, have made ones remarkable advancements in consecutive years. A strong Electronic system could assist you in managing every area of your restaurant, and thus the data it produces ought provide you with a helpful picture of how their company is doing. Reservations, taking and assigning orders, inventory management (stock levels and usage to reduce wastage), ordering management, staff scheduling and performance, tracking labor costs, taking payments, customer engagement and marketing, kitchen management, and business analytics and reporting are typical areas that Transaction processing software is aimed at assisting to. There are also several Automated inventory vendors to pick amongst, and as was already said, some specialize in the hospitality business and cater their offerings to different types of restaurants.</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6449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888F-2A9F-0C0D-BC7E-D4A7BB96D77D}"/>
              </a:ext>
            </a:extLst>
          </p:cNvPr>
          <p:cNvSpPr>
            <a:spLocks noGrp="1"/>
          </p:cNvSpPr>
          <p:nvPr>
            <p:ph type="title"/>
          </p:nvPr>
        </p:nvSpPr>
        <p:spPr/>
        <p:txBody>
          <a:bodyPr>
            <a:normAutofit/>
          </a:bodyPr>
          <a:lstStyle/>
          <a:p>
            <a:r>
              <a:rPr lang="en-US" sz="11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F4ADF1B-45C9-4C9A-FF1A-FF23BC805E08}"/>
              </a:ext>
            </a:extLst>
          </p:cNvPr>
          <p:cNvSpPr>
            <a:spLocks noGrp="1"/>
          </p:cNvSpPr>
          <p:nvPr>
            <p:ph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Business, R. (2020, January 1). Restaurant Business. Restaurant Business. </a:t>
            </a:r>
            <a:r>
              <a:rPr lang="en-US" sz="1100" dirty="0">
                <a:latin typeface="Arial" panose="020B0604020202020204" pitchFamily="34" charset="0"/>
                <a:cs typeface="Arial" panose="020B0604020202020204" pitchFamily="34" charset="0"/>
                <a:hlinkClick r:id="rId2"/>
              </a:rPr>
              <a:t>http://rbjournal.org/index.php/rb</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Nunes, K. (2022, September 7). Wellful reimagining the business of health and wellness | Food Business News. Wellful Reimagining the Business of Health and Wellness | Food Business News. </a:t>
            </a:r>
            <a:r>
              <a:rPr lang="en-US" sz="1100" dirty="0">
                <a:latin typeface="Arial" panose="020B0604020202020204" pitchFamily="34" charset="0"/>
                <a:cs typeface="Arial" panose="020B0604020202020204" pitchFamily="34" charset="0"/>
                <a:hlinkClick r:id="rId3"/>
              </a:rPr>
              <a:t>https://www.foodbusinessnews.net/articles/22153-wellful-reimagining-the-business-of-health-and-wellness</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Parker, T. (2022, July 15). The Basics of Financing a Business. Investopedia. https://www.investopedia.com/articles/pf/13/business-financing-primer.asp</a:t>
            </a:r>
          </a:p>
          <a:p>
            <a:pPr>
              <a:lnSpc>
                <a:spcPct val="150000"/>
              </a:lnSpc>
            </a:pPr>
            <a:r>
              <a:rPr lang="en-US" sz="1100" dirty="0">
                <a:latin typeface="Arial" panose="020B0604020202020204" pitchFamily="34" charset="0"/>
                <a:cs typeface="Arial" panose="020B0604020202020204" pitchFamily="34" charset="0"/>
              </a:rPr>
              <a:t>Restaurant Business. (n.d.). Restaurant Business. Retrieved September 8, 2022, from </a:t>
            </a:r>
            <a:r>
              <a:rPr lang="en-US" sz="1100" dirty="0">
                <a:latin typeface="Arial" panose="020B0604020202020204" pitchFamily="34" charset="0"/>
                <a:cs typeface="Arial" panose="020B0604020202020204" pitchFamily="34" charset="0"/>
                <a:hlinkClick r:id="rId4"/>
              </a:rPr>
              <a:t>https://www.scimagojr.com/journalsearch.php?q=4900152405&amp;tip=sid&amp;clean=0</a:t>
            </a:r>
            <a:endParaRPr lang="en-US" sz="1100" dirty="0">
              <a:latin typeface="Arial" panose="020B0604020202020204" pitchFamily="34" charset="0"/>
              <a:cs typeface="Arial" panose="020B0604020202020204" pitchFamily="34" charset="0"/>
            </a:endParaRPr>
          </a:p>
          <a:p>
            <a:pPr>
              <a:lnSpc>
                <a:spcPct val="150000"/>
              </a:lnSpc>
            </a:pPr>
            <a:r>
              <a:rPr lang="en-US" sz="1100" dirty="0" err="1">
                <a:latin typeface="Arial" panose="020B0604020202020204" pitchFamily="34" charset="0"/>
                <a:cs typeface="Arial" panose="020B0604020202020204" pitchFamily="34" charset="0"/>
              </a:rPr>
              <a:t>Simplilearn</a:t>
            </a:r>
            <a:r>
              <a:rPr lang="en-US" sz="1100" dirty="0">
                <a:latin typeface="Arial" panose="020B0604020202020204" pitchFamily="34" charset="0"/>
                <a:cs typeface="Arial" panose="020B0604020202020204" pitchFamily="34" charset="0"/>
              </a:rPr>
              <a:t>. (2020, September 24). Best Marketing Strategies To Help You Become a Marketing Wizard Today. </a:t>
            </a:r>
            <a:r>
              <a:rPr lang="en-US" sz="1100" dirty="0" err="1">
                <a:latin typeface="Arial" panose="020B0604020202020204" pitchFamily="34" charset="0"/>
                <a:cs typeface="Arial" panose="020B0604020202020204" pitchFamily="34" charset="0"/>
              </a:rPr>
              <a:t>Simplilearn.Com</a:t>
            </a:r>
            <a:r>
              <a:rPr lang="en-US" sz="1100" dirty="0">
                <a:latin typeface="Arial" panose="020B0604020202020204" pitchFamily="34" charset="0"/>
                <a:cs typeface="Arial" panose="020B0604020202020204" pitchFamily="34" charset="0"/>
              </a:rPr>
              <a:t>. </a:t>
            </a:r>
            <a:r>
              <a:rPr lang="en-US" sz="1100">
                <a:latin typeface="Arial" panose="020B0604020202020204" pitchFamily="34" charset="0"/>
                <a:cs typeface="Arial" panose="020B0604020202020204" pitchFamily="34" charset="0"/>
              </a:rPr>
              <a:t>https://www.simplilearn.com/best-marketing-strategies-article</a:t>
            </a: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0163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41</TotalTime>
  <Words>2568</Words>
  <Application>Microsoft Office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Garamond</vt:lpstr>
      <vt:lpstr>PT Sans</vt:lpstr>
      <vt:lpstr>Roboto</vt:lpstr>
      <vt:lpstr>SourceSansPro</vt:lpstr>
      <vt:lpstr>Symbol</vt:lpstr>
      <vt:lpstr>Organic</vt:lpstr>
      <vt:lpstr>Restaurant in UK business</vt:lpstr>
      <vt:lpstr>Introduction</vt:lpstr>
      <vt:lpstr>Choosing a principle: </vt:lpstr>
      <vt:lpstr>Competitive analysis: Examining rivals: </vt:lpstr>
      <vt:lpstr>Marketing strategy: </vt:lpstr>
      <vt:lpstr>Beginning and end business financing: </vt:lpstr>
      <vt:lpstr>Utility services: </vt:lpstr>
      <vt:lpstr>Establishment and upkeep of facilities: </vt:lpstr>
      <vt:lpstr>Legislation and permits: </vt:lpstr>
      <vt:lpstr>Personnel &amp; Development: </vt:lpstr>
      <vt:lpstr>Going computerized: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Restaurant in UK business</dc:title>
  <dc:creator>aleeza iftikhar</dc:creator>
  <cp:lastModifiedBy>Huzaifa Anwer</cp:lastModifiedBy>
  <cp:revision>21</cp:revision>
  <dcterms:created xsi:type="dcterms:W3CDTF">2022-09-07T17:52:02Z</dcterms:created>
  <dcterms:modified xsi:type="dcterms:W3CDTF">2022-09-07T21:07:00Z</dcterms:modified>
</cp:coreProperties>
</file>