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561" r:id="rId5"/>
    <p:sldId id="2562" r:id="rId6"/>
    <p:sldId id="2563" r:id="rId7"/>
    <p:sldId id="2564" r:id="rId8"/>
    <p:sldId id="2565" r:id="rId9"/>
    <p:sldId id="2566" r:id="rId10"/>
    <p:sldId id="2567" r:id="rId11"/>
    <p:sldId id="2577" r:id="rId12"/>
    <p:sldId id="2568" r:id="rId13"/>
    <p:sldId id="2578" r:id="rId14"/>
    <p:sldId id="2579" r:id="rId15"/>
    <p:sldId id="2580" r:id="rId16"/>
    <p:sldId id="2569" r:id="rId17"/>
    <p:sldId id="2570" r:id="rId18"/>
    <p:sldId id="2581" r:id="rId19"/>
    <p:sldId id="2582" r:id="rId20"/>
    <p:sldId id="2583" r:id="rId21"/>
    <p:sldId id="2584" r:id="rId22"/>
    <p:sldId id="2571" r:id="rId23"/>
    <p:sldId id="2572" r:id="rId24"/>
    <p:sldId id="2585" r:id="rId25"/>
    <p:sldId id="2573" r:id="rId26"/>
    <p:sldId id="2586" r:id="rId27"/>
    <p:sldId id="2587" r:id="rId28"/>
    <p:sldId id="2588" r:id="rId29"/>
    <p:sldId id="2574" r:id="rId30"/>
    <p:sldId id="257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ase Study: Dietary Analysis &amp; Meal Planning for an Ironman Athlete" id="{F82993E9-1831-4A01-9BD5-B6D7DBC8B0DB}">
          <p14:sldIdLst>
            <p14:sldId id="2561"/>
          </p14:sldIdLst>
        </p14:section>
        <p14:section name="Overview of Physiological and Nutritional Demands" id="{A314AC9D-38B5-4635-B851-DDF09023BE7F}">
          <p14:sldIdLst>
            <p14:sldId id="2562"/>
            <p14:sldId id="2563"/>
            <p14:sldId id="2564"/>
          </p14:sldIdLst>
        </p14:section>
        <p14:section name="Client Profile and Training Analysis" id="{C899E7D3-38F4-4DC6-BDFA-63BDE4AA4940}">
          <p14:sldIdLst>
            <p14:sldId id="2565"/>
            <p14:sldId id="2566"/>
            <p14:sldId id="2567"/>
            <p14:sldId id="2577"/>
          </p14:sldIdLst>
        </p14:section>
        <p14:section name="Dietary Analysis and Key Findings" id="{D0FE768D-CFAE-4DD7-8897-D3F178691028}">
          <p14:sldIdLst>
            <p14:sldId id="2568"/>
            <p14:sldId id="2578"/>
            <p14:sldId id="2579"/>
            <p14:sldId id="2580"/>
            <p14:sldId id="2569"/>
            <p14:sldId id="2570"/>
            <p14:sldId id="2581"/>
            <p14:sldId id="2582"/>
            <p14:sldId id="2583"/>
            <p14:sldId id="2584"/>
          </p14:sldIdLst>
        </p14:section>
        <p14:section name="Recommendations and Meal Plan" id="{40D806D5-286C-4496-BC53-439E0BBB46F1}">
          <p14:sldIdLst>
            <p14:sldId id="2571"/>
            <p14:sldId id="2572"/>
            <p14:sldId id="2585"/>
            <p14:sldId id="2573"/>
            <p14:sldId id="2586"/>
            <p14:sldId id="2587"/>
            <p14:sldId id="2588"/>
          </p14:sldIdLst>
        </p14:section>
        <p14:section name="Nutritics Analysis and Discussion" id="{A9A6A1DB-283E-4583-A85B-99AE5CAAA10D}">
          <p14:sldIdLst>
            <p14:sldId id="2574"/>
            <p14:sldId id="25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4D0C1B-B90E-4645-806D-AEB0D122381D}" v="948" dt="2025-11-26T13:17:45.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342" autoAdjust="0"/>
    <p:restoredTop sz="94628"/>
  </p:normalViewPr>
  <p:slideViewPr>
    <p:cSldViewPr>
      <p:cViewPr varScale="1">
        <p:scale>
          <a:sx n="56" d="100"/>
          <a:sy n="56" d="100"/>
        </p:scale>
        <p:origin x="208" y="108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1EAA46-4ACF-40E8-ABF2-C77793498488}" type="datetimeFigureOut">
              <a:t>11/27/25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D111D3-3460-4B46-92EF-2F2E5B527564}" type="slidenum">
              <a:t>‹#›</a:t>
            </a:fld>
            <a:endParaRPr lang="en-US"/>
          </a:p>
        </p:txBody>
      </p:sp>
    </p:spTree>
    <p:extLst>
      <p:ext uri="{BB962C8B-B14F-4D97-AF65-F5344CB8AC3E}">
        <p14:creationId xmlns:p14="http://schemas.microsoft.com/office/powerpoint/2010/main" val="827986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08D9FA30-1A0F-45F7-B214-E6A7DB3BF351}" type="slidenum">
              <a:t>1</a:t>
            </a:fld>
            <a:endParaRPr lang="en-US"/>
          </a:p>
        </p:txBody>
      </p:sp>
    </p:spTree>
    <p:extLst>
      <p:ext uri="{BB962C8B-B14F-4D97-AF65-F5344CB8AC3E}">
        <p14:creationId xmlns:p14="http://schemas.microsoft.com/office/powerpoint/2010/main" val="486103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Physiological Demands of Long-Distance Triathlon, Nutritional Requirements of Long-Distance Triathlon
</a:t>
            </a:r>
          </a:p>
        </p:txBody>
      </p:sp>
      <p:sp>
        <p:nvSpPr>
          <p:cNvPr id="4" name="Slide Number Placeholder 3"/>
          <p:cNvSpPr>
            <a:spLocks noGrp="1"/>
          </p:cNvSpPr>
          <p:nvPr>
            <p:ph type="sldNum" sz="quarter" idx="5"/>
          </p:nvPr>
        </p:nvSpPr>
        <p:spPr/>
        <p:txBody>
          <a:bodyPr/>
          <a:lstStyle/>
          <a:p>
            <a:fld id="{08D9FA30-1A0F-45F7-B214-E6A7DB3BF351}" type="slidenum">
              <a:t>2</a:t>
            </a:fld>
            <a:endParaRPr lang="en-US"/>
          </a:p>
        </p:txBody>
      </p:sp>
    </p:spTree>
    <p:extLst>
      <p:ext uri="{BB962C8B-B14F-4D97-AF65-F5344CB8AC3E}">
        <p14:creationId xmlns:p14="http://schemas.microsoft.com/office/powerpoint/2010/main" val="3097018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Long-distance triathlons, such as Ironman events, involve a 3.8 km swim, 180 km cycle, and 42.2 km run, requiring athletes to sustain moderate-intensity exercise for extended periods. These events are predominantly aerobic, relying on efficient oxygen transport and substrate utilization. Key determinants of performance include VO2max, aerobic threshold, and exercise economy. Elite athletes often exhibit VO2max values exceeding 70 ml/kg/min, enabling superior oxygen delivery and waste removal. Maintaining exercise below the first ventilatory threshold minimizes lactate accumulation, delaying fatigue. Additionally, exercise economy—oxygen cost per unit distance—is critical for sustaining pace over ultra-endurance durations. Substrate utilization shifts from fat oxidation at lower intensities to carbohydrate oxidation at higher intensities, necessitating strategic fueling to prevent glycogen depletion. Anthropometric factors, such as low body fat and ectomorphic somatotype, further influence performance by reducing energy cost during prolonged exertion.
</a:t>
            </a:r>
          </a:p>
        </p:txBody>
      </p:sp>
      <p:sp>
        <p:nvSpPr>
          <p:cNvPr id="4" name="Slide Number Placeholder 3"/>
          <p:cNvSpPr>
            <a:spLocks noGrp="1"/>
          </p:cNvSpPr>
          <p:nvPr>
            <p:ph type="sldNum" sz="quarter" idx="5"/>
          </p:nvPr>
        </p:nvSpPr>
        <p:spPr/>
        <p:txBody>
          <a:bodyPr/>
          <a:lstStyle/>
          <a:p>
            <a:fld id="{08D9FA30-1A0F-45F7-B214-E6A7DB3BF351}" type="slidenum">
              <a:t>3</a:t>
            </a:fld>
            <a:endParaRPr lang="en-US"/>
          </a:p>
        </p:txBody>
      </p:sp>
    </p:spTree>
    <p:extLst>
      <p:ext uri="{BB962C8B-B14F-4D97-AF65-F5344CB8AC3E}">
        <p14:creationId xmlns:p14="http://schemas.microsoft.com/office/powerpoint/2010/main" val="1999263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Ironman athletes face energy expenditures exceeding 10,000 kcal during competition, requiring meticulous nutritional planning. Pre-event strategies include optimizing body composition through controlled caloric deficits during base training phases and implementing periodized nutrition to enhance fat oxidation. Carbohydrate loading (10–12 g/kg/day) in the days preceding the event maximizes glycogen stores, while race-day fueling focuses on maintaining carbohydrate availability via exogenous sources. During the event, athletes should aim for 60–90 g/hour of carbohydrate intake, combining glucose and fructose for optimal absorption. Hydration strategies involve electrolyte-rich fluids to prevent dehydration and maintain performance, with sweat rate assessments guiding intake. Micronutrient adequacy and strategic caffeine use in later stages can further enhance endurance and reduce perceived exertion. Collectively, these nutritional interventions support sustained energy delivery, mitigate fatigue, and optimize physiological function throughout the race.
</a:t>
            </a:r>
          </a:p>
        </p:txBody>
      </p:sp>
      <p:sp>
        <p:nvSpPr>
          <p:cNvPr id="4" name="Slide Number Placeholder 3"/>
          <p:cNvSpPr>
            <a:spLocks noGrp="1"/>
          </p:cNvSpPr>
          <p:nvPr>
            <p:ph type="sldNum" sz="quarter" idx="5"/>
          </p:nvPr>
        </p:nvSpPr>
        <p:spPr/>
        <p:txBody>
          <a:bodyPr/>
          <a:lstStyle/>
          <a:p>
            <a:fld id="{08D9FA30-1A0F-45F7-B214-E6A7DB3BF351}" type="slidenum">
              <a:t>4</a:t>
            </a:fld>
            <a:endParaRPr lang="en-US"/>
          </a:p>
        </p:txBody>
      </p:sp>
    </p:spTree>
    <p:extLst>
      <p:ext uri="{BB962C8B-B14F-4D97-AF65-F5344CB8AC3E}">
        <p14:creationId xmlns:p14="http://schemas.microsoft.com/office/powerpoint/2010/main" val="771808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Client Profile, Training and Energy Expenditure
</a:t>
            </a:r>
          </a:p>
        </p:txBody>
      </p:sp>
      <p:sp>
        <p:nvSpPr>
          <p:cNvPr id="4" name="Slide Number Placeholder 3"/>
          <p:cNvSpPr>
            <a:spLocks noGrp="1"/>
          </p:cNvSpPr>
          <p:nvPr>
            <p:ph type="sldNum" sz="quarter" idx="5"/>
          </p:nvPr>
        </p:nvSpPr>
        <p:spPr/>
        <p:txBody>
          <a:bodyPr/>
          <a:lstStyle/>
          <a:p>
            <a:fld id="{08D9FA30-1A0F-45F7-B214-E6A7DB3BF351}" type="slidenum">
              <a:t>5</a:t>
            </a:fld>
            <a:endParaRPr lang="en-US"/>
          </a:p>
        </p:txBody>
      </p:sp>
    </p:spTree>
    <p:extLst>
      <p:ext uri="{BB962C8B-B14F-4D97-AF65-F5344CB8AC3E}">
        <p14:creationId xmlns:p14="http://schemas.microsoft.com/office/powerpoint/2010/main" val="4159420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The athlete is a 35-year-old male Ironman triathlete aiming to improve performance and reduce body weight to approximately 80 kg. Current anthropometric data indicate a height of 1.85 m, weight of 88.6 kg, and body fat percentage of 20.18%, placing him at the upper end of ACSM health guidelines. Following a layoff due to injury, the athlete resumed high-volume training, averaging multiple sessions daily. His primary goal is to enhance endurance capacity and achieve optimal body composition for competitive advantage. Dietary preferences include avoidance of fish and limited vegetable intake, with a tendency toward processed foods and sports nutrition products. These factors inform the nutritional strategy required to meet performance objectives while addressing health-related concerns.
</a:t>
            </a:r>
          </a:p>
        </p:txBody>
      </p:sp>
      <p:sp>
        <p:nvSpPr>
          <p:cNvPr id="4" name="Slide Number Placeholder 3"/>
          <p:cNvSpPr>
            <a:spLocks noGrp="1"/>
          </p:cNvSpPr>
          <p:nvPr>
            <p:ph type="sldNum" sz="quarter" idx="5"/>
          </p:nvPr>
        </p:nvSpPr>
        <p:spPr/>
        <p:txBody>
          <a:bodyPr/>
          <a:lstStyle/>
          <a:p>
            <a:fld id="{08D9FA30-1A0F-45F7-B214-E6A7DB3BF351}" type="slidenum">
              <a:t>6</a:t>
            </a:fld>
            <a:endParaRPr lang="en-US"/>
          </a:p>
        </p:txBody>
      </p:sp>
    </p:spTree>
    <p:extLst>
      <p:ext uri="{BB962C8B-B14F-4D97-AF65-F5344CB8AC3E}">
        <p14:creationId xmlns:p14="http://schemas.microsoft.com/office/powerpoint/2010/main" val="626757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Energy expenditure was estimated using the Cunningham equation and Garmin fitness data, revealing a basal metabolic rate of 2,055 kcal/day and total daily expenditure averaging 3,567 kcal. Training logs indicate frequent multi-session days, including endurance cycling, running, swimming, and strength training. The athlete's current phase emphasizes base building with high volume and low-to-moderate intensity, presenting an opportunity for fat mass reduction through controlled energy deficits. Table 1 summarizes daily energy expenditure and training activities, highlighting variability across sessions and the need for precise caloric and macronutrient planning to support recovery and adaptation while achieving weight loss goals.
</a:t>
            </a:r>
          </a:p>
        </p:txBody>
      </p:sp>
      <p:sp>
        <p:nvSpPr>
          <p:cNvPr id="4" name="Slide Number Placeholder 3"/>
          <p:cNvSpPr>
            <a:spLocks noGrp="1"/>
          </p:cNvSpPr>
          <p:nvPr>
            <p:ph type="sldNum" sz="quarter" idx="5"/>
          </p:nvPr>
        </p:nvSpPr>
        <p:spPr/>
        <p:txBody>
          <a:bodyPr/>
          <a:lstStyle/>
          <a:p>
            <a:fld id="{08D9FA30-1A0F-45F7-B214-E6A7DB3BF351}" type="slidenum">
              <a:t>7</a:t>
            </a:fld>
            <a:endParaRPr lang="en-US"/>
          </a:p>
        </p:txBody>
      </p:sp>
    </p:spTree>
    <p:extLst>
      <p:ext uri="{BB962C8B-B14F-4D97-AF65-F5344CB8AC3E}">
        <p14:creationId xmlns:p14="http://schemas.microsoft.com/office/powerpoint/2010/main" val="897501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Current Diet Analysis, Micronutrient Analysis
</a:t>
            </a:r>
          </a:p>
        </p:txBody>
      </p:sp>
      <p:sp>
        <p:nvSpPr>
          <p:cNvPr id="4" name="Slide Number Placeholder 3"/>
          <p:cNvSpPr>
            <a:spLocks noGrp="1"/>
          </p:cNvSpPr>
          <p:nvPr>
            <p:ph type="sldNum" sz="quarter" idx="5"/>
          </p:nvPr>
        </p:nvSpPr>
        <p:spPr/>
        <p:txBody>
          <a:bodyPr/>
          <a:lstStyle/>
          <a:p>
            <a:fld id="{08D9FA30-1A0F-45F7-B214-E6A7DB3BF351}" type="slidenum">
              <a:t>9</a:t>
            </a:fld>
            <a:endParaRPr lang="en-US"/>
          </a:p>
        </p:txBody>
      </p:sp>
    </p:spTree>
    <p:extLst>
      <p:ext uri="{BB962C8B-B14F-4D97-AF65-F5344CB8AC3E}">
        <p14:creationId xmlns:p14="http://schemas.microsoft.com/office/powerpoint/2010/main" val="774323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Analysis of the athlete's 7-day food diary revealed an average energy intake of 3,308 kcal, slightly exceeding the target for weight reduction. Macronutrient distribution approximated 50% carbohydrate, 30% fat, and 20% protein, with protein intake notably high at 1.8 g/kg/day. Carbohydrate intake averaged 4.8 g/kg/day, marginally below the recommended 5 g/kg, but sugar consumption was excessive at 198 g/day. Micronutrient evaluation indicated deficiencies in iron, selenium, vitamins A, D, E, and folate, alongside excessive sodium intake. These imbalances reflect a reliance on processed foods and sports supplements, contributing to inadequate nutrient diversity and elevated health risks. Tables 2, 3, and 4 detail food logs and nutrient comparisons against target values.
</a:t>
            </a:r>
          </a:p>
        </p:txBody>
      </p:sp>
      <p:sp>
        <p:nvSpPr>
          <p:cNvPr id="4" name="Slide Number Placeholder 3"/>
          <p:cNvSpPr>
            <a:spLocks noGrp="1"/>
          </p:cNvSpPr>
          <p:nvPr>
            <p:ph type="sldNum" sz="quarter" idx="5"/>
          </p:nvPr>
        </p:nvSpPr>
        <p:spPr/>
        <p:txBody>
          <a:bodyPr/>
          <a:lstStyle/>
          <a:p>
            <a:fld id="{08D9FA30-1A0F-45F7-B214-E6A7DB3BF351}" type="slidenum">
              <a:t>13</a:t>
            </a:fld>
            <a:endParaRPr lang="en-US"/>
          </a:p>
        </p:txBody>
      </p:sp>
    </p:spTree>
    <p:extLst>
      <p:ext uri="{BB962C8B-B14F-4D97-AF65-F5344CB8AC3E}">
        <p14:creationId xmlns:p14="http://schemas.microsoft.com/office/powerpoint/2010/main" val="1661225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Micronutrient assessment revealed critical shortfalls in iron, selenium, iodine, and vitamins A, D, E, and B9, all essential for energy metabolism, immune function, and recovery. Sodium intake exceeded safe thresholds, primarily due to processed foods and sports drinks. These deficiencies and excesses underscore the need for dietary adjustments emphasizing whole foods, nutrient-rich sources, and reduced reliance on supplements. Table 4 provides a detailed comparison of micronutrient intake against recommended values, highlighting areas requiring intervention.
</a:t>
            </a:r>
          </a:p>
        </p:txBody>
      </p:sp>
      <p:sp>
        <p:nvSpPr>
          <p:cNvPr id="4" name="Slide Number Placeholder 3"/>
          <p:cNvSpPr>
            <a:spLocks noGrp="1"/>
          </p:cNvSpPr>
          <p:nvPr>
            <p:ph type="sldNum" sz="quarter" idx="5"/>
          </p:nvPr>
        </p:nvSpPr>
        <p:spPr/>
        <p:txBody>
          <a:bodyPr/>
          <a:lstStyle/>
          <a:p>
            <a:fld id="{08D9FA30-1A0F-45F7-B214-E6A7DB3BF351}" type="slidenum">
              <a:t>14</a:t>
            </a:fld>
            <a:endParaRPr lang="en-US"/>
          </a:p>
        </p:txBody>
      </p:sp>
    </p:spTree>
    <p:extLst>
      <p:ext uri="{BB962C8B-B14F-4D97-AF65-F5344CB8AC3E}">
        <p14:creationId xmlns:p14="http://schemas.microsoft.com/office/powerpoint/2010/main" val="1818516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9D0D4-A967-0BDE-6F80-4915D359AE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06C938-00BC-6440-8C16-754D9158FB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1DD223-C806-B9AB-9F94-914F8729D017}"/>
              </a:ext>
            </a:extLst>
          </p:cNvPr>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Micronutrient assessment revealed critical shortfalls in iron, selenium, iodine, and vitamins A, D, E, and B9, all essential for energy metabolism, immune function, and recovery. Sodium intake exceeded safe thresholds, primarily due to processed foods and sports drinks. These deficiencies and excesses underscore the need for dietary adjustments emphasizing whole foods, nutrient-rich sources, and reduced reliance on supplements. Table 4 provides a detailed comparison of micronutrient intake against recommended values, highlighting areas requiring intervention.
</a:t>
            </a:r>
          </a:p>
        </p:txBody>
      </p:sp>
      <p:sp>
        <p:nvSpPr>
          <p:cNvPr id="4" name="Slide Number Placeholder 3">
            <a:extLst>
              <a:ext uri="{FF2B5EF4-FFF2-40B4-BE49-F238E27FC236}">
                <a16:creationId xmlns:a16="http://schemas.microsoft.com/office/drawing/2014/main" id="{ECDE5807-3E08-B9A4-550C-9A51B9A49DC7}"/>
              </a:ext>
            </a:extLst>
          </p:cNvPr>
          <p:cNvSpPr>
            <a:spLocks noGrp="1"/>
          </p:cNvSpPr>
          <p:nvPr>
            <p:ph type="sldNum" sz="quarter" idx="5"/>
          </p:nvPr>
        </p:nvSpPr>
        <p:spPr/>
        <p:txBody>
          <a:bodyPr/>
          <a:lstStyle/>
          <a:p>
            <a:fld id="{08D9FA30-1A0F-45F7-B214-E6A7DB3BF351}" type="slidenum">
              <a:t>15</a:t>
            </a:fld>
            <a:endParaRPr lang="en-US"/>
          </a:p>
        </p:txBody>
      </p:sp>
    </p:spTree>
    <p:extLst>
      <p:ext uri="{BB962C8B-B14F-4D97-AF65-F5344CB8AC3E}">
        <p14:creationId xmlns:p14="http://schemas.microsoft.com/office/powerpoint/2010/main" val="1991356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Dietary Recommendations, 7-Day Meal Plan
</a:t>
            </a:r>
          </a:p>
        </p:txBody>
      </p:sp>
      <p:sp>
        <p:nvSpPr>
          <p:cNvPr id="4" name="Slide Number Placeholder 3"/>
          <p:cNvSpPr>
            <a:spLocks noGrp="1"/>
          </p:cNvSpPr>
          <p:nvPr>
            <p:ph type="sldNum" sz="quarter" idx="5"/>
          </p:nvPr>
        </p:nvSpPr>
        <p:spPr/>
        <p:txBody>
          <a:bodyPr/>
          <a:lstStyle/>
          <a:p>
            <a:fld id="{08D9FA30-1A0F-45F7-B214-E6A7DB3BF351}" type="slidenum">
              <a:t>19</a:t>
            </a:fld>
            <a:endParaRPr lang="en-US"/>
          </a:p>
        </p:txBody>
      </p:sp>
    </p:spTree>
    <p:extLst>
      <p:ext uri="{BB962C8B-B14F-4D97-AF65-F5344CB8AC3E}">
        <p14:creationId xmlns:p14="http://schemas.microsoft.com/office/powerpoint/2010/main" val="13563741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To address identified issues, recommendations include reducing processed foods and sports supplements, increasing intake of whole grains, vegetables, legumes, nuts, and seeds, and incorporating quality protein sources such as eggs and lean meats. Strategies should aim to lower sugar and saturated fat intake while enhancing unsaturated fat and omega-3 consumption. Micronutrient adequacy can be achieved through diverse food choices, including leafy greens and fortified products. Hydration should prioritize water and electrolyte solutions during prolonged sessions, avoiding unnecessary sodium from processed snacks. These changes support improved health, optimized body composition, and enhanced endurance performance.
</a:t>
            </a:r>
          </a:p>
        </p:txBody>
      </p:sp>
      <p:sp>
        <p:nvSpPr>
          <p:cNvPr id="4" name="Slide Number Placeholder 3"/>
          <p:cNvSpPr>
            <a:spLocks noGrp="1"/>
          </p:cNvSpPr>
          <p:nvPr>
            <p:ph type="sldNum" sz="quarter" idx="5"/>
          </p:nvPr>
        </p:nvSpPr>
        <p:spPr/>
        <p:txBody>
          <a:bodyPr/>
          <a:lstStyle/>
          <a:p>
            <a:fld id="{08D9FA30-1A0F-45F7-B214-E6A7DB3BF351}" type="slidenum">
              <a:t>20</a:t>
            </a:fld>
            <a:endParaRPr lang="en-US"/>
          </a:p>
        </p:txBody>
      </p:sp>
    </p:spTree>
    <p:extLst>
      <p:ext uri="{BB962C8B-B14F-4D97-AF65-F5344CB8AC3E}">
        <p14:creationId xmlns:p14="http://schemas.microsoft.com/office/powerpoint/2010/main" val="20328050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8CF8E-4C10-8EE8-3609-B4CA525489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09C637-67C5-F9D8-79C4-7208A04EA7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7CEB07-6C5E-E310-B0B2-F1D5D91C42FA}"/>
              </a:ext>
            </a:extLst>
          </p:cNvPr>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To address identified issues, recommendations include reducing processed foods and sports supplements, increasing intake of whole grains, vegetables, legumes, nuts, and seeds, and incorporating quality protein sources such as eggs and lean meats. Strategies should aim to lower sugar and saturated fat intake while enhancing unsaturated fat and omega-3 consumption. Micronutrient adequacy can be achieved through diverse food choices, including leafy greens and fortified products. Hydration should prioritize water and electrolyte solutions during prolonged sessions, avoiding unnecessary sodium from processed snacks. These changes support improved health, optimized body composition, and enhanced endurance performance.
</a:t>
            </a:r>
          </a:p>
        </p:txBody>
      </p:sp>
      <p:sp>
        <p:nvSpPr>
          <p:cNvPr id="4" name="Slide Number Placeholder 3">
            <a:extLst>
              <a:ext uri="{FF2B5EF4-FFF2-40B4-BE49-F238E27FC236}">
                <a16:creationId xmlns:a16="http://schemas.microsoft.com/office/drawing/2014/main" id="{483733D2-7E28-C7BE-BC51-E55BB658989F}"/>
              </a:ext>
            </a:extLst>
          </p:cNvPr>
          <p:cNvSpPr>
            <a:spLocks noGrp="1"/>
          </p:cNvSpPr>
          <p:nvPr>
            <p:ph type="sldNum" sz="quarter" idx="5"/>
          </p:nvPr>
        </p:nvSpPr>
        <p:spPr/>
        <p:txBody>
          <a:bodyPr/>
          <a:lstStyle/>
          <a:p>
            <a:fld id="{08D9FA30-1A0F-45F7-B214-E6A7DB3BF351}" type="slidenum">
              <a:t>21</a:t>
            </a:fld>
            <a:endParaRPr lang="en-US"/>
          </a:p>
        </p:txBody>
      </p:sp>
    </p:spTree>
    <p:extLst>
      <p:ext uri="{BB962C8B-B14F-4D97-AF65-F5344CB8AC3E}">
        <p14:creationId xmlns:p14="http://schemas.microsoft.com/office/powerpoint/2010/main" val="1281465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The revised 7-day meal plan reduces total energy intake to approximately 3,043 kcal/day, achieving the desired caloric deficit while maintaining macronutrient balance. Carbohydrate intake remains around 50% of total energy, with adjustments for heavy training days. Protein is moderated to 1.6 g/kg/day, and fat intake emphasizes unsaturated sources. Timing strategies ensure pre-training carbohydrate availability and post-training recovery nutrition. Table 6 summarizes energy and macronutrient values across the week, demonstrating alignment with performance and health goals.
</a:t>
            </a:r>
          </a:p>
        </p:txBody>
      </p:sp>
      <p:sp>
        <p:nvSpPr>
          <p:cNvPr id="4" name="Slide Number Placeholder 3"/>
          <p:cNvSpPr>
            <a:spLocks noGrp="1"/>
          </p:cNvSpPr>
          <p:nvPr>
            <p:ph type="sldNum" sz="quarter" idx="5"/>
          </p:nvPr>
        </p:nvSpPr>
        <p:spPr/>
        <p:txBody>
          <a:bodyPr/>
          <a:lstStyle/>
          <a:p>
            <a:fld id="{08D9FA30-1A0F-45F7-B214-E6A7DB3BF351}" type="slidenum">
              <a:t>22</a:t>
            </a:fld>
            <a:endParaRPr lang="en-US"/>
          </a:p>
        </p:txBody>
      </p:sp>
    </p:spTree>
    <p:extLst>
      <p:ext uri="{BB962C8B-B14F-4D97-AF65-F5344CB8AC3E}">
        <p14:creationId xmlns:p14="http://schemas.microsoft.com/office/powerpoint/2010/main" val="37251112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Nutritics Report Example, Discussion Points
</a:t>
            </a:r>
          </a:p>
        </p:txBody>
      </p:sp>
      <p:sp>
        <p:nvSpPr>
          <p:cNvPr id="4" name="Slide Number Placeholder 3"/>
          <p:cNvSpPr>
            <a:spLocks noGrp="1"/>
          </p:cNvSpPr>
          <p:nvPr>
            <p:ph type="sldNum" sz="quarter" idx="5"/>
          </p:nvPr>
        </p:nvSpPr>
        <p:spPr/>
        <p:txBody>
          <a:bodyPr/>
          <a:lstStyle/>
          <a:p>
            <a:fld id="{08D9FA30-1A0F-45F7-B214-E6A7DB3BF351}" type="slidenum">
              <a:t>26</a:t>
            </a:fld>
            <a:endParaRPr lang="en-US"/>
          </a:p>
        </p:txBody>
      </p:sp>
    </p:spTree>
    <p:extLst>
      <p:ext uri="{BB962C8B-B14F-4D97-AF65-F5344CB8AC3E}">
        <p14:creationId xmlns:p14="http://schemas.microsoft.com/office/powerpoint/2010/main" val="34008670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https://uowtsd-my.sharepoint.com/personal/g_forster_uwtsd_ac_uk/_layouts/15/Doc.aspx?sourcedoc=%7B7B633575-28B0-4CC5-B239-2F833E9C199F%7D&amp;file=BMSN7000%20GF%20Ass%202.docx&amp;action=default&amp;mobileredirect=true
Consider alternative strategies to improve micronutrient intake without increasing caloric load. How might carbohydrate periodization be adapted for different training phases? Discuss the role of sports supplements versus whole foods in endurance nutrition. Evaluate the potential impact of reducing processed food reliance on performance and recovery.
</a:t>
            </a:r>
          </a:p>
        </p:txBody>
      </p:sp>
      <p:sp>
        <p:nvSpPr>
          <p:cNvPr id="4" name="Slide Number Placeholder 3"/>
          <p:cNvSpPr>
            <a:spLocks noGrp="1"/>
          </p:cNvSpPr>
          <p:nvPr>
            <p:ph type="sldNum" sz="quarter" idx="5"/>
          </p:nvPr>
        </p:nvSpPr>
        <p:spPr/>
        <p:txBody>
          <a:bodyPr/>
          <a:lstStyle/>
          <a:p>
            <a:fld id="{08D9FA30-1A0F-45F7-B214-E6A7DB3BF351}" type="slidenum">
              <a:t>27</a:t>
            </a:fld>
            <a:endParaRPr lang="en-US"/>
          </a:p>
        </p:txBody>
      </p:sp>
    </p:spTree>
    <p:extLst>
      <p:ext uri="{BB962C8B-B14F-4D97-AF65-F5344CB8AC3E}">
        <p14:creationId xmlns:p14="http://schemas.microsoft.com/office/powerpoint/2010/main" val="573022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710AE426-CBD1-49BA-A1DA-945CCEE2ED80}" type="datetimeFigureOut">
              <a:rPr lang="en-US" smtClean="0"/>
              <a:t>11/27/25</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544076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34575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01064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929449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201704"/>
            <a:ext cx="11213593" cy="786384"/>
          </a:xfrm>
        </p:spPr>
        <p:txBody>
          <a:bodyPr vert="horz" lIns="91440" tIns="45720" rIns="91440" bIns="45720" rtlCol="0" anchor="b">
            <a:normAutofit/>
          </a:bodyPr>
          <a:lstStyle>
            <a:lvl1pPr>
              <a:defRPr lang="en-US" sz="4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71760"/>
            <a:ext cx="11213593"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710AE426-CBD1-49BA-A1DA-945CCEE2ED80}" type="datetimeFigureOut">
              <a:rPr lang="en-US" smtClean="0"/>
              <a:t>11/27/25</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11938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391" y="82209"/>
            <a:ext cx="10280809" cy="4572000"/>
          </a:xfrm>
        </p:spPr>
        <p:txBody>
          <a:bodyPr vert="horz" lIns="91440" tIns="45720" rIns="91440" bIns="45720" rtlCol="0" anchor="t">
            <a:normAutofit/>
          </a:bodyPr>
          <a:lstStyle>
            <a:lvl1pPr>
              <a:defRPr lang="en-US" sz="78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14697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88991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391" y="82209"/>
            <a:ext cx="9899809" cy="4572000"/>
          </a:xfrm>
        </p:spPr>
        <p:txBody>
          <a:bodyPr vert="horz" lIns="91440" tIns="45720" rIns="91440" bIns="45720" rtlCol="0" anchor="t">
            <a:normAutofit/>
          </a:bodyPr>
          <a:lstStyle>
            <a:lvl1pPr>
              <a:defRPr lang="en-US" sz="7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691048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52600" y="1447800"/>
            <a:ext cx="8686800" cy="2491655"/>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8"/>
            <a:ext cx="7588155" cy="1029310"/>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947171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67701810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51003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81742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96846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36034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856747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50111"/>
            <a:ext cx="3496147" cy="494066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39179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04473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10AE426-CBD1-49BA-A1DA-945CCEE2ED80}" type="datetimeFigureOut">
              <a:rPr lang="en-US" smtClean="0"/>
              <a:t>11/27/25</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63157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09600"/>
            <a:ext cx="6339541"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lstStyle/>
          <a:p>
            <a:fld id="{710AE426-CBD1-49BA-A1DA-945CCEE2ED80}" type="datetimeFigureOut">
              <a:rPr lang="en-US" smtClean="0"/>
              <a:t>11/27/25</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3156430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710AE426-CBD1-49BA-A1DA-945CCEE2ED80}" type="datetimeFigureOut">
              <a:rPr lang="en-US" smtClean="0"/>
              <a:t>11/27/25</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579535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710AE426-CBD1-49BA-A1DA-945CCEE2ED80}" type="datetimeFigureOut">
              <a:rPr lang="en-US" smtClean="0"/>
              <a:t>11/27/25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697260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23332"/>
            <a:ext cx="4477512" cy="132893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573385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4871521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27848" y="425503"/>
            <a:ext cx="36576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29602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27848" y="2315569"/>
            <a:ext cx="3657600"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7918704" y="6343955"/>
            <a:ext cx="230005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710AE426-CBD1-49BA-A1DA-945CCEE2ED80}" type="datetimeFigureOut">
              <a:rPr lang="en-US" smtClean="0"/>
              <a:t>11/27/25</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237019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710AE426-CBD1-49BA-A1DA-945CCEE2ED80}" type="datetimeFigureOut">
              <a:rPr lang="en-US" smtClean="0"/>
              <a:t>11/27/25</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11082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54611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p:spPr>
        <p:txBody>
          <a:bodyPr/>
          <a:lstStyle>
            <a:lvl1pPr>
              <a:defRPr>
                <a:solidFill>
                  <a:schemeClr val="tx1"/>
                </a:solidFill>
                <a:effectLst/>
              </a:defRPr>
            </a:lvl1p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0B3A8078-5A32-4B09-ABA5-7ABEFD22E08A}"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265092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2727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989287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80735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3014218" cy="2019782"/>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1064" y="1"/>
            <a:ext cx="10734656" cy="326003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680652"/>
            <a:ext cx="7460029" cy="255878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0607471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0B3A8078-5A32-4B09-ABA5-7ABEFD22E08A}"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7204753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12912"/>
            <a:ext cx="4485564" cy="4613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p:spPr>
        <p:txBody>
          <a:bodyPr/>
          <a:lstStyle/>
          <a:p>
            <a:fld id="{710AE426-CBD1-49BA-A1DA-945CCEE2ED80}" type="datetimeFigureOut">
              <a:rPr lang="en-US" smtClean="0"/>
              <a:t>11/27/25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p:spPr>
        <p:txBody>
          <a:bodyPr/>
          <a:lstStyle/>
          <a:p>
            <a:fld id="{0B3A8078-5A32-4B09-ABA5-7ABEFD22E08A}" type="slidenum">
              <a:rPr lang="en-US" smtClean="0"/>
              <a:t>‹#›</a:t>
            </a:fld>
            <a:endParaRPr lang="en-US"/>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5659438" y="1712913"/>
            <a:ext cx="6532562" cy="5145087"/>
          </a:xfrm>
          <a:blipFill dpi="0" rotWithShape="1">
            <a:blip r:embed="rId3">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08883885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10AE426-CBD1-49BA-A1DA-945CCEE2ED80}" type="datetimeFigureOut">
              <a:rPr lang="en-US" smtClean="0"/>
              <a:t>11/27/25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804238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0" y="1712913"/>
            <a:ext cx="6532563" cy="5145087"/>
          </a:xfrm>
          <a:blipFill>
            <a:blip r:embed="rId2">
              <a:alphaModFix amt="6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2911"/>
            <a:ext cx="4479145" cy="4617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710AE426-CBD1-49BA-A1DA-945CCEE2ED80}" type="datetimeFigureOut">
              <a:rPr lang="en-US" smtClean="0"/>
              <a:t>11/27/25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586297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176911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958591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2723753909"/>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953000"/>
            <a:ext cx="9762068" cy="1236133"/>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87400"/>
            <a:ext cx="10543032" cy="4682067"/>
          </a:xfrm>
        </p:spPr>
        <p:txBody>
          <a:bodyPr anchor="b">
            <a:normAutofit/>
          </a:bodyPr>
          <a:lstStyle>
            <a:lvl1pPr marL="0" indent="0" algn="ctr">
              <a:lnSpc>
                <a:spcPct val="90000"/>
              </a:lnSpc>
              <a:buNone/>
              <a:defRPr sz="335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42587186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accent1">
                    <a:lumMod val="75000"/>
                  </a:schemeClr>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accent1">
                    <a:lumMod val="75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654211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269323"/>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16282"/>
            <a:ext cx="10543032" cy="4206240"/>
          </a:xfrm>
        </p:spPr>
        <p:txBody>
          <a:bodyPr anchor="b">
            <a:normAutofit/>
          </a:bodyPr>
          <a:lstStyle>
            <a:lvl1pPr marL="0" indent="0" algn="ctr">
              <a:lnSpc>
                <a:spcPct val="90000"/>
              </a:lnSpc>
              <a:buNone/>
              <a:defRPr sz="278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6334833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9655180"/>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5" y="42335"/>
            <a:ext cx="11517038"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983032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137160"/>
            <a:ext cx="2805405" cy="365125"/>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37160"/>
            <a:ext cx="2202644" cy="365125"/>
          </a:xfrm>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37160"/>
            <a:ext cx="429207" cy="365125"/>
          </a:xfrm>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5" y="755374"/>
            <a:ext cx="10872216" cy="6019229"/>
          </a:xfrm>
        </p:spPr>
        <p:txBody>
          <a:bodyPr anchor="b">
            <a:normAutofit/>
          </a:bodyPr>
          <a:lstStyle>
            <a:lvl1pPr marL="0" indent="0">
              <a:lnSpc>
                <a:spcPct val="90000"/>
              </a:lnSpc>
              <a:buNone/>
              <a:defRPr sz="7200" b="1"/>
            </a:lvl1pPr>
            <a:lvl2pPr marL="228600" indent="0">
              <a:lnSpc>
                <a:spcPct val="90000"/>
              </a:lnSpc>
              <a:buNone/>
              <a:defRPr sz="6600" b="1"/>
            </a:lvl2pPr>
            <a:lvl3pPr marL="457200" indent="0">
              <a:lnSpc>
                <a:spcPct val="90000"/>
              </a:lnSpc>
              <a:buNone/>
              <a:defRPr sz="6000" b="1"/>
            </a:lvl3pPr>
            <a:lvl4pPr marL="685800" indent="0">
              <a:lnSpc>
                <a:spcPct val="90000"/>
              </a:lnSpc>
              <a:buNone/>
              <a:defRPr sz="5400" b="1"/>
            </a:lvl4pPr>
            <a:lvl5pPr marL="914400" indent="0">
              <a:lnSpc>
                <a:spcPct val="90000"/>
              </a:lnSpc>
              <a:buNone/>
              <a:defRPr sz="48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863725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612774" y="1033272"/>
            <a:ext cx="10972800" cy="4782312"/>
          </a:xfrm>
        </p:spPr>
        <p:txBody>
          <a:bodyPr anchor="ctr">
            <a:noAutofit/>
          </a:bodyPr>
          <a:lstStyle>
            <a:lvl1pPr marL="0" indent="0">
              <a:lnSpc>
                <a:spcPct val="100000"/>
              </a:lnSpc>
              <a:buNone/>
              <a:defRPr sz="8000" b="1">
                <a:solidFill>
                  <a:schemeClr val="accent1">
                    <a:lumMod val="75000"/>
                  </a:schemeClr>
                </a:solidFill>
              </a:defRPr>
            </a:lvl1pPr>
            <a:lvl2pPr marL="228600" indent="0">
              <a:lnSpc>
                <a:spcPct val="100000"/>
              </a:lnSpc>
              <a:buNone/>
              <a:defRPr sz="8000" b="1">
                <a:solidFill>
                  <a:schemeClr val="accent1">
                    <a:lumMod val="75000"/>
                  </a:schemeClr>
                </a:solidFill>
              </a:defRPr>
            </a:lvl2pPr>
            <a:lvl3pPr marL="457200" indent="0">
              <a:lnSpc>
                <a:spcPct val="100000"/>
              </a:lnSpc>
              <a:buNone/>
              <a:defRPr sz="8000" b="1">
                <a:solidFill>
                  <a:schemeClr val="accent1">
                    <a:lumMod val="75000"/>
                  </a:schemeClr>
                </a:solidFill>
              </a:defRPr>
            </a:lvl3pPr>
            <a:lvl4pPr marL="685800" indent="0">
              <a:lnSpc>
                <a:spcPct val="100000"/>
              </a:lnSpc>
              <a:buNone/>
              <a:defRPr sz="8000" b="1">
                <a:solidFill>
                  <a:schemeClr val="accent1">
                    <a:lumMod val="75000"/>
                  </a:schemeClr>
                </a:solidFill>
              </a:defRPr>
            </a:lvl4pPr>
            <a:lvl5pPr marL="914400" indent="0">
              <a:lnSpc>
                <a:spcPct val="100000"/>
              </a:lnSpc>
              <a:buNone/>
              <a:defRPr sz="8000" b="1">
                <a:solidFill>
                  <a:schemeClr val="accent1">
                    <a:lumMod val="75000"/>
                  </a:schemeClr>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609685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4008" y="45720"/>
            <a:ext cx="10872216" cy="6172200"/>
          </a:xfrm>
        </p:spPr>
        <p:txBody>
          <a:bodyPr vert="horz" lIns="91440" tIns="45720" rIns="91440" bIns="45720" rtlCol="0" anchor="t">
            <a:normAutofit/>
          </a:bodyPr>
          <a:lstStyle>
            <a:lvl1pPr marL="0" indent="0">
              <a:lnSpc>
                <a:spcPct val="90000"/>
              </a:lnSpc>
              <a:buNone/>
              <a:defRPr lang="en-US" sz="7200" b="1" dirty="0"/>
            </a:lvl1pPr>
            <a:lvl2pPr marL="228600" indent="0">
              <a:lnSpc>
                <a:spcPct val="90000"/>
              </a:lnSpc>
              <a:buNone/>
              <a:defRPr lang="en-US" sz="6600" b="1" dirty="0"/>
            </a:lvl2pPr>
            <a:lvl3pPr marL="457200" indent="0">
              <a:lnSpc>
                <a:spcPct val="90000"/>
              </a:lnSpc>
              <a:buNone/>
              <a:defRPr lang="en-US" sz="6000" b="1" dirty="0"/>
            </a:lvl3pPr>
            <a:lvl4pPr marL="685800" indent="0">
              <a:lnSpc>
                <a:spcPct val="90000"/>
              </a:lnSpc>
              <a:buNone/>
              <a:defRPr lang="en-US" sz="5400" b="1" dirty="0"/>
            </a:lvl4pPr>
            <a:lvl5pPr marL="914400" indent="0">
              <a:lnSpc>
                <a:spcPct val="90000"/>
              </a:lnSpc>
              <a:buNone/>
              <a:defRPr lang="en-US" sz="4800" b="1" dirty="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38473269"/>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4284796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955722"/>
            <a:ext cx="8863084" cy="669472"/>
          </a:xfrm>
        </p:spPr>
        <p:txBody>
          <a:bodyPr anchor="ctr">
            <a:normAutofit/>
          </a:bodyPr>
          <a:lstStyle>
            <a:lvl1pPr algn="r">
              <a:lnSpc>
                <a:spcPct val="120000"/>
              </a:lnSpc>
              <a:defRPr sz="200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77008" y="1344168"/>
            <a:ext cx="8863085" cy="329184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24171078"/>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a:lnSpc>
                <a:spcPct val="120000"/>
              </a:lnSpc>
              <a:defRPr sz="2000" b="1"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862666" y="1388534"/>
            <a:ext cx="8483601" cy="3371246"/>
          </a:xfrm>
        </p:spPr>
        <p:txBody>
          <a:bodyPr anchor="ctr">
            <a:normAutofit/>
          </a:bodyPr>
          <a:lstStyle>
            <a:lvl1pPr marL="164592" indent="-164592">
              <a:lnSpc>
                <a:spcPct val="110000"/>
              </a:lnSpc>
              <a:spcBef>
                <a:spcPts val="0"/>
              </a:spcBef>
              <a:buNone/>
              <a:defRPr sz="54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537282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029734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421479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682044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052257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13232"/>
            <a:ext cx="3595634" cy="162532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625781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13232"/>
            <a:ext cx="3595634" cy="176208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713232"/>
            <a:ext cx="6139637" cy="5458968"/>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848688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59248582"/>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5275715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710AE426-CBD1-49BA-A1DA-945CCEE2ED80}" type="datetimeFigureOut">
              <a:rPr lang="en-US" smtClean="0"/>
              <a:t>11/27/25</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8353011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5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5.png"/><Relationship Id="rId1" Type="http://schemas.openxmlformats.org/officeDocument/2006/relationships/slideLayout" Target="../slideLayouts/slideLayout5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6.png"/><Relationship Id="rId1" Type="http://schemas.openxmlformats.org/officeDocument/2006/relationships/slideLayout" Target="../slideLayouts/slideLayout5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80B53-CA7F-AF8C-902D-2CA61181D215}"/>
              </a:ext>
            </a:extLst>
          </p:cNvPr>
          <p:cNvSpPr>
            <a:spLocks noGrp="1"/>
          </p:cNvSpPr>
          <p:nvPr>
            <p:ph type="ctrTitle"/>
          </p:nvPr>
        </p:nvSpPr>
        <p:spPr>
          <a:xfrm>
            <a:off x="7428950" y="284481"/>
            <a:ext cx="4458249" cy="4320310"/>
          </a:xfrm>
        </p:spPr>
        <p:txBody>
          <a:bodyPr anchor="t">
            <a:normAutofit/>
          </a:bodyPr>
          <a:lstStyle/>
          <a:p>
            <a:r>
              <a:rPr lang="en-US" sz="4400"/>
              <a:t>Case Study: Dietary Analysis &amp; Meal Planning for an Ironman Athlete</a:t>
            </a:r>
          </a:p>
        </p:txBody>
      </p:sp>
      <p:sp>
        <p:nvSpPr>
          <p:cNvPr id="3" name="Subtitle 2">
            <a:extLst>
              <a:ext uri="{FF2B5EF4-FFF2-40B4-BE49-F238E27FC236}">
                <a16:creationId xmlns:a16="http://schemas.microsoft.com/office/drawing/2014/main" id="{591C345E-BC36-5F19-F7C9-690978DE071F}"/>
              </a:ext>
            </a:extLst>
          </p:cNvPr>
          <p:cNvSpPr>
            <a:spLocks noGrp="1"/>
          </p:cNvSpPr>
          <p:nvPr>
            <p:ph type="subTitle" idx="1"/>
          </p:nvPr>
        </p:nvSpPr>
        <p:spPr>
          <a:xfrm>
            <a:off x="7428950" y="4870174"/>
            <a:ext cx="3856735" cy="1033669"/>
          </a:xfrm>
        </p:spPr>
        <p:txBody>
          <a:bodyPr anchor="b">
            <a:normAutofit/>
          </a:bodyPr>
          <a:lstStyle/>
          <a:p>
            <a:r>
              <a:rPr lang="en-US"/>
              <a:t>Optimizing nutrition strategies for endurance performance</a:t>
            </a:r>
          </a:p>
        </p:txBody>
      </p:sp>
      <p:pic>
        <p:nvPicPr>
          <p:cNvPr id="4" name="Picture 3" descr="Healthy eating and diet concepts. Colorful spring salad on rustic wooden table. Included ingredients: Chicken, tomatoes, broccoli, lettuce, bell peppers, mushroom, carrots, radicchio, almonds. Showing fruits line bananas, orange and apples also exercise accessories like towel, dumbbells and tape measure.">
            <a:extLst>
              <a:ext uri="{FF2B5EF4-FFF2-40B4-BE49-F238E27FC236}">
                <a16:creationId xmlns:a16="http://schemas.microsoft.com/office/drawing/2014/main" id="{C1646DF3-9659-4A27-9C42-1CF8E751F426}"/>
              </a:ext>
            </a:extLst>
          </p:cNvPr>
          <p:cNvPicPr>
            <a:picLocks noChangeAspect="1"/>
          </p:cNvPicPr>
          <p:nvPr/>
        </p:nvPicPr>
        <p:blipFill>
          <a:blip r:embed="rId3"/>
          <a:srcRect l="26698" r="3264" b="-1"/>
          <a:stretch>
            <a:fillRect/>
          </a:stretch>
        </p:blipFill>
        <p:spPr>
          <a:xfrm>
            <a:off x="20" y="10"/>
            <a:ext cx="719565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241106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464F7-FF59-7532-97DB-79FD32A0F062}"/>
              </a:ext>
            </a:extLst>
          </p:cNvPr>
          <p:cNvSpPr>
            <a:spLocks noGrp="1"/>
          </p:cNvSpPr>
          <p:nvPr>
            <p:ph type="title"/>
          </p:nvPr>
        </p:nvSpPr>
        <p:spPr>
          <a:xfrm>
            <a:off x="111758" y="1869103"/>
            <a:ext cx="9337042" cy="4906929"/>
          </a:xfrm>
        </p:spPr>
        <p:txBody>
          <a:bodyPr anchor="b">
            <a:normAutofit/>
          </a:bodyPr>
          <a:lstStyle/>
          <a:p>
            <a:r>
              <a:rPr lang="en-US"/>
              <a:t>Overview of Physiological and Nutritional Demands</a:t>
            </a:r>
          </a:p>
        </p:txBody>
      </p:sp>
    </p:spTree>
    <p:extLst>
      <p:ext uri="{BB962C8B-B14F-4D97-AF65-F5344CB8AC3E}">
        <p14:creationId xmlns:p14="http://schemas.microsoft.com/office/powerpoint/2010/main" val="36117869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60244-5408-536E-F3FC-A8DB4BF7083D}"/>
              </a:ext>
            </a:extLst>
          </p:cNvPr>
          <p:cNvSpPr>
            <a:spLocks noGrp="1"/>
          </p:cNvSpPr>
          <p:nvPr>
            <p:ph type="title"/>
          </p:nvPr>
        </p:nvSpPr>
        <p:spPr>
          <a:xfrm>
            <a:off x="612647" y="475488"/>
            <a:ext cx="6858000" cy="932688"/>
          </a:xfrm>
        </p:spPr>
        <p:txBody>
          <a:bodyPr anchor="b">
            <a:normAutofit/>
          </a:bodyPr>
          <a:lstStyle/>
          <a:p>
            <a:r>
              <a:rPr lang="en-US"/>
              <a:t>Physiological Demands of Long-Distance Triathlon</a:t>
            </a:r>
          </a:p>
        </p:txBody>
      </p:sp>
      <p:sp>
        <p:nvSpPr>
          <p:cNvPr id="4" name="Content Placeholder 3">
            <a:extLst>
              <a:ext uri="{FF2B5EF4-FFF2-40B4-BE49-F238E27FC236}">
                <a16:creationId xmlns:a16="http://schemas.microsoft.com/office/drawing/2014/main" id="{13AF80A5-4733-C729-0D3A-D7516C22BC2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b="1"/>
              <a:t>Endurance and Aerobic Demand</a:t>
            </a:r>
          </a:p>
          <a:p>
            <a:pPr marL="0" lvl="1" indent="0">
              <a:buFont typeface="Arial" panose="020B0604020202020204" pitchFamily="34" charset="0"/>
              <a:buNone/>
            </a:pPr>
            <a:r>
              <a:t>Long-distance triathlons require sustained moderate-intensity aerobic exercise involving swim, cycle, and run segments.</a:t>
            </a:r>
            <a:endParaRPr lang="en-US"/>
          </a:p>
          <a:p>
            <a:pPr marL="0" indent="0">
              <a:spcBef>
                <a:spcPts val="2500"/>
              </a:spcBef>
              <a:buFont typeface="Arial" panose="020B0604020202020204" pitchFamily="34" charset="0"/>
              <a:buNone/>
            </a:pPr>
            <a:r>
              <a:rPr lang="en-US" b="1"/>
              <a:t>VO2max and Aerobic Threshold</a:t>
            </a:r>
          </a:p>
          <a:p>
            <a:pPr marL="0" lvl="1" indent="0">
              <a:buFont typeface="Arial" panose="020B0604020202020204" pitchFamily="34" charset="0"/>
              <a:buNone/>
            </a:pPr>
            <a:r>
              <a:t>High VO2max and exercising below ventilatory threshold optimize oxygen delivery and delay fatigue in athletes.</a:t>
            </a:r>
            <a:endParaRPr lang="en-US"/>
          </a:p>
          <a:p>
            <a:pPr marL="0" indent="0">
              <a:spcBef>
                <a:spcPts val="2500"/>
              </a:spcBef>
              <a:buFont typeface="Arial" panose="020B0604020202020204" pitchFamily="34" charset="0"/>
              <a:buNone/>
            </a:pPr>
            <a:r>
              <a:rPr lang="en-US" b="1"/>
              <a:t>Exercise Economy and Fuel Use</a:t>
            </a:r>
          </a:p>
          <a:p>
            <a:pPr marL="0" lvl="1" indent="0">
              <a:buFont typeface="Arial" panose="020B0604020202020204" pitchFamily="34" charset="0"/>
              <a:buNone/>
            </a:pPr>
            <a:r>
              <a:t>Efficient oxygen use and substrate switching from fat to carbohydrates are essential for ultra-endurance performance.</a:t>
            </a:r>
            <a:endParaRPr lang="en-US"/>
          </a:p>
          <a:p>
            <a:pPr marL="0" indent="0">
              <a:spcBef>
                <a:spcPts val="2500"/>
              </a:spcBef>
              <a:buFont typeface="Arial" panose="020B0604020202020204" pitchFamily="34" charset="0"/>
              <a:buNone/>
            </a:pPr>
            <a:r>
              <a:rPr lang="en-US" b="1"/>
              <a:t>Anthropometric Factors</a:t>
            </a:r>
          </a:p>
          <a:p>
            <a:pPr marL="0" lvl="1" indent="0">
              <a:buFont typeface="Arial" panose="020B0604020202020204" pitchFamily="34" charset="0"/>
              <a:buNone/>
            </a:pPr>
            <a:r>
              <a:t>Low body fat and ectomorphic body type help reduce energy cost during prolonged triathlon exertion.</a:t>
            </a:r>
            <a:endParaRPr lang="en-US"/>
          </a:p>
        </p:txBody>
      </p:sp>
      <p:pic>
        <p:nvPicPr>
          <p:cNvPr id="5" name="Content Placeholder 4" descr="Photo of a senior triathlete preparing for the training">
            <a:extLst>
              <a:ext uri="{FF2B5EF4-FFF2-40B4-BE49-F238E27FC236}">
                <a16:creationId xmlns:a16="http://schemas.microsoft.com/office/drawing/2014/main" id="{DD6A3AA9-8650-4266-AA94-C41D63168BA3}"/>
              </a:ext>
            </a:extLst>
          </p:cNvPr>
          <p:cNvPicPr>
            <a:picLocks noGrp="1" noChangeAspect="1"/>
          </p:cNvPicPr>
          <p:nvPr>
            <p:ph type="pic" sz="quarter" idx="13"/>
          </p:nvPr>
        </p:nvPicPr>
        <p:blipFill>
          <a:blip r:embed="rId3"/>
          <a:srcRect l="26161" r="33930"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42129477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E08F3-EC45-F090-750F-F564BF86008F}"/>
              </a:ext>
            </a:extLst>
          </p:cNvPr>
          <p:cNvSpPr>
            <a:spLocks noGrp="1"/>
          </p:cNvSpPr>
          <p:nvPr>
            <p:ph type="title"/>
          </p:nvPr>
        </p:nvSpPr>
        <p:spPr>
          <a:xfrm>
            <a:off x="612647" y="475488"/>
            <a:ext cx="6858000" cy="932688"/>
          </a:xfrm>
        </p:spPr>
        <p:txBody>
          <a:bodyPr anchor="b">
            <a:normAutofit/>
          </a:bodyPr>
          <a:lstStyle/>
          <a:p>
            <a:r>
              <a:rPr lang="en-US"/>
              <a:t>Nutritional Requirements of Long-Distance Triathlon</a:t>
            </a:r>
          </a:p>
        </p:txBody>
      </p:sp>
      <p:sp>
        <p:nvSpPr>
          <p:cNvPr id="4" name="Content Placeholder 3">
            <a:extLst>
              <a:ext uri="{FF2B5EF4-FFF2-40B4-BE49-F238E27FC236}">
                <a16:creationId xmlns:a16="http://schemas.microsoft.com/office/drawing/2014/main" id="{197CE07F-EE5F-198A-144D-C9B5C301A35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b="1"/>
              <a:t>Pre-Event Nutritional Strategies</a:t>
            </a:r>
          </a:p>
          <a:p>
            <a:pPr marL="0" lvl="1" indent="0">
              <a:buFont typeface="Arial" panose="020B0604020202020204" pitchFamily="34" charset="0"/>
              <a:buNone/>
            </a:pPr>
            <a:r>
              <a:t>Athletes optimize body composition and enhance fat oxidation with controlled caloric deficits and periodized nutrition before competition.</a:t>
            </a:r>
            <a:endParaRPr lang="en-US"/>
          </a:p>
          <a:p>
            <a:pPr marL="0" indent="0">
              <a:spcBef>
                <a:spcPts val="2500"/>
              </a:spcBef>
              <a:buFont typeface="Arial" panose="020B0604020202020204" pitchFamily="34" charset="0"/>
              <a:buNone/>
            </a:pPr>
            <a:r>
              <a:rPr lang="en-US" b="1"/>
              <a:t>Carbohydrate Loading and Intake</a:t>
            </a:r>
          </a:p>
          <a:p>
            <a:pPr marL="0" lvl="1" indent="0">
              <a:buFont typeface="Arial" panose="020B0604020202020204" pitchFamily="34" charset="0"/>
              <a:buNone/>
            </a:pPr>
            <a:r>
              <a:t>Carbohydrate loading maximizes glycogen stores; during the race, athletes consume 60–90 g/hour combining glucose and fructose for absorption.</a:t>
            </a:r>
            <a:endParaRPr lang="en-US"/>
          </a:p>
          <a:p>
            <a:pPr marL="0" indent="0">
              <a:spcBef>
                <a:spcPts val="2500"/>
              </a:spcBef>
              <a:buFont typeface="Arial" panose="020B0604020202020204" pitchFamily="34" charset="0"/>
              <a:buNone/>
            </a:pPr>
            <a:r>
              <a:rPr lang="en-US" b="1"/>
              <a:t>Hydration and Electrolyte Balance</a:t>
            </a:r>
          </a:p>
          <a:p>
            <a:pPr marL="0" lvl="1" indent="0">
              <a:buFont typeface="Arial" panose="020B0604020202020204" pitchFamily="34" charset="0"/>
              <a:buNone/>
            </a:pPr>
            <a:r>
              <a:t>Hydration involves electrolyte-rich fluids tailored by sweat rate to prevent dehydration and sustain performance.</a:t>
            </a:r>
            <a:endParaRPr lang="en-US"/>
          </a:p>
          <a:p>
            <a:pPr marL="0" indent="0">
              <a:spcBef>
                <a:spcPts val="2500"/>
              </a:spcBef>
              <a:buFont typeface="Arial" panose="020B0604020202020204" pitchFamily="34" charset="0"/>
              <a:buNone/>
            </a:pPr>
            <a:r>
              <a:rPr lang="en-US" b="1"/>
              <a:t>Micronutrients and Caffeine Use</a:t>
            </a:r>
          </a:p>
          <a:p>
            <a:pPr marL="0" lvl="1" indent="0">
              <a:buFont typeface="Arial" panose="020B0604020202020204" pitchFamily="34" charset="0"/>
              <a:buNone/>
            </a:pPr>
            <a:r>
              <a:t>Adequate micronutrients and strategic caffeine use in later race stages enhance endurance and reduce perceived exertion.</a:t>
            </a:r>
            <a:endParaRPr lang="en-US"/>
          </a:p>
        </p:txBody>
      </p:sp>
      <p:pic>
        <p:nvPicPr>
          <p:cNvPr id="5" name="Content Placeholder 4" descr="The young man sits in nature and enjoys the sunset. A young man is sitting on the concrete by the river while behind him is a beautiful sunset.">
            <a:extLst>
              <a:ext uri="{FF2B5EF4-FFF2-40B4-BE49-F238E27FC236}">
                <a16:creationId xmlns:a16="http://schemas.microsoft.com/office/drawing/2014/main" id="{05111BD4-1C53-43FC-9597-40DFCDA1E0D5}"/>
              </a:ext>
            </a:extLst>
          </p:cNvPr>
          <p:cNvPicPr>
            <a:picLocks noGrp="1" noChangeAspect="1"/>
          </p:cNvPicPr>
          <p:nvPr>
            <p:ph type="pic" sz="quarter" idx="13"/>
          </p:nvPr>
        </p:nvPicPr>
        <p:blipFill>
          <a:blip r:embed="rId3"/>
          <a:srcRect l="44796" r="15295"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20731301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1314F-5D4F-C50F-7F69-3EA7F0D8575C}"/>
              </a:ext>
            </a:extLst>
          </p:cNvPr>
          <p:cNvSpPr>
            <a:spLocks noGrp="1"/>
          </p:cNvSpPr>
          <p:nvPr>
            <p:ph type="title"/>
          </p:nvPr>
        </p:nvSpPr>
        <p:spPr>
          <a:xfrm>
            <a:off x="111758" y="1869103"/>
            <a:ext cx="9337042" cy="4906929"/>
          </a:xfrm>
        </p:spPr>
        <p:txBody>
          <a:bodyPr anchor="b">
            <a:normAutofit/>
          </a:bodyPr>
          <a:lstStyle/>
          <a:p>
            <a:r>
              <a:rPr lang="en-US"/>
              <a:t>Client Profile and Training Analysis</a:t>
            </a:r>
          </a:p>
        </p:txBody>
      </p:sp>
    </p:spTree>
    <p:extLst>
      <p:ext uri="{BB962C8B-B14F-4D97-AF65-F5344CB8AC3E}">
        <p14:creationId xmlns:p14="http://schemas.microsoft.com/office/powerpoint/2010/main" val="17801292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AEFD9-999C-129E-917A-B039F1746E31}"/>
              </a:ext>
            </a:extLst>
          </p:cNvPr>
          <p:cNvSpPr>
            <a:spLocks noGrp="1"/>
          </p:cNvSpPr>
          <p:nvPr>
            <p:ph type="title"/>
          </p:nvPr>
        </p:nvSpPr>
        <p:spPr>
          <a:xfrm>
            <a:off x="612647" y="475488"/>
            <a:ext cx="6858000" cy="932688"/>
          </a:xfrm>
        </p:spPr>
        <p:txBody>
          <a:bodyPr anchor="b">
            <a:normAutofit/>
          </a:bodyPr>
          <a:lstStyle/>
          <a:p>
            <a:r>
              <a:rPr lang="en-US"/>
              <a:t>Client Profile</a:t>
            </a:r>
          </a:p>
        </p:txBody>
      </p:sp>
      <p:sp>
        <p:nvSpPr>
          <p:cNvPr id="4" name="Content Placeholder 3">
            <a:extLst>
              <a:ext uri="{FF2B5EF4-FFF2-40B4-BE49-F238E27FC236}">
                <a16:creationId xmlns:a16="http://schemas.microsoft.com/office/drawing/2014/main" id="{6CF06D28-D82E-E744-194F-18FA3D46D10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b="1" dirty="0"/>
              <a:t>Athlete Profile Overview</a:t>
            </a:r>
          </a:p>
          <a:p>
            <a:pPr marL="0" lvl="1" indent="0">
              <a:buFont typeface="Arial" panose="020B0604020202020204" pitchFamily="34" charset="0"/>
              <a:buNone/>
            </a:pPr>
            <a:r>
              <a:rPr dirty="0"/>
              <a:t>A 35-year-old male Ironman triathlete focused on performance improvement and weight reduction.</a:t>
            </a:r>
            <a:endParaRPr lang="en-US" dirty="0"/>
          </a:p>
          <a:p>
            <a:pPr marL="0" indent="0">
              <a:spcBef>
                <a:spcPts val="2500"/>
              </a:spcBef>
              <a:buFont typeface="Arial" panose="020B0604020202020204" pitchFamily="34" charset="0"/>
              <a:buNone/>
            </a:pPr>
            <a:r>
              <a:rPr lang="en-US" b="1" dirty="0"/>
              <a:t>Current Physical Stats</a:t>
            </a:r>
          </a:p>
          <a:p>
            <a:pPr marL="0" lvl="1" indent="0">
              <a:buFont typeface="Arial" panose="020B0604020202020204" pitchFamily="34" charset="0"/>
              <a:buNone/>
            </a:pPr>
            <a:r>
              <a:rPr dirty="0"/>
              <a:t>Height 1.85 m, weight 88.6 kg, body fat </a:t>
            </a:r>
            <a:r>
              <a:rPr lang="en-GB" dirty="0"/>
              <a:t>BIA 17.6 </a:t>
            </a:r>
            <a:r>
              <a:rPr dirty="0"/>
              <a:t>%</a:t>
            </a:r>
            <a:r>
              <a:rPr lang="en-GB" dirty="0"/>
              <a:t>, Body fat Skinfolds 20.18 %</a:t>
            </a:r>
          </a:p>
          <a:p>
            <a:pPr marL="0" lvl="1" indent="0">
              <a:buFont typeface="Arial" panose="020B0604020202020204" pitchFamily="34" charset="0"/>
              <a:buNone/>
            </a:pPr>
            <a:endParaRPr lang="en-GB" dirty="0"/>
          </a:p>
          <a:p>
            <a:pPr marL="0" lvl="1" indent="0">
              <a:buFont typeface="Arial" panose="020B0604020202020204" pitchFamily="34" charset="0"/>
              <a:buNone/>
            </a:pPr>
            <a:r>
              <a:rPr lang="en-US" b="1" dirty="0"/>
              <a:t>Training and Goals</a:t>
            </a:r>
          </a:p>
          <a:p>
            <a:pPr marL="0" lvl="1" indent="0">
              <a:buFont typeface="Arial" panose="020B0604020202020204" pitchFamily="34" charset="0"/>
              <a:buNone/>
            </a:pPr>
            <a:r>
              <a:rPr dirty="0"/>
              <a:t>Resumed high-volume training</a:t>
            </a:r>
            <a:r>
              <a:rPr lang="en-GB" dirty="0"/>
              <a:t> after bike accident,</a:t>
            </a:r>
            <a:r>
              <a:rPr dirty="0"/>
              <a:t> aiming to enhance endurance and optimize body composition</a:t>
            </a:r>
            <a:r>
              <a:rPr lang="en-GB" dirty="0"/>
              <a:t> after weight increase due to injury lay-off.</a:t>
            </a:r>
            <a:endParaRPr lang="en-US" dirty="0"/>
          </a:p>
          <a:p>
            <a:pPr marL="0" indent="0">
              <a:spcBef>
                <a:spcPts val="2500"/>
              </a:spcBef>
              <a:buFont typeface="Arial" panose="020B0604020202020204" pitchFamily="34" charset="0"/>
              <a:buNone/>
            </a:pPr>
            <a:r>
              <a:rPr lang="en-US" b="1" dirty="0"/>
              <a:t>Dietary Preferences</a:t>
            </a:r>
          </a:p>
          <a:p>
            <a:pPr marL="0" lvl="1" indent="0">
              <a:buFont typeface="Arial" panose="020B0604020202020204" pitchFamily="34" charset="0"/>
              <a:buNone/>
            </a:pPr>
            <a:r>
              <a:rPr dirty="0"/>
              <a:t>Avoids fish, </a:t>
            </a:r>
            <a:r>
              <a:rPr lang="en-GB" dirty="0"/>
              <a:t>not keen on</a:t>
            </a:r>
            <a:r>
              <a:rPr dirty="0"/>
              <a:t> vegetables</a:t>
            </a:r>
            <a:r>
              <a:rPr lang="en-GB" dirty="0"/>
              <a:t> or nuts</a:t>
            </a:r>
            <a:r>
              <a:rPr dirty="0"/>
              <a:t>, </a:t>
            </a:r>
            <a:r>
              <a:rPr lang="en-GB" dirty="0"/>
              <a:t>tends to lean towards ready made foods,</a:t>
            </a:r>
            <a:r>
              <a:rPr dirty="0"/>
              <a:t> </a:t>
            </a:r>
            <a:r>
              <a:rPr lang="en-GB" dirty="0"/>
              <a:t>likes using</a:t>
            </a:r>
            <a:r>
              <a:rPr dirty="0"/>
              <a:t> sports nutrition products.</a:t>
            </a:r>
            <a:endParaRPr lang="en-US" dirty="0"/>
          </a:p>
        </p:txBody>
      </p:sp>
      <p:pic>
        <p:nvPicPr>
          <p:cNvPr id="5" name="Content Placeholder 4" descr="Young man Cyclist riding mountain bike in public park at moring">
            <a:extLst>
              <a:ext uri="{FF2B5EF4-FFF2-40B4-BE49-F238E27FC236}">
                <a16:creationId xmlns:a16="http://schemas.microsoft.com/office/drawing/2014/main" id="{2E37A77A-E523-459E-8C90-D183BBE693D7}"/>
              </a:ext>
            </a:extLst>
          </p:cNvPr>
          <p:cNvPicPr>
            <a:picLocks noGrp="1" noChangeAspect="1"/>
          </p:cNvPicPr>
          <p:nvPr>
            <p:ph type="pic" sz="quarter" idx="13"/>
          </p:nvPr>
        </p:nvPicPr>
        <p:blipFill>
          <a:blip r:embed="rId3"/>
          <a:srcRect l="24342" r="35749"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4035497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899EE-1905-F7A6-00D6-A5D7B5438984}"/>
              </a:ext>
            </a:extLst>
          </p:cNvPr>
          <p:cNvSpPr>
            <a:spLocks noGrp="1"/>
          </p:cNvSpPr>
          <p:nvPr>
            <p:ph type="title"/>
          </p:nvPr>
        </p:nvSpPr>
        <p:spPr>
          <a:xfrm>
            <a:off x="612648" y="706802"/>
            <a:ext cx="4672584" cy="1269482"/>
          </a:xfrm>
        </p:spPr>
        <p:txBody>
          <a:bodyPr anchor="t">
            <a:normAutofit/>
          </a:bodyPr>
          <a:lstStyle/>
          <a:p>
            <a:r>
              <a:rPr lang="en-US"/>
              <a:t>Training and Energy Expenditure</a:t>
            </a:r>
          </a:p>
        </p:txBody>
      </p:sp>
      <p:pic>
        <p:nvPicPr>
          <p:cNvPr id="5" name="Content Placeholder 4" descr="Mobile phone and headphones resting against a pair of trainers. The screen is displaying a fitness app showing the users run details.">
            <a:extLst>
              <a:ext uri="{FF2B5EF4-FFF2-40B4-BE49-F238E27FC236}">
                <a16:creationId xmlns:a16="http://schemas.microsoft.com/office/drawing/2014/main" id="{731919FA-8BB7-4FB5-9E3A-D3B4C873D1A7}"/>
              </a:ext>
            </a:extLst>
          </p:cNvPr>
          <p:cNvPicPr>
            <a:picLocks noGrp="1" noChangeAspect="1"/>
          </p:cNvPicPr>
          <p:nvPr>
            <p:ph type="pic" sz="quarter" idx="13"/>
          </p:nvPr>
        </p:nvPicPr>
        <p:blipFill>
          <a:blip r:embed="rId3"/>
          <a:srcRect l="4371" r="18755" b="-2"/>
          <a:stretch>
            <a:fillRect/>
          </a:stretch>
        </p:blipFill>
        <p:spPr>
          <a:xfrm>
            <a:off x="720468" y="2173850"/>
            <a:ext cx="4564763" cy="3963682"/>
          </a:xfrm>
          <a:prstGeom prst="rect">
            <a:avLst/>
          </a:prstGeom>
          <a:noFill/>
        </p:spPr>
      </p:pic>
      <p:sp>
        <p:nvSpPr>
          <p:cNvPr id="4" name="Content Placeholder 3">
            <a:extLst>
              <a:ext uri="{FF2B5EF4-FFF2-40B4-BE49-F238E27FC236}">
                <a16:creationId xmlns:a16="http://schemas.microsoft.com/office/drawing/2014/main" id="{20D46D58-3D0D-01B2-B82D-6C47121AB37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dirty="0"/>
              <a:t>Energy Expenditure Metrics</a:t>
            </a:r>
          </a:p>
          <a:p>
            <a:pPr marL="0" lvl="1" indent="0">
              <a:buFont typeface="Arial" panose="020B0604020202020204" pitchFamily="34" charset="0"/>
              <a:buNone/>
            </a:pPr>
            <a:r>
              <a:rPr dirty="0"/>
              <a:t>Cunningham equation and fitness data estimate basal metabolic rate and total daily energy expenditure for the athlete.</a:t>
            </a:r>
            <a:endParaRPr lang="en-US" dirty="0"/>
          </a:p>
          <a:p>
            <a:pPr marL="0" indent="0">
              <a:spcBef>
                <a:spcPts val="2500"/>
              </a:spcBef>
              <a:buFont typeface="Arial" panose="020B0604020202020204" pitchFamily="34" charset="0"/>
              <a:buNone/>
            </a:pPr>
            <a:r>
              <a:rPr lang="en-US" b="1" dirty="0"/>
              <a:t>Training Activities Overview</a:t>
            </a:r>
          </a:p>
          <a:p>
            <a:pPr marL="0" lvl="1" indent="0">
              <a:buFont typeface="Arial" panose="020B0604020202020204" pitchFamily="34" charset="0"/>
              <a:buNone/>
            </a:pPr>
            <a:r>
              <a:rPr dirty="0"/>
              <a:t>Athlete engages in multi-session training including cycling, running, swimming, and strength workouts.</a:t>
            </a:r>
            <a:endParaRPr lang="en-US" dirty="0"/>
          </a:p>
          <a:p>
            <a:pPr marL="0" indent="0">
              <a:spcBef>
                <a:spcPts val="2500"/>
              </a:spcBef>
              <a:buFont typeface="Arial" panose="020B0604020202020204" pitchFamily="34" charset="0"/>
              <a:buNone/>
            </a:pPr>
            <a:r>
              <a:rPr lang="en-US" b="1" dirty="0"/>
              <a:t>Training Phase Focus</a:t>
            </a:r>
          </a:p>
          <a:p>
            <a:pPr marL="0" lvl="1" indent="0">
              <a:buFont typeface="Arial" panose="020B0604020202020204" pitchFamily="34" charset="0"/>
              <a:buNone/>
            </a:pPr>
            <a:r>
              <a:rPr dirty="0"/>
              <a:t>Current phase focuses on base building with high volume, low-to-moderate intensity workouts for fat loss potential.</a:t>
            </a:r>
            <a:endParaRPr lang="en-US" dirty="0"/>
          </a:p>
          <a:p>
            <a:pPr marL="0" indent="0">
              <a:spcBef>
                <a:spcPts val="2500"/>
              </a:spcBef>
              <a:buFont typeface="Arial" panose="020B0604020202020204" pitchFamily="34" charset="0"/>
              <a:buNone/>
            </a:pPr>
            <a:r>
              <a:rPr lang="en-US" b="1" dirty="0"/>
              <a:t>Nutritional Planning Needs</a:t>
            </a:r>
          </a:p>
          <a:p>
            <a:pPr marL="0" lvl="1" indent="0">
              <a:buFont typeface="Arial" panose="020B0604020202020204" pitchFamily="34" charset="0"/>
              <a:buNone/>
            </a:pPr>
            <a:r>
              <a:rPr dirty="0"/>
              <a:t>Precise caloric and macronutrient planning is essential to support recovery, adaptation, and weight loss goals.</a:t>
            </a:r>
            <a:endParaRPr lang="en-US" dirty="0"/>
          </a:p>
        </p:txBody>
      </p:sp>
    </p:spTree>
    <p:extLst>
      <p:ext uri="{BB962C8B-B14F-4D97-AF65-F5344CB8AC3E}">
        <p14:creationId xmlns:p14="http://schemas.microsoft.com/office/powerpoint/2010/main" val="18057503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54E0E-3BF7-7A66-88E7-907C71CB3001}"/>
              </a:ext>
            </a:extLst>
          </p:cNvPr>
          <p:cNvSpPr>
            <a:spLocks noGrp="1"/>
          </p:cNvSpPr>
          <p:nvPr>
            <p:ph type="title"/>
          </p:nvPr>
        </p:nvSpPr>
        <p:spPr/>
        <p:txBody>
          <a:bodyPr/>
          <a:lstStyle/>
          <a:p>
            <a:r>
              <a:rPr lang="en-US" dirty="0"/>
              <a:t>Basal and Exercise Energy Expenditure for 1 week</a:t>
            </a:r>
          </a:p>
        </p:txBody>
      </p:sp>
      <p:pic>
        <p:nvPicPr>
          <p:cNvPr id="5" name="Content Placeholder 4" descr="A white table with black numbers and a few black text&#10;&#10;AI-generated content may be incorrect.">
            <a:extLst>
              <a:ext uri="{FF2B5EF4-FFF2-40B4-BE49-F238E27FC236}">
                <a16:creationId xmlns:a16="http://schemas.microsoft.com/office/drawing/2014/main" id="{1BB1E856-3204-D7FD-ADEA-E129AA28D6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0600" y="1493553"/>
            <a:ext cx="9296400" cy="4887398"/>
          </a:xfrm>
        </p:spPr>
      </p:pic>
    </p:spTree>
    <p:extLst>
      <p:ext uri="{BB962C8B-B14F-4D97-AF65-F5344CB8AC3E}">
        <p14:creationId xmlns:p14="http://schemas.microsoft.com/office/powerpoint/2010/main" val="2745077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8E07B-DCE6-FEB2-AEAC-97A0B5E60470}"/>
              </a:ext>
            </a:extLst>
          </p:cNvPr>
          <p:cNvSpPr>
            <a:spLocks noGrp="1"/>
          </p:cNvSpPr>
          <p:nvPr>
            <p:ph type="title"/>
          </p:nvPr>
        </p:nvSpPr>
        <p:spPr>
          <a:xfrm>
            <a:off x="111758" y="1869103"/>
            <a:ext cx="9337042" cy="4906929"/>
          </a:xfrm>
        </p:spPr>
        <p:txBody>
          <a:bodyPr anchor="b">
            <a:normAutofit/>
          </a:bodyPr>
          <a:lstStyle/>
          <a:p>
            <a:r>
              <a:rPr lang="en-US"/>
              <a:t>Dietary Analysis and Key Findings</a:t>
            </a:r>
          </a:p>
        </p:txBody>
      </p:sp>
    </p:spTree>
    <p:extLst>
      <p:ext uri="{BB962C8B-B14F-4D97-AF65-F5344CB8AC3E}">
        <p14:creationId xmlns:p14="http://schemas.microsoft.com/office/powerpoint/2010/main" val="29630206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lendar with text on it&#10;&#10;AI-generated content may be incorrect.">
            <a:extLst>
              <a:ext uri="{FF2B5EF4-FFF2-40B4-BE49-F238E27FC236}">
                <a16:creationId xmlns:a16="http://schemas.microsoft.com/office/drawing/2014/main" id="{B88E05D4-2405-4816-5850-75AAB34F79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1200" y="25400"/>
            <a:ext cx="7772400" cy="6429022"/>
          </a:xfrm>
          <a:prstGeom prst="rect">
            <a:avLst/>
          </a:prstGeom>
        </p:spPr>
      </p:pic>
    </p:spTree>
    <p:extLst>
      <p:ext uri="{BB962C8B-B14F-4D97-AF65-F5344CB8AC3E}">
        <p14:creationId xmlns:p14="http://schemas.microsoft.com/office/powerpoint/2010/main" val="3409458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a list of food items&#10;&#10;AI-generated content may be incorrect.">
            <a:extLst>
              <a:ext uri="{FF2B5EF4-FFF2-40B4-BE49-F238E27FC236}">
                <a16:creationId xmlns:a16="http://schemas.microsoft.com/office/drawing/2014/main" id="{7DECE5F5-0103-8DA3-9286-BAC679C250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0" y="27651"/>
            <a:ext cx="8286750" cy="6812420"/>
          </a:xfrm>
          <a:prstGeom prst="rect">
            <a:avLst/>
          </a:prstGeom>
        </p:spPr>
      </p:pic>
    </p:spTree>
    <p:extLst>
      <p:ext uri="{BB962C8B-B14F-4D97-AF65-F5344CB8AC3E}">
        <p14:creationId xmlns:p14="http://schemas.microsoft.com/office/powerpoint/2010/main" val="715701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a list of food items&#10;&#10;AI-generated content may be incorrect.">
            <a:extLst>
              <a:ext uri="{FF2B5EF4-FFF2-40B4-BE49-F238E27FC236}">
                <a16:creationId xmlns:a16="http://schemas.microsoft.com/office/drawing/2014/main" id="{2375318D-17B5-7283-A024-9645641653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0" y="152400"/>
            <a:ext cx="8046720" cy="6705600"/>
          </a:xfrm>
          <a:prstGeom prst="rect">
            <a:avLst/>
          </a:prstGeom>
        </p:spPr>
      </p:pic>
    </p:spTree>
    <p:extLst>
      <p:ext uri="{BB962C8B-B14F-4D97-AF65-F5344CB8AC3E}">
        <p14:creationId xmlns:p14="http://schemas.microsoft.com/office/powerpoint/2010/main" val="2948559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417E2-70DB-3C00-38F4-E819CA49490A}"/>
              </a:ext>
            </a:extLst>
          </p:cNvPr>
          <p:cNvSpPr>
            <a:spLocks noGrp="1"/>
          </p:cNvSpPr>
          <p:nvPr>
            <p:ph type="title"/>
          </p:nvPr>
        </p:nvSpPr>
        <p:spPr>
          <a:xfrm>
            <a:off x="685800" y="304800"/>
            <a:ext cx="4261236" cy="1070776"/>
          </a:xfrm>
        </p:spPr>
        <p:txBody>
          <a:bodyPr anchor="b">
            <a:normAutofit/>
          </a:bodyPr>
          <a:lstStyle/>
          <a:p>
            <a:r>
              <a:rPr lang="en-US" dirty="0"/>
              <a:t>Current Diet Analysis</a:t>
            </a:r>
          </a:p>
        </p:txBody>
      </p:sp>
      <p:pic>
        <p:nvPicPr>
          <p:cNvPr id="7" name="Content Placeholder 6">
            <a:extLst>
              <a:ext uri="{FF2B5EF4-FFF2-40B4-BE49-F238E27FC236}">
                <a16:creationId xmlns:a16="http://schemas.microsoft.com/office/drawing/2014/main" id="{48109723-27A8-5487-1964-5E054D480C21}"/>
              </a:ext>
            </a:extLst>
          </p:cNvPr>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5638800" y="162097"/>
            <a:ext cx="6172200" cy="6533805"/>
          </a:xfrm>
        </p:spPr>
      </p:pic>
    </p:spTree>
    <p:extLst>
      <p:ext uri="{BB962C8B-B14F-4D97-AF65-F5344CB8AC3E}">
        <p14:creationId xmlns:p14="http://schemas.microsoft.com/office/powerpoint/2010/main" val="3532087826"/>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C2048-BFD5-662B-2CA7-2218493E1BE0}"/>
              </a:ext>
            </a:extLst>
          </p:cNvPr>
          <p:cNvSpPr>
            <a:spLocks noGrp="1"/>
          </p:cNvSpPr>
          <p:nvPr>
            <p:ph type="title"/>
          </p:nvPr>
        </p:nvSpPr>
        <p:spPr>
          <a:xfrm>
            <a:off x="381000" y="301487"/>
            <a:ext cx="5715000" cy="689113"/>
          </a:xfrm>
        </p:spPr>
        <p:txBody>
          <a:bodyPr anchor="b">
            <a:normAutofit/>
          </a:bodyPr>
          <a:lstStyle/>
          <a:p>
            <a:r>
              <a:rPr lang="en-US" dirty="0"/>
              <a:t>Micronutrient Analysis</a:t>
            </a:r>
          </a:p>
        </p:txBody>
      </p:sp>
      <p:pic>
        <p:nvPicPr>
          <p:cNvPr id="4" name="Picture 3" descr="A table with numbers and symbols&#10;&#10;AI-generated content may be incorrect.">
            <a:extLst>
              <a:ext uri="{FF2B5EF4-FFF2-40B4-BE49-F238E27FC236}">
                <a16:creationId xmlns:a16="http://schemas.microsoft.com/office/drawing/2014/main" id="{C1D3894F-FE1C-F274-375E-95130AF5BE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200" y="1222513"/>
            <a:ext cx="9395327" cy="5334000"/>
          </a:xfrm>
          <a:prstGeom prst="rect">
            <a:avLst/>
          </a:prstGeom>
        </p:spPr>
      </p:pic>
    </p:spTree>
    <p:extLst>
      <p:ext uri="{BB962C8B-B14F-4D97-AF65-F5344CB8AC3E}">
        <p14:creationId xmlns:p14="http://schemas.microsoft.com/office/powerpoint/2010/main" val="2819659667"/>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1743E-F243-E374-94E3-1BB80DD554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699F9F-D220-7F99-9A44-C2F95E3740C0}"/>
              </a:ext>
            </a:extLst>
          </p:cNvPr>
          <p:cNvSpPr>
            <a:spLocks noGrp="1"/>
          </p:cNvSpPr>
          <p:nvPr>
            <p:ph type="title"/>
          </p:nvPr>
        </p:nvSpPr>
        <p:spPr>
          <a:xfrm>
            <a:off x="381000" y="301487"/>
            <a:ext cx="5715000" cy="689113"/>
          </a:xfrm>
        </p:spPr>
        <p:txBody>
          <a:bodyPr anchor="b">
            <a:normAutofit/>
          </a:bodyPr>
          <a:lstStyle/>
          <a:p>
            <a:r>
              <a:rPr lang="en-US" dirty="0"/>
              <a:t>Micronutrient Analysis</a:t>
            </a:r>
          </a:p>
        </p:txBody>
      </p:sp>
      <p:pic>
        <p:nvPicPr>
          <p:cNvPr id="5" name="Picture 4" descr="A table of information with numbers and symbols&#10;&#10;AI-generated content may be incorrect.">
            <a:extLst>
              <a:ext uri="{FF2B5EF4-FFF2-40B4-BE49-F238E27FC236}">
                <a16:creationId xmlns:a16="http://schemas.microsoft.com/office/drawing/2014/main" id="{5593DFCD-1D2C-5F26-F18F-72830DB606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1200" y="1143000"/>
            <a:ext cx="9029700" cy="5645789"/>
          </a:xfrm>
          <a:prstGeom prst="rect">
            <a:avLst/>
          </a:prstGeom>
        </p:spPr>
      </p:pic>
    </p:spTree>
    <p:extLst>
      <p:ext uri="{BB962C8B-B14F-4D97-AF65-F5344CB8AC3E}">
        <p14:creationId xmlns:p14="http://schemas.microsoft.com/office/powerpoint/2010/main" val="180624266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D88BF-8132-8E3F-9EA7-F4D2C62C1340}"/>
              </a:ext>
            </a:extLst>
          </p:cNvPr>
          <p:cNvSpPr>
            <a:spLocks noGrp="1"/>
          </p:cNvSpPr>
          <p:nvPr>
            <p:ph type="title"/>
          </p:nvPr>
        </p:nvSpPr>
        <p:spPr>
          <a:xfrm>
            <a:off x="612649" y="514649"/>
            <a:ext cx="4416552" cy="972373"/>
          </a:xfrm>
        </p:spPr>
        <p:txBody>
          <a:bodyPr/>
          <a:lstStyle/>
          <a:p>
            <a:r>
              <a:rPr lang="en-US" dirty="0"/>
              <a:t>Examples of </a:t>
            </a:r>
            <a:r>
              <a:rPr lang="en-US" dirty="0" err="1"/>
              <a:t>Nutritics</a:t>
            </a:r>
            <a:r>
              <a:rPr lang="en-US" dirty="0"/>
              <a:t> </a:t>
            </a:r>
            <a:br>
              <a:rPr lang="en-US" dirty="0"/>
            </a:br>
            <a:r>
              <a:rPr lang="en-US" dirty="0"/>
              <a:t>Outputs</a:t>
            </a:r>
          </a:p>
        </p:txBody>
      </p:sp>
      <p:pic>
        <p:nvPicPr>
          <p:cNvPr id="4" name="Picture 3" descr="A screenshot of a computer&#10;&#10;AI-generated content may be incorrect.">
            <a:extLst>
              <a:ext uri="{FF2B5EF4-FFF2-40B4-BE49-F238E27FC236}">
                <a16:creationId xmlns:a16="http://schemas.microsoft.com/office/drawing/2014/main" id="{63C9D944-526C-FBE5-4E3F-ECB7CB88F6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29200" y="196551"/>
            <a:ext cx="7048500" cy="6146800"/>
          </a:xfrm>
          <a:prstGeom prst="rect">
            <a:avLst/>
          </a:prstGeom>
        </p:spPr>
      </p:pic>
    </p:spTree>
    <p:extLst>
      <p:ext uri="{BB962C8B-B14F-4D97-AF65-F5344CB8AC3E}">
        <p14:creationId xmlns:p14="http://schemas.microsoft.com/office/powerpoint/2010/main" val="430887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different sizes and colors&#10;&#10;AI-generated content may be incorrect.">
            <a:extLst>
              <a:ext uri="{FF2B5EF4-FFF2-40B4-BE49-F238E27FC236}">
                <a16:creationId xmlns:a16="http://schemas.microsoft.com/office/drawing/2014/main" id="{E7B44CC9-2E44-93BE-B06A-80F0F52C75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295400"/>
            <a:ext cx="5867400" cy="2766215"/>
          </a:xfrm>
          <a:prstGeom prst="rect">
            <a:avLst/>
          </a:prstGeom>
        </p:spPr>
      </p:pic>
      <p:pic>
        <p:nvPicPr>
          <p:cNvPr id="5" name="Picture 4" descr="A screenshot of a graph&#10;&#10;AI-generated content may be incorrect.">
            <a:extLst>
              <a:ext uri="{FF2B5EF4-FFF2-40B4-BE49-F238E27FC236}">
                <a16:creationId xmlns:a16="http://schemas.microsoft.com/office/drawing/2014/main" id="{F26F76FB-BA9A-EB40-F6A3-00D1EE28C2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7000" y="1295400"/>
            <a:ext cx="5511800" cy="3843755"/>
          </a:xfrm>
          <a:prstGeom prst="rect">
            <a:avLst/>
          </a:prstGeom>
        </p:spPr>
      </p:pic>
    </p:spTree>
    <p:extLst>
      <p:ext uri="{BB962C8B-B14F-4D97-AF65-F5344CB8AC3E}">
        <p14:creationId xmlns:p14="http://schemas.microsoft.com/office/powerpoint/2010/main" val="3017504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a pie chart&#10;&#10;AI-generated content may be incorrect.">
            <a:extLst>
              <a:ext uri="{FF2B5EF4-FFF2-40B4-BE49-F238E27FC236}">
                <a16:creationId xmlns:a16="http://schemas.microsoft.com/office/drawing/2014/main" id="{CD4D81E6-F6FF-F0DD-08F4-EEBB9C1EB4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0600" y="545376"/>
            <a:ext cx="10272951" cy="5677624"/>
          </a:xfrm>
          <a:prstGeom prst="rect">
            <a:avLst/>
          </a:prstGeom>
        </p:spPr>
      </p:pic>
    </p:spTree>
    <p:extLst>
      <p:ext uri="{BB962C8B-B14F-4D97-AF65-F5344CB8AC3E}">
        <p14:creationId xmlns:p14="http://schemas.microsoft.com/office/powerpoint/2010/main" val="1441988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0E869-FE82-BBC6-93D3-CBE95C0449A4}"/>
              </a:ext>
            </a:extLst>
          </p:cNvPr>
          <p:cNvSpPr>
            <a:spLocks noGrp="1"/>
          </p:cNvSpPr>
          <p:nvPr>
            <p:ph type="title"/>
          </p:nvPr>
        </p:nvSpPr>
        <p:spPr>
          <a:xfrm>
            <a:off x="111758" y="1869103"/>
            <a:ext cx="9337042" cy="4906929"/>
          </a:xfrm>
        </p:spPr>
        <p:txBody>
          <a:bodyPr anchor="b">
            <a:normAutofit/>
          </a:bodyPr>
          <a:lstStyle/>
          <a:p>
            <a:r>
              <a:rPr lang="en-US"/>
              <a:t>Recommendations and Meal Plan</a:t>
            </a:r>
          </a:p>
        </p:txBody>
      </p:sp>
    </p:spTree>
    <p:extLst>
      <p:ext uri="{BB962C8B-B14F-4D97-AF65-F5344CB8AC3E}">
        <p14:creationId xmlns:p14="http://schemas.microsoft.com/office/powerpoint/2010/main" val="9163552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E64B7-163E-6E38-20FF-D4BF5312C3AD}"/>
              </a:ext>
            </a:extLst>
          </p:cNvPr>
          <p:cNvSpPr>
            <a:spLocks noGrp="1"/>
          </p:cNvSpPr>
          <p:nvPr>
            <p:ph type="title"/>
          </p:nvPr>
        </p:nvSpPr>
        <p:spPr>
          <a:xfrm>
            <a:off x="612648" y="706802"/>
            <a:ext cx="4672584" cy="1269482"/>
          </a:xfrm>
        </p:spPr>
        <p:txBody>
          <a:bodyPr anchor="t">
            <a:normAutofit/>
          </a:bodyPr>
          <a:lstStyle/>
          <a:p>
            <a:r>
              <a:rPr lang="en-US"/>
              <a:t>Dietary Recommendations</a:t>
            </a:r>
          </a:p>
        </p:txBody>
      </p:sp>
      <p:pic>
        <p:nvPicPr>
          <p:cNvPr id="5" name="Content Placeholder 4" descr="Variety of fruits and vegetables , whole grain">
            <a:extLst>
              <a:ext uri="{FF2B5EF4-FFF2-40B4-BE49-F238E27FC236}">
                <a16:creationId xmlns:a16="http://schemas.microsoft.com/office/drawing/2014/main" id="{6EBF819E-3082-4FE6-BFC3-23F43FC10039}"/>
              </a:ext>
            </a:extLst>
          </p:cNvPr>
          <p:cNvPicPr>
            <a:picLocks noGrp="1" noChangeAspect="1"/>
          </p:cNvPicPr>
          <p:nvPr>
            <p:ph type="pic" sz="quarter" idx="13"/>
          </p:nvPr>
        </p:nvPicPr>
        <p:blipFill>
          <a:blip r:embed="rId3"/>
          <a:stretch/>
        </p:blipFill>
        <p:spPr>
          <a:xfrm>
            <a:off x="720468" y="2632201"/>
            <a:ext cx="4564763" cy="3046979"/>
          </a:xfrm>
          <a:prstGeom prst="rect">
            <a:avLst/>
          </a:prstGeom>
          <a:noFill/>
        </p:spPr>
      </p:pic>
      <p:sp>
        <p:nvSpPr>
          <p:cNvPr id="4" name="Content Placeholder 3">
            <a:extLst>
              <a:ext uri="{FF2B5EF4-FFF2-40B4-BE49-F238E27FC236}">
                <a16:creationId xmlns:a16="http://schemas.microsoft.com/office/drawing/2014/main" id="{90DA0399-5E7A-8A75-C9E8-E9765348D77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dirty="0"/>
              <a:t>Energy Intake v Expenditure</a:t>
            </a:r>
          </a:p>
          <a:p>
            <a:pPr marL="0" lvl="1" indent="0">
              <a:buFont typeface="Arial" panose="020B0604020202020204" pitchFamily="34" charset="0"/>
              <a:buNone/>
            </a:pPr>
            <a:r>
              <a:rPr lang="en-GB" dirty="0"/>
              <a:t>Maintain balance between macro-nutrients but aim to reduce total energy intake by 300kcal/day</a:t>
            </a:r>
            <a:endParaRPr lang="en-US" dirty="0"/>
          </a:p>
          <a:p>
            <a:pPr marL="0" indent="0">
              <a:spcBef>
                <a:spcPts val="2500"/>
              </a:spcBef>
              <a:buFont typeface="Arial" panose="020B0604020202020204" pitchFamily="34" charset="0"/>
              <a:buNone/>
            </a:pPr>
            <a:r>
              <a:rPr lang="en-US" b="1" dirty="0"/>
              <a:t>Reduce reliance on sports nutrition products</a:t>
            </a:r>
          </a:p>
          <a:p>
            <a:pPr marL="0" lvl="1" indent="0">
              <a:buFont typeface="Arial" panose="020B0604020202020204" pitchFamily="34" charset="0"/>
              <a:buNone/>
            </a:pPr>
            <a:r>
              <a:rPr lang="en-GB" dirty="0"/>
              <a:t>A high proportion of CHO intake is in the form of sugars due to over-reliance on sports nutrition products – aim for more real food.</a:t>
            </a:r>
          </a:p>
          <a:p>
            <a:pPr marL="0" lvl="1" indent="0">
              <a:buFont typeface="Arial" panose="020B0604020202020204" pitchFamily="34" charset="0"/>
              <a:buNone/>
            </a:pPr>
            <a:r>
              <a:rPr lang="en-GB" dirty="0"/>
              <a:t>Sessions &lt;90mins should not fuelling within session</a:t>
            </a:r>
            <a:endParaRPr lang="en-US" dirty="0"/>
          </a:p>
          <a:p>
            <a:pPr marL="0" indent="0">
              <a:spcBef>
                <a:spcPts val="2500"/>
              </a:spcBef>
              <a:buFont typeface="Arial" panose="020B0604020202020204" pitchFamily="34" charset="0"/>
              <a:buNone/>
            </a:pPr>
            <a:r>
              <a:rPr lang="en-US" b="1" dirty="0"/>
              <a:t>Reduce protein quantity but improve quality</a:t>
            </a:r>
          </a:p>
          <a:p>
            <a:pPr marL="0" lvl="1" indent="0">
              <a:buFont typeface="Arial" panose="020B0604020202020204" pitchFamily="34" charset="0"/>
              <a:buNone/>
            </a:pPr>
            <a:r>
              <a:rPr lang="en-GB" dirty="0"/>
              <a:t>Majority of protein comes from processed foods or sport nutrition products – aim to get 1.4 g/kg mainly from whole food sources.</a:t>
            </a:r>
            <a:endParaRPr lang="en-US" dirty="0"/>
          </a:p>
          <a:p>
            <a:pPr marL="0" indent="0">
              <a:spcBef>
                <a:spcPts val="2500"/>
              </a:spcBef>
              <a:buFont typeface="Arial" panose="020B0604020202020204" pitchFamily="34" charset="0"/>
              <a:buNone/>
            </a:pPr>
            <a:r>
              <a:rPr lang="en-US" b="1" dirty="0"/>
              <a:t>Reduce saturated fats</a:t>
            </a:r>
          </a:p>
          <a:p>
            <a:pPr marL="0" lvl="1" indent="0">
              <a:buFont typeface="Arial" panose="020B0604020202020204" pitchFamily="34" charset="0"/>
              <a:buNone/>
            </a:pPr>
            <a:r>
              <a:rPr lang="en-GB" dirty="0"/>
              <a:t>Proportion of fat is appropriate but majority is saturated due to high reliance on processed foods – increase intake of vegetable oils, nuts and seeds.</a:t>
            </a:r>
            <a:endParaRPr lang="en-US" dirty="0"/>
          </a:p>
        </p:txBody>
      </p:sp>
    </p:spTree>
    <p:extLst>
      <p:ext uri="{BB962C8B-B14F-4D97-AF65-F5344CB8AC3E}">
        <p14:creationId xmlns:p14="http://schemas.microsoft.com/office/powerpoint/2010/main" val="12300497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9EED5-8A12-C8B3-AC7E-E498D0B838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7D7D3B-1ABA-7074-0EC2-69FF3EEC768F}"/>
              </a:ext>
            </a:extLst>
          </p:cNvPr>
          <p:cNvSpPr>
            <a:spLocks noGrp="1"/>
          </p:cNvSpPr>
          <p:nvPr>
            <p:ph type="title"/>
          </p:nvPr>
        </p:nvSpPr>
        <p:spPr>
          <a:xfrm>
            <a:off x="612648" y="706802"/>
            <a:ext cx="4672584" cy="1269482"/>
          </a:xfrm>
        </p:spPr>
        <p:txBody>
          <a:bodyPr anchor="t">
            <a:normAutofit/>
          </a:bodyPr>
          <a:lstStyle/>
          <a:p>
            <a:r>
              <a:rPr lang="en-US" dirty="0"/>
              <a:t>Dietary Recommendations (</a:t>
            </a:r>
            <a:r>
              <a:rPr lang="en-US" dirty="0" err="1"/>
              <a:t>cont</a:t>
            </a:r>
            <a:r>
              <a:rPr lang="en-US" dirty="0"/>
              <a:t>)</a:t>
            </a:r>
          </a:p>
        </p:txBody>
      </p:sp>
      <p:pic>
        <p:nvPicPr>
          <p:cNvPr id="5" name="Content Placeholder 4" descr="Variety of fruits and vegetables , whole grain">
            <a:extLst>
              <a:ext uri="{FF2B5EF4-FFF2-40B4-BE49-F238E27FC236}">
                <a16:creationId xmlns:a16="http://schemas.microsoft.com/office/drawing/2014/main" id="{29DADCEE-6C3F-DEE2-EE11-AD457AFCBC80}"/>
              </a:ext>
            </a:extLst>
          </p:cNvPr>
          <p:cNvPicPr>
            <a:picLocks noGrp="1" noChangeAspect="1"/>
          </p:cNvPicPr>
          <p:nvPr>
            <p:ph type="pic" sz="quarter" idx="13"/>
          </p:nvPr>
        </p:nvPicPr>
        <p:blipFill>
          <a:blip r:embed="rId3"/>
          <a:stretch/>
        </p:blipFill>
        <p:spPr>
          <a:xfrm>
            <a:off x="720468" y="2632201"/>
            <a:ext cx="4564763" cy="3046979"/>
          </a:xfrm>
          <a:prstGeom prst="rect">
            <a:avLst/>
          </a:prstGeom>
          <a:noFill/>
        </p:spPr>
      </p:pic>
      <p:sp>
        <p:nvSpPr>
          <p:cNvPr id="4" name="Content Placeholder 3">
            <a:extLst>
              <a:ext uri="{FF2B5EF4-FFF2-40B4-BE49-F238E27FC236}">
                <a16:creationId xmlns:a16="http://schemas.microsoft.com/office/drawing/2014/main" id="{8E168FA3-870F-F003-5C2E-0D643223F24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dirty="0"/>
              <a:t>Reduce Processed Foods</a:t>
            </a:r>
          </a:p>
          <a:p>
            <a:pPr marL="0" lvl="1" indent="0">
              <a:buFont typeface="Arial" panose="020B0604020202020204" pitchFamily="34" charset="0"/>
              <a:buNone/>
            </a:pPr>
            <a:r>
              <a:rPr dirty="0"/>
              <a:t>Limit processed foods and sports supplements to </a:t>
            </a:r>
            <a:r>
              <a:rPr lang="en-GB" dirty="0"/>
              <a:t>reduce sodium intake and </a:t>
            </a:r>
            <a:r>
              <a:rPr dirty="0"/>
              <a:t>improve overall nutrition quality and health outcomes.</a:t>
            </a:r>
            <a:endParaRPr lang="en-US" dirty="0"/>
          </a:p>
          <a:p>
            <a:pPr marL="0" indent="0">
              <a:spcBef>
                <a:spcPts val="2500"/>
              </a:spcBef>
              <a:buFont typeface="Arial" panose="020B0604020202020204" pitchFamily="34" charset="0"/>
              <a:buNone/>
            </a:pPr>
            <a:r>
              <a:rPr lang="en-US" b="1" dirty="0"/>
              <a:t>Increase Whole Foods</a:t>
            </a:r>
          </a:p>
          <a:p>
            <a:pPr marL="0" lvl="1" indent="0">
              <a:buFont typeface="Arial" panose="020B0604020202020204" pitchFamily="34" charset="0"/>
              <a:buNone/>
            </a:pPr>
            <a:r>
              <a:rPr dirty="0"/>
              <a:t>Consume more whole grains, vegetables, legumes, nuts, seeds, and quality proteins like eggs and lean meats</a:t>
            </a:r>
            <a:r>
              <a:rPr lang="en-GB" dirty="0"/>
              <a:t> to improve micronutrient profile.</a:t>
            </a:r>
            <a:endParaRPr lang="en-US" dirty="0"/>
          </a:p>
          <a:p>
            <a:pPr marL="0" indent="0">
              <a:spcBef>
                <a:spcPts val="2500"/>
              </a:spcBef>
              <a:buFont typeface="Arial" panose="020B0604020202020204" pitchFamily="34" charset="0"/>
              <a:buNone/>
            </a:pPr>
            <a:r>
              <a:rPr lang="en-US" b="1" dirty="0"/>
              <a:t>Balance Fat and Sugar Intake</a:t>
            </a:r>
          </a:p>
          <a:p>
            <a:pPr marL="0" lvl="1" indent="0">
              <a:buFont typeface="Arial" panose="020B0604020202020204" pitchFamily="34" charset="0"/>
              <a:buNone/>
            </a:pPr>
            <a:r>
              <a:rPr dirty="0"/>
              <a:t>Reduce sugar and saturated fats while increasing unsaturated fats and omega-3 fatty acids for better health.</a:t>
            </a:r>
            <a:endParaRPr lang="en-US" dirty="0"/>
          </a:p>
          <a:p>
            <a:pPr marL="0" indent="0">
              <a:spcBef>
                <a:spcPts val="2500"/>
              </a:spcBef>
              <a:buFont typeface="Arial" panose="020B0604020202020204" pitchFamily="34" charset="0"/>
              <a:buNone/>
            </a:pPr>
            <a:r>
              <a:rPr lang="en-US" b="1" dirty="0"/>
              <a:t>Hydration and Micronutrients</a:t>
            </a:r>
          </a:p>
          <a:p>
            <a:pPr marL="0" lvl="1" indent="0">
              <a:buFont typeface="Arial" panose="020B0604020202020204" pitchFamily="34" charset="0"/>
              <a:buNone/>
            </a:pPr>
            <a:r>
              <a:rPr dirty="0"/>
              <a:t>Prioritize water and electrolyte drinks for hydration, and include micronutrient-rich leafy greens and fortified foods.</a:t>
            </a:r>
            <a:endParaRPr lang="en-US" dirty="0"/>
          </a:p>
        </p:txBody>
      </p:sp>
    </p:spTree>
    <p:extLst>
      <p:ext uri="{BB962C8B-B14F-4D97-AF65-F5344CB8AC3E}">
        <p14:creationId xmlns:p14="http://schemas.microsoft.com/office/powerpoint/2010/main" val="26519404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92F2A-CAD3-462A-2E3A-045EB349EC64}"/>
              </a:ext>
            </a:extLst>
          </p:cNvPr>
          <p:cNvSpPr>
            <a:spLocks noGrp="1"/>
          </p:cNvSpPr>
          <p:nvPr>
            <p:ph type="title"/>
          </p:nvPr>
        </p:nvSpPr>
        <p:spPr>
          <a:xfrm>
            <a:off x="533400" y="381000"/>
            <a:ext cx="4114800" cy="1070776"/>
          </a:xfrm>
        </p:spPr>
        <p:txBody>
          <a:bodyPr anchor="b">
            <a:normAutofit/>
          </a:bodyPr>
          <a:lstStyle/>
          <a:p>
            <a:r>
              <a:rPr lang="en-US" dirty="0"/>
              <a:t>7-Day Meal Plan</a:t>
            </a:r>
          </a:p>
        </p:txBody>
      </p:sp>
      <p:sp>
        <p:nvSpPr>
          <p:cNvPr id="8" name="TextBox 7">
            <a:extLst>
              <a:ext uri="{FF2B5EF4-FFF2-40B4-BE49-F238E27FC236}">
                <a16:creationId xmlns:a16="http://schemas.microsoft.com/office/drawing/2014/main" id="{D5CF6AFF-7F4B-C8CA-BA83-60D622611F6F}"/>
              </a:ext>
            </a:extLst>
          </p:cNvPr>
          <p:cNvSpPr txBox="1"/>
          <p:nvPr/>
        </p:nvSpPr>
        <p:spPr>
          <a:xfrm>
            <a:off x="985838" y="2028825"/>
            <a:ext cx="9224962" cy="2246769"/>
          </a:xfrm>
          <a:prstGeom prst="rect">
            <a:avLst/>
          </a:prstGeom>
          <a:noFill/>
        </p:spPr>
        <p:txBody>
          <a:bodyPr wrap="square" rtlCol="0">
            <a:spAutoFit/>
          </a:bodyPr>
          <a:lstStyle/>
          <a:p>
            <a:r>
              <a:rPr lang="en-US" sz="2800" dirty="0"/>
              <a:t>Aims:</a:t>
            </a:r>
          </a:p>
          <a:p>
            <a:pPr marL="285750" indent="-285750">
              <a:buFontTx/>
              <a:buChar char="-"/>
            </a:pPr>
            <a:r>
              <a:rPr lang="en-US" sz="2800" dirty="0"/>
              <a:t>Modify existing diet rather than making wholesale changes</a:t>
            </a:r>
          </a:p>
          <a:p>
            <a:pPr marL="285750" indent="-285750">
              <a:buFontTx/>
              <a:buChar char="-"/>
            </a:pPr>
            <a:r>
              <a:rPr lang="en-US" sz="2800" dirty="0"/>
              <a:t>Improve meal timing where required</a:t>
            </a:r>
          </a:p>
          <a:p>
            <a:pPr marL="285750" indent="-285750">
              <a:buFontTx/>
              <a:buChar char="-"/>
            </a:pPr>
            <a:r>
              <a:rPr lang="en-US" sz="2800" dirty="0"/>
              <a:t>Add in some </a:t>
            </a:r>
            <a:r>
              <a:rPr lang="en-US" sz="2800" dirty="0" err="1"/>
              <a:t>periodised</a:t>
            </a:r>
            <a:r>
              <a:rPr lang="en-US" sz="2800" dirty="0"/>
              <a:t> nutrition where appropriate</a:t>
            </a:r>
          </a:p>
        </p:txBody>
      </p:sp>
    </p:spTree>
    <p:extLst>
      <p:ext uri="{BB962C8B-B14F-4D97-AF65-F5344CB8AC3E}">
        <p14:creationId xmlns:p14="http://schemas.microsoft.com/office/powerpoint/2010/main" val="2241267188"/>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of food and nutrition&#10;&#10;AI-generated content may be incorrect.">
            <a:extLst>
              <a:ext uri="{FF2B5EF4-FFF2-40B4-BE49-F238E27FC236}">
                <a16:creationId xmlns:a16="http://schemas.microsoft.com/office/drawing/2014/main" id="{7F06C035-BA87-1A95-4B6F-D49A22D4DC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28599"/>
            <a:ext cx="5791200" cy="6499013"/>
          </a:xfrm>
          <a:prstGeom prst="rect">
            <a:avLst/>
          </a:prstGeom>
        </p:spPr>
      </p:pic>
      <p:pic>
        <p:nvPicPr>
          <p:cNvPr id="4" name="Picture 3" descr="A table with a list of food items&#10;&#10;AI-generated content may be incorrect.">
            <a:extLst>
              <a:ext uri="{FF2B5EF4-FFF2-40B4-BE49-F238E27FC236}">
                <a16:creationId xmlns:a16="http://schemas.microsoft.com/office/drawing/2014/main" id="{9EB8EFB2-A027-7441-65D5-018848963905}"/>
              </a:ext>
            </a:extLst>
          </p:cNvPr>
          <p:cNvPicPr>
            <a:picLocks noChangeAspect="1"/>
          </p:cNvPicPr>
          <p:nvPr/>
        </p:nvPicPr>
        <p:blipFill>
          <a:blip r:embed="rId3">
            <a:extLst>
              <a:ext uri="{28A0092B-C50C-407E-A947-70E740481C1C}">
                <a14:useLocalDpi xmlns:a14="http://schemas.microsoft.com/office/drawing/2010/main" val="0"/>
              </a:ext>
            </a:extLst>
          </a:blip>
          <a:srcRect r="13878"/>
          <a:stretch>
            <a:fillRect/>
          </a:stretch>
        </p:blipFill>
        <p:spPr>
          <a:xfrm>
            <a:off x="13009" y="228599"/>
            <a:ext cx="6146735" cy="5867401"/>
          </a:xfrm>
          <a:prstGeom prst="rect">
            <a:avLst/>
          </a:prstGeom>
        </p:spPr>
      </p:pic>
    </p:spTree>
    <p:extLst>
      <p:ext uri="{BB962C8B-B14F-4D97-AF65-F5344CB8AC3E}">
        <p14:creationId xmlns:p14="http://schemas.microsoft.com/office/powerpoint/2010/main" val="4182875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a list of food items&#10;&#10;AI-generated content may be incorrect.">
            <a:extLst>
              <a:ext uri="{FF2B5EF4-FFF2-40B4-BE49-F238E27FC236}">
                <a16:creationId xmlns:a16="http://schemas.microsoft.com/office/drawing/2014/main" id="{25417B14-D53F-142C-AF51-3C31E51D87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00800" y="533400"/>
            <a:ext cx="5162550" cy="5484335"/>
          </a:xfrm>
          <a:prstGeom prst="rect">
            <a:avLst/>
          </a:prstGeom>
        </p:spPr>
      </p:pic>
      <p:pic>
        <p:nvPicPr>
          <p:cNvPr id="4" name="Picture 3" descr="A table with a list of food items&#10;&#10;AI-generated content may be incorrect.">
            <a:extLst>
              <a:ext uri="{FF2B5EF4-FFF2-40B4-BE49-F238E27FC236}">
                <a16:creationId xmlns:a16="http://schemas.microsoft.com/office/drawing/2014/main" id="{30F4FE33-6C42-5F90-7B23-1BFFBA5BD7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571500"/>
            <a:ext cx="6263640" cy="5219700"/>
          </a:xfrm>
          <a:prstGeom prst="rect">
            <a:avLst/>
          </a:prstGeom>
        </p:spPr>
      </p:pic>
    </p:spTree>
    <p:extLst>
      <p:ext uri="{BB962C8B-B14F-4D97-AF65-F5344CB8AC3E}">
        <p14:creationId xmlns:p14="http://schemas.microsoft.com/office/powerpoint/2010/main" val="852167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2D1C-D75C-59A2-08E3-56A105B49A39}"/>
              </a:ext>
            </a:extLst>
          </p:cNvPr>
          <p:cNvSpPr>
            <a:spLocks noGrp="1"/>
          </p:cNvSpPr>
          <p:nvPr>
            <p:ph type="title"/>
          </p:nvPr>
        </p:nvSpPr>
        <p:spPr>
          <a:xfrm>
            <a:off x="457200" y="457200"/>
            <a:ext cx="7772400" cy="838200"/>
          </a:xfrm>
        </p:spPr>
        <p:txBody>
          <a:bodyPr/>
          <a:lstStyle/>
          <a:p>
            <a:r>
              <a:rPr lang="en-US" dirty="0"/>
              <a:t>Summary of Meal Plan Macronutrients</a:t>
            </a:r>
          </a:p>
        </p:txBody>
      </p:sp>
      <p:pic>
        <p:nvPicPr>
          <p:cNvPr id="9" name="Picture 8" descr="A table with numbers and a number of objects&#10;&#10;AI-generated content may be incorrect.">
            <a:extLst>
              <a:ext uri="{FF2B5EF4-FFF2-40B4-BE49-F238E27FC236}">
                <a16:creationId xmlns:a16="http://schemas.microsoft.com/office/drawing/2014/main" id="{2A3E25F7-6170-4BBE-38E0-083DAE436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1447800"/>
            <a:ext cx="9333812" cy="4419600"/>
          </a:xfrm>
          <a:prstGeom prst="rect">
            <a:avLst/>
          </a:prstGeom>
        </p:spPr>
      </p:pic>
    </p:spTree>
    <p:extLst>
      <p:ext uri="{BB962C8B-B14F-4D97-AF65-F5344CB8AC3E}">
        <p14:creationId xmlns:p14="http://schemas.microsoft.com/office/powerpoint/2010/main" val="1217475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22F8-1708-A046-4AB3-05E008483FC3}"/>
              </a:ext>
            </a:extLst>
          </p:cNvPr>
          <p:cNvSpPr>
            <a:spLocks noGrp="1"/>
          </p:cNvSpPr>
          <p:nvPr>
            <p:ph type="title"/>
          </p:nvPr>
        </p:nvSpPr>
        <p:spPr>
          <a:xfrm>
            <a:off x="111758" y="1869103"/>
            <a:ext cx="9337042" cy="4906929"/>
          </a:xfrm>
        </p:spPr>
        <p:txBody>
          <a:bodyPr anchor="b">
            <a:normAutofit/>
          </a:bodyPr>
          <a:lstStyle/>
          <a:p>
            <a:r>
              <a:rPr lang="en-US" dirty="0"/>
              <a:t> Discussion Points</a:t>
            </a:r>
          </a:p>
        </p:txBody>
      </p:sp>
    </p:spTree>
    <p:extLst>
      <p:ext uri="{BB962C8B-B14F-4D97-AF65-F5344CB8AC3E}">
        <p14:creationId xmlns:p14="http://schemas.microsoft.com/office/powerpoint/2010/main" val="36670152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174EE-8779-874C-B718-B51A91308742}"/>
              </a:ext>
            </a:extLst>
          </p:cNvPr>
          <p:cNvSpPr>
            <a:spLocks noGrp="1"/>
          </p:cNvSpPr>
          <p:nvPr>
            <p:ph type="title"/>
          </p:nvPr>
        </p:nvSpPr>
        <p:spPr>
          <a:xfrm>
            <a:off x="612648" y="706802"/>
            <a:ext cx="4672584" cy="1269482"/>
          </a:xfrm>
        </p:spPr>
        <p:txBody>
          <a:bodyPr anchor="t">
            <a:normAutofit/>
          </a:bodyPr>
          <a:lstStyle/>
          <a:p>
            <a:r>
              <a:rPr lang="en-US"/>
              <a:t>Discussion Points</a:t>
            </a:r>
          </a:p>
        </p:txBody>
      </p:sp>
      <p:pic>
        <p:nvPicPr>
          <p:cNvPr id="5" name="Content Placeholder 4" descr="Woman eating red bell pepper while studying over open notebook">
            <a:extLst>
              <a:ext uri="{FF2B5EF4-FFF2-40B4-BE49-F238E27FC236}">
                <a16:creationId xmlns:a16="http://schemas.microsoft.com/office/drawing/2014/main" id="{21D3F4C7-2544-4623-A61F-5B9409AA239E}"/>
              </a:ext>
            </a:extLst>
          </p:cNvPr>
          <p:cNvPicPr>
            <a:picLocks noGrp="1" noChangeAspect="1"/>
          </p:cNvPicPr>
          <p:nvPr>
            <p:ph type="pic" sz="quarter" idx="13"/>
          </p:nvPr>
        </p:nvPicPr>
        <p:blipFill>
          <a:blip r:embed="rId3"/>
          <a:srcRect l="7368" r="15758" b="-2"/>
          <a:stretch>
            <a:fillRect/>
          </a:stretch>
        </p:blipFill>
        <p:spPr>
          <a:xfrm>
            <a:off x="720468" y="2173850"/>
            <a:ext cx="4564763" cy="3963682"/>
          </a:xfrm>
          <a:prstGeom prst="rect">
            <a:avLst/>
          </a:prstGeom>
          <a:noFill/>
        </p:spPr>
      </p:pic>
      <p:sp>
        <p:nvSpPr>
          <p:cNvPr id="4" name="Content Placeholder 3">
            <a:extLst>
              <a:ext uri="{FF2B5EF4-FFF2-40B4-BE49-F238E27FC236}">
                <a16:creationId xmlns:a16="http://schemas.microsoft.com/office/drawing/2014/main" id="{9D34ADC1-3CCB-5F5D-0AB2-7441456DA34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dirty="0"/>
              <a:t>Micronutrient Intake Strategies</a:t>
            </a:r>
          </a:p>
          <a:p>
            <a:pPr marL="0" lvl="1" indent="0">
              <a:buFont typeface="Arial" panose="020B0604020202020204" pitchFamily="34" charset="0"/>
              <a:buNone/>
            </a:pPr>
            <a:r>
              <a:rPr dirty="0"/>
              <a:t>Explore methods to enhance micronutrient intake without adding extra calories to support optimal nutrition.</a:t>
            </a:r>
            <a:endParaRPr lang="en-US" dirty="0"/>
          </a:p>
          <a:p>
            <a:pPr marL="0" indent="0">
              <a:spcBef>
                <a:spcPts val="2500"/>
              </a:spcBef>
              <a:buFont typeface="Arial" panose="020B0604020202020204" pitchFamily="34" charset="0"/>
              <a:buNone/>
            </a:pPr>
            <a:r>
              <a:rPr lang="en-US" b="1" dirty="0"/>
              <a:t>Carbohydrate Periodization</a:t>
            </a:r>
          </a:p>
          <a:p>
            <a:pPr marL="0" lvl="1" indent="0">
              <a:buFont typeface="Arial" panose="020B0604020202020204" pitchFamily="34" charset="0"/>
              <a:buNone/>
            </a:pPr>
            <a:r>
              <a:rPr dirty="0"/>
              <a:t>Adapt carbohydrate intake according to different training phases to maximize endurance performance.</a:t>
            </a:r>
            <a:endParaRPr lang="en-US" dirty="0"/>
          </a:p>
          <a:p>
            <a:pPr marL="0" indent="0">
              <a:spcBef>
                <a:spcPts val="2500"/>
              </a:spcBef>
              <a:buFont typeface="Arial" panose="020B0604020202020204" pitchFamily="34" charset="0"/>
              <a:buNone/>
            </a:pPr>
            <a:r>
              <a:rPr lang="en-US" b="1" dirty="0"/>
              <a:t>Sports Supplements vs Whole Foods</a:t>
            </a:r>
          </a:p>
          <a:p>
            <a:pPr marL="0" lvl="1" indent="0">
              <a:buFont typeface="Arial" panose="020B0604020202020204" pitchFamily="34" charset="0"/>
              <a:buNone/>
            </a:pPr>
            <a:r>
              <a:rPr dirty="0"/>
              <a:t>Compare the effectiveness of sports supplements and whole foods in supporting endurance nutrition.</a:t>
            </a:r>
            <a:endParaRPr lang="en-US" dirty="0"/>
          </a:p>
          <a:p>
            <a:pPr marL="0" indent="0">
              <a:spcBef>
                <a:spcPts val="2500"/>
              </a:spcBef>
              <a:buFont typeface="Arial" panose="020B0604020202020204" pitchFamily="34" charset="0"/>
              <a:buNone/>
            </a:pPr>
            <a:r>
              <a:rPr lang="en-US" b="1" dirty="0"/>
              <a:t>Reducing Processed Food Reliance</a:t>
            </a:r>
          </a:p>
          <a:p>
            <a:pPr marL="0" lvl="1" indent="0">
              <a:buFont typeface="Arial" panose="020B0604020202020204" pitchFamily="34" charset="0"/>
              <a:buNone/>
            </a:pPr>
            <a:r>
              <a:rPr dirty="0"/>
              <a:t>Assess how limiting processed foods can improve recovery and performance in endurance athletes.</a:t>
            </a:r>
            <a:endParaRPr lang="en-US" dirty="0"/>
          </a:p>
        </p:txBody>
      </p:sp>
    </p:spTree>
    <p:extLst>
      <p:ext uri="{BB962C8B-B14F-4D97-AF65-F5344CB8AC3E}">
        <p14:creationId xmlns:p14="http://schemas.microsoft.com/office/powerpoint/2010/main" val="30863520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E2DB56F-85EA-457A-BE7B-FD342652DF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3B79205-1ECA-438E-AAC0-B28ABB0DD1EB}">
  <ds:schemaRefs>
    <ds:schemaRef ds:uri="http://schemas.microsoft.com/sharepoint/v3/contenttype/forms"/>
  </ds:schemaRefs>
</ds:datastoreItem>
</file>

<file path=customXml/itemProps3.xml><?xml version="1.0" encoding="utf-8"?>
<ds:datastoreItem xmlns:ds="http://schemas.openxmlformats.org/officeDocument/2006/customXml" ds:itemID="{3C0CEB72-9B64-43A4-9652-F0FED519FBF8}">
  <ds:schemaRefs>
    <ds:schemaRef ds:uri="16c05727-aa75-4e4a-9b5f-8a80a1165891"/>
    <ds:schemaRef ds:uri="http://schemas.microsoft.com/office/2006/documentManagement/types"/>
    <ds:schemaRef ds:uri="230e9df3-be65-4c73-a93b-d1236ebd677e"/>
    <ds:schemaRef ds:uri="71af3243-3dd4-4a8d-8c0d-dd76da1f02a5"/>
    <ds:schemaRef ds:uri="http://www.w3.org/XML/1998/namespace"/>
    <ds:schemaRef ds:uri="http://schemas.openxmlformats.org/package/2006/metadata/core-properties"/>
    <ds:schemaRef ds:uri="http://purl.org/dc/terms/"/>
    <ds:schemaRef ds:uri="http://purl.org/dc/elements/1.1/"/>
    <ds:schemaRef ds:uri="http://schemas.microsoft.com/office/2006/metadata/properties"/>
    <ds:schemaRef ds:uri="http://schemas.microsoft.com/office/infopath/2007/PartnerControls"/>
    <ds:schemaRef ds:uri="http://schemas.microsoft.com/sharepoint/v3"/>
    <ds:schemaRef ds:uri="http://purl.org/dc/dcmityp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Helena</Template>
  <TotalTime>76</TotalTime>
  <Words>3122</Words>
  <Application>Microsoft Macintosh PowerPoint</Application>
  <PresentationFormat>Widescreen</PresentationFormat>
  <Paragraphs>117</Paragraphs>
  <Slides>27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Neue Haas Grotesk Text Pro</vt:lpstr>
      <vt:lpstr>Helena</vt:lpstr>
      <vt:lpstr>Case Study: Dietary Analysis &amp; Meal Planning for an Ironman Athlete</vt:lpstr>
      <vt:lpstr>Overview of Physiological and Nutritional Demands</vt:lpstr>
      <vt:lpstr>Physiological Demands of Long-Distance Triathlon</vt:lpstr>
      <vt:lpstr>Nutritional Requirements of Long-Distance Triathlon</vt:lpstr>
      <vt:lpstr>Client Profile and Training Analysis</vt:lpstr>
      <vt:lpstr>Client Profile</vt:lpstr>
      <vt:lpstr>Training and Energy Expenditure</vt:lpstr>
      <vt:lpstr>Basal and Exercise Energy Expenditure for 1 week</vt:lpstr>
      <vt:lpstr>Dietary Analysis and Key Findings</vt:lpstr>
      <vt:lpstr>PowerPoint Presentation</vt:lpstr>
      <vt:lpstr>PowerPoint Presentation</vt:lpstr>
      <vt:lpstr>PowerPoint Presentation</vt:lpstr>
      <vt:lpstr>Current Diet Analysis</vt:lpstr>
      <vt:lpstr>Micronutrient Analysis</vt:lpstr>
      <vt:lpstr>Micronutrient Analysis</vt:lpstr>
      <vt:lpstr>Examples of Nutritics  Outputs</vt:lpstr>
      <vt:lpstr>PowerPoint Presentation</vt:lpstr>
      <vt:lpstr>PowerPoint Presentation</vt:lpstr>
      <vt:lpstr>Recommendations and Meal Plan</vt:lpstr>
      <vt:lpstr>Dietary Recommendations</vt:lpstr>
      <vt:lpstr>Dietary Recommendations (cont)</vt:lpstr>
      <vt:lpstr>7-Day Meal Plan</vt:lpstr>
      <vt:lpstr>PowerPoint Presentation</vt:lpstr>
      <vt:lpstr>PowerPoint Presentation</vt:lpstr>
      <vt:lpstr>Summary of Meal Plan Macronutrients</vt:lpstr>
      <vt:lpstr> Discussion Points</vt:lpstr>
      <vt:lpstr>Discussion Points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Geraint Forster</cp:lastModifiedBy>
  <cp:revision>4</cp:revision>
  <dcterms:created xsi:type="dcterms:W3CDTF">2025-08-21T23:24:42Z</dcterms:created>
  <dcterms:modified xsi:type="dcterms:W3CDTF">2025-11-27T14:36:53Z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