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Lst>
  <p:sldSz cx="15113000" cy="21374100"/>
  <p:notesSz cx="6858000" cy="9144000"/>
  <p:embeddedFontLst>
    <p:embeddedFont>
      <p:font typeface="Anton" pitchFamily="2" charset="0"/>
      <p:regular r:id="rId8"/>
    </p:embeddedFont>
    <p:embeddedFont>
      <p:font typeface="Arial Bold" panose="020B0704020202020204" pitchFamily="34" charset="0"/>
      <p:regular r:id="rId9"/>
      <p:bold r:id="rId10"/>
    </p:embeddedFont>
    <p:embeddedFont>
      <p:font typeface="Arial Bold Italics" panose="020B0604020202020204" charset="0"/>
      <p:regular r:id="rId11"/>
    </p:embeddedFont>
    <p:embeddedFont>
      <p:font typeface="Arimo Bold" panose="020B0604020202020204" charset="0"/>
      <p:regular r:id="rId12"/>
    </p:embeddedFont>
    <p:embeddedFont>
      <p:font typeface="Yeseva One"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EF36F-3B68-473F-86CC-CAA8133B9D9F}" v="3" dt="2026-07-26T16:15:08.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5" d="100"/>
          <a:sy n="25" d="100"/>
        </p:scale>
        <p:origin x="263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font" Target="fonts/font5.fntdata"/><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font" Target="fonts/font3.fntdata"/><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 watson" userId="ca2efa42026bad13" providerId="LiveId" clId="{73D4E288-3ECD-4C15-A7D4-A1121EE5F599}"/>
    <pc:docChg chg="modSld">
      <pc:chgData name="stacy watson" userId="ca2efa42026bad13" providerId="LiveId" clId="{73D4E288-3ECD-4C15-A7D4-A1121EE5F599}" dt="2026-07-26T18:45:09.956" v="7" actId="20577"/>
      <pc:docMkLst>
        <pc:docMk/>
      </pc:docMkLst>
      <pc:sldChg chg="modSp mod">
        <pc:chgData name="stacy watson" userId="ca2efa42026bad13" providerId="LiveId" clId="{73D4E288-3ECD-4C15-A7D4-A1121EE5F599}" dt="2026-07-26T18:45:09.956" v="7" actId="20577"/>
        <pc:sldMkLst>
          <pc:docMk/>
          <pc:sldMk cId="0" sldId="256"/>
        </pc:sldMkLst>
        <pc:spChg chg="mod">
          <ac:chgData name="stacy watson" userId="ca2efa42026bad13" providerId="LiveId" clId="{73D4E288-3ECD-4C15-A7D4-A1121EE5F599}" dt="2026-07-26T18:45:09.956" v="7" actId="20577"/>
          <ac:spMkLst>
            <pc:docMk/>
            <pc:sldMk cId="0" sldId="256"/>
            <ac:spMk id="28"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38/s43856-024-00724-3" TargetMode="External"/><Relationship Id="rId3" Type="http://schemas.openxmlformats.org/officeDocument/2006/relationships/hyperlink" Target="https://www.cqc.org.uk/" TargetMode="External"/><Relationship Id="rId7" Type="http://schemas.openxmlformats.org/officeDocument/2006/relationships/hyperlink" Target="https://www.nhs.uk/conditions/dementia/about-dementia/what-is-dementia/" TargetMode="External"/><Relationship Id="rId2" Type="http://schemas.openxmlformats.org/officeDocument/2006/relationships/hyperlink" Target="https://link.springer.com/article/10.1186/s12875-025-02925-8"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0197457225001818" TargetMode="External"/><Relationship Id="rId5" Type="http://schemas.openxmlformats.org/officeDocument/2006/relationships/hyperlink" Target="https://www.mdpi.com/2076-3425/13/7/1103" TargetMode="External"/><Relationship Id="rId4" Type="http://schemas.openxmlformats.org/officeDocument/2006/relationships/hyperlink" Target="https://onlinelibrary.wiley.com/doi/abs/10.1111/jan.169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DADA"/>
        </a:solidFill>
        <a:effectLst/>
      </p:bgPr>
    </p:bg>
    <p:spTree>
      <p:nvGrpSpPr>
        <p:cNvPr id="1" name=""/>
        <p:cNvGrpSpPr/>
        <p:nvPr/>
      </p:nvGrpSpPr>
      <p:grpSpPr>
        <a:xfrm>
          <a:off x="0" y="0"/>
          <a:ext cx="0" cy="0"/>
          <a:chOff x="0" y="0"/>
          <a:chExt cx="0" cy="0"/>
        </a:xfrm>
      </p:grpSpPr>
      <p:grpSp>
        <p:nvGrpSpPr>
          <p:cNvPr id="2" name="Group 2"/>
          <p:cNvGrpSpPr/>
          <p:nvPr/>
        </p:nvGrpSpPr>
        <p:grpSpPr>
          <a:xfrm>
            <a:off x="-1532817" y="-2101428"/>
            <a:ext cx="18314821" cy="4767762"/>
            <a:chOff x="0" y="0"/>
            <a:chExt cx="3281809" cy="854329"/>
          </a:xfrm>
        </p:grpSpPr>
        <p:sp>
          <p:nvSpPr>
            <p:cNvPr id="3" name="Freeform 3"/>
            <p:cNvSpPr/>
            <p:nvPr/>
          </p:nvSpPr>
          <p:spPr>
            <a:xfrm>
              <a:off x="0" y="0"/>
              <a:ext cx="3281809" cy="854329"/>
            </a:xfrm>
            <a:custGeom>
              <a:avLst/>
              <a:gdLst/>
              <a:ahLst/>
              <a:cxnLst/>
              <a:rect l="l" t="t" r="r" b="b"/>
              <a:pathLst>
                <a:path w="3281809" h="854329">
                  <a:moveTo>
                    <a:pt x="0" y="0"/>
                  </a:moveTo>
                  <a:lnTo>
                    <a:pt x="3281809" y="0"/>
                  </a:lnTo>
                  <a:lnTo>
                    <a:pt x="3281809" y="854329"/>
                  </a:lnTo>
                  <a:lnTo>
                    <a:pt x="0" y="854329"/>
                  </a:lnTo>
                  <a:close/>
                </a:path>
              </a:pathLst>
            </a:custGeom>
            <a:solidFill>
              <a:srgbClr val="D17171"/>
            </a:solidFill>
          </p:spPr>
          <p:txBody>
            <a:bodyPr/>
            <a:lstStyle/>
            <a:p>
              <a:endParaRPr lang="en-GB" noProof="0" dirty="0"/>
            </a:p>
          </p:txBody>
        </p:sp>
        <p:sp>
          <p:nvSpPr>
            <p:cNvPr id="4" name="TextBox 4"/>
            <p:cNvSpPr txBox="1"/>
            <p:nvPr/>
          </p:nvSpPr>
          <p:spPr>
            <a:xfrm>
              <a:off x="0" y="-76200"/>
              <a:ext cx="3281809" cy="930529"/>
            </a:xfrm>
            <a:prstGeom prst="rect">
              <a:avLst/>
            </a:prstGeom>
          </p:spPr>
          <p:txBody>
            <a:bodyPr lIns="50800" tIns="50800" rIns="50800" bIns="50800" rtlCol="0" anchor="ctr"/>
            <a:lstStyle/>
            <a:p>
              <a:pPr algn="ctr">
                <a:lnSpc>
                  <a:spcPts val="3919"/>
                </a:lnSpc>
              </a:pPr>
              <a:endParaRPr lang="en-GB" noProof="0" dirty="0"/>
            </a:p>
          </p:txBody>
        </p:sp>
      </p:grpSp>
      <p:grpSp>
        <p:nvGrpSpPr>
          <p:cNvPr id="5" name="Group 5"/>
          <p:cNvGrpSpPr/>
          <p:nvPr/>
        </p:nvGrpSpPr>
        <p:grpSpPr>
          <a:xfrm>
            <a:off x="-193103" y="20043648"/>
            <a:ext cx="16130139" cy="4364352"/>
            <a:chOff x="0" y="0"/>
            <a:chExt cx="2890339" cy="782043"/>
          </a:xfrm>
        </p:grpSpPr>
        <p:sp>
          <p:nvSpPr>
            <p:cNvPr id="6" name="Freeform 6"/>
            <p:cNvSpPr/>
            <p:nvPr/>
          </p:nvSpPr>
          <p:spPr>
            <a:xfrm>
              <a:off x="0" y="0"/>
              <a:ext cx="2890339" cy="782043"/>
            </a:xfrm>
            <a:custGeom>
              <a:avLst/>
              <a:gdLst/>
              <a:ahLst/>
              <a:cxnLst/>
              <a:rect l="l" t="t" r="r" b="b"/>
              <a:pathLst>
                <a:path w="2890339" h="782043">
                  <a:moveTo>
                    <a:pt x="0" y="0"/>
                  </a:moveTo>
                  <a:lnTo>
                    <a:pt x="2890339" y="0"/>
                  </a:lnTo>
                  <a:lnTo>
                    <a:pt x="2890339" y="782043"/>
                  </a:lnTo>
                  <a:lnTo>
                    <a:pt x="0" y="782043"/>
                  </a:lnTo>
                  <a:close/>
                </a:path>
              </a:pathLst>
            </a:custGeom>
            <a:gradFill rotWithShape="1">
              <a:gsLst>
                <a:gs pos="0">
                  <a:srgbClr val="C64E4E">
                    <a:alpha val="100000"/>
                  </a:srgbClr>
                </a:gs>
                <a:gs pos="100000">
                  <a:srgbClr val="FFA3A3">
                    <a:alpha val="100000"/>
                  </a:srgbClr>
                </a:gs>
              </a:gsLst>
              <a:lin ang="2700000"/>
            </a:gradFill>
          </p:spPr>
          <p:txBody>
            <a:bodyPr/>
            <a:lstStyle/>
            <a:p>
              <a:endParaRPr lang="en-GB" noProof="0" dirty="0"/>
            </a:p>
          </p:txBody>
        </p:sp>
        <p:sp>
          <p:nvSpPr>
            <p:cNvPr id="7" name="TextBox 7"/>
            <p:cNvSpPr txBox="1"/>
            <p:nvPr/>
          </p:nvSpPr>
          <p:spPr>
            <a:xfrm>
              <a:off x="0" y="-76200"/>
              <a:ext cx="2890339" cy="858243"/>
            </a:xfrm>
            <a:prstGeom prst="rect">
              <a:avLst/>
            </a:prstGeom>
          </p:spPr>
          <p:txBody>
            <a:bodyPr lIns="50800" tIns="50800" rIns="50800" bIns="50800" rtlCol="0" anchor="ctr"/>
            <a:lstStyle/>
            <a:p>
              <a:pPr algn="ctr">
                <a:lnSpc>
                  <a:spcPts val="3919"/>
                </a:lnSpc>
              </a:pPr>
              <a:endParaRPr lang="en-GB" noProof="0" dirty="0"/>
            </a:p>
          </p:txBody>
        </p:sp>
      </p:grpSp>
      <p:sp>
        <p:nvSpPr>
          <p:cNvPr id="8" name="Freeform 8"/>
          <p:cNvSpPr/>
          <p:nvPr/>
        </p:nvSpPr>
        <p:spPr>
          <a:xfrm>
            <a:off x="266003" y="3089922"/>
            <a:ext cx="7870983" cy="5209160"/>
          </a:xfrm>
          <a:custGeom>
            <a:avLst/>
            <a:gdLst/>
            <a:ahLst/>
            <a:cxnLst/>
            <a:rect l="l" t="t" r="r" b="b"/>
            <a:pathLst>
              <a:path w="7870983" h="5209160">
                <a:moveTo>
                  <a:pt x="0" y="0"/>
                </a:moveTo>
                <a:lnTo>
                  <a:pt x="7870983" y="0"/>
                </a:lnTo>
                <a:lnTo>
                  <a:pt x="7870983" y="5209160"/>
                </a:lnTo>
                <a:lnTo>
                  <a:pt x="0" y="520916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grpSp>
        <p:nvGrpSpPr>
          <p:cNvPr id="9" name="Group 9"/>
          <p:cNvGrpSpPr/>
          <p:nvPr/>
        </p:nvGrpSpPr>
        <p:grpSpPr>
          <a:xfrm>
            <a:off x="8406569" y="12307537"/>
            <a:ext cx="6344051" cy="8923736"/>
            <a:chOff x="0" y="0"/>
            <a:chExt cx="1136782" cy="1599033"/>
          </a:xfrm>
        </p:grpSpPr>
        <p:sp>
          <p:nvSpPr>
            <p:cNvPr id="10" name="Freeform 10"/>
            <p:cNvSpPr/>
            <p:nvPr/>
          </p:nvSpPr>
          <p:spPr>
            <a:xfrm>
              <a:off x="0" y="0"/>
              <a:ext cx="1136782" cy="1599033"/>
            </a:xfrm>
            <a:custGeom>
              <a:avLst/>
              <a:gdLst/>
              <a:ahLst/>
              <a:cxnLst/>
              <a:rect l="l" t="t" r="r" b="b"/>
              <a:pathLst>
                <a:path w="1136782" h="1599033">
                  <a:moveTo>
                    <a:pt x="15864" y="0"/>
                  </a:moveTo>
                  <a:lnTo>
                    <a:pt x="1120918" y="0"/>
                  </a:lnTo>
                  <a:cubicBezTo>
                    <a:pt x="1125125" y="0"/>
                    <a:pt x="1129161" y="1671"/>
                    <a:pt x="1132136" y="4647"/>
                  </a:cubicBezTo>
                  <a:cubicBezTo>
                    <a:pt x="1135111" y="7622"/>
                    <a:pt x="1136782" y="11657"/>
                    <a:pt x="1136782" y="15864"/>
                  </a:cubicBezTo>
                  <a:lnTo>
                    <a:pt x="1136782" y="1583168"/>
                  </a:lnTo>
                  <a:cubicBezTo>
                    <a:pt x="1136782" y="1587376"/>
                    <a:pt x="1135111" y="1591411"/>
                    <a:pt x="1132136" y="1594386"/>
                  </a:cubicBezTo>
                  <a:cubicBezTo>
                    <a:pt x="1129161" y="1597361"/>
                    <a:pt x="1125125" y="1599033"/>
                    <a:pt x="1120918" y="1599033"/>
                  </a:cubicBezTo>
                  <a:lnTo>
                    <a:pt x="15864" y="1599033"/>
                  </a:lnTo>
                  <a:cubicBezTo>
                    <a:pt x="11657" y="1599033"/>
                    <a:pt x="7622" y="1597361"/>
                    <a:pt x="4647" y="1594386"/>
                  </a:cubicBezTo>
                  <a:cubicBezTo>
                    <a:pt x="1671" y="1591411"/>
                    <a:pt x="0" y="1587376"/>
                    <a:pt x="0" y="1583168"/>
                  </a:cubicBezTo>
                  <a:lnTo>
                    <a:pt x="0" y="15864"/>
                  </a:lnTo>
                  <a:cubicBezTo>
                    <a:pt x="0" y="11657"/>
                    <a:pt x="1671" y="7622"/>
                    <a:pt x="4647" y="4647"/>
                  </a:cubicBezTo>
                  <a:cubicBezTo>
                    <a:pt x="7622" y="1671"/>
                    <a:pt x="11657" y="0"/>
                    <a:pt x="15864"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1" name="TextBox 11"/>
            <p:cNvSpPr txBox="1"/>
            <p:nvPr/>
          </p:nvSpPr>
          <p:spPr>
            <a:xfrm>
              <a:off x="0" y="-28575"/>
              <a:ext cx="1136782" cy="1627608"/>
            </a:xfrm>
            <a:prstGeom prst="rect">
              <a:avLst/>
            </a:prstGeom>
          </p:spPr>
          <p:txBody>
            <a:bodyPr lIns="50800" tIns="50800" rIns="50800" bIns="50800" rtlCol="0" anchor="ctr"/>
            <a:lstStyle/>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717"/>
                </a:lnSpc>
              </a:pPr>
              <a:endParaRPr lang="en-GB" noProof="0" dirty="0"/>
            </a:p>
            <a:p>
              <a:pPr algn="ctr">
                <a:lnSpc>
                  <a:spcPts val="1717"/>
                </a:lnSpc>
              </a:pPr>
              <a:endParaRPr lang="en-GB" noProof="0" dirty="0"/>
            </a:p>
            <a:p>
              <a:pPr algn="ctr">
                <a:lnSpc>
                  <a:spcPts val="1717"/>
                </a:lnSpc>
              </a:pPr>
              <a:endParaRPr lang="en-GB" noProof="0" dirty="0"/>
            </a:p>
            <a:p>
              <a:pPr algn="ctr">
                <a:lnSpc>
                  <a:spcPts val="2520"/>
                </a:lnSpc>
              </a:pPr>
              <a:endParaRPr lang="en-GB" noProof="0" dirty="0"/>
            </a:p>
            <a:p>
              <a:pPr algn="ctr">
                <a:lnSpc>
                  <a:spcPts val="2520"/>
                </a:lnSpc>
              </a:pPr>
              <a:endParaRPr lang="en-GB" noProof="0" dirty="0"/>
            </a:p>
            <a:p>
              <a:pPr algn="ctr">
                <a:lnSpc>
                  <a:spcPts val="2520"/>
                </a:lnSpc>
              </a:pPr>
              <a:endParaRPr lang="en-GB" noProof="0" dirty="0"/>
            </a:p>
            <a:p>
              <a:pPr algn="ctr">
                <a:lnSpc>
                  <a:spcPts val="1680"/>
                </a:lnSpc>
              </a:pPr>
              <a:endParaRPr lang="en-GB" noProof="0" dirty="0"/>
            </a:p>
            <a:p>
              <a:pPr algn="ctr">
                <a:lnSpc>
                  <a:spcPts val="1820"/>
                </a:lnSpc>
              </a:pPr>
              <a:endParaRPr lang="en-GB" noProof="0" dirty="0"/>
            </a:p>
          </p:txBody>
        </p:sp>
      </p:grpSp>
      <p:grpSp>
        <p:nvGrpSpPr>
          <p:cNvPr id="12" name="Group 12"/>
          <p:cNvGrpSpPr/>
          <p:nvPr/>
        </p:nvGrpSpPr>
        <p:grpSpPr>
          <a:xfrm>
            <a:off x="8370768" y="3377796"/>
            <a:ext cx="6379852" cy="8321743"/>
            <a:chOff x="0" y="0"/>
            <a:chExt cx="1124982" cy="1467402"/>
          </a:xfrm>
        </p:grpSpPr>
        <p:sp>
          <p:nvSpPr>
            <p:cNvPr id="13" name="Freeform 13"/>
            <p:cNvSpPr/>
            <p:nvPr/>
          </p:nvSpPr>
          <p:spPr>
            <a:xfrm>
              <a:off x="0" y="0"/>
              <a:ext cx="1124982" cy="1467402"/>
            </a:xfrm>
            <a:custGeom>
              <a:avLst/>
              <a:gdLst/>
              <a:ahLst/>
              <a:cxnLst/>
              <a:rect l="l" t="t" r="r" b="b"/>
              <a:pathLst>
                <a:path w="1124982" h="1467402">
                  <a:moveTo>
                    <a:pt x="15775" y="0"/>
                  </a:moveTo>
                  <a:lnTo>
                    <a:pt x="1109206" y="0"/>
                  </a:lnTo>
                  <a:cubicBezTo>
                    <a:pt x="1117919" y="0"/>
                    <a:pt x="1124982" y="7063"/>
                    <a:pt x="1124982" y="15775"/>
                  </a:cubicBezTo>
                  <a:lnTo>
                    <a:pt x="1124982" y="1451627"/>
                  </a:lnTo>
                  <a:cubicBezTo>
                    <a:pt x="1124982" y="1455811"/>
                    <a:pt x="1123320" y="1459823"/>
                    <a:pt x="1120361" y="1462782"/>
                  </a:cubicBezTo>
                  <a:cubicBezTo>
                    <a:pt x="1117403" y="1465740"/>
                    <a:pt x="1113390" y="1467402"/>
                    <a:pt x="1109206" y="1467402"/>
                  </a:cubicBezTo>
                  <a:lnTo>
                    <a:pt x="15775" y="1467402"/>
                  </a:lnTo>
                  <a:cubicBezTo>
                    <a:pt x="11592" y="1467402"/>
                    <a:pt x="7579" y="1465740"/>
                    <a:pt x="4621" y="1462782"/>
                  </a:cubicBezTo>
                  <a:cubicBezTo>
                    <a:pt x="1662" y="1459823"/>
                    <a:pt x="0" y="1455811"/>
                    <a:pt x="0" y="1451627"/>
                  </a:cubicBezTo>
                  <a:lnTo>
                    <a:pt x="0" y="15775"/>
                  </a:lnTo>
                  <a:cubicBezTo>
                    <a:pt x="0" y="11592"/>
                    <a:pt x="1662" y="7579"/>
                    <a:pt x="4621" y="4621"/>
                  </a:cubicBezTo>
                  <a:cubicBezTo>
                    <a:pt x="7579" y="1662"/>
                    <a:pt x="11592" y="0"/>
                    <a:pt x="15775"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4" name="TextBox 14"/>
            <p:cNvSpPr txBox="1"/>
            <p:nvPr/>
          </p:nvSpPr>
          <p:spPr>
            <a:xfrm>
              <a:off x="0" y="-76200"/>
              <a:ext cx="1124982" cy="1543602"/>
            </a:xfrm>
            <a:prstGeom prst="rect">
              <a:avLst/>
            </a:prstGeom>
          </p:spPr>
          <p:txBody>
            <a:bodyPr lIns="51623" tIns="51623" rIns="51623" bIns="51623" rtlCol="0" anchor="ctr"/>
            <a:lstStyle/>
            <a:p>
              <a:pPr algn="ctr">
                <a:lnSpc>
                  <a:spcPts val="3919"/>
                </a:lnSpc>
              </a:pPr>
              <a:endParaRPr lang="en-GB" noProof="0" dirty="0"/>
            </a:p>
          </p:txBody>
        </p:sp>
      </p:grpSp>
      <p:grpSp>
        <p:nvGrpSpPr>
          <p:cNvPr id="15" name="Group 15"/>
          <p:cNvGrpSpPr/>
          <p:nvPr/>
        </p:nvGrpSpPr>
        <p:grpSpPr>
          <a:xfrm>
            <a:off x="285279" y="9108553"/>
            <a:ext cx="7791042" cy="5491815"/>
            <a:chOff x="0" y="0"/>
            <a:chExt cx="1396067" cy="984071"/>
          </a:xfrm>
        </p:grpSpPr>
        <p:sp>
          <p:nvSpPr>
            <p:cNvPr id="16" name="Freeform 16"/>
            <p:cNvSpPr/>
            <p:nvPr/>
          </p:nvSpPr>
          <p:spPr>
            <a:xfrm>
              <a:off x="0" y="0"/>
              <a:ext cx="1396067" cy="984071"/>
            </a:xfrm>
            <a:custGeom>
              <a:avLst/>
              <a:gdLst/>
              <a:ahLst/>
              <a:cxnLst/>
              <a:rect l="l" t="t" r="r" b="b"/>
              <a:pathLst>
                <a:path w="1396067" h="984071">
                  <a:moveTo>
                    <a:pt x="12918" y="0"/>
                  </a:moveTo>
                  <a:lnTo>
                    <a:pt x="1383149" y="0"/>
                  </a:lnTo>
                  <a:cubicBezTo>
                    <a:pt x="1386575" y="0"/>
                    <a:pt x="1389861" y="1361"/>
                    <a:pt x="1392283" y="3784"/>
                  </a:cubicBezTo>
                  <a:cubicBezTo>
                    <a:pt x="1394706" y="6206"/>
                    <a:pt x="1396067" y="9492"/>
                    <a:pt x="1396067" y="12918"/>
                  </a:cubicBezTo>
                  <a:lnTo>
                    <a:pt x="1396067" y="971153"/>
                  </a:lnTo>
                  <a:cubicBezTo>
                    <a:pt x="1396067" y="974579"/>
                    <a:pt x="1394706" y="977865"/>
                    <a:pt x="1392283" y="980288"/>
                  </a:cubicBezTo>
                  <a:cubicBezTo>
                    <a:pt x="1389861" y="982710"/>
                    <a:pt x="1386575" y="984071"/>
                    <a:pt x="1383149" y="984071"/>
                  </a:cubicBezTo>
                  <a:lnTo>
                    <a:pt x="12918" y="984071"/>
                  </a:lnTo>
                  <a:cubicBezTo>
                    <a:pt x="9492" y="984071"/>
                    <a:pt x="6206" y="982710"/>
                    <a:pt x="3784" y="980288"/>
                  </a:cubicBezTo>
                  <a:cubicBezTo>
                    <a:pt x="1361" y="977865"/>
                    <a:pt x="0" y="974579"/>
                    <a:pt x="0" y="971153"/>
                  </a:cubicBezTo>
                  <a:lnTo>
                    <a:pt x="0" y="12918"/>
                  </a:lnTo>
                  <a:cubicBezTo>
                    <a:pt x="0" y="9492"/>
                    <a:pt x="1361" y="6206"/>
                    <a:pt x="3784" y="3784"/>
                  </a:cubicBezTo>
                  <a:cubicBezTo>
                    <a:pt x="6206" y="1361"/>
                    <a:pt x="9492" y="0"/>
                    <a:pt x="12918"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7" name="TextBox 17"/>
            <p:cNvSpPr txBox="1"/>
            <p:nvPr/>
          </p:nvSpPr>
          <p:spPr>
            <a:xfrm>
              <a:off x="0" y="-47625"/>
              <a:ext cx="1396067" cy="1031696"/>
            </a:xfrm>
            <a:prstGeom prst="rect">
              <a:avLst/>
            </a:prstGeom>
          </p:spPr>
          <p:txBody>
            <a:bodyPr lIns="50800" tIns="50800" rIns="50800" bIns="50800" rtlCol="0" anchor="ctr"/>
            <a:lstStyle/>
            <a:p>
              <a:pPr algn="ctr">
                <a:lnSpc>
                  <a:spcPts val="2837"/>
                </a:lnSpc>
              </a:pPr>
              <a:endParaRPr lang="en-GB" noProof="0" dirty="0"/>
            </a:p>
          </p:txBody>
        </p:sp>
      </p:grpSp>
      <p:grpSp>
        <p:nvGrpSpPr>
          <p:cNvPr id="18" name="Group 18"/>
          <p:cNvGrpSpPr/>
          <p:nvPr/>
        </p:nvGrpSpPr>
        <p:grpSpPr>
          <a:xfrm>
            <a:off x="333760" y="15730821"/>
            <a:ext cx="7694081" cy="4659341"/>
            <a:chOff x="0" y="0"/>
            <a:chExt cx="1378692" cy="834901"/>
          </a:xfrm>
        </p:grpSpPr>
        <p:sp>
          <p:nvSpPr>
            <p:cNvPr id="19" name="Freeform 19"/>
            <p:cNvSpPr/>
            <p:nvPr/>
          </p:nvSpPr>
          <p:spPr>
            <a:xfrm>
              <a:off x="0" y="0"/>
              <a:ext cx="1378692" cy="834901"/>
            </a:xfrm>
            <a:custGeom>
              <a:avLst/>
              <a:gdLst/>
              <a:ahLst/>
              <a:cxnLst/>
              <a:rect l="l" t="t" r="r" b="b"/>
              <a:pathLst>
                <a:path w="1378692" h="834901">
                  <a:moveTo>
                    <a:pt x="13081" y="0"/>
                  </a:moveTo>
                  <a:lnTo>
                    <a:pt x="1365612" y="0"/>
                  </a:lnTo>
                  <a:cubicBezTo>
                    <a:pt x="1369081" y="0"/>
                    <a:pt x="1372408" y="1378"/>
                    <a:pt x="1374861" y="3831"/>
                  </a:cubicBezTo>
                  <a:cubicBezTo>
                    <a:pt x="1377314" y="6284"/>
                    <a:pt x="1378692" y="9612"/>
                    <a:pt x="1378692" y="13081"/>
                  </a:cubicBezTo>
                  <a:lnTo>
                    <a:pt x="1378692" y="821820"/>
                  </a:lnTo>
                  <a:cubicBezTo>
                    <a:pt x="1378692" y="825290"/>
                    <a:pt x="1377314" y="828617"/>
                    <a:pt x="1374861" y="831070"/>
                  </a:cubicBezTo>
                  <a:cubicBezTo>
                    <a:pt x="1372408" y="833523"/>
                    <a:pt x="1369081" y="834901"/>
                    <a:pt x="1365612" y="834901"/>
                  </a:cubicBezTo>
                  <a:lnTo>
                    <a:pt x="13081" y="834901"/>
                  </a:lnTo>
                  <a:cubicBezTo>
                    <a:pt x="9612" y="834901"/>
                    <a:pt x="6284" y="833523"/>
                    <a:pt x="3831" y="831070"/>
                  </a:cubicBezTo>
                  <a:cubicBezTo>
                    <a:pt x="1378" y="828617"/>
                    <a:pt x="0" y="825290"/>
                    <a:pt x="0" y="821820"/>
                  </a:cubicBezTo>
                  <a:lnTo>
                    <a:pt x="0" y="13081"/>
                  </a:lnTo>
                  <a:cubicBezTo>
                    <a:pt x="0" y="9612"/>
                    <a:pt x="1378" y="6284"/>
                    <a:pt x="3831" y="3831"/>
                  </a:cubicBezTo>
                  <a:cubicBezTo>
                    <a:pt x="6284" y="1378"/>
                    <a:pt x="9612" y="0"/>
                    <a:pt x="13081"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20" name="TextBox 20"/>
            <p:cNvSpPr txBox="1"/>
            <p:nvPr/>
          </p:nvSpPr>
          <p:spPr>
            <a:xfrm>
              <a:off x="0" y="-47625"/>
              <a:ext cx="1378692" cy="882526"/>
            </a:xfrm>
            <a:prstGeom prst="rect">
              <a:avLst/>
            </a:prstGeom>
          </p:spPr>
          <p:txBody>
            <a:bodyPr lIns="50800" tIns="50800" rIns="50800" bIns="50800" rtlCol="0" anchor="ctr"/>
            <a:lstStyle/>
            <a:p>
              <a:pPr algn="ctr">
                <a:lnSpc>
                  <a:spcPts val="2837"/>
                </a:lnSpc>
              </a:pPr>
              <a:endParaRPr lang="en-GB" noProof="0" dirty="0"/>
            </a:p>
          </p:txBody>
        </p:sp>
      </p:grpSp>
      <p:sp>
        <p:nvSpPr>
          <p:cNvPr id="21" name="Freeform 21"/>
          <p:cNvSpPr/>
          <p:nvPr/>
        </p:nvSpPr>
        <p:spPr>
          <a:xfrm>
            <a:off x="164393" y="15092646"/>
            <a:ext cx="3878379" cy="1071843"/>
          </a:xfrm>
          <a:custGeom>
            <a:avLst/>
            <a:gdLst/>
            <a:ahLst/>
            <a:cxnLst/>
            <a:rect l="l" t="t" r="r" b="b"/>
            <a:pathLst>
              <a:path w="3878379" h="1071843">
                <a:moveTo>
                  <a:pt x="0" y="0"/>
                </a:moveTo>
                <a:lnTo>
                  <a:pt x="3878379" y="0"/>
                </a:lnTo>
                <a:lnTo>
                  <a:pt x="3878379" y="1071843"/>
                </a:lnTo>
                <a:lnTo>
                  <a:pt x="0" y="107184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22" name="Freeform 22"/>
          <p:cNvSpPr/>
          <p:nvPr/>
        </p:nvSpPr>
        <p:spPr>
          <a:xfrm>
            <a:off x="152727" y="8647821"/>
            <a:ext cx="3385299" cy="921463"/>
          </a:xfrm>
          <a:custGeom>
            <a:avLst/>
            <a:gdLst/>
            <a:ahLst/>
            <a:cxnLst/>
            <a:rect l="l" t="t" r="r" b="b"/>
            <a:pathLst>
              <a:path w="3385299" h="921463">
                <a:moveTo>
                  <a:pt x="0" y="0"/>
                </a:moveTo>
                <a:lnTo>
                  <a:pt x="3385300" y="0"/>
                </a:lnTo>
                <a:lnTo>
                  <a:pt x="3385300" y="921463"/>
                </a:lnTo>
                <a:lnTo>
                  <a:pt x="0" y="921463"/>
                </a:lnTo>
                <a:lnTo>
                  <a:pt x="0" y="0"/>
                </a:lnTo>
                <a:close/>
              </a:path>
            </a:pathLst>
          </a:custGeom>
          <a:blipFill>
            <a:blip>
              <a:extLst>
                <a:ext uri="{96DAC541-7B7A-43D3-8B79-37D633B846F1}">
                  <asvg:svgBlip xmlns:asvg="http://schemas.microsoft.com/office/drawing/2016/SVG/main" r:embed="rId3"/>
                </a:ext>
              </a:extLst>
            </a:blip>
            <a:stretch>
              <a:fillRect t="-765" b="-765"/>
            </a:stretch>
          </a:blipFill>
        </p:spPr>
        <p:txBody>
          <a:bodyPr/>
          <a:lstStyle/>
          <a:p>
            <a:endParaRPr lang="en-GB" noProof="0" dirty="0"/>
          </a:p>
        </p:txBody>
      </p:sp>
      <p:sp>
        <p:nvSpPr>
          <p:cNvPr id="23" name="Freeform 23"/>
          <p:cNvSpPr/>
          <p:nvPr/>
        </p:nvSpPr>
        <p:spPr>
          <a:xfrm>
            <a:off x="8244984" y="11832890"/>
            <a:ext cx="3159225" cy="873095"/>
          </a:xfrm>
          <a:custGeom>
            <a:avLst/>
            <a:gdLst/>
            <a:ahLst/>
            <a:cxnLst/>
            <a:rect l="l" t="t" r="r" b="b"/>
            <a:pathLst>
              <a:path w="3159225" h="873095">
                <a:moveTo>
                  <a:pt x="0" y="0"/>
                </a:moveTo>
                <a:lnTo>
                  <a:pt x="3159225" y="0"/>
                </a:lnTo>
                <a:lnTo>
                  <a:pt x="3159225" y="873095"/>
                </a:lnTo>
                <a:lnTo>
                  <a:pt x="0" y="873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24" name="Freeform 24"/>
          <p:cNvSpPr/>
          <p:nvPr/>
        </p:nvSpPr>
        <p:spPr>
          <a:xfrm>
            <a:off x="8844469" y="7685493"/>
            <a:ext cx="5465870" cy="3369991"/>
          </a:xfrm>
          <a:custGeom>
            <a:avLst/>
            <a:gdLst/>
            <a:ahLst/>
            <a:cxnLst/>
            <a:rect l="l" t="t" r="r" b="b"/>
            <a:pathLst>
              <a:path w="5465870" h="3369991">
                <a:moveTo>
                  <a:pt x="0" y="0"/>
                </a:moveTo>
                <a:lnTo>
                  <a:pt x="5465869" y="0"/>
                </a:lnTo>
                <a:lnTo>
                  <a:pt x="5465869" y="3369991"/>
                </a:lnTo>
                <a:lnTo>
                  <a:pt x="0" y="3369991"/>
                </a:lnTo>
                <a:lnTo>
                  <a:pt x="0" y="0"/>
                </a:lnTo>
                <a:close/>
              </a:path>
            </a:pathLst>
          </a:custGeom>
          <a:blipFill>
            <a:blip r:embed="rId4"/>
            <a:stretch>
              <a:fillRect/>
            </a:stretch>
          </a:blipFill>
        </p:spPr>
        <p:txBody>
          <a:bodyPr/>
          <a:lstStyle/>
          <a:p>
            <a:endParaRPr lang="en-GB" noProof="0" dirty="0"/>
          </a:p>
        </p:txBody>
      </p:sp>
      <p:sp>
        <p:nvSpPr>
          <p:cNvPr id="25" name="Freeform 25"/>
          <p:cNvSpPr/>
          <p:nvPr/>
        </p:nvSpPr>
        <p:spPr>
          <a:xfrm>
            <a:off x="8869767" y="16159843"/>
            <a:ext cx="5331591" cy="2575532"/>
          </a:xfrm>
          <a:custGeom>
            <a:avLst/>
            <a:gdLst/>
            <a:ahLst/>
            <a:cxnLst/>
            <a:rect l="l" t="t" r="r" b="b"/>
            <a:pathLst>
              <a:path w="5331591" h="2575532">
                <a:moveTo>
                  <a:pt x="0" y="0"/>
                </a:moveTo>
                <a:lnTo>
                  <a:pt x="5331591" y="0"/>
                </a:lnTo>
                <a:lnTo>
                  <a:pt x="5331591" y="2575532"/>
                </a:lnTo>
                <a:lnTo>
                  <a:pt x="0" y="2575532"/>
                </a:lnTo>
                <a:lnTo>
                  <a:pt x="0" y="0"/>
                </a:lnTo>
                <a:close/>
              </a:path>
            </a:pathLst>
          </a:custGeom>
          <a:blipFill>
            <a:blip r:embed="rId5"/>
            <a:stretch>
              <a:fillRect/>
            </a:stretch>
          </a:blipFill>
        </p:spPr>
        <p:txBody>
          <a:bodyPr/>
          <a:lstStyle/>
          <a:p>
            <a:endParaRPr lang="en-GB" noProof="0" dirty="0"/>
          </a:p>
        </p:txBody>
      </p:sp>
      <p:sp>
        <p:nvSpPr>
          <p:cNvPr id="26" name="TextBox 26"/>
          <p:cNvSpPr txBox="1"/>
          <p:nvPr/>
        </p:nvSpPr>
        <p:spPr>
          <a:xfrm>
            <a:off x="266003" y="8633422"/>
            <a:ext cx="3107334" cy="737067"/>
          </a:xfrm>
          <a:prstGeom prst="rect">
            <a:avLst/>
          </a:prstGeom>
        </p:spPr>
        <p:txBody>
          <a:bodyPr lIns="0" tIns="0" rIns="0" bIns="0" rtlCol="0" anchor="t">
            <a:spAutoFit/>
          </a:bodyPr>
          <a:lstStyle/>
          <a:p>
            <a:pPr algn="ctr">
              <a:lnSpc>
                <a:spcPts val="2949"/>
              </a:lnSpc>
              <a:spcBef>
                <a:spcPct val="0"/>
              </a:spcBef>
            </a:pPr>
            <a:r>
              <a:rPr lang="en-GB" sz="2106" u="sng" noProof="0" dirty="0">
                <a:solidFill>
                  <a:srgbClr val="C64E4E"/>
                </a:solidFill>
                <a:latin typeface="Yeseva One"/>
                <a:ea typeface="Yeseva One"/>
                <a:cs typeface="Yeseva One"/>
                <a:sym typeface="Yeseva One"/>
              </a:rPr>
              <a:t>3) </a:t>
            </a:r>
            <a:r>
              <a:rPr lang="en-GB" sz="2106" u="sng" noProof="0">
                <a:solidFill>
                  <a:srgbClr val="C64E4E"/>
                </a:solidFill>
                <a:latin typeface="Yeseva One"/>
                <a:ea typeface="Yeseva One"/>
                <a:cs typeface="Yeseva One"/>
                <a:sym typeface="Yeseva One"/>
              </a:rPr>
              <a:t>Searching </a:t>
            </a:r>
            <a:r>
              <a:rPr lang="en-GB" sz="2106" u="sng" noProof="0" dirty="0">
                <a:solidFill>
                  <a:srgbClr val="C64E4E"/>
                </a:solidFill>
                <a:latin typeface="Yeseva One"/>
                <a:ea typeface="Yeseva One"/>
                <a:cs typeface="Yeseva One"/>
                <a:sym typeface="Yeseva One"/>
              </a:rPr>
              <a:t>For Information</a:t>
            </a:r>
          </a:p>
        </p:txBody>
      </p:sp>
      <p:sp>
        <p:nvSpPr>
          <p:cNvPr id="27" name="TextBox 27"/>
          <p:cNvSpPr txBox="1"/>
          <p:nvPr/>
        </p:nvSpPr>
        <p:spPr>
          <a:xfrm>
            <a:off x="203445" y="15229114"/>
            <a:ext cx="3753265" cy="648622"/>
          </a:xfrm>
          <a:prstGeom prst="rect">
            <a:avLst/>
          </a:prstGeom>
        </p:spPr>
        <p:txBody>
          <a:bodyPr lIns="0" tIns="0" rIns="0" bIns="0" rtlCol="0" anchor="t">
            <a:spAutoFit/>
          </a:bodyPr>
          <a:lstStyle/>
          <a:p>
            <a:pPr algn="ctr">
              <a:lnSpc>
                <a:spcPts val="2574"/>
              </a:lnSpc>
              <a:spcBef>
                <a:spcPct val="0"/>
              </a:spcBef>
            </a:pPr>
            <a:r>
              <a:rPr lang="en-GB" sz="1838" u="sng" noProof="0" dirty="0">
                <a:solidFill>
                  <a:srgbClr val="C64E4E"/>
                </a:solidFill>
                <a:latin typeface="Yeseva One"/>
                <a:ea typeface="Yeseva One"/>
                <a:cs typeface="Yeseva One"/>
                <a:sym typeface="Yeseva One"/>
              </a:rPr>
              <a:t>5) Research </a:t>
            </a:r>
            <a:r>
              <a:rPr lang="en-GB" sz="1838" u="sng" noProof="0">
                <a:solidFill>
                  <a:srgbClr val="C64E4E"/>
                </a:solidFill>
                <a:latin typeface="Yeseva One"/>
                <a:ea typeface="Yeseva One"/>
                <a:cs typeface="Yeseva One"/>
                <a:sym typeface="Yeseva One"/>
              </a:rPr>
              <a:t>Validation </a:t>
            </a:r>
            <a:r>
              <a:rPr lang="en-GB" sz="1838" u="sng" noProof="0" dirty="0">
                <a:solidFill>
                  <a:srgbClr val="C64E4E"/>
                </a:solidFill>
                <a:latin typeface="Yeseva One"/>
                <a:ea typeface="Yeseva One"/>
                <a:cs typeface="Yeseva One"/>
                <a:sym typeface="Yeseva One"/>
              </a:rPr>
              <a:t>and Analysis</a:t>
            </a:r>
          </a:p>
        </p:txBody>
      </p:sp>
      <p:sp>
        <p:nvSpPr>
          <p:cNvPr id="28" name="TextBox 28"/>
          <p:cNvSpPr txBox="1"/>
          <p:nvPr/>
        </p:nvSpPr>
        <p:spPr>
          <a:xfrm>
            <a:off x="266003" y="-450601"/>
            <a:ext cx="14701270" cy="3082924"/>
          </a:xfrm>
          <a:prstGeom prst="rect">
            <a:avLst/>
          </a:prstGeom>
        </p:spPr>
        <p:txBody>
          <a:bodyPr lIns="0" tIns="0" rIns="0" bIns="0" rtlCol="0" anchor="t">
            <a:spAutoFit/>
          </a:bodyPr>
          <a:lstStyle/>
          <a:p>
            <a:pPr algn="just">
              <a:lnSpc>
                <a:spcPts val="4900"/>
              </a:lnSpc>
            </a:pPr>
            <a:endParaRPr lang="en-GB" noProof="0" dirty="0"/>
          </a:p>
          <a:p>
            <a:pPr algn="just">
              <a:lnSpc>
                <a:spcPts val="4900"/>
              </a:lnSpc>
            </a:pPr>
            <a:endParaRPr lang="en-GB" noProof="0" dirty="0"/>
          </a:p>
          <a:p>
            <a:pPr algn="just">
              <a:lnSpc>
                <a:spcPts val="4900"/>
              </a:lnSpc>
            </a:pPr>
            <a:r>
              <a:rPr lang="en-GB" sz="3500" u="sng" noProof="0" dirty="0">
                <a:solidFill>
                  <a:srgbClr val="FFFFFF"/>
                </a:solidFill>
                <a:latin typeface="Anton"/>
                <a:ea typeface="Anton"/>
                <a:cs typeface="Anton"/>
                <a:sym typeface="Anton"/>
              </a:rPr>
              <a:t>A</a:t>
            </a:r>
            <a:r>
              <a:rPr lang="en-GB" sz="3500" u="sng" dirty="0">
                <a:solidFill>
                  <a:srgbClr val="FFFFFF"/>
                </a:solidFill>
                <a:latin typeface="Anton"/>
                <a:ea typeface="Anton"/>
                <a:cs typeface="Anton"/>
                <a:sym typeface="Anton"/>
              </a:rPr>
              <a:t>SS</a:t>
            </a:r>
            <a:r>
              <a:rPr lang="en-GB" sz="3500" u="sng" noProof="0" dirty="0">
                <a:solidFill>
                  <a:srgbClr val="FFFFFF"/>
                </a:solidFill>
                <a:latin typeface="Anton"/>
                <a:ea typeface="Anton"/>
                <a:cs typeface="Anton"/>
                <a:sym typeface="Anton"/>
              </a:rPr>
              <a:t>ESSING THE IMPACT OF PERSON-CENTRED CARE APPROACHES ON DEMENTIA PATIENTS' COMMUNICATION SKILLS AND BEHAVIOURAL CHALLENGES IN UK CARE HOMES:</a:t>
            </a:r>
          </a:p>
          <a:p>
            <a:pPr algn="just">
              <a:lnSpc>
                <a:spcPts val="4900"/>
              </a:lnSpc>
            </a:pPr>
            <a:endParaRPr lang="en-GB" sz="3500" u="sng" noProof="0" dirty="0">
              <a:solidFill>
                <a:srgbClr val="FFFFFF"/>
              </a:solidFill>
              <a:latin typeface="Anton"/>
              <a:ea typeface="Anton"/>
              <a:cs typeface="Anton"/>
              <a:sym typeface="Anton"/>
            </a:endParaRPr>
          </a:p>
        </p:txBody>
      </p:sp>
      <p:sp>
        <p:nvSpPr>
          <p:cNvPr id="29" name="TextBox 29"/>
          <p:cNvSpPr txBox="1"/>
          <p:nvPr/>
        </p:nvSpPr>
        <p:spPr>
          <a:xfrm>
            <a:off x="8436444" y="12716117"/>
            <a:ext cx="6165709" cy="10107447"/>
          </a:xfrm>
          <a:prstGeom prst="rect">
            <a:avLst/>
          </a:prstGeom>
        </p:spPr>
        <p:txBody>
          <a:bodyPr lIns="0" tIns="0" rIns="0" bIns="0" rtlCol="0" anchor="t">
            <a:spAutoFit/>
          </a:bodyPr>
          <a:lstStyle/>
          <a:p>
            <a:pPr marL="367029" lvl="1" indent="-183514" algn="l">
              <a:lnSpc>
                <a:spcPts val="2379"/>
              </a:lnSpc>
              <a:buFont typeface="Arial"/>
              <a:buChar char="•"/>
            </a:pPr>
            <a:r>
              <a:rPr lang="en-GB" sz="1699" noProof="0" dirty="0">
                <a:solidFill>
                  <a:srgbClr val="000000"/>
                </a:solidFill>
                <a:latin typeface="Arial"/>
                <a:ea typeface="Arial"/>
                <a:cs typeface="Arial"/>
                <a:sym typeface="Arial"/>
              </a:rPr>
              <a:t>The results indicate that person-centred care can be used to enhance communication and behavioural distress among dementia patients in the UK care homes.</a:t>
            </a:r>
          </a:p>
          <a:p>
            <a:pPr algn="just">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dirty="0">
                <a:solidFill>
                  <a:srgbClr val="000000"/>
                </a:solidFill>
                <a:latin typeface="Arial"/>
                <a:ea typeface="Arial"/>
                <a:cs typeface="Arial"/>
                <a:sym typeface="Arial"/>
              </a:rPr>
              <a:t>Research has documented improved verbal interaction, less agitation and fewer antipsychotic drugs by staff using the life history and personalised care plans (Kenny et al., 2025). </a:t>
            </a:r>
          </a:p>
          <a:p>
            <a:pPr algn="l">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dirty="0">
                <a:solidFill>
                  <a:srgbClr val="000000"/>
                </a:solidFill>
                <a:latin typeface="Arial"/>
                <a:ea typeface="Arial"/>
                <a:cs typeface="Arial"/>
                <a:sym typeface="Arial"/>
              </a:rPr>
              <a:t>The NHS England reports indicate that hospital admissions have decreased as a result of better care practices. </a:t>
            </a: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200" noProof="0" dirty="0">
              <a:solidFill>
                <a:srgbClr val="000000"/>
              </a:solidFill>
              <a:latin typeface="Arial"/>
              <a:ea typeface="Arial"/>
              <a:cs typeface="Arial"/>
              <a:sym typeface="Arial"/>
            </a:endParaRPr>
          </a:p>
          <a:p>
            <a:pPr algn="ctr">
              <a:lnSpc>
                <a:spcPts val="1960"/>
              </a:lnSpc>
            </a:pPr>
            <a:r>
              <a:rPr lang="en-GB" sz="1200" noProof="0" dirty="0">
                <a:solidFill>
                  <a:srgbClr val="000000"/>
                </a:solidFill>
                <a:latin typeface="Arial"/>
                <a:ea typeface="Arial"/>
                <a:cs typeface="Arial"/>
                <a:sym typeface="Arial"/>
              </a:rPr>
              <a:t>Figure: Longitudinal Study of Dementia Care Needs</a:t>
            </a:r>
          </a:p>
          <a:p>
            <a:pPr algn="ctr">
              <a:lnSpc>
                <a:spcPts val="1960"/>
              </a:lnSpc>
            </a:pPr>
            <a:r>
              <a:rPr lang="en-GB" sz="1200" noProof="0" dirty="0">
                <a:solidFill>
                  <a:srgbClr val="000000"/>
                </a:solidFill>
                <a:latin typeface="Arial"/>
                <a:ea typeface="Arial"/>
                <a:cs typeface="Arial"/>
                <a:sym typeface="Arial"/>
              </a:rPr>
              <a:t>(Source: Walsh et al., 2025)</a:t>
            </a:r>
          </a:p>
          <a:p>
            <a:pPr algn="ctr">
              <a:lnSpc>
                <a:spcPts val="1960"/>
              </a:lnSpc>
            </a:pPr>
            <a:endParaRPr lang="en-GB" sz="1400" noProof="0" dirty="0">
              <a:solidFill>
                <a:srgbClr val="000000"/>
              </a:solidFill>
              <a:latin typeface="Arial"/>
              <a:ea typeface="Arial"/>
              <a:cs typeface="Arial"/>
              <a:sym typeface="Arial"/>
            </a:endParaRPr>
          </a:p>
          <a:p>
            <a:pPr marL="323850" lvl="1" indent="-161925" algn="l">
              <a:lnSpc>
                <a:spcPts val="2100"/>
              </a:lnSpc>
              <a:buFont typeface="Arial"/>
              <a:buChar char="•"/>
            </a:pPr>
            <a:r>
              <a:rPr lang="en-GB" sz="1500" noProof="0" dirty="0">
                <a:solidFill>
                  <a:srgbClr val="000000"/>
                </a:solidFill>
                <a:latin typeface="Arial"/>
                <a:ea typeface="Arial"/>
                <a:cs typeface="Arial"/>
                <a:sym typeface="Arial"/>
              </a:rPr>
              <a:t>The Statistics also indicate that ineffective personnel training results in restraints.</a:t>
            </a:r>
          </a:p>
          <a:p>
            <a:pPr algn="l">
              <a:lnSpc>
                <a:spcPts val="2100"/>
              </a:lnSpc>
            </a:pPr>
            <a:endParaRPr lang="en-GB" sz="1500" noProof="0" dirty="0">
              <a:solidFill>
                <a:srgbClr val="000000"/>
              </a:solidFill>
              <a:latin typeface="Arial"/>
              <a:ea typeface="Arial"/>
              <a:cs typeface="Arial"/>
              <a:sym typeface="Arial"/>
            </a:endParaRPr>
          </a:p>
          <a:p>
            <a:pPr marL="323850" lvl="1" indent="-161925" algn="l">
              <a:lnSpc>
                <a:spcPts val="2100"/>
              </a:lnSpc>
              <a:buFont typeface="Arial"/>
              <a:buChar char="•"/>
            </a:pPr>
            <a:r>
              <a:rPr lang="en-GB" sz="1500" noProof="0" dirty="0">
                <a:solidFill>
                  <a:srgbClr val="000000"/>
                </a:solidFill>
                <a:latin typeface="Arial"/>
                <a:ea typeface="Arial"/>
                <a:cs typeface="Arial"/>
                <a:sym typeface="Arial"/>
              </a:rPr>
              <a:t>Some of the prominent themes of dignity, meaningful engagement and behavioural support are identified in the analysis (National Health Service, 2023).</a:t>
            </a:r>
          </a:p>
          <a:p>
            <a:pPr algn="l">
              <a:lnSpc>
                <a:spcPts val="2520"/>
              </a:lnSpc>
            </a:pPr>
            <a:endParaRPr lang="en-GB" sz="1500" noProof="0" dirty="0">
              <a:solidFill>
                <a:srgbClr val="000000"/>
              </a:solidFill>
              <a:latin typeface="Arial"/>
              <a:ea typeface="Arial"/>
              <a:cs typeface="Arial"/>
              <a:sym typeface="Arial"/>
            </a:endParaRPr>
          </a:p>
          <a:p>
            <a:pPr algn="just">
              <a:lnSpc>
                <a:spcPts val="2520"/>
              </a:lnSpc>
            </a:pPr>
            <a:endParaRPr lang="en-GB" sz="1500" noProof="0" dirty="0">
              <a:solidFill>
                <a:srgbClr val="000000"/>
              </a:solidFill>
              <a:latin typeface="Arial"/>
              <a:ea typeface="Arial"/>
              <a:cs typeface="Arial"/>
              <a:sym typeface="Arial"/>
            </a:endParaRPr>
          </a:p>
          <a:p>
            <a:pPr algn="just">
              <a:lnSpc>
                <a:spcPts val="2520"/>
              </a:lnSpc>
            </a:pPr>
            <a:endParaRPr lang="en-GB" sz="1500" noProof="0" dirty="0">
              <a:solidFill>
                <a:srgbClr val="000000"/>
              </a:solidFill>
              <a:latin typeface="Arial"/>
              <a:ea typeface="Arial"/>
              <a:cs typeface="Arial"/>
              <a:sym typeface="Arial"/>
            </a:endParaRPr>
          </a:p>
          <a:p>
            <a:pPr algn="just">
              <a:lnSpc>
                <a:spcPts val="2520"/>
              </a:lnSpc>
            </a:pPr>
            <a:endParaRPr lang="en-GB" sz="1500" noProof="0" dirty="0">
              <a:solidFill>
                <a:srgbClr val="000000"/>
              </a:solidFill>
              <a:latin typeface="Arial"/>
              <a:ea typeface="Arial"/>
              <a:cs typeface="Arial"/>
              <a:sym typeface="Arial"/>
            </a:endParaRPr>
          </a:p>
          <a:p>
            <a:pPr algn="just">
              <a:lnSpc>
                <a:spcPts val="2520"/>
              </a:lnSpc>
              <a:spcBef>
                <a:spcPct val="0"/>
              </a:spcBef>
            </a:pPr>
            <a:endParaRPr lang="en-GB" sz="1500" noProof="0" dirty="0">
              <a:solidFill>
                <a:srgbClr val="000000"/>
              </a:solidFill>
              <a:latin typeface="Arial"/>
              <a:ea typeface="Arial"/>
              <a:cs typeface="Arial"/>
              <a:sym typeface="Arial"/>
            </a:endParaRPr>
          </a:p>
        </p:txBody>
      </p:sp>
      <p:sp>
        <p:nvSpPr>
          <p:cNvPr id="30" name="TextBox 30"/>
          <p:cNvSpPr txBox="1"/>
          <p:nvPr/>
        </p:nvSpPr>
        <p:spPr>
          <a:xfrm>
            <a:off x="8370768" y="4023494"/>
            <a:ext cx="6297062" cy="3726815"/>
          </a:xfrm>
          <a:prstGeom prst="rect">
            <a:avLst/>
          </a:prstGeom>
        </p:spPr>
        <p:txBody>
          <a:bodyPr lIns="0" tIns="0" rIns="0" bIns="0" rtlCol="0" anchor="t">
            <a:spAutoFit/>
          </a:bodyPr>
          <a:lstStyle/>
          <a:p>
            <a:pPr marL="302261" lvl="1" indent="-151130" algn="l">
              <a:lnSpc>
                <a:spcPts val="1960"/>
              </a:lnSpc>
              <a:buFont typeface="Arial"/>
              <a:buChar char="•"/>
            </a:pPr>
            <a:r>
              <a:rPr lang="en-GB" sz="1400" noProof="0" dirty="0">
                <a:solidFill>
                  <a:srgbClr val="000000"/>
                </a:solidFill>
                <a:latin typeface="Arial"/>
                <a:ea typeface="Arial"/>
                <a:cs typeface="Arial"/>
                <a:sym typeface="Arial"/>
              </a:rPr>
              <a:t>The search strategy followed here is a Systematic Literature Review strategy and a premeditated procedure of locating pertinent published studies in secondary research.</a:t>
            </a:r>
          </a:p>
          <a:p>
            <a:pPr algn="l">
              <a:lnSpc>
                <a:spcPts val="1960"/>
              </a:lnSpc>
            </a:pPr>
            <a:endParaRPr lang="en-GB" sz="1400" noProof="0" dirty="0">
              <a:solidFill>
                <a:srgbClr val="000000"/>
              </a:solidFill>
              <a:latin typeface="Arial"/>
              <a:ea typeface="Arial"/>
              <a:cs typeface="Arial"/>
              <a:sym typeface="Arial"/>
            </a:endParaRPr>
          </a:p>
          <a:p>
            <a:pPr marL="302261" lvl="1" indent="-151130" algn="l">
              <a:lnSpc>
                <a:spcPts val="1960"/>
              </a:lnSpc>
              <a:buFont typeface="Arial"/>
              <a:buChar char="•"/>
            </a:pPr>
            <a:r>
              <a:rPr lang="en-GB" sz="1400" noProof="0">
                <a:solidFill>
                  <a:srgbClr val="000000"/>
                </a:solidFill>
                <a:latin typeface="Arial"/>
                <a:ea typeface="Arial"/>
                <a:cs typeface="Arial"/>
                <a:sym typeface="Arial"/>
              </a:rPr>
              <a:t>It involves the use of keywords, Boolean operators and inclusion criteria in finding reliable evidence. </a:t>
            </a:r>
            <a:endParaRPr lang="en-GB" sz="1400" noProof="0" dirty="0">
              <a:solidFill>
                <a:srgbClr val="000000"/>
              </a:solidFill>
              <a:latin typeface="Arial"/>
              <a:ea typeface="Arial"/>
              <a:cs typeface="Arial"/>
              <a:sym typeface="Arial"/>
            </a:endParaRPr>
          </a:p>
          <a:p>
            <a:pPr algn="l">
              <a:lnSpc>
                <a:spcPts val="1960"/>
              </a:lnSpc>
            </a:pPr>
            <a:endParaRPr lang="en-GB" sz="1400" noProof="0" dirty="0">
              <a:solidFill>
                <a:srgbClr val="000000"/>
              </a:solidFill>
              <a:latin typeface="Arial"/>
              <a:ea typeface="Arial"/>
              <a:cs typeface="Arial"/>
              <a:sym typeface="Arial"/>
            </a:endParaRPr>
          </a:p>
          <a:p>
            <a:pPr marL="302261" lvl="1" indent="-151130" algn="l">
              <a:lnSpc>
                <a:spcPts val="1960"/>
              </a:lnSpc>
              <a:buFont typeface="Arial"/>
              <a:buChar char="•"/>
            </a:pPr>
            <a:r>
              <a:rPr lang="en-GB" sz="1400" noProof="0">
                <a:solidFill>
                  <a:srgbClr val="000000"/>
                </a:solidFill>
                <a:latin typeface="Arial"/>
                <a:ea typeface="Arial"/>
                <a:cs typeface="Arial"/>
                <a:sym typeface="Arial"/>
              </a:rPr>
              <a:t>Google Scholar, PubMed, CINAHL and NHS England reports are some of the databases that were used in this study (Christensen et al., 2025). </a:t>
            </a:r>
            <a:endParaRPr lang="en-GB" sz="1400" noProof="0" dirty="0">
              <a:solidFill>
                <a:srgbClr val="000000"/>
              </a:solidFill>
              <a:latin typeface="Arial"/>
              <a:ea typeface="Arial"/>
              <a:cs typeface="Arial"/>
              <a:sym typeface="Arial"/>
            </a:endParaRPr>
          </a:p>
          <a:p>
            <a:pPr algn="l">
              <a:lnSpc>
                <a:spcPts val="1960"/>
              </a:lnSpc>
            </a:pPr>
            <a:endParaRPr lang="en-GB" sz="1400" noProof="0" dirty="0">
              <a:solidFill>
                <a:srgbClr val="000000"/>
              </a:solidFill>
              <a:latin typeface="Arial"/>
              <a:ea typeface="Arial"/>
              <a:cs typeface="Arial"/>
              <a:sym typeface="Arial"/>
            </a:endParaRPr>
          </a:p>
          <a:p>
            <a:pPr marL="302261" lvl="1" indent="-151130" algn="l">
              <a:lnSpc>
                <a:spcPts val="1960"/>
              </a:lnSpc>
              <a:buFont typeface="Arial"/>
              <a:buChar char="•"/>
            </a:pPr>
            <a:r>
              <a:rPr lang="en-GB" sz="1400" noProof="0">
                <a:solidFill>
                  <a:srgbClr val="000000"/>
                </a:solidFill>
                <a:latin typeface="Arial"/>
                <a:ea typeface="Arial"/>
                <a:cs typeface="Arial"/>
                <a:sym typeface="Arial"/>
              </a:rPr>
              <a:t>The reason behind this strategy is that dementia care in the UK has repeatedly demonstrated that there are still issues with communication and behaviour, and considerable evidence is required to investigate the actual effect of the person-centred approach (National Health Service, 2023).</a:t>
            </a:r>
            <a:endParaRPr lang="en-GB" sz="1400" noProof="0" dirty="0">
              <a:solidFill>
                <a:srgbClr val="000000"/>
              </a:solidFill>
              <a:latin typeface="Arial"/>
              <a:ea typeface="Arial"/>
              <a:cs typeface="Arial"/>
              <a:sym typeface="Arial"/>
            </a:endParaRPr>
          </a:p>
          <a:p>
            <a:pPr algn="just">
              <a:lnSpc>
                <a:spcPts val="1960"/>
              </a:lnSpc>
              <a:spcBef>
                <a:spcPct val="0"/>
              </a:spcBef>
            </a:pPr>
            <a:endParaRPr lang="en-GB" sz="1400" noProof="0" dirty="0">
              <a:solidFill>
                <a:srgbClr val="000000"/>
              </a:solidFill>
              <a:latin typeface="Arial"/>
              <a:ea typeface="Arial"/>
              <a:cs typeface="Arial"/>
              <a:sym typeface="Arial"/>
            </a:endParaRPr>
          </a:p>
        </p:txBody>
      </p:sp>
      <p:sp>
        <p:nvSpPr>
          <p:cNvPr id="31" name="TextBox 31"/>
          <p:cNvSpPr txBox="1"/>
          <p:nvPr/>
        </p:nvSpPr>
        <p:spPr>
          <a:xfrm>
            <a:off x="372812" y="4113029"/>
            <a:ext cx="7418024" cy="3547745"/>
          </a:xfrm>
          <a:prstGeom prst="rect">
            <a:avLst/>
          </a:prstGeom>
        </p:spPr>
        <p:txBody>
          <a:bodyPr lIns="0" tIns="0" rIns="0" bIns="0" rtlCol="0" anchor="t">
            <a:spAutoFit/>
          </a:bodyPr>
          <a:lstStyle/>
          <a:p>
            <a:pPr marL="367029" lvl="1" indent="-183514" algn="l">
              <a:lnSpc>
                <a:spcPts val="2379"/>
              </a:lnSpc>
              <a:buFont typeface="Arial"/>
              <a:buChar char="•"/>
            </a:pPr>
            <a:r>
              <a:rPr lang="en-GB" sz="1699" noProof="0" dirty="0">
                <a:solidFill>
                  <a:srgbClr val="000000"/>
                </a:solidFill>
                <a:latin typeface="Arial"/>
                <a:ea typeface="Arial"/>
                <a:cs typeface="Arial"/>
                <a:sym typeface="Arial"/>
              </a:rPr>
              <a:t>Dementia is an increasing health problem among people in the UK, particularly in care homes. A good number of residents have poor communication and behavioural challenges. This impacts dignity, quality of life and safety. </a:t>
            </a:r>
          </a:p>
          <a:p>
            <a:pPr algn="l">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a:solidFill>
                  <a:srgbClr val="000000"/>
                </a:solidFill>
                <a:latin typeface="Arial"/>
                <a:ea typeface="Arial"/>
                <a:cs typeface="Arial"/>
                <a:sym typeface="Arial"/>
              </a:rPr>
              <a:t>The methods POSTER describes that this study involved the use of thematic analysis, search strategy, data sources and research design. These methods are clearly displayed in the POSTER.</a:t>
            </a:r>
            <a:endParaRPr lang="en-GB" sz="1699" noProof="0" dirty="0">
              <a:solidFill>
                <a:srgbClr val="000000"/>
              </a:solidFill>
              <a:latin typeface="Arial"/>
              <a:ea typeface="Arial"/>
              <a:cs typeface="Arial"/>
              <a:sym typeface="Arial"/>
            </a:endParaRPr>
          </a:p>
          <a:p>
            <a:pPr algn="just">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a:solidFill>
                  <a:srgbClr val="000000"/>
                </a:solidFill>
                <a:latin typeface="Arial"/>
                <a:ea typeface="Arial"/>
                <a:cs typeface="Arial"/>
                <a:sym typeface="Arial"/>
              </a:rPr>
              <a:t>The research aims to assess the impact of person-centred care approaches on dementia patients’ communication skills and behavioural challenges, as evidenced in the UK care homes.</a:t>
            </a:r>
            <a:endParaRPr lang="en-GB" sz="1699" noProof="0" dirty="0">
              <a:solidFill>
                <a:srgbClr val="000000"/>
              </a:solidFill>
              <a:latin typeface="Arial"/>
              <a:ea typeface="Arial"/>
              <a:cs typeface="Arial"/>
              <a:sym typeface="Arial"/>
            </a:endParaRPr>
          </a:p>
        </p:txBody>
      </p:sp>
      <p:sp>
        <p:nvSpPr>
          <p:cNvPr id="32" name="TextBox 32"/>
          <p:cNvSpPr txBox="1"/>
          <p:nvPr/>
        </p:nvSpPr>
        <p:spPr>
          <a:xfrm>
            <a:off x="8406569" y="11905087"/>
            <a:ext cx="2738504" cy="863252"/>
          </a:xfrm>
          <a:prstGeom prst="rect">
            <a:avLst/>
          </a:prstGeom>
        </p:spPr>
        <p:txBody>
          <a:bodyPr lIns="0" tIns="0" rIns="0" bIns="0" rtlCol="0" anchor="t">
            <a:spAutoFit/>
          </a:bodyPr>
          <a:lstStyle/>
          <a:p>
            <a:pPr algn="ctr">
              <a:lnSpc>
                <a:spcPts val="2294"/>
              </a:lnSpc>
            </a:pPr>
            <a:r>
              <a:rPr lang="en-GB" sz="1638" u="sng" noProof="0" dirty="0">
                <a:solidFill>
                  <a:srgbClr val="C64E4E"/>
                </a:solidFill>
                <a:latin typeface="Yeseva One"/>
                <a:ea typeface="Yeseva One"/>
                <a:cs typeface="Yeseva One"/>
                <a:sym typeface="Yeseva One"/>
              </a:rPr>
              <a:t>4) Picture / Graph / Visual Aid / Statistics</a:t>
            </a:r>
          </a:p>
          <a:p>
            <a:pPr algn="ctr">
              <a:lnSpc>
                <a:spcPts val="2294"/>
              </a:lnSpc>
              <a:spcBef>
                <a:spcPct val="0"/>
              </a:spcBef>
            </a:pPr>
            <a:endParaRPr lang="en-GB" sz="1638" u="sng" noProof="0" dirty="0">
              <a:solidFill>
                <a:srgbClr val="C64E4E"/>
              </a:solidFill>
              <a:latin typeface="Yeseva One"/>
              <a:ea typeface="Yeseva One"/>
              <a:cs typeface="Yeseva One"/>
              <a:sym typeface="Yeseva One"/>
            </a:endParaRPr>
          </a:p>
        </p:txBody>
      </p:sp>
      <p:sp>
        <p:nvSpPr>
          <p:cNvPr id="33" name="TextBox 33"/>
          <p:cNvSpPr txBox="1"/>
          <p:nvPr/>
        </p:nvSpPr>
        <p:spPr>
          <a:xfrm>
            <a:off x="203445" y="9690066"/>
            <a:ext cx="7761838" cy="5050155"/>
          </a:xfrm>
          <a:prstGeom prst="rect">
            <a:avLst/>
          </a:prstGeom>
        </p:spPr>
        <p:txBody>
          <a:bodyPr lIns="0" tIns="0" rIns="0" bIns="0" rtlCol="0" anchor="t">
            <a:spAutoFit/>
          </a:bodyPr>
          <a:lstStyle/>
          <a:p>
            <a:pPr marL="345438" lvl="1" indent="-172719" algn="l">
              <a:lnSpc>
                <a:spcPts val="2239"/>
              </a:lnSpc>
              <a:buFont typeface="Arial"/>
              <a:buChar char="•"/>
            </a:pPr>
            <a:r>
              <a:rPr lang="en-GB" sz="1599" noProof="0" dirty="0">
                <a:solidFill>
                  <a:srgbClr val="000000"/>
                </a:solidFill>
                <a:latin typeface="Arial"/>
                <a:ea typeface="Arial"/>
                <a:cs typeface="Arial"/>
                <a:sym typeface="Arial"/>
              </a:rPr>
              <a:t>Search for information was done in a step-by-step and clear manner.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First, the keywords were determined based on the research problem and included dementia, person-centred care, communication, behavioural challenges and UK care homes (Damant et al., 2026).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search was narrowed down with the use of AND </a:t>
            </a:r>
            <a:r>
              <a:rPr lang="en-GB" sz="1599" noProof="0" dirty="0" err="1">
                <a:solidFill>
                  <a:srgbClr val="000000"/>
                </a:solidFill>
                <a:latin typeface="Arial"/>
                <a:ea typeface="Arial"/>
                <a:cs typeface="Arial"/>
                <a:sym typeface="Arial"/>
              </a:rPr>
              <a:t>and</a:t>
            </a:r>
            <a:r>
              <a:rPr lang="en-GB" sz="1599" noProof="0" dirty="0">
                <a:solidFill>
                  <a:srgbClr val="000000"/>
                </a:solidFill>
                <a:latin typeface="Arial"/>
                <a:ea typeface="Arial"/>
                <a:cs typeface="Arial"/>
                <a:sym typeface="Arial"/>
              </a:rPr>
              <a:t> OR. Peer-reviewed studies were located in the databases, including PubMed, CINAHL and Google Scholar.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Care Quality Commission and the NHS England reports were also examined.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UK studies, as well as recent years, were filtered (CQC, 2022).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process has been able to make evidence relevant in current communication and behaviour issues in homes providing dementia care (National Health Service, 2023).</a:t>
            </a:r>
          </a:p>
          <a:p>
            <a:pPr algn="ctr">
              <a:lnSpc>
                <a:spcPts val="2799"/>
              </a:lnSpc>
              <a:spcBef>
                <a:spcPct val="0"/>
              </a:spcBef>
            </a:pPr>
            <a:endParaRPr lang="en-GB" sz="1599" noProof="0" dirty="0">
              <a:solidFill>
                <a:srgbClr val="000000"/>
              </a:solidFill>
              <a:latin typeface="Arial"/>
              <a:ea typeface="Arial"/>
              <a:cs typeface="Arial"/>
              <a:sym typeface="Arial"/>
            </a:endParaRPr>
          </a:p>
        </p:txBody>
      </p:sp>
      <p:sp>
        <p:nvSpPr>
          <p:cNvPr id="34" name="TextBox 34"/>
          <p:cNvSpPr txBox="1"/>
          <p:nvPr/>
        </p:nvSpPr>
        <p:spPr>
          <a:xfrm>
            <a:off x="8387477" y="11150734"/>
            <a:ext cx="6379852" cy="426720"/>
          </a:xfrm>
          <a:prstGeom prst="rect">
            <a:avLst/>
          </a:prstGeom>
        </p:spPr>
        <p:txBody>
          <a:bodyPr lIns="0" tIns="0" rIns="0" bIns="0" rtlCol="0" anchor="t">
            <a:spAutoFit/>
          </a:bodyPr>
          <a:lstStyle/>
          <a:p>
            <a:pPr algn="ctr">
              <a:lnSpc>
                <a:spcPts val="1679"/>
              </a:lnSpc>
              <a:spcBef>
                <a:spcPct val="0"/>
              </a:spcBef>
            </a:pPr>
            <a:r>
              <a:rPr lang="en-GB" sz="1200" noProof="0" dirty="0">
                <a:solidFill>
                  <a:srgbClr val="000000"/>
                </a:solidFill>
                <a:latin typeface="Arial"/>
                <a:ea typeface="Arial"/>
                <a:cs typeface="Arial"/>
                <a:sym typeface="Arial"/>
              </a:rPr>
              <a:t>Table: Search Strategy of the Research</a:t>
            </a:r>
          </a:p>
          <a:p>
            <a:pPr algn="ctr">
              <a:lnSpc>
                <a:spcPts val="1679"/>
              </a:lnSpc>
              <a:spcBef>
                <a:spcPct val="0"/>
              </a:spcBef>
            </a:pPr>
            <a:r>
              <a:rPr lang="en-GB" sz="1200" noProof="0">
                <a:solidFill>
                  <a:srgbClr val="000000"/>
                </a:solidFill>
                <a:latin typeface="Arial"/>
                <a:ea typeface="Arial"/>
                <a:cs typeface="Arial"/>
                <a:sym typeface="Arial"/>
              </a:rPr>
              <a:t>(Source: Author)</a:t>
            </a:r>
            <a:endParaRPr lang="en-GB" sz="1200" noProof="0" dirty="0">
              <a:solidFill>
                <a:srgbClr val="000000"/>
              </a:solidFill>
              <a:latin typeface="Arial"/>
              <a:ea typeface="Arial"/>
              <a:cs typeface="Arial"/>
              <a:sym typeface="Arial"/>
            </a:endParaRPr>
          </a:p>
        </p:txBody>
      </p:sp>
      <p:sp>
        <p:nvSpPr>
          <p:cNvPr id="35" name="TextBox 35"/>
          <p:cNvSpPr txBox="1"/>
          <p:nvPr/>
        </p:nvSpPr>
        <p:spPr>
          <a:xfrm>
            <a:off x="375352" y="16207139"/>
            <a:ext cx="7418024" cy="3999865"/>
          </a:xfrm>
          <a:prstGeom prst="rect">
            <a:avLst/>
          </a:prstGeom>
        </p:spPr>
        <p:txBody>
          <a:bodyPr lIns="0" tIns="0" rIns="0" bIns="0" rtlCol="0" anchor="t">
            <a:spAutoFit/>
          </a:bodyPr>
          <a:lstStyle/>
          <a:p>
            <a:pPr marL="410206" lvl="1" indent="-205103" algn="l">
              <a:lnSpc>
                <a:spcPts val="2659"/>
              </a:lnSpc>
              <a:buFont typeface="Arial"/>
              <a:buChar char="•"/>
            </a:pPr>
            <a:r>
              <a:rPr lang="en-GB" sz="1899" noProof="0" dirty="0">
                <a:solidFill>
                  <a:srgbClr val="000000"/>
                </a:solidFill>
                <a:latin typeface="Arial"/>
                <a:ea typeface="Arial"/>
                <a:cs typeface="Arial"/>
                <a:sym typeface="Arial"/>
              </a:rPr>
              <a:t>In secondary research, validation refers to ensuring that the sources are correct, trustworthy and in reputable journals or bodies of the UK health. </a:t>
            </a:r>
          </a:p>
          <a:p>
            <a:pPr algn="l">
              <a:lnSpc>
                <a:spcPts val="2659"/>
              </a:lnSpc>
            </a:pPr>
            <a:endParaRPr lang="en-GB" sz="1899" noProof="0" dirty="0">
              <a:solidFill>
                <a:srgbClr val="000000"/>
              </a:solidFill>
              <a:latin typeface="Arial"/>
              <a:ea typeface="Arial"/>
              <a:cs typeface="Arial"/>
              <a:sym typeface="Arial"/>
            </a:endParaRPr>
          </a:p>
          <a:p>
            <a:pPr marL="410206" lvl="1" indent="-205103" algn="l">
              <a:lnSpc>
                <a:spcPts val="2659"/>
              </a:lnSpc>
              <a:buFont typeface="Arial"/>
              <a:buChar char="•"/>
            </a:pPr>
            <a:r>
              <a:rPr lang="en-GB" sz="1899" noProof="0">
                <a:solidFill>
                  <a:srgbClr val="000000"/>
                </a:solidFill>
                <a:latin typeface="Arial"/>
                <a:ea typeface="Arial"/>
                <a:cs typeface="Arial"/>
                <a:sym typeface="Arial"/>
              </a:rPr>
              <a:t>To be reliable, peer-reviewed articles and official reports were chosen (National Health Service, 2023). Analysis of secondary research involves examining literature and identifying recurring patterns. </a:t>
            </a:r>
            <a:endParaRPr lang="en-GB" sz="1899" noProof="0" dirty="0">
              <a:solidFill>
                <a:srgbClr val="000000"/>
              </a:solidFill>
              <a:latin typeface="Arial"/>
              <a:ea typeface="Arial"/>
              <a:cs typeface="Arial"/>
              <a:sym typeface="Arial"/>
            </a:endParaRPr>
          </a:p>
          <a:p>
            <a:pPr algn="l">
              <a:lnSpc>
                <a:spcPts val="2659"/>
              </a:lnSpc>
            </a:pPr>
            <a:endParaRPr lang="en-GB" sz="1899" noProof="0" dirty="0">
              <a:solidFill>
                <a:srgbClr val="000000"/>
              </a:solidFill>
              <a:latin typeface="Arial"/>
              <a:ea typeface="Arial"/>
              <a:cs typeface="Arial"/>
              <a:sym typeface="Arial"/>
            </a:endParaRPr>
          </a:p>
          <a:p>
            <a:pPr marL="410206" lvl="1" indent="-205103" algn="l">
              <a:lnSpc>
                <a:spcPts val="2659"/>
              </a:lnSpc>
              <a:buFont typeface="Arial"/>
              <a:buChar char="•"/>
            </a:pPr>
            <a:r>
              <a:rPr lang="en-GB" sz="1899" noProof="0">
                <a:solidFill>
                  <a:srgbClr val="000000"/>
                </a:solidFill>
                <a:latin typeface="Arial"/>
                <a:ea typeface="Arial"/>
                <a:cs typeface="Arial"/>
                <a:sym typeface="Arial"/>
              </a:rPr>
              <a:t>Themes like reduction of behaviour and quality of communication were based on the consistent findings (National Health Service, 2023).</a:t>
            </a:r>
            <a:endParaRPr lang="en-GB" sz="1899" noProof="0" dirty="0">
              <a:solidFill>
                <a:srgbClr val="000000"/>
              </a:solidFill>
              <a:latin typeface="Arial"/>
              <a:ea typeface="Arial"/>
              <a:cs typeface="Arial"/>
              <a:sym typeface="Arial"/>
            </a:endParaRPr>
          </a:p>
        </p:txBody>
      </p:sp>
      <p:sp>
        <p:nvSpPr>
          <p:cNvPr id="36" name="Freeform 36"/>
          <p:cNvSpPr/>
          <p:nvPr/>
        </p:nvSpPr>
        <p:spPr>
          <a:xfrm>
            <a:off x="8244984" y="3131349"/>
            <a:ext cx="3159225" cy="873095"/>
          </a:xfrm>
          <a:custGeom>
            <a:avLst/>
            <a:gdLst/>
            <a:ahLst/>
            <a:cxnLst/>
            <a:rect l="l" t="t" r="r" b="b"/>
            <a:pathLst>
              <a:path w="3159225" h="873095">
                <a:moveTo>
                  <a:pt x="0" y="0"/>
                </a:moveTo>
                <a:lnTo>
                  <a:pt x="3159225" y="0"/>
                </a:lnTo>
                <a:lnTo>
                  <a:pt x="3159225" y="873095"/>
                </a:lnTo>
                <a:lnTo>
                  <a:pt x="0" y="873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37" name="TextBox 37"/>
          <p:cNvSpPr txBox="1"/>
          <p:nvPr/>
        </p:nvSpPr>
        <p:spPr>
          <a:xfrm>
            <a:off x="8387477" y="3322918"/>
            <a:ext cx="2753301" cy="389255"/>
          </a:xfrm>
          <a:prstGeom prst="rect">
            <a:avLst/>
          </a:prstGeom>
        </p:spPr>
        <p:txBody>
          <a:bodyPr lIns="0" tIns="0" rIns="0" bIns="0" rtlCol="0" anchor="t">
            <a:spAutoFit/>
          </a:bodyPr>
          <a:lstStyle/>
          <a:p>
            <a:pPr algn="ctr">
              <a:lnSpc>
                <a:spcPts val="3220"/>
              </a:lnSpc>
              <a:spcBef>
                <a:spcPct val="0"/>
              </a:spcBef>
            </a:pPr>
            <a:r>
              <a:rPr lang="en-GB" sz="2300" u="sng" noProof="0" dirty="0">
                <a:solidFill>
                  <a:srgbClr val="C64E4E"/>
                </a:solidFill>
                <a:latin typeface="Yeseva One"/>
                <a:ea typeface="Yeseva One"/>
                <a:cs typeface="Yeseva One"/>
                <a:sym typeface="Yeseva One"/>
              </a:rPr>
              <a:t>2</a:t>
            </a:r>
            <a:r>
              <a:rPr lang="en-GB" sz="2300" u="sng" noProof="0">
                <a:solidFill>
                  <a:srgbClr val="C64E4E"/>
                </a:solidFill>
                <a:latin typeface="Yeseva One"/>
                <a:ea typeface="Yeseva One"/>
                <a:cs typeface="Yeseva One"/>
                <a:sym typeface="Yeseva One"/>
              </a:rPr>
              <a:t>) </a:t>
            </a:r>
            <a:r>
              <a:rPr lang="en-GB" sz="2300" u="sng" noProof="0" dirty="0">
                <a:solidFill>
                  <a:srgbClr val="C64E4E"/>
                </a:solidFill>
                <a:latin typeface="Yeseva One"/>
                <a:ea typeface="Yeseva One"/>
                <a:cs typeface="Yeseva One"/>
                <a:sym typeface="Yeseva One"/>
              </a:rPr>
              <a:t>Search Strategy</a:t>
            </a:r>
          </a:p>
        </p:txBody>
      </p:sp>
      <p:sp>
        <p:nvSpPr>
          <p:cNvPr id="38" name="Freeform 38"/>
          <p:cNvSpPr/>
          <p:nvPr/>
        </p:nvSpPr>
        <p:spPr>
          <a:xfrm>
            <a:off x="4868615" y="3089922"/>
            <a:ext cx="3159225" cy="873095"/>
          </a:xfrm>
          <a:custGeom>
            <a:avLst/>
            <a:gdLst/>
            <a:ahLst/>
            <a:cxnLst/>
            <a:rect l="l" t="t" r="r" b="b"/>
            <a:pathLst>
              <a:path w="3159225" h="873095">
                <a:moveTo>
                  <a:pt x="0" y="0"/>
                </a:moveTo>
                <a:lnTo>
                  <a:pt x="3159225" y="0"/>
                </a:lnTo>
                <a:lnTo>
                  <a:pt x="3159225" y="873095"/>
                </a:lnTo>
                <a:lnTo>
                  <a:pt x="0" y="873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39" name="TextBox 39"/>
          <p:cNvSpPr txBox="1"/>
          <p:nvPr/>
        </p:nvSpPr>
        <p:spPr>
          <a:xfrm>
            <a:off x="1525258" y="3228720"/>
            <a:ext cx="5746195" cy="465326"/>
          </a:xfrm>
          <a:prstGeom prst="rect">
            <a:avLst/>
          </a:prstGeom>
        </p:spPr>
        <p:txBody>
          <a:bodyPr lIns="0" tIns="0" rIns="0" bIns="0" rtlCol="0" anchor="t">
            <a:spAutoFit/>
          </a:bodyPr>
          <a:lstStyle/>
          <a:p>
            <a:pPr algn="ctr">
              <a:lnSpc>
                <a:spcPts val="3752"/>
              </a:lnSpc>
              <a:spcBef>
                <a:spcPct val="0"/>
              </a:spcBef>
            </a:pPr>
            <a:r>
              <a:rPr lang="en-GB" sz="2600" u="sng" noProof="0">
                <a:solidFill>
                  <a:srgbClr val="C64E4E"/>
                </a:solidFill>
                <a:latin typeface="Yeseva One"/>
                <a:ea typeface="Yeseva One"/>
                <a:cs typeface="Yeseva One"/>
                <a:sym typeface="Yeseva One"/>
              </a:rPr>
              <a:t>1) Introduction and Research Aim</a:t>
            </a:r>
            <a:endParaRPr lang="en-GB" sz="2600" u="sng" noProof="0" dirty="0">
              <a:solidFill>
                <a:srgbClr val="C64E4E"/>
              </a:solidFill>
              <a:latin typeface="Yeseva One"/>
              <a:ea typeface="Yeseva One"/>
              <a:cs typeface="Yeseva One"/>
              <a:sym typeface="Yeseva One"/>
            </a:endParaRPr>
          </a:p>
        </p:txBody>
      </p:sp>
      <p:sp>
        <p:nvSpPr>
          <p:cNvPr id="40" name="TextBox 40"/>
          <p:cNvSpPr txBox="1"/>
          <p:nvPr/>
        </p:nvSpPr>
        <p:spPr>
          <a:xfrm>
            <a:off x="203445" y="20716922"/>
            <a:ext cx="4077891" cy="514351"/>
          </a:xfrm>
          <a:prstGeom prst="rect">
            <a:avLst/>
          </a:prstGeom>
        </p:spPr>
        <p:txBody>
          <a:bodyPr lIns="0" tIns="0" rIns="0" bIns="0" rtlCol="0" anchor="t">
            <a:spAutoFit/>
          </a:bodyPr>
          <a:lstStyle/>
          <a:p>
            <a:pPr algn="r">
              <a:lnSpc>
                <a:spcPts val="4199"/>
              </a:lnSpc>
              <a:spcBef>
                <a:spcPct val="0"/>
              </a:spcBef>
            </a:pPr>
            <a:r>
              <a:rPr lang="en-GB" sz="2999" b="1" i="1" u="sng" noProof="0" dirty="0">
                <a:solidFill>
                  <a:srgbClr val="FFFFFF"/>
                </a:solidFill>
                <a:latin typeface="Arial Bold Italics"/>
                <a:ea typeface="Arial Bold Italics"/>
                <a:cs typeface="Arial Bold Italics"/>
                <a:sym typeface="Arial Bold Italics"/>
              </a:rPr>
              <a:t>By</a:t>
            </a:r>
            <a:r>
              <a:rPr lang="en-GB" sz="2999" b="1" i="1" u="sng" noProof="0">
                <a:solidFill>
                  <a:srgbClr val="FFFFFF"/>
                </a:solidFill>
                <a:latin typeface="Arial Bold Italics"/>
                <a:ea typeface="Arial Bold Italics"/>
                <a:cs typeface="Arial Bold Italics"/>
                <a:sym typeface="Arial Bold Italics"/>
              </a:rPr>
              <a:t>: </a:t>
            </a:r>
            <a:r>
              <a:rPr lang="en-GB" sz="2999" b="1" i="1" u="sng" noProof="0" dirty="0">
                <a:solidFill>
                  <a:srgbClr val="FFFFFF"/>
                </a:solidFill>
                <a:latin typeface="Arial Bold Italics"/>
                <a:ea typeface="Arial Bold Italics"/>
                <a:cs typeface="Arial Bold Italics"/>
                <a:sym typeface="Arial Bold Italics"/>
              </a:rPr>
              <a:t>Stacy-Ann Watson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ADA"/>
        </a:solidFill>
        <a:effectLst/>
      </p:bgPr>
    </p:bg>
    <p:spTree>
      <p:nvGrpSpPr>
        <p:cNvPr id="1" name=""/>
        <p:cNvGrpSpPr/>
        <p:nvPr/>
      </p:nvGrpSpPr>
      <p:grpSpPr>
        <a:xfrm>
          <a:off x="0" y="0"/>
          <a:ext cx="0" cy="0"/>
          <a:chOff x="0" y="0"/>
          <a:chExt cx="0" cy="0"/>
        </a:xfrm>
      </p:grpSpPr>
      <p:grpSp>
        <p:nvGrpSpPr>
          <p:cNvPr id="2" name="Group 2"/>
          <p:cNvGrpSpPr/>
          <p:nvPr/>
        </p:nvGrpSpPr>
        <p:grpSpPr>
          <a:xfrm>
            <a:off x="-1532817" y="-2101428"/>
            <a:ext cx="18314821" cy="4767762"/>
            <a:chOff x="0" y="0"/>
            <a:chExt cx="3281809" cy="854329"/>
          </a:xfrm>
        </p:grpSpPr>
        <p:sp>
          <p:nvSpPr>
            <p:cNvPr id="3" name="Freeform 3"/>
            <p:cNvSpPr/>
            <p:nvPr/>
          </p:nvSpPr>
          <p:spPr>
            <a:xfrm>
              <a:off x="0" y="0"/>
              <a:ext cx="3281809" cy="854329"/>
            </a:xfrm>
            <a:custGeom>
              <a:avLst/>
              <a:gdLst/>
              <a:ahLst/>
              <a:cxnLst/>
              <a:rect l="l" t="t" r="r" b="b"/>
              <a:pathLst>
                <a:path w="3281809" h="854329">
                  <a:moveTo>
                    <a:pt x="0" y="0"/>
                  </a:moveTo>
                  <a:lnTo>
                    <a:pt x="3281809" y="0"/>
                  </a:lnTo>
                  <a:lnTo>
                    <a:pt x="3281809" y="854329"/>
                  </a:lnTo>
                  <a:lnTo>
                    <a:pt x="0" y="854329"/>
                  </a:lnTo>
                  <a:close/>
                </a:path>
              </a:pathLst>
            </a:custGeom>
            <a:solidFill>
              <a:srgbClr val="D17171"/>
            </a:solidFill>
          </p:spPr>
          <p:txBody>
            <a:bodyPr/>
            <a:lstStyle/>
            <a:p>
              <a:endParaRPr lang="en-GB" noProof="0" dirty="0"/>
            </a:p>
          </p:txBody>
        </p:sp>
        <p:sp>
          <p:nvSpPr>
            <p:cNvPr id="4" name="TextBox 4"/>
            <p:cNvSpPr txBox="1"/>
            <p:nvPr/>
          </p:nvSpPr>
          <p:spPr>
            <a:xfrm>
              <a:off x="0" y="-76200"/>
              <a:ext cx="3281809" cy="930529"/>
            </a:xfrm>
            <a:prstGeom prst="rect">
              <a:avLst/>
            </a:prstGeom>
          </p:spPr>
          <p:txBody>
            <a:bodyPr lIns="50800" tIns="50800" rIns="50800" bIns="50800" rtlCol="0" anchor="ctr"/>
            <a:lstStyle/>
            <a:p>
              <a:pPr algn="ctr">
                <a:lnSpc>
                  <a:spcPts val="3919"/>
                </a:lnSpc>
              </a:pPr>
              <a:endParaRPr lang="en-GB" noProof="0" dirty="0"/>
            </a:p>
          </p:txBody>
        </p:sp>
      </p:grpSp>
      <p:grpSp>
        <p:nvGrpSpPr>
          <p:cNvPr id="5" name="Group 5"/>
          <p:cNvGrpSpPr/>
          <p:nvPr/>
        </p:nvGrpSpPr>
        <p:grpSpPr>
          <a:xfrm>
            <a:off x="-1271406" y="-191432"/>
            <a:ext cx="16238679" cy="2857766"/>
            <a:chOff x="0" y="0"/>
            <a:chExt cx="2909788" cy="512079"/>
          </a:xfrm>
        </p:grpSpPr>
        <p:sp>
          <p:nvSpPr>
            <p:cNvPr id="6" name="Freeform 6"/>
            <p:cNvSpPr/>
            <p:nvPr/>
          </p:nvSpPr>
          <p:spPr>
            <a:xfrm>
              <a:off x="0" y="0"/>
              <a:ext cx="2909788" cy="512079"/>
            </a:xfrm>
            <a:custGeom>
              <a:avLst/>
              <a:gdLst/>
              <a:ahLst/>
              <a:cxnLst/>
              <a:rect l="l" t="t" r="r" b="b"/>
              <a:pathLst>
                <a:path w="2909788" h="512079">
                  <a:moveTo>
                    <a:pt x="2706588" y="0"/>
                  </a:moveTo>
                  <a:cubicBezTo>
                    <a:pt x="2818812" y="0"/>
                    <a:pt x="2909788" y="114633"/>
                    <a:pt x="2909788" y="256040"/>
                  </a:cubicBezTo>
                  <a:cubicBezTo>
                    <a:pt x="2909788" y="397447"/>
                    <a:pt x="2818812" y="512079"/>
                    <a:pt x="2706588" y="512079"/>
                  </a:cubicBezTo>
                  <a:lnTo>
                    <a:pt x="203200" y="512079"/>
                  </a:lnTo>
                  <a:cubicBezTo>
                    <a:pt x="90976" y="512079"/>
                    <a:pt x="0" y="397447"/>
                    <a:pt x="0" y="256040"/>
                  </a:cubicBezTo>
                  <a:cubicBezTo>
                    <a:pt x="0" y="114633"/>
                    <a:pt x="90976" y="0"/>
                    <a:pt x="203200" y="0"/>
                  </a:cubicBezTo>
                  <a:close/>
                </a:path>
              </a:pathLst>
            </a:custGeom>
            <a:solidFill>
              <a:srgbClr val="E49090"/>
            </a:solidFill>
            <a:ln w="95250" cap="sq">
              <a:solidFill>
                <a:srgbClr val="FCD402"/>
              </a:solidFill>
              <a:prstDash val="solid"/>
              <a:miter/>
            </a:ln>
          </p:spPr>
          <p:txBody>
            <a:bodyPr/>
            <a:lstStyle/>
            <a:p>
              <a:endParaRPr lang="en-GB" noProof="0" dirty="0"/>
            </a:p>
          </p:txBody>
        </p:sp>
        <p:sp>
          <p:nvSpPr>
            <p:cNvPr id="7" name="TextBox 7"/>
            <p:cNvSpPr txBox="1"/>
            <p:nvPr/>
          </p:nvSpPr>
          <p:spPr>
            <a:xfrm>
              <a:off x="0" y="-76200"/>
              <a:ext cx="2909788" cy="588279"/>
            </a:xfrm>
            <a:prstGeom prst="rect">
              <a:avLst/>
            </a:prstGeom>
          </p:spPr>
          <p:txBody>
            <a:bodyPr lIns="50800" tIns="50800" rIns="50800" bIns="50800" rtlCol="0" anchor="ctr"/>
            <a:lstStyle/>
            <a:p>
              <a:pPr algn="ctr">
                <a:lnSpc>
                  <a:spcPts val="3919"/>
                </a:lnSpc>
              </a:pPr>
              <a:endParaRPr lang="en-GB" noProof="0" dirty="0"/>
            </a:p>
          </p:txBody>
        </p:sp>
      </p:grpSp>
      <p:grpSp>
        <p:nvGrpSpPr>
          <p:cNvPr id="8" name="Group 8"/>
          <p:cNvGrpSpPr/>
          <p:nvPr/>
        </p:nvGrpSpPr>
        <p:grpSpPr>
          <a:xfrm>
            <a:off x="-193103" y="20043648"/>
            <a:ext cx="16130139" cy="4364352"/>
            <a:chOff x="0" y="0"/>
            <a:chExt cx="2890339" cy="782043"/>
          </a:xfrm>
        </p:grpSpPr>
        <p:sp>
          <p:nvSpPr>
            <p:cNvPr id="9" name="Freeform 9"/>
            <p:cNvSpPr/>
            <p:nvPr/>
          </p:nvSpPr>
          <p:spPr>
            <a:xfrm>
              <a:off x="0" y="0"/>
              <a:ext cx="2890339" cy="782043"/>
            </a:xfrm>
            <a:custGeom>
              <a:avLst/>
              <a:gdLst/>
              <a:ahLst/>
              <a:cxnLst/>
              <a:rect l="l" t="t" r="r" b="b"/>
              <a:pathLst>
                <a:path w="2890339" h="782043">
                  <a:moveTo>
                    <a:pt x="0" y="0"/>
                  </a:moveTo>
                  <a:lnTo>
                    <a:pt x="2890339" y="0"/>
                  </a:lnTo>
                  <a:lnTo>
                    <a:pt x="2890339" y="782043"/>
                  </a:lnTo>
                  <a:lnTo>
                    <a:pt x="0" y="782043"/>
                  </a:lnTo>
                  <a:close/>
                </a:path>
              </a:pathLst>
            </a:custGeom>
            <a:gradFill rotWithShape="1">
              <a:gsLst>
                <a:gs pos="0">
                  <a:srgbClr val="C64E4E">
                    <a:alpha val="100000"/>
                  </a:srgbClr>
                </a:gs>
                <a:gs pos="100000">
                  <a:srgbClr val="FFA3A3">
                    <a:alpha val="100000"/>
                  </a:srgbClr>
                </a:gs>
              </a:gsLst>
              <a:lin ang="2700000"/>
            </a:gradFill>
          </p:spPr>
          <p:txBody>
            <a:bodyPr/>
            <a:lstStyle/>
            <a:p>
              <a:endParaRPr lang="en-GB" noProof="0" dirty="0"/>
            </a:p>
          </p:txBody>
        </p:sp>
        <p:sp>
          <p:nvSpPr>
            <p:cNvPr id="10" name="TextBox 10"/>
            <p:cNvSpPr txBox="1"/>
            <p:nvPr/>
          </p:nvSpPr>
          <p:spPr>
            <a:xfrm>
              <a:off x="0" y="-76200"/>
              <a:ext cx="2890339" cy="858243"/>
            </a:xfrm>
            <a:prstGeom prst="rect">
              <a:avLst/>
            </a:prstGeom>
          </p:spPr>
          <p:txBody>
            <a:bodyPr lIns="50800" tIns="50800" rIns="50800" bIns="50800" rtlCol="0" anchor="ctr"/>
            <a:lstStyle/>
            <a:p>
              <a:pPr algn="ctr">
                <a:lnSpc>
                  <a:spcPts val="3919"/>
                </a:lnSpc>
              </a:pPr>
              <a:endParaRPr lang="en-GB" noProof="0" dirty="0"/>
            </a:p>
          </p:txBody>
        </p:sp>
      </p:grpSp>
      <p:grpSp>
        <p:nvGrpSpPr>
          <p:cNvPr id="11" name="Group 11"/>
          <p:cNvGrpSpPr/>
          <p:nvPr/>
        </p:nvGrpSpPr>
        <p:grpSpPr>
          <a:xfrm>
            <a:off x="7871966" y="3242375"/>
            <a:ext cx="6878654" cy="4935803"/>
            <a:chOff x="0" y="0"/>
            <a:chExt cx="1212937" cy="870348"/>
          </a:xfrm>
        </p:grpSpPr>
        <p:sp>
          <p:nvSpPr>
            <p:cNvPr id="12" name="Freeform 12"/>
            <p:cNvSpPr/>
            <p:nvPr/>
          </p:nvSpPr>
          <p:spPr>
            <a:xfrm>
              <a:off x="0" y="0"/>
              <a:ext cx="1212937" cy="870348"/>
            </a:xfrm>
            <a:custGeom>
              <a:avLst/>
              <a:gdLst/>
              <a:ahLst/>
              <a:cxnLst/>
              <a:rect l="l" t="t" r="r" b="b"/>
              <a:pathLst>
                <a:path w="1212937" h="870348">
                  <a:moveTo>
                    <a:pt x="14631" y="0"/>
                  </a:moveTo>
                  <a:lnTo>
                    <a:pt x="1198306" y="0"/>
                  </a:lnTo>
                  <a:cubicBezTo>
                    <a:pt x="1202186" y="0"/>
                    <a:pt x="1205908" y="1542"/>
                    <a:pt x="1208652" y="4285"/>
                  </a:cubicBezTo>
                  <a:cubicBezTo>
                    <a:pt x="1211396" y="7029"/>
                    <a:pt x="1212937" y="10751"/>
                    <a:pt x="1212937" y="14631"/>
                  </a:cubicBezTo>
                  <a:lnTo>
                    <a:pt x="1212937" y="855716"/>
                  </a:lnTo>
                  <a:cubicBezTo>
                    <a:pt x="1212937" y="859597"/>
                    <a:pt x="1211396" y="863318"/>
                    <a:pt x="1208652" y="866062"/>
                  </a:cubicBezTo>
                  <a:cubicBezTo>
                    <a:pt x="1205908" y="868806"/>
                    <a:pt x="1202186" y="870348"/>
                    <a:pt x="1198306" y="870348"/>
                  </a:cubicBezTo>
                  <a:lnTo>
                    <a:pt x="14631" y="870348"/>
                  </a:lnTo>
                  <a:cubicBezTo>
                    <a:pt x="10751" y="870348"/>
                    <a:pt x="7029" y="868806"/>
                    <a:pt x="4285" y="866062"/>
                  </a:cubicBezTo>
                  <a:cubicBezTo>
                    <a:pt x="1542" y="863318"/>
                    <a:pt x="0" y="859597"/>
                    <a:pt x="0" y="855716"/>
                  </a:cubicBezTo>
                  <a:lnTo>
                    <a:pt x="0" y="14631"/>
                  </a:lnTo>
                  <a:cubicBezTo>
                    <a:pt x="0" y="10751"/>
                    <a:pt x="1542" y="7029"/>
                    <a:pt x="4285" y="4285"/>
                  </a:cubicBezTo>
                  <a:cubicBezTo>
                    <a:pt x="7029" y="1542"/>
                    <a:pt x="10751" y="0"/>
                    <a:pt x="14631"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3" name="TextBox 13"/>
            <p:cNvSpPr txBox="1"/>
            <p:nvPr/>
          </p:nvSpPr>
          <p:spPr>
            <a:xfrm>
              <a:off x="0" y="-76200"/>
              <a:ext cx="1212937" cy="946548"/>
            </a:xfrm>
            <a:prstGeom prst="rect">
              <a:avLst/>
            </a:prstGeom>
          </p:spPr>
          <p:txBody>
            <a:bodyPr lIns="51623" tIns="51623" rIns="51623" bIns="51623" rtlCol="0" anchor="ctr"/>
            <a:lstStyle/>
            <a:p>
              <a:pPr algn="ctr">
                <a:lnSpc>
                  <a:spcPts val="3919"/>
                </a:lnSpc>
              </a:pPr>
              <a:endParaRPr lang="en-GB" noProof="0" dirty="0"/>
            </a:p>
          </p:txBody>
        </p:sp>
      </p:grpSp>
      <p:grpSp>
        <p:nvGrpSpPr>
          <p:cNvPr id="14" name="Group 14"/>
          <p:cNvGrpSpPr/>
          <p:nvPr/>
        </p:nvGrpSpPr>
        <p:grpSpPr>
          <a:xfrm>
            <a:off x="266003" y="3180684"/>
            <a:ext cx="7293997" cy="4997494"/>
            <a:chOff x="0" y="0"/>
            <a:chExt cx="1307002" cy="895495"/>
          </a:xfrm>
        </p:grpSpPr>
        <p:sp>
          <p:nvSpPr>
            <p:cNvPr id="15" name="Freeform 15"/>
            <p:cNvSpPr/>
            <p:nvPr/>
          </p:nvSpPr>
          <p:spPr>
            <a:xfrm>
              <a:off x="0" y="0"/>
              <a:ext cx="1307002" cy="895495"/>
            </a:xfrm>
            <a:custGeom>
              <a:avLst/>
              <a:gdLst/>
              <a:ahLst/>
              <a:cxnLst/>
              <a:rect l="l" t="t" r="r" b="b"/>
              <a:pathLst>
                <a:path w="1307002" h="895495">
                  <a:moveTo>
                    <a:pt x="13798" y="0"/>
                  </a:moveTo>
                  <a:lnTo>
                    <a:pt x="1293204" y="0"/>
                  </a:lnTo>
                  <a:cubicBezTo>
                    <a:pt x="1300824" y="0"/>
                    <a:pt x="1307002" y="6178"/>
                    <a:pt x="1307002" y="13798"/>
                  </a:cubicBezTo>
                  <a:lnTo>
                    <a:pt x="1307002" y="881696"/>
                  </a:lnTo>
                  <a:cubicBezTo>
                    <a:pt x="1307002" y="885356"/>
                    <a:pt x="1305548" y="888865"/>
                    <a:pt x="1302961" y="891453"/>
                  </a:cubicBezTo>
                  <a:cubicBezTo>
                    <a:pt x="1300373" y="894041"/>
                    <a:pt x="1296863" y="895495"/>
                    <a:pt x="1293204" y="895495"/>
                  </a:cubicBezTo>
                  <a:lnTo>
                    <a:pt x="13798" y="895495"/>
                  </a:lnTo>
                  <a:cubicBezTo>
                    <a:pt x="6178" y="895495"/>
                    <a:pt x="0" y="889317"/>
                    <a:pt x="0" y="881696"/>
                  </a:cubicBezTo>
                  <a:lnTo>
                    <a:pt x="0" y="13798"/>
                  </a:lnTo>
                  <a:cubicBezTo>
                    <a:pt x="0" y="6178"/>
                    <a:pt x="6178" y="0"/>
                    <a:pt x="13798"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6" name="TextBox 16"/>
            <p:cNvSpPr txBox="1"/>
            <p:nvPr/>
          </p:nvSpPr>
          <p:spPr>
            <a:xfrm>
              <a:off x="0" y="-47625"/>
              <a:ext cx="1307002" cy="943120"/>
            </a:xfrm>
            <a:prstGeom prst="rect">
              <a:avLst/>
            </a:prstGeom>
          </p:spPr>
          <p:txBody>
            <a:bodyPr lIns="50800" tIns="50800" rIns="50800" bIns="50800" rtlCol="0" anchor="ctr"/>
            <a:lstStyle/>
            <a:p>
              <a:pPr algn="ctr">
                <a:lnSpc>
                  <a:spcPts val="2837"/>
                </a:lnSpc>
              </a:pPr>
              <a:endParaRPr lang="en-GB" noProof="0" dirty="0"/>
            </a:p>
          </p:txBody>
        </p:sp>
      </p:grpSp>
      <p:grpSp>
        <p:nvGrpSpPr>
          <p:cNvPr id="17" name="Group 17"/>
          <p:cNvGrpSpPr/>
          <p:nvPr/>
        </p:nvGrpSpPr>
        <p:grpSpPr>
          <a:xfrm>
            <a:off x="266003" y="8968754"/>
            <a:ext cx="14480698" cy="2702309"/>
            <a:chOff x="0" y="0"/>
            <a:chExt cx="2594778" cy="484223"/>
          </a:xfrm>
        </p:grpSpPr>
        <p:sp>
          <p:nvSpPr>
            <p:cNvPr id="18" name="Freeform 18"/>
            <p:cNvSpPr/>
            <p:nvPr/>
          </p:nvSpPr>
          <p:spPr>
            <a:xfrm>
              <a:off x="0" y="0"/>
              <a:ext cx="2594778" cy="484223"/>
            </a:xfrm>
            <a:custGeom>
              <a:avLst/>
              <a:gdLst/>
              <a:ahLst/>
              <a:cxnLst/>
              <a:rect l="l" t="t" r="r" b="b"/>
              <a:pathLst>
                <a:path w="2594778" h="484223">
                  <a:moveTo>
                    <a:pt x="6950" y="0"/>
                  </a:moveTo>
                  <a:lnTo>
                    <a:pt x="2587827" y="0"/>
                  </a:lnTo>
                  <a:cubicBezTo>
                    <a:pt x="2591666" y="0"/>
                    <a:pt x="2594778" y="3112"/>
                    <a:pt x="2594778" y="6950"/>
                  </a:cubicBezTo>
                  <a:lnTo>
                    <a:pt x="2594778" y="477273"/>
                  </a:lnTo>
                  <a:cubicBezTo>
                    <a:pt x="2594778" y="481111"/>
                    <a:pt x="2591666" y="484223"/>
                    <a:pt x="2587827" y="484223"/>
                  </a:cubicBezTo>
                  <a:lnTo>
                    <a:pt x="6950" y="484223"/>
                  </a:lnTo>
                  <a:cubicBezTo>
                    <a:pt x="3112" y="484223"/>
                    <a:pt x="0" y="481111"/>
                    <a:pt x="0" y="477273"/>
                  </a:cubicBezTo>
                  <a:lnTo>
                    <a:pt x="0" y="6950"/>
                  </a:lnTo>
                  <a:cubicBezTo>
                    <a:pt x="0" y="3112"/>
                    <a:pt x="3112" y="0"/>
                    <a:pt x="6950"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9" name="TextBox 19"/>
            <p:cNvSpPr txBox="1"/>
            <p:nvPr/>
          </p:nvSpPr>
          <p:spPr>
            <a:xfrm>
              <a:off x="0" y="-47625"/>
              <a:ext cx="2594778" cy="531848"/>
            </a:xfrm>
            <a:prstGeom prst="rect">
              <a:avLst/>
            </a:prstGeom>
          </p:spPr>
          <p:txBody>
            <a:bodyPr lIns="50800" tIns="50800" rIns="50800" bIns="50800" rtlCol="0" anchor="ctr"/>
            <a:lstStyle/>
            <a:p>
              <a:pPr algn="ctr">
                <a:lnSpc>
                  <a:spcPts val="2837"/>
                </a:lnSpc>
              </a:pPr>
              <a:endParaRPr lang="en-GB" noProof="0" dirty="0"/>
            </a:p>
          </p:txBody>
        </p:sp>
      </p:grpSp>
      <p:sp>
        <p:nvSpPr>
          <p:cNvPr id="20" name="Freeform 20"/>
          <p:cNvSpPr/>
          <p:nvPr/>
        </p:nvSpPr>
        <p:spPr>
          <a:xfrm>
            <a:off x="208608" y="8546304"/>
            <a:ext cx="3057199" cy="844899"/>
          </a:xfrm>
          <a:custGeom>
            <a:avLst/>
            <a:gdLst/>
            <a:ahLst/>
            <a:cxnLst/>
            <a:rect l="l" t="t" r="r" b="b"/>
            <a:pathLst>
              <a:path w="3057199" h="844899">
                <a:moveTo>
                  <a:pt x="0" y="0"/>
                </a:moveTo>
                <a:lnTo>
                  <a:pt x="3057199" y="0"/>
                </a:lnTo>
                <a:lnTo>
                  <a:pt x="3057199" y="844899"/>
                </a:lnTo>
                <a:lnTo>
                  <a:pt x="0" y="84489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grpSp>
        <p:nvGrpSpPr>
          <p:cNvPr id="21" name="Group 21"/>
          <p:cNvGrpSpPr/>
          <p:nvPr/>
        </p:nvGrpSpPr>
        <p:grpSpPr>
          <a:xfrm>
            <a:off x="152727" y="12491945"/>
            <a:ext cx="14814545" cy="7380055"/>
            <a:chOff x="0" y="0"/>
            <a:chExt cx="2654599" cy="1322423"/>
          </a:xfrm>
        </p:grpSpPr>
        <p:sp>
          <p:nvSpPr>
            <p:cNvPr id="22" name="Freeform 22"/>
            <p:cNvSpPr/>
            <p:nvPr/>
          </p:nvSpPr>
          <p:spPr>
            <a:xfrm>
              <a:off x="0" y="0"/>
              <a:ext cx="2654599" cy="1322422"/>
            </a:xfrm>
            <a:custGeom>
              <a:avLst/>
              <a:gdLst/>
              <a:ahLst/>
              <a:cxnLst/>
              <a:rect l="l" t="t" r="r" b="b"/>
              <a:pathLst>
                <a:path w="2654599" h="1322422">
                  <a:moveTo>
                    <a:pt x="6794" y="0"/>
                  </a:moveTo>
                  <a:lnTo>
                    <a:pt x="2647806" y="0"/>
                  </a:lnTo>
                  <a:cubicBezTo>
                    <a:pt x="2651558" y="0"/>
                    <a:pt x="2654599" y="3042"/>
                    <a:pt x="2654599" y="6794"/>
                  </a:cubicBezTo>
                  <a:lnTo>
                    <a:pt x="2654599" y="1315629"/>
                  </a:lnTo>
                  <a:cubicBezTo>
                    <a:pt x="2654599" y="1319381"/>
                    <a:pt x="2651558" y="1322422"/>
                    <a:pt x="2647806" y="1322422"/>
                  </a:cubicBezTo>
                  <a:lnTo>
                    <a:pt x="6794" y="1322422"/>
                  </a:lnTo>
                  <a:cubicBezTo>
                    <a:pt x="3042" y="1322422"/>
                    <a:pt x="0" y="1319381"/>
                    <a:pt x="0" y="1315629"/>
                  </a:cubicBezTo>
                  <a:lnTo>
                    <a:pt x="0" y="6794"/>
                  </a:lnTo>
                  <a:cubicBezTo>
                    <a:pt x="0" y="3042"/>
                    <a:pt x="3042" y="0"/>
                    <a:pt x="6794"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23" name="TextBox 23"/>
            <p:cNvSpPr txBox="1"/>
            <p:nvPr/>
          </p:nvSpPr>
          <p:spPr>
            <a:xfrm>
              <a:off x="0" y="-47625"/>
              <a:ext cx="2654599" cy="1370048"/>
            </a:xfrm>
            <a:prstGeom prst="rect">
              <a:avLst/>
            </a:prstGeom>
          </p:spPr>
          <p:txBody>
            <a:bodyPr lIns="50800" tIns="50800" rIns="50800" bIns="50800" rtlCol="0" anchor="ctr"/>
            <a:lstStyle/>
            <a:p>
              <a:pPr algn="ctr">
                <a:lnSpc>
                  <a:spcPts val="2837"/>
                </a:lnSpc>
              </a:pPr>
              <a:endParaRPr lang="en-GB" noProof="0" dirty="0"/>
            </a:p>
          </p:txBody>
        </p:sp>
      </p:grpSp>
      <p:sp>
        <p:nvSpPr>
          <p:cNvPr id="24" name="Freeform 24"/>
          <p:cNvSpPr/>
          <p:nvPr/>
        </p:nvSpPr>
        <p:spPr>
          <a:xfrm>
            <a:off x="152727" y="11890137"/>
            <a:ext cx="3561131" cy="984167"/>
          </a:xfrm>
          <a:custGeom>
            <a:avLst/>
            <a:gdLst/>
            <a:ahLst/>
            <a:cxnLst/>
            <a:rect l="l" t="t" r="r" b="b"/>
            <a:pathLst>
              <a:path w="3561131" h="984167">
                <a:moveTo>
                  <a:pt x="0" y="0"/>
                </a:moveTo>
                <a:lnTo>
                  <a:pt x="3561131" y="0"/>
                </a:lnTo>
                <a:lnTo>
                  <a:pt x="3561131" y="984167"/>
                </a:lnTo>
                <a:lnTo>
                  <a:pt x="0" y="98416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25" name="Freeform 25"/>
          <p:cNvSpPr/>
          <p:nvPr/>
        </p:nvSpPr>
        <p:spPr>
          <a:xfrm>
            <a:off x="152727" y="2818692"/>
            <a:ext cx="3113080" cy="847367"/>
          </a:xfrm>
          <a:custGeom>
            <a:avLst/>
            <a:gdLst/>
            <a:ahLst/>
            <a:cxnLst/>
            <a:rect l="l" t="t" r="r" b="b"/>
            <a:pathLst>
              <a:path w="3113080" h="847367">
                <a:moveTo>
                  <a:pt x="0" y="0"/>
                </a:moveTo>
                <a:lnTo>
                  <a:pt x="3113080" y="0"/>
                </a:lnTo>
                <a:lnTo>
                  <a:pt x="3113080" y="847367"/>
                </a:lnTo>
                <a:lnTo>
                  <a:pt x="0" y="847367"/>
                </a:lnTo>
                <a:lnTo>
                  <a:pt x="0" y="0"/>
                </a:lnTo>
                <a:close/>
              </a:path>
            </a:pathLst>
          </a:custGeom>
          <a:blipFill>
            <a:blip>
              <a:extLst>
                <a:ext uri="{96DAC541-7B7A-43D3-8B79-37D633B846F1}">
                  <asvg:svgBlip xmlns:asvg="http://schemas.microsoft.com/office/drawing/2016/SVG/main" r:embed="rId2"/>
                </a:ext>
              </a:extLst>
            </a:blip>
            <a:stretch>
              <a:fillRect t="-765" b="-765"/>
            </a:stretch>
          </a:blipFill>
        </p:spPr>
        <p:txBody>
          <a:bodyPr/>
          <a:lstStyle/>
          <a:p>
            <a:endParaRPr lang="en-GB" noProof="0" dirty="0"/>
          </a:p>
        </p:txBody>
      </p:sp>
      <p:sp>
        <p:nvSpPr>
          <p:cNvPr id="26" name="Freeform 26"/>
          <p:cNvSpPr/>
          <p:nvPr/>
        </p:nvSpPr>
        <p:spPr>
          <a:xfrm>
            <a:off x="8159463" y="2818692"/>
            <a:ext cx="3066129" cy="847367"/>
          </a:xfrm>
          <a:custGeom>
            <a:avLst/>
            <a:gdLst/>
            <a:ahLst/>
            <a:cxnLst/>
            <a:rect l="l" t="t" r="r" b="b"/>
            <a:pathLst>
              <a:path w="3066129" h="847367">
                <a:moveTo>
                  <a:pt x="0" y="0"/>
                </a:moveTo>
                <a:lnTo>
                  <a:pt x="3066129" y="0"/>
                </a:lnTo>
                <a:lnTo>
                  <a:pt x="3066129" y="847367"/>
                </a:lnTo>
                <a:lnTo>
                  <a:pt x="0" y="84736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graphicFrame>
        <p:nvGraphicFramePr>
          <p:cNvPr id="27" name="Table 27"/>
          <p:cNvGraphicFramePr>
            <a:graphicFrameLocks noGrp="1"/>
          </p:cNvGraphicFramePr>
          <p:nvPr>
            <p:extLst>
              <p:ext uri="{D42A27DB-BD31-4B8C-83A1-F6EECF244321}">
                <p14:modId xmlns:p14="http://schemas.microsoft.com/office/powerpoint/2010/main" val="2234517470"/>
              </p:ext>
            </p:extLst>
          </p:nvPr>
        </p:nvGraphicFramePr>
        <p:xfrm>
          <a:off x="319627" y="13091553"/>
          <a:ext cx="2946180" cy="3552348"/>
        </p:xfrm>
        <a:graphic>
          <a:graphicData uri="http://schemas.openxmlformats.org/drawingml/2006/table">
            <a:tbl>
              <a:tblPr/>
              <a:tblGrid>
                <a:gridCol w="2946180">
                  <a:extLst>
                    <a:ext uri="{9D8B030D-6E8A-4147-A177-3AD203B41FA5}">
                      <a16:colId xmlns:a16="http://schemas.microsoft.com/office/drawing/2014/main" val="20000"/>
                    </a:ext>
                  </a:extLst>
                </a:gridCol>
              </a:tblGrid>
              <a:tr h="693520">
                <a:tc>
                  <a:txBody>
                    <a:bodyPr/>
                    <a:lstStyle/>
                    <a:p>
                      <a:pPr algn="l">
                        <a:lnSpc>
                          <a:spcPts val="1819"/>
                        </a:lnSpc>
                        <a:defRPr/>
                      </a:pPr>
                      <a:r>
                        <a:rPr lang="en-GB" sz="1299" b="1" noProof="0">
                          <a:solidFill>
                            <a:srgbClr val="000000"/>
                          </a:solidFill>
                          <a:latin typeface="Arimo Bold"/>
                          <a:ea typeface="Arimo Bold"/>
                          <a:cs typeface="Arimo Bold"/>
                          <a:sym typeface="Arimo Bold"/>
                        </a:rPr>
                        <a:t>Respect for Intellectual Property:</a:t>
                      </a: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0"/>
                  </a:ext>
                </a:extLst>
              </a:tr>
              <a:tr h="2729007">
                <a:tc>
                  <a:txBody>
                    <a:bodyPr/>
                    <a:lstStyle/>
                    <a:p>
                      <a:pPr marL="280671" lvl="1" indent="-140336" algn="l">
                        <a:lnSpc>
                          <a:spcPts val="1820"/>
                        </a:lnSpc>
                        <a:buFont typeface="Arial"/>
                        <a:buChar char="•"/>
                        <a:defRPr/>
                      </a:pPr>
                      <a:r>
                        <a:rPr lang="en-GB" sz="1300" noProof="0" dirty="0">
                          <a:solidFill>
                            <a:srgbClr val="000000"/>
                          </a:solidFill>
                          <a:latin typeface="Arial"/>
                          <a:ea typeface="Arial"/>
                          <a:cs typeface="Arial"/>
                          <a:sym typeface="Arial"/>
                        </a:rPr>
                        <a:t>The referencing was in accordance to UWTSD Harvard referencing to acknowledge the information.</a:t>
                      </a:r>
                      <a:endParaRPr lang="en-GB" sz="1100" noProof="0" dirty="0"/>
                    </a:p>
                    <a:p>
                      <a:pPr algn="l">
                        <a:lnSpc>
                          <a:spcPts val="1820"/>
                        </a:lnSpc>
                      </a:pPr>
                      <a:endParaRPr lang="en-GB" sz="1100" noProof="0" dirty="0"/>
                    </a:p>
                    <a:p>
                      <a:pPr marL="280671" lvl="1" indent="-140336" algn="l">
                        <a:lnSpc>
                          <a:spcPts val="1820"/>
                        </a:lnSpc>
                        <a:buFont typeface="Arial"/>
                        <a:buChar char="•"/>
                      </a:pPr>
                      <a:r>
                        <a:rPr lang="en-GB" sz="1300" noProof="0" dirty="0">
                          <a:solidFill>
                            <a:srgbClr val="000000"/>
                          </a:solidFill>
                          <a:latin typeface="Arial"/>
                          <a:ea typeface="Arial"/>
                          <a:cs typeface="Arial"/>
                          <a:sym typeface="Arial"/>
                        </a:rPr>
                        <a:t> Moreover, contribution has been credited to the original authors for preventing plagiarism.</a:t>
                      </a:r>
                    </a:p>
                    <a:p>
                      <a:pPr algn="ctr">
                        <a:lnSpc>
                          <a:spcPts val="1820"/>
                        </a:lnSpc>
                      </a:pPr>
                      <a:endParaRPr lang="en-GB" sz="1300" noProof="0" dirty="0">
                        <a:solidFill>
                          <a:srgbClr val="000000"/>
                        </a:solidFill>
                        <a:latin typeface="Arial"/>
                        <a:ea typeface="Arial"/>
                        <a:cs typeface="Arial"/>
                        <a:sym typeface="Arial"/>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1"/>
                  </a:ext>
                </a:extLst>
              </a:tr>
            </a:tbl>
          </a:graphicData>
        </a:graphic>
      </p:graphicFrame>
      <p:sp>
        <p:nvSpPr>
          <p:cNvPr id="28" name="TextBox 28"/>
          <p:cNvSpPr txBox="1"/>
          <p:nvPr/>
        </p:nvSpPr>
        <p:spPr>
          <a:xfrm>
            <a:off x="351428" y="11903034"/>
            <a:ext cx="3137317" cy="772795"/>
          </a:xfrm>
          <a:prstGeom prst="rect">
            <a:avLst/>
          </a:prstGeom>
        </p:spPr>
        <p:txBody>
          <a:bodyPr lIns="0" tIns="0" rIns="0" bIns="0" rtlCol="0" anchor="t">
            <a:spAutoFit/>
          </a:bodyPr>
          <a:lstStyle/>
          <a:p>
            <a:pPr algn="ctr">
              <a:lnSpc>
                <a:spcPts val="3080"/>
              </a:lnSpc>
              <a:spcBef>
                <a:spcPct val="0"/>
              </a:spcBef>
            </a:pPr>
            <a:r>
              <a:rPr lang="en-GB" sz="2200" noProof="0" dirty="0">
                <a:solidFill>
                  <a:srgbClr val="C64E4E"/>
                </a:solidFill>
                <a:latin typeface="Yeseva One"/>
                <a:ea typeface="Yeseva One"/>
                <a:cs typeface="Yeseva One"/>
                <a:sym typeface="Yeseva One"/>
              </a:rPr>
              <a:t>9</a:t>
            </a:r>
            <a:r>
              <a:rPr lang="en-GB" sz="2200" noProof="0">
                <a:solidFill>
                  <a:srgbClr val="C64E4E"/>
                </a:solidFill>
                <a:latin typeface="Yeseva One"/>
                <a:ea typeface="Yeseva One"/>
                <a:cs typeface="Yeseva One"/>
                <a:sym typeface="Yeseva One"/>
              </a:rPr>
              <a:t>) </a:t>
            </a:r>
            <a:r>
              <a:rPr lang="en-GB" sz="2200" noProof="0" dirty="0">
                <a:solidFill>
                  <a:srgbClr val="C64E4E"/>
                </a:solidFill>
                <a:latin typeface="Yeseva One"/>
                <a:ea typeface="Yeseva One"/>
                <a:cs typeface="Yeseva One"/>
                <a:sym typeface="Yeseva One"/>
              </a:rPr>
              <a:t>Ethical Considerations</a:t>
            </a:r>
          </a:p>
        </p:txBody>
      </p:sp>
      <p:sp>
        <p:nvSpPr>
          <p:cNvPr id="29" name="TextBox 29"/>
          <p:cNvSpPr txBox="1"/>
          <p:nvPr/>
        </p:nvSpPr>
        <p:spPr>
          <a:xfrm>
            <a:off x="351428" y="2817497"/>
            <a:ext cx="2659797" cy="711200"/>
          </a:xfrm>
          <a:prstGeom prst="rect">
            <a:avLst/>
          </a:prstGeom>
        </p:spPr>
        <p:txBody>
          <a:bodyPr lIns="0" tIns="0" rIns="0" bIns="0" rtlCol="0" anchor="t">
            <a:spAutoFit/>
          </a:bodyPr>
          <a:lstStyle/>
          <a:p>
            <a:pPr algn="ctr">
              <a:lnSpc>
                <a:spcPts val="2800"/>
              </a:lnSpc>
              <a:spcBef>
                <a:spcPct val="0"/>
              </a:spcBef>
            </a:pPr>
            <a:r>
              <a:rPr lang="en-GB" sz="2000" u="sng" noProof="0" dirty="0">
                <a:solidFill>
                  <a:srgbClr val="C64E4E"/>
                </a:solidFill>
                <a:latin typeface="Yeseva One"/>
                <a:ea typeface="Yeseva One"/>
                <a:cs typeface="Yeseva One"/>
                <a:sym typeface="Yeseva One"/>
              </a:rPr>
              <a:t>6</a:t>
            </a:r>
            <a:r>
              <a:rPr lang="en-GB" sz="2000" u="sng" noProof="0">
                <a:solidFill>
                  <a:srgbClr val="C64E4E"/>
                </a:solidFill>
                <a:latin typeface="Yeseva One"/>
                <a:ea typeface="Yeseva One"/>
                <a:cs typeface="Yeseva One"/>
                <a:sym typeface="Yeseva One"/>
              </a:rPr>
              <a:t>) </a:t>
            </a:r>
            <a:r>
              <a:rPr lang="en-GB" sz="2000" u="sng" noProof="0" dirty="0">
                <a:solidFill>
                  <a:srgbClr val="C64E4E"/>
                </a:solidFill>
                <a:latin typeface="Yeseva One"/>
                <a:ea typeface="Yeseva One"/>
                <a:cs typeface="Yeseva One"/>
                <a:sym typeface="Yeseva One"/>
              </a:rPr>
              <a:t>Analysing Research</a:t>
            </a:r>
          </a:p>
        </p:txBody>
      </p:sp>
      <p:sp>
        <p:nvSpPr>
          <p:cNvPr id="30" name="TextBox 30"/>
          <p:cNvSpPr txBox="1"/>
          <p:nvPr/>
        </p:nvSpPr>
        <p:spPr>
          <a:xfrm>
            <a:off x="-167365" y="8756520"/>
            <a:ext cx="3753265" cy="367030"/>
          </a:xfrm>
          <a:prstGeom prst="rect">
            <a:avLst/>
          </a:prstGeom>
        </p:spPr>
        <p:txBody>
          <a:bodyPr lIns="0" tIns="0" rIns="0" bIns="0" rtlCol="0" anchor="t">
            <a:spAutoFit/>
          </a:bodyPr>
          <a:lstStyle/>
          <a:p>
            <a:pPr algn="ctr">
              <a:lnSpc>
                <a:spcPts val="2869"/>
              </a:lnSpc>
              <a:spcBef>
                <a:spcPct val="0"/>
              </a:spcBef>
            </a:pPr>
            <a:r>
              <a:rPr lang="en-GB" sz="2049" noProof="0" dirty="0">
                <a:solidFill>
                  <a:srgbClr val="C64E4E"/>
                </a:solidFill>
                <a:latin typeface="Yeseva One"/>
                <a:ea typeface="Yeseva One"/>
                <a:cs typeface="Yeseva One"/>
                <a:sym typeface="Yeseva One"/>
              </a:rPr>
              <a:t>8</a:t>
            </a:r>
            <a:r>
              <a:rPr lang="en-GB" sz="2049" noProof="0">
                <a:solidFill>
                  <a:srgbClr val="C64E4E"/>
                </a:solidFill>
                <a:latin typeface="Yeseva One"/>
                <a:ea typeface="Yeseva One"/>
                <a:cs typeface="Yeseva One"/>
                <a:sym typeface="Yeseva One"/>
              </a:rPr>
              <a:t>) </a:t>
            </a:r>
            <a:r>
              <a:rPr lang="en-GB" sz="2049" noProof="0" dirty="0">
                <a:solidFill>
                  <a:srgbClr val="C64E4E"/>
                </a:solidFill>
                <a:latin typeface="Yeseva One"/>
                <a:ea typeface="Yeseva One"/>
                <a:cs typeface="Yeseva One"/>
                <a:sym typeface="Yeseva One"/>
              </a:rPr>
              <a:t>Exclusion Criteria</a:t>
            </a:r>
          </a:p>
        </p:txBody>
      </p:sp>
      <p:sp>
        <p:nvSpPr>
          <p:cNvPr id="31" name="TextBox 31"/>
          <p:cNvSpPr txBox="1"/>
          <p:nvPr/>
        </p:nvSpPr>
        <p:spPr>
          <a:xfrm>
            <a:off x="10710690" y="20577962"/>
            <a:ext cx="4077891" cy="514351"/>
          </a:xfrm>
          <a:prstGeom prst="rect">
            <a:avLst/>
          </a:prstGeom>
        </p:spPr>
        <p:txBody>
          <a:bodyPr lIns="0" tIns="0" rIns="0" bIns="0" rtlCol="0" anchor="t">
            <a:spAutoFit/>
          </a:bodyPr>
          <a:lstStyle/>
          <a:p>
            <a:pPr algn="r">
              <a:lnSpc>
                <a:spcPts val="4199"/>
              </a:lnSpc>
              <a:spcBef>
                <a:spcPct val="0"/>
              </a:spcBef>
            </a:pPr>
            <a:r>
              <a:rPr lang="en-GB" sz="2999" b="1" i="1" u="sng" noProof="0" dirty="0">
                <a:solidFill>
                  <a:srgbClr val="FFFFFF"/>
                </a:solidFill>
                <a:latin typeface="Arial Bold Italics"/>
                <a:ea typeface="Arial Bold Italics"/>
                <a:cs typeface="Arial Bold Italics"/>
                <a:sym typeface="Arial Bold Italics"/>
              </a:rPr>
              <a:t>By</a:t>
            </a:r>
            <a:r>
              <a:rPr lang="en-GB" sz="2999" b="1" i="1" u="sng" noProof="0">
                <a:solidFill>
                  <a:srgbClr val="FFFFFF"/>
                </a:solidFill>
                <a:latin typeface="Arial Bold Italics"/>
                <a:ea typeface="Arial Bold Italics"/>
                <a:cs typeface="Arial Bold Italics"/>
                <a:sym typeface="Arial Bold Italics"/>
              </a:rPr>
              <a:t>: </a:t>
            </a:r>
            <a:r>
              <a:rPr lang="en-GB" sz="2999" b="1" i="1" u="sng" noProof="0" dirty="0">
                <a:solidFill>
                  <a:srgbClr val="FFFFFF"/>
                </a:solidFill>
                <a:latin typeface="Arial Bold Italics"/>
                <a:ea typeface="Arial Bold Italics"/>
                <a:cs typeface="Arial Bold Italics"/>
                <a:sym typeface="Arial Bold Italics"/>
              </a:rPr>
              <a:t>Stacy-Ann Watson</a:t>
            </a:r>
          </a:p>
        </p:txBody>
      </p:sp>
      <p:sp>
        <p:nvSpPr>
          <p:cNvPr id="32" name="TextBox 32"/>
          <p:cNvSpPr txBox="1"/>
          <p:nvPr/>
        </p:nvSpPr>
        <p:spPr>
          <a:xfrm>
            <a:off x="152727" y="459668"/>
            <a:ext cx="14814545" cy="1225549"/>
          </a:xfrm>
          <a:prstGeom prst="rect">
            <a:avLst/>
          </a:prstGeom>
        </p:spPr>
        <p:txBody>
          <a:bodyPr lIns="0" tIns="0" rIns="0" bIns="0" rtlCol="0" anchor="t">
            <a:spAutoFit/>
          </a:bodyPr>
          <a:lstStyle/>
          <a:p>
            <a:pPr algn="just">
              <a:lnSpc>
                <a:spcPts val="4900"/>
              </a:lnSpc>
            </a:pPr>
            <a:r>
              <a:rPr lang="en-GB" sz="3500" u="sng" noProof="0" dirty="0">
                <a:solidFill>
                  <a:srgbClr val="FFFFFF"/>
                </a:solidFill>
                <a:latin typeface="Anton"/>
                <a:ea typeface="Anton"/>
                <a:cs typeface="Anton"/>
                <a:sym typeface="Anton"/>
              </a:rPr>
              <a:t>ASSESSING THE IMPACT OF PERSON-CENTRED CARE APPROACHES ON DEMENTIA PATIENTS' COMMUNICATION SKILLS AND BEHAVIOURAL CHALLENGES IN UK CARE HOMES</a:t>
            </a:r>
          </a:p>
        </p:txBody>
      </p:sp>
      <p:sp>
        <p:nvSpPr>
          <p:cNvPr id="33" name="TextBox 33"/>
          <p:cNvSpPr txBox="1"/>
          <p:nvPr/>
        </p:nvSpPr>
        <p:spPr>
          <a:xfrm>
            <a:off x="7895096" y="3720034"/>
            <a:ext cx="6732180" cy="4225925"/>
          </a:xfrm>
          <a:prstGeom prst="rect">
            <a:avLst/>
          </a:prstGeom>
        </p:spPr>
        <p:txBody>
          <a:bodyPr lIns="0" tIns="0" rIns="0" bIns="0" rtlCol="0" anchor="t">
            <a:spAutoFit/>
          </a:bodyPr>
          <a:lstStyle/>
          <a:p>
            <a:pPr marL="431801" lvl="1" indent="-215900" algn="l">
              <a:lnSpc>
                <a:spcPts val="2800"/>
              </a:lnSpc>
              <a:buFont typeface="Arial"/>
              <a:buChar char="•"/>
            </a:pPr>
            <a:r>
              <a:rPr lang="en-GB" sz="2000" noProof="0" dirty="0">
                <a:solidFill>
                  <a:srgbClr val="000000"/>
                </a:solidFill>
                <a:latin typeface="Arial"/>
                <a:ea typeface="Arial"/>
                <a:cs typeface="Arial"/>
                <a:sym typeface="Arial"/>
              </a:rPr>
              <a:t>Inclusion criteria were centred on peer-reviewed articles and official reports published within the last ten years.</a:t>
            </a:r>
          </a:p>
          <a:p>
            <a:pPr algn="l">
              <a:lnSpc>
                <a:spcPts val="2800"/>
              </a:lnSpc>
            </a:pPr>
            <a:endParaRPr lang="en-GB" sz="2000" noProof="0" dirty="0">
              <a:solidFill>
                <a:srgbClr val="000000"/>
              </a:solidFill>
              <a:latin typeface="Arial"/>
              <a:ea typeface="Arial"/>
              <a:cs typeface="Arial"/>
              <a:sym typeface="Arial"/>
            </a:endParaRPr>
          </a:p>
          <a:p>
            <a:pPr marL="431801" lvl="1" indent="-215900" algn="l">
              <a:lnSpc>
                <a:spcPts val="2800"/>
              </a:lnSpc>
              <a:buFont typeface="Arial"/>
              <a:buChar char="•"/>
            </a:pPr>
            <a:r>
              <a:rPr lang="en-GB" sz="2000" noProof="0">
                <a:solidFill>
                  <a:srgbClr val="000000"/>
                </a:solidFill>
                <a:latin typeface="Arial"/>
                <a:ea typeface="Arial"/>
                <a:cs typeface="Arial"/>
                <a:sym typeface="Arial"/>
              </a:rPr>
              <a:t>The research was only selected in the UK to make sure it was relevant to the UK care homes. </a:t>
            </a:r>
            <a:endParaRPr lang="en-GB" sz="2000" noProof="0" dirty="0">
              <a:solidFill>
                <a:srgbClr val="000000"/>
              </a:solidFill>
              <a:latin typeface="Arial"/>
              <a:ea typeface="Arial"/>
              <a:cs typeface="Arial"/>
              <a:sym typeface="Arial"/>
            </a:endParaRPr>
          </a:p>
          <a:p>
            <a:pPr algn="l">
              <a:lnSpc>
                <a:spcPts val="2800"/>
              </a:lnSpc>
            </a:pPr>
            <a:endParaRPr lang="en-GB" sz="2000" noProof="0" dirty="0">
              <a:solidFill>
                <a:srgbClr val="000000"/>
              </a:solidFill>
              <a:latin typeface="Arial"/>
              <a:ea typeface="Arial"/>
              <a:cs typeface="Arial"/>
              <a:sym typeface="Arial"/>
            </a:endParaRPr>
          </a:p>
          <a:p>
            <a:pPr marL="431801" lvl="1" indent="-215900" algn="l">
              <a:lnSpc>
                <a:spcPts val="2800"/>
              </a:lnSpc>
              <a:buFont typeface="Arial"/>
              <a:buChar char="•"/>
            </a:pPr>
            <a:r>
              <a:rPr lang="en-GB" sz="2000" noProof="0">
                <a:solidFill>
                  <a:srgbClr val="000000"/>
                </a:solidFill>
                <a:latin typeface="Arial"/>
                <a:ea typeface="Arial"/>
                <a:cs typeface="Arial"/>
                <a:sym typeface="Arial"/>
              </a:rPr>
              <a:t>Articles were required to review person-centred care, dementia communication, or behavioural issues (</a:t>
            </a:r>
            <a:r>
              <a:rPr lang="en-GB" sz="2000" noProof="0" err="1">
                <a:solidFill>
                  <a:srgbClr val="000000"/>
                </a:solidFill>
                <a:latin typeface="Arial"/>
                <a:ea typeface="Arial"/>
                <a:cs typeface="Arial"/>
                <a:sym typeface="Arial"/>
              </a:rPr>
              <a:t>Hamiduzzaman</a:t>
            </a:r>
            <a:r>
              <a:rPr lang="en-GB" sz="2000" noProof="0">
                <a:solidFill>
                  <a:srgbClr val="000000"/>
                </a:solidFill>
                <a:latin typeface="Arial"/>
                <a:ea typeface="Arial"/>
                <a:cs typeface="Arial"/>
                <a:sym typeface="Arial"/>
              </a:rPr>
              <a:t> et al., 2023).</a:t>
            </a:r>
            <a:endParaRPr lang="en-GB" sz="2000" noProof="0" dirty="0">
              <a:solidFill>
                <a:srgbClr val="000000"/>
              </a:solidFill>
              <a:latin typeface="Arial"/>
              <a:ea typeface="Arial"/>
              <a:cs typeface="Arial"/>
              <a:sym typeface="Arial"/>
            </a:endParaRPr>
          </a:p>
          <a:p>
            <a:pPr algn="l">
              <a:lnSpc>
                <a:spcPts val="2800"/>
              </a:lnSpc>
            </a:pPr>
            <a:endParaRPr lang="en-GB" sz="2000" noProof="0" dirty="0">
              <a:solidFill>
                <a:srgbClr val="000000"/>
              </a:solidFill>
              <a:latin typeface="Arial"/>
              <a:ea typeface="Arial"/>
              <a:cs typeface="Arial"/>
              <a:sym typeface="Arial"/>
            </a:endParaRPr>
          </a:p>
          <a:p>
            <a:pPr marL="431801" lvl="1" indent="-215900" algn="l">
              <a:lnSpc>
                <a:spcPts val="2800"/>
              </a:lnSpc>
              <a:buFont typeface="Arial"/>
              <a:buChar char="•"/>
            </a:pPr>
            <a:r>
              <a:rPr lang="en-GB" sz="2000" noProof="0">
                <a:solidFill>
                  <a:srgbClr val="000000"/>
                </a:solidFill>
                <a:latin typeface="Arial"/>
                <a:ea typeface="Arial"/>
                <a:cs typeface="Arial"/>
                <a:sym typeface="Arial"/>
              </a:rPr>
              <a:t>The text had to be in full view. There were both qualitative and quantitative studies.</a:t>
            </a:r>
            <a:endParaRPr lang="en-GB" sz="2000" noProof="0" dirty="0">
              <a:solidFill>
                <a:srgbClr val="000000"/>
              </a:solidFill>
              <a:latin typeface="Arial"/>
              <a:ea typeface="Arial"/>
              <a:cs typeface="Arial"/>
              <a:sym typeface="Arial"/>
            </a:endParaRPr>
          </a:p>
        </p:txBody>
      </p:sp>
      <p:sp>
        <p:nvSpPr>
          <p:cNvPr id="34" name="TextBox 34"/>
          <p:cNvSpPr txBox="1"/>
          <p:nvPr/>
        </p:nvSpPr>
        <p:spPr>
          <a:xfrm>
            <a:off x="8123869" y="2973992"/>
            <a:ext cx="3137317" cy="365760"/>
          </a:xfrm>
          <a:prstGeom prst="rect">
            <a:avLst/>
          </a:prstGeom>
        </p:spPr>
        <p:txBody>
          <a:bodyPr lIns="0" tIns="0" rIns="0" bIns="0" rtlCol="0" anchor="t">
            <a:spAutoFit/>
          </a:bodyPr>
          <a:lstStyle/>
          <a:p>
            <a:pPr algn="ctr">
              <a:lnSpc>
                <a:spcPts val="2940"/>
              </a:lnSpc>
              <a:spcBef>
                <a:spcPct val="0"/>
              </a:spcBef>
            </a:pPr>
            <a:r>
              <a:rPr lang="en-GB" sz="2100" u="sng" noProof="0" dirty="0">
                <a:solidFill>
                  <a:srgbClr val="C64E4E"/>
                </a:solidFill>
                <a:latin typeface="Yeseva One"/>
                <a:ea typeface="Yeseva One"/>
                <a:cs typeface="Yeseva One"/>
                <a:sym typeface="Yeseva One"/>
              </a:rPr>
              <a:t>7</a:t>
            </a:r>
            <a:r>
              <a:rPr lang="en-GB" sz="2100" u="sng" noProof="0">
                <a:solidFill>
                  <a:srgbClr val="C64E4E"/>
                </a:solidFill>
                <a:latin typeface="Yeseva One"/>
                <a:ea typeface="Yeseva One"/>
                <a:cs typeface="Yeseva One"/>
                <a:sym typeface="Yeseva One"/>
              </a:rPr>
              <a:t>) </a:t>
            </a:r>
            <a:r>
              <a:rPr lang="en-GB" sz="2100" u="sng" noProof="0" dirty="0">
                <a:solidFill>
                  <a:srgbClr val="C64E4E"/>
                </a:solidFill>
                <a:latin typeface="Yeseva One"/>
                <a:ea typeface="Yeseva One"/>
                <a:cs typeface="Yeseva One"/>
                <a:sym typeface="Yeseva One"/>
              </a:rPr>
              <a:t>Inclusion Criteria</a:t>
            </a:r>
          </a:p>
        </p:txBody>
      </p:sp>
      <p:sp>
        <p:nvSpPr>
          <p:cNvPr id="35" name="TextBox 35"/>
          <p:cNvSpPr txBox="1"/>
          <p:nvPr/>
        </p:nvSpPr>
        <p:spPr>
          <a:xfrm>
            <a:off x="329183" y="3780359"/>
            <a:ext cx="7115235" cy="4114800"/>
          </a:xfrm>
          <a:prstGeom prst="rect">
            <a:avLst/>
          </a:prstGeom>
        </p:spPr>
        <p:txBody>
          <a:bodyPr lIns="0" tIns="0" rIns="0" bIns="0" rtlCol="0" anchor="t">
            <a:spAutoFit/>
          </a:bodyPr>
          <a:lstStyle/>
          <a:p>
            <a:pPr marL="323848" lvl="1" indent="-161924" algn="l">
              <a:lnSpc>
                <a:spcPts val="2099"/>
              </a:lnSpc>
              <a:buFont typeface="Arial"/>
              <a:buChar char="•"/>
            </a:pPr>
            <a:r>
              <a:rPr lang="en-GB" sz="1499" noProof="0" dirty="0">
                <a:solidFill>
                  <a:srgbClr val="000000"/>
                </a:solidFill>
                <a:latin typeface="Arial"/>
                <a:ea typeface="Arial"/>
                <a:cs typeface="Arial"/>
                <a:sym typeface="Arial"/>
              </a:rPr>
              <a:t>Data Analysis in Secondary Research refers to analysing the existing data by comparing similar and dissimilar information and identifying issues related to the outcomes obtained. </a:t>
            </a:r>
          </a:p>
          <a:p>
            <a:pPr algn="l">
              <a:lnSpc>
                <a:spcPts val="2099"/>
              </a:lnSpc>
            </a:pPr>
            <a:endParaRPr lang="en-GB" sz="1499" noProof="0" dirty="0">
              <a:solidFill>
                <a:srgbClr val="000000"/>
              </a:solidFill>
              <a:latin typeface="Arial"/>
              <a:ea typeface="Arial"/>
              <a:cs typeface="Arial"/>
              <a:sym typeface="Arial"/>
            </a:endParaRPr>
          </a:p>
          <a:p>
            <a:pPr marL="323848" lvl="1" indent="-161924" algn="l">
              <a:lnSpc>
                <a:spcPts val="2099"/>
              </a:lnSpc>
              <a:buFont typeface="Arial"/>
              <a:buChar char="•"/>
            </a:pPr>
            <a:r>
              <a:rPr lang="en-GB" sz="1499" noProof="0">
                <a:solidFill>
                  <a:srgbClr val="000000"/>
                </a:solidFill>
                <a:latin typeface="Arial"/>
                <a:ea typeface="Arial"/>
                <a:cs typeface="Arial"/>
                <a:sym typeface="Arial"/>
              </a:rPr>
              <a:t>In this particular case, the analysis process involved a review of literature to derive results from the selected pieces of literature (National Health Service, 2023). </a:t>
            </a:r>
            <a:endParaRPr lang="en-GB" sz="1499" noProof="0" dirty="0">
              <a:solidFill>
                <a:srgbClr val="000000"/>
              </a:solidFill>
              <a:latin typeface="Arial"/>
              <a:ea typeface="Arial"/>
              <a:cs typeface="Arial"/>
              <a:sym typeface="Arial"/>
            </a:endParaRPr>
          </a:p>
          <a:p>
            <a:pPr algn="l">
              <a:lnSpc>
                <a:spcPts val="2099"/>
              </a:lnSpc>
            </a:pPr>
            <a:endParaRPr lang="en-GB" sz="1499" noProof="0" dirty="0">
              <a:solidFill>
                <a:srgbClr val="000000"/>
              </a:solidFill>
              <a:latin typeface="Arial"/>
              <a:ea typeface="Arial"/>
              <a:cs typeface="Arial"/>
              <a:sym typeface="Arial"/>
            </a:endParaRPr>
          </a:p>
          <a:p>
            <a:pPr marL="323848" lvl="1" indent="-161924" algn="l">
              <a:lnSpc>
                <a:spcPts val="2099"/>
              </a:lnSpc>
              <a:buFont typeface="Arial"/>
              <a:buChar char="•"/>
            </a:pPr>
            <a:r>
              <a:rPr lang="en-GB" sz="1499" noProof="0">
                <a:solidFill>
                  <a:srgbClr val="000000"/>
                </a:solidFill>
                <a:latin typeface="Arial"/>
                <a:ea typeface="Arial"/>
                <a:cs typeface="Arial"/>
                <a:sym typeface="Arial"/>
              </a:rPr>
              <a:t>In this regard, a critical analysis was conducted on all selected articles considering the repetition of phrases like "person-centred care”, "improvement in communication", "behavioural management, "dignity”, "agitation”, and "quality of life” (Damant et al., 2026).</a:t>
            </a:r>
            <a:endParaRPr lang="en-GB" sz="1499" noProof="0" dirty="0">
              <a:solidFill>
                <a:srgbClr val="000000"/>
              </a:solidFill>
              <a:latin typeface="Arial"/>
              <a:ea typeface="Arial"/>
              <a:cs typeface="Arial"/>
              <a:sym typeface="Arial"/>
            </a:endParaRPr>
          </a:p>
          <a:p>
            <a:pPr algn="l">
              <a:lnSpc>
                <a:spcPts val="2099"/>
              </a:lnSpc>
            </a:pPr>
            <a:endParaRPr lang="en-GB" sz="1499" noProof="0" dirty="0">
              <a:solidFill>
                <a:srgbClr val="000000"/>
              </a:solidFill>
              <a:latin typeface="Arial"/>
              <a:ea typeface="Arial"/>
              <a:cs typeface="Arial"/>
              <a:sym typeface="Arial"/>
            </a:endParaRPr>
          </a:p>
          <a:p>
            <a:pPr marL="323848" lvl="1" indent="-161924" algn="l">
              <a:lnSpc>
                <a:spcPts val="2099"/>
              </a:lnSpc>
              <a:buFont typeface="Arial"/>
              <a:buChar char="•"/>
            </a:pPr>
            <a:r>
              <a:rPr lang="en-GB" sz="1499" noProof="0">
                <a:solidFill>
                  <a:srgbClr val="000000"/>
                </a:solidFill>
                <a:latin typeface="Arial"/>
                <a:ea typeface="Arial"/>
                <a:cs typeface="Arial"/>
                <a:sym typeface="Arial"/>
              </a:rPr>
              <a:t>From the findings of the literature review, it can be stated that there is an effective use of person-centred care practice, and the generation of themes provided in the foundation of thematic analysis will be present in Chapter 4.</a:t>
            </a:r>
            <a:endParaRPr lang="en-GB" sz="1499" noProof="0" dirty="0">
              <a:solidFill>
                <a:srgbClr val="000000"/>
              </a:solidFill>
              <a:latin typeface="Arial"/>
              <a:ea typeface="Arial"/>
              <a:cs typeface="Arial"/>
              <a:sym typeface="Arial"/>
            </a:endParaRPr>
          </a:p>
        </p:txBody>
      </p:sp>
      <p:sp>
        <p:nvSpPr>
          <p:cNvPr id="36" name="TextBox 36"/>
          <p:cNvSpPr txBox="1"/>
          <p:nvPr/>
        </p:nvSpPr>
        <p:spPr>
          <a:xfrm>
            <a:off x="208608" y="9448353"/>
            <a:ext cx="14480698" cy="1940560"/>
          </a:xfrm>
          <a:prstGeom prst="rect">
            <a:avLst/>
          </a:prstGeom>
        </p:spPr>
        <p:txBody>
          <a:bodyPr lIns="0" tIns="0" rIns="0" bIns="0" rtlCol="0" anchor="t">
            <a:spAutoFit/>
          </a:bodyPr>
          <a:lstStyle/>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exclusion criteria eliminated those studies that were published over a decade ago.</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a:solidFill>
                  <a:srgbClr val="000000"/>
                </a:solidFill>
                <a:latin typeface="Arial"/>
                <a:ea typeface="Arial"/>
                <a:cs typeface="Arial"/>
                <a:sym typeface="Arial"/>
              </a:rPr>
              <a:t>Studies which were not done in the UK were omitted.</a:t>
            </a:r>
            <a:endParaRPr lang="en-GB" sz="1599" noProof="0" dirty="0">
              <a:solidFill>
                <a:srgbClr val="000000"/>
              </a:solidFill>
              <a:latin typeface="Arial"/>
              <a:ea typeface="Arial"/>
              <a:cs typeface="Arial"/>
              <a:sym typeface="Arial"/>
            </a:endParaRP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a:solidFill>
                  <a:srgbClr val="000000"/>
                </a:solidFill>
                <a:latin typeface="Arial"/>
                <a:ea typeface="Arial"/>
                <a:cs typeface="Arial"/>
                <a:sym typeface="Arial"/>
              </a:rPr>
              <a:t>Articles that were not full-text were not utilised at all (Damant et al., 2026). </a:t>
            </a:r>
            <a:endParaRPr lang="en-GB" sz="1599" noProof="0" dirty="0">
              <a:solidFill>
                <a:srgbClr val="000000"/>
              </a:solidFill>
              <a:latin typeface="Arial"/>
              <a:ea typeface="Arial"/>
              <a:cs typeface="Arial"/>
              <a:sym typeface="Arial"/>
            </a:endParaRP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a:solidFill>
                  <a:srgbClr val="000000"/>
                </a:solidFill>
                <a:latin typeface="Arial"/>
                <a:ea typeface="Arial"/>
                <a:cs typeface="Arial"/>
                <a:sym typeface="Arial"/>
              </a:rPr>
              <a:t>There were also studies whose research was not directly associated with dementia care homes and a person-centred approach.</a:t>
            </a:r>
            <a:endParaRPr lang="en-GB" sz="1599" noProof="0" dirty="0">
              <a:solidFill>
                <a:srgbClr val="000000"/>
              </a:solidFill>
              <a:latin typeface="Arial"/>
              <a:ea typeface="Arial"/>
              <a:cs typeface="Arial"/>
              <a:sym typeface="Arial"/>
            </a:endParaRPr>
          </a:p>
        </p:txBody>
      </p:sp>
      <p:graphicFrame>
        <p:nvGraphicFramePr>
          <p:cNvPr id="37" name="Table 37"/>
          <p:cNvGraphicFramePr>
            <a:graphicFrameLocks noGrp="1"/>
          </p:cNvGraphicFramePr>
          <p:nvPr>
            <p:extLst>
              <p:ext uri="{D42A27DB-BD31-4B8C-83A1-F6EECF244321}">
                <p14:modId xmlns:p14="http://schemas.microsoft.com/office/powerpoint/2010/main" val="913109380"/>
              </p:ext>
            </p:extLst>
          </p:nvPr>
        </p:nvGraphicFramePr>
        <p:xfrm>
          <a:off x="3913001" y="13091553"/>
          <a:ext cx="3005212" cy="3608638"/>
        </p:xfrm>
        <a:graphic>
          <a:graphicData uri="http://schemas.openxmlformats.org/drawingml/2006/table">
            <a:tbl>
              <a:tblPr/>
              <a:tblGrid>
                <a:gridCol w="3005212">
                  <a:extLst>
                    <a:ext uri="{9D8B030D-6E8A-4147-A177-3AD203B41FA5}">
                      <a16:colId xmlns:a16="http://schemas.microsoft.com/office/drawing/2014/main" val="20000"/>
                    </a:ext>
                  </a:extLst>
                </a:gridCol>
              </a:tblGrid>
              <a:tr h="730119">
                <a:tc>
                  <a:txBody>
                    <a:bodyPr/>
                    <a:lstStyle/>
                    <a:p>
                      <a:pPr algn="ctr">
                        <a:lnSpc>
                          <a:spcPts val="1819"/>
                        </a:lnSpc>
                        <a:defRPr/>
                      </a:pPr>
                      <a:r>
                        <a:rPr lang="en-GB" sz="1299" b="1" noProof="0">
                          <a:solidFill>
                            <a:srgbClr val="000000"/>
                          </a:solidFill>
                          <a:latin typeface="Arial Bold"/>
                          <a:ea typeface="Arial Bold"/>
                          <a:cs typeface="Arial Bold"/>
                          <a:sym typeface="Arial Bold"/>
                        </a:rPr>
                        <a:t>Privacy and Confidentility:</a:t>
                      </a: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0"/>
                  </a:ext>
                </a:extLst>
              </a:tr>
              <a:tr h="2821774">
                <a:tc>
                  <a:txBody>
                    <a:bodyPr/>
                    <a:lstStyle/>
                    <a:p>
                      <a:pPr marL="388618" lvl="1" indent="-194309" algn="l">
                        <a:lnSpc>
                          <a:spcPts val="2519"/>
                        </a:lnSpc>
                        <a:buFont typeface="Arial"/>
                        <a:buChar char="•"/>
                        <a:defRPr/>
                      </a:pPr>
                      <a:r>
                        <a:rPr lang="en-GB" sz="1799" noProof="0">
                          <a:solidFill>
                            <a:srgbClr val="000000"/>
                          </a:solidFill>
                          <a:latin typeface="Arial"/>
                          <a:ea typeface="Arial"/>
                          <a:cs typeface="Arial"/>
                          <a:sym typeface="Arial"/>
                        </a:rPr>
                        <a:t>Protected the privacy and confidentiality of individuals when using data with sensitive or identifiable information.</a:t>
                      </a:r>
                      <a:endParaRPr lang="en-GB" sz="1100" noProof="0"/>
                    </a:p>
                    <a:p>
                      <a:pPr algn="ctr">
                        <a:lnSpc>
                          <a:spcPts val="251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1"/>
                  </a:ext>
                </a:extLst>
              </a:tr>
            </a:tbl>
          </a:graphicData>
        </a:graphic>
      </p:graphicFrame>
      <p:graphicFrame>
        <p:nvGraphicFramePr>
          <p:cNvPr id="38" name="Table 38"/>
          <p:cNvGraphicFramePr>
            <a:graphicFrameLocks noGrp="1"/>
          </p:cNvGraphicFramePr>
          <p:nvPr>
            <p:extLst>
              <p:ext uri="{D42A27DB-BD31-4B8C-83A1-F6EECF244321}">
                <p14:modId xmlns:p14="http://schemas.microsoft.com/office/powerpoint/2010/main" val="2667448682"/>
              </p:ext>
            </p:extLst>
          </p:nvPr>
        </p:nvGraphicFramePr>
        <p:xfrm>
          <a:off x="7444418" y="13091553"/>
          <a:ext cx="2946180" cy="3637482"/>
        </p:xfrm>
        <a:graphic>
          <a:graphicData uri="http://schemas.openxmlformats.org/drawingml/2006/table">
            <a:tbl>
              <a:tblPr/>
              <a:tblGrid>
                <a:gridCol w="2946180">
                  <a:extLst>
                    <a:ext uri="{9D8B030D-6E8A-4147-A177-3AD203B41FA5}">
                      <a16:colId xmlns:a16="http://schemas.microsoft.com/office/drawing/2014/main" val="20000"/>
                    </a:ext>
                  </a:extLst>
                </a:gridCol>
              </a:tblGrid>
              <a:tr h="905013">
                <a:tc>
                  <a:txBody>
                    <a:bodyPr/>
                    <a:lstStyle/>
                    <a:p>
                      <a:pPr algn="ctr">
                        <a:lnSpc>
                          <a:spcPts val="1819"/>
                        </a:lnSpc>
                        <a:defRPr/>
                      </a:pPr>
                      <a:r>
                        <a:rPr lang="en-GB" sz="1299" b="1" noProof="0">
                          <a:solidFill>
                            <a:srgbClr val="000000"/>
                          </a:solidFill>
                          <a:latin typeface="Arial Bold"/>
                          <a:ea typeface="Arial Bold"/>
                          <a:cs typeface="Arial Bold"/>
                          <a:sym typeface="Arial Bold"/>
                        </a:rPr>
                        <a:t>Data Integrity and Reliability: </a:t>
                      </a:r>
                      <a:endParaRPr lang="en-GB" sz="1100" noProof="0"/>
                    </a:p>
                    <a:p>
                      <a:pPr algn="ctr">
                        <a:lnSpc>
                          <a:spcPts val="181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0"/>
                  </a:ext>
                </a:extLst>
              </a:tr>
              <a:tr h="2646880">
                <a:tc>
                  <a:txBody>
                    <a:bodyPr/>
                    <a:lstStyle/>
                    <a:p>
                      <a:pPr marL="410208" lvl="1" indent="-205104" algn="l">
                        <a:lnSpc>
                          <a:spcPts val="2659"/>
                        </a:lnSpc>
                        <a:buFont typeface="Arial"/>
                        <a:buChar char="•"/>
                        <a:defRPr/>
                      </a:pPr>
                      <a:r>
                        <a:rPr lang="en-GB" sz="1899" noProof="0">
                          <a:solidFill>
                            <a:srgbClr val="000000"/>
                          </a:solidFill>
                          <a:latin typeface="Arial"/>
                          <a:ea typeface="Arial"/>
                          <a:cs typeface="Arial"/>
                          <a:sym typeface="Arial"/>
                        </a:rPr>
                        <a:t>Data/report from NHS England and peer-reviewed journals were selected to ascertain accuracy.</a:t>
                      </a:r>
                      <a:endParaRPr lang="en-GB" sz="1100" noProof="0"/>
                    </a:p>
                    <a:p>
                      <a:pPr algn="ctr">
                        <a:lnSpc>
                          <a:spcPts val="265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1"/>
                  </a:ext>
                </a:extLst>
              </a:tr>
            </a:tbl>
          </a:graphicData>
        </a:graphic>
      </p:graphicFrame>
      <p:graphicFrame>
        <p:nvGraphicFramePr>
          <p:cNvPr id="39" name="Table 39"/>
          <p:cNvGraphicFramePr>
            <a:graphicFrameLocks noGrp="1"/>
          </p:cNvGraphicFramePr>
          <p:nvPr>
            <p:extLst>
              <p:ext uri="{D42A27DB-BD31-4B8C-83A1-F6EECF244321}">
                <p14:modId xmlns:p14="http://schemas.microsoft.com/office/powerpoint/2010/main" val="2753389069"/>
              </p:ext>
            </p:extLst>
          </p:nvPr>
        </p:nvGraphicFramePr>
        <p:xfrm>
          <a:off x="10977390" y="13091553"/>
          <a:ext cx="2946180" cy="3608638"/>
        </p:xfrm>
        <a:graphic>
          <a:graphicData uri="http://schemas.openxmlformats.org/drawingml/2006/table">
            <a:tbl>
              <a:tblPr/>
              <a:tblGrid>
                <a:gridCol w="2946180">
                  <a:extLst>
                    <a:ext uri="{9D8B030D-6E8A-4147-A177-3AD203B41FA5}">
                      <a16:colId xmlns:a16="http://schemas.microsoft.com/office/drawing/2014/main" val="20000"/>
                    </a:ext>
                  </a:extLst>
                </a:gridCol>
              </a:tblGrid>
              <a:tr h="1184119">
                <a:tc>
                  <a:txBody>
                    <a:bodyPr/>
                    <a:lstStyle/>
                    <a:p>
                      <a:pPr algn="ctr">
                        <a:lnSpc>
                          <a:spcPts val="1819"/>
                        </a:lnSpc>
                        <a:defRPr/>
                      </a:pPr>
                      <a:r>
                        <a:rPr lang="en-GB" sz="1299" b="1" noProof="0">
                          <a:solidFill>
                            <a:srgbClr val="000000"/>
                          </a:solidFill>
                          <a:latin typeface="Arial Bold"/>
                          <a:ea typeface="Arial Bold"/>
                          <a:cs typeface="Arial Bold"/>
                          <a:sym typeface="Arial Bold"/>
                        </a:rPr>
                        <a:t>Compliance with Laws and Regulations:</a:t>
                      </a:r>
                      <a:endParaRPr lang="en-GB" sz="1100" noProof="0"/>
                    </a:p>
                    <a:p>
                      <a:pPr algn="ctr">
                        <a:lnSpc>
                          <a:spcPts val="181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0"/>
                  </a:ext>
                </a:extLst>
              </a:tr>
              <a:tr h="2424519">
                <a:tc>
                  <a:txBody>
                    <a:bodyPr/>
                    <a:lstStyle/>
                    <a:p>
                      <a:pPr marL="302261" lvl="1" indent="-151130" algn="l">
                        <a:lnSpc>
                          <a:spcPts val="1960"/>
                        </a:lnSpc>
                        <a:buFont typeface="Arial"/>
                        <a:buChar char="•"/>
                        <a:defRPr/>
                      </a:pPr>
                      <a:r>
                        <a:rPr lang="en-GB" sz="1500" noProof="0">
                          <a:solidFill>
                            <a:srgbClr val="000000"/>
                          </a:solidFill>
                          <a:latin typeface="Arial"/>
                          <a:ea typeface="Arial"/>
                          <a:cs typeface="Arial"/>
                          <a:sym typeface="Arial"/>
                        </a:rPr>
                        <a:t>The research was carried out in accordance with the General Data Protection Regulation (GPDR) by focusing on transparency and aligned with purpose limitation.</a:t>
                      </a:r>
                      <a:endParaRPr lang="en-GB" sz="15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1"/>
                  </a:ext>
                </a:extLst>
              </a:tr>
            </a:tbl>
          </a:graphicData>
        </a:graphic>
      </p:graphicFrame>
      <p:graphicFrame>
        <p:nvGraphicFramePr>
          <p:cNvPr id="40" name="Table 40"/>
          <p:cNvGraphicFramePr>
            <a:graphicFrameLocks noGrp="1"/>
          </p:cNvGraphicFramePr>
          <p:nvPr>
            <p:extLst>
              <p:ext uri="{D42A27DB-BD31-4B8C-83A1-F6EECF244321}">
                <p14:modId xmlns:p14="http://schemas.microsoft.com/office/powerpoint/2010/main" val="2778631027"/>
              </p:ext>
            </p:extLst>
          </p:nvPr>
        </p:nvGraphicFramePr>
        <p:xfrm>
          <a:off x="319698" y="16781594"/>
          <a:ext cx="2946180" cy="2959696"/>
        </p:xfrm>
        <a:graphic>
          <a:graphicData uri="http://schemas.openxmlformats.org/drawingml/2006/table">
            <a:tbl>
              <a:tblPr/>
              <a:tblGrid>
                <a:gridCol w="2946180">
                  <a:extLst>
                    <a:ext uri="{9D8B030D-6E8A-4147-A177-3AD203B41FA5}">
                      <a16:colId xmlns:a16="http://schemas.microsoft.com/office/drawing/2014/main" val="20000"/>
                    </a:ext>
                  </a:extLst>
                </a:gridCol>
              </a:tblGrid>
              <a:tr h="909315">
                <a:tc>
                  <a:txBody>
                    <a:bodyPr/>
                    <a:lstStyle/>
                    <a:p>
                      <a:pPr algn="ctr">
                        <a:lnSpc>
                          <a:spcPts val="1819"/>
                        </a:lnSpc>
                        <a:defRPr/>
                      </a:pPr>
                      <a:r>
                        <a:rPr lang="en-GB" sz="1299" b="1" noProof="0">
                          <a:solidFill>
                            <a:srgbClr val="000000"/>
                          </a:solidFill>
                          <a:latin typeface="Arial Bold"/>
                          <a:ea typeface="Arial Bold"/>
                          <a:cs typeface="Arial Bold"/>
                          <a:sym typeface="Arial Bold"/>
                        </a:rPr>
                        <a:t>Informed Consent:</a:t>
                      </a: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0"/>
                  </a:ext>
                </a:extLst>
              </a:tr>
              <a:tr h="2050381">
                <a:tc>
                  <a:txBody>
                    <a:bodyPr/>
                    <a:lstStyle/>
                    <a:p>
                      <a:pPr marL="280671" lvl="1" indent="-140336" algn="l">
                        <a:lnSpc>
                          <a:spcPts val="1820"/>
                        </a:lnSpc>
                        <a:buFont typeface="Arial"/>
                        <a:buChar char="•"/>
                        <a:defRPr/>
                      </a:pPr>
                      <a:r>
                        <a:rPr lang="en-GB" sz="1300" noProof="0">
                          <a:solidFill>
                            <a:srgbClr val="000000"/>
                          </a:solidFill>
                          <a:latin typeface="Arial"/>
                          <a:ea typeface="Arial"/>
                          <a:cs typeface="Arial"/>
                          <a:sym typeface="Arial"/>
                        </a:rPr>
                        <a:t> The research study has been focused on secondary data and thereby the information collected was acknowledged in the form of citations and referencing. </a:t>
                      </a:r>
                      <a:endParaRPr lang="en-GB" sz="1100" noProof="0"/>
                    </a:p>
                    <a:p>
                      <a:pPr algn="ctr">
                        <a:lnSpc>
                          <a:spcPts val="1820"/>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1"/>
                  </a:ext>
                </a:extLst>
              </a:tr>
            </a:tbl>
          </a:graphicData>
        </a:graphic>
      </p:graphicFrame>
      <p:sp>
        <p:nvSpPr>
          <p:cNvPr id="41" name="TextBox 41"/>
          <p:cNvSpPr txBox="1"/>
          <p:nvPr/>
        </p:nvSpPr>
        <p:spPr>
          <a:xfrm>
            <a:off x="3886800" y="17046011"/>
            <a:ext cx="10433480" cy="2399031"/>
          </a:xfrm>
          <a:prstGeom prst="rect">
            <a:avLst/>
          </a:prstGeom>
        </p:spPr>
        <p:txBody>
          <a:bodyPr lIns="0" tIns="0" rIns="0" bIns="0" rtlCol="0" anchor="t">
            <a:spAutoFit/>
          </a:bodyPr>
          <a:lstStyle/>
          <a:p>
            <a:pPr marL="496564" lvl="1" indent="-248282" algn="l">
              <a:lnSpc>
                <a:spcPts val="3219"/>
              </a:lnSpc>
              <a:buFont typeface="Arial"/>
              <a:buChar char="•"/>
            </a:pPr>
            <a:r>
              <a:rPr lang="en-GB" sz="2299" noProof="0">
                <a:solidFill>
                  <a:srgbClr val="000000"/>
                </a:solidFill>
                <a:latin typeface="Arial"/>
                <a:ea typeface="Arial"/>
                <a:cs typeface="Arial"/>
                <a:sym typeface="Arial"/>
              </a:rPr>
              <a:t>As </a:t>
            </a:r>
            <a:r>
              <a:rPr lang="en-GB" sz="2299" noProof="0" dirty="0">
                <a:solidFill>
                  <a:srgbClr val="000000"/>
                </a:solidFill>
                <a:latin typeface="Arial"/>
                <a:ea typeface="Arial"/>
                <a:cs typeface="Arial"/>
                <a:sym typeface="Arial"/>
              </a:rPr>
              <a:t>per </a:t>
            </a:r>
            <a:r>
              <a:rPr lang="en-GB" sz="2299" noProof="0">
                <a:solidFill>
                  <a:srgbClr val="000000"/>
                </a:solidFill>
                <a:latin typeface="Arial"/>
                <a:ea typeface="Arial"/>
                <a:cs typeface="Arial"/>
                <a:sym typeface="Arial"/>
              </a:rPr>
              <a:t>Iphofen (2024), ethics in secondary research contemplate the moral principles and dedicated guidelines governing the usage of pre-existing data and literature. </a:t>
            </a:r>
            <a:endParaRPr lang="en-GB" sz="2299" noProof="0" dirty="0">
              <a:solidFill>
                <a:srgbClr val="000000"/>
              </a:solidFill>
              <a:latin typeface="Arial"/>
              <a:ea typeface="Arial"/>
              <a:cs typeface="Arial"/>
              <a:sym typeface="Arial"/>
            </a:endParaRPr>
          </a:p>
          <a:p>
            <a:pPr algn="l">
              <a:lnSpc>
                <a:spcPts val="3079"/>
              </a:lnSpc>
            </a:pPr>
            <a:endParaRPr lang="en-GB" sz="2299" noProof="0" dirty="0">
              <a:solidFill>
                <a:srgbClr val="000000"/>
              </a:solidFill>
              <a:latin typeface="Arial"/>
              <a:ea typeface="Arial"/>
              <a:cs typeface="Arial"/>
              <a:sym typeface="Arial"/>
            </a:endParaRPr>
          </a:p>
          <a:p>
            <a:pPr marL="496564" lvl="1" indent="-248282" algn="l">
              <a:lnSpc>
                <a:spcPts val="3219"/>
              </a:lnSpc>
              <a:buFont typeface="Arial"/>
              <a:buChar char="•"/>
            </a:pPr>
            <a:r>
              <a:rPr lang="en-GB" sz="2299" noProof="0">
                <a:solidFill>
                  <a:srgbClr val="000000"/>
                </a:solidFill>
                <a:latin typeface="Arial"/>
                <a:ea typeface="Arial"/>
                <a:cs typeface="Arial"/>
                <a:sym typeface="Arial"/>
              </a:rPr>
              <a:t>Moreover, ensuring that the researchers handle the data securely and avoid misinterpretation while reusing the information is mandatory. </a:t>
            </a:r>
            <a:endParaRPr lang="en-GB" sz="2299" noProof="0" dirty="0">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5DC1BA-9BA9-8B99-0E87-83BCD46D6914}"/>
              </a:ext>
            </a:extLst>
          </p:cNvPr>
          <p:cNvSpPr txBox="1"/>
          <p:nvPr/>
        </p:nvSpPr>
        <p:spPr>
          <a:xfrm>
            <a:off x="393699" y="2686050"/>
            <a:ext cx="14325600" cy="17974151"/>
          </a:xfrm>
          <a:prstGeom prst="rect">
            <a:avLst/>
          </a:prstGeom>
          <a:noFill/>
        </p:spPr>
        <p:txBody>
          <a:bodyPr wrap="square" rtlCol="0">
            <a:spAutoFit/>
          </a:bodyPr>
          <a:lstStyle/>
          <a:p>
            <a:pPr marL="285750" indent="-285750">
              <a:buFont typeface="Arial" panose="020B0604020202020204" pitchFamily="34" charset="0"/>
              <a:buChar char="•"/>
            </a:pPr>
            <a:r>
              <a:rPr lang="en-GB" sz="2600" noProof="0" dirty="0"/>
              <a:t>Christensen, L.D., Bekker, H.L., Bro, F., Olesen, A.E., Kristensen, J.K. and </a:t>
            </a:r>
            <a:r>
              <a:rPr lang="en-GB" sz="2600" noProof="0" dirty="0" err="1"/>
              <a:t>Hoj</a:t>
            </a:r>
            <a:r>
              <a:rPr lang="en-GB" sz="2600" noProof="0" dirty="0"/>
              <a:t>, K. (2025). ‘Person-centred medicine in the care home setting: feasibility testing of a complex intervention’. </a:t>
            </a:r>
            <a:r>
              <a:rPr lang="en-GB" sz="2600" i="1" noProof="0" dirty="0"/>
              <a:t>BMC Primary Care</a:t>
            </a:r>
            <a:r>
              <a:rPr lang="en-GB" sz="2600" noProof="0" dirty="0"/>
              <a:t>, </a:t>
            </a:r>
            <a:r>
              <a:rPr lang="en-GB" sz="2600" i="1" noProof="0" dirty="0"/>
              <a:t>26</a:t>
            </a:r>
            <a:r>
              <a:rPr lang="en-GB" sz="2600" noProof="0" dirty="0"/>
              <a:t>(1), pp.265.  Available at: </a:t>
            </a:r>
            <a:r>
              <a:rPr lang="en-GB" sz="2600" u="sng" noProof="0" dirty="0">
                <a:hlinkClick r:id="rId2"/>
              </a:rPr>
              <a:t>https://link.springer.com/article/10.1186</a:t>
            </a:r>
            <a:r>
              <a:rPr lang="en-GB" sz="2600" u="sng" noProof="0">
                <a:hlinkClick r:id="rId2"/>
              </a:rPr>
              <a:t>/s12875-025-02925-8</a:t>
            </a:r>
            <a:r>
              <a:rPr lang="en-GB" sz="2600" noProof="0"/>
              <a:t> </a:t>
            </a:r>
            <a:r>
              <a:rPr lang="en-GB" sz="2600" noProof="0" dirty="0"/>
              <a:t>(Accessed on: 8 June 2026).</a:t>
            </a:r>
          </a:p>
          <a:p>
            <a:endParaRPr lang="en-GB" sz="2600" noProof="0" dirty="0"/>
          </a:p>
          <a:p>
            <a:endParaRPr lang="en-GB" sz="2600" noProof="0" dirty="0"/>
          </a:p>
          <a:p>
            <a:pPr marL="285750" indent="-285750">
              <a:buFont typeface="Arial" panose="020B0604020202020204" pitchFamily="34" charset="0"/>
              <a:buChar char="•"/>
            </a:pPr>
            <a:r>
              <a:rPr lang="en-GB" sz="2600" noProof="0" dirty="0"/>
              <a:t>CQC (2022). </a:t>
            </a:r>
            <a:r>
              <a:rPr lang="en-GB" sz="2600" i="1" noProof="0" dirty="0"/>
              <a:t>Care Quality Commission</a:t>
            </a:r>
            <a:r>
              <a:rPr lang="en-GB" sz="2600" noProof="0" dirty="0"/>
              <a:t>. Available at: </a:t>
            </a:r>
            <a:r>
              <a:rPr lang="en-GB" sz="2600" u="sng" noProof="0" dirty="0">
                <a:hlinkClick r:id="rId3"/>
              </a:rPr>
              <a:t>https://www.cqc.org.</a:t>
            </a:r>
            <a:r>
              <a:rPr lang="en-GB" sz="2600" u="sng" noProof="0">
                <a:hlinkClick r:id="rId3"/>
              </a:rPr>
              <a:t>uk/</a:t>
            </a:r>
            <a:r>
              <a:rPr lang="en-GB" sz="2600" noProof="0"/>
              <a:t> </a:t>
            </a:r>
            <a:r>
              <a:rPr lang="en-GB" sz="2600" noProof="0" dirty="0"/>
              <a:t>(Accessed on: 8 June 2026). </a:t>
            </a:r>
          </a:p>
          <a:p>
            <a:endParaRPr lang="en-GB" sz="2600" noProof="0" dirty="0"/>
          </a:p>
          <a:p>
            <a:endParaRPr lang="en-GB" sz="2600" noProof="0" dirty="0"/>
          </a:p>
          <a:p>
            <a:pPr marL="285750" indent="-285750">
              <a:buFont typeface="Arial" panose="020B0604020202020204" pitchFamily="34" charset="0"/>
              <a:buChar char="•"/>
            </a:pPr>
            <a:r>
              <a:rPr lang="en-GB" sz="2600" noProof="0" dirty="0"/>
              <a:t>Damant, J., </a:t>
            </a:r>
            <a:r>
              <a:rPr lang="en-GB" sz="2600" noProof="0" dirty="0" err="1"/>
              <a:t>Hamashima</a:t>
            </a:r>
            <a:r>
              <a:rPr lang="en-GB" sz="2600" noProof="0" dirty="0"/>
              <a:t>, Y., Toma, M., Smith, N., Taylor, J., Caprioli, T., Jasim, S., Prato, L., McLeod, H., Giebel, C. and Peters, M. (2026). ‘Investigating Person‐Centred Care Planning in Care Homes Across England: An Exploratory Study of Practices and Contextual Factors’. </a:t>
            </a:r>
            <a:r>
              <a:rPr lang="en-GB" sz="2600" i="1" noProof="0" dirty="0"/>
              <a:t>Journal of Advanced Nursing</a:t>
            </a:r>
            <a:r>
              <a:rPr lang="en-GB" sz="2600" noProof="0" dirty="0"/>
              <a:t>, </a:t>
            </a:r>
            <a:r>
              <a:rPr lang="en-GB" sz="2600" i="1" noProof="0" dirty="0"/>
              <a:t>82</a:t>
            </a:r>
            <a:r>
              <a:rPr lang="en-GB" sz="2600" noProof="0" dirty="0"/>
              <a:t>(1), pp.617-631.  Available at: </a:t>
            </a:r>
            <a:r>
              <a:rPr lang="en-GB" sz="2600" u="sng" noProof="0" dirty="0">
                <a:hlinkClick r:id="rId4"/>
              </a:rPr>
              <a:t>https://onlinelibrary.wiley.com/doi/abs/10.1111/jan</a:t>
            </a:r>
            <a:r>
              <a:rPr lang="en-GB" sz="2600" u="sng" noProof="0">
                <a:hlinkClick r:id="rId4"/>
              </a:rPr>
              <a:t>.16965</a:t>
            </a:r>
            <a:r>
              <a:rPr lang="en-GB" sz="2600" noProof="0"/>
              <a:t> </a:t>
            </a:r>
            <a:r>
              <a:rPr lang="en-GB" sz="2600" noProof="0" dirty="0"/>
              <a:t>(Accessed on 17 June 2026).</a:t>
            </a:r>
          </a:p>
          <a:p>
            <a:endParaRPr lang="en-GB" sz="2600" noProof="0" dirty="0"/>
          </a:p>
          <a:p>
            <a:endParaRPr lang="en-GB" sz="2600" noProof="0" dirty="0"/>
          </a:p>
          <a:p>
            <a:pPr marL="285750" indent="-285750">
              <a:buFont typeface="Arial" panose="020B0604020202020204" pitchFamily="34" charset="0"/>
              <a:buChar char="•"/>
            </a:pPr>
            <a:r>
              <a:rPr lang="en-GB" sz="2600" noProof="0" dirty="0" err="1"/>
              <a:t>Hamiduzzaman</a:t>
            </a:r>
            <a:r>
              <a:rPr lang="en-GB" sz="2600" noProof="0" dirty="0"/>
              <a:t>, M., </a:t>
            </a:r>
            <a:r>
              <a:rPr lang="en-GB" sz="2600" noProof="0" dirty="0" err="1"/>
              <a:t>Kuot</a:t>
            </a:r>
            <a:r>
              <a:rPr lang="en-GB" sz="2600" noProof="0" dirty="0"/>
              <a:t>, A., Greenhill, J., </a:t>
            </a:r>
            <a:r>
              <a:rPr lang="en-GB" sz="2600" noProof="0" dirty="0" err="1"/>
              <a:t>Strivens</a:t>
            </a:r>
            <a:r>
              <a:rPr lang="en-GB" sz="2600" noProof="0" dirty="0"/>
              <a:t>, E., Parajuli, D.R. and Isaac, V. (2023). ‘Person-centred, culturally appropriate music intervention to improve the psychological well-being of residents with advanced dementia living in Australian rural residential aged care homes.  </a:t>
            </a:r>
            <a:r>
              <a:rPr lang="en-GB" sz="2600" i="1" noProof="0" dirty="0"/>
              <a:t>Brain Sciences</a:t>
            </a:r>
            <a:r>
              <a:rPr lang="en-GB" sz="2600" noProof="0" dirty="0"/>
              <a:t>, </a:t>
            </a:r>
            <a:r>
              <a:rPr lang="en-GB" sz="2600" i="1" noProof="0" dirty="0"/>
              <a:t>13</a:t>
            </a:r>
            <a:r>
              <a:rPr lang="en-GB" sz="2600" noProof="0" dirty="0"/>
              <a:t>(7), pp.1103.  Available at: </a:t>
            </a:r>
            <a:r>
              <a:rPr lang="en-GB" sz="2600" u="sng" noProof="0" dirty="0">
                <a:hlinkClick r:id="rId5"/>
              </a:rPr>
              <a:t>https://www.mdpi.com</a:t>
            </a:r>
            <a:r>
              <a:rPr lang="en-GB" sz="2600" u="sng" noProof="0">
                <a:hlinkClick r:id="rId5"/>
              </a:rPr>
              <a:t>/2076-3425/13/7/1103</a:t>
            </a:r>
            <a:r>
              <a:rPr lang="en-GB" sz="2600" noProof="0"/>
              <a:t> </a:t>
            </a:r>
            <a:r>
              <a:rPr lang="en-GB" sz="2600" noProof="0" dirty="0"/>
              <a:t> (Accessed on: 17 June </a:t>
            </a:r>
            <a:r>
              <a:rPr lang="en-GB" sz="2600" noProof="0"/>
              <a:t>2026).</a:t>
            </a:r>
          </a:p>
          <a:p>
            <a:endParaRPr lang="en-GB" sz="2600" noProof="0"/>
          </a:p>
          <a:p>
            <a:endParaRPr lang="en-GB" sz="2600" noProof="0"/>
          </a:p>
          <a:p>
            <a:pPr marL="285750" indent="-285750">
              <a:buFont typeface="Arial" panose="020B0604020202020204" pitchFamily="34" charset="0"/>
              <a:buChar char="•"/>
            </a:pPr>
            <a:r>
              <a:rPr lang="en-GB" sz="2600" noProof="0"/>
              <a:t>Iphofen, R. (2024). </a:t>
            </a:r>
            <a:r>
              <a:rPr lang="en-GB" sz="2600" i="1" noProof="0"/>
              <a:t>Handbook of research ethics and scientific integrity</a:t>
            </a:r>
            <a:r>
              <a:rPr lang="en-GB" sz="2600" noProof="0"/>
              <a:t> (pp. 675-691). Cham: Springer. (Accessed on: 20 June 2026</a:t>
            </a:r>
            <a:r>
              <a:rPr lang="en-GB" sz="2600" noProof="0" dirty="0"/>
              <a:t>).</a:t>
            </a:r>
          </a:p>
          <a:p>
            <a:endParaRPr lang="en-GB" sz="2600" noProof="0" dirty="0"/>
          </a:p>
          <a:p>
            <a:endParaRPr lang="en-GB" sz="2600" noProof="0" dirty="0"/>
          </a:p>
          <a:p>
            <a:pPr marL="285750" indent="-285750">
              <a:buFont typeface="Arial" panose="020B0604020202020204" pitchFamily="34" charset="0"/>
              <a:buChar char="•"/>
            </a:pPr>
            <a:r>
              <a:rPr lang="en-GB" sz="2600" noProof="0" dirty="0"/>
              <a:t>Kenny, K., Odell-Miller, H. and Hsu, M.H. (2025). ‘Exploring the meaning of and barriers to quality of care for people living with dementia through the perspective of care home staff: A qualitative study’. </a:t>
            </a:r>
            <a:r>
              <a:rPr lang="en-GB" sz="2600" i="1" noProof="0" dirty="0"/>
              <a:t>Geriatric Nursing</a:t>
            </a:r>
            <a:r>
              <a:rPr lang="en-GB" sz="2600" noProof="0" dirty="0"/>
              <a:t>, </a:t>
            </a:r>
            <a:r>
              <a:rPr lang="en-GB" sz="2600" i="1" noProof="0" dirty="0"/>
              <a:t>64</a:t>
            </a:r>
            <a:r>
              <a:rPr lang="en-GB" sz="2600" noProof="0" dirty="0"/>
              <a:t>, pp.103-345.  Available at: </a:t>
            </a:r>
            <a:r>
              <a:rPr lang="en-GB" sz="2600" u="sng" noProof="0" dirty="0">
                <a:hlinkClick r:id="rId6"/>
              </a:rPr>
              <a:t>https://www.sciencedirect.com/science/article/pii</a:t>
            </a:r>
            <a:r>
              <a:rPr lang="en-GB" sz="2600" u="sng" noProof="0">
                <a:hlinkClick r:id="rId6"/>
              </a:rPr>
              <a:t>/S0197457225001818</a:t>
            </a:r>
            <a:r>
              <a:rPr lang="en-GB" sz="2600" noProof="0"/>
              <a:t> (</a:t>
            </a:r>
            <a:r>
              <a:rPr lang="en-GB" sz="2600" noProof="0" dirty="0"/>
              <a:t>Accessed  on: 20 June 20260.</a:t>
            </a:r>
          </a:p>
          <a:p>
            <a:endParaRPr lang="en-GB" sz="2600" noProof="0" dirty="0"/>
          </a:p>
          <a:p>
            <a:endParaRPr lang="en-GB" sz="2600" noProof="0" dirty="0"/>
          </a:p>
          <a:p>
            <a:pPr marL="285750" indent="-285750">
              <a:buFont typeface="Arial" panose="020B0604020202020204" pitchFamily="34" charset="0"/>
              <a:buChar char="•"/>
            </a:pPr>
            <a:r>
              <a:rPr lang="en-GB" sz="2600" noProof="0" dirty="0"/>
              <a:t>National Health Service (2023). </a:t>
            </a:r>
            <a:r>
              <a:rPr lang="en-GB" sz="2600" i="1" noProof="0" dirty="0"/>
              <a:t>What is dementia</a:t>
            </a:r>
            <a:r>
              <a:rPr lang="en-GB" sz="2600" noProof="0" dirty="0"/>
              <a:t>? nhs.uk. Available at: </a:t>
            </a:r>
            <a:r>
              <a:rPr lang="en-GB" sz="2600" u="sng" noProof="0" dirty="0">
                <a:hlinkClick r:id="rId7"/>
              </a:rPr>
              <a:t>https://www.nhs.uk/conditions/dementia/about-dementia/what-is-dementia/</a:t>
            </a:r>
            <a:r>
              <a:rPr lang="en-GB" sz="2600" noProof="0" dirty="0"/>
              <a:t> (Accessed on: 20 June 2026).</a:t>
            </a:r>
          </a:p>
          <a:p>
            <a:endParaRPr lang="en-GB" sz="2600" noProof="0" dirty="0"/>
          </a:p>
          <a:p>
            <a:endParaRPr lang="en-GB" sz="2600" noProof="0" dirty="0"/>
          </a:p>
          <a:p>
            <a:pPr marL="285750" indent="-285750">
              <a:buFont typeface="Arial" panose="020B0604020202020204" pitchFamily="34" charset="0"/>
              <a:buChar char="•"/>
            </a:pPr>
            <a:r>
              <a:rPr lang="en-GB" sz="2600" noProof="0" dirty="0"/>
              <a:t>Walsh, C., Capstick, A., Fletcher-Lloyd, N., True, J., Sharp, D., Wilson, D., Daniels, S., Wingfield, D., Harrison, M., Haar, S., </a:t>
            </a:r>
            <a:r>
              <a:rPr lang="en-GB" sz="2600" noProof="0" dirty="0" err="1"/>
              <a:t>Golemme</a:t>
            </a:r>
            <a:r>
              <a:rPr lang="en-GB" sz="2600" noProof="0" dirty="0"/>
              <a:t>, M., Del Giovanne, M., Malhotra, P., Graham, N., Mallas, E.J., Hassim, N., Scott, G., Kolanko, M., Serban, A.-I. and Lai, H. (2025). ‘Longitudinal study of care needs and behavioural changes in people living with dementia using in-home assessment data’. </a:t>
            </a:r>
            <a:r>
              <a:rPr lang="en-GB" sz="2600" i="1" noProof="0" dirty="0"/>
              <a:t>Communications Medicine</a:t>
            </a:r>
            <a:r>
              <a:rPr lang="en-GB" sz="2600" noProof="0" dirty="0"/>
              <a:t>, 5(1). Available at: </a:t>
            </a:r>
            <a:r>
              <a:rPr lang="en-GB" sz="2600" u="sng" noProof="0" dirty="0">
                <a:hlinkClick r:id="rId8"/>
              </a:rPr>
              <a:t>https://doi.org/10.1038</a:t>
            </a:r>
            <a:r>
              <a:rPr lang="en-GB" sz="2600" u="sng" noProof="0">
                <a:hlinkClick r:id="rId8"/>
              </a:rPr>
              <a:t>/s43856-024-00724-3</a:t>
            </a:r>
            <a:r>
              <a:rPr lang="en-GB" sz="2600" noProof="0"/>
              <a:t>  </a:t>
            </a:r>
            <a:r>
              <a:rPr lang="en-GB" sz="2600" noProof="0" dirty="0"/>
              <a:t>(Accessed on: 22 June 2026).</a:t>
            </a:r>
          </a:p>
          <a:p>
            <a:endParaRPr lang="en-GB" noProof="0" dirty="0"/>
          </a:p>
        </p:txBody>
      </p:sp>
      <p:sp>
        <p:nvSpPr>
          <p:cNvPr id="3" name="TextBox 2">
            <a:extLst>
              <a:ext uri="{FF2B5EF4-FFF2-40B4-BE49-F238E27FC236}">
                <a16:creationId xmlns:a16="http://schemas.microsoft.com/office/drawing/2014/main" id="{AD6C3D11-1DFD-D7C2-772C-6DF96EAD9748}"/>
              </a:ext>
            </a:extLst>
          </p:cNvPr>
          <p:cNvSpPr txBox="1"/>
          <p:nvPr/>
        </p:nvSpPr>
        <p:spPr>
          <a:xfrm>
            <a:off x="5260839" y="552450"/>
            <a:ext cx="4591321" cy="1015663"/>
          </a:xfrm>
          <a:prstGeom prst="rect">
            <a:avLst/>
          </a:prstGeom>
          <a:noFill/>
        </p:spPr>
        <p:txBody>
          <a:bodyPr wrap="none" rtlCol="0">
            <a:spAutoFit/>
          </a:bodyPr>
          <a:lstStyle/>
          <a:p>
            <a:r>
              <a:rPr lang="en-GB" sz="6000" b="1" u="sng" noProof="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553794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56A42B27-9BA2-4A1A-95F7-2567A4706100}">
  <ds:schemaRefs>
    <ds:schemaRef ds:uri="http://schemas.microsoft.com/sharepoint/v3/contenttype/forms"/>
  </ds:schemaRefs>
</ds:datastoreItem>
</file>

<file path=customXml/itemProps2.xml><?xml version="1.0" encoding="utf-8"?>
<ds:datastoreItem xmlns:ds="http://schemas.openxmlformats.org/officeDocument/2006/customXml" ds:itemID="{8F1B4479-1406-4275-AC19-228372761F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BDA119-5817-462A-ABD4-7BDFD31324D5}">
  <ds:schemaRefs>
    <ds:schemaRef ds:uri="http://schemas.microsoft.com/office/2006/documentManagement/types"/>
    <ds:schemaRef ds:uri="http://schemas.microsoft.com/office/infopath/2007/PartnerControls"/>
    <ds:schemaRef ds:uri="http://purl.org/dc/dcmitype/"/>
    <ds:schemaRef ds:uri="http://www.w3.org/XML/1998/namespace"/>
    <ds:schemaRef ds:uri="cf035609-6cff-4773-8cb9-aee94aa6423a"/>
    <ds:schemaRef ds:uri="http://schemas.microsoft.com/office/2006/metadata/properties"/>
    <ds:schemaRef ds:uri="http://schemas.openxmlformats.org/package/2006/metadata/core-properties"/>
    <ds:schemaRef ds:uri="2894b9f9-d233-4e1e-82bf-b6bf6c40fee1"/>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203</TotalTime>
  <Words>1718</Words>
  <Application>Microsoft Office PowerPoint</Application>
  <PresentationFormat>Custom</PresentationFormat>
  <Paragraphs>170</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Yeseva One</vt:lpstr>
      <vt:lpstr>Arimo Bold</vt:lpstr>
      <vt:lpstr>Arial</vt:lpstr>
      <vt:lpstr>Arial Bold</vt:lpstr>
      <vt:lpstr>Calibri</vt:lpstr>
      <vt:lpstr>Anton</vt:lpstr>
      <vt:lpstr>Arial Bold Italics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person-centred care on dementia patients</dc:title>
  <dc:creator>stacy watson</dc:creator>
  <cp:lastModifiedBy>Stacy-Ann Watson (2238279)</cp:lastModifiedBy>
  <cp:revision>3</cp:revision>
  <dcterms:created xsi:type="dcterms:W3CDTF">2006-08-16T00:00:00Z</dcterms:created>
  <dcterms:modified xsi:type="dcterms:W3CDTF">2026-07-26T18:45:16Z</dcterms:modified>
  <dc:identifier>DAHNZTX-5Y4</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