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3"/>
  </p:notesMasterIdLst>
  <p:handoutMasterIdLst>
    <p:handoutMasterId r:id="rId44"/>
  </p:handoutMasterIdLst>
  <p:sldIdLst>
    <p:sldId id="310" r:id="rId2"/>
    <p:sldId id="257" r:id="rId3"/>
    <p:sldId id="290" r:id="rId4"/>
    <p:sldId id="256" r:id="rId5"/>
    <p:sldId id="259" r:id="rId6"/>
    <p:sldId id="314" r:id="rId7"/>
    <p:sldId id="265" r:id="rId8"/>
    <p:sldId id="315" r:id="rId9"/>
    <p:sldId id="282" r:id="rId10"/>
    <p:sldId id="283" r:id="rId11"/>
    <p:sldId id="266" r:id="rId12"/>
    <p:sldId id="294" r:id="rId13"/>
    <p:sldId id="291" r:id="rId14"/>
    <p:sldId id="284" r:id="rId15"/>
    <p:sldId id="285" r:id="rId16"/>
    <p:sldId id="286" r:id="rId17"/>
    <p:sldId id="292" r:id="rId18"/>
    <p:sldId id="293" r:id="rId19"/>
    <p:sldId id="287" r:id="rId20"/>
    <p:sldId id="275" r:id="rId21"/>
    <p:sldId id="289" r:id="rId22"/>
    <p:sldId id="276" r:id="rId23"/>
    <p:sldId id="277" r:id="rId24"/>
    <p:sldId id="295" r:id="rId25"/>
    <p:sldId id="278" r:id="rId26"/>
    <p:sldId id="279" r:id="rId27"/>
    <p:sldId id="296" r:id="rId28"/>
    <p:sldId id="297" r:id="rId29"/>
    <p:sldId id="299" r:id="rId30"/>
    <p:sldId id="302" r:id="rId31"/>
    <p:sldId id="303" r:id="rId32"/>
    <p:sldId id="305" r:id="rId33"/>
    <p:sldId id="304" r:id="rId34"/>
    <p:sldId id="300" r:id="rId35"/>
    <p:sldId id="301" r:id="rId36"/>
    <p:sldId id="308" r:id="rId37"/>
    <p:sldId id="306" r:id="rId38"/>
    <p:sldId id="307" r:id="rId39"/>
    <p:sldId id="288" r:id="rId40"/>
    <p:sldId id="263" r:id="rId41"/>
    <p:sldId id="309"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48"/>
  </p:normalViewPr>
  <p:slideViewPr>
    <p:cSldViewPr>
      <p:cViewPr varScale="1">
        <p:scale>
          <a:sx n="121" d="100"/>
          <a:sy n="121" d="100"/>
        </p:scale>
        <p:origin x="1360" y="18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viewProps" Target="viewProps.xml"/><Relationship Id="rId47" Type="http://schemas.openxmlformats.org/officeDocument/2006/relationships/theme" Target="theme/theme1.xml"/><Relationship Id="rId48"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notesMaster" Target="notesMasters/notesMaster1.xml"/><Relationship Id="rId44" Type="http://schemas.openxmlformats.org/officeDocument/2006/relationships/handoutMaster" Target="handoutMasters/handoutMaster1.xml"/><Relationship Id="rId4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9923A65-F834-44E4-9EB0-6DD4F9059B75}" type="datetimeFigureOut">
              <a:rPr lang="en-GB" smtClean="0"/>
              <a:pPr/>
              <a:t>29/09/2017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07DE513-626B-474C-81E9-9E45E8741C96}" type="slidenum">
              <a:rPr lang="en-GB" smtClean="0"/>
              <a:pPr/>
              <a:t>‹#›</a:t>
            </a:fld>
            <a:endParaRPr lang="en-GB"/>
          </a:p>
        </p:txBody>
      </p:sp>
    </p:spTree>
    <p:extLst>
      <p:ext uri="{BB962C8B-B14F-4D97-AF65-F5344CB8AC3E}">
        <p14:creationId xmlns:p14="http://schemas.microsoft.com/office/powerpoint/2010/main" val="39329364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F2296AA-DC59-491B-A374-433F99D299D2}" type="datetimeFigureOut">
              <a:rPr lang="en-GB" smtClean="0"/>
              <a:pPr/>
              <a:t>29/09/2017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FCDF77-821F-4C57-B8AF-572B618D815F}" type="slidenum">
              <a:rPr lang="en-GB" smtClean="0"/>
              <a:pPr/>
              <a:t>‹#›</a:t>
            </a:fld>
            <a:endParaRPr lang="en-GB"/>
          </a:p>
        </p:txBody>
      </p:sp>
    </p:spTree>
    <p:extLst>
      <p:ext uri="{BB962C8B-B14F-4D97-AF65-F5344CB8AC3E}">
        <p14:creationId xmlns:p14="http://schemas.microsoft.com/office/powerpoint/2010/main" val="2655481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5</a:t>
            </a:fld>
            <a:endParaRPr lang="en-GB"/>
          </a:p>
        </p:txBody>
      </p:sp>
    </p:spTree>
    <p:extLst>
      <p:ext uri="{BB962C8B-B14F-4D97-AF65-F5344CB8AC3E}">
        <p14:creationId xmlns:p14="http://schemas.microsoft.com/office/powerpoint/2010/main" val="6744941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29</a:t>
            </a:fld>
            <a:endParaRPr lang="en-GB"/>
          </a:p>
        </p:txBody>
      </p:sp>
    </p:spTree>
    <p:extLst>
      <p:ext uri="{BB962C8B-B14F-4D97-AF65-F5344CB8AC3E}">
        <p14:creationId xmlns:p14="http://schemas.microsoft.com/office/powerpoint/2010/main" val="2446326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p.112</a:t>
            </a:r>
            <a:endParaRPr lang="en-GB" dirty="0" smtClean="0"/>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30</a:t>
            </a:fld>
            <a:endParaRPr lang="en-GB"/>
          </a:p>
        </p:txBody>
      </p:sp>
    </p:spTree>
    <p:extLst>
      <p:ext uri="{BB962C8B-B14F-4D97-AF65-F5344CB8AC3E}">
        <p14:creationId xmlns:p14="http://schemas.microsoft.com/office/powerpoint/2010/main" val="15080354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p.112</a:t>
            </a:r>
            <a:endParaRPr lang="en-GB" dirty="0" smtClean="0"/>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31</a:t>
            </a:fld>
            <a:endParaRPr lang="en-GB"/>
          </a:p>
        </p:txBody>
      </p:sp>
    </p:spTree>
    <p:extLst>
      <p:ext uri="{BB962C8B-B14F-4D97-AF65-F5344CB8AC3E}">
        <p14:creationId xmlns:p14="http://schemas.microsoft.com/office/powerpoint/2010/main" val="36857258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p.112</a:t>
            </a:r>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32</a:t>
            </a:fld>
            <a:endParaRPr lang="en-GB"/>
          </a:p>
        </p:txBody>
      </p:sp>
    </p:spTree>
    <p:extLst>
      <p:ext uri="{BB962C8B-B14F-4D97-AF65-F5344CB8AC3E}">
        <p14:creationId xmlns:p14="http://schemas.microsoft.com/office/powerpoint/2010/main" val="2097602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p.113</a:t>
            </a:r>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33</a:t>
            </a:fld>
            <a:endParaRPr lang="en-GB"/>
          </a:p>
        </p:txBody>
      </p:sp>
    </p:spTree>
    <p:extLst>
      <p:ext uri="{BB962C8B-B14F-4D97-AF65-F5344CB8AC3E}">
        <p14:creationId xmlns:p14="http://schemas.microsoft.com/office/powerpoint/2010/main" val="18408193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p.101</a:t>
            </a:r>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34</a:t>
            </a:fld>
            <a:endParaRPr lang="en-GB"/>
          </a:p>
        </p:txBody>
      </p:sp>
    </p:spTree>
    <p:extLst>
      <p:ext uri="{BB962C8B-B14F-4D97-AF65-F5344CB8AC3E}">
        <p14:creationId xmlns:p14="http://schemas.microsoft.com/office/powerpoint/2010/main" val="14002954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8600" marR="0" indent="-228600" algn="l" defTabSz="914400" rtl="0" eaLnBrk="1" fontAlgn="auto" latinLnBrk="0" hangingPunct="1">
              <a:lnSpc>
                <a:spcPct val="100000"/>
              </a:lnSpc>
              <a:spcBef>
                <a:spcPts val="0"/>
              </a:spcBef>
              <a:spcAft>
                <a:spcPts val="0"/>
              </a:spcAft>
              <a:buClrTx/>
              <a:buSzTx/>
              <a:buFontTx/>
              <a:buAutoNum type="alphaLcParenBoth"/>
              <a:tabLst/>
              <a:defRPr/>
            </a:pPr>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p.107</a:t>
            </a:r>
          </a:p>
          <a:p>
            <a:pPr marL="228600" marR="0" indent="-228600" algn="l" defTabSz="914400" rtl="0" eaLnBrk="1" fontAlgn="auto" latinLnBrk="0" hangingPunct="1">
              <a:lnSpc>
                <a:spcPct val="100000"/>
              </a:lnSpc>
              <a:spcBef>
                <a:spcPts val="0"/>
              </a:spcBef>
              <a:spcAft>
                <a:spcPts val="0"/>
              </a:spcAft>
              <a:buClrTx/>
              <a:buSzTx/>
              <a:buFontTx/>
              <a:buAutoNum type="alphaLcParenBoth"/>
              <a:tabLst/>
              <a:defRPr/>
            </a:pPr>
            <a:r>
              <a:rPr lang="en-GB" i="0" baseline="0" dirty="0" smtClean="0"/>
              <a:t>Oxford Dictionary, http://oxforddictionaries.com/definition/english/empirical (accessed 26.9.13)</a:t>
            </a:r>
            <a:endParaRPr lang="en-GB" dirty="0" smtClean="0"/>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35</a:t>
            </a:fld>
            <a:endParaRPr lang="en-GB"/>
          </a:p>
        </p:txBody>
      </p:sp>
    </p:spTree>
    <p:extLst>
      <p:ext uri="{BB962C8B-B14F-4D97-AF65-F5344CB8AC3E}">
        <p14:creationId xmlns:p14="http://schemas.microsoft.com/office/powerpoint/2010/main" val="42342093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p.118</a:t>
            </a:r>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36</a:t>
            </a:fld>
            <a:endParaRPr lang="en-GB"/>
          </a:p>
        </p:txBody>
      </p:sp>
    </p:spTree>
    <p:extLst>
      <p:ext uri="{BB962C8B-B14F-4D97-AF65-F5344CB8AC3E}">
        <p14:creationId xmlns:p14="http://schemas.microsoft.com/office/powerpoint/2010/main" val="38353238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p.116</a:t>
            </a:r>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37</a:t>
            </a:fld>
            <a:endParaRPr lang="en-GB"/>
          </a:p>
        </p:txBody>
      </p:sp>
    </p:spTree>
    <p:extLst>
      <p:ext uri="{BB962C8B-B14F-4D97-AF65-F5344CB8AC3E}">
        <p14:creationId xmlns:p14="http://schemas.microsoft.com/office/powerpoint/2010/main" val="4675277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Adapted from Sue Drew and Rosie Bingham, </a:t>
            </a:r>
            <a:r>
              <a:rPr lang="en-GB" i="1" dirty="0" smtClean="0"/>
              <a:t>The guide</a:t>
            </a:r>
            <a:r>
              <a:rPr lang="en-GB" i="1" baseline="0" dirty="0" smtClean="0"/>
              <a:t> to learning and study skills for higher education and at work</a:t>
            </a:r>
            <a:r>
              <a:rPr lang="en-GB" i="0" baseline="0" dirty="0" smtClean="0"/>
              <a:t> (Farnham: Gower Publishing Company, 2010) p.116</a:t>
            </a:r>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38</a:t>
            </a:fld>
            <a:endParaRPr lang="en-GB"/>
          </a:p>
        </p:txBody>
      </p:sp>
    </p:spTree>
    <p:extLst>
      <p:ext uri="{BB962C8B-B14F-4D97-AF65-F5344CB8AC3E}">
        <p14:creationId xmlns:p14="http://schemas.microsoft.com/office/powerpoint/2010/main" val="19420320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75DE93F-BD92-44E9-BE67-64146854278E}" type="datetimeFigureOut">
              <a:rPr lang="en-GB" smtClean="0"/>
              <a:pPr/>
              <a:t>29/09/2017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5DE93F-BD92-44E9-BE67-64146854278E}" type="datetimeFigureOut">
              <a:rPr lang="en-GB" smtClean="0"/>
              <a:pPr/>
              <a:t>29/09/2017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75DE93F-BD92-44E9-BE67-64146854278E}" type="datetimeFigureOut">
              <a:rPr lang="en-GB" smtClean="0"/>
              <a:pPr/>
              <a:t>29/09/2017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75DE93F-BD92-44E9-BE67-64146854278E}" type="datetimeFigureOut">
              <a:rPr lang="en-GB" smtClean="0"/>
              <a:pPr/>
              <a:t>29/09/2017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75DE93F-BD92-44E9-BE67-64146854278E}" type="datetimeFigureOut">
              <a:rPr lang="en-GB" smtClean="0"/>
              <a:pPr/>
              <a:t>29/09/2017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75DE93F-BD92-44E9-BE67-64146854278E}" type="datetimeFigureOut">
              <a:rPr lang="en-GB" smtClean="0"/>
              <a:pPr/>
              <a:t>29/09/2017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5DE93F-BD92-44E9-BE67-64146854278E}" type="datetimeFigureOut">
              <a:rPr lang="en-GB" smtClean="0"/>
              <a:pPr/>
              <a:t>29/09/2017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29/09/2017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29/09/2017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5DE93F-BD92-44E9-BE67-64146854278E}" type="datetimeFigureOut">
              <a:rPr lang="en-GB" smtClean="0"/>
              <a:pPr/>
              <a:t>29/09/2017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5DE93F-BD92-44E9-BE67-64146854278E}" type="datetimeFigureOut">
              <a:rPr lang="en-GB" smtClean="0"/>
              <a:pPr/>
              <a:t>29/09/2017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5DE93F-BD92-44E9-BE67-64146854278E}" type="datetimeFigureOut">
              <a:rPr lang="en-GB" smtClean="0"/>
              <a:pPr/>
              <a:t>29/09/2017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2CDE3A-2D03-4CF6-AA62-0D442ACC8EDF}"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fade/>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2.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4"/>
          <p:cNvSpPr txBox="1">
            <a:spLocks/>
          </p:cNvSpPr>
          <p:nvPr/>
        </p:nvSpPr>
        <p:spPr>
          <a:xfrm>
            <a:off x="683568" y="1340768"/>
            <a:ext cx="7488832" cy="288032"/>
          </a:xfrm>
          <a:prstGeom prst="rect">
            <a:avLst/>
          </a:prstGeom>
        </p:spPr>
        <p:txBody>
          <a:bodyPr>
            <a:normAutofit fontScale="25000" lnSpcReduction="20000"/>
          </a:bodyPr>
          <a:lstStyle/>
          <a:p>
            <a:pPr marL="342900" marR="0" lvl="0" indent="-342900" algn="l" defTabSz="914400" rtl="0" eaLnBrk="1" fontAlgn="auto" latinLnBrk="0" hangingPunct="1">
              <a:lnSpc>
                <a:spcPct val="100000"/>
              </a:lnSpc>
              <a:spcBef>
                <a:spcPct val="20000"/>
              </a:spcBef>
              <a:spcAft>
                <a:spcPts val="0"/>
              </a:spcAft>
              <a:buClrTx/>
              <a:buSzTx/>
              <a:tabLst/>
              <a:defRPr/>
            </a:pPr>
            <a:r>
              <a:rPr kumimoji="0" lang="en-GB" sz="11200" b="1" i="0" u="none" strike="noStrike" kern="1200" cap="none" spc="0" normalizeH="0" baseline="0" noProof="0" dirty="0" smtClean="0">
                <a:ln>
                  <a:noFill/>
                </a:ln>
                <a:solidFill>
                  <a:schemeClr val="tx2"/>
                </a:solidFill>
                <a:effectLst/>
                <a:uLnTx/>
                <a:uFillTx/>
              </a:rPr>
              <a:t>TRSK5001 - Methods and Approaches for the Study of Theology and Religion</a:t>
            </a:r>
          </a:p>
          <a:p>
            <a:pPr marL="342900" marR="0" lvl="0" indent="-342900" algn="l" defTabSz="914400" rtl="0" eaLnBrk="1" fontAlgn="auto" latinLnBrk="0" hangingPunct="1">
              <a:lnSpc>
                <a:spcPct val="100000"/>
              </a:lnSpc>
              <a:spcBef>
                <a:spcPct val="20000"/>
              </a:spcBef>
              <a:spcAft>
                <a:spcPts val="0"/>
              </a:spcAft>
              <a:buClrTx/>
              <a:buSzTx/>
              <a:tabLst/>
              <a:defRPr/>
            </a:pPr>
            <a:endParaRPr lang="en-GB" sz="11200" b="1" dirty="0">
              <a:solidFill>
                <a:schemeClr val="tx2"/>
              </a:solidFill>
            </a:endParaRPr>
          </a:p>
          <a:p>
            <a:pPr marL="342900" marR="0" lvl="0" indent="-342900" algn="l" defTabSz="914400" rtl="0" eaLnBrk="1" fontAlgn="auto" latinLnBrk="0" hangingPunct="1">
              <a:lnSpc>
                <a:spcPct val="100000"/>
              </a:lnSpc>
              <a:spcBef>
                <a:spcPct val="20000"/>
              </a:spcBef>
              <a:spcAft>
                <a:spcPts val="0"/>
              </a:spcAft>
              <a:buClrTx/>
              <a:buSzTx/>
              <a:tabLst/>
              <a:defRPr/>
            </a:pPr>
            <a:r>
              <a:rPr kumimoji="0" lang="en-GB" sz="11200" b="1" i="0" u="none" strike="noStrike" kern="1200" cap="none" spc="0" normalizeH="0" baseline="0" noProof="0" dirty="0" smtClean="0">
                <a:ln>
                  <a:noFill/>
                </a:ln>
                <a:solidFill>
                  <a:schemeClr val="tx2"/>
                </a:solidFill>
                <a:effectLst/>
                <a:uLnTx/>
                <a:uFillTx/>
              </a:rPr>
              <a:t>Carmarthen &amp; </a:t>
            </a:r>
            <a:r>
              <a:rPr kumimoji="0" lang="en-GB" sz="11200" b="1" i="0" u="none" strike="noStrike" kern="1200" cap="none" spc="0" normalizeH="0" baseline="0" noProof="0" dirty="0" err="1" smtClean="0">
                <a:ln>
                  <a:noFill/>
                </a:ln>
                <a:solidFill>
                  <a:schemeClr val="tx2"/>
                </a:solidFill>
                <a:effectLst/>
                <a:uLnTx/>
                <a:uFillTx/>
              </a:rPr>
              <a:t>Lampeter</a:t>
            </a:r>
            <a:r>
              <a:rPr kumimoji="0" lang="en-GB" sz="11200" b="1" i="0" u="none" strike="noStrike" kern="1200" cap="none" spc="0" normalizeH="0" baseline="0" noProof="0" dirty="0" smtClean="0">
                <a:ln>
                  <a:noFill/>
                </a:ln>
                <a:solidFill>
                  <a:schemeClr val="tx2"/>
                </a:solidFill>
                <a:effectLst/>
                <a:uLnTx/>
                <a:uFillTx/>
              </a:rPr>
              <a:t> </a:t>
            </a:r>
            <a:r>
              <a:rPr kumimoji="0" lang="en-GB" sz="11200" b="1" i="0" u="none" strike="noStrike" kern="1200" cap="none" spc="0" normalizeH="0" baseline="0" noProof="0" dirty="0" smtClean="0">
                <a:ln>
                  <a:noFill/>
                </a:ln>
                <a:solidFill>
                  <a:schemeClr val="tx2"/>
                </a:solidFill>
                <a:effectLst/>
                <a:uLnTx/>
                <a:uFillTx/>
              </a:rPr>
              <a:t>2017</a:t>
            </a:r>
          </a:p>
          <a:p>
            <a:pPr marL="342900" marR="0" lvl="0" indent="-342900" algn="l" defTabSz="914400" rtl="0" eaLnBrk="1" fontAlgn="auto" latinLnBrk="0" hangingPunct="1">
              <a:lnSpc>
                <a:spcPct val="100000"/>
              </a:lnSpc>
              <a:spcBef>
                <a:spcPct val="20000"/>
              </a:spcBef>
              <a:spcAft>
                <a:spcPts val="0"/>
              </a:spcAft>
              <a:buClrTx/>
              <a:buSzTx/>
              <a:tabLst/>
              <a:defRPr/>
            </a:pPr>
            <a:endParaRPr kumimoji="0" lang="en-GB" sz="11200" b="1" i="0" u="none" strike="noStrike" kern="1200" cap="none" spc="0" normalizeH="0" baseline="0" noProof="0" dirty="0" smtClean="0">
              <a:ln>
                <a:noFill/>
              </a:ln>
              <a:solidFill>
                <a:schemeClr val="tx2"/>
              </a:solidFill>
              <a:effectLst/>
              <a:uLnTx/>
              <a:uFillTx/>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4000" b="0" i="0" u="none" strike="noStrike" kern="1200" cap="none" spc="0" normalizeH="0" baseline="0" noProof="0" dirty="0" smtClean="0">
              <a:ln>
                <a:noFill/>
              </a:ln>
              <a:solidFill>
                <a:schemeClr val="tx1"/>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40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ransition>
    <p:fad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subTitle" idx="1"/>
          </p:nvPr>
        </p:nvSpPr>
        <p:spPr>
          <a:xfrm>
            <a:off x="1259632" y="2420888"/>
            <a:ext cx="6400800" cy="1752600"/>
          </a:xfrm>
        </p:spPr>
        <p:txBody>
          <a:bodyPr>
            <a:normAutofit lnSpcReduction="10000"/>
          </a:bodyPr>
          <a:lstStyle/>
          <a:p>
            <a:r>
              <a:rPr lang="en-GB" sz="4000" dirty="0" smtClean="0">
                <a:solidFill>
                  <a:schemeClr val="tx2"/>
                </a:solidFill>
              </a:rPr>
              <a:t>TRSK5001 - Methods and Approaches for the Study of Theology and Religion</a:t>
            </a:r>
          </a:p>
          <a:p>
            <a:endParaRPr lang="en-GB" sz="4000" dirty="0" smtClean="0"/>
          </a:p>
          <a:p>
            <a:endParaRPr lang="en-GB" sz="4000" dirty="0"/>
          </a:p>
        </p:txBody>
      </p:sp>
      <p:sp>
        <p:nvSpPr>
          <p:cNvPr id="6" name="TextBox 5"/>
          <p:cNvSpPr txBox="1"/>
          <p:nvPr/>
        </p:nvSpPr>
        <p:spPr>
          <a:xfrm>
            <a:off x="2483768" y="5877272"/>
            <a:ext cx="2246128" cy="523220"/>
          </a:xfrm>
          <a:prstGeom prst="rect">
            <a:avLst/>
          </a:prstGeom>
          <a:noFill/>
        </p:spPr>
        <p:txBody>
          <a:bodyPr wrap="none" rtlCol="0">
            <a:spAutoFit/>
          </a:bodyPr>
          <a:lstStyle/>
          <a:p>
            <a:r>
              <a:rPr lang="en-GB" sz="2800" dirty="0" smtClean="0"/>
              <a:t>Gary R. Bunt</a:t>
            </a:r>
            <a:endParaRPr lang="en-GB" sz="2800" dirty="0"/>
          </a:p>
        </p:txBody>
      </p:sp>
    </p:spTree>
  </p:cSld>
  <p:clrMapOvr>
    <a:masterClrMapping/>
  </p:clrMapOvr>
  <p:transition>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AutoShape 2" descr="TRSK5001 - view from Lampeter campus (Gary Bunt)"/>
          <p:cNvSpPr>
            <a:spLocks noChangeAspect="1" noChangeArrowheads="1"/>
          </p:cNvSpPr>
          <p:nvPr/>
        </p:nvSpPr>
        <p:spPr bwMode="auto">
          <a:xfrm>
            <a:off x="155575" y="-1265238"/>
            <a:ext cx="3971925" cy="2638426"/>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5" name="TextBox 4"/>
          <p:cNvSpPr txBox="1"/>
          <p:nvPr/>
        </p:nvSpPr>
        <p:spPr>
          <a:xfrm>
            <a:off x="1043608" y="764704"/>
            <a:ext cx="5681363" cy="4339650"/>
          </a:xfrm>
          <a:prstGeom prst="rect">
            <a:avLst/>
          </a:prstGeom>
          <a:noFill/>
        </p:spPr>
        <p:txBody>
          <a:bodyPr wrap="square" rtlCol="0">
            <a:spAutoFit/>
          </a:bodyPr>
          <a:lstStyle/>
          <a:p>
            <a:r>
              <a:rPr lang="en-GB" sz="4000" b="1" dirty="0" smtClean="0"/>
              <a:t>Assessment </a:t>
            </a:r>
          </a:p>
          <a:p>
            <a:endParaRPr lang="en-GB" sz="4000" dirty="0" smtClean="0"/>
          </a:p>
          <a:p>
            <a:r>
              <a:rPr lang="en-GB" sz="2800" dirty="0" smtClean="0"/>
              <a:t>Two essays: 2,000  words each [questions will be on </a:t>
            </a:r>
            <a:r>
              <a:rPr lang="en-GB" sz="2800" dirty="0" smtClean="0"/>
              <a:t>Moodle </a:t>
            </a:r>
            <a:r>
              <a:rPr lang="mr-IN" sz="2800" dirty="0" smtClean="0"/>
              <a:t>–</a:t>
            </a:r>
            <a:r>
              <a:rPr lang="en-GB" sz="2800" dirty="0" smtClean="0"/>
              <a:t> deadline set towards end of term]</a:t>
            </a:r>
            <a:endParaRPr lang="en-GB" sz="2800" dirty="0" smtClean="0"/>
          </a:p>
          <a:p>
            <a:endParaRPr lang="en-GB" sz="2800" dirty="0" smtClean="0"/>
          </a:p>
          <a:p>
            <a:r>
              <a:rPr lang="en-GB" sz="2800" dirty="0" smtClean="0"/>
              <a:t>Conference Proposal Assignment (hypothetical exercise): </a:t>
            </a:r>
            <a:r>
              <a:rPr lang="en-GB" sz="2800" dirty="0" smtClean="0"/>
              <a:t>1,000 words  </a:t>
            </a:r>
            <a:endParaRPr lang="en-GB" sz="2800" dirty="0"/>
          </a:p>
        </p:txBody>
      </p:sp>
    </p:spTree>
  </p:cSld>
  <p:clrMapOvr>
    <a:masterClrMapping/>
  </p:clrMapOvr>
  <p:transition>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Research Methods (TRIS)</a:t>
            </a:r>
            <a:endParaRPr lang="en-GB" dirty="0"/>
          </a:p>
        </p:txBody>
      </p:sp>
      <p:sp>
        <p:nvSpPr>
          <p:cNvPr id="3" name="Subtitle 2"/>
          <p:cNvSpPr>
            <a:spLocks noGrp="1"/>
          </p:cNvSpPr>
          <p:nvPr>
            <p:ph idx="1"/>
          </p:nvPr>
        </p:nvSpPr>
        <p:spPr/>
        <p:txBody>
          <a:bodyPr>
            <a:normAutofit fontScale="92500" lnSpcReduction="20000"/>
          </a:bodyPr>
          <a:lstStyle/>
          <a:p>
            <a:r>
              <a:rPr lang="en-GB" dirty="0" smtClean="0"/>
              <a:t>Library research:</a:t>
            </a:r>
          </a:p>
          <a:p>
            <a:pPr lvl="1"/>
            <a:r>
              <a:rPr lang="en-GB" dirty="0" smtClean="0"/>
              <a:t>Identifying sources </a:t>
            </a:r>
          </a:p>
          <a:p>
            <a:pPr lvl="1"/>
            <a:r>
              <a:rPr lang="en-GB" dirty="0" smtClean="0"/>
              <a:t>Reading texts critically</a:t>
            </a:r>
          </a:p>
          <a:p>
            <a:pPr lvl="1"/>
            <a:r>
              <a:rPr lang="en-GB" dirty="0" smtClean="0"/>
              <a:t>Using web sources</a:t>
            </a:r>
          </a:p>
          <a:p>
            <a:pPr lvl="1">
              <a:buNone/>
            </a:pPr>
            <a:endParaRPr lang="en-GB" dirty="0" smtClean="0"/>
          </a:p>
          <a:p>
            <a:r>
              <a:rPr lang="en-GB" dirty="0" smtClean="0"/>
              <a:t>Fieldwork based research</a:t>
            </a:r>
          </a:p>
          <a:p>
            <a:pPr lvl="1"/>
            <a:r>
              <a:rPr lang="en-GB" dirty="0" smtClean="0"/>
              <a:t>Participant observation, interviews</a:t>
            </a:r>
          </a:p>
          <a:p>
            <a:endParaRPr lang="en-GB" dirty="0" smtClean="0"/>
          </a:p>
          <a:p>
            <a:r>
              <a:rPr lang="en-GB" dirty="0" smtClean="0"/>
              <a:t>Researching visual artefacts</a:t>
            </a:r>
          </a:p>
          <a:p>
            <a:pPr lvl="1"/>
            <a:r>
              <a:rPr lang="en-GB" dirty="0" smtClean="0"/>
              <a:t>Artwork, photographs, sculpture, cartoons</a:t>
            </a:r>
          </a:p>
        </p:txBody>
      </p:sp>
    </p:spTree>
  </p:cSld>
  <p:clrMapOvr>
    <a:masterClrMapping/>
  </p:clrMapOvr>
  <p:transition>
    <p:fad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Proposals</a:t>
            </a:r>
            <a:endParaRPr lang="en-GB" dirty="0"/>
          </a:p>
        </p:txBody>
      </p:sp>
      <p:sp>
        <p:nvSpPr>
          <p:cNvPr id="3" name="Content Placeholder 2"/>
          <p:cNvSpPr>
            <a:spLocks noGrp="1"/>
          </p:cNvSpPr>
          <p:nvPr>
            <p:ph idx="1"/>
          </p:nvPr>
        </p:nvSpPr>
        <p:spPr/>
        <p:txBody>
          <a:bodyPr/>
          <a:lstStyle/>
          <a:p>
            <a:pPr algn="ctr">
              <a:buNone/>
            </a:pPr>
            <a:r>
              <a:rPr lang="en-GB" dirty="0" smtClean="0"/>
              <a:t>Where do you start?</a:t>
            </a:r>
          </a:p>
          <a:p>
            <a:pPr algn="ctr">
              <a:buNone/>
            </a:pPr>
            <a:endParaRPr lang="en-GB" dirty="0"/>
          </a:p>
        </p:txBody>
      </p:sp>
      <p:pic>
        <p:nvPicPr>
          <p:cNvPr id="4" name="Picture 3" descr="MP900422504.JPG"/>
          <p:cNvPicPr>
            <a:picLocks noChangeAspect="1"/>
          </p:cNvPicPr>
          <p:nvPr/>
        </p:nvPicPr>
        <p:blipFill>
          <a:blip r:embed="rId3" cstate="print"/>
          <a:stretch>
            <a:fillRect/>
          </a:stretch>
        </p:blipFill>
        <p:spPr>
          <a:xfrm>
            <a:off x="1331640" y="2204864"/>
            <a:ext cx="6696744" cy="4418818"/>
          </a:xfrm>
          <a:prstGeom prst="rect">
            <a:avLst/>
          </a:prstGeom>
        </p:spPr>
      </p:pic>
    </p:spTree>
  </p:cSld>
  <p:clrMapOvr>
    <a:masterClrMapping/>
  </p:clrMapOvr>
  <p:transition>
    <p:fad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Proposal Exercise</a:t>
            </a:r>
            <a:endParaRPr lang="en-US" dirty="0"/>
          </a:p>
        </p:txBody>
      </p:sp>
      <p:sp>
        <p:nvSpPr>
          <p:cNvPr id="3" name="Content Placeholder 2"/>
          <p:cNvSpPr>
            <a:spLocks noGrp="1"/>
          </p:cNvSpPr>
          <p:nvPr>
            <p:ph idx="1"/>
          </p:nvPr>
        </p:nvSpPr>
        <p:spPr/>
        <p:txBody>
          <a:bodyPr>
            <a:normAutofit fontScale="85000" lnSpcReduction="10000"/>
          </a:bodyPr>
          <a:lstStyle/>
          <a:p>
            <a:r>
              <a:rPr lang="en-US" sz="2400" dirty="0" smtClean="0"/>
              <a:t>Outline a Theology or Religious Studies or Islamic Studies paper that you would like to deliver at a student conference.</a:t>
            </a:r>
          </a:p>
          <a:p>
            <a:r>
              <a:rPr lang="en-US" sz="2400" dirty="0" smtClean="0"/>
              <a:t>You can select any subject that interests you in the field. </a:t>
            </a:r>
            <a:r>
              <a:rPr lang="en-GB" sz="2400" dirty="0" smtClean="0"/>
              <a:t>The topic should be quite specific - depth rather than breadth is needed.</a:t>
            </a:r>
            <a:endParaRPr lang="en-US" sz="2400" dirty="0" smtClean="0"/>
          </a:p>
          <a:p>
            <a:r>
              <a:rPr lang="en-US" sz="2400" dirty="0" smtClean="0"/>
              <a:t>Provide a précis of the subject, indicating the types of sources you would use.</a:t>
            </a:r>
          </a:p>
          <a:p>
            <a:r>
              <a:rPr lang="en-US" sz="2400" dirty="0" smtClean="0"/>
              <a:t>Provide an indication of key themes.  </a:t>
            </a:r>
          </a:p>
          <a:p>
            <a:r>
              <a:rPr lang="en-US" sz="2400" dirty="0" smtClean="0"/>
              <a:t>Which methods would you </a:t>
            </a:r>
            <a:r>
              <a:rPr lang="en-US" sz="2400" dirty="0" err="1" smtClean="0"/>
              <a:t>utilise</a:t>
            </a:r>
            <a:r>
              <a:rPr lang="en-US" sz="2400" dirty="0" smtClean="0"/>
              <a:t> to research your work?</a:t>
            </a:r>
          </a:p>
          <a:p>
            <a:r>
              <a:rPr lang="en-US" sz="2400" dirty="0" smtClean="0"/>
              <a:t>How would you engage with your audience?</a:t>
            </a:r>
          </a:p>
          <a:p>
            <a:r>
              <a:rPr lang="en-US" sz="2400" dirty="0" smtClean="0"/>
              <a:t>The proposal is a </a:t>
            </a:r>
            <a:r>
              <a:rPr lang="en-US" sz="2400" b="1" dirty="0" smtClean="0"/>
              <a:t>hypothetical development </a:t>
            </a:r>
            <a:r>
              <a:rPr lang="en-US" sz="2400" b="1" dirty="0" smtClean="0"/>
              <a:t>exercise</a:t>
            </a:r>
            <a:r>
              <a:rPr lang="en-US" sz="2400" dirty="0" smtClean="0"/>
              <a:t>; you are not required to deliver the paper; word count is 1,000.   Deadline to be confirmed</a:t>
            </a:r>
            <a:r>
              <a:rPr lang="en-US" sz="2400" dirty="0" smtClean="0"/>
              <a:t>. </a:t>
            </a:r>
          </a:p>
          <a:p>
            <a:r>
              <a:rPr lang="en-US" sz="2400" dirty="0" smtClean="0"/>
              <a:t>This exercise is distinct from any dissertation proposals you may undertake. Don’t submit a </a:t>
            </a:r>
            <a:r>
              <a:rPr lang="en-US" sz="2400" smtClean="0"/>
              <a:t>dissertation proposal!</a:t>
            </a:r>
            <a:endParaRPr lang="en-US" sz="2400" dirty="0"/>
          </a:p>
        </p:txBody>
      </p:sp>
    </p:spTree>
    <p:extLst>
      <p:ext uri="{BB962C8B-B14F-4D97-AF65-F5344CB8AC3E}">
        <p14:creationId xmlns:p14="http://schemas.microsoft.com/office/powerpoint/2010/main" val="3599288922"/>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Writing a Proposal</a:t>
            </a:r>
            <a:endParaRPr lang="en-GB" dirty="0"/>
          </a:p>
        </p:txBody>
      </p:sp>
      <p:sp>
        <p:nvSpPr>
          <p:cNvPr id="3" name="Content Placeholder 2"/>
          <p:cNvSpPr>
            <a:spLocks noGrp="1"/>
          </p:cNvSpPr>
          <p:nvPr>
            <p:ph idx="1"/>
          </p:nvPr>
        </p:nvSpPr>
        <p:spPr/>
        <p:txBody>
          <a:bodyPr>
            <a:normAutofit fontScale="85000" lnSpcReduction="20000"/>
          </a:bodyPr>
          <a:lstStyle/>
          <a:p>
            <a:pPr>
              <a:buNone/>
            </a:pPr>
            <a:endParaRPr lang="en-GB" dirty="0" smtClean="0"/>
          </a:p>
          <a:p>
            <a:r>
              <a:rPr lang="en-GB" dirty="0" smtClean="0"/>
              <a:t>Proposals: </a:t>
            </a:r>
            <a:r>
              <a:rPr lang="en-GB" dirty="0" smtClean="0"/>
              <a:t>What subjects most interest you? </a:t>
            </a:r>
            <a:endParaRPr lang="en-GB" dirty="0"/>
          </a:p>
          <a:p>
            <a:endParaRPr lang="en-GB" dirty="0" smtClean="0"/>
          </a:p>
          <a:p>
            <a:r>
              <a:rPr lang="en-GB" dirty="0" smtClean="0"/>
              <a:t>Evaluating possible subject areas: </a:t>
            </a:r>
          </a:p>
          <a:p>
            <a:pPr>
              <a:buNone/>
            </a:pPr>
            <a:r>
              <a:rPr lang="en-GB" dirty="0" smtClean="0"/>
              <a:t>		What do you know  about the subject already?</a:t>
            </a:r>
          </a:p>
          <a:p>
            <a:pPr>
              <a:buNone/>
            </a:pPr>
            <a:r>
              <a:rPr lang="en-GB" dirty="0" smtClean="0"/>
              <a:t>		What do you not know?</a:t>
            </a:r>
          </a:p>
          <a:p>
            <a:pPr>
              <a:buNone/>
            </a:pPr>
            <a:r>
              <a:rPr lang="en-GB" dirty="0" smtClean="0"/>
              <a:t>		How will you find out?</a:t>
            </a:r>
          </a:p>
          <a:p>
            <a:pPr>
              <a:buNone/>
            </a:pPr>
            <a:r>
              <a:rPr lang="en-GB" dirty="0"/>
              <a:t>	</a:t>
            </a:r>
            <a:r>
              <a:rPr lang="en-GB" dirty="0" smtClean="0"/>
              <a:t>	Is the subject well researched?</a:t>
            </a:r>
          </a:p>
          <a:p>
            <a:pPr>
              <a:buNone/>
            </a:pPr>
            <a:r>
              <a:rPr lang="en-GB" dirty="0" smtClean="0"/>
              <a:t>		What are the hot topics in the subject?</a:t>
            </a:r>
          </a:p>
          <a:p>
            <a:pPr>
              <a:buNone/>
            </a:pPr>
            <a:r>
              <a:rPr lang="en-GB" dirty="0" smtClean="0"/>
              <a:t>		What are the current academic debates?</a:t>
            </a:r>
          </a:p>
          <a:p>
            <a:endParaRPr lang="en-GB" dirty="0" smtClean="0"/>
          </a:p>
          <a:p>
            <a:endParaRPr lang="en-GB" dirty="0" smtClean="0"/>
          </a:p>
          <a:p>
            <a:endParaRPr lang="en-GB" dirty="0"/>
          </a:p>
        </p:txBody>
      </p:sp>
    </p:spTree>
  </p:cSld>
  <p:clrMapOvr>
    <a:masterClrMapping/>
  </p:clrMapOvr>
  <p:transition>
    <p:fad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Dissertation planning</a:t>
            </a:r>
            <a:endParaRPr lang="en-US" dirty="0"/>
          </a:p>
        </p:txBody>
      </p:sp>
      <p:sp>
        <p:nvSpPr>
          <p:cNvPr id="3" name="Content Placeholder 2"/>
          <p:cNvSpPr>
            <a:spLocks noGrp="1"/>
          </p:cNvSpPr>
          <p:nvPr>
            <p:ph idx="1"/>
          </p:nvPr>
        </p:nvSpPr>
        <p:spPr/>
        <p:txBody>
          <a:bodyPr/>
          <a:lstStyle/>
          <a:p>
            <a:r>
              <a:rPr lang="en-US" dirty="0" smtClean="0"/>
              <a:t>Another theme to consider as you go through this module is planning for the </a:t>
            </a:r>
            <a:r>
              <a:rPr lang="en-US" dirty="0" smtClean="0"/>
              <a:t>dissertation. </a:t>
            </a:r>
            <a:endParaRPr lang="en-US" dirty="0" smtClean="0"/>
          </a:p>
          <a:p>
            <a:r>
              <a:rPr lang="en-US" dirty="0" smtClean="0"/>
              <a:t>Skills </a:t>
            </a:r>
            <a:r>
              <a:rPr lang="en-US" dirty="0" err="1" smtClean="0"/>
              <a:t>utilised</a:t>
            </a:r>
            <a:r>
              <a:rPr lang="en-US" dirty="0" smtClean="0"/>
              <a:t> in this module are relevant to your planning </a:t>
            </a:r>
            <a:r>
              <a:rPr lang="en-US" dirty="0" smtClean="0"/>
              <a:t>process for this and other work</a:t>
            </a:r>
            <a:endParaRPr lang="en-US" dirty="0"/>
          </a:p>
        </p:txBody>
      </p:sp>
    </p:spTree>
    <p:extLst>
      <p:ext uri="{BB962C8B-B14F-4D97-AF65-F5344CB8AC3E}">
        <p14:creationId xmlns:p14="http://schemas.microsoft.com/office/powerpoint/2010/main" val="729355405"/>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dirty="0"/>
              <a:t>Choosing </a:t>
            </a:r>
            <a:r>
              <a:rPr lang="en-GB" dirty="0" smtClean="0"/>
              <a:t>your subject area</a:t>
            </a:r>
            <a:endParaRPr lang="en-GB" dirty="0"/>
          </a:p>
        </p:txBody>
      </p:sp>
      <p:sp>
        <p:nvSpPr>
          <p:cNvPr id="3075" name="Rectangle 3"/>
          <p:cNvSpPr>
            <a:spLocks noGrp="1" noChangeArrowheads="1"/>
          </p:cNvSpPr>
          <p:nvPr>
            <p:ph type="body" idx="1"/>
          </p:nvPr>
        </p:nvSpPr>
        <p:spPr/>
        <p:txBody>
          <a:bodyPr/>
          <a:lstStyle/>
          <a:p>
            <a:r>
              <a:rPr lang="en-GB" dirty="0"/>
              <a:t>Factors to consider:</a:t>
            </a:r>
          </a:p>
          <a:p>
            <a:r>
              <a:rPr lang="en-GB" dirty="0"/>
              <a:t>Areas of </a:t>
            </a:r>
            <a:r>
              <a:rPr lang="en-GB" dirty="0" smtClean="0"/>
              <a:t>subject interest </a:t>
            </a:r>
            <a:r>
              <a:rPr lang="en-GB" dirty="0"/>
              <a:t>and motivation</a:t>
            </a:r>
          </a:p>
          <a:p>
            <a:pPr lvl="1"/>
            <a:r>
              <a:rPr lang="en-GB" dirty="0"/>
              <a:t>(Particular modules, authors, </a:t>
            </a:r>
            <a:r>
              <a:rPr lang="en-GB" dirty="0" smtClean="0"/>
              <a:t>career </a:t>
            </a:r>
            <a:r>
              <a:rPr lang="en-GB" dirty="0"/>
              <a:t>aims)</a:t>
            </a:r>
          </a:p>
          <a:p>
            <a:r>
              <a:rPr lang="en-GB" dirty="0"/>
              <a:t>Areas of expertise in the faculty</a:t>
            </a:r>
          </a:p>
          <a:p>
            <a:r>
              <a:rPr lang="en-GB" dirty="0"/>
              <a:t>Scope, time-frame, resources</a:t>
            </a:r>
          </a:p>
          <a:p>
            <a:r>
              <a:rPr lang="en-GB" dirty="0"/>
              <a:t>Personal strengths and weaknesses</a:t>
            </a:r>
          </a:p>
          <a:p>
            <a:endParaRPr lang="en-GB" dirty="0"/>
          </a:p>
        </p:txBody>
      </p:sp>
    </p:spTree>
  </p:cSld>
  <p:clrMapOvr>
    <a:masterClrMapping/>
  </p:clrMapOvr>
  <p:transition>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fontScale="90000"/>
          </a:bodyPr>
          <a:lstStyle/>
          <a:p>
            <a:r>
              <a:rPr lang="en-GB" dirty="0" smtClean="0"/>
              <a:t>Getting acquainted with </a:t>
            </a:r>
            <a:br>
              <a:rPr lang="en-GB" dirty="0" smtClean="0"/>
            </a:br>
            <a:r>
              <a:rPr lang="en-GB" dirty="0" smtClean="0"/>
              <a:t>the subject area</a:t>
            </a:r>
            <a:endParaRPr lang="en-GB" dirty="0"/>
          </a:p>
        </p:txBody>
      </p:sp>
      <p:sp>
        <p:nvSpPr>
          <p:cNvPr id="6147" name="Rectangle 3"/>
          <p:cNvSpPr>
            <a:spLocks noGrp="1" noChangeArrowheads="1"/>
          </p:cNvSpPr>
          <p:nvPr>
            <p:ph type="body" idx="1"/>
          </p:nvPr>
        </p:nvSpPr>
        <p:spPr/>
        <p:txBody>
          <a:bodyPr>
            <a:normAutofit fontScale="92500" lnSpcReduction="20000"/>
          </a:bodyPr>
          <a:lstStyle/>
          <a:p>
            <a:r>
              <a:rPr lang="en-GB" dirty="0" smtClean="0"/>
              <a:t>Get going with academic search engines</a:t>
            </a:r>
          </a:p>
          <a:p>
            <a:r>
              <a:rPr lang="en-GB" dirty="0" smtClean="0"/>
              <a:t>Identify relevant academic sources; build up a bibliography</a:t>
            </a:r>
            <a:endParaRPr lang="en-GB" dirty="0"/>
          </a:p>
          <a:p>
            <a:r>
              <a:rPr lang="en-GB" dirty="0" smtClean="0"/>
              <a:t>Start </a:t>
            </a:r>
            <a:r>
              <a:rPr lang="en-GB" dirty="0"/>
              <a:t>with the most recent scholarship</a:t>
            </a:r>
          </a:p>
          <a:p>
            <a:r>
              <a:rPr lang="en-GB" dirty="0" smtClean="0"/>
              <a:t>Explore </a:t>
            </a:r>
            <a:r>
              <a:rPr lang="en-GB" dirty="0"/>
              <a:t>the terrain in terms of key </a:t>
            </a:r>
            <a:r>
              <a:rPr lang="en-GB" dirty="0" smtClean="0"/>
              <a:t>debates</a:t>
            </a:r>
          </a:p>
          <a:p>
            <a:r>
              <a:rPr lang="en-GB" dirty="0" smtClean="0"/>
              <a:t>Consult </a:t>
            </a:r>
            <a:r>
              <a:rPr lang="en-GB" dirty="0"/>
              <a:t>both </a:t>
            </a:r>
            <a:r>
              <a:rPr lang="en-GB" dirty="0" smtClean="0"/>
              <a:t>academic books </a:t>
            </a:r>
            <a:r>
              <a:rPr lang="en-GB" i="1" dirty="0"/>
              <a:t>and</a:t>
            </a:r>
            <a:r>
              <a:rPr lang="en-GB" dirty="0"/>
              <a:t> journal articles</a:t>
            </a:r>
          </a:p>
          <a:p>
            <a:r>
              <a:rPr lang="en-GB" dirty="0" smtClean="0"/>
              <a:t>Obtain familiarity with:</a:t>
            </a:r>
          </a:p>
          <a:p>
            <a:pPr lvl="1"/>
            <a:r>
              <a:rPr lang="en-GB" dirty="0" smtClean="0"/>
              <a:t>Terminology, concepts, definitions, issues, authors, theories, debates</a:t>
            </a:r>
          </a:p>
          <a:p>
            <a:endParaRPr lang="en-GB" dirty="0"/>
          </a:p>
        </p:txBody>
      </p:sp>
    </p:spTree>
  </p:cSld>
  <p:clrMapOvr>
    <a:masterClrMapping/>
  </p:clrMapOvr>
  <p:transition>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Identifying a research question</a:t>
            </a:r>
            <a:endParaRPr lang="en-GB" dirty="0"/>
          </a:p>
        </p:txBody>
      </p:sp>
      <p:sp>
        <p:nvSpPr>
          <p:cNvPr id="3" name="Content Placeholder 2"/>
          <p:cNvSpPr>
            <a:spLocks noGrp="1"/>
          </p:cNvSpPr>
          <p:nvPr>
            <p:ph idx="1"/>
          </p:nvPr>
        </p:nvSpPr>
        <p:spPr/>
        <p:txBody>
          <a:bodyPr>
            <a:normAutofit/>
          </a:bodyPr>
          <a:lstStyle/>
          <a:p>
            <a:endParaRPr lang="en-GB" dirty="0" smtClean="0"/>
          </a:p>
          <a:p>
            <a:r>
              <a:rPr lang="en-GB" dirty="0" smtClean="0"/>
              <a:t>What question(s) could be asked about this topic ?</a:t>
            </a:r>
          </a:p>
          <a:p>
            <a:endParaRPr lang="en-GB" dirty="0" smtClean="0"/>
          </a:p>
          <a:p>
            <a:r>
              <a:rPr lang="en-GB" dirty="0" smtClean="0"/>
              <a:t>How can the question(s) be answered?	</a:t>
            </a:r>
          </a:p>
          <a:p>
            <a:pPr lvl="1"/>
            <a:r>
              <a:rPr lang="en-GB" dirty="0" smtClean="0"/>
              <a:t>What sources and methods can be used?</a:t>
            </a:r>
          </a:p>
          <a:p>
            <a:endParaRPr lang="en-GB" dirty="0"/>
          </a:p>
          <a:p>
            <a:pPr>
              <a:buNone/>
            </a:pPr>
            <a:endParaRPr lang="en-GB" dirty="0"/>
          </a:p>
        </p:txBody>
      </p:sp>
    </p:spTree>
  </p:cSld>
  <p:clrMapOvr>
    <a:masterClrMapping/>
  </p:clrMapOvr>
  <p:transition>
    <p:fad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476672"/>
            <a:ext cx="7772400" cy="1470025"/>
          </a:xfrm>
        </p:spPr>
        <p:txBody>
          <a:bodyPr/>
          <a:lstStyle/>
          <a:p>
            <a:r>
              <a:rPr lang="en-GB" dirty="0" smtClean="0"/>
              <a:t>Typical Subjects</a:t>
            </a:r>
            <a:endParaRPr lang="en-GB" dirty="0"/>
          </a:p>
        </p:txBody>
      </p:sp>
      <p:sp>
        <p:nvSpPr>
          <p:cNvPr id="3" name="Subtitle 2"/>
          <p:cNvSpPr>
            <a:spLocks noGrp="1"/>
          </p:cNvSpPr>
          <p:nvPr>
            <p:ph type="subTitle" idx="1"/>
          </p:nvPr>
        </p:nvSpPr>
        <p:spPr>
          <a:xfrm>
            <a:off x="1115616" y="1844824"/>
            <a:ext cx="6656784" cy="3793976"/>
          </a:xfrm>
        </p:spPr>
        <p:txBody>
          <a:bodyPr>
            <a:normAutofit fontScale="92500" lnSpcReduction="20000"/>
          </a:bodyPr>
          <a:lstStyle/>
          <a:p>
            <a:pPr algn="l">
              <a:buFont typeface="Arial" pitchFamily="34" charset="0"/>
              <a:buChar char="•"/>
            </a:pPr>
            <a:r>
              <a:rPr lang="en-GB" dirty="0" smtClean="0">
                <a:solidFill>
                  <a:srgbClr val="FF0000"/>
                </a:solidFill>
              </a:rPr>
              <a:t>Religion and media representation</a:t>
            </a:r>
          </a:p>
          <a:p>
            <a:pPr algn="l">
              <a:buFont typeface="Arial" pitchFamily="34" charset="0"/>
              <a:buChar char="•"/>
            </a:pPr>
            <a:r>
              <a:rPr lang="en-GB" dirty="0" smtClean="0">
                <a:solidFill>
                  <a:srgbClr val="FF0000"/>
                </a:solidFill>
              </a:rPr>
              <a:t>Education and curriculum issues</a:t>
            </a:r>
          </a:p>
          <a:p>
            <a:pPr algn="l">
              <a:buFont typeface="Arial" pitchFamily="34" charset="0"/>
              <a:buChar char="•"/>
            </a:pPr>
            <a:r>
              <a:rPr lang="en-GB" dirty="0" smtClean="0">
                <a:solidFill>
                  <a:srgbClr val="FF0000"/>
                </a:solidFill>
              </a:rPr>
              <a:t>Ritual</a:t>
            </a:r>
          </a:p>
          <a:p>
            <a:pPr algn="l">
              <a:buFont typeface="Arial" pitchFamily="34" charset="0"/>
              <a:buChar char="•"/>
            </a:pPr>
            <a:r>
              <a:rPr lang="en-GB" dirty="0" smtClean="0">
                <a:solidFill>
                  <a:srgbClr val="FF0000"/>
                </a:solidFill>
              </a:rPr>
              <a:t>Portrait of a religious community</a:t>
            </a:r>
          </a:p>
          <a:p>
            <a:pPr algn="l">
              <a:buFont typeface="Arial" pitchFamily="34" charset="0"/>
              <a:buChar char="•"/>
            </a:pPr>
            <a:r>
              <a:rPr lang="en-GB" dirty="0" smtClean="0">
                <a:solidFill>
                  <a:srgbClr val="FF0000"/>
                </a:solidFill>
              </a:rPr>
              <a:t>An historical issue relating to religion</a:t>
            </a:r>
          </a:p>
          <a:p>
            <a:pPr algn="l">
              <a:buFont typeface="Arial" pitchFamily="34" charset="0"/>
              <a:buChar char="•"/>
            </a:pPr>
            <a:r>
              <a:rPr lang="en-GB" dirty="0" smtClean="0">
                <a:solidFill>
                  <a:srgbClr val="FF0000"/>
                </a:solidFill>
              </a:rPr>
              <a:t>Religious texts</a:t>
            </a:r>
          </a:p>
          <a:p>
            <a:pPr algn="l"/>
            <a:endParaRPr lang="en-GB" dirty="0" smtClean="0">
              <a:solidFill>
                <a:srgbClr val="FF0000"/>
              </a:solidFill>
            </a:endParaRPr>
          </a:p>
          <a:p>
            <a:pPr algn="l"/>
            <a:r>
              <a:rPr lang="en-GB" dirty="0" smtClean="0">
                <a:solidFill>
                  <a:srgbClr val="FF0000"/>
                </a:solidFill>
              </a:rPr>
              <a:t>THE CHOICE IS YOURS!</a:t>
            </a:r>
            <a:endParaRPr lang="en-GB" dirty="0">
              <a:solidFill>
                <a:srgbClr val="FF0000"/>
              </a:solidFill>
            </a:endParaRPr>
          </a:p>
        </p:txBody>
      </p:sp>
    </p:spTree>
  </p:cSld>
  <p:clrMapOvr>
    <a:masterClrMapping/>
  </p:clrMapOvr>
  <p:transition>
    <p:fad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6001643"/>
          </a:xfrm>
          <a:prstGeom prst="rect">
            <a:avLst/>
          </a:prstGeom>
        </p:spPr>
        <p:txBody>
          <a:bodyPr wrap="square">
            <a:spAutoFit/>
          </a:bodyPr>
          <a:lstStyle/>
          <a:p>
            <a:r>
              <a:rPr lang="en-GB" sz="2400" dirty="0" smtClean="0"/>
              <a:t>Can the question(s) be answered through 200-400 hours of researching and in 8,000-10,000 words? </a:t>
            </a:r>
          </a:p>
          <a:p>
            <a:endParaRPr lang="en-GB" sz="2400" dirty="0" smtClean="0"/>
          </a:p>
          <a:p>
            <a:pPr lvl="1"/>
            <a:r>
              <a:rPr lang="en-GB" sz="2400" dirty="0" smtClean="0"/>
              <a:t>You need a reality check – you need to evaluate your research question in relation to the  time it will require, the availability of resources, the word length of the intended project</a:t>
            </a:r>
          </a:p>
          <a:p>
            <a:endParaRPr lang="en-GB" sz="2400" dirty="0" smtClean="0"/>
          </a:p>
          <a:p>
            <a:r>
              <a:rPr lang="en-GB" sz="2400" dirty="0" smtClean="0"/>
              <a:t>How far can you narrow the topic?</a:t>
            </a:r>
          </a:p>
          <a:p>
            <a:endParaRPr lang="en-GB" sz="2400" dirty="0" smtClean="0"/>
          </a:p>
          <a:p>
            <a:pPr lvl="1"/>
            <a:r>
              <a:rPr lang="en-GB" sz="2400" dirty="0" smtClean="0"/>
              <a:t>The more precise the question the better you will be able to present more than a general overview </a:t>
            </a:r>
          </a:p>
          <a:p>
            <a:pPr lvl="1"/>
            <a:endParaRPr lang="en-GB" sz="2400" dirty="0" smtClean="0"/>
          </a:p>
          <a:p>
            <a:pPr lvl="1"/>
            <a:r>
              <a:rPr lang="en-GB" sz="2400" dirty="0" smtClean="0"/>
              <a:t>Less is often more…….</a:t>
            </a:r>
          </a:p>
          <a:p>
            <a:pPr lvl="1"/>
            <a:endParaRPr lang="en-GB" sz="2400" dirty="0" smtClean="0"/>
          </a:p>
          <a:p>
            <a:pPr lvl="1"/>
            <a:r>
              <a:rPr lang="en-GB" sz="2400" dirty="0" smtClean="0"/>
              <a:t>+ you have to live with the topic!</a:t>
            </a:r>
          </a:p>
        </p:txBody>
      </p:sp>
    </p:spTree>
  </p:cSld>
  <p:clrMapOvr>
    <a:masterClrMapping/>
  </p:clrMapOvr>
  <p:transition>
    <p:fad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Points to bear in mind</a:t>
            </a:r>
            <a:endParaRPr lang="en-GB" dirty="0"/>
          </a:p>
        </p:txBody>
      </p:sp>
      <p:sp>
        <p:nvSpPr>
          <p:cNvPr id="3" name="Content Placeholder 2"/>
          <p:cNvSpPr>
            <a:spLocks noGrp="1"/>
          </p:cNvSpPr>
          <p:nvPr>
            <p:ph idx="1"/>
          </p:nvPr>
        </p:nvSpPr>
        <p:spPr/>
        <p:txBody>
          <a:bodyPr>
            <a:normAutofit fontScale="92500"/>
          </a:bodyPr>
          <a:lstStyle/>
          <a:p>
            <a:pPr>
              <a:buNone/>
            </a:pPr>
            <a:r>
              <a:rPr lang="en-GB" dirty="0" smtClean="0"/>
              <a:t>Your question should ideally require an answer that not only </a:t>
            </a:r>
            <a:r>
              <a:rPr lang="en-GB" u="sng" dirty="0" smtClean="0"/>
              <a:t>describes</a:t>
            </a:r>
            <a:r>
              <a:rPr lang="en-GB" dirty="0" smtClean="0"/>
              <a:t> but also </a:t>
            </a:r>
            <a:r>
              <a:rPr lang="en-GB" u="sng" dirty="0" smtClean="0"/>
              <a:t>analyses</a:t>
            </a:r>
          </a:p>
          <a:p>
            <a:endParaRPr lang="en-GB" dirty="0" smtClean="0"/>
          </a:p>
          <a:p>
            <a:r>
              <a:rPr lang="en-GB" dirty="0" smtClean="0"/>
              <a:t>A question seeking description alone:</a:t>
            </a:r>
          </a:p>
          <a:p>
            <a:pPr marL="1200150" lvl="3" indent="-342900"/>
            <a:r>
              <a:rPr lang="en-GB" dirty="0" smtClean="0"/>
              <a:t>What does the </a:t>
            </a:r>
            <a:r>
              <a:rPr lang="en-GB" i="1" dirty="0" err="1" smtClean="0"/>
              <a:t>Bhagavad</a:t>
            </a:r>
            <a:r>
              <a:rPr lang="en-GB" i="1" dirty="0" smtClean="0"/>
              <a:t> </a:t>
            </a:r>
            <a:r>
              <a:rPr lang="en-GB" i="1" dirty="0" err="1" smtClean="0"/>
              <a:t>Gita</a:t>
            </a:r>
            <a:r>
              <a:rPr lang="en-GB" i="1" dirty="0" smtClean="0"/>
              <a:t> </a:t>
            </a:r>
            <a:r>
              <a:rPr lang="en-GB" dirty="0" smtClean="0"/>
              <a:t>have to say about humankind’s relationship to the environment?</a:t>
            </a:r>
          </a:p>
          <a:p>
            <a:endParaRPr lang="en-GB" dirty="0" smtClean="0"/>
          </a:p>
          <a:p>
            <a:pPr marL="342900" lvl="1" indent="-342900">
              <a:buFont typeface="Arial" pitchFamily="34" charset="0"/>
              <a:buChar char="•"/>
            </a:pPr>
            <a:r>
              <a:rPr lang="en-GB" dirty="0" smtClean="0"/>
              <a:t>A question requiring analysis:</a:t>
            </a:r>
          </a:p>
          <a:p>
            <a:pPr marL="1200150" lvl="3" indent="-342900"/>
            <a:r>
              <a:rPr lang="en-GB" dirty="0" smtClean="0"/>
              <a:t>To what extent Is the </a:t>
            </a:r>
            <a:r>
              <a:rPr lang="en-GB" i="1" dirty="0" err="1" smtClean="0"/>
              <a:t>Bhagavad</a:t>
            </a:r>
            <a:r>
              <a:rPr lang="en-GB" i="1" dirty="0" smtClean="0"/>
              <a:t> </a:t>
            </a:r>
            <a:r>
              <a:rPr lang="en-GB" i="1" dirty="0" err="1" smtClean="0"/>
              <a:t>Gita</a:t>
            </a:r>
            <a:r>
              <a:rPr lang="en-GB" i="1" dirty="0" smtClean="0"/>
              <a:t> </a:t>
            </a:r>
            <a:r>
              <a:rPr lang="en-GB" dirty="0" smtClean="0"/>
              <a:t>an ‘environment-friendly’ text?</a:t>
            </a:r>
            <a:endParaRPr lang="en-GB" dirty="0"/>
          </a:p>
        </p:txBody>
      </p:sp>
    </p:spTree>
  </p:cSld>
  <p:clrMapOvr>
    <a:masterClrMapping/>
  </p:clrMapOvr>
  <p:transition>
    <p:fad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Points to keep in mind</a:t>
            </a:r>
            <a:endParaRPr lang="en-GB" dirty="0"/>
          </a:p>
        </p:txBody>
      </p:sp>
      <p:sp>
        <p:nvSpPr>
          <p:cNvPr id="3" name="Content Placeholder 2"/>
          <p:cNvSpPr>
            <a:spLocks noGrp="1"/>
          </p:cNvSpPr>
          <p:nvPr>
            <p:ph idx="1"/>
          </p:nvPr>
        </p:nvSpPr>
        <p:spPr/>
        <p:txBody>
          <a:bodyPr>
            <a:normAutofit/>
          </a:bodyPr>
          <a:lstStyle/>
          <a:p>
            <a:r>
              <a:rPr lang="en-GB" dirty="0" smtClean="0"/>
              <a:t>Your question should have a direct bearing on academic debates on the chosen topic</a:t>
            </a:r>
          </a:p>
          <a:p>
            <a:endParaRPr lang="en-GB" dirty="0" smtClean="0"/>
          </a:p>
          <a:p>
            <a:r>
              <a:rPr lang="en-GB" dirty="0" smtClean="0"/>
              <a:t>In trying to answer the question you should be able to demonstrate your knowledge of academic discussion and debate in the chosen area; your work should contribute to this discussion</a:t>
            </a:r>
            <a:endParaRPr lang="en-GB" dirty="0"/>
          </a:p>
        </p:txBody>
      </p:sp>
    </p:spTree>
  </p:cSld>
  <p:clrMapOvr>
    <a:masterClrMapping/>
  </p:clrMapOvr>
  <p:transition>
    <p:fad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Choosing your method</a:t>
            </a:r>
            <a:endParaRPr lang="en-GB" dirty="0"/>
          </a:p>
        </p:txBody>
      </p:sp>
      <p:sp>
        <p:nvSpPr>
          <p:cNvPr id="3" name="Content Placeholder 2"/>
          <p:cNvSpPr>
            <a:spLocks noGrp="1"/>
          </p:cNvSpPr>
          <p:nvPr>
            <p:ph idx="1"/>
          </p:nvPr>
        </p:nvSpPr>
        <p:spPr/>
        <p:txBody>
          <a:bodyPr>
            <a:normAutofit/>
          </a:bodyPr>
          <a:lstStyle/>
          <a:p>
            <a:r>
              <a:rPr lang="en-GB" dirty="0" smtClean="0"/>
              <a:t>To some extent the question determines the method</a:t>
            </a:r>
          </a:p>
          <a:p>
            <a:r>
              <a:rPr lang="en-GB" dirty="0" smtClean="0"/>
              <a:t>All academic research projects will be based on extensive engagement with the academic literature; hence library-based research</a:t>
            </a:r>
          </a:p>
        </p:txBody>
      </p:sp>
    </p:spTree>
  </p:cSld>
  <p:clrMapOvr>
    <a:masterClrMapping/>
  </p:clrMapOvr>
  <p:transition>
    <p:fad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548680"/>
            <a:ext cx="8568952" cy="5016758"/>
          </a:xfrm>
          <a:prstGeom prst="rect">
            <a:avLst/>
          </a:prstGeom>
        </p:spPr>
        <p:txBody>
          <a:bodyPr wrap="square">
            <a:spAutoFit/>
          </a:bodyPr>
          <a:lstStyle/>
          <a:p>
            <a:r>
              <a:rPr lang="en-GB" sz="3200" dirty="0" smtClean="0"/>
              <a:t>Some will look not only at academic literature but also non-academic literature (primary sources)</a:t>
            </a:r>
          </a:p>
          <a:p>
            <a:endParaRPr lang="en-GB" sz="3200" dirty="0" smtClean="0"/>
          </a:p>
          <a:p>
            <a:r>
              <a:rPr lang="en-GB" sz="3200" dirty="0" smtClean="0"/>
              <a:t>And some (very few) will require not only researching the literature (academic/non-academic) but also other forms of research: i.e. analysis of images/ films/ artwork; fieldtrips; fieldwork (interviews, participant-observation)</a:t>
            </a:r>
            <a:endParaRPr lang="en-GB" sz="3200" dirty="0"/>
          </a:p>
        </p:txBody>
      </p:sp>
    </p:spTree>
  </p:cSld>
  <p:clrMapOvr>
    <a:masterClrMapping/>
  </p:clrMapOvr>
  <p:transition>
    <p:fad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3" y="1484784"/>
            <a:ext cx="8712967" cy="4801314"/>
          </a:xfrm>
          <a:prstGeom prst="rect">
            <a:avLst/>
          </a:prstGeom>
          <a:noFill/>
        </p:spPr>
        <p:txBody>
          <a:bodyPr wrap="square" rtlCol="0">
            <a:spAutoFit/>
          </a:bodyPr>
          <a:lstStyle/>
          <a:p>
            <a:r>
              <a:rPr lang="en-GB" sz="3600" dirty="0" smtClean="0"/>
              <a:t>Keep in mind that there are specific methodological and ethical requirements required in your research, for example handling of interviews, obtaining ethical clearance from the university, storage of data – these factors have to be built into your planning, and may influence your schedule and choice of subject matter</a:t>
            </a:r>
          </a:p>
          <a:p>
            <a:endParaRPr lang="en-GB" dirty="0"/>
          </a:p>
        </p:txBody>
      </p:sp>
    </p:spTree>
  </p:cSld>
  <p:clrMapOvr>
    <a:masterClrMapping/>
  </p:clrMapOvr>
  <p:transition>
    <p:fad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dirty="0"/>
              <a:t>Some key distinctions</a:t>
            </a:r>
          </a:p>
        </p:txBody>
      </p:sp>
      <p:sp>
        <p:nvSpPr>
          <p:cNvPr id="7171" name="Rectangle 3"/>
          <p:cNvSpPr>
            <a:spLocks noGrp="1" noChangeArrowheads="1"/>
          </p:cNvSpPr>
          <p:nvPr>
            <p:ph type="body" idx="1"/>
          </p:nvPr>
        </p:nvSpPr>
        <p:spPr>
          <a:noFill/>
        </p:spPr>
        <p:txBody>
          <a:bodyPr/>
          <a:lstStyle/>
          <a:p>
            <a:r>
              <a:rPr lang="en-US" dirty="0"/>
              <a:t>Primary and secondary </a:t>
            </a:r>
            <a:r>
              <a:rPr lang="en-US" dirty="0" smtClean="0"/>
              <a:t>sources</a:t>
            </a:r>
          </a:p>
          <a:p>
            <a:r>
              <a:rPr lang="en-US" dirty="0" smtClean="0"/>
              <a:t>Academic and non-academic sources</a:t>
            </a:r>
            <a:endParaRPr lang="en-US" dirty="0"/>
          </a:p>
          <a:p>
            <a:r>
              <a:rPr lang="en-US" dirty="0"/>
              <a:t>Data collection, data analysis</a:t>
            </a:r>
          </a:p>
          <a:p>
            <a:r>
              <a:rPr lang="en-US" dirty="0"/>
              <a:t>Description, assertion, argumentation</a:t>
            </a:r>
          </a:p>
          <a:p>
            <a:r>
              <a:rPr lang="en-US" dirty="0"/>
              <a:t>Opinion </a:t>
            </a:r>
            <a:r>
              <a:rPr lang="en-US" dirty="0" smtClean="0"/>
              <a:t>v. </a:t>
            </a:r>
            <a:r>
              <a:rPr lang="en-US" dirty="0"/>
              <a:t>evidence-based findings</a:t>
            </a:r>
          </a:p>
        </p:txBody>
      </p:sp>
    </p:spTree>
  </p:cSld>
  <p:clrMapOvr>
    <a:masterClrMapping/>
  </p:clrMapOvr>
  <p:transition>
    <p:fad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proposal – constituent parts</a:t>
            </a:r>
            <a:endParaRPr lang="en-GB" dirty="0"/>
          </a:p>
        </p:txBody>
      </p:sp>
      <p:sp>
        <p:nvSpPr>
          <p:cNvPr id="3" name="Content Placeholder 2"/>
          <p:cNvSpPr>
            <a:spLocks noGrp="1"/>
          </p:cNvSpPr>
          <p:nvPr>
            <p:ph idx="1"/>
          </p:nvPr>
        </p:nvSpPr>
        <p:spPr/>
        <p:txBody>
          <a:bodyPr>
            <a:normAutofit/>
          </a:bodyPr>
          <a:lstStyle/>
          <a:p>
            <a:pPr lvl="0"/>
            <a:r>
              <a:rPr lang="en-US" dirty="0" smtClean="0"/>
              <a:t>A working </a:t>
            </a:r>
            <a:r>
              <a:rPr lang="en-US" u="sng" dirty="0" smtClean="0"/>
              <a:t>title</a:t>
            </a:r>
            <a:r>
              <a:rPr lang="en-US" dirty="0" smtClean="0"/>
              <a:t> of the paper/ project</a:t>
            </a:r>
            <a:endParaRPr lang="en-GB" dirty="0" smtClean="0">
              <a:effectLst>
                <a:outerShdw blurRad="50800" dist="38100" algn="tr" rotWithShape="0">
                  <a:prstClr val="black">
                    <a:alpha val="40000"/>
                  </a:prstClr>
                </a:outerShdw>
              </a:effectLst>
            </a:endParaRPr>
          </a:p>
          <a:p>
            <a:pPr lvl="0"/>
            <a:r>
              <a:rPr lang="en-US" dirty="0" smtClean="0"/>
              <a:t>One or two paragraphs describing your </a:t>
            </a:r>
            <a:r>
              <a:rPr lang="en-US" u="sng" dirty="0" smtClean="0"/>
              <a:t>aim(s)</a:t>
            </a:r>
            <a:r>
              <a:rPr lang="en-US" dirty="0" smtClean="0"/>
              <a:t>:</a:t>
            </a:r>
          </a:p>
          <a:p>
            <a:pPr lvl="1"/>
            <a:r>
              <a:rPr lang="en-US" dirty="0" smtClean="0"/>
              <a:t>What do you intend achieving in your project/ What are you trying to argue in this piece of work?</a:t>
            </a:r>
          </a:p>
          <a:p>
            <a:pPr lvl="1"/>
            <a:r>
              <a:rPr lang="en-US" dirty="0" smtClean="0"/>
              <a:t>Is there a theory that you will test?</a:t>
            </a:r>
          </a:p>
          <a:p>
            <a:pPr lvl="1"/>
            <a:r>
              <a:rPr lang="en-US" dirty="0" smtClean="0"/>
              <a:t>What will you describe, </a:t>
            </a:r>
            <a:r>
              <a:rPr lang="en-US" dirty="0" err="1" smtClean="0"/>
              <a:t>analyse</a:t>
            </a:r>
            <a:r>
              <a:rPr lang="en-US" dirty="0" smtClean="0"/>
              <a:t> and evaluate?</a:t>
            </a:r>
          </a:p>
          <a:p>
            <a:endParaRPr lang="en-GB" dirty="0"/>
          </a:p>
        </p:txBody>
      </p:sp>
    </p:spTree>
  </p:cSld>
  <p:clrMapOvr>
    <a:masterClrMapping/>
  </p:clrMapOvr>
  <p:transition>
    <p:fad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proposal – constituent parts</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A discussion of the </a:t>
            </a:r>
            <a:r>
              <a:rPr lang="en-GB" u="sng" dirty="0" smtClean="0"/>
              <a:t>academic context </a:t>
            </a:r>
            <a:r>
              <a:rPr lang="en-GB" dirty="0" smtClean="0"/>
              <a:t>of your work. To what academic debates/ discussions will your work contribute? How will it further knowledge?</a:t>
            </a:r>
          </a:p>
          <a:p>
            <a:endParaRPr lang="en-GB" dirty="0" smtClean="0"/>
          </a:p>
          <a:p>
            <a:r>
              <a:rPr lang="en-GB" dirty="0" smtClean="0"/>
              <a:t>An outline of the </a:t>
            </a:r>
            <a:r>
              <a:rPr lang="en-GB" u="sng" dirty="0" smtClean="0"/>
              <a:t>socio-historical context and/or background </a:t>
            </a:r>
            <a:r>
              <a:rPr lang="en-GB" dirty="0" smtClean="0"/>
              <a:t>of your work. For example, if you plan to analyse a text – what can you say about this text? When was it authored, By whom? Why? Who were the intended readers? How has it been received? Why is the text significant? </a:t>
            </a:r>
          </a:p>
          <a:p>
            <a:pPr>
              <a:buNone/>
            </a:pPr>
            <a:r>
              <a:rPr lang="en-GB" dirty="0" smtClean="0"/>
              <a:t> </a:t>
            </a:r>
            <a:endParaRPr lang="en-GB" dirty="0"/>
          </a:p>
        </p:txBody>
      </p:sp>
    </p:spTree>
  </p:cSld>
  <p:clrMapOvr>
    <a:masterClrMapping/>
  </p:clrMapOvr>
  <p:transition>
    <p:fad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proposal – constituent parts</a:t>
            </a:r>
            <a:endParaRPr lang="en-GB" dirty="0"/>
          </a:p>
        </p:txBody>
      </p:sp>
      <p:sp>
        <p:nvSpPr>
          <p:cNvPr id="3" name="Content Placeholder 2"/>
          <p:cNvSpPr>
            <a:spLocks noGrp="1"/>
          </p:cNvSpPr>
          <p:nvPr>
            <p:ph idx="1"/>
          </p:nvPr>
        </p:nvSpPr>
        <p:spPr/>
        <p:txBody>
          <a:bodyPr>
            <a:normAutofit fontScale="92500"/>
          </a:bodyPr>
          <a:lstStyle/>
          <a:p>
            <a:pPr lvl="0"/>
            <a:r>
              <a:rPr lang="en-US" u="sng" dirty="0" smtClean="0"/>
              <a:t>How</a:t>
            </a:r>
            <a:r>
              <a:rPr lang="en-US" dirty="0" smtClean="0"/>
              <a:t> will you achieve your aim?</a:t>
            </a:r>
          </a:p>
          <a:p>
            <a:pPr lvl="0"/>
            <a:r>
              <a:rPr lang="en-US" dirty="0" smtClean="0"/>
              <a:t>A paragraph or two describing the </a:t>
            </a:r>
            <a:r>
              <a:rPr lang="en-US" u="sng" dirty="0" smtClean="0"/>
              <a:t>methodology</a:t>
            </a:r>
            <a:r>
              <a:rPr lang="en-US" dirty="0" smtClean="0"/>
              <a:t> you will employ. If you intend to rely not just on library research but also on methods like interviews, surveys and participant observation, you need to describe these plans in some detail. You need to justify your chosen method(s) and explain </a:t>
            </a:r>
            <a:r>
              <a:rPr lang="en-US" u="sng" dirty="0" smtClean="0"/>
              <a:t>why</a:t>
            </a:r>
            <a:r>
              <a:rPr lang="en-US" dirty="0" smtClean="0"/>
              <a:t> you chose them.</a:t>
            </a:r>
            <a:endParaRPr lang="en-GB" dirty="0" smtClean="0">
              <a:effectLst>
                <a:outerShdw blurRad="50800" dist="38100" algn="tr" rotWithShape="0">
                  <a:prstClr val="black">
                    <a:alpha val="40000"/>
                  </a:prstClr>
                </a:outerShdw>
              </a:effectLst>
            </a:endParaRPr>
          </a:p>
        </p:txBody>
      </p:sp>
    </p:spTree>
  </p:cSld>
  <p:clrMapOvr>
    <a:masterClrMapping/>
  </p:clrMapOvr>
  <p:transition>
    <p:fad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proposal – constituent parts</a:t>
            </a:r>
            <a:endParaRPr lang="en-GB" dirty="0"/>
          </a:p>
        </p:txBody>
      </p:sp>
      <p:sp>
        <p:nvSpPr>
          <p:cNvPr id="3" name="Content Placeholder 2"/>
          <p:cNvSpPr>
            <a:spLocks noGrp="1"/>
          </p:cNvSpPr>
          <p:nvPr>
            <p:ph idx="1"/>
          </p:nvPr>
        </p:nvSpPr>
        <p:spPr/>
        <p:txBody>
          <a:bodyPr>
            <a:normAutofit/>
          </a:bodyPr>
          <a:lstStyle/>
          <a:p>
            <a:pPr lvl="0"/>
            <a:r>
              <a:rPr lang="en-GB" dirty="0" smtClean="0"/>
              <a:t>A discussion of the main themes and sub-themes that you envisage the finished product (the research paper) will cover.</a:t>
            </a:r>
            <a:endParaRPr lang="en-GB" dirty="0" smtClean="0">
              <a:effectLst>
                <a:outerShdw blurRad="50800" dist="38100" algn="tr" rotWithShape="0">
                  <a:prstClr val="black">
                    <a:alpha val="40000"/>
                  </a:prstClr>
                </a:outerShdw>
              </a:effectLst>
            </a:endParaRPr>
          </a:p>
          <a:p>
            <a:endParaRPr lang="en-GB" dirty="0" smtClean="0"/>
          </a:p>
          <a:p>
            <a:endParaRPr lang="en-GB" dirty="0"/>
          </a:p>
        </p:txBody>
      </p:sp>
    </p:spTree>
  </p:cSld>
  <p:clrMapOvr>
    <a:masterClrMapping/>
  </p:clrMapOvr>
  <p:transition>
    <p:fad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764704"/>
            <a:ext cx="7128792" cy="5293757"/>
          </a:xfrm>
          <a:prstGeom prst="rect">
            <a:avLst/>
          </a:prstGeom>
          <a:noFill/>
        </p:spPr>
        <p:txBody>
          <a:bodyPr wrap="square" rtlCol="0">
            <a:spAutoFit/>
          </a:bodyPr>
          <a:lstStyle/>
          <a:p>
            <a:r>
              <a:rPr lang="en-GB" sz="4000" dirty="0" smtClean="0"/>
              <a:t>Reflect on your learning/experience to date</a:t>
            </a:r>
          </a:p>
          <a:p>
            <a:r>
              <a:rPr lang="en-GB" sz="4000" dirty="0" smtClean="0"/>
              <a:t>Consider how you find, analyse and evidence the points that are made</a:t>
            </a:r>
          </a:p>
          <a:p>
            <a:r>
              <a:rPr lang="en-GB" sz="4000" dirty="0" smtClean="0"/>
              <a:t>Look at the strengths and weaknesses of any project/proposal</a:t>
            </a:r>
          </a:p>
          <a:p>
            <a:endParaRPr lang="en-GB" dirty="0"/>
          </a:p>
        </p:txBody>
      </p:sp>
    </p:spTree>
  </p:cSld>
  <p:clrMapOvr>
    <a:masterClrMapping/>
  </p:clrMapOvr>
  <p:transition>
    <p:fad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a:bodyPr>
          <a:lstStyle/>
          <a:p>
            <a:pPr lvl="0"/>
            <a:r>
              <a:rPr lang="en-US" dirty="0" smtClean="0"/>
              <a:t>A list of books /journal articles/ other sources relevant to your subject.  </a:t>
            </a:r>
          </a:p>
          <a:p>
            <a:pPr lvl="0"/>
            <a:endParaRPr lang="en-GB" dirty="0" smtClean="0">
              <a:effectLst>
                <a:outerShdw blurRad="50800" dist="38100" algn="tr" rotWithShape="0">
                  <a:prstClr val="black">
                    <a:alpha val="40000"/>
                  </a:prstClr>
                </a:outerShdw>
              </a:effectLst>
            </a:endParaRPr>
          </a:p>
          <a:p>
            <a:pPr lvl="0"/>
            <a:r>
              <a:rPr lang="en-US" b="1" dirty="0" smtClean="0"/>
              <a:t>Remember: </a:t>
            </a:r>
            <a:r>
              <a:rPr lang="en-US" dirty="0" smtClean="0"/>
              <a:t>the web is an unregulated source and not all web-based material is reliable. You must exercise caution and common sense when using such material.</a:t>
            </a:r>
            <a:endParaRPr lang="en-GB" dirty="0" smtClean="0">
              <a:effectLst>
                <a:outerShdw blurRad="50800" dist="38100" algn="tr" rotWithShape="0">
                  <a:prstClr val="black">
                    <a:alpha val="40000"/>
                  </a:prstClr>
                </a:outerShdw>
              </a:effectLst>
            </a:endParaRPr>
          </a:p>
          <a:p>
            <a:pPr lvl="0">
              <a:buNone/>
            </a:pPr>
            <a:r>
              <a:rPr lang="en-GB" b="1" dirty="0" smtClean="0"/>
              <a:t> </a:t>
            </a:r>
            <a:endParaRPr lang="en-GB" dirty="0" smtClean="0">
              <a:effectLst>
                <a:outerShdw blurRad="50800" dist="38100" algn="tr" rotWithShape="0">
                  <a:prstClr val="black">
                    <a:alpha val="40000"/>
                  </a:prstClr>
                </a:outerShdw>
              </a:effectLst>
            </a:endParaRPr>
          </a:p>
          <a:p>
            <a:endParaRPr lang="en-GB" dirty="0"/>
          </a:p>
        </p:txBody>
      </p:sp>
    </p:spTree>
  </p:cSld>
  <p:clrMapOvr>
    <a:masterClrMapping/>
  </p:clrMapOvr>
  <p:transition>
    <p:fade/>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a:t>
            </a:r>
            <a:endParaRPr lang="en-GB" dirty="0"/>
          </a:p>
        </p:txBody>
      </p:sp>
      <p:sp>
        <p:nvSpPr>
          <p:cNvPr id="3" name="Content Placeholder 2"/>
          <p:cNvSpPr>
            <a:spLocks noGrp="1"/>
          </p:cNvSpPr>
          <p:nvPr>
            <p:ph idx="1"/>
          </p:nvPr>
        </p:nvSpPr>
        <p:spPr/>
        <p:txBody>
          <a:bodyPr>
            <a:normAutofit lnSpcReduction="10000"/>
          </a:bodyPr>
          <a:lstStyle/>
          <a:p>
            <a:r>
              <a:rPr lang="en-US" dirty="0" smtClean="0"/>
              <a:t>Please refer to the School’s Referencing Guide, and make sure you get into the habit of working to the specifications set out there right from the start.</a:t>
            </a:r>
          </a:p>
          <a:p>
            <a:r>
              <a:rPr lang="en-US" dirty="0" smtClean="0"/>
              <a:t>Use </a:t>
            </a:r>
            <a:r>
              <a:rPr lang="en-US" dirty="0" err="1" smtClean="0"/>
              <a:t>RefWorks</a:t>
            </a:r>
            <a:r>
              <a:rPr lang="en-US" dirty="0" smtClean="0"/>
              <a:t> to keep lists of your materials</a:t>
            </a:r>
          </a:p>
          <a:p>
            <a:r>
              <a:rPr lang="en-US" dirty="0" smtClean="0"/>
              <a:t>Fully format your web sources </a:t>
            </a:r>
          </a:p>
          <a:p>
            <a:r>
              <a:rPr lang="en-US" dirty="0" smtClean="0"/>
              <a:t>Keep in mind the perils of plagiarism (deliberate and inadvertent)</a:t>
            </a:r>
            <a:endParaRPr lang="en-GB" dirty="0" smtClean="0"/>
          </a:p>
          <a:p>
            <a:endParaRPr lang="en-GB" dirty="0"/>
          </a:p>
        </p:txBody>
      </p:sp>
    </p:spTree>
  </p:cSld>
  <p:clrMapOvr>
    <a:masterClrMapping/>
  </p:clrMapOvr>
  <p:transition>
    <p:fade/>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188640"/>
            <a:ext cx="8424936" cy="1477328"/>
          </a:xfrm>
          <a:prstGeom prst="rect">
            <a:avLst/>
          </a:prstGeom>
          <a:noFill/>
        </p:spPr>
        <p:txBody>
          <a:bodyPr wrap="square" rtlCol="0">
            <a:spAutoFit/>
          </a:bodyPr>
          <a:lstStyle/>
          <a:p>
            <a:r>
              <a:rPr lang="en-GB" sz="5400" dirty="0" smtClean="0"/>
              <a:t>Presenting your work</a:t>
            </a:r>
          </a:p>
          <a:p>
            <a:endParaRPr lang="en-GB" dirty="0" smtClean="0"/>
          </a:p>
          <a:p>
            <a:endParaRPr lang="en-GB" dirty="0" smtClean="0"/>
          </a:p>
        </p:txBody>
      </p:sp>
      <p:sp>
        <p:nvSpPr>
          <p:cNvPr id="3" name="TextBox 2"/>
          <p:cNvSpPr txBox="1"/>
          <p:nvPr/>
        </p:nvSpPr>
        <p:spPr>
          <a:xfrm>
            <a:off x="539552" y="1412776"/>
            <a:ext cx="8208912" cy="4524315"/>
          </a:xfrm>
          <a:prstGeom prst="rect">
            <a:avLst/>
          </a:prstGeom>
          <a:noFill/>
        </p:spPr>
        <p:txBody>
          <a:bodyPr wrap="square" rtlCol="0">
            <a:spAutoFit/>
          </a:bodyPr>
          <a:lstStyle/>
          <a:p>
            <a:r>
              <a:rPr lang="en-GB" sz="3200" dirty="0" smtClean="0"/>
              <a:t>Make sure the final work looks professional (according to School standard) </a:t>
            </a:r>
          </a:p>
          <a:p>
            <a:r>
              <a:rPr lang="en-GB" sz="3200" dirty="0" smtClean="0"/>
              <a:t>Don’t use Comic Sans or unusual fonts; black font on white page  </a:t>
            </a:r>
          </a:p>
          <a:p>
            <a:r>
              <a:rPr lang="en-GB" sz="3200" dirty="0" smtClean="0"/>
              <a:t>Be consistent in font, italics, bold, indent etc.</a:t>
            </a:r>
          </a:p>
          <a:p>
            <a:r>
              <a:rPr lang="en-GB" sz="3200" dirty="0" smtClean="0"/>
              <a:t>Use academic language at all times (avoid colloquialisms, text speak, etc.)</a:t>
            </a:r>
          </a:p>
          <a:p>
            <a:endParaRPr lang="en-GB" sz="3200" dirty="0" smtClean="0"/>
          </a:p>
        </p:txBody>
      </p:sp>
    </p:spTree>
  </p:cSld>
  <p:clrMapOvr>
    <a:masterClrMapping/>
  </p:clrMapOvr>
  <p:transition>
    <p:fade/>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31640" y="620688"/>
            <a:ext cx="5526360" cy="5509200"/>
          </a:xfrm>
          <a:prstGeom prst="rect">
            <a:avLst/>
          </a:prstGeom>
        </p:spPr>
        <p:txBody>
          <a:bodyPr wrap="square">
            <a:spAutoFit/>
          </a:bodyPr>
          <a:lstStyle/>
          <a:p>
            <a:r>
              <a:rPr lang="en-GB" sz="3200" dirty="0" smtClean="0"/>
              <a:t>Ensure you have proof read your final work</a:t>
            </a:r>
          </a:p>
          <a:p>
            <a:r>
              <a:rPr lang="en-GB" sz="3200" dirty="0" smtClean="0"/>
              <a:t>Keep these elements in mind when planning your work, and ensure you are familiar with formatting and other issues</a:t>
            </a:r>
          </a:p>
          <a:p>
            <a:r>
              <a:rPr lang="en-GB" sz="3200" dirty="0" smtClean="0"/>
              <a:t>Practice these skills when presenting other work, as you build towards the dissertation!</a:t>
            </a:r>
          </a:p>
        </p:txBody>
      </p:sp>
    </p:spTree>
  </p:cSld>
  <p:clrMapOvr>
    <a:masterClrMapping/>
  </p:clrMapOvr>
  <p:transition>
    <p:fade/>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88640"/>
            <a:ext cx="7772400" cy="1470025"/>
          </a:xfrm>
        </p:spPr>
        <p:txBody>
          <a:bodyPr/>
          <a:lstStyle/>
          <a:p>
            <a:r>
              <a:rPr lang="en-GB" dirty="0" smtClean="0"/>
              <a:t>Time management</a:t>
            </a:r>
            <a:endParaRPr lang="en-GB" dirty="0"/>
          </a:p>
        </p:txBody>
      </p:sp>
      <p:sp>
        <p:nvSpPr>
          <p:cNvPr id="3" name="Subtitle 2"/>
          <p:cNvSpPr>
            <a:spLocks noGrp="1"/>
          </p:cNvSpPr>
          <p:nvPr>
            <p:ph type="subTitle" idx="1"/>
          </p:nvPr>
        </p:nvSpPr>
        <p:spPr>
          <a:xfrm>
            <a:off x="1371600" y="1340768"/>
            <a:ext cx="6400800" cy="4298032"/>
          </a:xfrm>
        </p:spPr>
        <p:txBody>
          <a:bodyPr/>
          <a:lstStyle/>
          <a:p>
            <a:pPr algn="l"/>
            <a:r>
              <a:rPr lang="en-GB" dirty="0" smtClean="0">
                <a:solidFill>
                  <a:schemeClr val="tx2"/>
                </a:solidFill>
              </a:rPr>
              <a:t>Keep to deadlines</a:t>
            </a:r>
          </a:p>
          <a:p>
            <a:pPr algn="l"/>
            <a:r>
              <a:rPr lang="en-GB" dirty="0" smtClean="0">
                <a:solidFill>
                  <a:schemeClr val="tx2"/>
                </a:solidFill>
              </a:rPr>
              <a:t>Plan how you intend to proceed with the project</a:t>
            </a:r>
          </a:p>
          <a:p>
            <a:pPr algn="l"/>
            <a:r>
              <a:rPr lang="en-GB" dirty="0" smtClean="0">
                <a:solidFill>
                  <a:schemeClr val="tx2"/>
                </a:solidFill>
              </a:rPr>
              <a:t>Be realistic with your targets</a:t>
            </a:r>
          </a:p>
          <a:p>
            <a:pPr algn="l"/>
            <a:r>
              <a:rPr lang="en-GB" dirty="0" smtClean="0">
                <a:solidFill>
                  <a:schemeClr val="tx2"/>
                </a:solidFill>
              </a:rPr>
              <a:t>Reward yourself if you make the target</a:t>
            </a:r>
          </a:p>
          <a:p>
            <a:endParaRPr lang="en-GB" dirty="0" smtClean="0"/>
          </a:p>
          <a:p>
            <a:endParaRPr lang="en-GB" dirty="0"/>
          </a:p>
        </p:txBody>
      </p:sp>
    </p:spTree>
  </p:cSld>
  <p:clrMapOvr>
    <a:masterClrMapping/>
  </p:clrMapOvr>
  <p:transition>
    <p:fade/>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584" y="404664"/>
            <a:ext cx="6552728" cy="5909310"/>
          </a:xfrm>
          <a:prstGeom prst="rect">
            <a:avLst/>
          </a:prstGeom>
          <a:noFill/>
        </p:spPr>
        <p:txBody>
          <a:bodyPr wrap="square" rtlCol="0">
            <a:spAutoFit/>
          </a:bodyPr>
          <a:lstStyle/>
          <a:p>
            <a:r>
              <a:rPr lang="en-GB" sz="3600" dirty="0" smtClean="0">
                <a:solidFill>
                  <a:schemeClr val="tx2"/>
                </a:solidFill>
              </a:rPr>
              <a:t>Set your deadline and work backwards from it</a:t>
            </a:r>
          </a:p>
          <a:p>
            <a:r>
              <a:rPr lang="en-GB" sz="3600" dirty="0" smtClean="0">
                <a:solidFill>
                  <a:schemeClr val="tx2"/>
                </a:solidFill>
              </a:rPr>
              <a:t>Allow time for proof-reading/checking</a:t>
            </a:r>
          </a:p>
          <a:p>
            <a:r>
              <a:rPr lang="en-GB" sz="3600" dirty="0" smtClean="0">
                <a:solidFill>
                  <a:schemeClr val="tx2"/>
                </a:solidFill>
              </a:rPr>
              <a:t>Allow time for possible illness or other personal issues</a:t>
            </a:r>
          </a:p>
          <a:p>
            <a:r>
              <a:rPr lang="en-GB" sz="3600" dirty="0" smtClean="0">
                <a:solidFill>
                  <a:schemeClr val="tx2"/>
                </a:solidFill>
              </a:rPr>
              <a:t>Allow time for computer malfunction</a:t>
            </a:r>
          </a:p>
          <a:p>
            <a:r>
              <a:rPr lang="en-GB" sz="3600" dirty="0" smtClean="0">
                <a:solidFill>
                  <a:schemeClr val="tx2"/>
                </a:solidFill>
              </a:rPr>
              <a:t>Keep returning to your schedule and update it.</a:t>
            </a:r>
          </a:p>
          <a:p>
            <a:endParaRPr lang="en-GB" dirty="0"/>
          </a:p>
        </p:txBody>
      </p:sp>
    </p:spTree>
  </p:cSld>
  <p:clrMapOvr>
    <a:masterClrMapping/>
  </p:clrMapOvr>
  <p:transition>
    <p:fade/>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577" y="1412776"/>
            <a:ext cx="6120680" cy="4524315"/>
          </a:xfrm>
          <a:prstGeom prst="rect">
            <a:avLst/>
          </a:prstGeom>
          <a:noFill/>
        </p:spPr>
        <p:txBody>
          <a:bodyPr wrap="square" rtlCol="0">
            <a:spAutoFit/>
          </a:bodyPr>
          <a:lstStyle/>
          <a:p>
            <a:r>
              <a:rPr lang="en-GB" sz="3600" dirty="0" smtClean="0">
                <a:solidFill>
                  <a:schemeClr val="tx2"/>
                </a:solidFill>
              </a:rPr>
              <a:t>How long will each task take? Add at least half on again (it always takes longer than you think.</a:t>
            </a:r>
          </a:p>
          <a:p>
            <a:endParaRPr lang="en-GB" sz="3600" dirty="0" smtClean="0">
              <a:solidFill>
                <a:schemeClr val="tx2"/>
              </a:solidFill>
            </a:endParaRPr>
          </a:p>
          <a:p>
            <a:r>
              <a:rPr lang="en-GB" sz="3600" dirty="0" smtClean="0">
                <a:solidFill>
                  <a:schemeClr val="tx2"/>
                </a:solidFill>
              </a:rPr>
              <a:t>If your plan looks too ambitious or unrealistic, adapt it.</a:t>
            </a:r>
            <a:endParaRPr lang="en-GB" sz="3600" dirty="0">
              <a:solidFill>
                <a:schemeClr val="tx2"/>
              </a:solidFill>
            </a:endParaRPr>
          </a:p>
        </p:txBody>
      </p:sp>
    </p:spTree>
  </p:cSld>
  <p:clrMapOvr>
    <a:masterClrMapping/>
  </p:clrMapOvr>
  <p:transition>
    <p:fade/>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Planning format suggestions</a:t>
            </a:r>
            <a:endParaRPr lang="en-GB" dirty="0"/>
          </a:p>
        </p:txBody>
      </p:sp>
      <p:graphicFrame>
        <p:nvGraphicFramePr>
          <p:cNvPr id="4" name="Table 3"/>
          <p:cNvGraphicFramePr>
            <a:graphicFrameLocks noGrp="1"/>
          </p:cNvGraphicFramePr>
          <p:nvPr/>
        </p:nvGraphicFramePr>
        <p:xfrm>
          <a:off x="683567" y="1412775"/>
          <a:ext cx="7704856" cy="4608512"/>
        </p:xfrm>
        <a:graphic>
          <a:graphicData uri="http://schemas.openxmlformats.org/drawingml/2006/table">
            <a:tbl>
              <a:tblPr/>
              <a:tblGrid>
                <a:gridCol w="1540638"/>
                <a:gridCol w="1540638"/>
                <a:gridCol w="1540638"/>
                <a:gridCol w="1541471"/>
                <a:gridCol w="1541471"/>
              </a:tblGrid>
              <a:tr h="1505852">
                <a:tc>
                  <a:txBody>
                    <a:bodyPr/>
                    <a:lstStyle/>
                    <a:p>
                      <a:pPr>
                        <a:lnSpc>
                          <a:spcPct val="115000"/>
                        </a:lnSpc>
                        <a:spcAft>
                          <a:spcPts val="0"/>
                        </a:spcAft>
                      </a:pPr>
                      <a:r>
                        <a:rPr lang="en-GB" sz="3200" dirty="0">
                          <a:latin typeface="Calibri"/>
                          <a:ea typeface="Calibri"/>
                          <a:cs typeface="Times New Roman"/>
                        </a:rPr>
                        <a:t>TASK</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800" dirty="0">
                          <a:latin typeface="Calibri"/>
                          <a:ea typeface="Calibri"/>
                          <a:cs typeface="Times New Roman"/>
                        </a:rPr>
                        <a:t>ACTIONS NEEDED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dirty="0">
                          <a:latin typeface="Calibri"/>
                          <a:ea typeface="Calibri"/>
                          <a:cs typeface="Times New Roman"/>
                        </a:rPr>
                        <a:t>RESOURCES NEEDED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dirty="0">
                          <a:latin typeface="Calibri"/>
                          <a:ea typeface="Calibri"/>
                          <a:cs typeface="Times New Roman"/>
                        </a:rPr>
                        <a:t>BY (DEADLINE)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dirty="0">
                          <a:latin typeface="Calibri"/>
                          <a:ea typeface="Calibri"/>
                          <a:cs typeface="Times New Roman"/>
                        </a:rPr>
                        <a:t>PROGRESS MADE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75665">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75665">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75665">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75665">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11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40961"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Tree>
  </p:cSld>
  <p:clrMapOvr>
    <a:masterClrMapping/>
  </p:clrMapOvr>
  <p:transition>
    <p:fade/>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323528" y="1412776"/>
          <a:ext cx="8496940" cy="1008112"/>
        </p:xfrm>
        <a:graphic>
          <a:graphicData uri="http://schemas.openxmlformats.org/drawingml/2006/table">
            <a:tbl>
              <a:tblPr firstRow="1" bandRow="1">
                <a:tableStyleId>{21E4AEA4-8DFA-4A89-87EB-49C32662AFE0}</a:tableStyleId>
              </a:tblPr>
              <a:tblGrid>
                <a:gridCol w="849694"/>
                <a:gridCol w="849694"/>
                <a:gridCol w="849694"/>
                <a:gridCol w="849694"/>
                <a:gridCol w="849694"/>
                <a:gridCol w="849694"/>
                <a:gridCol w="849694"/>
                <a:gridCol w="849694"/>
                <a:gridCol w="849694"/>
                <a:gridCol w="849694"/>
              </a:tblGrid>
              <a:tr h="1008112">
                <a:tc>
                  <a:txBody>
                    <a:bodyPr/>
                    <a:lstStyle/>
                    <a:p>
                      <a:r>
                        <a:rPr lang="en-GB" dirty="0" smtClean="0"/>
                        <a:t>Week 1</a:t>
                      </a:r>
                      <a:endParaRPr lang="en-GB" dirty="0"/>
                    </a:p>
                  </a:txBody>
                  <a:tcPr/>
                </a:tc>
                <a:tc>
                  <a:txBody>
                    <a:bodyPr/>
                    <a:lstStyle/>
                    <a:p>
                      <a:r>
                        <a:rPr lang="en-GB" dirty="0" smtClean="0"/>
                        <a:t>Week 2</a:t>
                      </a:r>
                      <a:endParaRPr lang="en-GB" dirty="0"/>
                    </a:p>
                  </a:txBody>
                  <a:tcPr/>
                </a:tc>
                <a:tc>
                  <a:txBody>
                    <a:bodyPr/>
                    <a:lstStyle/>
                    <a:p>
                      <a:r>
                        <a:rPr lang="en-GB" dirty="0" smtClean="0"/>
                        <a:t>Week</a:t>
                      </a:r>
                      <a:r>
                        <a:rPr lang="en-GB" baseline="0" dirty="0" smtClean="0"/>
                        <a:t> 3</a:t>
                      </a:r>
                      <a:endParaRPr lang="en-GB" dirty="0"/>
                    </a:p>
                  </a:txBody>
                  <a:tcPr/>
                </a:tc>
                <a:tc>
                  <a:txBody>
                    <a:bodyPr/>
                    <a:lstStyle/>
                    <a:p>
                      <a:r>
                        <a:rPr lang="en-GB" dirty="0" smtClean="0"/>
                        <a:t>Week 4</a:t>
                      </a:r>
                      <a:endParaRPr lang="en-GB" dirty="0"/>
                    </a:p>
                  </a:txBody>
                  <a:tcPr/>
                </a:tc>
                <a:tc>
                  <a:txBody>
                    <a:bodyPr/>
                    <a:lstStyle/>
                    <a:p>
                      <a:r>
                        <a:rPr lang="en-GB" dirty="0" smtClean="0"/>
                        <a:t>Week 5</a:t>
                      </a:r>
                      <a:endParaRPr lang="en-GB" dirty="0"/>
                    </a:p>
                  </a:txBody>
                  <a:tcPr/>
                </a:tc>
                <a:tc>
                  <a:txBody>
                    <a:bodyPr/>
                    <a:lstStyle/>
                    <a:p>
                      <a:r>
                        <a:rPr lang="en-GB" dirty="0" smtClean="0"/>
                        <a:t>Week 6</a:t>
                      </a:r>
                      <a:endParaRPr lang="en-GB" dirty="0"/>
                    </a:p>
                  </a:txBody>
                  <a:tcPr/>
                </a:tc>
                <a:tc>
                  <a:txBody>
                    <a:bodyPr/>
                    <a:lstStyle/>
                    <a:p>
                      <a:r>
                        <a:rPr lang="en-GB" dirty="0" smtClean="0"/>
                        <a:t>Week 7</a:t>
                      </a:r>
                      <a:endParaRPr lang="en-GB" dirty="0"/>
                    </a:p>
                  </a:txBody>
                  <a:tcPr/>
                </a:tc>
                <a:tc>
                  <a:txBody>
                    <a:bodyPr/>
                    <a:lstStyle/>
                    <a:p>
                      <a:r>
                        <a:rPr lang="en-GB" dirty="0" smtClean="0"/>
                        <a:t>Week 8</a:t>
                      </a:r>
                      <a:endParaRPr lang="en-GB" dirty="0"/>
                    </a:p>
                  </a:txBody>
                  <a:tcPr/>
                </a:tc>
                <a:tc>
                  <a:txBody>
                    <a:bodyPr/>
                    <a:lstStyle/>
                    <a:p>
                      <a:r>
                        <a:rPr lang="en-GB" dirty="0" smtClean="0"/>
                        <a:t>Week 9</a:t>
                      </a:r>
                      <a:endParaRPr lang="en-GB" dirty="0"/>
                    </a:p>
                  </a:txBody>
                  <a:tcPr/>
                </a:tc>
                <a:tc>
                  <a:txBody>
                    <a:bodyPr/>
                    <a:lstStyle/>
                    <a:p>
                      <a:r>
                        <a:rPr lang="en-GB" dirty="0" smtClean="0"/>
                        <a:t>Week 10</a:t>
                      </a:r>
                      <a:endParaRPr lang="en-GB" dirty="0"/>
                    </a:p>
                  </a:txBody>
                  <a:tcPr/>
                </a:tc>
              </a:tr>
            </a:tbl>
          </a:graphicData>
        </a:graphic>
      </p:graphicFrame>
      <p:sp>
        <p:nvSpPr>
          <p:cNvPr id="3" name="Up Arrow 2"/>
          <p:cNvSpPr/>
          <p:nvPr/>
        </p:nvSpPr>
        <p:spPr>
          <a:xfrm>
            <a:off x="611560" y="2924944"/>
            <a:ext cx="484632" cy="97840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Up Arrow 3"/>
          <p:cNvSpPr/>
          <p:nvPr/>
        </p:nvSpPr>
        <p:spPr>
          <a:xfrm>
            <a:off x="3131840" y="2852936"/>
            <a:ext cx="484632" cy="97840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Up Arrow 4"/>
          <p:cNvSpPr/>
          <p:nvPr/>
        </p:nvSpPr>
        <p:spPr>
          <a:xfrm>
            <a:off x="6516216" y="2852936"/>
            <a:ext cx="484632" cy="97840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1520" y="4149080"/>
            <a:ext cx="2232248" cy="646331"/>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Background reading section 1</a:t>
            </a:r>
            <a:endParaRPr lang="en-GB" dirty="0"/>
          </a:p>
        </p:txBody>
      </p:sp>
      <p:sp>
        <p:nvSpPr>
          <p:cNvPr id="7" name="TextBox 6"/>
          <p:cNvSpPr txBox="1"/>
          <p:nvPr/>
        </p:nvSpPr>
        <p:spPr>
          <a:xfrm>
            <a:off x="2771800" y="4149080"/>
            <a:ext cx="2232248" cy="646331"/>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Notes preparation section 1</a:t>
            </a:r>
            <a:endParaRPr lang="en-GB" dirty="0"/>
          </a:p>
        </p:txBody>
      </p:sp>
      <p:sp>
        <p:nvSpPr>
          <p:cNvPr id="8" name="TextBox 7"/>
          <p:cNvSpPr txBox="1"/>
          <p:nvPr/>
        </p:nvSpPr>
        <p:spPr>
          <a:xfrm>
            <a:off x="5868144" y="4221088"/>
            <a:ext cx="2232248" cy="369332"/>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Draft section 1</a:t>
            </a:r>
            <a:endParaRPr lang="en-GB" dirty="0"/>
          </a:p>
        </p:txBody>
      </p:sp>
      <p:cxnSp>
        <p:nvCxnSpPr>
          <p:cNvPr id="10" name="Straight Arrow Connector 9"/>
          <p:cNvCxnSpPr/>
          <p:nvPr/>
        </p:nvCxnSpPr>
        <p:spPr>
          <a:xfrm>
            <a:off x="1691680" y="764704"/>
            <a:ext cx="1346448" cy="105841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1259632" y="476672"/>
            <a:ext cx="1510350" cy="369332"/>
          </a:xfrm>
          <a:prstGeom prst="rect">
            <a:avLst/>
          </a:prstGeom>
          <a:noFill/>
          <a:ln>
            <a:solidFill>
              <a:schemeClr val="tx2"/>
            </a:solidFill>
          </a:ln>
        </p:spPr>
        <p:txBody>
          <a:bodyPr wrap="none" rtlCol="0">
            <a:spAutoFit/>
          </a:bodyPr>
          <a:lstStyle/>
          <a:p>
            <a:r>
              <a:rPr lang="en-GB" dirty="0" smtClean="0"/>
              <a:t>Library work</a:t>
            </a:r>
            <a:endParaRPr lang="en-GB" dirty="0"/>
          </a:p>
        </p:txBody>
      </p:sp>
      <p:cxnSp>
        <p:nvCxnSpPr>
          <p:cNvPr id="14" name="Straight Arrow Connector 13"/>
          <p:cNvCxnSpPr/>
          <p:nvPr/>
        </p:nvCxnSpPr>
        <p:spPr>
          <a:xfrm>
            <a:off x="2699792" y="836712"/>
            <a:ext cx="3528392" cy="100811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7" name="Up Arrow 16"/>
          <p:cNvSpPr/>
          <p:nvPr/>
        </p:nvSpPr>
        <p:spPr>
          <a:xfrm>
            <a:off x="4788024" y="2420888"/>
            <a:ext cx="484632" cy="978408"/>
          </a:xfrm>
          <a:prstGeom prst="up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4644008" y="3501008"/>
            <a:ext cx="1603324" cy="369332"/>
          </a:xfrm>
          <a:prstGeom prst="rect">
            <a:avLst/>
          </a:prstGeom>
          <a:noFill/>
          <a:ln>
            <a:solidFill>
              <a:schemeClr val="tx2"/>
            </a:solidFill>
          </a:ln>
        </p:spPr>
        <p:txBody>
          <a:bodyPr wrap="none" rtlCol="0">
            <a:spAutoFit/>
          </a:bodyPr>
          <a:lstStyle/>
          <a:p>
            <a:r>
              <a:rPr lang="en-GB" dirty="0" smtClean="0"/>
              <a:t>Reading week</a:t>
            </a:r>
            <a:endParaRPr lang="en-GB" dirty="0"/>
          </a:p>
        </p:txBody>
      </p:sp>
      <p:sp>
        <p:nvSpPr>
          <p:cNvPr id="19" name="TextBox 18"/>
          <p:cNvSpPr txBox="1"/>
          <p:nvPr/>
        </p:nvSpPr>
        <p:spPr>
          <a:xfrm>
            <a:off x="683568" y="5301208"/>
            <a:ext cx="5977919" cy="923330"/>
          </a:xfrm>
          <a:prstGeom prst="rect">
            <a:avLst/>
          </a:prstGeom>
          <a:noFill/>
          <a:ln>
            <a:solidFill>
              <a:schemeClr val="tx1"/>
            </a:solidFill>
          </a:ln>
        </p:spPr>
        <p:txBody>
          <a:bodyPr wrap="none" rtlCol="0">
            <a:spAutoFit/>
          </a:bodyPr>
          <a:lstStyle/>
          <a:p>
            <a:r>
              <a:rPr lang="en-GB" b="1" dirty="0" smtClean="0"/>
              <a:t>Use this model weekly, and also month by month</a:t>
            </a:r>
          </a:p>
          <a:p>
            <a:endParaRPr lang="en-GB" b="1" dirty="0" smtClean="0"/>
          </a:p>
          <a:p>
            <a:r>
              <a:rPr lang="en-GB" b="1" dirty="0" smtClean="0"/>
              <a:t>Keep reviewing your plans</a:t>
            </a:r>
            <a:endParaRPr lang="en-GB" b="1" dirty="0"/>
          </a:p>
        </p:txBody>
      </p:sp>
    </p:spTree>
  </p:cSld>
  <p:clrMapOvr>
    <a:masterClrMapping/>
  </p:clrMapOvr>
  <p:transition>
    <p:fade/>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88640"/>
            <a:ext cx="7772400" cy="1470025"/>
          </a:xfrm>
        </p:spPr>
        <p:txBody>
          <a:bodyPr/>
          <a:lstStyle/>
          <a:p>
            <a:r>
              <a:rPr lang="en-GB" dirty="0" smtClean="0"/>
              <a:t>Be </a:t>
            </a:r>
            <a:r>
              <a:rPr lang="en-GB" dirty="0" smtClean="0">
                <a:solidFill>
                  <a:srgbClr val="FF0000"/>
                </a:solidFill>
              </a:rPr>
              <a:t>SMART</a:t>
            </a:r>
            <a:endParaRPr lang="en-GB" dirty="0">
              <a:solidFill>
                <a:srgbClr val="FF0000"/>
              </a:solidFill>
            </a:endParaRPr>
          </a:p>
        </p:txBody>
      </p:sp>
      <p:sp>
        <p:nvSpPr>
          <p:cNvPr id="3" name="Subtitle 2"/>
          <p:cNvSpPr>
            <a:spLocks noGrp="1"/>
          </p:cNvSpPr>
          <p:nvPr>
            <p:ph type="subTitle" idx="1"/>
          </p:nvPr>
        </p:nvSpPr>
        <p:spPr>
          <a:xfrm>
            <a:off x="1403648" y="1556792"/>
            <a:ext cx="6400800" cy="4896544"/>
          </a:xfrm>
        </p:spPr>
        <p:txBody>
          <a:bodyPr>
            <a:normAutofit fontScale="85000" lnSpcReduction="10000"/>
          </a:bodyPr>
          <a:lstStyle/>
          <a:p>
            <a:pPr algn="l"/>
            <a:r>
              <a:rPr lang="en-GB" dirty="0" smtClean="0">
                <a:solidFill>
                  <a:schemeClr val="tx2"/>
                </a:solidFill>
              </a:rPr>
              <a:t>Is your question </a:t>
            </a:r>
            <a:r>
              <a:rPr lang="en-GB" dirty="0" smtClean="0">
                <a:solidFill>
                  <a:srgbClr val="FF0000"/>
                </a:solidFill>
              </a:rPr>
              <a:t>S</a:t>
            </a:r>
            <a:r>
              <a:rPr lang="en-GB" dirty="0" smtClean="0">
                <a:solidFill>
                  <a:schemeClr val="tx2"/>
                </a:solidFill>
              </a:rPr>
              <a:t>pecific?</a:t>
            </a:r>
          </a:p>
          <a:p>
            <a:pPr algn="l"/>
            <a:r>
              <a:rPr lang="en-GB" dirty="0" smtClean="0">
                <a:solidFill>
                  <a:schemeClr val="tx2"/>
                </a:solidFill>
              </a:rPr>
              <a:t>Is your question </a:t>
            </a:r>
            <a:r>
              <a:rPr lang="en-GB" dirty="0" smtClean="0">
                <a:solidFill>
                  <a:srgbClr val="FF0000"/>
                </a:solidFill>
              </a:rPr>
              <a:t>M</a:t>
            </a:r>
            <a:r>
              <a:rPr lang="en-GB" dirty="0" smtClean="0">
                <a:solidFill>
                  <a:schemeClr val="tx2"/>
                </a:solidFill>
              </a:rPr>
              <a:t>easurable i.e. Will you know when you have answered it?</a:t>
            </a:r>
          </a:p>
          <a:p>
            <a:pPr algn="l"/>
            <a:r>
              <a:rPr lang="en-GB" dirty="0" smtClean="0">
                <a:solidFill>
                  <a:schemeClr val="tx2"/>
                </a:solidFill>
              </a:rPr>
              <a:t>Is your question </a:t>
            </a:r>
            <a:r>
              <a:rPr lang="en-GB" dirty="0" smtClean="0">
                <a:solidFill>
                  <a:srgbClr val="FF0000"/>
                </a:solidFill>
              </a:rPr>
              <a:t>A</a:t>
            </a:r>
            <a:r>
              <a:rPr lang="en-GB" dirty="0" smtClean="0">
                <a:solidFill>
                  <a:schemeClr val="tx2"/>
                </a:solidFill>
              </a:rPr>
              <a:t>chievable? Can it be answered in the time you have an with your skills, knowledge and resources?</a:t>
            </a:r>
          </a:p>
          <a:p>
            <a:pPr algn="l"/>
            <a:r>
              <a:rPr lang="en-GB" dirty="0" smtClean="0">
                <a:solidFill>
                  <a:schemeClr val="tx2"/>
                </a:solidFill>
              </a:rPr>
              <a:t>Is your question </a:t>
            </a:r>
            <a:r>
              <a:rPr lang="en-GB" dirty="0" smtClean="0">
                <a:solidFill>
                  <a:srgbClr val="FF0000"/>
                </a:solidFill>
              </a:rPr>
              <a:t>R</a:t>
            </a:r>
            <a:r>
              <a:rPr lang="en-GB" dirty="0" smtClean="0">
                <a:solidFill>
                  <a:schemeClr val="tx2"/>
                </a:solidFill>
              </a:rPr>
              <a:t>ealistic? Is it something reasonable for you, in your situation, to consider? Can you find information about it?</a:t>
            </a:r>
          </a:p>
          <a:p>
            <a:pPr algn="l"/>
            <a:r>
              <a:rPr lang="en-GB" dirty="0" smtClean="0">
                <a:solidFill>
                  <a:schemeClr val="tx2"/>
                </a:solidFill>
              </a:rPr>
              <a:t>Can you deal with it in the </a:t>
            </a:r>
            <a:r>
              <a:rPr lang="en-GB" dirty="0" smtClean="0">
                <a:solidFill>
                  <a:srgbClr val="FF0000"/>
                </a:solidFill>
              </a:rPr>
              <a:t>T</a:t>
            </a:r>
            <a:r>
              <a:rPr lang="en-GB" dirty="0" smtClean="0">
                <a:solidFill>
                  <a:schemeClr val="tx2"/>
                </a:solidFill>
              </a:rPr>
              <a:t>ime you have available?</a:t>
            </a:r>
            <a:endParaRPr lang="en-GB" dirty="0">
              <a:solidFill>
                <a:schemeClr val="tx2"/>
              </a:solidFill>
            </a:endParaRPr>
          </a:p>
        </p:txBody>
      </p:sp>
    </p:spTree>
  </p:cSld>
  <p:clrMapOvr>
    <a:masterClrMapping/>
  </p:clrMapOvr>
  <p:transition>
    <p:fade/>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87624" y="1628800"/>
            <a:ext cx="7200800" cy="4893647"/>
          </a:xfrm>
          <a:prstGeom prst="rect">
            <a:avLst/>
          </a:prstGeom>
          <a:noFill/>
        </p:spPr>
        <p:txBody>
          <a:bodyPr wrap="square" rtlCol="0">
            <a:spAutoFit/>
          </a:bodyPr>
          <a:lstStyle/>
          <a:p>
            <a:r>
              <a:rPr lang="en-GB" sz="2400" dirty="0" smtClean="0">
                <a:solidFill>
                  <a:schemeClr val="tx2"/>
                </a:solidFill>
              </a:rPr>
              <a:t>QUANTITATIVE 	(POSITIVIST) – methods that collect factual or numerical information; there is often a hypothesis being tested; the aim is to generalise i.e. People who do X tend to do Y </a:t>
            </a:r>
            <a:r>
              <a:rPr lang="en-GB" sz="1200" dirty="0" smtClean="0">
                <a:solidFill>
                  <a:schemeClr val="tx2"/>
                </a:solidFill>
              </a:rPr>
              <a:t>(a)</a:t>
            </a:r>
          </a:p>
          <a:p>
            <a:endParaRPr lang="en-GB" sz="2400" dirty="0" smtClean="0">
              <a:solidFill>
                <a:schemeClr val="tx2"/>
              </a:solidFill>
            </a:endParaRPr>
          </a:p>
          <a:p>
            <a:r>
              <a:rPr lang="en-GB" sz="2400" dirty="0" smtClean="0">
                <a:solidFill>
                  <a:schemeClr val="tx2"/>
                </a:solidFill>
              </a:rPr>
              <a:t>QUALITATIVE – methods that collect perceptions or look at what happens; the aim isn’t to generalise but to explore (and try and understand) one situation or one person/group </a:t>
            </a:r>
            <a:r>
              <a:rPr lang="en-GB" sz="1200" dirty="0" smtClean="0">
                <a:solidFill>
                  <a:schemeClr val="tx2"/>
                </a:solidFill>
              </a:rPr>
              <a:t>(a)</a:t>
            </a:r>
            <a:endParaRPr lang="en-GB" sz="2400" dirty="0" smtClean="0">
              <a:solidFill>
                <a:schemeClr val="tx2"/>
              </a:solidFill>
            </a:endParaRPr>
          </a:p>
          <a:p>
            <a:endParaRPr lang="en-GB" sz="2400" dirty="0" smtClean="0">
              <a:solidFill>
                <a:schemeClr val="tx2"/>
              </a:solidFill>
            </a:endParaRPr>
          </a:p>
          <a:p>
            <a:r>
              <a:rPr lang="en-GB" sz="2400" dirty="0" smtClean="0">
                <a:solidFill>
                  <a:schemeClr val="tx2"/>
                </a:solidFill>
              </a:rPr>
              <a:t>(also consider: EMPIRICAL “based on, concerned with, or verifiable by observation or experience rather than theory or pure logic”) </a:t>
            </a:r>
            <a:r>
              <a:rPr lang="en-GB" sz="1050" dirty="0" smtClean="0">
                <a:solidFill>
                  <a:schemeClr val="tx2"/>
                </a:solidFill>
              </a:rPr>
              <a:t>(b)</a:t>
            </a:r>
            <a:endParaRPr lang="en-GB" sz="1050" dirty="0">
              <a:solidFill>
                <a:schemeClr val="tx2"/>
              </a:solidFill>
            </a:endParaRPr>
          </a:p>
        </p:txBody>
      </p:sp>
      <p:sp>
        <p:nvSpPr>
          <p:cNvPr id="3" name="TextBox 2"/>
          <p:cNvSpPr txBox="1"/>
          <p:nvPr/>
        </p:nvSpPr>
        <p:spPr>
          <a:xfrm>
            <a:off x="1979712" y="1052736"/>
            <a:ext cx="5616624" cy="523220"/>
          </a:xfrm>
          <a:prstGeom prst="rect">
            <a:avLst/>
          </a:prstGeom>
          <a:noFill/>
        </p:spPr>
        <p:txBody>
          <a:bodyPr wrap="square" rtlCol="0">
            <a:spAutoFit/>
          </a:bodyPr>
          <a:lstStyle/>
          <a:p>
            <a:r>
              <a:rPr lang="en-GB" sz="2800" dirty="0" smtClean="0"/>
              <a:t>CONSIDER APPROACHES</a:t>
            </a:r>
            <a:endParaRPr lang="en-GB" sz="2800" dirty="0"/>
          </a:p>
        </p:txBody>
      </p:sp>
    </p:spTree>
  </p:cSld>
  <p:clrMapOvr>
    <a:masterClrMapping/>
  </p:clrMapOvr>
  <p:transition>
    <p:fade/>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88640"/>
            <a:ext cx="7772400" cy="1470025"/>
          </a:xfrm>
        </p:spPr>
        <p:txBody>
          <a:bodyPr/>
          <a:lstStyle/>
          <a:p>
            <a:r>
              <a:rPr lang="en-GB" dirty="0" smtClean="0"/>
              <a:t>Extend methods</a:t>
            </a:r>
            <a:endParaRPr lang="en-GB" dirty="0"/>
          </a:p>
        </p:txBody>
      </p:sp>
      <p:sp>
        <p:nvSpPr>
          <p:cNvPr id="3" name="Subtitle 2"/>
          <p:cNvSpPr>
            <a:spLocks noGrp="1"/>
          </p:cNvSpPr>
          <p:nvPr>
            <p:ph type="subTitle" idx="1"/>
          </p:nvPr>
        </p:nvSpPr>
        <p:spPr>
          <a:xfrm>
            <a:off x="1371600" y="1268760"/>
            <a:ext cx="6400800" cy="4370040"/>
          </a:xfrm>
        </p:spPr>
        <p:txBody>
          <a:bodyPr>
            <a:normAutofit fontScale="92500" lnSpcReduction="10000"/>
          </a:bodyPr>
          <a:lstStyle/>
          <a:p>
            <a:pPr algn="l"/>
            <a:r>
              <a:rPr lang="en-GB" dirty="0" smtClean="0">
                <a:solidFill>
                  <a:schemeClr val="tx2">
                    <a:lumMod val="75000"/>
                  </a:schemeClr>
                </a:solidFill>
              </a:rPr>
              <a:t>Use of ICT</a:t>
            </a:r>
          </a:p>
          <a:p>
            <a:pPr algn="l"/>
            <a:r>
              <a:rPr lang="en-GB" dirty="0" smtClean="0">
                <a:solidFill>
                  <a:schemeClr val="tx2">
                    <a:lumMod val="75000"/>
                  </a:schemeClr>
                </a:solidFill>
              </a:rPr>
              <a:t>Diagrams/images</a:t>
            </a:r>
          </a:p>
          <a:p>
            <a:pPr algn="l"/>
            <a:r>
              <a:rPr lang="en-GB" dirty="0" smtClean="0">
                <a:solidFill>
                  <a:schemeClr val="tx2">
                    <a:lumMod val="75000"/>
                  </a:schemeClr>
                </a:solidFill>
              </a:rPr>
              <a:t>Subject approaches</a:t>
            </a:r>
          </a:p>
          <a:p>
            <a:pPr algn="l"/>
            <a:r>
              <a:rPr lang="en-GB" dirty="0" smtClean="0">
                <a:solidFill>
                  <a:schemeClr val="tx2">
                    <a:lumMod val="75000"/>
                  </a:schemeClr>
                </a:solidFill>
              </a:rPr>
              <a:t>Get specialist assistance/advice (i.e. from this module and its tutors!)</a:t>
            </a:r>
          </a:p>
          <a:p>
            <a:pPr algn="l"/>
            <a:r>
              <a:rPr lang="en-GB" dirty="0" smtClean="0">
                <a:solidFill>
                  <a:schemeClr val="tx2">
                    <a:lumMod val="75000"/>
                  </a:schemeClr>
                </a:solidFill>
              </a:rPr>
              <a:t>What has worked for you in the past?</a:t>
            </a:r>
          </a:p>
          <a:p>
            <a:pPr algn="l"/>
            <a:r>
              <a:rPr lang="en-GB" dirty="0" smtClean="0">
                <a:solidFill>
                  <a:schemeClr val="tx2">
                    <a:lumMod val="75000"/>
                  </a:schemeClr>
                </a:solidFill>
              </a:rPr>
              <a:t>Which skills would you like to develop?</a:t>
            </a:r>
          </a:p>
          <a:p>
            <a:endParaRPr lang="en-GB" dirty="0"/>
          </a:p>
        </p:txBody>
      </p:sp>
    </p:spTree>
  </p:cSld>
  <p:clrMapOvr>
    <a:masterClrMapping/>
  </p:clrMapOvr>
  <p:transition>
    <p:fade/>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16632"/>
            <a:ext cx="7772400" cy="1470025"/>
          </a:xfrm>
        </p:spPr>
        <p:txBody>
          <a:bodyPr/>
          <a:lstStyle/>
          <a:p>
            <a:r>
              <a:rPr lang="en-GB" dirty="0" smtClean="0"/>
              <a:t>Keep motivated</a:t>
            </a:r>
            <a:endParaRPr lang="en-GB" dirty="0"/>
          </a:p>
        </p:txBody>
      </p:sp>
      <p:sp>
        <p:nvSpPr>
          <p:cNvPr id="3" name="Subtitle 2"/>
          <p:cNvSpPr>
            <a:spLocks noGrp="1"/>
          </p:cNvSpPr>
          <p:nvPr>
            <p:ph type="subTitle" idx="1"/>
          </p:nvPr>
        </p:nvSpPr>
        <p:spPr>
          <a:xfrm>
            <a:off x="1115616" y="1484784"/>
            <a:ext cx="6400800" cy="4824536"/>
          </a:xfrm>
        </p:spPr>
        <p:txBody>
          <a:bodyPr>
            <a:normAutofit/>
          </a:bodyPr>
          <a:lstStyle/>
          <a:p>
            <a:pPr algn="l"/>
            <a:r>
              <a:rPr lang="en-GB" dirty="0" smtClean="0">
                <a:solidFill>
                  <a:srgbClr val="FF0000"/>
                </a:solidFill>
              </a:rPr>
              <a:t>Pick a topic that interests you</a:t>
            </a:r>
          </a:p>
          <a:p>
            <a:pPr algn="l"/>
            <a:r>
              <a:rPr lang="en-GB" dirty="0" smtClean="0">
                <a:solidFill>
                  <a:srgbClr val="FF0000"/>
                </a:solidFill>
              </a:rPr>
              <a:t>Pick a topic that’ll be useful to you</a:t>
            </a:r>
          </a:p>
          <a:p>
            <a:pPr algn="l"/>
            <a:r>
              <a:rPr lang="en-GB" dirty="0" smtClean="0">
                <a:solidFill>
                  <a:srgbClr val="FF0000"/>
                </a:solidFill>
              </a:rPr>
              <a:t>Use your project plan and follow it</a:t>
            </a:r>
          </a:p>
          <a:p>
            <a:pPr algn="l"/>
            <a:r>
              <a:rPr lang="en-GB" dirty="0" smtClean="0">
                <a:solidFill>
                  <a:srgbClr val="FF0000"/>
                </a:solidFill>
              </a:rPr>
              <a:t>Set small targets (make lists) and tick them off when done</a:t>
            </a:r>
          </a:p>
          <a:p>
            <a:pPr algn="l"/>
            <a:r>
              <a:rPr lang="en-GB" dirty="0" smtClean="0">
                <a:solidFill>
                  <a:srgbClr val="FF0000"/>
                </a:solidFill>
              </a:rPr>
              <a:t>Don’t spend too long deciding on the topic!</a:t>
            </a:r>
          </a:p>
          <a:p>
            <a:pPr algn="l"/>
            <a:endParaRPr lang="en-GB" dirty="0" smtClean="0">
              <a:solidFill>
                <a:srgbClr val="FF0000"/>
              </a:solidFill>
            </a:endParaRPr>
          </a:p>
          <a:p>
            <a:endParaRPr lang="en-GB" dirty="0"/>
          </a:p>
        </p:txBody>
      </p:sp>
    </p:spTree>
  </p:cSld>
  <p:clrMapOvr>
    <a:masterClrMapping/>
  </p:clrMapOvr>
  <p:transition>
    <p:fade/>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99592" y="620688"/>
            <a:ext cx="7776864" cy="5102935"/>
          </a:xfrm>
          <a:prstGeom prst="rect">
            <a:avLst/>
          </a:prstGeom>
        </p:spPr>
        <p:txBody>
          <a:bodyPr wrap="square">
            <a:spAutoFit/>
          </a:bodyPr>
          <a:lstStyle/>
          <a:p>
            <a:pPr lvl="0">
              <a:spcBef>
                <a:spcPct val="20000"/>
              </a:spcBef>
            </a:pPr>
            <a:r>
              <a:rPr lang="en-GB" sz="4000" dirty="0" smtClean="0">
                <a:solidFill>
                  <a:srgbClr val="FF0000"/>
                </a:solidFill>
              </a:rPr>
              <a:t>Be prepared for things to go wrong (but be ready to try again)</a:t>
            </a:r>
          </a:p>
          <a:p>
            <a:pPr lvl="0">
              <a:spcBef>
                <a:spcPct val="20000"/>
              </a:spcBef>
            </a:pPr>
            <a:r>
              <a:rPr lang="en-GB" sz="4000" dirty="0" smtClean="0">
                <a:solidFill>
                  <a:srgbClr val="FF0000"/>
                </a:solidFill>
              </a:rPr>
              <a:t>Use quality time to work (when is the best time for you?)</a:t>
            </a:r>
          </a:p>
          <a:p>
            <a:pPr lvl="0">
              <a:spcBef>
                <a:spcPct val="20000"/>
              </a:spcBef>
            </a:pPr>
            <a:r>
              <a:rPr lang="en-GB" sz="4000" dirty="0" smtClean="0">
                <a:solidFill>
                  <a:srgbClr val="FF0000"/>
                </a:solidFill>
              </a:rPr>
              <a:t>Allocate regular times for working on this!</a:t>
            </a:r>
          </a:p>
          <a:p>
            <a:pPr>
              <a:spcBef>
                <a:spcPct val="20000"/>
              </a:spcBef>
            </a:pPr>
            <a:r>
              <a:rPr lang="en-GB" sz="4000" dirty="0" smtClean="0">
                <a:solidFill>
                  <a:srgbClr val="FF0000"/>
                </a:solidFill>
              </a:rPr>
              <a:t>Take plenty of breaks!</a:t>
            </a:r>
          </a:p>
          <a:p>
            <a:pPr lvl="0">
              <a:spcBef>
                <a:spcPct val="20000"/>
              </a:spcBef>
            </a:pPr>
            <a:endParaRPr lang="en-GB" dirty="0"/>
          </a:p>
        </p:txBody>
      </p:sp>
    </p:spTree>
  </p:cSld>
  <p:clrMapOvr>
    <a:masterClrMapping/>
  </p:clrMapOvr>
  <p:transition>
    <p:fade/>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Getting there</a:t>
            </a:r>
            <a:endParaRPr lang="en-GB" dirty="0"/>
          </a:p>
        </p:txBody>
      </p:sp>
      <p:sp>
        <p:nvSpPr>
          <p:cNvPr id="3" name="Content Placeholder 2"/>
          <p:cNvSpPr>
            <a:spLocks noGrp="1"/>
          </p:cNvSpPr>
          <p:nvPr>
            <p:ph idx="1"/>
          </p:nvPr>
        </p:nvSpPr>
        <p:spPr/>
        <p:txBody>
          <a:bodyPr>
            <a:normAutofit/>
          </a:bodyPr>
          <a:lstStyle/>
          <a:p>
            <a:r>
              <a:rPr lang="en-GB" dirty="0" smtClean="0"/>
              <a:t>Exploring/collecting  the sources/</a:t>
            </a:r>
            <a:r>
              <a:rPr lang="en-GB" dirty="0"/>
              <a:t> </a:t>
            </a:r>
            <a:r>
              <a:rPr lang="en-GB" dirty="0" smtClean="0"/>
              <a:t>data/ material</a:t>
            </a:r>
          </a:p>
          <a:p>
            <a:r>
              <a:rPr lang="en-GB" dirty="0" smtClean="0"/>
              <a:t>Analysing the sources/data/material</a:t>
            </a:r>
          </a:p>
          <a:p>
            <a:r>
              <a:rPr lang="en-GB" dirty="0" smtClean="0"/>
              <a:t>Drawing conclusions/interpreting the sources</a:t>
            </a:r>
          </a:p>
          <a:p>
            <a:r>
              <a:rPr lang="en-GB" dirty="0" smtClean="0"/>
              <a:t>Planning and organising from start to finish</a:t>
            </a:r>
          </a:p>
          <a:p>
            <a:r>
              <a:rPr lang="en-GB" dirty="0" smtClean="0"/>
              <a:t>The virtue of note/record -keeping</a:t>
            </a:r>
          </a:p>
          <a:p>
            <a:endParaRPr lang="en-GB" dirty="0"/>
          </a:p>
        </p:txBody>
      </p:sp>
    </p:spTree>
  </p:cSld>
  <p:clrMapOvr>
    <a:masterClrMapping/>
  </p:clrMapOvr>
  <p:transition>
    <p:fade/>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journey: proposal (level 5) to completed project (level 6)</a:t>
            </a:r>
            <a:endParaRPr lang="en-GB" dirty="0"/>
          </a:p>
        </p:txBody>
      </p:sp>
      <p:sp>
        <p:nvSpPr>
          <p:cNvPr id="3" name="Content Placeholder 2"/>
          <p:cNvSpPr>
            <a:spLocks noGrp="1"/>
          </p:cNvSpPr>
          <p:nvPr>
            <p:ph idx="1"/>
          </p:nvPr>
        </p:nvSpPr>
        <p:spPr/>
        <p:txBody>
          <a:bodyPr/>
          <a:lstStyle/>
          <a:p>
            <a:pPr algn="ctr">
              <a:buNone/>
            </a:pPr>
            <a:r>
              <a:rPr lang="en-GB" dirty="0" smtClean="0"/>
              <a:t> </a:t>
            </a:r>
          </a:p>
          <a:p>
            <a:pPr algn="ctr">
              <a:buNone/>
            </a:pPr>
            <a:endParaRPr lang="en-GB" dirty="0"/>
          </a:p>
        </p:txBody>
      </p:sp>
      <p:pic>
        <p:nvPicPr>
          <p:cNvPr id="11266" name="Picture 2" descr="http://t2.gstatic.com/images?q=tbn:ANd9GcQ_bWdaJu-kzYo9MuUPqQCJScDJDVAynkf9paUBnWFQUbDofo0Cvg"/>
          <p:cNvPicPr>
            <a:picLocks noChangeAspect="1" noChangeArrowheads="1"/>
          </p:cNvPicPr>
          <p:nvPr/>
        </p:nvPicPr>
        <p:blipFill>
          <a:blip r:embed="rId2" cstate="print"/>
          <a:srcRect/>
          <a:stretch>
            <a:fillRect/>
          </a:stretch>
        </p:blipFill>
        <p:spPr bwMode="auto">
          <a:xfrm>
            <a:off x="2411760" y="2060848"/>
            <a:ext cx="4869391" cy="3240360"/>
          </a:xfrm>
          <a:prstGeom prst="rect">
            <a:avLst/>
          </a:prstGeom>
          <a:noFill/>
        </p:spPr>
      </p:pic>
    </p:spTree>
  </p:cSld>
  <p:clrMapOvr>
    <a:masterClrMapping/>
  </p:clrMapOvr>
  <p:transition>
    <p:fade/>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Assistance is available!</a:t>
            </a:r>
            <a:endParaRPr lang="en-GB" dirty="0"/>
          </a:p>
        </p:txBody>
      </p:sp>
      <p:sp>
        <p:nvSpPr>
          <p:cNvPr id="11" name="Content Placeholder 10"/>
          <p:cNvSpPr>
            <a:spLocks noGrp="1"/>
          </p:cNvSpPr>
          <p:nvPr>
            <p:ph sz="half" idx="2"/>
          </p:nvPr>
        </p:nvSpPr>
        <p:spPr>
          <a:xfrm>
            <a:off x="611560" y="1916832"/>
            <a:ext cx="4040188" cy="3951288"/>
          </a:xfrm>
        </p:spPr>
        <p:txBody>
          <a:bodyPr>
            <a:normAutofit fontScale="92500" lnSpcReduction="10000"/>
          </a:bodyPr>
          <a:lstStyle/>
          <a:p>
            <a:r>
              <a:rPr lang="en-GB" sz="3600" dirty="0" smtClean="0"/>
              <a:t>You are in charge of this project proposal </a:t>
            </a:r>
          </a:p>
          <a:p>
            <a:pPr>
              <a:buNone/>
            </a:pPr>
            <a:endParaRPr lang="en-GB" sz="3600" dirty="0" smtClean="0"/>
          </a:p>
          <a:p>
            <a:pPr>
              <a:buNone/>
            </a:pPr>
            <a:r>
              <a:rPr lang="en-GB" sz="3600" dirty="0" smtClean="0"/>
              <a:t>BUT</a:t>
            </a:r>
          </a:p>
          <a:p>
            <a:pPr>
              <a:buNone/>
            </a:pPr>
            <a:endParaRPr lang="en-GB" sz="3600" dirty="0" smtClean="0"/>
          </a:p>
          <a:p>
            <a:r>
              <a:rPr lang="en-GB" sz="3600" dirty="0" smtClean="0"/>
              <a:t>You are not alone</a:t>
            </a:r>
            <a:endParaRPr lang="en-GB" sz="3600" dirty="0"/>
          </a:p>
        </p:txBody>
      </p:sp>
      <p:pic>
        <p:nvPicPr>
          <p:cNvPr id="4" name="Picture 3" descr="MP900442618.JPG"/>
          <p:cNvPicPr>
            <a:picLocks noChangeAspect="1"/>
          </p:cNvPicPr>
          <p:nvPr/>
        </p:nvPicPr>
        <p:blipFill>
          <a:blip r:embed="rId2" cstate="print"/>
          <a:stretch>
            <a:fillRect/>
          </a:stretch>
        </p:blipFill>
        <p:spPr>
          <a:xfrm>
            <a:off x="4788024" y="1988840"/>
            <a:ext cx="3845211" cy="2376264"/>
          </a:xfrm>
          <a:prstGeom prst="rect">
            <a:avLst/>
          </a:prstGeom>
        </p:spPr>
      </p:pic>
    </p:spTree>
  </p:cSld>
  <p:clrMapOvr>
    <a:masterClrMapping/>
  </p:clrMapOvr>
  <p:transition>
    <p:fade/>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Metro</Template>
  <TotalTime>429</TotalTime>
  <Words>2001</Words>
  <Application>Microsoft Macintosh PowerPoint</Application>
  <PresentationFormat>On-screen Show (4:3)</PresentationFormat>
  <Paragraphs>252</Paragraphs>
  <Slides>41</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Calibri</vt:lpstr>
      <vt:lpstr>Georgia</vt:lpstr>
      <vt:lpstr>Mangal</vt:lpstr>
      <vt:lpstr>Times New Roman</vt:lpstr>
      <vt:lpstr>Trebuchet MS</vt:lpstr>
      <vt:lpstr>Arial</vt:lpstr>
      <vt:lpstr>Office Theme</vt:lpstr>
      <vt:lpstr>PowerPoint Presentation</vt:lpstr>
      <vt:lpstr>PowerPoint Presentation</vt:lpstr>
      <vt:lpstr>PowerPoint Presentation</vt:lpstr>
      <vt:lpstr>Research Methods (TRIS)</vt:lpstr>
      <vt:lpstr>Proposals</vt:lpstr>
      <vt:lpstr>Proposal Exercise</vt:lpstr>
      <vt:lpstr>Writing a Proposal</vt:lpstr>
      <vt:lpstr>Dissertation planning</vt:lpstr>
      <vt:lpstr>Choosing your subject area</vt:lpstr>
      <vt:lpstr>Getting acquainted with  the subject area</vt:lpstr>
      <vt:lpstr>Identifying a research question</vt:lpstr>
      <vt:lpstr>Typical Subjects</vt:lpstr>
      <vt:lpstr>PowerPoint Presentation</vt:lpstr>
      <vt:lpstr>Points to bear in mind</vt:lpstr>
      <vt:lpstr>Points to keep in mind</vt:lpstr>
      <vt:lpstr>Choosing your method</vt:lpstr>
      <vt:lpstr>PowerPoint Presentation</vt:lpstr>
      <vt:lpstr>PowerPoint Presentation</vt:lpstr>
      <vt:lpstr>Some key distinctions</vt:lpstr>
      <vt:lpstr>The proposal – constituent parts</vt:lpstr>
      <vt:lpstr>The proposal – constituent parts</vt:lpstr>
      <vt:lpstr>The proposal – constituent parts</vt:lpstr>
      <vt:lpstr>The proposal – constituent parts</vt:lpstr>
      <vt:lpstr>PowerPoint Presentation</vt:lpstr>
      <vt:lpstr>Bibliography</vt:lpstr>
      <vt:lpstr>Referencing</vt:lpstr>
      <vt:lpstr>PowerPoint Presentation</vt:lpstr>
      <vt:lpstr>PowerPoint Presentation</vt:lpstr>
      <vt:lpstr>Time management</vt:lpstr>
      <vt:lpstr>PowerPoint Presentation</vt:lpstr>
      <vt:lpstr>PowerPoint Presentation</vt:lpstr>
      <vt:lpstr>Planning format suggestions</vt:lpstr>
      <vt:lpstr>PowerPoint Presentation</vt:lpstr>
      <vt:lpstr>Be SMART</vt:lpstr>
      <vt:lpstr>PowerPoint Presentation</vt:lpstr>
      <vt:lpstr>Extend methods</vt:lpstr>
      <vt:lpstr>Keep motivated</vt:lpstr>
      <vt:lpstr>PowerPoint Presentation</vt:lpstr>
      <vt:lpstr>Getting there</vt:lpstr>
      <vt:lpstr>The journey: proposal (level 5) to completed project (level 6)</vt:lpstr>
      <vt:lpstr>Assistance is available!</vt:lpstr>
    </vt:vector>
  </TitlesOfParts>
  <LinksUpToDate>false</LinksUpToDate>
  <SharedDoc>false</SharedDoc>
  <HyperlinksChanged>false</HyperlinksChanged>
  <AppVersion>15.0032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(HUSK)</dc:title>
  <dc:creator>Kathy Ehrensperger</dc:creator>
  <cp:lastModifiedBy>Gary Bunt</cp:lastModifiedBy>
  <cp:revision>44</cp:revision>
  <dcterms:created xsi:type="dcterms:W3CDTF">2011-11-29T10:33:14Z</dcterms:created>
  <dcterms:modified xsi:type="dcterms:W3CDTF">2017-09-29T14:42:54Z</dcterms:modified>
</cp:coreProperties>
</file>