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59" r:id="rId5"/>
    <p:sldId id="258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892"/>
    <p:restoredTop sz="94599"/>
  </p:normalViewPr>
  <p:slideViewPr>
    <p:cSldViewPr snapToGrid="0" snapToObjects="1">
      <p:cViewPr varScale="1">
        <p:scale>
          <a:sx n="36" d="100"/>
          <a:sy n="36" d="100"/>
        </p:scale>
        <p:origin x="232" y="1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51564F-A456-2241-81F0-F56C3A836052}" type="datetimeFigureOut">
              <a:rPr lang="en-US" smtClean="0"/>
              <a:t>3/6/22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13EAA-0F90-444A-AB14-2CCB33BCBA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76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813EAA-0F90-444A-AB14-2CCB33BCBA4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396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research will firstly define child poverty and examine the prevalence of children with challenging social behaviour due to poverty.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 public literature to gain a better understanding of the relation between poverty, depravation, and child cognitive and social behavioural development.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Evaluate the data found to illustrate the exact link between child poverty and child social development and if there are any gaps in the literature.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Ultimately based on the evaluation haw can a Health Care Professional can help with the issue by making recommendations for areas of improvement.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813EAA-0F90-444A-AB14-2CCB33BCBA4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110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the UK child poverty, it is significantly higher than in related nations in Europe for instance in 2013-2014 approximately four million youngsters were living in poverty which means three in every ten children (Wickham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et.al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., 2016).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813EAA-0F90-444A-AB14-2CCB33BCBA4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597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lang="en-GB" sz="1200" dirty="0"/>
              <a:t>Influencing the weight at birth as well as life expectancy arising the probability of death in the first year of life (BMA, 2017). 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arenR"/>
              <a:tabLst/>
              <a:defRPr/>
            </a:pPr>
            <a:r>
              <a:rPr lang="en-GB" sz="1200" dirty="0"/>
              <a:t>Affecting their health in adulthood and school performance </a:t>
            </a:r>
          </a:p>
          <a:p>
            <a:r>
              <a:rPr lang="en-US" dirty="0"/>
              <a:t>3) Children with lower levels of self-management show a bigger gap in emotional and behavioral problems later in life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813EAA-0F90-444A-AB14-2CCB33BCBA4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026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CA7A-23E9-954D-82CB-055C382A5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E60176-7A85-814B-ADBD-DB30C57FD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A54D5-F057-2242-9680-D629EDF96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0B607-C6A9-854A-AC2D-2072C9AAD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94CC1-E166-CF44-98A2-1D78FDF54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3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B63-C234-2349-9E52-E9568EF91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16569-F09F-344E-BC5E-610459B58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42D39-5FFA-154F-92D4-84E2DA9D6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E56D3-C232-D54B-9BB6-386AE05BD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E8FED-BC8A-DF44-B0E6-74CF1D414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679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3C576-9BD1-DC49-9FBE-EB2F6C6F3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7DBD1-99C3-BB44-BDE4-D8BB0E1F2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6C3AC-7FAF-BB46-B978-B8C73FFA1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C234A-C9CB-BE4C-AB12-CB8CDBB58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0D347-3190-E744-B666-03119EE2B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434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9F20E-DF08-F244-84AC-2BAD00CD2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EC190-C6EF-E548-9E65-992231E6A7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CD8B1-9283-A141-BA77-590B5F079C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E828-0FD1-4143-A0F0-31CA36767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17E313-E0E4-D745-AB33-493D82D68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72074-3C1F-2948-B47C-FFBA57E1E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829B-6C73-CA41-B90A-E87CB8A42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05CA2A-940B-FF43-BF42-532FB3A69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1A05F-5666-AB45-83C7-34CA8774D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894611-E51F-7848-907C-273FCD628A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1216E5-C473-0E4D-848D-E0A397E4B5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260203-5C2E-1B4D-B1A4-CC637D113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4F52B0-0800-6E4E-9731-12C72CB5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ECBF20-AF2F-7D44-BD7E-0969B089B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276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BCDF8-9EBA-F94C-9EE3-77E195B34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541084-C89C-534A-91B8-861C63AD5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57342-FA93-8C43-AFA0-803EA6641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3DC3B-BDB2-F542-8AE5-50841A2A0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534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6AE4ED-CC86-E641-958C-B178F79CF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1AE0E1-83C6-1F49-9E79-28819A9C9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3963DD-7145-A244-9D82-DA31898C1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080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C4C99-C5F1-8445-95CE-031212E3E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67F23-92EF-794E-9E67-08096E443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5EC20-1A3D-C948-B18D-73AECDA65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40CE8-F2D8-9949-B51A-977139B7C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4B583-547B-404C-BF3A-E897EA528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A8F8FA-F25B-9B45-8B7C-014DAD03D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06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0F7C3-57D5-C746-A1D3-0C5080CA3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73A04F-AF69-0445-9A0E-9B30D344EB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60918E-E37E-6843-A53E-14C190325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C01AFD-0259-DD40-A6B8-B8AF7B808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39C814-32EF-DB4A-ABE2-AE6452BDF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BABFA-7304-A841-9C59-BD1D2ECD0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91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2325A-B78F-BD4A-83A9-7B6D2898B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0E9110-74E4-A545-BA86-93AE9A2C5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979A-AD19-F84F-BFB6-8CCBF4A2F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A8255-5B14-8F43-B6BD-305069C5E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72981-F977-B34E-8DA6-6FBE16644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324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B417CC-6C3B-0F49-A882-77FFD91D55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1366-94AF-9D45-B3B2-C51C002A1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19223-A80E-C643-8898-322B42E0C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C6566-E27B-1041-B153-048F0F52D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56218B-A104-9048-8841-0F55C213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6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6B1B60-7E42-8C41-BF5B-A6AF40AA2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759CD-2B13-E04A-9D21-1F0C73AA6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B9ECD-1F8D-5D45-8AF9-06E8D468A3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F366C-2072-C34D-9825-9CA859A03F9A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765BB-EF0F-0847-8AAC-859745DB36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14997-65AE-CA43-98BD-B5F7352F6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8CE96-C65B-0947-8C4E-C8E2E785D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51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file:////var/folders/yd/2zjj4mp93zj6tz2_zl1fdvz80000gn/T/com.microsoft.Word/WebArchiveCopyPasteTempFiles/page1image184936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fs.org.uk/uploads/publications/wps/WP201507.pdf" TargetMode="External"/><Relationship Id="rId2" Type="http://schemas.openxmlformats.org/officeDocument/2006/relationships/hyperlink" Target="https://www.bma.org.uk/media/2084/health-at-a-price-2017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7" name="Rectangle 69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28" name="Freeform: Shape 71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29" name="Freeform: Shape 73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65C71-A614-444E-BB99-1500752DE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Poverty and depravation impact on child cognitive and social behavioural development </a:t>
            </a: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BBBB48-E58D-7845-B6C5-10F8720281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 lnSpcReduction="10000"/>
          </a:bodyPr>
          <a:lstStyle/>
          <a:p>
            <a:r>
              <a:rPr lang="en-US" sz="700"/>
              <a:t>Student name : Ana Maria Stanciu </a:t>
            </a:r>
          </a:p>
          <a:p>
            <a:r>
              <a:rPr lang="en-US" sz="700"/>
              <a:t>Student ID : 1909953 </a:t>
            </a:r>
          </a:p>
          <a:p>
            <a:r>
              <a:rPr lang="en-US" sz="700"/>
              <a:t>Lecturer : Dr. Eleni Koutsogeorgou </a:t>
            </a:r>
          </a:p>
        </p:txBody>
      </p:sp>
      <p:sp>
        <p:nvSpPr>
          <p:cNvPr id="1030" name="Rectangle 75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5" name="Picture 5" descr="page1image1849360">
            <a:extLst>
              <a:ext uri="{FF2B5EF4-FFF2-40B4-BE49-F238E27FC236}">
                <a16:creationId xmlns:a16="http://schemas.microsoft.com/office/drawing/2014/main" id="{CD6F65DF-DFEF-F04F-A87C-DBF1F0AEF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13000" cy="81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62378264-F47B-6048-9B62-FB06FA974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472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91225-FEB6-F84D-B39A-A29DF9B92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Aims and Objectives 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Content Placeholder 2">
            <a:extLst>
              <a:ext uri="{FF2B5EF4-FFF2-40B4-BE49-F238E27FC236}">
                <a16:creationId xmlns:a16="http://schemas.microsoft.com/office/drawing/2014/main" id="{9611D01C-C31E-CA4E-BE13-524C417AB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623156"/>
          </a:xfrm>
        </p:spPr>
        <p:txBody>
          <a:bodyPr>
            <a:normAutofit/>
          </a:bodyPr>
          <a:lstStyle/>
          <a:p>
            <a:r>
              <a:rPr lang="en-US" sz="1800" dirty="0"/>
              <a:t>Poverty and deprivation have an impact on child cognitive and social behavioral development?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GB" sz="1800" dirty="0"/>
              <a:t>Define and examine the topic </a:t>
            </a:r>
          </a:p>
          <a:p>
            <a:r>
              <a:rPr lang="en-GB" sz="1800" dirty="0"/>
              <a:t>Analyse published literature </a:t>
            </a:r>
          </a:p>
          <a:p>
            <a:r>
              <a:rPr lang="en-GB" sz="1800" dirty="0"/>
              <a:t>Evaluate literatures to find gaps </a:t>
            </a:r>
          </a:p>
          <a:p>
            <a:r>
              <a:rPr lang="en-GB" sz="1800" dirty="0"/>
              <a:t>Provide recommendations for improvement for gaps in the literature for areas of improvement </a:t>
            </a:r>
            <a:endParaRPr lang="en-US" sz="1800" dirty="0"/>
          </a:p>
        </p:txBody>
      </p:sp>
      <p:pic>
        <p:nvPicPr>
          <p:cNvPr id="2050" name="Picture 2" descr="How to Write an Educational Objective: 10 Steps (with Pictures)">
            <a:extLst>
              <a:ext uri="{FF2B5EF4-FFF2-40B4-BE49-F238E27FC236}">
                <a16:creationId xmlns:a16="http://schemas.microsoft.com/office/drawing/2014/main" id="{6B9C7A1C-5768-4743-8462-CCA7DE3565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87" r="17086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624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58BBF-6D6F-A041-9982-07AA15AA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 dirty="0"/>
              <a:t>Background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3A77F-79D9-2E4A-8788-5710192AE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000" dirty="0"/>
              <a:t>Since 1990s child poverty has been a priority for the UK government aiming to reduce it by 25% until 2000s (</a:t>
            </a:r>
            <a:r>
              <a:rPr lang="en-GB" sz="2000" dirty="0"/>
              <a:t>Joyce, 2014)</a:t>
            </a:r>
            <a:endParaRPr lang="en-US" sz="2000" dirty="0"/>
          </a:p>
          <a:p>
            <a:r>
              <a:rPr lang="en-US" sz="2000" dirty="0"/>
              <a:t>In 2000/01 child poverty has been improved by 10% remaining a major socioeconomic inequality (</a:t>
            </a:r>
            <a:r>
              <a:rPr lang="en-GB" sz="2000" dirty="0"/>
              <a:t>Joyce, 2014)</a:t>
            </a:r>
            <a:r>
              <a:rPr lang="en-US" sz="2000" dirty="0"/>
              <a:t> </a:t>
            </a:r>
          </a:p>
          <a:p>
            <a:r>
              <a:rPr lang="en-GB" sz="2000" dirty="0"/>
              <a:t>in 2013-2014 approximately four million youngsters were living in poverty which means three in every ten children (Wickham </a:t>
            </a:r>
            <a:r>
              <a:rPr lang="en-GB" sz="2000" dirty="0" err="1"/>
              <a:t>et.al</a:t>
            </a:r>
            <a:r>
              <a:rPr lang="en-GB" sz="2000" dirty="0"/>
              <a:t>., 2016).</a:t>
            </a:r>
          </a:p>
          <a:p>
            <a:endParaRPr lang="en-US" sz="2200" dirty="0"/>
          </a:p>
        </p:txBody>
      </p:sp>
      <p:pic>
        <p:nvPicPr>
          <p:cNvPr id="7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A7C141B0-41B0-4147-8078-A50EA468D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48" y="1975550"/>
            <a:ext cx="5458968" cy="29069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673C9E-2509-054A-AAF5-1DF3A93E33E4}"/>
              </a:ext>
            </a:extLst>
          </p:cNvPr>
          <p:cNvSpPr txBox="1"/>
          <p:nvPr/>
        </p:nvSpPr>
        <p:spPr>
          <a:xfrm>
            <a:off x="5906530" y="4882450"/>
            <a:ext cx="5651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https://</a:t>
            </a:r>
            <a:r>
              <a:rPr lang="en-US" sz="1200" dirty="0" err="1"/>
              <a:t>ifs.org.uk</a:t>
            </a:r>
            <a:r>
              <a:rPr lang="en-US" sz="1200" dirty="0"/>
              <a:t>/uploads/publications/</a:t>
            </a:r>
            <a:r>
              <a:rPr lang="en-US" sz="1200" dirty="0" err="1"/>
              <a:t>wps</a:t>
            </a:r>
            <a:r>
              <a:rPr lang="en-US" sz="1200" dirty="0"/>
              <a:t>/WP201507.pdf</a:t>
            </a:r>
          </a:p>
        </p:txBody>
      </p:sp>
    </p:spTree>
    <p:extLst>
      <p:ext uri="{BB962C8B-B14F-4D97-AF65-F5344CB8AC3E}">
        <p14:creationId xmlns:p14="http://schemas.microsoft.com/office/powerpoint/2010/main" val="810653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8C369-5830-254D-ACE3-7BB0F8758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Background </a:t>
            </a:r>
          </a:p>
        </p:txBody>
      </p:sp>
      <p:sp>
        <p:nvSpPr>
          <p:cNvPr id="410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92909-0D1D-F14F-A8F2-91F7B9004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endParaRPr lang="en-GB" sz="2200" dirty="0"/>
          </a:p>
          <a:p>
            <a:r>
              <a:rPr lang="en-GB" sz="2200" dirty="0"/>
              <a:t>Poverty can be an issue for new-borns (BMA, 2017). </a:t>
            </a:r>
          </a:p>
          <a:p>
            <a:endParaRPr lang="en-GB" sz="2200" dirty="0"/>
          </a:p>
          <a:p>
            <a:r>
              <a:rPr lang="en-GB" sz="2200" dirty="0"/>
              <a:t>Mental health issues are three times more likely to develop in children living in poverty (BMA, 2017).</a:t>
            </a:r>
          </a:p>
          <a:p>
            <a:endParaRPr lang="en-GB" sz="2200" dirty="0"/>
          </a:p>
          <a:p>
            <a:r>
              <a:rPr lang="en-US" sz="2200" dirty="0"/>
              <a:t>Children living in poverty have lower cognitive abilities and low levels of self-management ( </a:t>
            </a:r>
            <a:r>
              <a:rPr lang="en-US" sz="2200" dirty="0" err="1"/>
              <a:t>Flouri</a:t>
            </a:r>
            <a:r>
              <a:rPr lang="en-US" sz="2200" dirty="0"/>
              <a:t>, </a:t>
            </a:r>
            <a:r>
              <a:rPr lang="en-US" sz="2200" dirty="0" err="1"/>
              <a:t>Midouhas</a:t>
            </a:r>
            <a:r>
              <a:rPr lang="en-US" sz="2200" dirty="0"/>
              <a:t> and Joshi, 2014). </a:t>
            </a:r>
          </a:p>
        </p:txBody>
      </p:sp>
      <p:pic>
        <p:nvPicPr>
          <p:cNvPr id="4098" name="Picture 2" descr="How To Help Kids In Poverty Adjust To The Stability Of School After Break :  NPR Ed : NPR">
            <a:extLst>
              <a:ext uri="{FF2B5EF4-FFF2-40B4-BE49-F238E27FC236}">
                <a16:creationId xmlns:a16="http://schemas.microsoft.com/office/drawing/2014/main" id="{597AE9F3-9F7F-F247-99F4-8AE3619613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93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238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6E81B-1403-E842-9BB4-CB402EE50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Methodology and sources 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A0467-6649-1B46-B5D3-7462761B6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US" sz="1900" dirty="0"/>
              <a:t>Secondary research on existing literature</a:t>
            </a:r>
          </a:p>
          <a:p>
            <a:r>
              <a:rPr lang="en-GB" sz="1900" dirty="0"/>
              <a:t>PubMed, google scholar, Research Gate, school library, British Medical Journals. </a:t>
            </a:r>
          </a:p>
          <a:p>
            <a:pPr lvl="0"/>
            <a:r>
              <a:rPr lang="en-US" sz="1900" dirty="0"/>
              <a:t>UK research on children done in the last 10 years </a:t>
            </a:r>
          </a:p>
          <a:p>
            <a:pPr lvl="0"/>
            <a:r>
              <a:rPr lang="en-US" sz="1900" dirty="0"/>
              <a:t>Exclude any research </a:t>
            </a:r>
            <a:r>
              <a:rPr lang="en-US" sz="1900"/>
              <a:t>done on </a:t>
            </a:r>
            <a:r>
              <a:rPr lang="en-US" sz="1900" dirty="0"/>
              <a:t>adults </a:t>
            </a:r>
          </a:p>
          <a:p>
            <a:r>
              <a:rPr lang="en-US" sz="1900" dirty="0"/>
              <a:t>Children, poverty, depravation, social development, mental health </a:t>
            </a:r>
          </a:p>
          <a:p>
            <a:pPr marL="0" lvl="0" indent="0">
              <a:buNone/>
            </a:pPr>
            <a:r>
              <a:rPr lang="en-US" sz="1900" dirty="0"/>
              <a:t> </a:t>
            </a:r>
          </a:p>
        </p:txBody>
      </p:sp>
      <p:pic>
        <p:nvPicPr>
          <p:cNvPr id="3074" name="Picture 2" descr="The YA blog in 2020 – AESOP Young Academics">
            <a:extLst>
              <a:ext uri="{FF2B5EF4-FFF2-40B4-BE49-F238E27FC236}">
                <a16:creationId xmlns:a16="http://schemas.microsoft.com/office/drawing/2014/main" id="{91518E14-B7B8-D34A-B328-60769834E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880018"/>
            <a:ext cx="5458968" cy="309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961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" name="Rectangle 15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8F990-13EE-1441-920E-7E0620D23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Timetable  </a:t>
            </a:r>
          </a:p>
        </p:txBody>
      </p:sp>
      <p:sp>
        <p:nvSpPr>
          <p:cNvPr id="15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Content Placeholder 3">
            <a:extLst>
              <a:ext uri="{FF2B5EF4-FFF2-40B4-BE49-F238E27FC236}">
                <a16:creationId xmlns:a16="http://schemas.microsoft.com/office/drawing/2014/main" id="{78C40C9E-0E73-AC4B-9D7D-DB8AA4794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400" dirty="0"/>
              <a:t>Chapters 1, 2 and 3 namely Introduction, Background and Methods will be finished before the 26 of April 2022 and Chapters 4 and 5, namely Discussion, Conclusion and Recommendation will be finished before the end of May 2022. </a:t>
            </a:r>
          </a:p>
          <a:p>
            <a:endParaRPr lang="en-US" sz="2200" dirty="0"/>
          </a:p>
        </p:txBody>
      </p:sp>
      <p:pic>
        <p:nvPicPr>
          <p:cNvPr id="1028" name="Picture 4" descr="MP Board Exams 2022: Date sheet for Class 5, 8 released by MPBSE - check  full schedule here | Education News">
            <a:extLst>
              <a:ext uri="{FF2B5EF4-FFF2-40B4-BE49-F238E27FC236}">
                <a16:creationId xmlns:a16="http://schemas.microsoft.com/office/drawing/2014/main" id="{F46AAAA2-4F33-414E-91D4-63BA100E38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4" r="10013"/>
          <a:stretch/>
        </p:blipFill>
        <p:spPr bwMode="auto">
          <a:xfrm>
            <a:off x="6099048" y="699498"/>
            <a:ext cx="5458968" cy="545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534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85A0-E8F8-3C4D-A3D1-C166D05C8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49D89-D7ED-6243-8C5A-6838908AF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BMA (2017) </a:t>
            </a:r>
            <a:r>
              <a:rPr lang="en-GB" sz="2400" i="1" dirty="0"/>
              <a:t>Health at a price Reducing the impact of poverty </a:t>
            </a:r>
            <a:r>
              <a:rPr lang="en-GB" sz="2400" dirty="0"/>
              <a:t>(Online). Available at: </a:t>
            </a:r>
            <a:r>
              <a:rPr lang="en-GB" sz="2400" u="sng" dirty="0">
                <a:hlinkClick r:id="rId2"/>
              </a:rPr>
              <a:t>https://www.bma.org.uk/media/2084/health-at-a-price-2017.pdf</a:t>
            </a:r>
            <a:r>
              <a:rPr lang="en-GB" sz="2400" dirty="0"/>
              <a:t> (Accessed: 25 February 2022). </a:t>
            </a:r>
          </a:p>
          <a:p>
            <a:r>
              <a:rPr lang="en-GB" sz="2400" dirty="0"/>
              <a:t>Flouri, E., </a:t>
            </a:r>
            <a:r>
              <a:rPr lang="en-GB" sz="2400" dirty="0" err="1"/>
              <a:t>Midouhas</a:t>
            </a:r>
            <a:r>
              <a:rPr lang="en-GB" sz="2400" dirty="0"/>
              <a:t>, E., and Joshi, H. (2014) ‘Family Poverty and Trajectories of Children’s Emotional and Behavioural Problems: The Moderating Roles of Self-Regulation and Verbal Cognitive Ability’, </a:t>
            </a:r>
            <a:r>
              <a:rPr lang="en-GB" sz="2400" i="1" dirty="0"/>
              <a:t>Journal of Abnormal Child Psychology</a:t>
            </a:r>
            <a:r>
              <a:rPr lang="en-GB" sz="2400" dirty="0"/>
              <a:t>, 42, pp. 1043-1056.</a:t>
            </a:r>
            <a:endParaRPr lang="en-GB" sz="2400" i="1" dirty="0"/>
          </a:p>
          <a:p>
            <a:r>
              <a:rPr lang="en-GB" sz="2400" dirty="0"/>
              <a:t>Joyce, R. (2014) </a:t>
            </a:r>
            <a:r>
              <a:rPr lang="en-GB" sz="2400" i="1" dirty="0"/>
              <a:t>Child poverty in Britain: recent trends and future prospects </a:t>
            </a:r>
            <a:r>
              <a:rPr lang="en-GB" sz="2400" dirty="0"/>
              <a:t>(Online). Available at: </a:t>
            </a:r>
            <a:r>
              <a:rPr lang="en-GB" sz="2400" dirty="0">
                <a:hlinkClick r:id="rId3"/>
              </a:rPr>
              <a:t>https://ifs.org.uk/uploads/publications/wps/WP201507.pdf</a:t>
            </a:r>
            <a:r>
              <a:rPr lang="en-GB" sz="2400" dirty="0"/>
              <a:t> (Accessed: 26 February 2022). </a:t>
            </a:r>
          </a:p>
          <a:p>
            <a:r>
              <a:rPr lang="en-GB" sz="2400" dirty="0"/>
              <a:t>Wickham, S. </a:t>
            </a:r>
            <a:r>
              <a:rPr lang="en-GB" sz="2400" dirty="0" err="1"/>
              <a:t>et.al</a:t>
            </a:r>
            <a:r>
              <a:rPr lang="en-GB" sz="2400" dirty="0"/>
              <a:t>., (2016) ‘Poverty and child health in the UK: using evidence for action’, </a:t>
            </a:r>
            <a:r>
              <a:rPr lang="en-GB" sz="2400" i="1" dirty="0"/>
              <a:t>BMJ</a:t>
            </a:r>
            <a:r>
              <a:rPr lang="en-GB" sz="2400" dirty="0"/>
              <a:t>, 101, pp. 759-766.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2921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686</Words>
  <Application>Microsoft Macintosh PowerPoint</Application>
  <PresentationFormat>Widescreen</PresentationFormat>
  <Paragraphs>55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Poverty and depravation impact on child cognitive and social behavioural development </vt:lpstr>
      <vt:lpstr>Aims and Objectives </vt:lpstr>
      <vt:lpstr>Background </vt:lpstr>
      <vt:lpstr>Background </vt:lpstr>
      <vt:lpstr>Methodology and sources </vt:lpstr>
      <vt:lpstr>Timetable 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 and depravation impacts on child cognitive and social behavioural   development in the UK </dc:title>
  <dc:creator>Ana Maria Elena Stanciu (1909953)</dc:creator>
  <cp:lastModifiedBy>Ana Maria Elena Stanciu (1909953)</cp:lastModifiedBy>
  <cp:revision>9</cp:revision>
  <dcterms:created xsi:type="dcterms:W3CDTF">2022-02-25T19:12:56Z</dcterms:created>
  <dcterms:modified xsi:type="dcterms:W3CDTF">2022-03-06T11:03:46Z</dcterms:modified>
</cp:coreProperties>
</file>