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a:srgbClr val="CCFFFF"/>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660"/>
  </p:normalViewPr>
  <p:slideViewPr>
    <p:cSldViewPr snapToGrid="0">
      <p:cViewPr>
        <p:scale>
          <a:sx n="47" d="100"/>
          <a:sy n="47" d="100"/>
        </p:scale>
        <p:origin x="46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BCBC70-C5B1-4349-8138-46FDB00A470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1D98703-EB84-416F-BD5C-63C88D0D1D82}">
      <dgm:prSet custT="1"/>
      <dgm:spPr/>
      <dgm:t>
        <a:bodyPr/>
        <a:lstStyle/>
        <a:p>
          <a:r>
            <a:rPr lang="en-GB" sz="2400" b="1">
              <a:latin typeface="Aptos" panose="020B0004020202020204" pitchFamily="34" charset="0"/>
            </a:rPr>
            <a:t>Introduction</a:t>
          </a:r>
        </a:p>
        <a:p>
          <a:r>
            <a:rPr lang="en-US" sz="1800" b="1">
              <a:latin typeface="Aptos" panose="020B0004020202020204" pitchFamily="34" charset="0"/>
            </a:rPr>
            <a:t>Why integration matters</a:t>
          </a:r>
          <a:endParaRPr lang="en-US" sz="1800" b="1" dirty="0">
            <a:latin typeface="Aptos" panose="020B0004020202020204" pitchFamily="34" charset="0"/>
          </a:endParaRPr>
        </a:p>
      </dgm:t>
    </dgm:pt>
    <dgm:pt modelId="{036A3CCE-7373-4AA7-B048-1E201DB96D42}" type="parTrans" cxnId="{92DF2BC9-1BF6-4E25-8EE9-E7B794A3E03C}">
      <dgm:prSet/>
      <dgm:spPr/>
      <dgm:t>
        <a:bodyPr/>
        <a:lstStyle/>
        <a:p>
          <a:endParaRPr lang="en-US"/>
        </a:p>
      </dgm:t>
    </dgm:pt>
    <dgm:pt modelId="{44660E1B-7261-4F9A-83C5-E29E2F56B029}" type="sibTrans" cxnId="{92DF2BC9-1BF6-4E25-8EE9-E7B794A3E03C}">
      <dgm:prSet/>
      <dgm:spPr/>
      <dgm:t>
        <a:bodyPr/>
        <a:lstStyle/>
        <a:p>
          <a:endParaRPr lang="en-US"/>
        </a:p>
      </dgm:t>
    </dgm:pt>
    <dgm:pt modelId="{5491BEFE-A17B-4832-8BF7-A47E31E79727}">
      <dgm:prSet custT="1"/>
      <dgm:spPr/>
      <dgm:t>
        <a:bodyPr/>
        <a:lstStyle/>
        <a:p>
          <a:r>
            <a:rPr lang="en-GB" sz="1400" b="1">
              <a:latin typeface="Aptos" panose="020B0004020202020204" pitchFamily="34" charset="0"/>
            </a:rPr>
            <a:t>There is a growing understanding of the connection of sustainable development, wellbeing, and health.</a:t>
          </a:r>
          <a:endParaRPr lang="en-US" sz="1400" dirty="0">
            <a:latin typeface="Aptos" panose="020B0004020202020204" pitchFamily="34" charset="0"/>
          </a:endParaRPr>
        </a:p>
      </dgm:t>
    </dgm:pt>
    <dgm:pt modelId="{56E42F25-3AA6-4998-978C-2119781598F5}" type="parTrans" cxnId="{37A9A255-5154-4AD8-997D-BCC5411D8537}">
      <dgm:prSet/>
      <dgm:spPr/>
      <dgm:t>
        <a:bodyPr/>
        <a:lstStyle/>
        <a:p>
          <a:endParaRPr lang="en-US"/>
        </a:p>
      </dgm:t>
    </dgm:pt>
    <dgm:pt modelId="{C7ADB84B-72A4-4B2C-A2D1-4AA2BDDA971E}" type="sibTrans" cxnId="{37A9A255-5154-4AD8-997D-BCC5411D8537}">
      <dgm:prSet/>
      <dgm:spPr/>
      <dgm:t>
        <a:bodyPr/>
        <a:lstStyle/>
        <a:p>
          <a:endParaRPr lang="en-US"/>
        </a:p>
      </dgm:t>
    </dgm:pt>
    <dgm:pt modelId="{ABEE9AF7-6A1B-4687-9645-FE8D3320E74D}">
      <dgm:prSet/>
      <dgm:spPr/>
      <dgm:t>
        <a:bodyPr/>
        <a:lstStyle/>
        <a:p>
          <a:r>
            <a:rPr lang="en-GB" b="1" dirty="0"/>
            <a:t>Sustainable Development Goal 3 (SDG 3), the NHS Long Term Plan, and Health in All Policies are increasingly influencing health and social care in the United Kingdom.</a:t>
          </a:r>
          <a:endParaRPr lang="en-US" dirty="0"/>
        </a:p>
      </dgm:t>
    </dgm:pt>
    <dgm:pt modelId="{6056EFED-8814-494A-A204-02CC591F5A74}" type="parTrans" cxnId="{963562BB-222F-45F1-AA9A-E60784A41E80}">
      <dgm:prSet/>
      <dgm:spPr/>
      <dgm:t>
        <a:bodyPr/>
        <a:lstStyle/>
        <a:p>
          <a:endParaRPr lang="en-US"/>
        </a:p>
      </dgm:t>
    </dgm:pt>
    <dgm:pt modelId="{D6F21BFF-4D3E-4FD3-8543-DA79D55C28ED}" type="sibTrans" cxnId="{963562BB-222F-45F1-AA9A-E60784A41E80}">
      <dgm:prSet/>
      <dgm:spPr/>
      <dgm:t>
        <a:bodyPr/>
        <a:lstStyle/>
        <a:p>
          <a:endParaRPr lang="en-US"/>
        </a:p>
      </dgm:t>
    </dgm:pt>
    <dgm:pt modelId="{0E59DE6E-93FE-4820-8598-5DB895210319}">
      <dgm:prSet/>
      <dgm:spPr/>
      <dgm:t>
        <a:bodyPr/>
        <a:lstStyle/>
        <a:p>
          <a:r>
            <a:rPr lang="en-GB" b="1" dirty="0"/>
            <a:t>Aim of Presentation: Critically evaluate integration and its effects on service delivery.</a:t>
          </a:r>
        </a:p>
        <a:p>
          <a:r>
            <a:rPr lang="en-US" dirty="0"/>
            <a:t>(</a:t>
          </a:r>
          <a:r>
            <a:rPr lang="en-US" b="1" dirty="0">
              <a:latin typeface="Aptos" panose="020B0004020202020204" pitchFamily="34" charset="0"/>
            </a:rPr>
            <a:t>NHS England, 2024; NIH, 2019). </a:t>
          </a:r>
        </a:p>
      </dgm:t>
    </dgm:pt>
    <dgm:pt modelId="{107FEF4D-29D2-4FEC-AD5A-ED6294E7BBD9}" type="parTrans" cxnId="{5AC4F901-2D7A-4F2B-AB2B-34CA5AD13770}">
      <dgm:prSet/>
      <dgm:spPr/>
      <dgm:t>
        <a:bodyPr/>
        <a:lstStyle/>
        <a:p>
          <a:endParaRPr lang="en-US"/>
        </a:p>
      </dgm:t>
    </dgm:pt>
    <dgm:pt modelId="{3B3A7BF1-6A12-42FA-BBB2-6FAAF7B2EF7D}" type="sibTrans" cxnId="{5AC4F901-2D7A-4F2B-AB2B-34CA5AD13770}">
      <dgm:prSet/>
      <dgm:spPr/>
      <dgm:t>
        <a:bodyPr/>
        <a:lstStyle/>
        <a:p>
          <a:endParaRPr lang="en-US"/>
        </a:p>
      </dgm:t>
    </dgm:pt>
    <dgm:pt modelId="{19F18FD4-6430-4448-88E0-5AF794B18BB3}" type="pres">
      <dgm:prSet presAssocID="{33BCBC70-C5B1-4349-8138-46FDB00A470F}" presName="hierChild1" presStyleCnt="0">
        <dgm:presLayoutVars>
          <dgm:chPref val="1"/>
          <dgm:dir/>
          <dgm:animOne val="branch"/>
          <dgm:animLvl val="lvl"/>
          <dgm:resizeHandles/>
        </dgm:presLayoutVars>
      </dgm:prSet>
      <dgm:spPr/>
    </dgm:pt>
    <dgm:pt modelId="{67D32C1B-54DD-44F0-A052-DFBCFF43F60B}" type="pres">
      <dgm:prSet presAssocID="{D1D98703-EB84-416F-BD5C-63C88D0D1D82}" presName="hierRoot1" presStyleCnt="0"/>
      <dgm:spPr/>
    </dgm:pt>
    <dgm:pt modelId="{4B16AB9F-3CC9-4E7D-B7F5-1503685974F9}" type="pres">
      <dgm:prSet presAssocID="{D1D98703-EB84-416F-BD5C-63C88D0D1D82}" presName="composite" presStyleCnt="0"/>
      <dgm:spPr/>
    </dgm:pt>
    <dgm:pt modelId="{4C148F70-F214-46A0-B289-C398BA096F45}" type="pres">
      <dgm:prSet presAssocID="{D1D98703-EB84-416F-BD5C-63C88D0D1D82}" presName="background" presStyleLbl="node0" presStyleIdx="0" presStyleCnt="1"/>
      <dgm:spPr>
        <a:solidFill>
          <a:srgbClr val="99CCFF"/>
        </a:solidFill>
      </dgm:spPr>
    </dgm:pt>
    <dgm:pt modelId="{AFFDD84E-B8DC-475D-9707-6970FB08FE77}" type="pres">
      <dgm:prSet presAssocID="{D1D98703-EB84-416F-BD5C-63C88D0D1D82}" presName="text" presStyleLbl="fgAcc0" presStyleIdx="0" presStyleCnt="1">
        <dgm:presLayoutVars>
          <dgm:chPref val="3"/>
        </dgm:presLayoutVars>
      </dgm:prSet>
      <dgm:spPr/>
    </dgm:pt>
    <dgm:pt modelId="{D08201ED-2DCE-4946-9D65-E7B31E358902}" type="pres">
      <dgm:prSet presAssocID="{D1D98703-EB84-416F-BD5C-63C88D0D1D82}" presName="hierChild2" presStyleCnt="0"/>
      <dgm:spPr/>
    </dgm:pt>
    <dgm:pt modelId="{C0B25C1A-FC9E-4848-838A-C1CEF3245357}" type="pres">
      <dgm:prSet presAssocID="{56E42F25-3AA6-4998-978C-2119781598F5}" presName="Name10" presStyleLbl="parChTrans1D2" presStyleIdx="0" presStyleCnt="3"/>
      <dgm:spPr/>
    </dgm:pt>
    <dgm:pt modelId="{BA772955-3E74-417E-BA57-6A06E21EDDE2}" type="pres">
      <dgm:prSet presAssocID="{5491BEFE-A17B-4832-8BF7-A47E31E79727}" presName="hierRoot2" presStyleCnt="0"/>
      <dgm:spPr/>
    </dgm:pt>
    <dgm:pt modelId="{D2FC4384-310A-4BEE-81EF-3C2A2E68B112}" type="pres">
      <dgm:prSet presAssocID="{5491BEFE-A17B-4832-8BF7-A47E31E79727}" presName="composite2" presStyleCnt="0"/>
      <dgm:spPr/>
    </dgm:pt>
    <dgm:pt modelId="{D600528D-3645-49DA-A6EE-92B5CDDE2F93}" type="pres">
      <dgm:prSet presAssocID="{5491BEFE-A17B-4832-8BF7-A47E31E79727}" presName="background2" presStyleLbl="node2" presStyleIdx="0" presStyleCnt="3"/>
      <dgm:spPr>
        <a:solidFill>
          <a:srgbClr val="99CCFF"/>
        </a:solidFill>
      </dgm:spPr>
    </dgm:pt>
    <dgm:pt modelId="{84C80C29-E26F-444A-AD89-138D1C8C3995}" type="pres">
      <dgm:prSet presAssocID="{5491BEFE-A17B-4832-8BF7-A47E31E79727}" presName="text2" presStyleLbl="fgAcc2" presStyleIdx="0" presStyleCnt="3">
        <dgm:presLayoutVars>
          <dgm:chPref val="3"/>
        </dgm:presLayoutVars>
      </dgm:prSet>
      <dgm:spPr/>
    </dgm:pt>
    <dgm:pt modelId="{A733017D-8EEC-4DE4-B0D4-28031C04138F}" type="pres">
      <dgm:prSet presAssocID="{5491BEFE-A17B-4832-8BF7-A47E31E79727}" presName="hierChild3" presStyleCnt="0"/>
      <dgm:spPr/>
    </dgm:pt>
    <dgm:pt modelId="{1E9CDC48-39A5-4425-9DDB-9306EAFEFA4D}" type="pres">
      <dgm:prSet presAssocID="{6056EFED-8814-494A-A204-02CC591F5A74}" presName="Name10" presStyleLbl="parChTrans1D2" presStyleIdx="1" presStyleCnt="3"/>
      <dgm:spPr/>
    </dgm:pt>
    <dgm:pt modelId="{37854B25-036B-40FC-8EF5-FB886ECDA340}" type="pres">
      <dgm:prSet presAssocID="{ABEE9AF7-6A1B-4687-9645-FE8D3320E74D}" presName="hierRoot2" presStyleCnt="0"/>
      <dgm:spPr/>
    </dgm:pt>
    <dgm:pt modelId="{C1E63BB0-7A86-48A9-9A9E-2970F384A44F}" type="pres">
      <dgm:prSet presAssocID="{ABEE9AF7-6A1B-4687-9645-FE8D3320E74D}" presName="composite2" presStyleCnt="0"/>
      <dgm:spPr/>
    </dgm:pt>
    <dgm:pt modelId="{9A1564B4-17F3-4611-A880-F399757E68ED}" type="pres">
      <dgm:prSet presAssocID="{ABEE9AF7-6A1B-4687-9645-FE8D3320E74D}" presName="background2" presStyleLbl="node2" presStyleIdx="1" presStyleCnt="3"/>
      <dgm:spPr>
        <a:solidFill>
          <a:srgbClr val="99CCFF"/>
        </a:solidFill>
      </dgm:spPr>
    </dgm:pt>
    <dgm:pt modelId="{33FADAE7-BEFC-4CC6-BE65-A344C1A07900}" type="pres">
      <dgm:prSet presAssocID="{ABEE9AF7-6A1B-4687-9645-FE8D3320E74D}" presName="text2" presStyleLbl="fgAcc2" presStyleIdx="1" presStyleCnt="3">
        <dgm:presLayoutVars>
          <dgm:chPref val="3"/>
        </dgm:presLayoutVars>
      </dgm:prSet>
      <dgm:spPr/>
    </dgm:pt>
    <dgm:pt modelId="{B6AE4599-C76D-44B9-95DF-9DB56E89A6BC}" type="pres">
      <dgm:prSet presAssocID="{ABEE9AF7-6A1B-4687-9645-FE8D3320E74D}" presName="hierChild3" presStyleCnt="0"/>
      <dgm:spPr/>
    </dgm:pt>
    <dgm:pt modelId="{B526083C-B1C6-4F0A-B3BE-F00C5AA8017F}" type="pres">
      <dgm:prSet presAssocID="{107FEF4D-29D2-4FEC-AD5A-ED6294E7BBD9}" presName="Name10" presStyleLbl="parChTrans1D2" presStyleIdx="2" presStyleCnt="3"/>
      <dgm:spPr/>
    </dgm:pt>
    <dgm:pt modelId="{4EA6D435-95F3-4F12-BFE3-0A63B2C6E842}" type="pres">
      <dgm:prSet presAssocID="{0E59DE6E-93FE-4820-8598-5DB895210319}" presName="hierRoot2" presStyleCnt="0"/>
      <dgm:spPr/>
    </dgm:pt>
    <dgm:pt modelId="{A871C6B8-4568-4297-8F83-BF591BA2DEC2}" type="pres">
      <dgm:prSet presAssocID="{0E59DE6E-93FE-4820-8598-5DB895210319}" presName="composite2" presStyleCnt="0"/>
      <dgm:spPr/>
    </dgm:pt>
    <dgm:pt modelId="{0B253A71-94AD-4D52-B870-63FFC87D014F}" type="pres">
      <dgm:prSet presAssocID="{0E59DE6E-93FE-4820-8598-5DB895210319}" presName="background2" presStyleLbl="node2" presStyleIdx="2" presStyleCnt="3"/>
      <dgm:spPr>
        <a:solidFill>
          <a:srgbClr val="99CCFF"/>
        </a:solidFill>
      </dgm:spPr>
    </dgm:pt>
    <dgm:pt modelId="{9C8D6610-0171-437D-8CFB-4DF8939E4EA7}" type="pres">
      <dgm:prSet presAssocID="{0E59DE6E-93FE-4820-8598-5DB895210319}" presName="text2" presStyleLbl="fgAcc2" presStyleIdx="2" presStyleCnt="3">
        <dgm:presLayoutVars>
          <dgm:chPref val="3"/>
        </dgm:presLayoutVars>
      </dgm:prSet>
      <dgm:spPr/>
    </dgm:pt>
    <dgm:pt modelId="{EF1B1D81-FCF2-401C-A462-B9DCF4140386}" type="pres">
      <dgm:prSet presAssocID="{0E59DE6E-93FE-4820-8598-5DB895210319}" presName="hierChild3" presStyleCnt="0"/>
      <dgm:spPr/>
    </dgm:pt>
  </dgm:ptLst>
  <dgm:cxnLst>
    <dgm:cxn modelId="{5AC4F901-2D7A-4F2B-AB2B-34CA5AD13770}" srcId="{D1D98703-EB84-416F-BD5C-63C88D0D1D82}" destId="{0E59DE6E-93FE-4820-8598-5DB895210319}" srcOrd="2" destOrd="0" parTransId="{107FEF4D-29D2-4FEC-AD5A-ED6294E7BBD9}" sibTransId="{3B3A7BF1-6A12-42FA-BBB2-6FAAF7B2EF7D}"/>
    <dgm:cxn modelId="{A091B913-6D3A-4593-A085-9AE978478AD8}" type="presOf" srcId="{ABEE9AF7-6A1B-4687-9645-FE8D3320E74D}" destId="{33FADAE7-BEFC-4CC6-BE65-A344C1A07900}" srcOrd="0" destOrd="0" presId="urn:microsoft.com/office/officeart/2005/8/layout/hierarchy1"/>
    <dgm:cxn modelId="{7D38B932-B11C-4B94-9E62-6AB75B978F6F}" type="presOf" srcId="{0E59DE6E-93FE-4820-8598-5DB895210319}" destId="{9C8D6610-0171-437D-8CFB-4DF8939E4EA7}" srcOrd="0" destOrd="0" presId="urn:microsoft.com/office/officeart/2005/8/layout/hierarchy1"/>
    <dgm:cxn modelId="{ACCA725B-31A7-4019-8427-ABD572510B4F}" type="presOf" srcId="{56E42F25-3AA6-4998-978C-2119781598F5}" destId="{C0B25C1A-FC9E-4848-838A-C1CEF3245357}" srcOrd="0" destOrd="0" presId="urn:microsoft.com/office/officeart/2005/8/layout/hierarchy1"/>
    <dgm:cxn modelId="{5D32574A-1680-4DAC-A1FB-19A298C8FF64}" type="presOf" srcId="{107FEF4D-29D2-4FEC-AD5A-ED6294E7BBD9}" destId="{B526083C-B1C6-4F0A-B3BE-F00C5AA8017F}" srcOrd="0" destOrd="0" presId="urn:microsoft.com/office/officeart/2005/8/layout/hierarchy1"/>
    <dgm:cxn modelId="{37A9A255-5154-4AD8-997D-BCC5411D8537}" srcId="{D1D98703-EB84-416F-BD5C-63C88D0D1D82}" destId="{5491BEFE-A17B-4832-8BF7-A47E31E79727}" srcOrd="0" destOrd="0" parTransId="{56E42F25-3AA6-4998-978C-2119781598F5}" sibTransId="{C7ADB84B-72A4-4B2C-A2D1-4AA2BDDA971E}"/>
    <dgm:cxn modelId="{3A00E256-BB35-4977-89C1-FBD7C1031773}" type="presOf" srcId="{33BCBC70-C5B1-4349-8138-46FDB00A470F}" destId="{19F18FD4-6430-4448-88E0-5AF794B18BB3}" srcOrd="0" destOrd="0" presId="urn:microsoft.com/office/officeart/2005/8/layout/hierarchy1"/>
    <dgm:cxn modelId="{8D667677-61B7-4814-8B2D-D434C1B6D51E}" type="presOf" srcId="{D1D98703-EB84-416F-BD5C-63C88D0D1D82}" destId="{AFFDD84E-B8DC-475D-9707-6970FB08FE77}" srcOrd="0" destOrd="0" presId="urn:microsoft.com/office/officeart/2005/8/layout/hierarchy1"/>
    <dgm:cxn modelId="{963562BB-222F-45F1-AA9A-E60784A41E80}" srcId="{D1D98703-EB84-416F-BD5C-63C88D0D1D82}" destId="{ABEE9AF7-6A1B-4687-9645-FE8D3320E74D}" srcOrd="1" destOrd="0" parTransId="{6056EFED-8814-494A-A204-02CC591F5A74}" sibTransId="{D6F21BFF-4D3E-4FD3-8543-DA79D55C28ED}"/>
    <dgm:cxn modelId="{92DF2BC9-1BF6-4E25-8EE9-E7B794A3E03C}" srcId="{33BCBC70-C5B1-4349-8138-46FDB00A470F}" destId="{D1D98703-EB84-416F-BD5C-63C88D0D1D82}" srcOrd="0" destOrd="0" parTransId="{036A3CCE-7373-4AA7-B048-1E201DB96D42}" sibTransId="{44660E1B-7261-4F9A-83C5-E29E2F56B029}"/>
    <dgm:cxn modelId="{FB6A8ED6-E81F-4825-AFFA-BABF36C0E7D1}" type="presOf" srcId="{5491BEFE-A17B-4832-8BF7-A47E31E79727}" destId="{84C80C29-E26F-444A-AD89-138D1C8C3995}" srcOrd="0" destOrd="0" presId="urn:microsoft.com/office/officeart/2005/8/layout/hierarchy1"/>
    <dgm:cxn modelId="{C4FA23FF-F16C-44AB-96D4-FC79F1949CE4}" type="presOf" srcId="{6056EFED-8814-494A-A204-02CC591F5A74}" destId="{1E9CDC48-39A5-4425-9DDB-9306EAFEFA4D}" srcOrd="0" destOrd="0" presId="urn:microsoft.com/office/officeart/2005/8/layout/hierarchy1"/>
    <dgm:cxn modelId="{3B7AFD56-520F-4537-9C44-20928F2B57DE}" type="presParOf" srcId="{19F18FD4-6430-4448-88E0-5AF794B18BB3}" destId="{67D32C1B-54DD-44F0-A052-DFBCFF43F60B}" srcOrd="0" destOrd="0" presId="urn:microsoft.com/office/officeart/2005/8/layout/hierarchy1"/>
    <dgm:cxn modelId="{33259CE3-C348-437E-A0FB-099A495B629F}" type="presParOf" srcId="{67D32C1B-54DD-44F0-A052-DFBCFF43F60B}" destId="{4B16AB9F-3CC9-4E7D-B7F5-1503685974F9}" srcOrd="0" destOrd="0" presId="urn:microsoft.com/office/officeart/2005/8/layout/hierarchy1"/>
    <dgm:cxn modelId="{63EE8945-BEE9-44B6-AF2F-1A69A94D693E}" type="presParOf" srcId="{4B16AB9F-3CC9-4E7D-B7F5-1503685974F9}" destId="{4C148F70-F214-46A0-B289-C398BA096F45}" srcOrd="0" destOrd="0" presId="urn:microsoft.com/office/officeart/2005/8/layout/hierarchy1"/>
    <dgm:cxn modelId="{F7FFE851-3E1D-43C3-891E-5A3421A9AF7E}" type="presParOf" srcId="{4B16AB9F-3CC9-4E7D-B7F5-1503685974F9}" destId="{AFFDD84E-B8DC-475D-9707-6970FB08FE77}" srcOrd="1" destOrd="0" presId="urn:microsoft.com/office/officeart/2005/8/layout/hierarchy1"/>
    <dgm:cxn modelId="{0AD379C2-3900-475B-BCA9-03D78410E6A0}" type="presParOf" srcId="{67D32C1B-54DD-44F0-A052-DFBCFF43F60B}" destId="{D08201ED-2DCE-4946-9D65-E7B31E358902}" srcOrd="1" destOrd="0" presId="urn:microsoft.com/office/officeart/2005/8/layout/hierarchy1"/>
    <dgm:cxn modelId="{5563176B-DB41-464D-B6D6-AFFA894DE2CB}" type="presParOf" srcId="{D08201ED-2DCE-4946-9D65-E7B31E358902}" destId="{C0B25C1A-FC9E-4848-838A-C1CEF3245357}" srcOrd="0" destOrd="0" presId="urn:microsoft.com/office/officeart/2005/8/layout/hierarchy1"/>
    <dgm:cxn modelId="{BCB9A22F-2D96-468C-B08A-069F01E4534D}" type="presParOf" srcId="{D08201ED-2DCE-4946-9D65-E7B31E358902}" destId="{BA772955-3E74-417E-BA57-6A06E21EDDE2}" srcOrd="1" destOrd="0" presId="urn:microsoft.com/office/officeart/2005/8/layout/hierarchy1"/>
    <dgm:cxn modelId="{89D820D9-BCA1-4F0F-87D6-A949E418F054}" type="presParOf" srcId="{BA772955-3E74-417E-BA57-6A06E21EDDE2}" destId="{D2FC4384-310A-4BEE-81EF-3C2A2E68B112}" srcOrd="0" destOrd="0" presId="urn:microsoft.com/office/officeart/2005/8/layout/hierarchy1"/>
    <dgm:cxn modelId="{2D60D64D-EE1A-4668-865D-8E9B0E0D0783}" type="presParOf" srcId="{D2FC4384-310A-4BEE-81EF-3C2A2E68B112}" destId="{D600528D-3645-49DA-A6EE-92B5CDDE2F93}" srcOrd="0" destOrd="0" presId="urn:microsoft.com/office/officeart/2005/8/layout/hierarchy1"/>
    <dgm:cxn modelId="{92CDDBDD-AA22-43BF-97C2-9CF97D8E6238}" type="presParOf" srcId="{D2FC4384-310A-4BEE-81EF-3C2A2E68B112}" destId="{84C80C29-E26F-444A-AD89-138D1C8C3995}" srcOrd="1" destOrd="0" presId="urn:microsoft.com/office/officeart/2005/8/layout/hierarchy1"/>
    <dgm:cxn modelId="{190FFA3D-CD1E-4718-9A55-5B1491968E16}" type="presParOf" srcId="{BA772955-3E74-417E-BA57-6A06E21EDDE2}" destId="{A733017D-8EEC-4DE4-B0D4-28031C04138F}" srcOrd="1" destOrd="0" presId="urn:microsoft.com/office/officeart/2005/8/layout/hierarchy1"/>
    <dgm:cxn modelId="{F6E8DDA9-1868-487D-A7CF-88CD20A9FECB}" type="presParOf" srcId="{D08201ED-2DCE-4946-9D65-E7B31E358902}" destId="{1E9CDC48-39A5-4425-9DDB-9306EAFEFA4D}" srcOrd="2" destOrd="0" presId="urn:microsoft.com/office/officeart/2005/8/layout/hierarchy1"/>
    <dgm:cxn modelId="{DDDD4E1E-1593-4CBE-90E1-EE9914D6926C}" type="presParOf" srcId="{D08201ED-2DCE-4946-9D65-E7B31E358902}" destId="{37854B25-036B-40FC-8EF5-FB886ECDA340}" srcOrd="3" destOrd="0" presId="urn:microsoft.com/office/officeart/2005/8/layout/hierarchy1"/>
    <dgm:cxn modelId="{BDAA23FB-2D99-44C0-9620-8CC8AC4F4018}" type="presParOf" srcId="{37854B25-036B-40FC-8EF5-FB886ECDA340}" destId="{C1E63BB0-7A86-48A9-9A9E-2970F384A44F}" srcOrd="0" destOrd="0" presId="urn:microsoft.com/office/officeart/2005/8/layout/hierarchy1"/>
    <dgm:cxn modelId="{670A9422-2D2A-494C-A10C-1176E6B7A9ED}" type="presParOf" srcId="{C1E63BB0-7A86-48A9-9A9E-2970F384A44F}" destId="{9A1564B4-17F3-4611-A880-F399757E68ED}" srcOrd="0" destOrd="0" presId="urn:microsoft.com/office/officeart/2005/8/layout/hierarchy1"/>
    <dgm:cxn modelId="{0478593B-14DB-4537-B856-56727A7E3B40}" type="presParOf" srcId="{C1E63BB0-7A86-48A9-9A9E-2970F384A44F}" destId="{33FADAE7-BEFC-4CC6-BE65-A344C1A07900}" srcOrd="1" destOrd="0" presId="urn:microsoft.com/office/officeart/2005/8/layout/hierarchy1"/>
    <dgm:cxn modelId="{140F2E9C-A506-4B9A-947D-0FE834A1370F}" type="presParOf" srcId="{37854B25-036B-40FC-8EF5-FB886ECDA340}" destId="{B6AE4599-C76D-44B9-95DF-9DB56E89A6BC}" srcOrd="1" destOrd="0" presId="urn:microsoft.com/office/officeart/2005/8/layout/hierarchy1"/>
    <dgm:cxn modelId="{4DAF0FB0-996C-4EC1-AB6C-4FF338A34B94}" type="presParOf" srcId="{D08201ED-2DCE-4946-9D65-E7B31E358902}" destId="{B526083C-B1C6-4F0A-B3BE-F00C5AA8017F}" srcOrd="4" destOrd="0" presId="urn:microsoft.com/office/officeart/2005/8/layout/hierarchy1"/>
    <dgm:cxn modelId="{04DF4895-2431-4D6D-9461-A20537E96105}" type="presParOf" srcId="{D08201ED-2DCE-4946-9D65-E7B31E358902}" destId="{4EA6D435-95F3-4F12-BFE3-0A63B2C6E842}" srcOrd="5" destOrd="0" presId="urn:microsoft.com/office/officeart/2005/8/layout/hierarchy1"/>
    <dgm:cxn modelId="{E7864065-85B1-470F-ABC0-91BFC8DE961F}" type="presParOf" srcId="{4EA6D435-95F3-4F12-BFE3-0A63B2C6E842}" destId="{A871C6B8-4568-4297-8F83-BF591BA2DEC2}" srcOrd="0" destOrd="0" presId="urn:microsoft.com/office/officeart/2005/8/layout/hierarchy1"/>
    <dgm:cxn modelId="{07D5802E-0641-45CF-98FC-5C73ABFE0AFC}" type="presParOf" srcId="{A871C6B8-4568-4297-8F83-BF591BA2DEC2}" destId="{0B253A71-94AD-4D52-B870-63FFC87D014F}" srcOrd="0" destOrd="0" presId="urn:microsoft.com/office/officeart/2005/8/layout/hierarchy1"/>
    <dgm:cxn modelId="{1C714142-71B0-47D7-B9F4-FD331B3E081C}" type="presParOf" srcId="{A871C6B8-4568-4297-8F83-BF591BA2DEC2}" destId="{9C8D6610-0171-437D-8CFB-4DF8939E4EA7}" srcOrd="1" destOrd="0" presId="urn:microsoft.com/office/officeart/2005/8/layout/hierarchy1"/>
    <dgm:cxn modelId="{555E7F55-0B67-4813-90B5-DB458BBC8919}" type="presParOf" srcId="{4EA6D435-95F3-4F12-BFE3-0A63B2C6E842}" destId="{EF1B1D81-FCF2-401C-A462-B9DCF4140386}" srcOrd="1" destOrd="0" presId="urn:microsoft.com/office/officeart/2005/8/layout/hierarchy1"/>
  </dgm:cxnLst>
  <dgm:bg>
    <a:solidFill>
      <a:schemeClr val="accent2">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AB37A6-E666-4AFC-83E4-54E9E9B1DA1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4AAC517-4931-4982-9278-94C414647482}">
      <dgm:prSet custT="1"/>
      <dgm:spPr>
        <a:solidFill>
          <a:srgbClr val="99CCFF"/>
        </a:solidFill>
      </dgm:spPr>
      <dgm:t>
        <a:bodyPr/>
        <a:lstStyle/>
        <a:p>
          <a:r>
            <a:rPr lang="en-GB" sz="3200" b="1" u="sng">
              <a:solidFill>
                <a:srgbClr val="002060"/>
              </a:solidFill>
              <a:latin typeface="Aptos" panose="020B0004020202020204" pitchFamily="34" charset="0"/>
            </a:rPr>
            <a:t>Defining Health</a:t>
          </a:r>
          <a:endParaRPr lang="en-US" sz="3200" dirty="0">
            <a:solidFill>
              <a:srgbClr val="002060"/>
            </a:solidFill>
            <a:latin typeface="Aptos" panose="020B0004020202020204" pitchFamily="34" charset="0"/>
          </a:endParaRPr>
        </a:p>
      </dgm:t>
    </dgm:pt>
    <dgm:pt modelId="{5C48C7B7-29D4-4DA1-810D-FFE716B26FCB}" type="parTrans" cxnId="{70CDF502-0DC7-482E-862B-834CC6FCC4CE}">
      <dgm:prSet/>
      <dgm:spPr/>
      <dgm:t>
        <a:bodyPr/>
        <a:lstStyle/>
        <a:p>
          <a:endParaRPr lang="en-US"/>
        </a:p>
      </dgm:t>
    </dgm:pt>
    <dgm:pt modelId="{626873AD-D3A8-4C93-89D1-2576406BCE20}" type="sibTrans" cxnId="{70CDF502-0DC7-482E-862B-834CC6FCC4CE}">
      <dgm:prSet/>
      <dgm:spPr/>
      <dgm:t>
        <a:bodyPr/>
        <a:lstStyle/>
        <a:p>
          <a:endParaRPr lang="en-US"/>
        </a:p>
      </dgm:t>
    </dgm:pt>
    <dgm:pt modelId="{27FBCA95-350A-4C11-84BD-36DB9A8A2E54}">
      <dgm:prSet/>
      <dgm:spPr/>
      <dgm:t>
        <a:bodyPr/>
        <a:lstStyle/>
        <a:p>
          <a:r>
            <a:rPr lang="en-GB" b="1"/>
            <a:t>World Health Organisation definition: According to the Constitution WHO (1948) the definition of health is “a state of complete physical, mental and social well-being and not merely the absence of disease” . </a:t>
          </a:r>
          <a:endParaRPr lang="en-US"/>
        </a:p>
      </dgm:t>
    </dgm:pt>
    <dgm:pt modelId="{BBEBF2A5-FA4B-48A8-B360-A4420C8806B0}" type="parTrans" cxnId="{3211EBB3-9558-4FD3-8B21-DC37D976E90C}">
      <dgm:prSet/>
      <dgm:spPr/>
      <dgm:t>
        <a:bodyPr/>
        <a:lstStyle/>
        <a:p>
          <a:endParaRPr lang="en-US"/>
        </a:p>
      </dgm:t>
    </dgm:pt>
    <dgm:pt modelId="{CA5E1997-A529-4E33-8170-AE721BFF9944}" type="sibTrans" cxnId="{3211EBB3-9558-4FD3-8B21-DC37D976E90C}">
      <dgm:prSet/>
      <dgm:spPr/>
      <dgm:t>
        <a:bodyPr/>
        <a:lstStyle/>
        <a:p>
          <a:endParaRPr lang="en-US"/>
        </a:p>
      </dgm:t>
    </dgm:pt>
    <dgm:pt modelId="{DAE67F66-01A9-4671-BE2D-5CBA8C74F451}">
      <dgm:prSet/>
      <dgm:spPr>
        <a:solidFill>
          <a:srgbClr val="99CCFF"/>
        </a:solidFill>
      </dgm:spPr>
      <dgm:t>
        <a:bodyPr/>
        <a:lstStyle/>
        <a:p>
          <a:r>
            <a:rPr lang="en-GB" b="1" u="sng">
              <a:solidFill>
                <a:srgbClr val="002060"/>
              </a:solidFill>
            </a:rPr>
            <a:t>Dimensions</a:t>
          </a:r>
          <a:endParaRPr lang="en-US" dirty="0">
            <a:solidFill>
              <a:srgbClr val="002060"/>
            </a:solidFill>
          </a:endParaRPr>
        </a:p>
      </dgm:t>
    </dgm:pt>
    <dgm:pt modelId="{38221025-AA61-47E8-BFBD-63E2CDB93AE3}" type="parTrans" cxnId="{42941A6D-2959-4D43-B96F-D3C047919C53}">
      <dgm:prSet/>
      <dgm:spPr/>
      <dgm:t>
        <a:bodyPr/>
        <a:lstStyle/>
        <a:p>
          <a:endParaRPr lang="en-US"/>
        </a:p>
      </dgm:t>
    </dgm:pt>
    <dgm:pt modelId="{7399F0B4-E2BB-4915-9B35-85342E821AFB}" type="sibTrans" cxnId="{42941A6D-2959-4D43-B96F-D3C047919C53}">
      <dgm:prSet/>
      <dgm:spPr/>
      <dgm:t>
        <a:bodyPr/>
        <a:lstStyle/>
        <a:p>
          <a:endParaRPr lang="en-US"/>
        </a:p>
      </dgm:t>
    </dgm:pt>
    <dgm:pt modelId="{38892581-9FFE-4E0A-82FE-E44F797934B3}">
      <dgm:prSet/>
      <dgm:spPr/>
      <dgm:t>
        <a:bodyPr/>
        <a:lstStyle/>
        <a:p>
          <a:r>
            <a:rPr lang="en-GB" b="1" dirty="0"/>
            <a:t>Physical: functional state, mortality, and morbidity.</a:t>
          </a:r>
          <a:endParaRPr lang="en-US" dirty="0"/>
        </a:p>
      </dgm:t>
    </dgm:pt>
    <dgm:pt modelId="{B06CF443-05BA-4C7C-9563-9AE625AF8805}" type="parTrans" cxnId="{996C2EE3-ED50-441B-92D6-A8A2DC5482C4}">
      <dgm:prSet/>
      <dgm:spPr/>
      <dgm:t>
        <a:bodyPr/>
        <a:lstStyle/>
        <a:p>
          <a:endParaRPr lang="en-US"/>
        </a:p>
      </dgm:t>
    </dgm:pt>
    <dgm:pt modelId="{945238EA-EB19-4DE0-A8DC-A80EA0827065}" type="sibTrans" cxnId="{996C2EE3-ED50-441B-92D6-A8A2DC5482C4}">
      <dgm:prSet/>
      <dgm:spPr/>
      <dgm:t>
        <a:bodyPr/>
        <a:lstStyle/>
        <a:p>
          <a:endParaRPr lang="en-US"/>
        </a:p>
      </dgm:t>
    </dgm:pt>
    <dgm:pt modelId="{2B792441-8E10-4F27-8843-F23DE62DDFB1}">
      <dgm:prSet/>
      <dgm:spPr/>
      <dgm:t>
        <a:bodyPr/>
        <a:lstStyle/>
        <a:p>
          <a:r>
            <a:rPr lang="en-GB" b="1" dirty="0"/>
            <a:t>Mental: Mental disorders, resilience, and psychological distress.</a:t>
          </a:r>
          <a:endParaRPr lang="en-US" dirty="0"/>
        </a:p>
      </dgm:t>
    </dgm:pt>
    <dgm:pt modelId="{B0A53469-D980-4056-95C6-C5D8BD9636FE}" type="parTrans" cxnId="{983CE94A-BF16-4130-BC5D-253D88D0EE8A}">
      <dgm:prSet/>
      <dgm:spPr/>
      <dgm:t>
        <a:bodyPr/>
        <a:lstStyle/>
        <a:p>
          <a:endParaRPr lang="en-US"/>
        </a:p>
      </dgm:t>
    </dgm:pt>
    <dgm:pt modelId="{D85E6E27-A3FE-410C-AC61-5DB70C31C26F}" type="sibTrans" cxnId="{983CE94A-BF16-4130-BC5D-253D88D0EE8A}">
      <dgm:prSet/>
      <dgm:spPr/>
      <dgm:t>
        <a:bodyPr/>
        <a:lstStyle/>
        <a:p>
          <a:endParaRPr lang="en-US"/>
        </a:p>
      </dgm:t>
    </dgm:pt>
    <dgm:pt modelId="{C21E9C67-9FE7-43DF-A549-8C5E37BEE884}">
      <dgm:prSet/>
      <dgm:spPr/>
      <dgm:t>
        <a:bodyPr/>
        <a:lstStyle/>
        <a:p>
          <a:r>
            <a:rPr lang="en-GB" b="1" dirty="0"/>
            <a:t>Social: Social capital, relationships, and social engagement.</a:t>
          </a:r>
          <a:endParaRPr lang="en-US" dirty="0"/>
        </a:p>
      </dgm:t>
    </dgm:pt>
    <dgm:pt modelId="{F411C3A2-0235-440B-A972-E58173D8FDD7}" type="parTrans" cxnId="{DACB7335-39DC-48D0-BD79-C979149EB039}">
      <dgm:prSet/>
      <dgm:spPr/>
      <dgm:t>
        <a:bodyPr/>
        <a:lstStyle/>
        <a:p>
          <a:endParaRPr lang="en-US"/>
        </a:p>
      </dgm:t>
    </dgm:pt>
    <dgm:pt modelId="{FC77F983-A12E-4376-B1D0-AB7662FF0CE7}" type="sibTrans" cxnId="{DACB7335-39DC-48D0-BD79-C979149EB039}">
      <dgm:prSet/>
      <dgm:spPr/>
      <dgm:t>
        <a:bodyPr/>
        <a:lstStyle/>
        <a:p>
          <a:endParaRPr lang="en-US"/>
        </a:p>
      </dgm:t>
    </dgm:pt>
    <dgm:pt modelId="{5DD6B21A-8C31-48F3-A88C-5321C41551AE}">
      <dgm:prSet/>
      <dgm:spPr>
        <a:solidFill>
          <a:schemeClr val="tx2">
            <a:lumMod val="10000"/>
            <a:lumOff val="90000"/>
          </a:schemeClr>
        </a:solidFill>
      </dgm:spPr>
      <dgm:t>
        <a:bodyPr/>
        <a:lstStyle/>
        <a:p>
          <a:r>
            <a:rPr lang="en-GB" b="1" dirty="0">
              <a:solidFill>
                <a:schemeClr val="tx1"/>
              </a:solidFill>
            </a:rPr>
            <a:t>The "complete" concept drives systems toward holistic, person-centred care rather than limited biomedical outcomes, however, it is aspirational and frequently regarded as impossible to achieve.      		WHO (2026) ; Bhatta, D. et al (2025)</a:t>
          </a:r>
          <a:endParaRPr lang="en-US" dirty="0">
            <a:solidFill>
              <a:schemeClr val="tx1"/>
            </a:solidFill>
          </a:endParaRPr>
        </a:p>
      </dgm:t>
    </dgm:pt>
    <dgm:pt modelId="{E9B194F7-D03F-4621-ABD3-B9823A8F0777}" type="parTrans" cxnId="{3B46B626-6F53-427C-BA18-81A099E20D3A}">
      <dgm:prSet/>
      <dgm:spPr/>
      <dgm:t>
        <a:bodyPr/>
        <a:lstStyle/>
        <a:p>
          <a:endParaRPr lang="en-US"/>
        </a:p>
      </dgm:t>
    </dgm:pt>
    <dgm:pt modelId="{14263E3D-E857-4610-AF66-E63AB4865160}" type="sibTrans" cxnId="{3B46B626-6F53-427C-BA18-81A099E20D3A}">
      <dgm:prSet/>
      <dgm:spPr/>
      <dgm:t>
        <a:bodyPr/>
        <a:lstStyle/>
        <a:p>
          <a:endParaRPr lang="en-US"/>
        </a:p>
      </dgm:t>
    </dgm:pt>
    <dgm:pt modelId="{FFE12449-C435-4E1D-B4F0-5E5058261C72}" type="pres">
      <dgm:prSet presAssocID="{93AB37A6-E666-4AFC-83E4-54E9E9B1DA1C}" presName="linear" presStyleCnt="0">
        <dgm:presLayoutVars>
          <dgm:animLvl val="lvl"/>
          <dgm:resizeHandles val="exact"/>
        </dgm:presLayoutVars>
      </dgm:prSet>
      <dgm:spPr/>
    </dgm:pt>
    <dgm:pt modelId="{FA71CA61-EBA4-4D15-9F23-85FA0C8D5A61}" type="pres">
      <dgm:prSet presAssocID="{24AAC517-4931-4982-9278-94C414647482}" presName="parentText" presStyleLbl="node1" presStyleIdx="0" presStyleCnt="3" custLinFactNeighborX="0" custLinFactNeighborY="-76795">
        <dgm:presLayoutVars>
          <dgm:chMax val="0"/>
          <dgm:bulletEnabled val="1"/>
        </dgm:presLayoutVars>
      </dgm:prSet>
      <dgm:spPr/>
    </dgm:pt>
    <dgm:pt modelId="{D07C5CF3-3BD5-4E27-9A37-467B40CC94C5}" type="pres">
      <dgm:prSet presAssocID="{24AAC517-4931-4982-9278-94C414647482}" presName="childText" presStyleLbl="revTx" presStyleIdx="0" presStyleCnt="2">
        <dgm:presLayoutVars>
          <dgm:bulletEnabled val="1"/>
        </dgm:presLayoutVars>
      </dgm:prSet>
      <dgm:spPr/>
    </dgm:pt>
    <dgm:pt modelId="{BA2D9306-F4A6-4C8D-A027-F292AC37BD53}" type="pres">
      <dgm:prSet presAssocID="{DAE67F66-01A9-4671-BE2D-5CBA8C74F451}" presName="parentText" presStyleLbl="node1" presStyleIdx="1" presStyleCnt="3" custLinFactNeighborX="0">
        <dgm:presLayoutVars>
          <dgm:chMax val="0"/>
          <dgm:bulletEnabled val="1"/>
        </dgm:presLayoutVars>
      </dgm:prSet>
      <dgm:spPr/>
    </dgm:pt>
    <dgm:pt modelId="{10953C2E-C0BE-473F-98D0-CC6E27589AB3}" type="pres">
      <dgm:prSet presAssocID="{DAE67F66-01A9-4671-BE2D-5CBA8C74F451}" presName="childText" presStyleLbl="revTx" presStyleIdx="1" presStyleCnt="2">
        <dgm:presLayoutVars>
          <dgm:bulletEnabled val="1"/>
        </dgm:presLayoutVars>
      </dgm:prSet>
      <dgm:spPr/>
    </dgm:pt>
    <dgm:pt modelId="{C96FAB90-4768-4544-AAF0-AC322190DD4D}" type="pres">
      <dgm:prSet presAssocID="{5DD6B21A-8C31-48F3-A88C-5321C41551AE}" presName="parentText" presStyleLbl="node1" presStyleIdx="2" presStyleCnt="3">
        <dgm:presLayoutVars>
          <dgm:chMax val="0"/>
          <dgm:bulletEnabled val="1"/>
        </dgm:presLayoutVars>
      </dgm:prSet>
      <dgm:spPr/>
    </dgm:pt>
  </dgm:ptLst>
  <dgm:cxnLst>
    <dgm:cxn modelId="{7CB13701-8DCE-4A8D-B6B4-A4909031ED40}" type="presOf" srcId="{5DD6B21A-8C31-48F3-A88C-5321C41551AE}" destId="{C96FAB90-4768-4544-AAF0-AC322190DD4D}" srcOrd="0" destOrd="0" presId="urn:microsoft.com/office/officeart/2005/8/layout/vList2"/>
    <dgm:cxn modelId="{70CDF502-0DC7-482E-862B-834CC6FCC4CE}" srcId="{93AB37A6-E666-4AFC-83E4-54E9E9B1DA1C}" destId="{24AAC517-4931-4982-9278-94C414647482}" srcOrd="0" destOrd="0" parTransId="{5C48C7B7-29D4-4DA1-810D-FFE716B26FCB}" sibTransId="{626873AD-D3A8-4C93-89D1-2576406BCE20}"/>
    <dgm:cxn modelId="{5F305421-C635-425D-8CD6-61904F5E7A6A}" type="presOf" srcId="{27FBCA95-350A-4C11-84BD-36DB9A8A2E54}" destId="{D07C5CF3-3BD5-4E27-9A37-467B40CC94C5}" srcOrd="0" destOrd="0" presId="urn:microsoft.com/office/officeart/2005/8/layout/vList2"/>
    <dgm:cxn modelId="{3B46B626-6F53-427C-BA18-81A099E20D3A}" srcId="{93AB37A6-E666-4AFC-83E4-54E9E9B1DA1C}" destId="{5DD6B21A-8C31-48F3-A88C-5321C41551AE}" srcOrd="2" destOrd="0" parTransId="{E9B194F7-D03F-4621-ABD3-B9823A8F0777}" sibTransId="{14263E3D-E857-4610-AF66-E63AB4865160}"/>
    <dgm:cxn modelId="{DACB7335-39DC-48D0-BD79-C979149EB039}" srcId="{DAE67F66-01A9-4671-BE2D-5CBA8C74F451}" destId="{C21E9C67-9FE7-43DF-A549-8C5E37BEE884}" srcOrd="2" destOrd="0" parTransId="{F411C3A2-0235-440B-A972-E58173D8FDD7}" sibTransId="{FC77F983-A12E-4376-B1D0-AB7662FF0CE7}"/>
    <dgm:cxn modelId="{B0A4D568-7432-48CB-B151-209BF1CD86D7}" type="presOf" srcId="{2B792441-8E10-4F27-8843-F23DE62DDFB1}" destId="{10953C2E-C0BE-473F-98D0-CC6E27589AB3}" srcOrd="0" destOrd="1" presId="urn:microsoft.com/office/officeart/2005/8/layout/vList2"/>
    <dgm:cxn modelId="{983CE94A-BF16-4130-BC5D-253D88D0EE8A}" srcId="{DAE67F66-01A9-4671-BE2D-5CBA8C74F451}" destId="{2B792441-8E10-4F27-8843-F23DE62DDFB1}" srcOrd="1" destOrd="0" parTransId="{B0A53469-D980-4056-95C6-C5D8BD9636FE}" sibTransId="{D85E6E27-A3FE-410C-AC61-5DB70C31C26F}"/>
    <dgm:cxn modelId="{42941A6D-2959-4D43-B96F-D3C047919C53}" srcId="{93AB37A6-E666-4AFC-83E4-54E9E9B1DA1C}" destId="{DAE67F66-01A9-4671-BE2D-5CBA8C74F451}" srcOrd="1" destOrd="0" parTransId="{38221025-AA61-47E8-BFBD-63E2CDB93AE3}" sibTransId="{7399F0B4-E2BB-4915-9B35-85342E821AFB}"/>
    <dgm:cxn modelId="{BACDA47A-92DC-4BAA-86DC-08BFAECCCDBB}" type="presOf" srcId="{93AB37A6-E666-4AFC-83E4-54E9E9B1DA1C}" destId="{FFE12449-C435-4E1D-B4F0-5E5058261C72}" srcOrd="0" destOrd="0" presId="urn:microsoft.com/office/officeart/2005/8/layout/vList2"/>
    <dgm:cxn modelId="{BE992E98-BA2C-4E15-A83E-5C19C50CC0FF}" type="presOf" srcId="{24AAC517-4931-4982-9278-94C414647482}" destId="{FA71CA61-EBA4-4D15-9F23-85FA0C8D5A61}" srcOrd="0" destOrd="0" presId="urn:microsoft.com/office/officeart/2005/8/layout/vList2"/>
    <dgm:cxn modelId="{3211EBB3-9558-4FD3-8B21-DC37D976E90C}" srcId="{24AAC517-4931-4982-9278-94C414647482}" destId="{27FBCA95-350A-4C11-84BD-36DB9A8A2E54}" srcOrd="0" destOrd="0" parTransId="{BBEBF2A5-FA4B-48A8-B360-A4420C8806B0}" sibTransId="{CA5E1997-A529-4E33-8170-AE721BFF9944}"/>
    <dgm:cxn modelId="{996C2EE3-ED50-441B-92D6-A8A2DC5482C4}" srcId="{DAE67F66-01A9-4671-BE2D-5CBA8C74F451}" destId="{38892581-9FFE-4E0A-82FE-E44F797934B3}" srcOrd="0" destOrd="0" parTransId="{B06CF443-05BA-4C7C-9563-9AE625AF8805}" sibTransId="{945238EA-EB19-4DE0-A8DC-A80EA0827065}"/>
    <dgm:cxn modelId="{096BA5F0-3BE0-468F-B20B-B37A95BDA07C}" type="presOf" srcId="{C21E9C67-9FE7-43DF-A549-8C5E37BEE884}" destId="{10953C2E-C0BE-473F-98D0-CC6E27589AB3}" srcOrd="0" destOrd="2" presId="urn:microsoft.com/office/officeart/2005/8/layout/vList2"/>
    <dgm:cxn modelId="{1DF00EF2-E13E-48A0-9268-64411B609486}" type="presOf" srcId="{38892581-9FFE-4E0A-82FE-E44F797934B3}" destId="{10953C2E-C0BE-473F-98D0-CC6E27589AB3}" srcOrd="0" destOrd="0" presId="urn:microsoft.com/office/officeart/2005/8/layout/vList2"/>
    <dgm:cxn modelId="{86AE9CF6-1F0C-4027-8B83-3D38CB318D52}" type="presOf" srcId="{DAE67F66-01A9-4671-BE2D-5CBA8C74F451}" destId="{BA2D9306-F4A6-4C8D-A027-F292AC37BD53}" srcOrd="0" destOrd="0" presId="urn:microsoft.com/office/officeart/2005/8/layout/vList2"/>
    <dgm:cxn modelId="{8EA94F58-EBE0-41CD-A41E-1E3B6673393E}" type="presParOf" srcId="{FFE12449-C435-4E1D-B4F0-5E5058261C72}" destId="{FA71CA61-EBA4-4D15-9F23-85FA0C8D5A61}" srcOrd="0" destOrd="0" presId="urn:microsoft.com/office/officeart/2005/8/layout/vList2"/>
    <dgm:cxn modelId="{D9C47C53-50A3-4C00-976D-AB80E5B0BAE4}" type="presParOf" srcId="{FFE12449-C435-4E1D-B4F0-5E5058261C72}" destId="{D07C5CF3-3BD5-4E27-9A37-467B40CC94C5}" srcOrd="1" destOrd="0" presId="urn:microsoft.com/office/officeart/2005/8/layout/vList2"/>
    <dgm:cxn modelId="{BE7528A3-819B-4D13-AAE1-1EDB4318C36D}" type="presParOf" srcId="{FFE12449-C435-4E1D-B4F0-5E5058261C72}" destId="{BA2D9306-F4A6-4C8D-A027-F292AC37BD53}" srcOrd="2" destOrd="0" presId="urn:microsoft.com/office/officeart/2005/8/layout/vList2"/>
    <dgm:cxn modelId="{74A1B73F-3F1D-4F1F-B99A-1BDF188E466F}" type="presParOf" srcId="{FFE12449-C435-4E1D-B4F0-5E5058261C72}" destId="{10953C2E-C0BE-473F-98D0-CC6E27589AB3}" srcOrd="3" destOrd="0" presId="urn:microsoft.com/office/officeart/2005/8/layout/vList2"/>
    <dgm:cxn modelId="{825B0C55-FAF3-4167-9785-8F9F275FF1CE}" type="presParOf" srcId="{FFE12449-C435-4E1D-B4F0-5E5058261C72}" destId="{C96FAB90-4768-4544-AAF0-AC322190DD4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4C631E-50C5-40C8-A52B-01371FF87535}"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A4FE434-DFFB-45CC-B0DF-ED7CD3CB1BC5}">
      <dgm:prSet/>
      <dgm:spPr>
        <a:solidFill>
          <a:schemeClr val="bg1">
            <a:lumMod val="95000"/>
            <a:alpha val="90000"/>
          </a:schemeClr>
        </a:solidFill>
      </dgm:spPr>
      <dgm:t>
        <a:bodyPr/>
        <a:lstStyle/>
        <a:p>
          <a:r>
            <a:rPr lang="en-GB" b="1" dirty="0"/>
            <a:t>SGD3 Focus: Aim is for universal health coverage, mental health, substance abuse, maternity and child health, communicable and non-communicable diseases, and road safety to ensure healthy lifestyles and promote wellbeing for people of all ages. UK SDG (2025). </a:t>
          </a:r>
          <a:endParaRPr lang="en-US" dirty="0"/>
        </a:p>
      </dgm:t>
    </dgm:pt>
    <dgm:pt modelId="{6068D99B-36EC-4140-A7AB-0614BCAD98D3}" type="parTrans" cxnId="{EE0AECA3-3F7C-4039-9A44-0C517C3EC537}">
      <dgm:prSet/>
      <dgm:spPr/>
      <dgm:t>
        <a:bodyPr/>
        <a:lstStyle/>
        <a:p>
          <a:endParaRPr lang="en-US"/>
        </a:p>
      </dgm:t>
    </dgm:pt>
    <dgm:pt modelId="{D15EE8B8-9121-4BC1-B8F6-D75AD1547291}" type="sibTrans" cxnId="{EE0AECA3-3F7C-4039-9A44-0C517C3EC537}">
      <dgm:prSet/>
      <dgm:spPr/>
      <dgm:t>
        <a:bodyPr/>
        <a:lstStyle/>
        <a:p>
          <a:endParaRPr lang="en-US"/>
        </a:p>
      </dgm:t>
    </dgm:pt>
    <dgm:pt modelId="{726E4ACC-A896-4029-89B3-06A0A9E36CD1}">
      <dgm:prSet/>
      <dgm:spPr>
        <a:solidFill>
          <a:schemeClr val="bg1">
            <a:lumMod val="95000"/>
            <a:alpha val="90000"/>
          </a:schemeClr>
        </a:solidFill>
      </dgm:spPr>
      <dgm:t>
        <a:bodyPr/>
        <a:lstStyle/>
        <a:p>
          <a:r>
            <a:rPr lang="en-GB" b="1" dirty="0"/>
            <a:t>UK Context: The UK monitors SDG 3 indicators, such as maternity mortality, suicide rates, and NCD mortality.</a:t>
          </a:r>
          <a:endParaRPr lang="en-US" dirty="0"/>
        </a:p>
      </dgm:t>
    </dgm:pt>
    <dgm:pt modelId="{7963E052-B2C4-408B-BA38-0DC260B852A9}" type="parTrans" cxnId="{900824DB-7D99-466A-A1F1-649084DC57FA}">
      <dgm:prSet/>
      <dgm:spPr/>
      <dgm:t>
        <a:bodyPr/>
        <a:lstStyle/>
        <a:p>
          <a:endParaRPr lang="en-US"/>
        </a:p>
      </dgm:t>
    </dgm:pt>
    <dgm:pt modelId="{3AF5429D-8B95-4D63-9766-1071A1412505}" type="sibTrans" cxnId="{900824DB-7D99-466A-A1F1-649084DC57FA}">
      <dgm:prSet/>
      <dgm:spPr/>
      <dgm:t>
        <a:bodyPr/>
        <a:lstStyle/>
        <a:p>
          <a:endParaRPr lang="en-US"/>
        </a:p>
      </dgm:t>
    </dgm:pt>
    <dgm:pt modelId="{35A306C2-DF29-41C1-B6E5-8FEE38062489}">
      <dgm:prSet/>
      <dgm:spPr>
        <a:solidFill>
          <a:schemeClr val="bg1">
            <a:lumMod val="95000"/>
            <a:alpha val="90000"/>
          </a:schemeClr>
        </a:solidFill>
      </dgm:spPr>
      <dgm:t>
        <a:bodyPr/>
        <a:lstStyle/>
        <a:p>
          <a:r>
            <a:rPr lang="en-GB" b="1" dirty="0"/>
            <a:t>Critical point: SDG 3 pushes systems toward prevention and equity, but progress is inconsistent; mental health, NCDs, and health disparities continue to be significant obstacles.</a:t>
          </a:r>
          <a:endParaRPr lang="en-US" dirty="0"/>
        </a:p>
      </dgm:t>
    </dgm:pt>
    <dgm:pt modelId="{B13655F8-09FE-4E18-BDD1-9DAF3E24200B}" type="parTrans" cxnId="{AF1B41E4-78C8-49B4-A940-FCC17B3D3D1F}">
      <dgm:prSet/>
      <dgm:spPr/>
      <dgm:t>
        <a:bodyPr/>
        <a:lstStyle/>
        <a:p>
          <a:endParaRPr lang="en-US"/>
        </a:p>
      </dgm:t>
    </dgm:pt>
    <dgm:pt modelId="{36E059B4-D82D-4E4E-ACF6-47F13A6E6D0F}" type="sibTrans" cxnId="{AF1B41E4-78C8-49B4-A940-FCC17B3D3D1F}">
      <dgm:prSet/>
      <dgm:spPr/>
      <dgm:t>
        <a:bodyPr/>
        <a:lstStyle/>
        <a:p>
          <a:endParaRPr lang="en-US"/>
        </a:p>
      </dgm:t>
    </dgm:pt>
    <dgm:pt modelId="{F9603EFC-547C-404D-9525-C79D1751D474}" type="pres">
      <dgm:prSet presAssocID="{0F4C631E-50C5-40C8-A52B-01371FF87535}" presName="hierChild1" presStyleCnt="0">
        <dgm:presLayoutVars>
          <dgm:chPref val="1"/>
          <dgm:dir/>
          <dgm:animOne val="branch"/>
          <dgm:animLvl val="lvl"/>
          <dgm:resizeHandles/>
        </dgm:presLayoutVars>
      </dgm:prSet>
      <dgm:spPr/>
    </dgm:pt>
    <dgm:pt modelId="{DA14AB32-6139-416E-AACA-1AA5BFA961CA}" type="pres">
      <dgm:prSet presAssocID="{6A4FE434-DFFB-45CC-B0DF-ED7CD3CB1BC5}" presName="hierRoot1" presStyleCnt="0"/>
      <dgm:spPr/>
    </dgm:pt>
    <dgm:pt modelId="{48D65A5C-27C5-4453-AF58-6975469186D6}" type="pres">
      <dgm:prSet presAssocID="{6A4FE434-DFFB-45CC-B0DF-ED7CD3CB1BC5}" presName="composite" presStyleCnt="0"/>
      <dgm:spPr/>
    </dgm:pt>
    <dgm:pt modelId="{EF1F44AA-EE2C-43BD-8FC3-512C23874411}" type="pres">
      <dgm:prSet presAssocID="{6A4FE434-DFFB-45CC-B0DF-ED7CD3CB1BC5}" presName="background" presStyleLbl="node0" presStyleIdx="0" presStyleCnt="3"/>
      <dgm:spPr>
        <a:solidFill>
          <a:srgbClr val="99CCFF"/>
        </a:solidFill>
      </dgm:spPr>
    </dgm:pt>
    <dgm:pt modelId="{733DE788-1A5F-485D-8F5B-32CC39A194DF}" type="pres">
      <dgm:prSet presAssocID="{6A4FE434-DFFB-45CC-B0DF-ED7CD3CB1BC5}" presName="text" presStyleLbl="fgAcc0" presStyleIdx="0" presStyleCnt="3">
        <dgm:presLayoutVars>
          <dgm:chPref val="3"/>
        </dgm:presLayoutVars>
      </dgm:prSet>
      <dgm:spPr/>
    </dgm:pt>
    <dgm:pt modelId="{5A1F48F1-7039-4E29-A2DB-34B0BFED5F40}" type="pres">
      <dgm:prSet presAssocID="{6A4FE434-DFFB-45CC-B0DF-ED7CD3CB1BC5}" presName="hierChild2" presStyleCnt="0"/>
      <dgm:spPr/>
    </dgm:pt>
    <dgm:pt modelId="{70D365CC-B34D-40B9-88E4-94308BF4E4CF}" type="pres">
      <dgm:prSet presAssocID="{726E4ACC-A896-4029-89B3-06A0A9E36CD1}" presName="hierRoot1" presStyleCnt="0"/>
      <dgm:spPr/>
    </dgm:pt>
    <dgm:pt modelId="{EC47A88C-EBCF-4B15-BAC8-D11C5F6FD358}" type="pres">
      <dgm:prSet presAssocID="{726E4ACC-A896-4029-89B3-06A0A9E36CD1}" presName="composite" presStyleCnt="0"/>
      <dgm:spPr/>
    </dgm:pt>
    <dgm:pt modelId="{98CD5CCD-7B32-43AA-BAE2-30F06EF9E9BC}" type="pres">
      <dgm:prSet presAssocID="{726E4ACC-A896-4029-89B3-06A0A9E36CD1}" presName="background" presStyleLbl="node0" presStyleIdx="1" presStyleCnt="3"/>
      <dgm:spPr>
        <a:solidFill>
          <a:srgbClr val="99CCFF"/>
        </a:solidFill>
      </dgm:spPr>
    </dgm:pt>
    <dgm:pt modelId="{F12F82AF-202A-4177-81C6-EB0DC1FED58C}" type="pres">
      <dgm:prSet presAssocID="{726E4ACC-A896-4029-89B3-06A0A9E36CD1}" presName="text" presStyleLbl="fgAcc0" presStyleIdx="1" presStyleCnt="3">
        <dgm:presLayoutVars>
          <dgm:chPref val="3"/>
        </dgm:presLayoutVars>
      </dgm:prSet>
      <dgm:spPr/>
    </dgm:pt>
    <dgm:pt modelId="{8201DA7A-1EBB-4F1B-8768-86120EAE7C69}" type="pres">
      <dgm:prSet presAssocID="{726E4ACC-A896-4029-89B3-06A0A9E36CD1}" presName="hierChild2" presStyleCnt="0"/>
      <dgm:spPr/>
    </dgm:pt>
    <dgm:pt modelId="{BFE32F44-685B-474A-86DB-72A36B649CF1}" type="pres">
      <dgm:prSet presAssocID="{35A306C2-DF29-41C1-B6E5-8FEE38062489}" presName="hierRoot1" presStyleCnt="0"/>
      <dgm:spPr/>
    </dgm:pt>
    <dgm:pt modelId="{CCF8188A-B1D7-4381-B15D-57AA41876C13}" type="pres">
      <dgm:prSet presAssocID="{35A306C2-DF29-41C1-B6E5-8FEE38062489}" presName="composite" presStyleCnt="0"/>
      <dgm:spPr/>
    </dgm:pt>
    <dgm:pt modelId="{42062C60-7162-4865-8902-46FB288D4AF3}" type="pres">
      <dgm:prSet presAssocID="{35A306C2-DF29-41C1-B6E5-8FEE38062489}" presName="background" presStyleLbl="node0" presStyleIdx="2" presStyleCnt="3"/>
      <dgm:spPr>
        <a:solidFill>
          <a:srgbClr val="99CCFF"/>
        </a:solidFill>
      </dgm:spPr>
    </dgm:pt>
    <dgm:pt modelId="{168E51EC-6835-4FEF-A4AA-CF0751CB2B67}" type="pres">
      <dgm:prSet presAssocID="{35A306C2-DF29-41C1-B6E5-8FEE38062489}" presName="text" presStyleLbl="fgAcc0" presStyleIdx="2" presStyleCnt="3">
        <dgm:presLayoutVars>
          <dgm:chPref val="3"/>
        </dgm:presLayoutVars>
      </dgm:prSet>
      <dgm:spPr/>
    </dgm:pt>
    <dgm:pt modelId="{ADC69A9A-7E77-4ADD-8949-6A831796427A}" type="pres">
      <dgm:prSet presAssocID="{35A306C2-DF29-41C1-B6E5-8FEE38062489}" presName="hierChild2" presStyleCnt="0"/>
      <dgm:spPr/>
    </dgm:pt>
  </dgm:ptLst>
  <dgm:cxnLst>
    <dgm:cxn modelId="{E1A76A11-2F7C-4E9C-B7FA-23928FBCE075}" type="presOf" srcId="{35A306C2-DF29-41C1-B6E5-8FEE38062489}" destId="{168E51EC-6835-4FEF-A4AA-CF0751CB2B67}" srcOrd="0" destOrd="0" presId="urn:microsoft.com/office/officeart/2005/8/layout/hierarchy1"/>
    <dgm:cxn modelId="{BAC0CD15-12CB-41B0-B8B4-A64E8FC59CAB}" type="presOf" srcId="{0F4C631E-50C5-40C8-A52B-01371FF87535}" destId="{F9603EFC-547C-404D-9525-C79D1751D474}" srcOrd="0" destOrd="0" presId="urn:microsoft.com/office/officeart/2005/8/layout/hierarchy1"/>
    <dgm:cxn modelId="{184FF377-4FDE-4376-B686-8C3E376688DD}" type="presOf" srcId="{6A4FE434-DFFB-45CC-B0DF-ED7CD3CB1BC5}" destId="{733DE788-1A5F-485D-8F5B-32CC39A194DF}" srcOrd="0" destOrd="0" presId="urn:microsoft.com/office/officeart/2005/8/layout/hierarchy1"/>
    <dgm:cxn modelId="{EE0AECA3-3F7C-4039-9A44-0C517C3EC537}" srcId="{0F4C631E-50C5-40C8-A52B-01371FF87535}" destId="{6A4FE434-DFFB-45CC-B0DF-ED7CD3CB1BC5}" srcOrd="0" destOrd="0" parTransId="{6068D99B-36EC-4140-A7AB-0614BCAD98D3}" sibTransId="{D15EE8B8-9121-4BC1-B8F6-D75AD1547291}"/>
    <dgm:cxn modelId="{44F3EAAC-EB9A-42AE-B2E9-745059547C01}" type="presOf" srcId="{726E4ACC-A896-4029-89B3-06A0A9E36CD1}" destId="{F12F82AF-202A-4177-81C6-EB0DC1FED58C}" srcOrd="0" destOrd="0" presId="urn:microsoft.com/office/officeart/2005/8/layout/hierarchy1"/>
    <dgm:cxn modelId="{900824DB-7D99-466A-A1F1-649084DC57FA}" srcId="{0F4C631E-50C5-40C8-A52B-01371FF87535}" destId="{726E4ACC-A896-4029-89B3-06A0A9E36CD1}" srcOrd="1" destOrd="0" parTransId="{7963E052-B2C4-408B-BA38-0DC260B852A9}" sibTransId="{3AF5429D-8B95-4D63-9766-1071A1412505}"/>
    <dgm:cxn modelId="{AF1B41E4-78C8-49B4-A940-FCC17B3D3D1F}" srcId="{0F4C631E-50C5-40C8-A52B-01371FF87535}" destId="{35A306C2-DF29-41C1-B6E5-8FEE38062489}" srcOrd="2" destOrd="0" parTransId="{B13655F8-09FE-4E18-BDD1-9DAF3E24200B}" sibTransId="{36E059B4-D82D-4E4E-ACF6-47F13A6E6D0F}"/>
    <dgm:cxn modelId="{63C71C48-B31F-42FC-BDC6-30F739B415F5}" type="presParOf" srcId="{F9603EFC-547C-404D-9525-C79D1751D474}" destId="{DA14AB32-6139-416E-AACA-1AA5BFA961CA}" srcOrd="0" destOrd="0" presId="urn:microsoft.com/office/officeart/2005/8/layout/hierarchy1"/>
    <dgm:cxn modelId="{3C0A580A-AD60-4B37-A1CF-4F2BF0575B69}" type="presParOf" srcId="{DA14AB32-6139-416E-AACA-1AA5BFA961CA}" destId="{48D65A5C-27C5-4453-AF58-6975469186D6}" srcOrd="0" destOrd="0" presId="urn:microsoft.com/office/officeart/2005/8/layout/hierarchy1"/>
    <dgm:cxn modelId="{31291975-EC84-4EE6-A9CA-74EBE3D3F523}" type="presParOf" srcId="{48D65A5C-27C5-4453-AF58-6975469186D6}" destId="{EF1F44AA-EE2C-43BD-8FC3-512C23874411}" srcOrd="0" destOrd="0" presId="urn:microsoft.com/office/officeart/2005/8/layout/hierarchy1"/>
    <dgm:cxn modelId="{55F0DD7C-A866-4D70-88CA-898CB1405D51}" type="presParOf" srcId="{48D65A5C-27C5-4453-AF58-6975469186D6}" destId="{733DE788-1A5F-485D-8F5B-32CC39A194DF}" srcOrd="1" destOrd="0" presId="urn:microsoft.com/office/officeart/2005/8/layout/hierarchy1"/>
    <dgm:cxn modelId="{90D69764-A766-4E39-93C3-AFA1989EA30F}" type="presParOf" srcId="{DA14AB32-6139-416E-AACA-1AA5BFA961CA}" destId="{5A1F48F1-7039-4E29-A2DB-34B0BFED5F40}" srcOrd="1" destOrd="0" presId="urn:microsoft.com/office/officeart/2005/8/layout/hierarchy1"/>
    <dgm:cxn modelId="{3B06A21E-E006-4459-9C7A-029257D1C962}" type="presParOf" srcId="{F9603EFC-547C-404D-9525-C79D1751D474}" destId="{70D365CC-B34D-40B9-88E4-94308BF4E4CF}" srcOrd="1" destOrd="0" presId="urn:microsoft.com/office/officeart/2005/8/layout/hierarchy1"/>
    <dgm:cxn modelId="{4131ED45-2049-4654-8E64-5472565CD376}" type="presParOf" srcId="{70D365CC-B34D-40B9-88E4-94308BF4E4CF}" destId="{EC47A88C-EBCF-4B15-BAC8-D11C5F6FD358}" srcOrd="0" destOrd="0" presId="urn:microsoft.com/office/officeart/2005/8/layout/hierarchy1"/>
    <dgm:cxn modelId="{EC301272-D037-463E-9CE3-9ABABEA0D12C}" type="presParOf" srcId="{EC47A88C-EBCF-4B15-BAC8-D11C5F6FD358}" destId="{98CD5CCD-7B32-43AA-BAE2-30F06EF9E9BC}" srcOrd="0" destOrd="0" presId="urn:microsoft.com/office/officeart/2005/8/layout/hierarchy1"/>
    <dgm:cxn modelId="{13B75ED8-4FB2-45DD-A6A3-799646E6C071}" type="presParOf" srcId="{EC47A88C-EBCF-4B15-BAC8-D11C5F6FD358}" destId="{F12F82AF-202A-4177-81C6-EB0DC1FED58C}" srcOrd="1" destOrd="0" presId="urn:microsoft.com/office/officeart/2005/8/layout/hierarchy1"/>
    <dgm:cxn modelId="{F75F9680-2D15-4765-9C36-7CE987AAC4F7}" type="presParOf" srcId="{70D365CC-B34D-40B9-88E4-94308BF4E4CF}" destId="{8201DA7A-1EBB-4F1B-8768-86120EAE7C69}" srcOrd="1" destOrd="0" presId="urn:microsoft.com/office/officeart/2005/8/layout/hierarchy1"/>
    <dgm:cxn modelId="{E6CA95BA-E5AB-487D-8DA7-B80E01316EEE}" type="presParOf" srcId="{F9603EFC-547C-404D-9525-C79D1751D474}" destId="{BFE32F44-685B-474A-86DB-72A36B649CF1}" srcOrd="2" destOrd="0" presId="urn:microsoft.com/office/officeart/2005/8/layout/hierarchy1"/>
    <dgm:cxn modelId="{A054F73F-CD85-4EB8-8431-ABBB343870B1}" type="presParOf" srcId="{BFE32F44-685B-474A-86DB-72A36B649CF1}" destId="{CCF8188A-B1D7-4381-B15D-57AA41876C13}" srcOrd="0" destOrd="0" presId="urn:microsoft.com/office/officeart/2005/8/layout/hierarchy1"/>
    <dgm:cxn modelId="{E51C411D-693C-4742-A1F1-58B9A8428096}" type="presParOf" srcId="{CCF8188A-B1D7-4381-B15D-57AA41876C13}" destId="{42062C60-7162-4865-8902-46FB288D4AF3}" srcOrd="0" destOrd="0" presId="urn:microsoft.com/office/officeart/2005/8/layout/hierarchy1"/>
    <dgm:cxn modelId="{4EDD68CA-8691-40CB-8FD6-504D68897BA5}" type="presParOf" srcId="{CCF8188A-B1D7-4381-B15D-57AA41876C13}" destId="{168E51EC-6835-4FEF-A4AA-CF0751CB2B67}" srcOrd="1" destOrd="0" presId="urn:microsoft.com/office/officeart/2005/8/layout/hierarchy1"/>
    <dgm:cxn modelId="{1EF5ECB5-E725-4B47-961A-B30CFAEBA6D5}" type="presParOf" srcId="{BFE32F44-685B-474A-86DB-72A36B649CF1}" destId="{ADC69A9A-7E77-4ADD-8949-6A831796427A}" srcOrd="1" destOrd="0" presId="urn:microsoft.com/office/officeart/2005/8/layout/hierarchy1"/>
  </dgm:cxnLst>
  <dgm:bg>
    <a:solidFill>
      <a:schemeClr val="bg1">
        <a:lumMod val="85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C98D10-0E2D-4A52-BE63-BFC70130BFE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1FA1766-A6CB-47A4-B536-98524C864404}">
      <dgm:prSet custT="1"/>
      <dgm:spPr>
        <a:solidFill>
          <a:schemeClr val="accent2">
            <a:lumMod val="20000"/>
            <a:lumOff val="80000"/>
          </a:schemeClr>
        </a:solidFill>
      </dgm:spPr>
      <dgm:t>
        <a:bodyPr/>
        <a:lstStyle/>
        <a:p>
          <a:r>
            <a:rPr lang="en-GB" sz="2800" b="1" u="sng" dirty="0">
              <a:solidFill>
                <a:srgbClr val="002060"/>
              </a:solidFill>
            </a:rPr>
            <a:t>Holistic Integration:</a:t>
          </a:r>
          <a:endParaRPr lang="en-US" sz="1900" dirty="0">
            <a:solidFill>
              <a:srgbClr val="002060"/>
            </a:solidFill>
          </a:endParaRPr>
        </a:p>
      </dgm:t>
    </dgm:pt>
    <dgm:pt modelId="{8EB99987-5F29-4563-8379-AF1B1E8D7259}" type="parTrans" cxnId="{31E42F47-ADD1-46DB-AE37-4109B0757775}">
      <dgm:prSet/>
      <dgm:spPr/>
      <dgm:t>
        <a:bodyPr/>
        <a:lstStyle/>
        <a:p>
          <a:endParaRPr lang="en-US"/>
        </a:p>
      </dgm:t>
    </dgm:pt>
    <dgm:pt modelId="{AEB1C079-F7A8-4CDB-916F-A8A906BF3798}" type="sibTrans" cxnId="{31E42F47-ADD1-46DB-AE37-4109B0757775}">
      <dgm:prSet/>
      <dgm:spPr/>
      <dgm:t>
        <a:bodyPr/>
        <a:lstStyle/>
        <a:p>
          <a:endParaRPr lang="en-US"/>
        </a:p>
      </dgm:t>
    </dgm:pt>
    <dgm:pt modelId="{39F7AAC5-6AD6-4279-A78A-EDB73971F158}">
      <dgm:prSet/>
      <dgm:spPr>
        <a:solidFill>
          <a:schemeClr val="accent2">
            <a:lumMod val="20000"/>
            <a:lumOff val="80000"/>
          </a:schemeClr>
        </a:solidFill>
      </dgm:spPr>
      <dgm:t>
        <a:bodyPr/>
        <a:lstStyle/>
        <a:p>
          <a:r>
            <a:rPr lang="en-GB" b="1" dirty="0">
              <a:solidFill>
                <a:srgbClr val="002060"/>
              </a:solidFill>
            </a:rPr>
            <a:t>Health and Wellbeing outcomes</a:t>
          </a:r>
          <a:endParaRPr lang="en-US" dirty="0">
            <a:solidFill>
              <a:srgbClr val="002060"/>
            </a:solidFill>
          </a:endParaRPr>
        </a:p>
      </dgm:t>
    </dgm:pt>
    <dgm:pt modelId="{72078DD8-9FF5-4D3B-8046-49701E0BC9D4}" type="parTrans" cxnId="{E8161D53-5274-487B-8189-F54712402ACD}">
      <dgm:prSet/>
      <dgm:spPr/>
      <dgm:t>
        <a:bodyPr/>
        <a:lstStyle/>
        <a:p>
          <a:endParaRPr lang="en-US"/>
        </a:p>
      </dgm:t>
    </dgm:pt>
    <dgm:pt modelId="{1E3C78FD-6343-46EE-AC09-7D6294D1588A}" type="sibTrans" cxnId="{E8161D53-5274-487B-8189-F54712402ACD}">
      <dgm:prSet/>
      <dgm:spPr/>
      <dgm:t>
        <a:bodyPr/>
        <a:lstStyle/>
        <a:p>
          <a:endParaRPr lang="en-US"/>
        </a:p>
      </dgm:t>
    </dgm:pt>
    <dgm:pt modelId="{55549292-1815-418C-8A53-C73E087B5C06}">
      <dgm:prSet/>
      <dgm:spPr>
        <a:solidFill>
          <a:schemeClr val="accent2">
            <a:lumMod val="20000"/>
            <a:lumOff val="80000"/>
          </a:schemeClr>
        </a:solidFill>
      </dgm:spPr>
      <dgm:t>
        <a:bodyPr/>
        <a:lstStyle/>
        <a:p>
          <a:r>
            <a:rPr lang="en-GB" b="1" dirty="0">
              <a:solidFill>
                <a:srgbClr val="002060"/>
              </a:solidFill>
            </a:rPr>
            <a:t>Sustainable development is the framework that guides how services are designed and delivered.</a:t>
          </a:r>
          <a:endParaRPr lang="en-US" dirty="0">
            <a:solidFill>
              <a:srgbClr val="002060"/>
            </a:solidFill>
          </a:endParaRPr>
        </a:p>
      </dgm:t>
    </dgm:pt>
    <dgm:pt modelId="{4CEE3717-699F-4038-B4A7-9EB07E07847E}" type="parTrans" cxnId="{06EBCEF1-33F9-4B21-A784-A4087755C040}">
      <dgm:prSet/>
      <dgm:spPr/>
      <dgm:t>
        <a:bodyPr/>
        <a:lstStyle/>
        <a:p>
          <a:endParaRPr lang="en-US"/>
        </a:p>
      </dgm:t>
    </dgm:pt>
    <dgm:pt modelId="{0ECE20DC-6964-4FB0-9AFA-E0208A179A3E}" type="sibTrans" cxnId="{06EBCEF1-33F9-4B21-A784-A4087755C040}">
      <dgm:prSet/>
      <dgm:spPr/>
      <dgm:t>
        <a:bodyPr/>
        <a:lstStyle/>
        <a:p>
          <a:endParaRPr lang="en-US"/>
        </a:p>
      </dgm:t>
    </dgm:pt>
    <dgm:pt modelId="{18B8D884-8624-4EEC-9EEF-ADA6AFB3F4CC}">
      <dgm:prSet custT="1"/>
      <dgm:spPr>
        <a:solidFill>
          <a:srgbClr val="99CCFF"/>
        </a:solidFill>
      </dgm:spPr>
      <dgm:t>
        <a:bodyPr/>
        <a:lstStyle/>
        <a:p>
          <a:r>
            <a:rPr lang="en-GB" sz="2800" b="1" u="sng" dirty="0">
              <a:solidFill>
                <a:srgbClr val="002060"/>
              </a:solidFill>
            </a:rPr>
            <a:t>Examples of Integration</a:t>
          </a:r>
          <a:r>
            <a:rPr lang="en-GB" sz="1900" b="1" u="sng" dirty="0">
              <a:solidFill>
                <a:srgbClr val="002060"/>
              </a:solidFill>
            </a:rPr>
            <a:t>:</a:t>
          </a:r>
          <a:r>
            <a:rPr lang="en-GB" sz="1900" b="1" u="sng" dirty="0"/>
            <a:t> </a:t>
          </a:r>
          <a:endParaRPr lang="en-US" sz="1900" dirty="0"/>
        </a:p>
      </dgm:t>
    </dgm:pt>
    <dgm:pt modelId="{5137D1E7-1A69-44F9-A77F-E36EDFF56229}" type="parTrans" cxnId="{F1E1EBAD-0B30-4853-93FE-D9017164AB7E}">
      <dgm:prSet/>
      <dgm:spPr/>
      <dgm:t>
        <a:bodyPr/>
        <a:lstStyle/>
        <a:p>
          <a:endParaRPr lang="en-US"/>
        </a:p>
      </dgm:t>
    </dgm:pt>
    <dgm:pt modelId="{F68CCA93-248F-46F0-BE28-60B3A0B70661}" type="sibTrans" cxnId="{F1E1EBAD-0B30-4853-93FE-D9017164AB7E}">
      <dgm:prSet/>
      <dgm:spPr/>
      <dgm:t>
        <a:bodyPr/>
        <a:lstStyle/>
        <a:p>
          <a:endParaRPr lang="en-US"/>
        </a:p>
      </dgm:t>
    </dgm:pt>
    <dgm:pt modelId="{8CACEE59-C17A-45EF-A585-86F8880610CB}">
      <dgm:prSet/>
      <dgm:spPr>
        <a:solidFill>
          <a:srgbClr val="99CCFF"/>
        </a:solidFill>
      </dgm:spPr>
      <dgm:t>
        <a:bodyPr/>
        <a:lstStyle/>
        <a:p>
          <a:r>
            <a:rPr lang="en-GB" b="1" dirty="0">
              <a:solidFill>
                <a:srgbClr val="002060"/>
              </a:solidFill>
            </a:rPr>
            <a:t>Population health and well-being are linked with climate-conscious healthcare (NHS Net Zero) Issa, R. et al., (2024).</a:t>
          </a:r>
          <a:endParaRPr lang="en-US" dirty="0">
            <a:solidFill>
              <a:srgbClr val="002060"/>
            </a:solidFill>
          </a:endParaRPr>
        </a:p>
      </dgm:t>
    </dgm:pt>
    <dgm:pt modelId="{63298893-E85D-4F48-8D0C-2415537890DE}" type="parTrans" cxnId="{143B58C3-55A2-4914-AF39-98975BF9616B}">
      <dgm:prSet/>
      <dgm:spPr/>
      <dgm:t>
        <a:bodyPr/>
        <a:lstStyle/>
        <a:p>
          <a:endParaRPr lang="en-US"/>
        </a:p>
      </dgm:t>
    </dgm:pt>
    <dgm:pt modelId="{1CDC25FB-8C72-49ED-9C3F-1A480F687E84}" type="sibTrans" cxnId="{143B58C3-55A2-4914-AF39-98975BF9616B}">
      <dgm:prSet/>
      <dgm:spPr/>
      <dgm:t>
        <a:bodyPr/>
        <a:lstStyle/>
        <a:p>
          <a:endParaRPr lang="en-US"/>
        </a:p>
      </dgm:t>
    </dgm:pt>
    <dgm:pt modelId="{A26D185B-3690-4723-AAF1-7B67B21CB9F3}">
      <dgm:prSet custT="1"/>
      <dgm:spPr>
        <a:solidFill>
          <a:srgbClr val="99CCFF"/>
        </a:solidFill>
      </dgm:spPr>
      <dgm:t>
        <a:bodyPr/>
        <a:lstStyle/>
        <a:p>
          <a:r>
            <a:rPr lang="en-GB" sz="1800" b="1" dirty="0">
              <a:solidFill>
                <a:srgbClr val="002060"/>
              </a:solidFill>
            </a:rPr>
            <a:t>The social, economic, and environmental effects of health infrastructure are considered by social value approaches (SEE value). Health Economics Unit (2025). </a:t>
          </a:r>
          <a:endParaRPr lang="en-US" sz="1800" dirty="0">
            <a:solidFill>
              <a:srgbClr val="002060"/>
            </a:solidFill>
          </a:endParaRPr>
        </a:p>
      </dgm:t>
    </dgm:pt>
    <dgm:pt modelId="{0EFEE4D7-3FEF-45CE-BB91-A27787B651E3}" type="parTrans" cxnId="{AEF54741-6BB8-4C83-99EB-F99CC7A0524B}">
      <dgm:prSet/>
      <dgm:spPr/>
      <dgm:t>
        <a:bodyPr/>
        <a:lstStyle/>
        <a:p>
          <a:endParaRPr lang="en-US"/>
        </a:p>
      </dgm:t>
    </dgm:pt>
    <dgm:pt modelId="{DCEED366-BF2B-4428-BBCA-DEB7E4242CBB}" type="sibTrans" cxnId="{AEF54741-6BB8-4C83-99EB-F99CC7A0524B}">
      <dgm:prSet/>
      <dgm:spPr/>
      <dgm:t>
        <a:bodyPr/>
        <a:lstStyle/>
        <a:p>
          <a:endParaRPr lang="en-US"/>
        </a:p>
      </dgm:t>
    </dgm:pt>
    <dgm:pt modelId="{B30950CA-EED9-4AE4-A310-E1C092575403}" type="pres">
      <dgm:prSet presAssocID="{C6C98D10-0E2D-4A52-BE63-BFC70130BFE7}" presName="diagram" presStyleCnt="0">
        <dgm:presLayoutVars>
          <dgm:dir/>
          <dgm:resizeHandles val="exact"/>
        </dgm:presLayoutVars>
      </dgm:prSet>
      <dgm:spPr/>
    </dgm:pt>
    <dgm:pt modelId="{10528205-8DCF-4B3C-A325-436B69BADD03}" type="pres">
      <dgm:prSet presAssocID="{A1FA1766-A6CB-47A4-B536-98524C864404}" presName="node" presStyleLbl="node1" presStyleIdx="0" presStyleCnt="6" custLinFactNeighborX="568">
        <dgm:presLayoutVars>
          <dgm:bulletEnabled val="1"/>
        </dgm:presLayoutVars>
      </dgm:prSet>
      <dgm:spPr/>
    </dgm:pt>
    <dgm:pt modelId="{AF8B1038-72A7-4D36-A153-32FBFCCC1278}" type="pres">
      <dgm:prSet presAssocID="{AEB1C079-F7A8-4CDB-916F-A8A906BF3798}" presName="sibTrans" presStyleCnt="0"/>
      <dgm:spPr/>
    </dgm:pt>
    <dgm:pt modelId="{9603A7F6-9068-4460-8597-1F36572B8E2F}" type="pres">
      <dgm:prSet presAssocID="{39F7AAC5-6AD6-4279-A78A-EDB73971F158}" presName="node" presStyleLbl="node1" presStyleIdx="1" presStyleCnt="6">
        <dgm:presLayoutVars>
          <dgm:bulletEnabled val="1"/>
        </dgm:presLayoutVars>
      </dgm:prSet>
      <dgm:spPr/>
    </dgm:pt>
    <dgm:pt modelId="{CEF080D8-EEC2-4042-81D1-7742CFC9A6C1}" type="pres">
      <dgm:prSet presAssocID="{1E3C78FD-6343-46EE-AC09-7D6294D1588A}" presName="sibTrans" presStyleCnt="0"/>
      <dgm:spPr/>
    </dgm:pt>
    <dgm:pt modelId="{295AB28F-0631-4974-B937-9F888B497C2D}" type="pres">
      <dgm:prSet presAssocID="{55549292-1815-418C-8A53-C73E087B5C06}" presName="node" presStyleLbl="node1" presStyleIdx="2" presStyleCnt="6">
        <dgm:presLayoutVars>
          <dgm:bulletEnabled val="1"/>
        </dgm:presLayoutVars>
      </dgm:prSet>
      <dgm:spPr/>
    </dgm:pt>
    <dgm:pt modelId="{C3D36EF6-8596-4949-BE30-9139B2427D0E}" type="pres">
      <dgm:prSet presAssocID="{0ECE20DC-6964-4FB0-9AFA-E0208A179A3E}" presName="sibTrans" presStyleCnt="0"/>
      <dgm:spPr/>
    </dgm:pt>
    <dgm:pt modelId="{FBFE7222-71D2-49A9-9627-1E7AE309A4F7}" type="pres">
      <dgm:prSet presAssocID="{18B8D884-8624-4EEC-9EEF-ADA6AFB3F4CC}" presName="node" presStyleLbl="node1" presStyleIdx="3" presStyleCnt="6">
        <dgm:presLayoutVars>
          <dgm:bulletEnabled val="1"/>
        </dgm:presLayoutVars>
      </dgm:prSet>
      <dgm:spPr/>
    </dgm:pt>
    <dgm:pt modelId="{C2E39E5B-1326-4BD4-952B-B8687A2CD99C}" type="pres">
      <dgm:prSet presAssocID="{F68CCA93-248F-46F0-BE28-60B3A0B70661}" presName="sibTrans" presStyleCnt="0"/>
      <dgm:spPr/>
    </dgm:pt>
    <dgm:pt modelId="{20984EEE-BF3C-42E7-97AF-0E92C4BC972E}" type="pres">
      <dgm:prSet presAssocID="{8CACEE59-C17A-45EF-A585-86F8880610CB}" presName="node" presStyleLbl="node1" presStyleIdx="4" presStyleCnt="6">
        <dgm:presLayoutVars>
          <dgm:bulletEnabled val="1"/>
        </dgm:presLayoutVars>
      </dgm:prSet>
      <dgm:spPr/>
    </dgm:pt>
    <dgm:pt modelId="{CD2ECC41-2CF6-4F6F-B7E3-14926FFB08B6}" type="pres">
      <dgm:prSet presAssocID="{1CDC25FB-8C72-49ED-9C3F-1A480F687E84}" presName="sibTrans" presStyleCnt="0"/>
      <dgm:spPr/>
    </dgm:pt>
    <dgm:pt modelId="{FD330DC4-FB14-4958-A554-F734CA1AFBDA}" type="pres">
      <dgm:prSet presAssocID="{A26D185B-3690-4723-AAF1-7B67B21CB9F3}" presName="node" presStyleLbl="node1" presStyleIdx="5" presStyleCnt="6">
        <dgm:presLayoutVars>
          <dgm:bulletEnabled val="1"/>
        </dgm:presLayoutVars>
      </dgm:prSet>
      <dgm:spPr/>
    </dgm:pt>
  </dgm:ptLst>
  <dgm:cxnLst>
    <dgm:cxn modelId="{C162B219-3840-4D3C-8E56-8BBB4C6A03F1}" type="presOf" srcId="{55549292-1815-418C-8A53-C73E087B5C06}" destId="{295AB28F-0631-4974-B937-9F888B497C2D}" srcOrd="0" destOrd="0" presId="urn:microsoft.com/office/officeart/2005/8/layout/default"/>
    <dgm:cxn modelId="{9BE7F120-FB8B-4615-8921-283CACD96258}" type="presOf" srcId="{A26D185B-3690-4723-AAF1-7B67B21CB9F3}" destId="{FD330DC4-FB14-4958-A554-F734CA1AFBDA}" srcOrd="0" destOrd="0" presId="urn:microsoft.com/office/officeart/2005/8/layout/default"/>
    <dgm:cxn modelId="{EAAFE038-33A7-4736-8D23-D336DF6A54DA}" type="presOf" srcId="{39F7AAC5-6AD6-4279-A78A-EDB73971F158}" destId="{9603A7F6-9068-4460-8597-1F36572B8E2F}" srcOrd="0" destOrd="0" presId="urn:microsoft.com/office/officeart/2005/8/layout/default"/>
    <dgm:cxn modelId="{AEF54741-6BB8-4C83-99EB-F99CC7A0524B}" srcId="{C6C98D10-0E2D-4A52-BE63-BFC70130BFE7}" destId="{A26D185B-3690-4723-AAF1-7B67B21CB9F3}" srcOrd="5" destOrd="0" parTransId="{0EFEE4D7-3FEF-45CE-BB91-A27787B651E3}" sibTransId="{DCEED366-BF2B-4428-BBCA-DEB7E4242CBB}"/>
    <dgm:cxn modelId="{31E42F47-ADD1-46DB-AE37-4109B0757775}" srcId="{C6C98D10-0E2D-4A52-BE63-BFC70130BFE7}" destId="{A1FA1766-A6CB-47A4-B536-98524C864404}" srcOrd="0" destOrd="0" parTransId="{8EB99987-5F29-4563-8379-AF1B1E8D7259}" sibTransId="{AEB1C079-F7A8-4CDB-916F-A8A906BF3798}"/>
    <dgm:cxn modelId="{5A43F44E-A577-4232-A8B4-7CDB9E7D31D6}" type="presOf" srcId="{8CACEE59-C17A-45EF-A585-86F8880610CB}" destId="{20984EEE-BF3C-42E7-97AF-0E92C4BC972E}" srcOrd="0" destOrd="0" presId="urn:microsoft.com/office/officeart/2005/8/layout/default"/>
    <dgm:cxn modelId="{E8161D53-5274-487B-8189-F54712402ACD}" srcId="{C6C98D10-0E2D-4A52-BE63-BFC70130BFE7}" destId="{39F7AAC5-6AD6-4279-A78A-EDB73971F158}" srcOrd="1" destOrd="0" parTransId="{72078DD8-9FF5-4D3B-8046-49701E0BC9D4}" sibTransId="{1E3C78FD-6343-46EE-AC09-7D6294D1588A}"/>
    <dgm:cxn modelId="{F1E1EBAD-0B30-4853-93FE-D9017164AB7E}" srcId="{C6C98D10-0E2D-4A52-BE63-BFC70130BFE7}" destId="{18B8D884-8624-4EEC-9EEF-ADA6AFB3F4CC}" srcOrd="3" destOrd="0" parTransId="{5137D1E7-1A69-44F9-A77F-E36EDFF56229}" sibTransId="{F68CCA93-248F-46F0-BE28-60B3A0B70661}"/>
    <dgm:cxn modelId="{EE1DB8B2-EC2E-4590-B787-60DC703501AD}" type="presOf" srcId="{C6C98D10-0E2D-4A52-BE63-BFC70130BFE7}" destId="{B30950CA-EED9-4AE4-A310-E1C092575403}" srcOrd="0" destOrd="0" presId="urn:microsoft.com/office/officeart/2005/8/layout/default"/>
    <dgm:cxn modelId="{4E9FFFB6-EC27-4385-B956-630781AB13A8}" type="presOf" srcId="{18B8D884-8624-4EEC-9EEF-ADA6AFB3F4CC}" destId="{FBFE7222-71D2-49A9-9627-1E7AE309A4F7}" srcOrd="0" destOrd="0" presId="urn:microsoft.com/office/officeart/2005/8/layout/default"/>
    <dgm:cxn modelId="{143B58C3-55A2-4914-AF39-98975BF9616B}" srcId="{C6C98D10-0E2D-4A52-BE63-BFC70130BFE7}" destId="{8CACEE59-C17A-45EF-A585-86F8880610CB}" srcOrd="4" destOrd="0" parTransId="{63298893-E85D-4F48-8D0C-2415537890DE}" sibTransId="{1CDC25FB-8C72-49ED-9C3F-1A480F687E84}"/>
    <dgm:cxn modelId="{D6103CF1-1EBD-41CD-A6D0-655243B3E862}" type="presOf" srcId="{A1FA1766-A6CB-47A4-B536-98524C864404}" destId="{10528205-8DCF-4B3C-A325-436B69BADD03}" srcOrd="0" destOrd="0" presId="urn:microsoft.com/office/officeart/2005/8/layout/default"/>
    <dgm:cxn modelId="{06EBCEF1-33F9-4B21-A784-A4087755C040}" srcId="{C6C98D10-0E2D-4A52-BE63-BFC70130BFE7}" destId="{55549292-1815-418C-8A53-C73E087B5C06}" srcOrd="2" destOrd="0" parTransId="{4CEE3717-699F-4038-B4A7-9EB07E07847E}" sibTransId="{0ECE20DC-6964-4FB0-9AFA-E0208A179A3E}"/>
    <dgm:cxn modelId="{E2899496-F4B6-4554-A9A0-2077B52AD185}" type="presParOf" srcId="{B30950CA-EED9-4AE4-A310-E1C092575403}" destId="{10528205-8DCF-4B3C-A325-436B69BADD03}" srcOrd="0" destOrd="0" presId="urn:microsoft.com/office/officeart/2005/8/layout/default"/>
    <dgm:cxn modelId="{649ACD55-82E7-4E3B-A86E-4563D9EF2980}" type="presParOf" srcId="{B30950CA-EED9-4AE4-A310-E1C092575403}" destId="{AF8B1038-72A7-4D36-A153-32FBFCCC1278}" srcOrd="1" destOrd="0" presId="urn:microsoft.com/office/officeart/2005/8/layout/default"/>
    <dgm:cxn modelId="{2DAC8283-22B0-48B9-8830-931FA1566771}" type="presParOf" srcId="{B30950CA-EED9-4AE4-A310-E1C092575403}" destId="{9603A7F6-9068-4460-8597-1F36572B8E2F}" srcOrd="2" destOrd="0" presId="urn:microsoft.com/office/officeart/2005/8/layout/default"/>
    <dgm:cxn modelId="{FF0A26E5-9CAA-43C9-BE79-13B1E67BA1DA}" type="presParOf" srcId="{B30950CA-EED9-4AE4-A310-E1C092575403}" destId="{CEF080D8-EEC2-4042-81D1-7742CFC9A6C1}" srcOrd="3" destOrd="0" presId="urn:microsoft.com/office/officeart/2005/8/layout/default"/>
    <dgm:cxn modelId="{6531BE28-474B-434D-8C66-CA75C3D2D1DE}" type="presParOf" srcId="{B30950CA-EED9-4AE4-A310-E1C092575403}" destId="{295AB28F-0631-4974-B937-9F888B497C2D}" srcOrd="4" destOrd="0" presId="urn:microsoft.com/office/officeart/2005/8/layout/default"/>
    <dgm:cxn modelId="{B9EF2C44-C64E-43D7-8D1F-72E7F316A094}" type="presParOf" srcId="{B30950CA-EED9-4AE4-A310-E1C092575403}" destId="{C3D36EF6-8596-4949-BE30-9139B2427D0E}" srcOrd="5" destOrd="0" presId="urn:microsoft.com/office/officeart/2005/8/layout/default"/>
    <dgm:cxn modelId="{6BB9C2E8-871F-46AB-9314-2F399D118F8C}" type="presParOf" srcId="{B30950CA-EED9-4AE4-A310-E1C092575403}" destId="{FBFE7222-71D2-49A9-9627-1E7AE309A4F7}" srcOrd="6" destOrd="0" presId="urn:microsoft.com/office/officeart/2005/8/layout/default"/>
    <dgm:cxn modelId="{735E046D-53D0-4A5A-858C-E5105E0787AB}" type="presParOf" srcId="{B30950CA-EED9-4AE4-A310-E1C092575403}" destId="{C2E39E5B-1326-4BD4-952B-B8687A2CD99C}" srcOrd="7" destOrd="0" presId="urn:microsoft.com/office/officeart/2005/8/layout/default"/>
    <dgm:cxn modelId="{9428324F-1F36-4AA8-A405-FD78B2B43D24}" type="presParOf" srcId="{B30950CA-EED9-4AE4-A310-E1C092575403}" destId="{20984EEE-BF3C-42E7-97AF-0E92C4BC972E}" srcOrd="8" destOrd="0" presId="urn:microsoft.com/office/officeart/2005/8/layout/default"/>
    <dgm:cxn modelId="{9BBD2CC1-473E-4238-B854-FA20C559F1DA}" type="presParOf" srcId="{B30950CA-EED9-4AE4-A310-E1C092575403}" destId="{CD2ECC41-2CF6-4F6F-B7E3-14926FFB08B6}" srcOrd="9" destOrd="0" presId="urn:microsoft.com/office/officeart/2005/8/layout/default"/>
    <dgm:cxn modelId="{3BE57443-DCFE-486E-B43B-950EA436D1C7}" type="presParOf" srcId="{B30950CA-EED9-4AE4-A310-E1C092575403}" destId="{FD330DC4-FB14-4958-A554-F734CA1AFBDA}" srcOrd="10" destOrd="0" presId="urn:microsoft.com/office/officeart/2005/8/layout/default"/>
  </dgm:cxnLst>
  <dgm:bg>
    <a:solidFill>
      <a:schemeClr val="bg2"/>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6BDC8E-21D9-42E5-82BC-3EB6AC3BF788}"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EAA1C3E5-F454-44EC-82E0-7F4C82AD325D}">
      <dgm:prSet custT="1"/>
      <dgm:spPr>
        <a:solidFill>
          <a:schemeClr val="accent2">
            <a:lumMod val="40000"/>
            <a:lumOff val="60000"/>
          </a:schemeClr>
        </a:solidFill>
      </dgm:spPr>
      <dgm:t>
        <a:bodyPr/>
        <a:lstStyle/>
        <a:p>
          <a:pPr>
            <a:lnSpc>
              <a:spcPct val="100000"/>
            </a:lnSpc>
            <a:defRPr b="1"/>
          </a:pPr>
          <a:r>
            <a:rPr lang="en-US" sz="3200" dirty="0"/>
            <a:t>Core Idea</a:t>
          </a:r>
        </a:p>
        <a:p>
          <a:pPr>
            <a:lnSpc>
              <a:spcPct val="100000"/>
            </a:lnSpc>
            <a:defRPr b="1"/>
          </a:pPr>
          <a:r>
            <a:rPr lang="en-US" sz="2400" dirty="0"/>
            <a:t>The Biopsychosocial Model by Engel in 1977, outlines that </a:t>
          </a:r>
          <a:r>
            <a:rPr lang="en-GB" sz="2400" dirty="0"/>
            <a:t>health is shaped by biological, psychological and social factors. </a:t>
          </a:r>
          <a:r>
            <a:rPr lang="en-GB" sz="1800" dirty="0"/>
            <a:t>Wade, D and Halligan, P. (2017)</a:t>
          </a:r>
          <a:endParaRPr lang="en-US" sz="1800" dirty="0"/>
        </a:p>
      </dgm:t>
    </dgm:pt>
    <dgm:pt modelId="{C1D994CB-C29B-4C29-A656-423AC39F11F8}" type="parTrans" cxnId="{E8848D3B-05F3-4508-84AE-9CB2A565DD8B}">
      <dgm:prSet/>
      <dgm:spPr/>
      <dgm:t>
        <a:bodyPr/>
        <a:lstStyle/>
        <a:p>
          <a:endParaRPr lang="en-US"/>
        </a:p>
      </dgm:t>
    </dgm:pt>
    <dgm:pt modelId="{03035601-2D66-4F29-AA57-5122C6439A91}" type="sibTrans" cxnId="{E8848D3B-05F3-4508-84AE-9CB2A565DD8B}">
      <dgm:prSet/>
      <dgm:spPr/>
      <dgm:t>
        <a:bodyPr/>
        <a:lstStyle/>
        <a:p>
          <a:pPr>
            <a:lnSpc>
              <a:spcPct val="100000"/>
            </a:lnSpc>
            <a:defRPr b="1"/>
          </a:pPr>
          <a:endParaRPr lang="en-US"/>
        </a:p>
      </dgm:t>
    </dgm:pt>
    <dgm:pt modelId="{FF99A76F-E3D8-4BAB-BA25-BA723663BC1F}">
      <dgm:prSet/>
      <dgm:spPr/>
      <dgm:t>
        <a:bodyPr/>
        <a:lstStyle/>
        <a:p>
          <a:pPr>
            <a:lnSpc>
              <a:spcPct val="100000"/>
            </a:lnSpc>
          </a:pPr>
          <a:endParaRPr lang="en-US" dirty="0"/>
        </a:p>
      </dgm:t>
    </dgm:pt>
    <dgm:pt modelId="{C32E4F08-9024-4A6F-B344-A180398F6E49}" type="parTrans" cxnId="{BA31461D-B087-40E0-9592-4325AF7FDDAA}">
      <dgm:prSet/>
      <dgm:spPr/>
      <dgm:t>
        <a:bodyPr/>
        <a:lstStyle/>
        <a:p>
          <a:endParaRPr lang="en-US"/>
        </a:p>
      </dgm:t>
    </dgm:pt>
    <dgm:pt modelId="{0F1C5A56-3C92-42C5-A035-0C8897E9B69C}" type="sibTrans" cxnId="{BA31461D-B087-40E0-9592-4325AF7FDDAA}">
      <dgm:prSet/>
      <dgm:spPr/>
      <dgm:t>
        <a:bodyPr/>
        <a:lstStyle/>
        <a:p>
          <a:endParaRPr lang="en-US"/>
        </a:p>
      </dgm:t>
    </dgm:pt>
    <dgm:pt modelId="{1332EAD7-0C2A-4EF6-858D-4FBFD64A91A0}">
      <dgm:prSet custT="1"/>
      <dgm:spPr/>
      <dgm:t>
        <a:bodyPr/>
        <a:lstStyle/>
        <a:p>
          <a:pPr>
            <a:lnSpc>
              <a:spcPct val="100000"/>
            </a:lnSpc>
            <a:defRPr b="1"/>
          </a:pPr>
          <a:r>
            <a:rPr lang="en-US" sz="2800" dirty="0"/>
            <a:t>Application</a:t>
          </a:r>
        </a:p>
        <a:p>
          <a:pPr>
            <a:lnSpc>
              <a:spcPct val="100000"/>
            </a:lnSpc>
            <a:defRPr b="1"/>
          </a:pPr>
          <a:r>
            <a:rPr lang="en-GB" sz="2400" dirty="0"/>
            <a:t>In addition to medication, managing chronic diseases (such as diabetes and depression) requires consideration of lifestyle, beliefs, social support, and surroundings.</a:t>
          </a:r>
          <a:endParaRPr lang="en-US" sz="2400" dirty="0"/>
        </a:p>
        <a:p>
          <a:pPr>
            <a:lnSpc>
              <a:spcPct val="100000"/>
            </a:lnSpc>
            <a:defRPr b="1"/>
          </a:pPr>
          <a:endParaRPr lang="en-US" sz="1000" dirty="0"/>
        </a:p>
        <a:p>
          <a:pPr>
            <a:lnSpc>
              <a:spcPct val="100000"/>
            </a:lnSpc>
            <a:defRPr b="1"/>
          </a:pPr>
          <a:r>
            <a:rPr lang="en-US" sz="1000" dirty="0"/>
            <a:t>	</a:t>
          </a:r>
        </a:p>
      </dgm:t>
    </dgm:pt>
    <dgm:pt modelId="{788386ED-0EAE-4964-AA82-E8704739433E}" type="parTrans" cxnId="{0EF8E1C2-1429-4CA8-902D-47F2EEAFAE5D}">
      <dgm:prSet/>
      <dgm:spPr/>
      <dgm:t>
        <a:bodyPr/>
        <a:lstStyle/>
        <a:p>
          <a:endParaRPr lang="en-US"/>
        </a:p>
      </dgm:t>
    </dgm:pt>
    <dgm:pt modelId="{65CC3BA3-6691-40F9-95D8-00AAB5465EDF}" type="sibTrans" cxnId="{0EF8E1C2-1429-4CA8-902D-47F2EEAFAE5D}">
      <dgm:prSet/>
      <dgm:spPr/>
      <dgm:t>
        <a:bodyPr/>
        <a:lstStyle/>
        <a:p>
          <a:pPr>
            <a:lnSpc>
              <a:spcPct val="100000"/>
            </a:lnSpc>
            <a:defRPr b="1"/>
          </a:pPr>
          <a:endParaRPr lang="en-US"/>
        </a:p>
      </dgm:t>
    </dgm:pt>
    <dgm:pt modelId="{CDBCEC23-2240-4568-A046-3224F83F7570}">
      <dgm:prSet/>
      <dgm:spPr/>
      <dgm:t>
        <a:bodyPr/>
        <a:lstStyle/>
        <a:p>
          <a:pPr>
            <a:lnSpc>
              <a:spcPct val="100000"/>
            </a:lnSpc>
          </a:pPr>
          <a:endParaRPr lang="en-US" dirty="0"/>
        </a:p>
      </dgm:t>
    </dgm:pt>
    <dgm:pt modelId="{17A0D665-B035-4F28-A553-AF9DE7B9C23E}" type="parTrans" cxnId="{53313D5A-7185-41BF-A3D7-2F66698676B2}">
      <dgm:prSet/>
      <dgm:spPr/>
      <dgm:t>
        <a:bodyPr/>
        <a:lstStyle/>
        <a:p>
          <a:endParaRPr lang="en-US"/>
        </a:p>
      </dgm:t>
    </dgm:pt>
    <dgm:pt modelId="{74BC8AF5-9B01-4793-B6CA-3660A85DB827}" type="sibTrans" cxnId="{53313D5A-7185-41BF-A3D7-2F66698676B2}">
      <dgm:prSet/>
      <dgm:spPr/>
      <dgm:t>
        <a:bodyPr/>
        <a:lstStyle/>
        <a:p>
          <a:endParaRPr lang="en-US"/>
        </a:p>
      </dgm:t>
    </dgm:pt>
    <dgm:pt modelId="{12FC51D1-418B-44E9-9E6F-31CABB0968B6}">
      <dgm:prSet custT="1"/>
      <dgm:spPr/>
      <dgm:t>
        <a:bodyPr/>
        <a:lstStyle/>
        <a:p>
          <a:pPr>
            <a:lnSpc>
              <a:spcPct val="100000"/>
            </a:lnSpc>
            <a:defRPr b="1"/>
          </a:pPr>
          <a:r>
            <a:rPr lang="en-US" sz="2800" dirty="0"/>
            <a:t>Critical Evaluation</a:t>
          </a:r>
        </a:p>
        <a:p>
          <a:pPr>
            <a:lnSpc>
              <a:spcPct val="100000"/>
            </a:lnSpc>
            <a:defRPr b="1"/>
          </a:pPr>
          <a:r>
            <a:rPr lang="en-GB" sz="1800" dirty="0"/>
            <a:t>Strengths: Promotes person-centred care, interdisciplinary collaboration, and holistic assessment.
Limitations: Biomedical dominance persists in funding, training, and measurements; often acknowledged in principle but underfunded in practice.</a:t>
          </a:r>
          <a:endParaRPr lang="en-US" sz="1800" dirty="0"/>
        </a:p>
        <a:p>
          <a:pPr>
            <a:lnSpc>
              <a:spcPct val="100000"/>
            </a:lnSpc>
            <a:defRPr b="1"/>
          </a:pPr>
          <a:endParaRPr lang="en-US" sz="1800" dirty="0"/>
        </a:p>
      </dgm:t>
    </dgm:pt>
    <dgm:pt modelId="{2989AFC4-803C-43D7-92FE-AB27117FB194}" type="parTrans" cxnId="{D626EE9C-3600-4555-A12D-A7FCE15B913E}">
      <dgm:prSet/>
      <dgm:spPr/>
      <dgm:t>
        <a:bodyPr/>
        <a:lstStyle/>
        <a:p>
          <a:endParaRPr lang="en-US"/>
        </a:p>
      </dgm:t>
    </dgm:pt>
    <dgm:pt modelId="{2D12EFD2-6E2C-4554-81CC-C30475244D94}" type="sibTrans" cxnId="{D626EE9C-3600-4555-A12D-A7FCE15B913E}">
      <dgm:prSet/>
      <dgm:spPr/>
      <dgm:t>
        <a:bodyPr/>
        <a:lstStyle/>
        <a:p>
          <a:endParaRPr lang="en-US"/>
        </a:p>
      </dgm:t>
    </dgm:pt>
    <dgm:pt modelId="{DD8B39F9-9C18-45E2-9BFA-3E4D30C5D625}">
      <dgm:prSet/>
      <dgm:spPr/>
      <dgm:t>
        <a:bodyPr/>
        <a:lstStyle/>
        <a:p>
          <a:pPr>
            <a:lnSpc>
              <a:spcPct val="100000"/>
            </a:lnSpc>
          </a:pPr>
          <a:endParaRPr lang="en-US" dirty="0"/>
        </a:p>
      </dgm:t>
    </dgm:pt>
    <dgm:pt modelId="{6D0853EB-FAAD-4AF2-8366-EB43D233E75C}" type="parTrans" cxnId="{B1B38525-D37B-4267-8DF9-AFC26D3C3E2E}">
      <dgm:prSet/>
      <dgm:spPr/>
      <dgm:t>
        <a:bodyPr/>
        <a:lstStyle/>
        <a:p>
          <a:endParaRPr lang="en-US"/>
        </a:p>
      </dgm:t>
    </dgm:pt>
    <dgm:pt modelId="{18D89065-9EC6-41D8-869C-96D6588D5F93}" type="sibTrans" cxnId="{B1B38525-D37B-4267-8DF9-AFC26D3C3E2E}">
      <dgm:prSet/>
      <dgm:spPr/>
      <dgm:t>
        <a:bodyPr/>
        <a:lstStyle/>
        <a:p>
          <a:endParaRPr lang="en-US"/>
        </a:p>
      </dgm:t>
    </dgm:pt>
    <dgm:pt modelId="{9E09E6D4-D3E4-4DEA-842B-B4E11A948CD7}" type="pres">
      <dgm:prSet presAssocID="{176BDC8E-21D9-42E5-82BC-3EB6AC3BF788}" presName="Name0" presStyleCnt="0">
        <dgm:presLayoutVars>
          <dgm:dir/>
          <dgm:resizeHandles val="exact"/>
        </dgm:presLayoutVars>
      </dgm:prSet>
      <dgm:spPr/>
    </dgm:pt>
    <dgm:pt modelId="{B8D8BF85-09BD-479D-90A9-2599E4B8D1AA}" type="pres">
      <dgm:prSet presAssocID="{EAA1C3E5-F454-44EC-82E0-7F4C82AD325D}" presName="compNode" presStyleCnt="0"/>
      <dgm:spPr/>
    </dgm:pt>
    <dgm:pt modelId="{967798C6-D3D1-4D15-8FCC-AB212723451E}" type="pres">
      <dgm:prSet presAssocID="{EAA1C3E5-F454-44EC-82E0-7F4C82AD325D}" presName="pictRect" presStyleLbl="revTx" presStyleIdx="0" presStyleCnt="6">
        <dgm:presLayoutVars>
          <dgm:chMax val="0"/>
          <dgm:bulletEnabled/>
        </dgm:presLayoutVars>
      </dgm:prSet>
      <dgm:spPr/>
    </dgm:pt>
    <dgm:pt modelId="{FD21E34D-C9F4-421A-87D3-A13AD4C95BDB}" type="pres">
      <dgm:prSet presAssocID="{EAA1C3E5-F454-44EC-82E0-7F4C82AD325D}" presName="textRect" presStyleLbl="revTx" presStyleIdx="1" presStyleCnt="6">
        <dgm:presLayoutVars>
          <dgm:bulletEnabled/>
        </dgm:presLayoutVars>
      </dgm:prSet>
      <dgm:spPr/>
    </dgm:pt>
    <dgm:pt modelId="{6072E5E5-6434-4745-972B-9287AABBEDD0}" type="pres">
      <dgm:prSet presAssocID="{03035601-2D66-4F29-AA57-5122C6439A91}" presName="sibTrans" presStyleLbl="sibTrans2D1" presStyleIdx="0" presStyleCnt="0"/>
      <dgm:spPr/>
    </dgm:pt>
    <dgm:pt modelId="{4330C002-158F-44A1-B51A-444DF7AF2812}" type="pres">
      <dgm:prSet presAssocID="{1332EAD7-0C2A-4EF6-858D-4FBFD64A91A0}" presName="compNode" presStyleCnt="0"/>
      <dgm:spPr/>
    </dgm:pt>
    <dgm:pt modelId="{F728FFC9-BFF4-441C-9944-6DC1A8E1E2A3}" type="pres">
      <dgm:prSet presAssocID="{1332EAD7-0C2A-4EF6-858D-4FBFD64A91A0}" presName="pictRect" presStyleLbl="revTx" presStyleIdx="2" presStyleCnt="6">
        <dgm:presLayoutVars>
          <dgm:chMax val="0"/>
          <dgm:bulletEnabled/>
        </dgm:presLayoutVars>
      </dgm:prSet>
      <dgm:spPr/>
    </dgm:pt>
    <dgm:pt modelId="{DEA37C77-EF3A-46D0-8360-84CAD22C9E54}" type="pres">
      <dgm:prSet presAssocID="{1332EAD7-0C2A-4EF6-858D-4FBFD64A91A0}" presName="textRect" presStyleLbl="revTx" presStyleIdx="3" presStyleCnt="6">
        <dgm:presLayoutVars>
          <dgm:bulletEnabled/>
        </dgm:presLayoutVars>
      </dgm:prSet>
      <dgm:spPr/>
    </dgm:pt>
    <dgm:pt modelId="{402F24E3-CFF6-484B-B781-6E84ED3880FE}" type="pres">
      <dgm:prSet presAssocID="{65CC3BA3-6691-40F9-95D8-00AAB5465EDF}" presName="sibTrans" presStyleLbl="sibTrans2D1" presStyleIdx="0" presStyleCnt="0"/>
      <dgm:spPr/>
    </dgm:pt>
    <dgm:pt modelId="{692B2E9E-64E5-4C33-8E68-101D15AA1F3B}" type="pres">
      <dgm:prSet presAssocID="{12FC51D1-418B-44E9-9E6F-31CABB0968B6}" presName="compNode" presStyleCnt="0"/>
      <dgm:spPr/>
    </dgm:pt>
    <dgm:pt modelId="{370BE76A-7B27-4F1E-AE00-BE0E03A69A95}" type="pres">
      <dgm:prSet presAssocID="{12FC51D1-418B-44E9-9E6F-31CABB0968B6}" presName="pictRect" presStyleLbl="revTx" presStyleIdx="4" presStyleCnt="6">
        <dgm:presLayoutVars>
          <dgm:chMax val="0"/>
          <dgm:bulletEnabled/>
        </dgm:presLayoutVars>
      </dgm:prSet>
      <dgm:spPr/>
    </dgm:pt>
    <dgm:pt modelId="{C1D2686C-12E6-4457-AF29-DC9D306FFFB9}" type="pres">
      <dgm:prSet presAssocID="{12FC51D1-418B-44E9-9E6F-31CABB0968B6}" presName="textRect" presStyleLbl="revTx" presStyleIdx="5" presStyleCnt="6">
        <dgm:presLayoutVars>
          <dgm:bulletEnabled/>
        </dgm:presLayoutVars>
      </dgm:prSet>
      <dgm:spPr/>
    </dgm:pt>
  </dgm:ptLst>
  <dgm:cxnLst>
    <dgm:cxn modelId="{BF545E02-4152-4104-9DEF-750C501E062E}" type="presOf" srcId="{12FC51D1-418B-44E9-9E6F-31CABB0968B6}" destId="{370BE76A-7B27-4F1E-AE00-BE0E03A69A95}" srcOrd="0" destOrd="0" presId="urn:microsoft.com/office/officeart/2024/3/layout/hArchList1"/>
    <dgm:cxn modelId="{9680461B-B31B-4F66-9B62-44B4542E35E8}" type="presOf" srcId="{FF99A76F-E3D8-4BAB-BA25-BA723663BC1F}" destId="{FD21E34D-C9F4-421A-87D3-A13AD4C95BDB}" srcOrd="0" destOrd="0" presId="urn:microsoft.com/office/officeart/2024/3/layout/hArchList1"/>
    <dgm:cxn modelId="{BA31461D-B087-40E0-9592-4325AF7FDDAA}" srcId="{EAA1C3E5-F454-44EC-82E0-7F4C82AD325D}" destId="{FF99A76F-E3D8-4BAB-BA25-BA723663BC1F}" srcOrd="0" destOrd="0" parTransId="{C32E4F08-9024-4A6F-B344-A180398F6E49}" sibTransId="{0F1C5A56-3C92-42C5-A035-0C8897E9B69C}"/>
    <dgm:cxn modelId="{B1B38525-D37B-4267-8DF9-AFC26D3C3E2E}" srcId="{12FC51D1-418B-44E9-9E6F-31CABB0968B6}" destId="{DD8B39F9-9C18-45E2-9BFA-3E4D30C5D625}" srcOrd="0" destOrd="0" parTransId="{6D0853EB-FAAD-4AF2-8366-EB43D233E75C}" sibTransId="{18D89065-9EC6-41D8-869C-96D6588D5F93}"/>
    <dgm:cxn modelId="{E8848D3B-05F3-4508-84AE-9CB2A565DD8B}" srcId="{176BDC8E-21D9-42E5-82BC-3EB6AC3BF788}" destId="{EAA1C3E5-F454-44EC-82E0-7F4C82AD325D}" srcOrd="0" destOrd="0" parTransId="{C1D994CB-C29B-4C29-A656-423AC39F11F8}" sibTransId="{03035601-2D66-4F29-AA57-5122C6439A91}"/>
    <dgm:cxn modelId="{848E045F-6FB7-4929-B007-A166DF5BF831}" type="presOf" srcId="{EAA1C3E5-F454-44EC-82E0-7F4C82AD325D}" destId="{967798C6-D3D1-4D15-8FCC-AB212723451E}" srcOrd="0" destOrd="0" presId="urn:microsoft.com/office/officeart/2024/3/layout/hArchList1"/>
    <dgm:cxn modelId="{68234643-5CA2-469C-A7A9-A5FAB9B994FE}" type="presOf" srcId="{65CC3BA3-6691-40F9-95D8-00AAB5465EDF}" destId="{402F24E3-CFF6-484B-B781-6E84ED3880FE}" srcOrd="0" destOrd="0" presId="urn:microsoft.com/office/officeart/2024/3/layout/hArchList1"/>
    <dgm:cxn modelId="{C7E64B63-3961-45EB-A0CE-3B947140B419}" type="presOf" srcId="{176BDC8E-21D9-42E5-82BC-3EB6AC3BF788}" destId="{9E09E6D4-D3E4-4DEA-842B-B4E11A948CD7}" srcOrd="0" destOrd="0" presId="urn:microsoft.com/office/officeart/2024/3/layout/hArchList1"/>
    <dgm:cxn modelId="{EFDE9670-6D42-4FDA-B8BB-41976E940638}" type="presOf" srcId="{03035601-2D66-4F29-AA57-5122C6439A91}" destId="{6072E5E5-6434-4745-972B-9287AABBEDD0}" srcOrd="0" destOrd="0" presId="urn:microsoft.com/office/officeart/2024/3/layout/hArchList1"/>
    <dgm:cxn modelId="{53313D5A-7185-41BF-A3D7-2F66698676B2}" srcId="{1332EAD7-0C2A-4EF6-858D-4FBFD64A91A0}" destId="{CDBCEC23-2240-4568-A046-3224F83F7570}" srcOrd="0" destOrd="0" parTransId="{17A0D665-B035-4F28-A553-AF9DE7B9C23E}" sibTransId="{74BC8AF5-9B01-4793-B6CA-3660A85DB827}"/>
    <dgm:cxn modelId="{D626EE9C-3600-4555-A12D-A7FCE15B913E}" srcId="{176BDC8E-21D9-42E5-82BC-3EB6AC3BF788}" destId="{12FC51D1-418B-44E9-9E6F-31CABB0968B6}" srcOrd="2" destOrd="0" parTransId="{2989AFC4-803C-43D7-92FE-AB27117FB194}" sibTransId="{2D12EFD2-6E2C-4554-81CC-C30475244D94}"/>
    <dgm:cxn modelId="{89AE4A9D-1AE4-4D05-8F1D-9D57CF94EFB8}" type="presOf" srcId="{DD8B39F9-9C18-45E2-9BFA-3E4D30C5D625}" destId="{C1D2686C-12E6-4457-AF29-DC9D306FFFB9}" srcOrd="0" destOrd="0" presId="urn:microsoft.com/office/officeart/2024/3/layout/hArchList1"/>
    <dgm:cxn modelId="{7D1BAFA3-FD92-4C78-8C21-E27739C71C1B}" type="presOf" srcId="{1332EAD7-0C2A-4EF6-858D-4FBFD64A91A0}" destId="{F728FFC9-BFF4-441C-9944-6DC1A8E1E2A3}" srcOrd="0" destOrd="0" presId="urn:microsoft.com/office/officeart/2024/3/layout/hArchList1"/>
    <dgm:cxn modelId="{D98E6DC2-ECD7-4F43-90C2-3292CD5AD2BB}" type="presOf" srcId="{CDBCEC23-2240-4568-A046-3224F83F7570}" destId="{DEA37C77-EF3A-46D0-8360-84CAD22C9E54}" srcOrd="0" destOrd="0" presId="urn:microsoft.com/office/officeart/2024/3/layout/hArchList1"/>
    <dgm:cxn modelId="{0EF8E1C2-1429-4CA8-902D-47F2EEAFAE5D}" srcId="{176BDC8E-21D9-42E5-82BC-3EB6AC3BF788}" destId="{1332EAD7-0C2A-4EF6-858D-4FBFD64A91A0}" srcOrd="1" destOrd="0" parTransId="{788386ED-0EAE-4964-AA82-E8704739433E}" sibTransId="{65CC3BA3-6691-40F9-95D8-00AAB5465EDF}"/>
    <dgm:cxn modelId="{55E05AC0-89CE-49F0-B4AB-B934D1759D20}" type="presParOf" srcId="{9E09E6D4-D3E4-4DEA-842B-B4E11A948CD7}" destId="{B8D8BF85-09BD-479D-90A9-2599E4B8D1AA}" srcOrd="0" destOrd="0" presId="urn:microsoft.com/office/officeart/2024/3/layout/hArchList1"/>
    <dgm:cxn modelId="{C3A318B6-B596-4A6F-9E9A-74A7BFBBF7B4}" type="presParOf" srcId="{B8D8BF85-09BD-479D-90A9-2599E4B8D1AA}" destId="{967798C6-D3D1-4D15-8FCC-AB212723451E}" srcOrd="0" destOrd="0" presId="urn:microsoft.com/office/officeart/2024/3/layout/hArchList1"/>
    <dgm:cxn modelId="{20B346BE-9EC9-42C6-994E-3540128040D9}" type="presParOf" srcId="{B8D8BF85-09BD-479D-90A9-2599E4B8D1AA}" destId="{FD21E34D-C9F4-421A-87D3-A13AD4C95BDB}" srcOrd="1" destOrd="0" presId="urn:microsoft.com/office/officeart/2024/3/layout/hArchList1"/>
    <dgm:cxn modelId="{532C7289-C7F1-4897-8859-461E09CEFA08}" type="presParOf" srcId="{9E09E6D4-D3E4-4DEA-842B-B4E11A948CD7}" destId="{6072E5E5-6434-4745-972B-9287AABBEDD0}" srcOrd="1" destOrd="0" presId="urn:microsoft.com/office/officeart/2024/3/layout/hArchList1"/>
    <dgm:cxn modelId="{C8E6AE7A-0C38-4618-B931-CCB4DB395D79}" type="presParOf" srcId="{9E09E6D4-D3E4-4DEA-842B-B4E11A948CD7}" destId="{4330C002-158F-44A1-B51A-444DF7AF2812}" srcOrd="2" destOrd="0" presId="urn:microsoft.com/office/officeart/2024/3/layout/hArchList1"/>
    <dgm:cxn modelId="{204AFD8A-1015-4EB1-9B4F-EA5B094183D6}" type="presParOf" srcId="{4330C002-158F-44A1-B51A-444DF7AF2812}" destId="{F728FFC9-BFF4-441C-9944-6DC1A8E1E2A3}" srcOrd="0" destOrd="0" presId="urn:microsoft.com/office/officeart/2024/3/layout/hArchList1"/>
    <dgm:cxn modelId="{19594EFE-5DE5-4886-A000-EC0BAF074A02}" type="presParOf" srcId="{4330C002-158F-44A1-B51A-444DF7AF2812}" destId="{DEA37C77-EF3A-46D0-8360-84CAD22C9E54}" srcOrd="1" destOrd="0" presId="urn:microsoft.com/office/officeart/2024/3/layout/hArchList1"/>
    <dgm:cxn modelId="{C97FA3D8-2F81-4319-9DF4-C9CB4FE5B3D5}" type="presParOf" srcId="{9E09E6D4-D3E4-4DEA-842B-B4E11A948CD7}" destId="{402F24E3-CFF6-484B-B781-6E84ED3880FE}" srcOrd="3" destOrd="0" presId="urn:microsoft.com/office/officeart/2024/3/layout/hArchList1"/>
    <dgm:cxn modelId="{8FFFD371-D92D-43D1-8CB7-A377FA4C3C5F}" type="presParOf" srcId="{9E09E6D4-D3E4-4DEA-842B-B4E11A948CD7}" destId="{692B2E9E-64E5-4C33-8E68-101D15AA1F3B}" srcOrd="4" destOrd="0" presId="urn:microsoft.com/office/officeart/2024/3/layout/hArchList1"/>
    <dgm:cxn modelId="{314F0CB7-BF28-4893-B80C-FD84C9516907}" type="presParOf" srcId="{692B2E9E-64E5-4C33-8E68-101D15AA1F3B}" destId="{370BE76A-7B27-4F1E-AE00-BE0E03A69A95}" srcOrd="0" destOrd="0" presId="urn:microsoft.com/office/officeart/2024/3/layout/hArchList1"/>
    <dgm:cxn modelId="{E62E9730-53DF-4DAB-A3EA-3C221D8DE498}" type="presParOf" srcId="{692B2E9E-64E5-4C33-8E68-101D15AA1F3B}" destId="{C1D2686C-12E6-4457-AF29-DC9D306FFFB9}" srcOrd="1" destOrd="0" presId="urn:microsoft.com/office/officeart/2024/3/layout/hArchList1"/>
  </dgm:cxnLst>
  <dgm:bg>
    <a:solidFill>
      <a:schemeClr val="accent2">
        <a:lumMod val="40000"/>
        <a:lumOff val="6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304697-54B3-40DB-80A7-19BAE1D48B8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551681E-84FE-4AA5-8906-E1D1A347F49E}">
      <dgm:prSet/>
      <dgm:spPr>
        <a:solidFill>
          <a:schemeClr val="accent2">
            <a:lumMod val="20000"/>
            <a:lumOff val="80000"/>
          </a:schemeClr>
        </a:solidFill>
        <a:ln>
          <a:solidFill>
            <a:schemeClr val="tx2">
              <a:lumMod val="75000"/>
              <a:lumOff val="25000"/>
            </a:schemeClr>
          </a:solidFill>
        </a:ln>
      </dgm:spPr>
      <dgm:t>
        <a:bodyPr/>
        <a:lstStyle/>
        <a:p>
          <a:r>
            <a:rPr lang="en-GB" b="1" dirty="0">
              <a:solidFill>
                <a:srgbClr val="002060"/>
              </a:solidFill>
            </a:rPr>
            <a:t>Ecological model: Individual, interpersonal, organisational, community, and policy all have an impact on health.</a:t>
          </a:r>
          <a:endParaRPr lang="en-US" dirty="0">
            <a:solidFill>
              <a:srgbClr val="002060"/>
            </a:solidFill>
          </a:endParaRPr>
        </a:p>
      </dgm:t>
    </dgm:pt>
    <dgm:pt modelId="{F98F7B86-30AE-4397-9196-811D7F887DCC}" type="parTrans" cxnId="{CCF719AA-A286-4A13-9EDC-621A0A048A66}">
      <dgm:prSet/>
      <dgm:spPr/>
      <dgm:t>
        <a:bodyPr/>
        <a:lstStyle/>
        <a:p>
          <a:endParaRPr lang="en-US"/>
        </a:p>
      </dgm:t>
    </dgm:pt>
    <dgm:pt modelId="{09B92E02-B759-4A10-8A2C-CEB03F7147AD}" type="sibTrans" cxnId="{CCF719AA-A286-4A13-9EDC-621A0A048A66}">
      <dgm:prSet/>
      <dgm:spPr/>
      <dgm:t>
        <a:bodyPr/>
        <a:lstStyle/>
        <a:p>
          <a:endParaRPr lang="en-US"/>
        </a:p>
      </dgm:t>
    </dgm:pt>
    <dgm:pt modelId="{C6BFB44A-07D0-4914-B83B-BAAD98AD0F8C}">
      <dgm:prSet/>
      <dgm:spPr>
        <a:solidFill>
          <a:schemeClr val="accent2">
            <a:lumMod val="20000"/>
            <a:lumOff val="80000"/>
          </a:schemeClr>
        </a:solidFill>
        <a:ln>
          <a:solidFill>
            <a:schemeClr val="tx2">
              <a:lumMod val="75000"/>
              <a:lumOff val="25000"/>
            </a:schemeClr>
          </a:solidFill>
        </a:ln>
      </dgm:spPr>
      <dgm:t>
        <a:bodyPr/>
        <a:lstStyle/>
        <a:p>
          <a:r>
            <a:rPr lang="en-GB" b="1" dirty="0">
              <a:solidFill>
                <a:srgbClr val="002060"/>
              </a:solidFill>
            </a:rPr>
            <a:t>Holistic models: Integration of the physical, mental, social, spiritual, and environmental aspects is emphasised in holistic models.</a:t>
          </a:r>
          <a:endParaRPr lang="en-US" dirty="0">
            <a:solidFill>
              <a:srgbClr val="002060"/>
            </a:solidFill>
          </a:endParaRPr>
        </a:p>
      </dgm:t>
    </dgm:pt>
    <dgm:pt modelId="{D632E088-D3CF-4E46-B5C2-9280A8CEDB1D}" type="parTrans" cxnId="{E66A88A9-B2A3-4E1D-B2F6-9A3EBEAC862A}">
      <dgm:prSet/>
      <dgm:spPr/>
      <dgm:t>
        <a:bodyPr/>
        <a:lstStyle/>
        <a:p>
          <a:endParaRPr lang="en-US"/>
        </a:p>
      </dgm:t>
    </dgm:pt>
    <dgm:pt modelId="{E6D7A156-1C5B-4241-ADDA-160717568445}" type="sibTrans" cxnId="{E66A88A9-B2A3-4E1D-B2F6-9A3EBEAC862A}">
      <dgm:prSet/>
      <dgm:spPr/>
      <dgm:t>
        <a:bodyPr/>
        <a:lstStyle/>
        <a:p>
          <a:endParaRPr lang="en-US"/>
        </a:p>
      </dgm:t>
    </dgm:pt>
    <dgm:pt modelId="{F06F5BDE-C989-4EBF-B1F8-DBBB89DE6004}">
      <dgm:prSet/>
      <dgm:spPr>
        <a:solidFill>
          <a:schemeClr val="accent2">
            <a:lumMod val="20000"/>
            <a:lumOff val="80000"/>
          </a:schemeClr>
        </a:solidFill>
        <a:ln>
          <a:solidFill>
            <a:schemeClr val="tx2">
              <a:lumMod val="75000"/>
              <a:lumOff val="25000"/>
            </a:schemeClr>
          </a:solidFill>
        </a:ln>
      </dgm:spPr>
      <dgm:t>
        <a:bodyPr/>
        <a:lstStyle/>
        <a:p>
          <a:r>
            <a:rPr lang="en-GB" b="1" dirty="0">
              <a:solidFill>
                <a:srgbClr val="002060"/>
              </a:solidFill>
            </a:rPr>
            <a:t>Implications for service design: Multi-level interventions are required (e.g. individual behaviour change, supportive environments, policy).</a:t>
          </a:r>
          <a:endParaRPr lang="en-US" dirty="0">
            <a:solidFill>
              <a:srgbClr val="002060"/>
            </a:solidFill>
          </a:endParaRPr>
        </a:p>
      </dgm:t>
    </dgm:pt>
    <dgm:pt modelId="{FB848EA9-A6B9-4E8B-8B05-A4FC8352E467}" type="parTrans" cxnId="{B2CD0707-FB28-4871-B6AE-6FB4823BAA92}">
      <dgm:prSet/>
      <dgm:spPr/>
      <dgm:t>
        <a:bodyPr/>
        <a:lstStyle/>
        <a:p>
          <a:endParaRPr lang="en-US"/>
        </a:p>
      </dgm:t>
    </dgm:pt>
    <dgm:pt modelId="{6A5F6034-EC2D-4F11-80AF-118F2660A3D2}" type="sibTrans" cxnId="{B2CD0707-FB28-4871-B6AE-6FB4823BAA92}">
      <dgm:prSet/>
      <dgm:spPr/>
      <dgm:t>
        <a:bodyPr/>
        <a:lstStyle/>
        <a:p>
          <a:endParaRPr lang="en-US"/>
        </a:p>
      </dgm:t>
    </dgm:pt>
    <dgm:pt modelId="{146A9E21-58D9-44A5-B673-F4BBD0C8F362}">
      <dgm:prSet/>
      <dgm:spPr>
        <a:solidFill>
          <a:schemeClr val="accent2">
            <a:lumMod val="20000"/>
            <a:lumOff val="80000"/>
          </a:schemeClr>
        </a:solidFill>
        <a:ln>
          <a:solidFill>
            <a:schemeClr val="tx2">
              <a:lumMod val="75000"/>
              <a:lumOff val="25000"/>
            </a:schemeClr>
          </a:solidFill>
        </a:ln>
      </dgm:spPr>
      <dgm:t>
        <a:bodyPr/>
        <a:lstStyle/>
        <a:p>
          <a:r>
            <a:rPr lang="en-GB" b="1" dirty="0">
              <a:solidFill>
                <a:srgbClr val="002060"/>
              </a:solidFill>
            </a:rPr>
            <a:t>Critical point: "Health in All Policies" is based on ecological philosophy, yet fragmented budgets and governance make collaboration across sectors difficult to maintain.</a:t>
          </a:r>
          <a:endParaRPr lang="en-US" dirty="0">
            <a:solidFill>
              <a:srgbClr val="002060"/>
            </a:solidFill>
          </a:endParaRPr>
        </a:p>
      </dgm:t>
    </dgm:pt>
    <dgm:pt modelId="{11FCD3D7-1FE4-4682-89BE-D85C6373DBAE}" type="parTrans" cxnId="{8CCC4B19-3885-442E-98C4-4E95AE9F7940}">
      <dgm:prSet/>
      <dgm:spPr/>
      <dgm:t>
        <a:bodyPr/>
        <a:lstStyle/>
        <a:p>
          <a:endParaRPr lang="en-US"/>
        </a:p>
      </dgm:t>
    </dgm:pt>
    <dgm:pt modelId="{B01EB5FE-9B23-497B-8C72-3BA1610D202A}" type="sibTrans" cxnId="{8CCC4B19-3885-442E-98C4-4E95AE9F7940}">
      <dgm:prSet/>
      <dgm:spPr/>
      <dgm:t>
        <a:bodyPr/>
        <a:lstStyle/>
        <a:p>
          <a:endParaRPr lang="en-US"/>
        </a:p>
      </dgm:t>
    </dgm:pt>
    <dgm:pt modelId="{D0AB3DEF-236E-4BD3-A5BA-0863A6986B37}" type="pres">
      <dgm:prSet presAssocID="{F6304697-54B3-40DB-80A7-19BAE1D48B8F}" presName="linear" presStyleCnt="0">
        <dgm:presLayoutVars>
          <dgm:animLvl val="lvl"/>
          <dgm:resizeHandles val="exact"/>
        </dgm:presLayoutVars>
      </dgm:prSet>
      <dgm:spPr/>
    </dgm:pt>
    <dgm:pt modelId="{E78A4E2F-14B2-4BDC-9EDB-947CBCD07682}" type="pres">
      <dgm:prSet presAssocID="{9551681E-84FE-4AA5-8906-E1D1A347F49E}" presName="parentText" presStyleLbl="node1" presStyleIdx="0" presStyleCnt="4">
        <dgm:presLayoutVars>
          <dgm:chMax val="0"/>
          <dgm:bulletEnabled val="1"/>
        </dgm:presLayoutVars>
      </dgm:prSet>
      <dgm:spPr/>
    </dgm:pt>
    <dgm:pt modelId="{FE18DD49-55D1-4499-9854-644635EAEFB1}" type="pres">
      <dgm:prSet presAssocID="{09B92E02-B759-4A10-8A2C-CEB03F7147AD}" presName="spacer" presStyleCnt="0"/>
      <dgm:spPr/>
    </dgm:pt>
    <dgm:pt modelId="{524CF28F-6A42-468F-B336-1998C13078FF}" type="pres">
      <dgm:prSet presAssocID="{C6BFB44A-07D0-4914-B83B-BAAD98AD0F8C}" presName="parentText" presStyleLbl="node1" presStyleIdx="1" presStyleCnt="4">
        <dgm:presLayoutVars>
          <dgm:chMax val="0"/>
          <dgm:bulletEnabled val="1"/>
        </dgm:presLayoutVars>
      </dgm:prSet>
      <dgm:spPr/>
    </dgm:pt>
    <dgm:pt modelId="{F64D85C5-6F63-4F0F-8616-A22C7994CCA9}" type="pres">
      <dgm:prSet presAssocID="{E6D7A156-1C5B-4241-ADDA-160717568445}" presName="spacer" presStyleCnt="0"/>
      <dgm:spPr/>
    </dgm:pt>
    <dgm:pt modelId="{A00589E6-EAEA-426E-AAE2-05F05D8D4CEA}" type="pres">
      <dgm:prSet presAssocID="{F06F5BDE-C989-4EBF-B1F8-DBBB89DE6004}" presName="parentText" presStyleLbl="node1" presStyleIdx="2" presStyleCnt="4">
        <dgm:presLayoutVars>
          <dgm:chMax val="0"/>
          <dgm:bulletEnabled val="1"/>
        </dgm:presLayoutVars>
      </dgm:prSet>
      <dgm:spPr/>
    </dgm:pt>
    <dgm:pt modelId="{E5590805-7546-4D32-939C-96C3BFD2B653}" type="pres">
      <dgm:prSet presAssocID="{6A5F6034-EC2D-4F11-80AF-118F2660A3D2}" presName="spacer" presStyleCnt="0"/>
      <dgm:spPr/>
    </dgm:pt>
    <dgm:pt modelId="{96865484-6BE9-4171-BAB5-2672B41B3810}" type="pres">
      <dgm:prSet presAssocID="{146A9E21-58D9-44A5-B673-F4BBD0C8F362}" presName="parentText" presStyleLbl="node1" presStyleIdx="3" presStyleCnt="4">
        <dgm:presLayoutVars>
          <dgm:chMax val="0"/>
          <dgm:bulletEnabled val="1"/>
        </dgm:presLayoutVars>
      </dgm:prSet>
      <dgm:spPr/>
    </dgm:pt>
  </dgm:ptLst>
  <dgm:cxnLst>
    <dgm:cxn modelId="{B2CD0707-FB28-4871-B6AE-6FB4823BAA92}" srcId="{F6304697-54B3-40DB-80A7-19BAE1D48B8F}" destId="{F06F5BDE-C989-4EBF-B1F8-DBBB89DE6004}" srcOrd="2" destOrd="0" parTransId="{FB848EA9-A6B9-4E8B-8B05-A4FC8352E467}" sibTransId="{6A5F6034-EC2D-4F11-80AF-118F2660A3D2}"/>
    <dgm:cxn modelId="{8CCC4B19-3885-442E-98C4-4E95AE9F7940}" srcId="{F6304697-54B3-40DB-80A7-19BAE1D48B8F}" destId="{146A9E21-58D9-44A5-B673-F4BBD0C8F362}" srcOrd="3" destOrd="0" parTransId="{11FCD3D7-1FE4-4682-89BE-D85C6373DBAE}" sibTransId="{B01EB5FE-9B23-497B-8C72-3BA1610D202A}"/>
    <dgm:cxn modelId="{39BA471F-3CEC-4D82-9FB3-1CC1D6CECAE3}" type="presOf" srcId="{F6304697-54B3-40DB-80A7-19BAE1D48B8F}" destId="{D0AB3DEF-236E-4BD3-A5BA-0863A6986B37}" srcOrd="0" destOrd="0" presId="urn:microsoft.com/office/officeart/2005/8/layout/vList2"/>
    <dgm:cxn modelId="{BA1D6B8D-03D8-4247-9ED2-ECCFC15FF5AB}" type="presOf" srcId="{F06F5BDE-C989-4EBF-B1F8-DBBB89DE6004}" destId="{A00589E6-EAEA-426E-AAE2-05F05D8D4CEA}" srcOrd="0" destOrd="0" presId="urn:microsoft.com/office/officeart/2005/8/layout/vList2"/>
    <dgm:cxn modelId="{E66A88A9-B2A3-4E1D-B2F6-9A3EBEAC862A}" srcId="{F6304697-54B3-40DB-80A7-19BAE1D48B8F}" destId="{C6BFB44A-07D0-4914-B83B-BAAD98AD0F8C}" srcOrd="1" destOrd="0" parTransId="{D632E088-D3CF-4E46-B5C2-9280A8CEDB1D}" sibTransId="{E6D7A156-1C5B-4241-ADDA-160717568445}"/>
    <dgm:cxn modelId="{CCF719AA-A286-4A13-9EDC-621A0A048A66}" srcId="{F6304697-54B3-40DB-80A7-19BAE1D48B8F}" destId="{9551681E-84FE-4AA5-8906-E1D1A347F49E}" srcOrd="0" destOrd="0" parTransId="{F98F7B86-30AE-4397-9196-811D7F887DCC}" sibTransId="{09B92E02-B759-4A10-8A2C-CEB03F7147AD}"/>
    <dgm:cxn modelId="{B507E0BE-C436-473C-9FB6-E0C0E0CF3F2E}" type="presOf" srcId="{9551681E-84FE-4AA5-8906-E1D1A347F49E}" destId="{E78A4E2F-14B2-4BDC-9EDB-947CBCD07682}" srcOrd="0" destOrd="0" presId="urn:microsoft.com/office/officeart/2005/8/layout/vList2"/>
    <dgm:cxn modelId="{BC23DDDA-00F9-4985-A0D0-3A0CF10CA55F}" type="presOf" srcId="{C6BFB44A-07D0-4914-B83B-BAAD98AD0F8C}" destId="{524CF28F-6A42-468F-B336-1998C13078FF}" srcOrd="0" destOrd="0" presId="urn:microsoft.com/office/officeart/2005/8/layout/vList2"/>
    <dgm:cxn modelId="{D24F04E7-39D1-4A82-BC67-8FB274C3C65A}" type="presOf" srcId="{146A9E21-58D9-44A5-B673-F4BBD0C8F362}" destId="{96865484-6BE9-4171-BAB5-2672B41B3810}" srcOrd="0" destOrd="0" presId="urn:microsoft.com/office/officeart/2005/8/layout/vList2"/>
    <dgm:cxn modelId="{5964534B-02C0-43F7-A0D8-1797EE24CD97}" type="presParOf" srcId="{D0AB3DEF-236E-4BD3-A5BA-0863A6986B37}" destId="{E78A4E2F-14B2-4BDC-9EDB-947CBCD07682}" srcOrd="0" destOrd="0" presId="urn:microsoft.com/office/officeart/2005/8/layout/vList2"/>
    <dgm:cxn modelId="{BD7DE586-AE81-41A7-A0CD-ED138730D0FA}" type="presParOf" srcId="{D0AB3DEF-236E-4BD3-A5BA-0863A6986B37}" destId="{FE18DD49-55D1-4499-9854-644635EAEFB1}" srcOrd="1" destOrd="0" presId="urn:microsoft.com/office/officeart/2005/8/layout/vList2"/>
    <dgm:cxn modelId="{16929862-DF3A-48C9-95A4-38B63CFDC450}" type="presParOf" srcId="{D0AB3DEF-236E-4BD3-A5BA-0863A6986B37}" destId="{524CF28F-6A42-468F-B336-1998C13078FF}" srcOrd="2" destOrd="0" presId="urn:microsoft.com/office/officeart/2005/8/layout/vList2"/>
    <dgm:cxn modelId="{7F3359D1-183D-4E1E-A805-FC9388B2C163}" type="presParOf" srcId="{D0AB3DEF-236E-4BD3-A5BA-0863A6986B37}" destId="{F64D85C5-6F63-4F0F-8616-A22C7994CCA9}" srcOrd="3" destOrd="0" presId="urn:microsoft.com/office/officeart/2005/8/layout/vList2"/>
    <dgm:cxn modelId="{139ADDF2-8988-43A1-A0E2-F2D5A12C32C7}" type="presParOf" srcId="{D0AB3DEF-236E-4BD3-A5BA-0863A6986B37}" destId="{A00589E6-EAEA-426E-AAE2-05F05D8D4CEA}" srcOrd="4" destOrd="0" presId="urn:microsoft.com/office/officeart/2005/8/layout/vList2"/>
    <dgm:cxn modelId="{660A266C-DCB5-4674-A875-38DC5B6F9745}" type="presParOf" srcId="{D0AB3DEF-236E-4BD3-A5BA-0863A6986B37}" destId="{E5590805-7546-4D32-939C-96C3BFD2B653}" srcOrd="5" destOrd="0" presId="urn:microsoft.com/office/officeart/2005/8/layout/vList2"/>
    <dgm:cxn modelId="{AD537A52-B53C-48A8-A9B3-6E7E8DF4B2EE}" type="presParOf" srcId="{D0AB3DEF-236E-4BD3-A5BA-0863A6986B37}" destId="{96865484-6BE9-4171-BAB5-2672B41B381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2137394-5EF4-4B30-BB15-A0646B6A89F9}"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2F42DD3C-88C2-4DE1-89ED-BB6FC4721D56}">
      <dgm:prSet custT="1"/>
      <dgm:spPr>
        <a:solidFill>
          <a:srgbClr val="CCECFF"/>
        </a:solidFill>
        <a:ln>
          <a:solidFill>
            <a:schemeClr val="tx2">
              <a:lumMod val="75000"/>
              <a:lumOff val="25000"/>
            </a:schemeClr>
          </a:solidFill>
        </a:ln>
      </dgm:spPr>
      <dgm:t>
        <a:bodyPr/>
        <a:lstStyle/>
        <a:p>
          <a:pPr>
            <a:lnSpc>
              <a:spcPct val="100000"/>
            </a:lnSpc>
            <a:defRPr b="1"/>
          </a:pPr>
          <a:r>
            <a:rPr lang="en-US" sz="2800" dirty="0"/>
            <a:t>NHS Long Term Plan</a:t>
          </a:r>
        </a:p>
      </dgm:t>
    </dgm:pt>
    <dgm:pt modelId="{6A74EB9A-CA0B-460D-B806-094227119E71}" type="parTrans" cxnId="{26B62605-3707-4016-882F-C98D99F0382C}">
      <dgm:prSet/>
      <dgm:spPr/>
      <dgm:t>
        <a:bodyPr/>
        <a:lstStyle/>
        <a:p>
          <a:endParaRPr lang="en-US"/>
        </a:p>
      </dgm:t>
    </dgm:pt>
    <dgm:pt modelId="{6726981F-05A1-4004-B328-688F522EE756}" type="sibTrans" cxnId="{26B62605-3707-4016-882F-C98D99F0382C}">
      <dgm:prSet/>
      <dgm:spPr/>
      <dgm:t>
        <a:bodyPr/>
        <a:lstStyle/>
        <a:p>
          <a:pPr>
            <a:lnSpc>
              <a:spcPct val="100000"/>
            </a:lnSpc>
            <a:defRPr b="1"/>
          </a:pPr>
          <a:endParaRPr lang="en-US"/>
        </a:p>
      </dgm:t>
    </dgm:pt>
    <dgm:pt modelId="{9E55438E-315B-48CD-B44B-C46C7A3F3D4C}">
      <dgm:prSet custT="1"/>
      <dgm:spPr>
        <a:ln>
          <a:solidFill>
            <a:schemeClr val="tx2">
              <a:lumMod val="75000"/>
              <a:lumOff val="25000"/>
            </a:schemeClr>
          </a:solidFill>
        </a:ln>
      </dgm:spPr>
      <dgm:t>
        <a:bodyPr/>
        <a:lstStyle/>
        <a:p>
          <a:pPr>
            <a:lnSpc>
              <a:spcPct val="100000"/>
            </a:lnSpc>
          </a:pPr>
          <a:r>
            <a:rPr lang="en-GB" sz="2400" b="1" dirty="0"/>
            <a:t>An emphasis on community-based services, integrated care systems (ICSs), prevention, and reducing health inequalities.</a:t>
          </a:r>
          <a:endParaRPr lang="en-US" sz="2400" b="1" dirty="0"/>
        </a:p>
      </dgm:t>
    </dgm:pt>
    <dgm:pt modelId="{A889B694-70AB-48F7-8477-BDCB66758AE2}" type="parTrans" cxnId="{003371FC-7EFE-4F0E-A64D-D4F9CD019D28}">
      <dgm:prSet/>
      <dgm:spPr/>
      <dgm:t>
        <a:bodyPr/>
        <a:lstStyle/>
        <a:p>
          <a:endParaRPr lang="en-US"/>
        </a:p>
      </dgm:t>
    </dgm:pt>
    <dgm:pt modelId="{3B8EF4C2-0F4F-40A4-A349-81A35C1D97C0}" type="sibTrans" cxnId="{003371FC-7EFE-4F0E-A64D-D4F9CD019D28}">
      <dgm:prSet/>
      <dgm:spPr/>
      <dgm:t>
        <a:bodyPr/>
        <a:lstStyle/>
        <a:p>
          <a:endParaRPr lang="en-US"/>
        </a:p>
      </dgm:t>
    </dgm:pt>
    <dgm:pt modelId="{169CF9B8-148F-4F9F-8293-595B02D6C2BF}">
      <dgm:prSet custT="1"/>
      <dgm:spPr>
        <a:solidFill>
          <a:srgbClr val="CCECFF"/>
        </a:solidFill>
        <a:ln>
          <a:solidFill>
            <a:schemeClr val="tx2">
              <a:lumMod val="75000"/>
              <a:lumOff val="25000"/>
            </a:schemeClr>
          </a:solidFill>
        </a:ln>
      </dgm:spPr>
      <dgm:t>
        <a:bodyPr/>
        <a:lstStyle/>
        <a:p>
          <a:pPr>
            <a:lnSpc>
              <a:spcPct val="100000"/>
            </a:lnSpc>
            <a:defRPr b="1"/>
          </a:pPr>
          <a:r>
            <a:rPr lang="en-GB" sz="2800" dirty="0"/>
            <a:t>Health and social care integration white paper (2022):</a:t>
          </a:r>
          <a:endParaRPr lang="en-US" sz="2800" dirty="0"/>
        </a:p>
      </dgm:t>
    </dgm:pt>
    <dgm:pt modelId="{42C4BADC-F7D0-4A44-84A7-BFAB856DA06B}" type="parTrans" cxnId="{8734E2C3-F32C-4B61-A90F-132A6DAD7D94}">
      <dgm:prSet/>
      <dgm:spPr/>
      <dgm:t>
        <a:bodyPr/>
        <a:lstStyle/>
        <a:p>
          <a:endParaRPr lang="en-US"/>
        </a:p>
      </dgm:t>
    </dgm:pt>
    <dgm:pt modelId="{DE99E654-0B6E-407C-A4AF-A0B07BCA7CDA}" type="sibTrans" cxnId="{8734E2C3-F32C-4B61-A90F-132A6DAD7D94}">
      <dgm:prSet/>
      <dgm:spPr/>
      <dgm:t>
        <a:bodyPr/>
        <a:lstStyle/>
        <a:p>
          <a:pPr>
            <a:lnSpc>
              <a:spcPct val="100000"/>
            </a:lnSpc>
            <a:defRPr b="1"/>
          </a:pPr>
          <a:endParaRPr lang="en-US"/>
        </a:p>
      </dgm:t>
    </dgm:pt>
    <dgm:pt modelId="{A9E7CFBA-2526-42AC-92CA-7C8739F1FB1D}">
      <dgm:prSet custT="1"/>
      <dgm:spPr>
        <a:ln>
          <a:solidFill>
            <a:schemeClr val="tx2">
              <a:lumMod val="75000"/>
              <a:lumOff val="25000"/>
            </a:schemeClr>
          </a:solidFill>
        </a:ln>
      </dgm:spPr>
      <dgm:t>
        <a:bodyPr/>
        <a:lstStyle/>
        <a:p>
          <a:pPr>
            <a:lnSpc>
              <a:spcPct val="100000"/>
            </a:lnSpc>
          </a:pPr>
          <a:r>
            <a:rPr lang="en-GB" sz="2400" b="1" dirty="0"/>
            <a:t>The aim is "joined up care for people, places, and populations" in the voluntary sector, local authorities, and NHS.</a:t>
          </a:r>
        </a:p>
        <a:p>
          <a:pPr>
            <a:lnSpc>
              <a:spcPct val="100000"/>
            </a:lnSpc>
          </a:pPr>
          <a:r>
            <a:rPr lang="en-US" sz="1800" b="1" dirty="0"/>
            <a:t>	GOV.UK (2022).</a:t>
          </a:r>
        </a:p>
      </dgm:t>
    </dgm:pt>
    <dgm:pt modelId="{D55EC1FA-7F81-4761-ADFC-D0F985FD45CF}" type="parTrans" cxnId="{C849051A-DB7B-475A-98CC-60CF68DA6922}">
      <dgm:prSet/>
      <dgm:spPr/>
      <dgm:t>
        <a:bodyPr/>
        <a:lstStyle/>
        <a:p>
          <a:endParaRPr lang="en-US"/>
        </a:p>
      </dgm:t>
    </dgm:pt>
    <dgm:pt modelId="{85CE968C-6646-447C-927C-1082A39C089B}" type="sibTrans" cxnId="{C849051A-DB7B-475A-98CC-60CF68DA6922}">
      <dgm:prSet/>
      <dgm:spPr/>
      <dgm:t>
        <a:bodyPr/>
        <a:lstStyle/>
        <a:p>
          <a:endParaRPr lang="en-US"/>
        </a:p>
      </dgm:t>
    </dgm:pt>
    <dgm:pt modelId="{A777C7B0-C4E7-44A3-9685-5317136F69F4}">
      <dgm:prSet custT="1"/>
      <dgm:spPr>
        <a:solidFill>
          <a:srgbClr val="CCECFF"/>
        </a:solidFill>
        <a:ln>
          <a:solidFill>
            <a:schemeClr val="tx2">
              <a:lumMod val="75000"/>
              <a:lumOff val="25000"/>
            </a:schemeClr>
          </a:solidFill>
        </a:ln>
      </dgm:spPr>
      <dgm:t>
        <a:bodyPr/>
        <a:lstStyle/>
        <a:p>
          <a:pPr>
            <a:lnSpc>
              <a:spcPct val="100000"/>
            </a:lnSpc>
            <a:defRPr b="1"/>
          </a:pPr>
          <a:r>
            <a:rPr lang="en-GB" sz="2800" dirty="0"/>
            <a:t>Critical evaluation:</a:t>
          </a:r>
          <a:endParaRPr lang="en-US" sz="2800" dirty="0"/>
        </a:p>
      </dgm:t>
    </dgm:pt>
    <dgm:pt modelId="{D3ACD08C-30C7-40BC-90DC-16FD300D7F18}" type="parTrans" cxnId="{AB7DB218-4E73-46E5-9CEF-9D610AD7D844}">
      <dgm:prSet/>
      <dgm:spPr/>
      <dgm:t>
        <a:bodyPr/>
        <a:lstStyle/>
        <a:p>
          <a:endParaRPr lang="en-US"/>
        </a:p>
      </dgm:t>
    </dgm:pt>
    <dgm:pt modelId="{34E90D82-EF56-4925-8267-F7F48B8D5CF4}" type="sibTrans" cxnId="{AB7DB218-4E73-46E5-9CEF-9D610AD7D844}">
      <dgm:prSet/>
      <dgm:spPr/>
      <dgm:t>
        <a:bodyPr/>
        <a:lstStyle/>
        <a:p>
          <a:endParaRPr lang="en-US"/>
        </a:p>
      </dgm:t>
    </dgm:pt>
    <dgm:pt modelId="{8FE447CF-4DC8-420C-951A-86EF03BF5AC1}">
      <dgm:prSet custT="1"/>
      <dgm:spPr>
        <a:ln>
          <a:solidFill>
            <a:schemeClr val="tx2">
              <a:lumMod val="75000"/>
              <a:lumOff val="25000"/>
            </a:schemeClr>
          </a:solidFill>
        </a:ln>
      </dgm:spPr>
      <dgm:t>
        <a:bodyPr/>
        <a:lstStyle/>
        <a:p>
          <a:pPr>
            <a:lnSpc>
              <a:spcPct val="100000"/>
            </a:lnSpc>
          </a:pPr>
          <a:r>
            <a:rPr lang="en-GB" sz="1800" b="1" dirty="0"/>
            <a:t>Strengths: A clear strategic direction towards integration, prevention, and population health. </a:t>
          </a:r>
        </a:p>
        <a:p>
          <a:pPr>
            <a:lnSpc>
              <a:spcPct val="100000"/>
            </a:lnSpc>
          </a:pPr>
          <a:r>
            <a:rPr lang="en-GB" sz="1800" b="1" dirty="0"/>
            <a:t>Challenges: Integration may be inconsistent across regions; workforce shortages, financial limitations, and organisational complexity could limit real-world impact.</a:t>
          </a:r>
          <a:endParaRPr lang="en-US" sz="1800" b="1" dirty="0"/>
        </a:p>
      </dgm:t>
    </dgm:pt>
    <dgm:pt modelId="{0030E29C-A2CD-4704-BEED-03B700420218}" type="parTrans" cxnId="{DD78FB59-BF22-452C-A9C9-F6AD8A512700}">
      <dgm:prSet/>
      <dgm:spPr/>
      <dgm:t>
        <a:bodyPr/>
        <a:lstStyle/>
        <a:p>
          <a:endParaRPr lang="en-US"/>
        </a:p>
      </dgm:t>
    </dgm:pt>
    <dgm:pt modelId="{CA2E7C47-95AF-4F0B-BBFF-9BDE2CB9DD12}" type="sibTrans" cxnId="{DD78FB59-BF22-452C-A9C9-F6AD8A512700}">
      <dgm:prSet/>
      <dgm:spPr/>
      <dgm:t>
        <a:bodyPr/>
        <a:lstStyle/>
        <a:p>
          <a:endParaRPr lang="en-US"/>
        </a:p>
      </dgm:t>
    </dgm:pt>
    <dgm:pt modelId="{617EDC0F-5902-462A-9F11-CA82BB2FA22F}">
      <dgm:prSet custT="1"/>
      <dgm:spPr/>
      <dgm:t>
        <a:bodyPr/>
        <a:lstStyle/>
        <a:p>
          <a:pPr>
            <a:lnSpc>
              <a:spcPct val="100000"/>
            </a:lnSpc>
          </a:pPr>
          <a:r>
            <a:rPr lang="en-US" sz="2400" b="1" dirty="0"/>
            <a:t>       	</a:t>
          </a:r>
          <a:r>
            <a:rPr lang="en-US" sz="1800" b="1" dirty="0"/>
            <a:t>NHS England (2024)</a:t>
          </a:r>
        </a:p>
      </dgm:t>
    </dgm:pt>
    <dgm:pt modelId="{86525049-4812-4048-B5B5-B64E98DF7D38}" type="parTrans" cxnId="{557A5A5E-B506-4940-984E-A58FFB876B06}">
      <dgm:prSet/>
      <dgm:spPr/>
    </dgm:pt>
    <dgm:pt modelId="{ED02A230-18AE-4802-A1A7-3C4CB1C46D40}" type="sibTrans" cxnId="{557A5A5E-B506-4940-984E-A58FFB876B06}">
      <dgm:prSet/>
      <dgm:spPr/>
    </dgm:pt>
    <dgm:pt modelId="{37D90DD1-3495-4829-989A-5D71144A36A7}" type="pres">
      <dgm:prSet presAssocID="{C2137394-5EF4-4B30-BB15-A0646B6A89F9}" presName="Name0" presStyleCnt="0">
        <dgm:presLayoutVars>
          <dgm:dir/>
          <dgm:resizeHandles val="exact"/>
        </dgm:presLayoutVars>
      </dgm:prSet>
      <dgm:spPr/>
    </dgm:pt>
    <dgm:pt modelId="{A4BF8CEA-0CC3-40E8-998B-81F7D2AF9329}" type="pres">
      <dgm:prSet presAssocID="{2F42DD3C-88C2-4DE1-89ED-BB6FC4721D56}" presName="compNode" presStyleCnt="0"/>
      <dgm:spPr/>
    </dgm:pt>
    <dgm:pt modelId="{E52A3CFB-11EF-487B-BE53-31D96E3098F8}" type="pres">
      <dgm:prSet presAssocID="{2F42DD3C-88C2-4DE1-89ED-BB6FC4721D56}" presName="pictRect" presStyleLbl="revTx" presStyleIdx="0" presStyleCnt="6">
        <dgm:presLayoutVars>
          <dgm:chMax val="0"/>
          <dgm:bulletEnabled/>
        </dgm:presLayoutVars>
      </dgm:prSet>
      <dgm:spPr/>
    </dgm:pt>
    <dgm:pt modelId="{17C220D3-0345-4F40-93D2-626C174BA415}" type="pres">
      <dgm:prSet presAssocID="{2F42DD3C-88C2-4DE1-89ED-BB6FC4721D56}" presName="textRect" presStyleLbl="revTx" presStyleIdx="1" presStyleCnt="6">
        <dgm:presLayoutVars>
          <dgm:bulletEnabled/>
        </dgm:presLayoutVars>
      </dgm:prSet>
      <dgm:spPr/>
    </dgm:pt>
    <dgm:pt modelId="{3E8BC25F-E660-4F9D-92BB-3B9177AA61CA}" type="pres">
      <dgm:prSet presAssocID="{6726981F-05A1-4004-B328-688F522EE756}" presName="sibTrans" presStyleLbl="sibTrans2D1" presStyleIdx="0" presStyleCnt="0"/>
      <dgm:spPr/>
    </dgm:pt>
    <dgm:pt modelId="{49F27797-E1EE-4BC8-B889-0D4F0763F6A5}" type="pres">
      <dgm:prSet presAssocID="{169CF9B8-148F-4F9F-8293-595B02D6C2BF}" presName="compNode" presStyleCnt="0"/>
      <dgm:spPr/>
    </dgm:pt>
    <dgm:pt modelId="{1FF2DE73-2F94-456A-B40D-617284CBA7D8}" type="pres">
      <dgm:prSet presAssocID="{169CF9B8-148F-4F9F-8293-595B02D6C2BF}" presName="pictRect" presStyleLbl="revTx" presStyleIdx="2" presStyleCnt="6">
        <dgm:presLayoutVars>
          <dgm:chMax val="0"/>
          <dgm:bulletEnabled/>
        </dgm:presLayoutVars>
      </dgm:prSet>
      <dgm:spPr/>
    </dgm:pt>
    <dgm:pt modelId="{1316F737-9481-4F54-9385-E4FF1F10E95F}" type="pres">
      <dgm:prSet presAssocID="{169CF9B8-148F-4F9F-8293-595B02D6C2BF}" presName="textRect" presStyleLbl="revTx" presStyleIdx="3" presStyleCnt="6">
        <dgm:presLayoutVars>
          <dgm:bulletEnabled/>
        </dgm:presLayoutVars>
      </dgm:prSet>
      <dgm:spPr/>
    </dgm:pt>
    <dgm:pt modelId="{638B91DE-971A-4BD0-BAFF-C5DBDA4F060E}" type="pres">
      <dgm:prSet presAssocID="{DE99E654-0B6E-407C-A4AF-A0B07BCA7CDA}" presName="sibTrans" presStyleLbl="sibTrans2D1" presStyleIdx="0" presStyleCnt="0"/>
      <dgm:spPr/>
    </dgm:pt>
    <dgm:pt modelId="{C3334721-2281-4567-9DF8-BEBECEE6ADBF}" type="pres">
      <dgm:prSet presAssocID="{A777C7B0-C4E7-44A3-9685-5317136F69F4}" presName="compNode" presStyleCnt="0"/>
      <dgm:spPr/>
    </dgm:pt>
    <dgm:pt modelId="{6AC60B31-2A97-459E-9456-7537EB85107C}" type="pres">
      <dgm:prSet presAssocID="{A777C7B0-C4E7-44A3-9685-5317136F69F4}" presName="pictRect" presStyleLbl="revTx" presStyleIdx="4" presStyleCnt="6">
        <dgm:presLayoutVars>
          <dgm:chMax val="0"/>
          <dgm:bulletEnabled/>
        </dgm:presLayoutVars>
      </dgm:prSet>
      <dgm:spPr/>
    </dgm:pt>
    <dgm:pt modelId="{391BC55A-A923-4CAD-BDE8-ED2F2BAD1BE7}" type="pres">
      <dgm:prSet presAssocID="{A777C7B0-C4E7-44A3-9685-5317136F69F4}" presName="textRect" presStyleLbl="revTx" presStyleIdx="5" presStyleCnt="6">
        <dgm:presLayoutVars>
          <dgm:bulletEnabled/>
        </dgm:presLayoutVars>
      </dgm:prSet>
      <dgm:spPr/>
    </dgm:pt>
  </dgm:ptLst>
  <dgm:cxnLst>
    <dgm:cxn modelId="{26B62605-3707-4016-882F-C98D99F0382C}" srcId="{C2137394-5EF4-4B30-BB15-A0646B6A89F9}" destId="{2F42DD3C-88C2-4DE1-89ED-BB6FC4721D56}" srcOrd="0" destOrd="0" parTransId="{6A74EB9A-CA0B-460D-B806-094227119E71}" sibTransId="{6726981F-05A1-4004-B328-688F522EE756}"/>
    <dgm:cxn modelId="{4E4A690C-4CEA-4A19-8119-53F3CEF5D316}" type="presOf" srcId="{A9E7CFBA-2526-42AC-92CA-7C8739F1FB1D}" destId="{1316F737-9481-4F54-9385-E4FF1F10E95F}" srcOrd="0" destOrd="0" presId="urn:microsoft.com/office/officeart/2024/3/layout/hArchList1"/>
    <dgm:cxn modelId="{11CA0413-A4B8-48AD-BE97-85AAA1A109C5}" type="presOf" srcId="{A777C7B0-C4E7-44A3-9685-5317136F69F4}" destId="{6AC60B31-2A97-459E-9456-7537EB85107C}" srcOrd="0" destOrd="0" presId="urn:microsoft.com/office/officeart/2024/3/layout/hArchList1"/>
    <dgm:cxn modelId="{AB7DB218-4E73-46E5-9CEF-9D610AD7D844}" srcId="{C2137394-5EF4-4B30-BB15-A0646B6A89F9}" destId="{A777C7B0-C4E7-44A3-9685-5317136F69F4}" srcOrd="2" destOrd="0" parTransId="{D3ACD08C-30C7-40BC-90DC-16FD300D7F18}" sibTransId="{34E90D82-EF56-4925-8267-F7F48B8D5CF4}"/>
    <dgm:cxn modelId="{E51B4919-5EB4-4139-A81A-D44775CC7A54}" type="presOf" srcId="{9E55438E-315B-48CD-B44B-C46C7A3F3D4C}" destId="{17C220D3-0345-4F40-93D2-626C174BA415}" srcOrd="0" destOrd="0" presId="urn:microsoft.com/office/officeart/2024/3/layout/hArchList1"/>
    <dgm:cxn modelId="{C849051A-DB7B-475A-98CC-60CF68DA6922}" srcId="{169CF9B8-148F-4F9F-8293-595B02D6C2BF}" destId="{A9E7CFBA-2526-42AC-92CA-7C8739F1FB1D}" srcOrd="0" destOrd="0" parTransId="{D55EC1FA-7F81-4761-ADFC-D0F985FD45CF}" sibTransId="{85CE968C-6646-447C-927C-1082A39C089B}"/>
    <dgm:cxn modelId="{90D8AC1A-866B-4E83-9A69-BBB1A21ED25F}" type="presOf" srcId="{6726981F-05A1-4004-B328-688F522EE756}" destId="{3E8BC25F-E660-4F9D-92BB-3B9177AA61CA}" srcOrd="0" destOrd="0" presId="urn:microsoft.com/office/officeart/2024/3/layout/hArchList1"/>
    <dgm:cxn modelId="{93CDDC1F-51D4-4C02-B928-7C140F224521}" type="presOf" srcId="{8FE447CF-4DC8-420C-951A-86EF03BF5AC1}" destId="{391BC55A-A923-4CAD-BDE8-ED2F2BAD1BE7}" srcOrd="0" destOrd="0" presId="urn:microsoft.com/office/officeart/2024/3/layout/hArchList1"/>
    <dgm:cxn modelId="{A3B91D20-DC45-4C0D-A3E5-A9C190CC2A82}" type="presOf" srcId="{169CF9B8-148F-4F9F-8293-595B02D6C2BF}" destId="{1FF2DE73-2F94-456A-B40D-617284CBA7D8}" srcOrd="0" destOrd="0" presId="urn:microsoft.com/office/officeart/2024/3/layout/hArchList1"/>
    <dgm:cxn modelId="{557A5A5E-B506-4940-984E-A58FFB876B06}" srcId="{2F42DD3C-88C2-4DE1-89ED-BB6FC4721D56}" destId="{617EDC0F-5902-462A-9F11-CA82BB2FA22F}" srcOrd="1" destOrd="0" parTransId="{86525049-4812-4048-B5B5-B64E98DF7D38}" sibTransId="{ED02A230-18AE-4802-A1A7-3C4CB1C46D40}"/>
    <dgm:cxn modelId="{7CBC0F45-B18C-4150-9DC9-585BFFC260E3}" type="presOf" srcId="{C2137394-5EF4-4B30-BB15-A0646B6A89F9}" destId="{37D90DD1-3495-4829-989A-5D71144A36A7}" srcOrd="0" destOrd="0" presId="urn:microsoft.com/office/officeart/2024/3/layout/hArchList1"/>
    <dgm:cxn modelId="{DD78FB59-BF22-452C-A9C9-F6AD8A512700}" srcId="{A777C7B0-C4E7-44A3-9685-5317136F69F4}" destId="{8FE447CF-4DC8-420C-951A-86EF03BF5AC1}" srcOrd="0" destOrd="0" parTransId="{0030E29C-A2CD-4704-BEED-03B700420218}" sibTransId="{CA2E7C47-95AF-4F0B-BBFF-9BDE2CB9DD12}"/>
    <dgm:cxn modelId="{8734E2C3-F32C-4B61-A90F-132A6DAD7D94}" srcId="{C2137394-5EF4-4B30-BB15-A0646B6A89F9}" destId="{169CF9B8-148F-4F9F-8293-595B02D6C2BF}" srcOrd="1" destOrd="0" parTransId="{42C4BADC-F7D0-4A44-84A7-BFAB856DA06B}" sibTransId="{DE99E654-0B6E-407C-A4AF-A0B07BCA7CDA}"/>
    <dgm:cxn modelId="{AFE642DB-DD5D-4650-994D-3898C237D472}" type="presOf" srcId="{DE99E654-0B6E-407C-A4AF-A0B07BCA7CDA}" destId="{638B91DE-971A-4BD0-BAFF-C5DBDA4F060E}" srcOrd="0" destOrd="0" presId="urn:microsoft.com/office/officeart/2024/3/layout/hArchList1"/>
    <dgm:cxn modelId="{4B755AF7-0748-43E1-8B22-65ACFBE8B622}" type="presOf" srcId="{2F42DD3C-88C2-4DE1-89ED-BB6FC4721D56}" destId="{E52A3CFB-11EF-487B-BE53-31D96E3098F8}" srcOrd="0" destOrd="0" presId="urn:microsoft.com/office/officeart/2024/3/layout/hArchList1"/>
    <dgm:cxn modelId="{003371FC-7EFE-4F0E-A64D-D4F9CD019D28}" srcId="{2F42DD3C-88C2-4DE1-89ED-BB6FC4721D56}" destId="{9E55438E-315B-48CD-B44B-C46C7A3F3D4C}" srcOrd="0" destOrd="0" parTransId="{A889B694-70AB-48F7-8477-BDCB66758AE2}" sibTransId="{3B8EF4C2-0F4F-40A4-A349-81A35C1D97C0}"/>
    <dgm:cxn modelId="{4B1012FE-17D8-4951-B373-9AB690AB1524}" type="presOf" srcId="{617EDC0F-5902-462A-9F11-CA82BB2FA22F}" destId="{17C220D3-0345-4F40-93D2-626C174BA415}" srcOrd="0" destOrd="1" presId="urn:microsoft.com/office/officeart/2024/3/layout/hArchList1"/>
    <dgm:cxn modelId="{A21A525F-0BE7-4A18-A1EF-9E52461B528F}" type="presParOf" srcId="{37D90DD1-3495-4829-989A-5D71144A36A7}" destId="{A4BF8CEA-0CC3-40E8-998B-81F7D2AF9329}" srcOrd="0" destOrd="0" presId="urn:microsoft.com/office/officeart/2024/3/layout/hArchList1"/>
    <dgm:cxn modelId="{BBDA0E2B-7049-4756-BACD-0D5CDFF75BC2}" type="presParOf" srcId="{A4BF8CEA-0CC3-40E8-998B-81F7D2AF9329}" destId="{E52A3CFB-11EF-487B-BE53-31D96E3098F8}" srcOrd="0" destOrd="0" presId="urn:microsoft.com/office/officeart/2024/3/layout/hArchList1"/>
    <dgm:cxn modelId="{22144560-2A84-4BAF-BF90-C485AA34FA60}" type="presParOf" srcId="{A4BF8CEA-0CC3-40E8-998B-81F7D2AF9329}" destId="{17C220D3-0345-4F40-93D2-626C174BA415}" srcOrd="1" destOrd="0" presId="urn:microsoft.com/office/officeart/2024/3/layout/hArchList1"/>
    <dgm:cxn modelId="{420F44A5-1063-41BB-A029-BAB1045DBE60}" type="presParOf" srcId="{37D90DD1-3495-4829-989A-5D71144A36A7}" destId="{3E8BC25F-E660-4F9D-92BB-3B9177AA61CA}" srcOrd="1" destOrd="0" presId="urn:microsoft.com/office/officeart/2024/3/layout/hArchList1"/>
    <dgm:cxn modelId="{481540BC-5F88-4425-95EE-9B2121E3D127}" type="presParOf" srcId="{37D90DD1-3495-4829-989A-5D71144A36A7}" destId="{49F27797-E1EE-4BC8-B889-0D4F0763F6A5}" srcOrd="2" destOrd="0" presId="urn:microsoft.com/office/officeart/2024/3/layout/hArchList1"/>
    <dgm:cxn modelId="{05F19193-583B-41B1-BB70-BEDAE6581E88}" type="presParOf" srcId="{49F27797-E1EE-4BC8-B889-0D4F0763F6A5}" destId="{1FF2DE73-2F94-456A-B40D-617284CBA7D8}" srcOrd="0" destOrd="0" presId="urn:microsoft.com/office/officeart/2024/3/layout/hArchList1"/>
    <dgm:cxn modelId="{E2139CCD-40C0-4739-99BD-53536846FF9F}" type="presParOf" srcId="{49F27797-E1EE-4BC8-B889-0D4F0763F6A5}" destId="{1316F737-9481-4F54-9385-E4FF1F10E95F}" srcOrd="1" destOrd="0" presId="urn:microsoft.com/office/officeart/2024/3/layout/hArchList1"/>
    <dgm:cxn modelId="{1C8F1026-BCD2-40C9-85D5-2C4990EEF01A}" type="presParOf" srcId="{37D90DD1-3495-4829-989A-5D71144A36A7}" destId="{638B91DE-971A-4BD0-BAFF-C5DBDA4F060E}" srcOrd="3" destOrd="0" presId="urn:microsoft.com/office/officeart/2024/3/layout/hArchList1"/>
    <dgm:cxn modelId="{6E8EF8DD-A6DB-43BE-A862-D7A13968EC1B}" type="presParOf" srcId="{37D90DD1-3495-4829-989A-5D71144A36A7}" destId="{C3334721-2281-4567-9DF8-BEBECEE6ADBF}" srcOrd="4" destOrd="0" presId="urn:microsoft.com/office/officeart/2024/3/layout/hArchList1"/>
    <dgm:cxn modelId="{B9B6DD59-2726-4B2E-ABAF-296E4103FE3B}" type="presParOf" srcId="{C3334721-2281-4567-9DF8-BEBECEE6ADBF}" destId="{6AC60B31-2A97-459E-9456-7537EB85107C}" srcOrd="0" destOrd="0" presId="urn:microsoft.com/office/officeart/2024/3/layout/hArchList1"/>
    <dgm:cxn modelId="{471A6E43-B466-4870-80B6-982BF2FD59AF}" type="presParOf" srcId="{C3334721-2281-4567-9DF8-BEBECEE6ADBF}" destId="{391BC55A-A923-4CAD-BDE8-ED2F2BAD1BE7}" srcOrd="1" destOrd="0" presId="urn:microsoft.com/office/officeart/2024/3/layout/hArchList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B24DFE-C3D8-45CD-A5D0-4AB750CD2EEB}"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306FC77C-0779-435A-B644-6BFFE08B35FF}">
      <dgm:prSet custT="1"/>
      <dgm:spPr>
        <a:solidFill>
          <a:srgbClr val="CCFFFF"/>
        </a:solidFill>
      </dgm:spPr>
      <dgm:t>
        <a:bodyPr/>
        <a:lstStyle/>
        <a:p>
          <a:pPr>
            <a:lnSpc>
              <a:spcPct val="100000"/>
            </a:lnSpc>
            <a:defRPr b="1"/>
          </a:pPr>
          <a:r>
            <a:rPr lang="en-GB" sz="2800" u="sng" dirty="0"/>
            <a:t>NHS Net Zero and sustainability:</a:t>
          </a:r>
          <a:endParaRPr lang="en-US" sz="2800" u="sng" dirty="0"/>
        </a:p>
      </dgm:t>
    </dgm:pt>
    <dgm:pt modelId="{763F38F8-9B10-4366-962E-C2F9E3420DC6}" type="parTrans" cxnId="{945428B0-3E20-4F8E-886D-2FA0AA81F922}">
      <dgm:prSet/>
      <dgm:spPr/>
      <dgm:t>
        <a:bodyPr/>
        <a:lstStyle/>
        <a:p>
          <a:endParaRPr lang="en-US"/>
        </a:p>
      </dgm:t>
    </dgm:pt>
    <dgm:pt modelId="{14EC513C-324D-43A3-AD8B-88C012308AE4}" type="sibTrans" cxnId="{945428B0-3E20-4F8E-886D-2FA0AA81F922}">
      <dgm:prSet/>
      <dgm:spPr/>
      <dgm:t>
        <a:bodyPr/>
        <a:lstStyle/>
        <a:p>
          <a:pPr>
            <a:lnSpc>
              <a:spcPct val="100000"/>
            </a:lnSpc>
            <a:defRPr b="1"/>
          </a:pPr>
          <a:endParaRPr lang="en-US"/>
        </a:p>
      </dgm:t>
    </dgm:pt>
    <dgm:pt modelId="{586BE3E9-6CAD-4731-815C-459C14DE2118}">
      <dgm:prSet custT="1"/>
      <dgm:spPr>
        <a:solidFill>
          <a:schemeClr val="tx2">
            <a:lumMod val="10000"/>
            <a:lumOff val="90000"/>
          </a:schemeClr>
        </a:solidFill>
      </dgm:spPr>
      <dgm:t>
        <a:bodyPr/>
        <a:lstStyle/>
        <a:p>
          <a:pPr>
            <a:lnSpc>
              <a:spcPct val="100000"/>
            </a:lnSpc>
          </a:pPr>
          <a:r>
            <a:rPr lang="en-GB" sz="2400" b="1" dirty="0"/>
            <a:t>The NHS accounts for 5% of UK emissions, and it is acknowledged that climate change is a public health emergency.</a:t>
          </a:r>
          <a:endParaRPr lang="en-US" sz="2400" b="1" dirty="0"/>
        </a:p>
      </dgm:t>
    </dgm:pt>
    <dgm:pt modelId="{8DFEE221-472B-436E-8392-27B1DDF2A231}" type="parTrans" cxnId="{78D6C83B-83B6-4FDA-8478-18F1D3C56B71}">
      <dgm:prSet/>
      <dgm:spPr/>
      <dgm:t>
        <a:bodyPr/>
        <a:lstStyle/>
        <a:p>
          <a:endParaRPr lang="en-US"/>
        </a:p>
      </dgm:t>
    </dgm:pt>
    <dgm:pt modelId="{07D92950-A52F-4C9C-ADE3-D8B52102AE57}" type="sibTrans" cxnId="{78D6C83B-83B6-4FDA-8478-18F1D3C56B71}">
      <dgm:prSet/>
      <dgm:spPr/>
      <dgm:t>
        <a:bodyPr/>
        <a:lstStyle/>
        <a:p>
          <a:endParaRPr lang="en-US"/>
        </a:p>
      </dgm:t>
    </dgm:pt>
    <dgm:pt modelId="{AC9AD289-73C9-48D0-A30B-22F10270309D}">
      <dgm:prSet custT="1"/>
      <dgm:spPr>
        <a:solidFill>
          <a:srgbClr val="CCFFFF"/>
        </a:solidFill>
      </dgm:spPr>
      <dgm:t>
        <a:bodyPr/>
        <a:lstStyle/>
        <a:p>
          <a:pPr>
            <a:lnSpc>
              <a:spcPct val="100000"/>
            </a:lnSpc>
            <a:defRPr b="1"/>
          </a:pPr>
          <a:r>
            <a:rPr lang="en-GB" sz="2400" u="sng" dirty="0"/>
            <a:t>SEE value (Social, Economic, Environmental):</a:t>
          </a:r>
          <a:endParaRPr lang="en-US" sz="2400" u="sng" dirty="0"/>
        </a:p>
      </dgm:t>
    </dgm:pt>
    <dgm:pt modelId="{A6D8C5BA-F30C-410F-86AC-BC6C855D59FF}" type="parTrans" cxnId="{C2624B91-DD50-43F2-B893-36B0EB67F2E0}">
      <dgm:prSet/>
      <dgm:spPr/>
      <dgm:t>
        <a:bodyPr/>
        <a:lstStyle/>
        <a:p>
          <a:endParaRPr lang="en-US"/>
        </a:p>
      </dgm:t>
    </dgm:pt>
    <dgm:pt modelId="{6ECA673B-3A2B-43D9-B448-F733738B9EC7}" type="sibTrans" cxnId="{C2624B91-DD50-43F2-B893-36B0EB67F2E0}">
      <dgm:prSet/>
      <dgm:spPr/>
      <dgm:t>
        <a:bodyPr/>
        <a:lstStyle/>
        <a:p>
          <a:pPr>
            <a:lnSpc>
              <a:spcPct val="100000"/>
            </a:lnSpc>
            <a:defRPr b="1"/>
          </a:pPr>
          <a:endParaRPr lang="en-US"/>
        </a:p>
      </dgm:t>
    </dgm:pt>
    <dgm:pt modelId="{C230736B-618D-49B3-82DC-82E780E189CB}">
      <dgm:prSet custT="1"/>
      <dgm:spPr>
        <a:solidFill>
          <a:schemeClr val="tx2">
            <a:lumMod val="10000"/>
            <a:lumOff val="90000"/>
          </a:schemeClr>
        </a:solidFill>
      </dgm:spPr>
      <dgm:t>
        <a:bodyPr/>
        <a:lstStyle/>
        <a:p>
          <a:pPr>
            <a:lnSpc>
              <a:spcPct val="100000"/>
            </a:lnSpc>
          </a:pPr>
          <a:r>
            <a:rPr lang="en-GB" sz="2200" b="1" dirty="0"/>
            <a:t>Framework to address disparities and environmental effects while maximising social welfare and wellbeing through health infrastructure.</a:t>
          </a:r>
        </a:p>
        <a:p>
          <a:pPr>
            <a:lnSpc>
              <a:spcPct val="100000"/>
            </a:lnSpc>
          </a:pPr>
          <a:r>
            <a:rPr lang="en-US" sz="1800" b="1" dirty="0"/>
            <a:t>Health Economics Unit (2025).</a:t>
          </a:r>
        </a:p>
      </dgm:t>
    </dgm:pt>
    <dgm:pt modelId="{4F4F375B-3384-4730-A5BA-316A0493B2CA}" type="parTrans" cxnId="{0F3AC25B-06A4-4124-B209-F548CC16D19E}">
      <dgm:prSet/>
      <dgm:spPr/>
      <dgm:t>
        <a:bodyPr/>
        <a:lstStyle/>
        <a:p>
          <a:endParaRPr lang="en-US"/>
        </a:p>
      </dgm:t>
    </dgm:pt>
    <dgm:pt modelId="{8B4D71A8-51D1-44A8-9FF6-120785CE073D}" type="sibTrans" cxnId="{0F3AC25B-06A4-4124-B209-F548CC16D19E}">
      <dgm:prSet/>
      <dgm:spPr/>
      <dgm:t>
        <a:bodyPr/>
        <a:lstStyle/>
        <a:p>
          <a:endParaRPr lang="en-US"/>
        </a:p>
      </dgm:t>
    </dgm:pt>
    <dgm:pt modelId="{261232A6-4807-4282-85B5-500EDECFF02E}">
      <dgm:prSet custT="1"/>
      <dgm:spPr>
        <a:solidFill>
          <a:srgbClr val="CCFFFF"/>
        </a:solidFill>
      </dgm:spPr>
      <dgm:t>
        <a:bodyPr/>
        <a:lstStyle/>
        <a:p>
          <a:pPr>
            <a:lnSpc>
              <a:spcPct val="100000"/>
            </a:lnSpc>
            <a:defRPr b="1"/>
          </a:pPr>
          <a:r>
            <a:rPr lang="en-GB" sz="2800" u="sng" dirty="0"/>
            <a:t>Critical point:</a:t>
          </a:r>
          <a:endParaRPr lang="en-US" sz="2800" u="sng" dirty="0"/>
        </a:p>
      </dgm:t>
    </dgm:pt>
    <dgm:pt modelId="{F53C3CA4-D268-4CE9-AE4D-FAE12EB8EEC6}" type="parTrans" cxnId="{0B46AA6E-5E58-4FBA-AF72-C1CFCDB560DE}">
      <dgm:prSet/>
      <dgm:spPr/>
      <dgm:t>
        <a:bodyPr/>
        <a:lstStyle/>
        <a:p>
          <a:endParaRPr lang="en-US"/>
        </a:p>
      </dgm:t>
    </dgm:pt>
    <dgm:pt modelId="{B824EA0C-9062-4DD9-9DD6-48D014C2F0C5}" type="sibTrans" cxnId="{0B46AA6E-5E58-4FBA-AF72-C1CFCDB560DE}">
      <dgm:prSet/>
      <dgm:spPr/>
      <dgm:t>
        <a:bodyPr/>
        <a:lstStyle/>
        <a:p>
          <a:endParaRPr lang="en-US"/>
        </a:p>
      </dgm:t>
    </dgm:pt>
    <dgm:pt modelId="{3740AFEA-62A4-4D7A-8FB2-37F8511DC115}">
      <dgm:prSet custT="1"/>
      <dgm:spPr>
        <a:solidFill>
          <a:schemeClr val="tx2">
            <a:lumMod val="10000"/>
            <a:lumOff val="90000"/>
          </a:schemeClr>
        </a:solidFill>
      </dgm:spPr>
      <dgm:t>
        <a:bodyPr/>
        <a:lstStyle/>
        <a:p>
          <a:pPr>
            <a:lnSpc>
              <a:spcPct val="100000"/>
            </a:lnSpc>
          </a:pPr>
          <a:r>
            <a:rPr lang="en-GB" sz="2000" b="1" dirty="0"/>
            <a:t>Initiatives for sustainability can lower inequality and enhance health outcomes, but they might clash with short-term financial limitations and need an initial investment.</a:t>
          </a:r>
          <a:endParaRPr lang="en-US" sz="2000" b="1" dirty="0"/>
        </a:p>
      </dgm:t>
    </dgm:pt>
    <dgm:pt modelId="{694E5321-6BE5-43B3-839D-F503D3CFAA2F}" type="parTrans" cxnId="{603CA6DB-B48C-4103-9CB7-771265575E2D}">
      <dgm:prSet/>
      <dgm:spPr/>
      <dgm:t>
        <a:bodyPr/>
        <a:lstStyle/>
        <a:p>
          <a:endParaRPr lang="en-US"/>
        </a:p>
      </dgm:t>
    </dgm:pt>
    <dgm:pt modelId="{94B8CB08-8872-42B5-997D-DB0D2F2227F2}" type="sibTrans" cxnId="{603CA6DB-B48C-4103-9CB7-771265575E2D}">
      <dgm:prSet/>
      <dgm:spPr/>
      <dgm:t>
        <a:bodyPr/>
        <a:lstStyle/>
        <a:p>
          <a:endParaRPr lang="en-US"/>
        </a:p>
      </dgm:t>
    </dgm:pt>
    <dgm:pt modelId="{BCB4A963-1451-4126-ABA5-31646EC0E0DB}">
      <dgm:prSet custT="1"/>
      <dgm:spPr/>
      <dgm:t>
        <a:bodyPr/>
        <a:lstStyle/>
        <a:p>
          <a:pPr>
            <a:lnSpc>
              <a:spcPct val="100000"/>
            </a:lnSpc>
          </a:pPr>
          <a:r>
            <a:rPr lang="en-US" sz="2400" b="1" dirty="0"/>
            <a:t>   </a:t>
          </a:r>
          <a:r>
            <a:rPr lang="en-US" sz="1800" b="1" dirty="0"/>
            <a:t>(Issa, R, et al., 2024)</a:t>
          </a:r>
        </a:p>
      </dgm:t>
    </dgm:pt>
    <dgm:pt modelId="{4185389A-17B5-4764-B2B7-33CBD01CE03C}" type="parTrans" cxnId="{20F6286E-7B5B-481C-96B7-A67340F7F616}">
      <dgm:prSet/>
      <dgm:spPr/>
      <dgm:t>
        <a:bodyPr/>
        <a:lstStyle/>
        <a:p>
          <a:endParaRPr lang="en-GB"/>
        </a:p>
      </dgm:t>
    </dgm:pt>
    <dgm:pt modelId="{2F0C2C82-B11E-4731-8401-B6ADBB89A53C}" type="sibTrans" cxnId="{20F6286E-7B5B-481C-96B7-A67340F7F616}">
      <dgm:prSet/>
      <dgm:spPr/>
      <dgm:t>
        <a:bodyPr/>
        <a:lstStyle/>
        <a:p>
          <a:endParaRPr lang="en-GB"/>
        </a:p>
      </dgm:t>
    </dgm:pt>
    <dgm:pt modelId="{B1EEC4C6-1991-44BF-9500-61BB3777BC36}" type="pres">
      <dgm:prSet presAssocID="{BCB24DFE-C3D8-45CD-A5D0-4AB750CD2EEB}" presName="Name0" presStyleCnt="0">
        <dgm:presLayoutVars>
          <dgm:dir/>
          <dgm:resizeHandles val="exact"/>
        </dgm:presLayoutVars>
      </dgm:prSet>
      <dgm:spPr/>
    </dgm:pt>
    <dgm:pt modelId="{D1E0BA10-41E2-4974-9354-3267A75D5718}" type="pres">
      <dgm:prSet presAssocID="{306FC77C-0779-435A-B644-6BFFE08B35FF}" presName="compNode" presStyleCnt="0"/>
      <dgm:spPr/>
    </dgm:pt>
    <dgm:pt modelId="{8A8F34A3-6E63-4919-9B03-ED658211E55F}" type="pres">
      <dgm:prSet presAssocID="{306FC77C-0779-435A-B644-6BFFE08B35FF}" presName="pictRect" presStyleLbl="revTx" presStyleIdx="0" presStyleCnt="6">
        <dgm:presLayoutVars>
          <dgm:chMax val="0"/>
          <dgm:bulletEnabled/>
        </dgm:presLayoutVars>
      </dgm:prSet>
      <dgm:spPr/>
    </dgm:pt>
    <dgm:pt modelId="{F0DCA8A1-BD01-49A5-8A19-8D660A1D6671}" type="pres">
      <dgm:prSet presAssocID="{306FC77C-0779-435A-B644-6BFFE08B35FF}" presName="textRect" presStyleLbl="revTx" presStyleIdx="1" presStyleCnt="6">
        <dgm:presLayoutVars>
          <dgm:bulletEnabled/>
        </dgm:presLayoutVars>
      </dgm:prSet>
      <dgm:spPr/>
    </dgm:pt>
    <dgm:pt modelId="{0A0A2AE8-F7AA-48E0-8118-B3961FF34636}" type="pres">
      <dgm:prSet presAssocID="{14EC513C-324D-43A3-AD8B-88C012308AE4}" presName="sibTrans" presStyleLbl="sibTrans2D1" presStyleIdx="0" presStyleCnt="0"/>
      <dgm:spPr/>
    </dgm:pt>
    <dgm:pt modelId="{BC84901F-BF7C-4983-A249-28C2EF6FF536}" type="pres">
      <dgm:prSet presAssocID="{AC9AD289-73C9-48D0-A30B-22F10270309D}" presName="compNode" presStyleCnt="0"/>
      <dgm:spPr/>
    </dgm:pt>
    <dgm:pt modelId="{2E3785B2-F5B9-4AC4-8E00-711EF8F3C34C}" type="pres">
      <dgm:prSet presAssocID="{AC9AD289-73C9-48D0-A30B-22F10270309D}" presName="pictRect" presStyleLbl="revTx" presStyleIdx="2" presStyleCnt="6">
        <dgm:presLayoutVars>
          <dgm:chMax val="0"/>
          <dgm:bulletEnabled/>
        </dgm:presLayoutVars>
      </dgm:prSet>
      <dgm:spPr/>
    </dgm:pt>
    <dgm:pt modelId="{197FEB75-125A-4AB7-8561-A2A3EA5B7283}" type="pres">
      <dgm:prSet presAssocID="{AC9AD289-73C9-48D0-A30B-22F10270309D}" presName="textRect" presStyleLbl="revTx" presStyleIdx="3" presStyleCnt="6">
        <dgm:presLayoutVars>
          <dgm:bulletEnabled/>
        </dgm:presLayoutVars>
      </dgm:prSet>
      <dgm:spPr/>
    </dgm:pt>
    <dgm:pt modelId="{A6AD200E-0134-427A-BE73-1ED27C04018E}" type="pres">
      <dgm:prSet presAssocID="{6ECA673B-3A2B-43D9-B448-F733738B9EC7}" presName="sibTrans" presStyleLbl="sibTrans2D1" presStyleIdx="0" presStyleCnt="0"/>
      <dgm:spPr/>
    </dgm:pt>
    <dgm:pt modelId="{304BC3BE-49E1-492B-A535-B10FDAC63619}" type="pres">
      <dgm:prSet presAssocID="{261232A6-4807-4282-85B5-500EDECFF02E}" presName="compNode" presStyleCnt="0"/>
      <dgm:spPr/>
    </dgm:pt>
    <dgm:pt modelId="{EFD6F0B3-3EFA-4B0D-BED9-6D1DA2387C17}" type="pres">
      <dgm:prSet presAssocID="{261232A6-4807-4282-85B5-500EDECFF02E}" presName="pictRect" presStyleLbl="revTx" presStyleIdx="4" presStyleCnt="6">
        <dgm:presLayoutVars>
          <dgm:chMax val="0"/>
          <dgm:bulletEnabled/>
        </dgm:presLayoutVars>
      </dgm:prSet>
      <dgm:spPr/>
    </dgm:pt>
    <dgm:pt modelId="{2E9EFB18-D41D-4427-850C-EADF7F11F760}" type="pres">
      <dgm:prSet presAssocID="{261232A6-4807-4282-85B5-500EDECFF02E}" presName="textRect" presStyleLbl="revTx" presStyleIdx="5" presStyleCnt="6">
        <dgm:presLayoutVars>
          <dgm:bulletEnabled/>
        </dgm:presLayoutVars>
      </dgm:prSet>
      <dgm:spPr/>
    </dgm:pt>
  </dgm:ptLst>
  <dgm:cxnLst>
    <dgm:cxn modelId="{F933651C-CEF3-48AC-9B96-14B52AC5DD75}" type="presOf" srcId="{3740AFEA-62A4-4D7A-8FB2-37F8511DC115}" destId="{2E9EFB18-D41D-4427-850C-EADF7F11F760}" srcOrd="0" destOrd="0" presId="urn:microsoft.com/office/officeart/2024/3/layout/hArchList1"/>
    <dgm:cxn modelId="{46A26634-0B28-4ECA-9C06-E5D388E11EDE}" type="presOf" srcId="{BCB4A963-1451-4126-ABA5-31646EC0E0DB}" destId="{F0DCA8A1-BD01-49A5-8A19-8D660A1D6671}" srcOrd="0" destOrd="1" presId="urn:microsoft.com/office/officeart/2024/3/layout/hArchList1"/>
    <dgm:cxn modelId="{78D6C83B-83B6-4FDA-8478-18F1D3C56B71}" srcId="{306FC77C-0779-435A-B644-6BFFE08B35FF}" destId="{586BE3E9-6CAD-4731-815C-459C14DE2118}" srcOrd="0" destOrd="0" parTransId="{8DFEE221-472B-436E-8392-27B1DDF2A231}" sibTransId="{07D92950-A52F-4C9C-ADE3-D8B52102AE57}"/>
    <dgm:cxn modelId="{0F3AC25B-06A4-4124-B209-F548CC16D19E}" srcId="{AC9AD289-73C9-48D0-A30B-22F10270309D}" destId="{C230736B-618D-49B3-82DC-82E780E189CB}" srcOrd="0" destOrd="0" parTransId="{4F4F375B-3384-4730-A5BA-316A0493B2CA}" sibTransId="{8B4D71A8-51D1-44A8-9FF6-120785CE073D}"/>
    <dgm:cxn modelId="{20F6286E-7B5B-481C-96B7-A67340F7F616}" srcId="{306FC77C-0779-435A-B644-6BFFE08B35FF}" destId="{BCB4A963-1451-4126-ABA5-31646EC0E0DB}" srcOrd="1" destOrd="0" parTransId="{4185389A-17B5-4764-B2B7-33CBD01CE03C}" sibTransId="{2F0C2C82-B11E-4731-8401-B6ADBB89A53C}"/>
    <dgm:cxn modelId="{0B46AA6E-5E58-4FBA-AF72-C1CFCDB560DE}" srcId="{BCB24DFE-C3D8-45CD-A5D0-4AB750CD2EEB}" destId="{261232A6-4807-4282-85B5-500EDECFF02E}" srcOrd="2" destOrd="0" parTransId="{F53C3CA4-D268-4CE9-AE4D-FAE12EB8EEC6}" sibTransId="{B824EA0C-9062-4DD9-9DD6-48D014C2F0C5}"/>
    <dgm:cxn modelId="{76807B70-F7EB-4B4A-B69C-87DAD90E577D}" type="presOf" srcId="{14EC513C-324D-43A3-AD8B-88C012308AE4}" destId="{0A0A2AE8-F7AA-48E0-8118-B3961FF34636}" srcOrd="0" destOrd="0" presId="urn:microsoft.com/office/officeart/2024/3/layout/hArchList1"/>
    <dgm:cxn modelId="{A437D770-8AF8-4F79-A099-90312CA51CEC}" type="presOf" srcId="{AC9AD289-73C9-48D0-A30B-22F10270309D}" destId="{2E3785B2-F5B9-4AC4-8E00-711EF8F3C34C}" srcOrd="0" destOrd="0" presId="urn:microsoft.com/office/officeart/2024/3/layout/hArchList1"/>
    <dgm:cxn modelId="{A5E59357-CED0-4A6A-8659-5AD014401D2D}" type="presOf" srcId="{261232A6-4807-4282-85B5-500EDECFF02E}" destId="{EFD6F0B3-3EFA-4B0D-BED9-6D1DA2387C17}" srcOrd="0" destOrd="0" presId="urn:microsoft.com/office/officeart/2024/3/layout/hArchList1"/>
    <dgm:cxn modelId="{C2624B91-DD50-43F2-B893-36B0EB67F2E0}" srcId="{BCB24DFE-C3D8-45CD-A5D0-4AB750CD2EEB}" destId="{AC9AD289-73C9-48D0-A30B-22F10270309D}" srcOrd="1" destOrd="0" parTransId="{A6D8C5BA-F30C-410F-86AC-BC6C855D59FF}" sibTransId="{6ECA673B-3A2B-43D9-B448-F733738B9EC7}"/>
    <dgm:cxn modelId="{26CB3F9D-DD55-46D5-A05E-73E79BEF64F1}" type="presOf" srcId="{BCB24DFE-C3D8-45CD-A5D0-4AB750CD2EEB}" destId="{B1EEC4C6-1991-44BF-9500-61BB3777BC36}" srcOrd="0" destOrd="0" presId="urn:microsoft.com/office/officeart/2024/3/layout/hArchList1"/>
    <dgm:cxn modelId="{945428B0-3E20-4F8E-886D-2FA0AA81F922}" srcId="{BCB24DFE-C3D8-45CD-A5D0-4AB750CD2EEB}" destId="{306FC77C-0779-435A-B644-6BFFE08B35FF}" srcOrd="0" destOrd="0" parTransId="{763F38F8-9B10-4366-962E-C2F9E3420DC6}" sibTransId="{14EC513C-324D-43A3-AD8B-88C012308AE4}"/>
    <dgm:cxn modelId="{97A523BC-F3C7-416A-B9A1-6F3341B63A04}" type="presOf" srcId="{6ECA673B-3A2B-43D9-B448-F733738B9EC7}" destId="{A6AD200E-0134-427A-BE73-1ED27C04018E}" srcOrd="0" destOrd="0" presId="urn:microsoft.com/office/officeart/2024/3/layout/hArchList1"/>
    <dgm:cxn modelId="{A92990C9-F9A9-4D98-B95C-37494A6F0B78}" type="presOf" srcId="{C230736B-618D-49B3-82DC-82E780E189CB}" destId="{197FEB75-125A-4AB7-8561-A2A3EA5B7283}" srcOrd="0" destOrd="0" presId="urn:microsoft.com/office/officeart/2024/3/layout/hArchList1"/>
    <dgm:cxn modelId="{56D106CB-06EF-49A9-BBA5-5D981D916442}" type="presOf" srcId="{586BE3E9-6CAD-4731-815C-459C14DE2118}" destId="{F0DCA8A1-BD01-49A5-8A19-8D660A1D6671}" srcOrd="0" destOrd="0" presId="urn:microsoft.com/office/officeart/2024/3/layout/hArchList1"/>
    <dgm:cxn modelId="{603CA6DB-B48C-4103-9CB7-771265575E2D}" srcId="{261232A6-4807-4282-85B5-500EDECFF02E}" destId="{3740AFEA-62A4-4D7A-8FB2-37F8511DC115}" srcOrd="0" destOrd="0" parTransId="{694E5321-6BE5-43B3-839D-F503D3CFAA2F}" sibTransId="{94B8CB08-8872-42B5-997D-DB0D2F2227F2}"/>
    <dgm:cxn modelId="{AB28E5F8-20CA-4952-97C0-9128DFA2BA4A}" type="presOf" srcId="{306FC77C-0779-435A-B644-6BFFE08B35FF}" destId="{8A8F34A3-6E63-4919-9B03-ED658211E55F}" srcOrd="0" destOrd="0" presId="urn:microsoft.com/office/officeart/2024/3/layout/hArchList1"/>
    <dgm:cxn modelId="{7FDC7BE8-D8B5-430B-BF44-533D8676C5BA}" type="presParOf" srcId="{B1EEC4C6-1991-44BF-9500-61BB3777BC36}" destId="{D1E0BA10-41E2-4974-9354-3267A75D5718}" srcOrd="0" destOrd="0" presId="urn:microsoft.com/office/officeart/2024/3/layout/hArchList1"/>
    <dgm:cxn modelId="{B8B16701-093B-4431-85F6-910E37D2E5CB}" type="presParOf" srcId="{D1E0BA10-41E2-4974-9354-3267A75D5718}" destId="{8A8F34A3-6E63-4919-9B03-ED658211E55F}" srcOrd="0" destOrd="0" presId="urn:microsoft.com/office/officeart/2024/3/layout/hArchList1"/>
    <dgm:cxn modelId="{58BD2DC0-0FE7-44F1-94A6-E6499D70872C}" type="presParOf" srcId="{D1E0BA10-41E2-4974-9354-3267A75D5718}" destId="{F0DCA8A1-BD01-49A5-8A19-8D660A1D6671}" srcOrd="1" destOrd="0" presId="urn:microsoft.com/office/officeart/2024/3/layout/hArchList1"/>
    <dgm:cxn modelId="{417A2236-E369-47B7-80DB-A980B1033591}" type="presParOf" srcId="{B1EEC4C6-1991-44BF-9500-61BB3777BC36}" destId="{0A0A2AE8-F7AA-48E0-8118-B3961FF34636}" srcOrd="1" destOrd="0" presId="urn:microsoft.com/office/officeart/2024/3/layout/hArchList1"/>
    <dgm:cxn modelId="{B81C499C-BFA9-4451-A147-AA8CEA401BCE}" type="presParOf" srcId="{B1EEC4C6-1991-44BF-9500-61BB3777BC36}" destId="{BC84901F-BF7C-4983-A249-28C2EF6FF536}" srcOrd="2" destOrd="0" presId="urn:microsoft.com/office/officeart/2024/3/layout/hArchList1"/>
    <dgm:cxn modelId="{8E5CBE97-27D9-4173-BF76-0A7504209B30}" type="presParOf" srcId="{BC84901F-BF7C-4983-A249-28C2EF6FF536}" destId="{2E3785B2-F5B9-4AC4-8E00-711EF8F3C34C}" srcOrd="0" destOrd="0" presId="urn:microsoft.com/office/officeart/2024/3/layout/hArchList1"/>
    <dgm:cxn modelId="{4FBE542B-7FB9-478D-B551-4CBAFAFB3620}" type="presParOf" srcId="{BC84901F-BF7C-4983-A249-28C2EF6FF536}" destId="{197FEB75-125A-4AB7-8561-A2A3EA5B7283}" srcOrd="1" destOrd="0" presId="urn:microsoft.com/office/officeart/2024/3/layout/hArchList1"/>
    <dgm:cxn modelId="{E1D26090-18CF-43FF-9155-E4AB9FCE26C8}" type="presParOf" srcId="{B1EEC4C6-1991-44BF-9500-61BB3777BC36}" destId="{A6AD200E-0134-427A-BE73-1ED27C04018E}" srcOrd="3" destOrd="0" presId="urn:microsoft.com/office/officeart/2024/3/layout/hArchList1"/>
    <dgm:cxn modelId="{EFDDDE41-BAE0-442F-BD6E-AE15A53F7EEB}" type="presParOf" srcId="{B1EEC4C6-1991-44BF-9500-61BB3777BC36}" destId="{304BC3BE-49E1-492B-A535-B10FDAC63619}" srcOrd="4" destOrd="0" presId="urn:microsoft.com/office/officeart/2024/3/layout/hArchList1"/>
    <dgm:cxn modelId="{AEDB5184-0852-453A-813C-D763E98C3E17}" type="presParOf" srcId="{304BC3BE-49E1-492B-A535-B10FDAC63619}" destId="{EFD6F0B3-3EFA-4B0D-BED9-6D1DA2387C17}" srcOrd="0" destOrd="0" presId="urn:microsoft.com/office/officeart/2024/3/layout/hArchList1"/>
    <dgm:cxn modelId="{0AAB85D9-A764-404F-903A-1238B7EA379E}" type="presParOf" srcId="{304BC3BE-49E1-492B-A535-B10FDAC63619}" destId="{2E9EFB18-D41D-4427-850C-EADF7F11F760}"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8AE8B5-08BB-425C-ABED-CD8E94D667E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81EE924-1DAD-40EB-B1F9-BD7F21DADDCD}" type="pres">
      <dgm:prSet presAssocID="{4E8AE8B5-08BB-425C-ABED-CD8E94D667EE}" presName="root" presStyleCnt="0">
        <dgm:presLayoutVars>
          <dgm:dir/>
          <dgm:resizeHandles val="exact"/>
        </dgm:presLayoutVars>
      </dgm:prSet>
      <dgm:spPr/>
    </dgm:pt>
  </dgm:ptLst>
  <dgm:cxnLst>
    <dgm:cxn modelId="{E975E630-5464-4323-A01F-513E4651B7FF}" type="presOf" srcId="{4E8AE8B5-08BB-425C-ABED-CD8E94D667EE}" destId="{381EE924-1DAD-40EB-B1F9-BD7F21DADDCD}" srcOrd="0"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6083C-B1C6-4F0A-B3BE-F00C5AA8017F}">
      <dsp:nvSpPr>
        <dsp:cNvPr id="0" name=""/>
        <dsp:cNvSpPr/>
      </dsp:nvSpPr>
      <dsp:spPr>
        <a:xfrm>
          <a:off x="5221263" y="1425414"/>
          <a:ext cx="2742126" cy="652501"/>
        </a:xfrm>
        <a:custGeom>
          <a:avLst/>
          <a:gdLst/>
          <a:ahLst/>
          <a:cxnLst/>
          <a:rect l="0" t="0" r="0" b="0"/>
          <a:pathLst>
            <a:path>
              <a:moveTo>
                <a:pt x="0" y="0"/>
              </a:moveTo>
              <a:lnTo>
                <a:pt x="0" y="444660"/>
              </a:lnTo>
              <a:lnTo>
                <a:pt x="2742126" y="444660"/>
              </a:lnTo>
              <a:lnTo>
                <a:pt x="2742126" y="65250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9CDC48-39A5-4425-9DDB-9306EAFEFA4D}">
      <dsp:nvSpPr>
        <dsp:cNvPr id="0" name=""/>
        <dsp:cNvSpPr/>
      </dsp:nvSpPr>
      <dsp:spPr>
        <a:xfrm>
          <a:off x="5175543" y="1425414"/>
          <a:ext cx="91440" cy="652501"/>
        </a:xfrm>
        <a:custGeom>
          <a:avLst/>
          <a:gdLst/>
          <a:ahLst/>
          <a:cxnLst/>
          <a:rect l="0" t="0" r="0" b="0"/>
          <a:pathLst>
            <a:path>
              <a:moveTo>
                <a:pt x="45720" y="0"/>
              </a:moveTo>
              <a:lnTo>
                <a:pt x="45720" y="65250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B25C1A-FC9E-4848-838A-C1CEF3245357}">
      <dsp:nvSpPr>
        <dsp:cNvPr id="0" name=""/>
        <dsp:cNvSpPr/>
      </dsp:nvSpPr>
      <dsp:spPr>
        <a:xfrm>
          <a:off x="2479137" y="1425414"/>
          <a:ext cx="2742126" cy="652501"/>
        </a:xfrm>
        <a:custGeom>
          <a:avLst/>
          <a:gdLst/>
          <a:ahLst/>
          <a:cxnLst/>
          <a:rect l="0" t="0" r="0" b="0"/>
          <a:pathLst>
            <a:path>
              <a:moveTo>
                <a:pt x="2742126" y="0"/>
              </a:moveTo>
              <a:lnTo>
                <a:pt x="2742126" y="444660"/>
              </a:lnTo>
              <a:lnTo>
                <a:pt x="0" y="444660"/>
              </a:lnTo>
              <a:lnTo>
                <a:pt x="0" y="65250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C148F70-F214-46A0-B289-C398BA096F45}">
      <dsp:nvSpPr>
        <dsp:cNvPr id="0" name=""/>
        <dsp:cNvSpPr/>
      </dsp:nvSpPr>
      <dsp:spPr>
        <a:xfrm>
          <a:off x="4099485" y="755"/>
          <a:ext cx="2243557" cy="1424659"/>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D84E-B8DC-475D-9707-6970FB08FE77}">
      <dsp:nvSpPr>
        <dsp:cNvPr id="0" name=""/>
        <dsp:cNvSpPr/>
      </dsp:nvSpPr>
      <dsp:spPr>
        <a:xfrm>
          <a:off x="4348769" y="237575"/>
          <a:ext cx="2243557" cy="14246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latin typeface="Aptos" panose="020B0004020202020204" pitchFamily="34" charset="0"/>
            </a:rPr>
            <a:t>Introduction</a:t>
          </a:r>
        </a:p>
        <a:p>
          <a:pPr marL="0" lvl="0" indent="0" algn="ctr" defTabSz="1066800">
            <a:lnSpc>
              <a:spcPct val="90000"/>
            </a:lnSpc>
            <a:spcBef>
              <a:spcPct val="0"/>
            </a:spcBef>
            <a:spcAft>
              <a:spcPct val="35000"/>
            </a:spcAft>
            <a:buNone/>
          </a:pPr>
          <a:r>
            <a:rPr lang="en-US" sz="1800" b="1" kern="1200">
              <a:latin typeface="Aptos" panose="020B0004020202020204" pitchFamily="34" charset="0"/>
            </a:rPr>
            <a:t>Why integration matters</a:t>
          </a:r>
          <a:endParaRPr lang="en-US" sz="1800" b="1" kern="1200" dirty="0">
            <a:latin typeface="Aptos" panose="020B0004020202020204" pitchFamily="34" charset="0"/>
          </a:endParaRPr>
        </a:p>
      </dsp:txBody>
      <dsp:txXfrm>
        <a:off x="4390496" y="279302"/>
        <a:ext cx="2160103" cy="1341205"/>
      </dsp:txXfrm>
    </dsp:sp>
    <dsp:sp modelId="{D600528D-3645-49DA-A6EE-92B5CDDE2F93}">
      <dsp:nvSpPr>
        <dsp:cNvPr id="0" name=""/>
        <dsp:cNvSpPr/>
      </dsp:nvSpPr>
      <dsp:spPr>
        <a:xfrm>
          <a:off x="1357358" y="2077915"/>
          <a:ext cx="2243557" cy="1424659"/>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C80C29-E26F-444A-AD89-138D1C8C3995}">
      <dsp:nvSpPr>
        <dsp:cNvPr id="0" name=""/>
        <dsp:cNvSpPr/>
      </dsp:nvSpPr>
      <dsp:spPr>
        <a:xfrm>
          <a:off x="1606643" y="2314735"/>
          <a:ext cx="2243557" cy="14246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panose="020B0004020202020204" pitchFamily="34" charset="0"/>
            </a:rPr>
            <a:t>There is a growing understanding of the connection of sustainable development, wellbeing, and health.</a:t>
          </a:r>
          <a:endParaRPr lang="en-US" sz="1400" kern="1200" dirty="0">
            <a:latin typeface="Aptos" panose="020B0004020202020204" pitchFamily="34" charset="0"/>
          </a:endParaRPr>
        </a:p>
      </dsp:txBody>
      <dsp:txXfrm>
        <a:off x="1648370" y="2356462"/>
        <a:ext cx="2160103" cy="1341205"/>
      </dsp:txXfrm>
    </dsp:sp>
    <dsp:sp modelId="{9A1564B4-17F3-4611-A880-F399757E68ED}">
      <dsp:nvSpPr>
        <dsp:cNvPr id="0" name=""/>
        <dsp:cNvSpPr/>
      </dsp:nvSpPr>
      <dsp:spPr>
        <a:xfrm>
          <a:off x="4099485" y="2077915"/>
          <a:ext cx="2243557" cy="1424659"/>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FADAE7-BEFC-4CC6-BE65-A344C1A07900}">
      <dsp:nvSpPr>
        <dsp:cNvPr id="0" name=""/>
        <dsp:cNvSpPr/>
      </dsp:nvSpPr>
      <dsp:spPr>
        <a:xfrm>
          <a:off x="4348769" y="2314735"/>
          <a:ext cx="2243557" cy="14246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Sustainable Development Goal 3 (SDG 3), the NHS Long Term Plan, and Health in All Policies are increasingly influencing health and social care in the United Kingdom.</a:t>
          </a:r>
          <a:endParaRPr lang="en-US" sz="1200" kern="1200" dirty="0"/>
        </a:p>
      </dsp:txBody>
      <dsp:txXfrm>
        <a:off x="4390496" y="2356462"/>
        <a:ext cx="2160103" cy="1341205"/>
      </dsp:txXfrm>
    </dsp:sp>
    <dsp:sp modelId="{0B253A71-94AD-4D52-B870-63FFC87D014F}">
      <dsp:nvSpPr>
        <dsp:cNvPr id="0" name=""/>
        <dsp:cNvSpPr/>
      </dsp:nvSpPr>
      <dsp:spPr>
        <a:xfrm>
          <a:off x="6841611" y="2077915"/>
          <a:ext cx="2243557" cy="1424659"/>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8D6610-0171-437D-8CFB-4DF8939E4EA7}">
      <dsp:nvSpPr>
        <dsp:cNvPr id="0" name=""/>
        <dsp:cNvSpPr/>
      </dsp:nvSpPr>
      <dsp:spPr>
        <a:xfrm>
          <a:off x="7090895" y="2314735"/>
          <a:ext cx="2243557" cy="14246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Aim of Presentation: Critically evaluate integration and its effects on service delivery.</a:t>
          </a:r>
        </a:p>
        <a:p>
          <a:pPr marL="0" lvl="0" indent="0" algn="ctr" defTabSz="533400">
            <a:lnSpc>
              <a:spcPct val="90000"/>
            </a:lnSpc>
            <a:spcBef>
              <a:spcPct val="0"/>
            </a:spcBef>
            <a:spcAft>
              <a:spcPct val="35000"/>
            </a:spcAft>
            <a:buNone/>
          </a:pPr>
          <a:r>
            <a:rPr lang="en-US" sz="1200" kern="1200" dirty="0"/>
            <a:t>(</a:t>
          </a:r>
          <a:r>
            <a:rPr lang="en-US" sz="1200" b="1" kern="1200" dirty="0">
              <a:latin typeface="Aptos" panose="020B0004020202020204" pitchFamily="34" charset="0"/>
            </a:rPr>
            <a:t>NHS England, 2024; NIH, 2019). </a:t>
          </a:r>
        </a:p>
      </dsp:txBody>
      <dsp:txXfrm>
        <a:off x="7132622" y="2356462"/>
        <a:ext cx="2160103" cy="1341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1CA61-EBA4-4D15-9F23-85FA0C8D5A61}">
      <dsp:nvSpPr>
        <dsp:cNvPr id="0" name=""/>
        <dsp:cNvSpPr/>
      </dsp:nvSpPr>
      <dsp:spPr>
        <a:xfrm>
          <a:off x="0" y="0"/>
          <a:ext cx="10580914" cy="1136746"/>
        </a:xfrm>
        <a:prstGeom prst="roundRect">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u="sng" kern="1200">
              <a:solidFill>
                <a:srgbClr val="002060"/>
              </a:solidFill>
              <a:latin typeface="Aptos" panose="020B0004020202020204" pitchFamily="34" charset="0"/>
            </a:rPr>
            <a:t>Defining Health</a:t>
          </a:r>
          <a:endParaRPr lang="en-US" sz="3200" kern="1200" dirty="0">
            <a:solidFill>
              <a:srgbClr val="002060"/>
            </a:solidFill>
            <a:latin typeface="Aptos" panose="020B0004020202020204" pitchFamily="34" charset="0"/>
          </a:endParaRPr>
        </a:p>
      </dsp:txBody>
      <dsp:txXfrm>
        <a:off x="55491" y="55491"/>
        <a:ext cx="10469932" cy="1025764"/>
      </dsp:txXfrm>
    </dsp:sp>
    <dsp:sp modelId="{D07C5CF3-3BD5-4E27-9A37-467B40CC94C5}">
      <dsp:nvSpPr>
        <dsp:cNvPr id="0" name=""/>
        <dsp:cNvSpPr/>
      </dsp:nvSpPr>
      <dsp:spPr>
        <a:xfrm>
          <a:off x="0" y="1201056"/>
          <a:ext cx="10580914" cy="489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94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a:t>World Health Organisation definition: According to the Constitution WHO (1948) the definition of health is “a state of complete physical, mental and social well-being and not merely the absence of disease” . </a:t>
          </a:r>
          <a:endParaRPr lang="en-US" sz="1600" kern="1200"/>
        </a:p>
      </dsp:txBody>
      <dsp:txXfrm>
        <a:off x="0" y="1201056"/>
        <a:ext cx="10580914" cy="489037"/>
      </dsp:txXfrm>
    </dsp:sp>
    <dsp:sp modelId="{BA2D9306-F4A6-4C8D-A027-F292AC37BD53}">
      <dsp:nvSpPr>
        <dsp:cNvPr id="0" name=""/>
        <dsp:cNvSpPr/>
      </dsp:nvSpPr>
      <dsp:spPr>
        <a:xfrm>
          <a:off x="0" y="1690094"/>
          <a:ext cx="10580914" cy="1136746"/>
        </a:xfrm>
        <a:prstGeom prst="roundRect">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u="sng" kern="1200">
              <a:solidFill>
                <a:srgbClr val="002060"/>
              </a:solidFill>
            </a:rPr>
            <a:t>Dimensions</a:t>
          </a:r>
          <a:endParaRPr lang="en-US" sz="2100" kern="1200" dirty="0">
            <a:solidFill>
              <a:srgbClr val="002060"/>
            </a:solidFill>
          </a:endParaRPr>
        </a:p>
      </dsp:txBody>
      <dsp:txXfrm>
        <a:off x="55491" y="1745585"/>
        <a:ext cx="10469932" cy="1025764"/>
      </dsp:txXfrm>
    </dsp:sp>
    <dsp:sp modelId="{10953C2E-C0BE-473F-98D0-CC6E27589AB3}">
      <dsp:nvSpPr>
        <dsp:cNvPr id="0" name=""/>
        <dsp:cNvSpPr/>
      </dsp:nvSpPr>
      <dsp:spPr>
        <a:xfrm>
          <a:off x="0" y="2826840"/>
          <a:ext cx="10580914" cy="804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594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dirty="0"/>
            <a:t>Physical: functional state, mortality, and morbidity.</a:t>
          </a:r>
          <a:endParaRPr lang="en-US" sz="1600" kern="1200" dirty="0"/>
        </a:p>
        <a:p>
          <a:pPr marL="171450" lvl="1" indent="-171450" algn="l" defTabSz="711200">
            <a:lnSpc>
              <a:spcPct val="90000"/>
            </a:lnSpc>
            <a:spcBef>
              <a:spcPct val="0"/>
            </a:spcBef>
            <a:spcAft>
              <a:spcPct val="20000"/>
            </a:spcAft>
            <a:buChar char="•"/>
          </a:pPr>
          <a:r>
            <a:rPr lang="en-GB" sz="1600" b="1" kern="1200" dirty="0"/>
            <a:t>Mental: Mental disorders, resilience, and psychological distress.</a:t>
          </a:r>
          <a:endParaRPr lang="en-US" sz="1600" kern="1200" dirty="0"/>
        </a:p>
        <a:p>
          <a:pPr marL="171450" lvl="1" indent="-171450" algn="l" defTabSz="711200">
            <a:lnSpc>
              <a:spcPct val="90000"/>
            </a:lnSpc>
            <a:spcBef>
              <a:spcPct val="0"/>
            </a:spcBef>
            <a:spcAft>
              <a:spcPct val="20000"/>
            </a:spcAft>
            <a:buChar char="•"/>
          </a:pPr>
          <a:r>
            <a:rPr lang="en-GB" sz="1600" b="1" kern="1200" dirty="0"/>
            <a:t>Social: Social capital, relationships, and social engagement.</a:t>
          </a:r>
          <a:endParaRPr lang="en-US" sz="1600" kern="1200" dirty="0"/>
        </a:p>
      </dsp:txBody>
      <dsp:txXfrm>
        <a:off x="0" y="2826840"/>
        <a:ext cx="10580914" cy="804194"/>
      </dsp:txXfrm>
    </dsp:sp>
    <dsp:sp modelId="{C96FAB90-4768-4544-AAF0-AC322190DD4D}">
      <dsp:nvSpPr>
        <dsp:cNvPr id="0" name=""/>
        <dsp:cNvSpPr/>
      </dsp:nvSpPr>
      <dsp:spPr>
        <a:xfrm>
          <a:off x="0" y="3631035"/>
          <a:ext cx="10580914" cy="1136746"/>
        </a:xfrm>
        <a:prstGeom prst="roundRect">
          <a:avLst/>
        </a:prstGeom>
        <a:solidFill>
          <a:schemeClr val="tx2">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solidFill>
                <a:schemeClr val="tx1"/>
              </a:solidFill>
            </a:rPr>
            <a:t>The "complete" concept drives systems toward holistic, person-centred care rather than limited biomedical outcomes, however, it is aspirational and frequently regarded as impossible to achieve.      		WHO (2026) ; Bhatta, D. et al (2025)</a:t>
          </a:r>
          <a:endParaRPr lang="en-US" sz="2100" kern="1200" dirty="0">
            <a:solidFill>
              <a:schemeClr val="tx1"/>
            </a:solidFill>
          </a:endParaRPr>
        </a:p>
      </dsp:txBody>
      <dsp:txXfrm>
        <a:off x="55491" y="3686526"/>
        <a:ext cx="10469932" cy="10257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F44AA-EE2C-43BD-8FC3-512C23874411}">
      <dsp:nvSpPr>
        <dsp:cNvPr id="0" name=""/>
        <dsp:cNvSpPr/>
      </dsp:nvSpPr>
      <dsp:spPr>
        <a:xfrm>
          <a:off x="0" y="756623"/>
          <a:ext cx="3007072" cy="1909490"/>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3DE788-1A5F-485D-8F5B-32CC39A194DF}">
      <dsp:nvSpPr>
        <dsp:cNvPr id="0" name=""/>
        <dsp:cNvSpPr/>
      </dsp:nvSpPr>
      <dsp:spPr>
        <a:xfrm>
          <a:off x="334119" y="1074036"/>
          <a:ext cx="3007072" cy="1909490"/>
        </a:xfrm>
        <a:prstGeom prst="roundRect">
          <a:avLst>
            <a:gd name="adj" fmla="val 10000"/>
          </a:avLst>
        </a:prstGeom>
        <a:solidFill>
          <a:schemeClr val="bg1">
            <a:lumMod val="95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SGD3 Focus: Aim is for universal health coverage, mental health, substance abuse, maternity and child health, communicable and non-communicable diseases, and road safety to ensure healthy lifestyles and promote wellbeing for people of all ages. UK SDG (2025). </a:t>
          </a:r>
          <a:endParaRPr lang="en-US" sz="1400" kern="1200" dirty="0"/>
        </a:p>
      </dsp:txBody>
      <dsp:txXfrm>
        <a:off x="390046" y="1129963"/>
        <a:ext cx="2895218" cy="1797636"/>
      </dsp:txXfrm>
    </dsp:sp>
    <dsp:sp modelId="{98CD5CCD-7B32-43AA-BAE2-30F06EF9E9BC}">
      <dsp:nvSpPr>
        <dsp:cNvPr id="0" name=""/>
        <dsp:cNvSpPr/>
      </dsp:nvSpPr>
      <dsp:spPr>
        <a:xfrm>
          <a:off x="3675310" y="756623"/>
          <a:ext cx="3007072" cy="1909490"/>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F82AF-202A-4177-81C6-EB0DC1FED58C}">
      <dsp:nvSpPr>
        <dsp:cNvPr id="0" name=""/>
        <dsp:cNvSpPr/>
      </dsp:nvSpPr>
      <dsp:spPr>
        <a:xfrm>
          <a:off x="4009429" y="1074036"/>
          <a:ext cx="3007072" cy="1909490"/>
        </a:xfrm>
        <a:prstGeom prst="roundRect">
          <a:avLst>
            <a:gd name="adj" fmla="val 10000"/>
          </a:avLst>
        </a:prstGeom>
        <a:solidFill>
          <a:schemeClr val="bg1">
            <a:lumMod val="95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UK Context: The UK monitors SDG 3 indicators, such as maternity mortality, suicide rates, and NCD mortality.</a:t>
          </a:r>
          <a:endParaRPr lang="en-US" sz="1400" kern="1200" dirty="0"/>
        </a:p>
      </dsp:txBody>
      <dsp:txXfrm>
        <a:off x="4065356" y="1129963"/>
        <a:ext cx="2895218" cy="1797636"/>
      </dsp:txXfrm>
    </dsp:sp>
    <dsp:sp modelId="{42062C60-7162-4865-8902-46FB288D4AF3}">
      <dsp:nvSpPr>
        <dsp:cNvPr id="0" name=""/>
        <dsp:cNvSpPr/>
      </dsp:nvSpPr>
      <dsp:spPr>
        <a:xfrm>
          <a:off x="7350620" y="756623"/>
          <a:ext cx="3007072" cy="1909490"/>
        </a:xfrm>
        <a:prstGeom prst="roundRect">
          <a:avLst>
            <a:gd name="adj" fmla="val 10000"/>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8E51EC-6835-4FEF-A4AA-CF0751CB2B67}">
      <dsp:nvSpPr>
        <dsp:cNvPr id="0" name=""/>
        <dsp:cNvSpPr/>
      </dsp:nvSpPr>
      <dsp:spPr>
        <a:xfrm>
          <a:off x="7684739" y="1074036"/>
          <a:ext cx="3007072" cy="1909490"/>
        </a:xfrm>
        <a:prstGeom prst="roundRect">
          <a:avLst>
            <a:gd name="adj" fmla="val 10000"/>
          </a:avLst>
        </a:prstGeom>
        <a:solidFill>
          <a:schemeClr val="bg1">
            <a:lumMod val="95000"/>
            <a:alpha val="9000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Critical point: SDG 3 pushes systems toward prevention and equity, but progress is inconsistent; mental health, NCDs, and health disparities continue to be significant obstacles.</a:t>
          </a:r>
          <a:endParaRPr lang="en-US" sz="1400" kern="1200" dirty="0"/>
        </a:p>
      </dsp:txBody>
      <dsp:txXfrm>
        <a:off x="7740666" y="1129963"/>
        <a:ext cx="2895218" cy="17976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28205-8DCF-4B3C-A325-436B69BADD03}">
      <dsp:nvSpPr>
        <dsp:cNvPr id="0" name=""/>
        <dsp:cNvSpPr/>
      </dsp:nvSpPr>
      <dsp:spPr>
        <a:xfrm>
          <a:off x="759753" y="313"/>
          <a:ext cx="2876556" cy="1725934"/>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u="sng" kern="1200" dirty="0">
              <a:solidFill>
                <a:srgbClr val="002060"/>
              </a:solidFill>
            </a:rPr>
            <a:t>Holistic Integration:</a:t>
          </a:r>
          <a:endParaRPr lang="en-US" sz="1900" kern="1200" dirty="0">
            <a:solidFill>
              <a:srgbClr val="002060"/>
            </a:solidFill>
          </a:endParaRPr>
        </a:p>
      </dsp:txBody>
      <dsp:txXfrm>
        <a:off x="759753" y="313"/>
        <a:ext cx="2876556" cy="1725934"/>
      </dsp:txXfrm>
    </dsp:sp>
    <dsp:sp modelId="{9603A7F6-9068-4460-8597-1F36572B8E2F}">
      <dsp:nvSpPr>
        <dsp:cNvPr id="0" name=""/>
        <dsp:cNvSpPr/>
      </dsp:nvSpPr>
      <dsp:spPr>
        <a:xfrm>
          <a:off x="3907627" y="313"/>
          <a:ext cx="2876556" cy="1725934"/>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002060"/>
              </a:solidFill>
            </a:rPr>
            <a:t>Health and Wellbeing outcomes</a:t>
          </a:r>
          <a:endParaRPr lang="en-US" sz="1900" kern="1200" dirty="0">
            <a:solidFill>
              <a:srgbClr val="002060"/>
            </a:solidFill>
          </a:endParaRPr>
        </a:p>
      </dsp:txBody>
      <dsp:txXfrm>
        <a:off x="3907627" y="313"/>
        <a:ext cx="2876556" cy="1725934"/>
      </dsp:txXfrm>
    </dsp:sp>
    <dsp:sp modelId="{295AB28F-0631-4974-B937-9F888B497C2D}">
      <dsp:nvSpPr>
        <dsp:cNvPr id="0" name=""/>
        <dsp:cNvSpPr/>
      </dsp:nvSpPr>
      <dsp:spPr>
        <a:xfrm>
          <a:off x="7071840" y="313"/>
          <a:ext cx="2876556" cy="1725934"/>
        </a:xfrm>
        <a:prstGeom prst="rect">
          <a:avLst/>
        </a:prstGeom>
        <a:solidFill>
          <a:schemeClr val="accent2">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002060"/>
              </a:solidFill>
            </a:rPr>
            <a:t>Sustainable development is the framework that guides how services are designed and delivered.</a:t>
          </a:r>
          <a:endParaRPr lang="en-US" sz="1900" kern="1200" dirty="0">
            <a:solidFill>
              <a:srgbClr val="002060"/>
            </a:solidFill>
          </a:endParaRPr>
        </a:p>
      </dsp:txBody>
      <dsp:txXfrm>
        <a:off x="7071840" y="313"/>
        <a:ext cx="2876556" cy="1725934"/>
      </dsp:txXfrm>
    </dsp:sp>
    <dsp:sp modelId="{FBFE7222-71D2-49A9-9627-1E7AE309A4F7}">
      <dsp:nvSpPr>
        <dsp:cNvPr id="0" name=""/>
        <dsp:cNvSpPr/>
      </dsp:nvSpPr>
      <dsp:spPr>
        <a:xfrm>
          <a:off x="743415" y="2013902"/>
          <a:ext cx="2876556" cy="1725934"/>
        </a:xfrm>
        <a:prstGeom prst="rect">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u="sng" kern="1200" dirty="0">
              <a:solidFill>
                <a:srgbClr val="002060"/>
              </a:solidFill>
            </a:rPr>
            <a:t>Examples of Integration</a:t>
          </a:r>
          <a:r>
            <a:rPr lang="en-GB" sz="1900" b="1" u="sng" kern="1200" dirty="0">
              <a:solidFill>
                <a:srgbClr val="002060"/>
              </a:solidFill>
            </a:rPr>
            <a:t>:</a:t>
          </a:r>
          <a:r>
            <a:rPr lang="en-GB" sz="1900" b="1" u="sng" kern="1200" dirty="0"/>
            <a:t> </a:t>
          </a:r>
          <a:endParaRPr lang="en-US" sz="1900" kern="1200" dirty="0"/>
        </a:p>
      </dsp:txBody>
      <dsp:txXfrm>
        <a:off x="743415" y="2013902"/>
        <a:ext cx="2876556" cy="1725934"/>
      </dsp:txXfrm>
    </dsp:sp>
    <dsp:sp modelId="{20984EEE-BF3C-42E7-97AF-0E92C4BC972E}">
      <dsp:nvSpPr>
        <dsp:cNvPr id="0" name=""/>
        <dsp:cNvSpPr/>
      </dsp:nvSpPr>
      <dsp:spPr>
        <a:xfrm>
          <a:off x="3907627" y="2013902"/>
          <a:ext cx="2876556" cy="1725934"/>
        </a:xfrm>
        <a:prstGeom prst="rect">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002060"/>
              </a:solidFill>
            </a:rPr>
            <a:t>Population health and well-being are linked with climate-conscious healthcare (NHS Net Zero) Issa, R. et al., (2024).</a:t>
          </a:r>
          <a:endParaRPr lang="en-US" sz="1900" kern="1200" dirty="0">
            <a:solidFill>
              <a:srgbClr val="002060"/>
            </a:solidFill>
          </a:endParaRPr>
        </a:p>
      </dsp:txBody>
      <dsp:txXfrm>
        <a:off x="3907627" y="2013902"/>
        <a:ext cx="2876556" cy="1725934"/>
      </dsp:txXfrm>
    </dsp:sp>
    <dsp:sp modelId="{FD330DC4-FB14-4958-A554-F734CA1AFBDA}">
      <dsp:nvSpPr>
        <dsp:cNvPr id="0" name=""/>
        <dsp:cNvSpPr/>
      </dsp:nvSpPr>
      <dsp:spPr>
        <a:xfrm>
          <a:off x="7071840" y="2013902"/>
          <a:ext cx="2876556" cy="1725934"/>
        </a:xfrm>
        <a:prstGeom prst="rect">
          <a:avLst/>
        </a:prstGeom>
        <a:solidFill>
          <a:srgbClr val="99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002060"/>
              </a:solidFill>
            </a:rPr>
            <a:t>The social, economic, and environmental effects of health infrastructure are considered by social value approaches (SEE value). Health Economics Unit (2025). </a:t>
          </a:r>
          <a:endParaRPr lang="en-US" sz="1800" kern="1200" dirty="0">
            <a:solidFill>
              <a:srgbClr val="002060"/>
            </a:solidFill>
          </a:endParaRPr>
        </a:p>
      </dsp:txBody>
      <dsp:txXfrm>
        <a:off x="7071840" y="2013902"/>
        <a:ext cx="2876556" cy="17259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7798C6-D3D1-4D15-8FCC-AB212723451E}">
      <dsp:nvSpPr>
        <dsp:cNvPr id="0" name=""/>
        <dsp:cNvSpPr/>
      </dsp:nvSpPr>
      <dsp:spPr>
        <a:xfrm>
          <a:off x="0" y="0"/>
          <a:ext cx="3336679" cy="1334671"/>
        </a:xfrm>
        <a:prstGeom prst="rect">
          <a:avLst/>
        </a:prstGeom>
        <a:solidFill>
          <a:schemeClr val="accent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40640" rIns="40640" bIns="40640" numCol="1" spcCol="1270" anchor="t" anchorCtr="0">
          <a:noAutofit/>
        </a:bodyPr>
        <a:lstStyle/>
        <a:p>
          <a:pPr marL="0" lvl="0" indent="0" algn="l" defTabSz="1422400">
            <a:lnSpc>
              <a:spcPct val="100000"/>
            </a:lnSpc>
            <a:spcBef>
              <a:spcPct val="0"/>
            </a:spcBef>
            <a:spcAft>
              <a:spcPct val="35000"/>
            </a:spcAft>
            <a:buNone/>
            <a:defRPr b="1"/>
          </a:pPr>
          <a:r>
            <a:rPr lang="en-US" sz="3200" kern="1200" dirty="0"/>
            <a:t>Core Idea</a:t>
          </a:r>
        </a:p>
        <a:p>
          <a:pPr marL="0" lvl="0" indent="0" algn="l" defTabSz="1422400">
            <a:lnSpc>
              <a:spcPct val="100000"/>
            </a:lnSpc>
            <a:spcBef>
              <a:spcPct val="0"/>
            </a:spcBef>
            <a:spcAft>
              <a:spcPct val="35000"/>
            </a:spcAft>
            <a:buNone/>
            <a:defRPr b="1"/>
          </a:pPr>
          <a:r>
            <a:rPr lang="en-US" sz="2400" kern="1200" dirty="0"/>
            <a:t>The Biopsychosocial Model by Engel in 1977, outlines that </a:t>
          </a:r>
          <a:r>
            <a:rPr lang="en-GB" sz="2400" kern="1200" dirty="0"/>
            <a:t>health is shaped by biological, psychological and social factors. </a:t>
          </a:r>
          <a:r>
            <a:rPr lang="en-GB" sz="1800" kern="1200" dirty="0"/>
            <a:t>Wade, D and Halligan, P. (2017)</a:t>
          </a:r>
          <a:endParaRPr lang="en-US" sz="1800" kern="1200" dirty="0"/>
        </a:p>
      </dsp:txBody>
      <dsp:txXfrm>
        <a:off x="0" y="0"/>
        <a:ext cx="3336679" cy="1334671"/>
      </dsp:txXfrm>
    </dsp:sp>
    <dsp:sp modelId="{FD21E34D-C9F4-421A-87D3-A13AD4C95BDB}">
      <dsp:nvSpPr>
        <dsp:cNvPr id="0" name=""/>
        <dsp:cNvSpPr/>
      </dsp:nvSpPr>
      <dsp:spPr>
        <a:xfrm>
          <a:off x="0" y="1334671"/>
          <a:ext cx="3336679" cy="2753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endParaRPr lang="en-US" sz="1400" kern="1200" dirty="0"/>
        </a:p>
      </dsp:txBody>
      <dsp:txXfrm>
        <a:off x="0" y="1334671"/>
        <a:ext cx="3336679" cy="2753019"/>
      </dsp:txXfrm>
    </dsp:sp>
    <dsp:sp modelId="{F728FFC9-BFF4-441C-9944-6DC1A8E1E2A3}">
      <dsp:nvSpPr>
        <dsp:cNvPr id="0" name=""/>
        <dsp:cNvSpPr/>
      </dsp:nvSpPr>
      <dsp:spPr>
        <a:xfrm>
          <a:off x="3670347" y="0"/>
          <a:ext cx="3336679" cy="133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US" sz="2800" kern="1200" dirty="0"/>
            <a:t>Application</a:t>
          </a:r>
        </a:p>
        <a:p>
          <a:pPr marL="0" lvl="0" indent="0" algn="l" defTabSz="1244600">
            <a:lnSpc>
              <a:spcPct val="100000"/>
            </a:lnSpc>
            <a:spcBef>
              <a:spcPct val="0"/>
            </a:spcBef>
            <a:spcAft>
              <a:spcPct val="35000"/>
            </a:spcAft>
            <a:buNone/>
            <a:defRPr b="1"/>
          </a:pPr>
          <a:r>
            <a:rPr lang="en-GB" sz="2400" kern="1200" dirty="0"/>
            <a:t>In addition to medication, managing chronic diseases (such as diabetes and depression) requires consideration of lifestyle, beliefs, social support, and surroundings.</a:t>
          </a:r>
          <a:endParaRPr lang="en-US" sz="2400" kern="1200" dirty="0"/>
        </a:p>
        <a:p>
          <a:pPr marL="0" lvl="0" indent="0" algn="l" defTabSz="1244600">
            <a:lnSpc>
              <a:spcPct val="100000"/>
            </a:lnSpc>
            <a:spcBef>
              <a:spcPct val="0"/>
            </a:spcBef>
            <a:spcAft>
              <a:spcPct val="35000"/>
            </a:spcAft>
            <a:buNone/>
            <a:defRPr b="1"/>
          </a:pPr>
          <a:endParaRPr lang="en-US" sz="1000" kern="1200" dirty="0"/>
        </a:p>
        <a:p>
          <a:pPr marL="0" lvl="0" indent="0" algn="l" defTabSz="1244600">
            <a:lnSpc>
              <a:spcPct val="100000"/>
            </a:lnSpc>
            <a:spcBef>
              <a:spcPct val="0"/>
            </a:spcBef>
            <a:spcAft>
              <a:spcPct val="35000"/>
            </a:spcAft>
            <a:buNone/>
            <a:defRPr b="1"/>
          </a:pPr>
          <a:r>
            <a:rPr lang="en-US" sz="1000" kern="1200" dirty="0"/>
            <a:t>	</a:t>
          </a:r>
        </a:p>
      </dsp:txBody>
      <dsp:txXfrm>
        <a:off x="3670347" y="0"/>
        <a:ext cx="3336679" cy="1334671"/>
      </dsp:txXfrm>
    </dsp:sp>
    <dsp:sp modelId="{DEA37C77-EF3A-46D0-8360-84CAD22C9E54}">
      <dsp:nvSpPr>
        <dsp:cNvPr id="0" name=""/>
        <dsp:cNvSpPr/>
      </dsp:nvSpPr>
      <dsp:spPr>
        <a:xfrm>
          <a:off x="3670347" y="1334671"/>
          <a:ext cx="3336679" cy="2753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endParaRPr lang="en-US" sz="1400" kern="1200" dirty="0"/>
        </a:p>
      </dsp:txBody>
      <dsp:txXfrm>
        <a:off x="3670347" y="1334671"/>
        <a:ext cx="3336679" cy="2753019"/>
      </dsp:txXfrm>
    </dsp:sp>
    <dsp:sp modelId="{370BE76A-7B27-4F1E-AE00-BE0E03A69A95}">
      <dsp:nvSpPr>
        <dsp:cNvPr id="0" name=""/>
        <dsp:cNvSpPr/>
      </dsp:nvSpPr>
      <dsp:spPr>
        <a:xfrm>
          <a:off x="7340695" y="0"/>
          <a:ext cx="3336679" cy="133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US" sz="2800" kern="1200" dirty="0"/>
            <a:t>Critical Evaluation</a:t>
          </a:r>
        </a:p>
        <a:p>
          <a:pPr marL="0" lvl="0" indent="0" algn="l" defTabSz="1244600">
            <a:lnSpc>
              <a:spcPct val="100000"/>
            </a:lnSpc>
            <a:spcBef>
              <a:spcPct val="0"/>
            </a:spcBef>
            <a:spcAft>
              <a:spcPct val="35000"/>
            </a:spcAft>
            <a:buNone/>
            <a:defRPr b="1"/>
          </a:pPr>
          <a:r>
            <a:rPr lang="en-GB" sz="1800" kern="1200" dirty="0"/>
            <a:t>Strengths: Promotes person-centred care, interdisciplinary collaboration, and holistic assessment.
Limitations: Biomedical dominance persists in funding, training, and measurements; often acknowledged in principle but underfunded in practice.</a:t>
          </a:r>
          <a:endParaRPr lang="en-US" sz="1800" kern="1200" dirty="0"/>
        </a:p>
        <a:p>
          <a:pPr marL="0" lvl="0" indent="0" algn="l" defTabSz="1244600">
            <a:lnSpc>
              <a:spcPct val="100000"/>
            </a:lnSpc>
            <a:spcBef>
              <a:spcPct val="0"/>
            </a:spcBef>
            <a:spcAft>
              <a:spcPct val="35000"/>
            </a:spcAft>
            <a:buNone/>
            <a:defRPr b="1"/>
          </a:pPr>
          <a:endParaRPr lang="en-US" sz="1800" kern="1200" dirty="0"/>
        </a:p>
      </dsp:txBody>
      <dsp:txXfrm>
        <a:off x="7340695" y="0"/>
        <a:ext cx="3336679" cy="1334671"/>
      </dsp:txXfrm>
    </dsp:sp>
    <dsp:sp modelId="{C1D2686C-12E6-4457-AF29-DC9D306FFFB9}">
      <dsp:nvSpPr>
        <dsp:cNvPr id="0" name=""/>
        <dsp:cNvSpPr/>
      </dsp:nvSpPr>
      <dsp:spPr>
        <a:xfrm>
          <a:off x="7340695" y="1334671"/>
          <a:ext cx="3336679" cy="2753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endParaRPr lang="en-US" sz="1400" kern="1200" dirty="0"/>
        </a:p>
      </dsp:txBody>
      <dsp:txXfrm>
        <a:off x="7340695" y="1334671"/>
        <a:ext cx="3336679" cy="27530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A4E2F-14B2-4BDC-9EDB-947CBCD07682}">
      <dsp:nvSpPr>
        <dsp:cNvPr id="0" name=""/>
        <dsp:cNvSpPr/>
      </dsp:nvSpPr>
      <dsp:spPr>
        <a:xfrm>
          <a:off x="0" y="112772"/>
          <a:ext cx="6400800" cy="923020"/>
        </a:xfrm>
        <a:prstGeom prst="roundRect">
          <a:avLst/>
        </a:prstGeom>
        <a:solidFill>
          <a:schemeClr val="accent2">
            <a:lumMod val="20000"/>
            <a:lumOff val="80000"/>
          </a:schemeClr>
        </a:solidFill>
        <a:ln w="12700" cap="flat" cmpd="sng" algn="ctr">
          <a:solidFill>
            <a:schemeClr val="tx2">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rgbClr val="002060"/>
              </a:solidFill>
            </a:rPr>
            <a:t>Ecological model: Individual, interpersonal, organisational, community, and policy all have an impact on health.</a:t>
          </a:r>
          <a:endParaRPr lang="en-US" sz="1700" kern="1200" dirty="0">
            <a:solidFill>
              <a:srgbClr val="002060"/>
            </a:solidFill>
          </a:endParaRPr>
        </a:p>
      </dsp:txBody>
      <dsp:txXfrm>
        <a:off x="45058" y="157830"/>
        <a:ext cx="6310684" cy="832904"/>
      </dsp:txXfrm>
    </dsp:sp>
    <dsp:sp modelId="{524CF28F-6A42-468F-B336-1998C13078FF}">
      <dsp:nvSpPr>
        <dsp:cNvPr id="0" name=""/>
        <dsp:cNvSpPr/>
      </dsp:nvSpPr>
      <dsp:spPr>
        <a:xfrm>
          <a:off x="0" y="1084753"/>
          <a:ext cx="6400800" cy="923020"/>
        </a:xfrm>
        <a:prstGeom prst="roundRect">
          <a:avLst/>
        </a:prstGeom>
        <a:solidFill>
          <a:schemeClr val="accent2">
            <a:lumMod val="20000"/>
            <a:lumOff val="80000"/>
          </a:schemeClr>
        </a:solidFill>
        <a:ln w="12700" cap="flat" cmpd="sng" algn="ctr">
          <a:solidFill>
            <a:schemeClr val="tx2">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rgbClr val="002060"/>
              </a:solidFill>
            </a:rPr>
            <a:t>Holistic models: Integration of the physical, mental, social, spiritual, and environmental aspects is emphasised in holistic models.</a:t>
          </a:r>
          <a:endParaRPr lang="en-US" sz="1700" kern="1200" dirty="0">
            <a:solidFill>
              <a:srgbClr val="002060"/>
            </a:solidFill>
          </a:endParaRPr>
        </a:p>
      </dsp:txBody>
      <dsp:txXfrm>
        <a:off x="45058" y="1129811"/>
        <a:ext cx="6310684" cy="832904"/>
      </dsp:txXfrm>
    </dsp:sp>
    <dsp:sp modelId="{A00589E6-EAEA-426E-AAE2-05F05D8D4CEA}">
      <dsp:nvSpPr>
        <dsp:cNvPr id="0" name=""/>
        <dsp:cNvSpPr/>
      </dsp:nvSpPr>
      <dsp:spPr>
        <a:xfrm>
          <a:off x="0" y="2056733"/>
          <a:ext cx="6400800" cy="923020"/>
        </a:xfrm>
        <a:prstGeom prst="roundRect">
          <a:avLst/>
        </a:prstGeom>
        <a:solidFill>
          <a:schemeClr val="accent2">
            <a:lumMod val="20000"/>
            <a:lumOff val="80000"/>
          </a:schemeClr>
        </a:solidFill>
        <a:ln w="12700" cap="flat" cmpd="sng" algn="ctr">
          <a:solidFill>
            <a:schemeClr val="tx2">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rgbClr val="002060"/>
              </a:solidFill>
            </a:rPr>
            <a:t>Implications for service design: Multi-level interventions are required (e.g. individual behaviour change, supportive environments, policy).</a:t>
          </a:r>
          <a:endParaRPr lang="en-US" sz="1700" kern="1200" dirty="0">
            <a:solidFill>
              <a:srgbClr val="002060"/>
            </a:solidFill>
          </a:endParaRPr>
        </a:p>
      </dsp:txBody>
      <dsp:txXfrm>
        <a:off x="45058" y="2101791"/>
        <a:ext cx="6310684" cy="832904"/>
      </dsp:txXfrm>
    </dsp:sp>
    <dsp:sp modelId="{96865484-6BE9-4171-BAB5-2672B41B3810}">
      <dsp:nvSpPr>
        <dsp:cNvPr id="0" name=""/>
        <dsp:cNvSpPr/>
      </dsp:nvSpPr>
      <dsp:spPr>
        <a:xfrm>
          <a:off x="0" y="3028713"/>
          <a:ext cx="6400800" cy="923020"/>
        </a:xfrm>
        <a:prstGeom prst="roundRect">
          <a:avLst/>
        </a:prstGeom>
        <a:solidFill>
          <a:schemeClr val="accent2">
            <a:lumMod val="20000"/>
            <a:lumOff val="80000"/>
          </a:schemeClr>
        </a:solidFill>
        <a:ln w="12700" cap="flat" cmpd="sng" algn="ctr">
          <a:solidFill>
            <a:schemeClr val="tx2">
              <a:lumMod val="75000"/>
              <a:lumOff val="2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rgbClr val="002060"/>
              </a:solidFill>
            </a:rPr>
            <a:t>Critical point: "Health in All Policies" is based on ecological philosophy, yet fragmented budgets and governance make collaboration across sectors difficult to maintain.</a:t>
          </a:r>
          <a:endParaRPr lang="en-US" sz="1700" kern="1200" dirty="0">
            <a:solidFill>
              <a:srgbClr val="002060"/>
            </a:solidFill>
          </a:endParaRPr>
        </a:p>
      </dsp:txBody>
      <dsp:txXfrm>
        <a:off x="45058" y="3073771"/>
        <a:ext cx="6310684" cy="8329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A3CFB-11EF-487B-BE53-31D96E3098F8}">
      <dsp:nvSpPr>
        <dsp:cNvPr id="0" name=""/>
        <dsp:cNvSpPr/>
      </dsp:nvSpPr>
      <dsp:spPr>
        <a:xfrm>
          <a:off x="0" y="0"/>
          <a:ext cx="3336679" cy="1334671"/>
        </a:xfrm>
        <a:prstGeom prst="rect">
          <a:avLst/>
        </a:prstGeom>
        <a:solidFill>
          <a:srgbClr val="CCECFF"/>
        </a:solid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US" sz="2800" kern="1200" dirty="0"/>
            <a:t>NHS Long Term Plan</a:t>
          </a:r>
        </a:p>
      </dsp:txBody>
      <dsp:txXfrm>
        <a:off x="0" y="0"/>
        <a:ext cx="3336679" cy="1334671"/>
      </dsp:txXfrm>
    </dsp:sp>
    <dsp:sp modelId="{17C220D3-0345-4F40-93D2-626C174BA415}">
      <dsp:nvSpPr>
        <dsp:cNvPr id="0" name=""/>
        <dsp:cNvSpPr/>
      </dsp:nvSpPr>
      <dsp:spPr>
        <a:xfrm>
          <a:off x="0" y="1334671"/>
          <a:ext cx="3336679" cy="3000297"/>
        </a:xfrm>
        <a:prstGeom prst="rect">
          <a:avLst/>
        </a:prstGeom>
        <a:no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r>
            <a:rPr lang="en-GB" sz="2400" b="1" kern="1200" dirty="0"/>
            <a:t>An emphasis on community-based services, integrated care systems (ICSs), prevention, and reducing health inequalities.</a:t>
          </a:r>
          <a:endParaRPr lang="en-US" sz="2400" b="1" kern="1200" dirty="0"/>
        </a:p>
        <a:p>
          <a:pPr marL="0" lvl="0" indent="0" algn="l" defTabSz="1066800">
            <a:lnSpc>
              <a:spcPct val="100000"/>
            </a:lnSpc>
            <a:spcBef>
              <a:spcPct val="0"/>
            </a:spcBef>
            <a:spcAft>
              <a:spcPct val="35000"/>
            </a:spcAft>
            <a:buNone/>
          </a:pPr>
          <a:r>
            <a:rPr lang="en-US" sz="2400" b="1" kern="1200" dirty="0"/>
            <a:t>       	</a:t>
          </a:r>
          <a:r>
            <a:rPr lang="en-US" sz="1800" b="1" kern="1200" dirty="0"/>
            <a:t>NHS England (2024)</a:t>
          </a:r>
        </a:p>
      </dsp:txBody>
      <dsp:txXfrm>
        <a:off x="0" y="1334671"/>
        <a:ext cx="3336679" cy="3000297"/>
      </dsp:txXfrm>
    </dsp:sp>
    <dsp:sp modelId="{1FF2DE73-2F94-456A-B40D-617284CBA7D8}">
      <dsp:nvSpPr>
        <dsp:cNvPr id="0" name=""/>
        <dsp:cNvSpPr/>
      </dsp:nvSpPr>
      <dsp:spPr>
        <a:xfrm>
          <a:off x="3670347" y="0"/>
          <a:ext cx="3336679" cy="1334671"/>
        </a:xfrm>
        <a:prstGeom prst="rect">
          <a:avLst/>
        </a:prstGeom>
        <a:solidFill>
          <a:srgbClr val="CCECFF"/>
        </a:solid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Health and social care integration white paper (2022):</a:t>
          </a:r>
          <a:endParaRPr lang="en-US" sz="2800" kern="1200" dirty="0"/>
        </a:p>
      </dsp:txBody>
      <dsp:txXfrm>
        <a:off x="3670347" y="0"/>
        <a:ext cx="3336679" cy="1334671"/>
      </dsp:txXfrm>
    </dsp:sp>
    <dsp:sp modelId="{1316F737-9481-4F54-9385-E4FF1F10E95F}">
      <dsp:nvSpPr>
        <dsp:cNvPr id="0" name=""/>
        <dsp:cNvSpPr/>
      </dsp:nvSpPr>
      <dsp:spPr>
        <a:xfrm>
          <a:off x="3670347" y="1334671"/>
          <a:ext cx="3336679" cy="3000297"/>
        </a:xfrm>
        <a:prstGeom prst="rect">
          <a:avLst/>
        </a:prstGeom>
        <a:no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r>
            <a:rPr lang="en-GB" sz="2400" b="1" kern="1200" dirty="0"/>
            <a:t>The aim is "joined up care for people, places, and populations" in the voluntary sector, local authorities, and NHS.</a:t>
          </a:r>
        </a:p>
        <a:p>
          <a:pPr marL="0" lvl="0" indent="0" algn="l" defTabSz="1066800">
            <a:lnSpc>
              <a:spcPct val="100000"/>
            </a:lnSpc>
            <a:spcBef>
              <a:spcPct val="0"/>
            </a:spcBef>
            <a:spcAft>
              <a:spcPct val="35000"/>
            </a:spcAft>
            <a:buNone/>
          </a:pPr>
          <a:r>
            <a:rPr lang="en-US" sz="1800" b="1" kern="1200" dirty="0"/>
            <a:t>	GOV.UK (2022).</a:t>
          </a:r>
        </a:p>
      </dsp:txBody>
      <dsp:txXfrm>
        <a:off x="3670347" y="1334671"/>
        <a:ext cx="3336679" cy="3000297"/>
      </dsp:txXfrm>
    </dsp:sp>
    <dsp:sp modelId="{6AC60B31-2A97-459E-9456-7537EB85107C}">
      <dsp:nvSpPr>
        <dsp:cNvPr id="0" name=""/>
        <dsp:cNvSpPr/>
      </dsp:nvSpPr>
      <dsp:spPr>
        <a:xfrm>
          <a:off x="7340695" y="0"/>
          <a:ext cx="3336679" cy="1334671"/>
        </a:xfrm>
        <a:prstGeom prst="rect">
          <a:avLst/>
        </a:prstGeom>
        <a:solidFill>
          <a:srgbClr val="CCECFF"/>
        </a:solid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kern="1200" dirty="0"/>
            <a:t>Critical evaluation:</a:t>
          </a:r>
          <a:endParaRPr lang="en-US" sz="2800" kern="1200" dirty="0"/>
        </a:p>
      </dsp:txBody>
      <dsp:txXfrm>
        <a:off x="7340695" y="0"/>
        <a:ext cx="3336679" cy="1334671"/>
      </dsp:txXfrm>
    </dsp:sp>
    <dsp:sp modelId="{391BC55A-A923-4CAD-BDE8-ED2F2BAD1BE7}">
      <dsp:nvSpPr>
        <dsp:cNvPr id="0" name=""/>
        <dsp:cNvSpPr/>
      </dsp:nvSpPr>
      <dsp:spPr>
        <a:xfrm>
          <a:off x="7340695" y="1334671"/>
          <a:ext cx="3336679" cy="3000297"/>
        </a:xfrm>
        <a:prstGeom prst="rect">
          <a:avLst/>
        </a:prstGeom>
        <a:noFill/>
        <a:ln>
          <a:solidFill>
            <a:schemeClr val="tx2">
              <a:lumMod val="75000"/>
              <a:lumOff val="25000"/>
            </a:schemeClr>
          </a:solid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pPr>
          <a:r>
            <a:rPr lang="en-GB" sz="1800" b="1" kern="1200" dirty="0"/>
            <a:t>Strengths: A clear strategic direction towards integration, prevention, and population health. </a:t>
          </a:r>
        </a:p>
        <a:p>
          <a:pPr marL="0" lvl="0" indent="0" algn="l" defTabSz="800100">
            <a:lnSpc>
              <a:spcPct val="100000"/>
            </a:lnSpc>
            <a:spcBef>
              <a:spcPct val="0"/>
            </a:spcBef>
            <a:spcAft>
              <a:spcPct val="35000"/>
            </a:spcAft>
            <a:buNone/>
          </a:pPr>
          <a:r>
            <a:rPr lang="en-GB" sz="1800" b="1" kern="1200" dirty="0"/>
            <a:t>Challenges: Integration may be inconsistent across regions; workforce shortages, financial limitations, and organisational complexity could limit real-world impact.</a:t>
          </a:r>
          <a:endParaRPr lang="en-US" sz="1800" b="1" kern="1200" dirty="0"/>
        </a:p>
      </dsp:txBody>
      <dsp:txXfrm>
        <a:off x="7340695" y="1334671"/>
        <a:ext cx="3336679" cy="30002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F34A3-6E63-4919-9B03-ED658211E55F}">
      <dsp:nvSpPr>
        <dsp:cNvPr id="0" name=""/>
        <dsp:cNvSpPr/>
      </dsp:nvSpPr>
      <dsp:spPr>
        <a:xfrm>
          <a:off x="0" y="0"/>
          <a:ext cx="3339941" cy="1143324"/>
        </a:xfrm>
        <a:prstGeom prst="rect">
          <a:avLst/>
        </a:prstGeom>
        <a:solidFill>
          <a:srgbClr val="CCFFFF"/>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u="sng" kern="1200" dirty="0"/>
            <a:t>NHS Net Zero and sustainability:</a:t>
          </a:r>
          <a:endParaRPr lang="en-US" sz="2800" u="sng" kern="1200" dirty="0"/>
        </a:p>
      </dsp:txBody>
      <dsp:txXfrm>
        <a:off x="0" y="0"/>
        <a:ext cx="3339941" cy="1143324"/>
      </dsp:txXfrm>
    </dsp:sp>
    <dsp:sp modelId="{F0DCA8A1-BD01-49A5-8A19-8D660A1D6671}">
      <dsp:nvSpPr>
        <dsp:cNvPr id="0" name=""/>
        <dsp:cNvSpPr/>
      </dsp:nvSpPr>
      <dsp:spPr>
        <a:xfrm>
          <a:off x="0" y="1143324"/>
          <a:ext cx="3339941" cy="2783374"/>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pPr>
          <a:r>
            <a:rPr lang="en-GB" sz="2400" b="1" kern="1200" dirty="0"/>
            <a:t>The NHS accounts for 5% of UK emissions, and it is acknowledged that climate change is a public health emergency.</a:t>
          </a:r>
          <a:endParaRPr lang="en-US" sz="2400" b="1" kern="1200" dirty="0"/>
        </a:p>
        <a:p>
          <a:pPr marL="0" lvl="0" indent="0" algn="l" defTabSz="1066800">
            <a:lnSpc>
              <a:spcPct val="100000"/>
            </a:lnSpc>
            <a:spcBef>
              <a:spcPct val="0"/>
            </a:spcBef>
            <a:spcAft>
              <a:spcPct val="35000"/>
            </a:spcAft>
            <a:buNone/>
          </a:pPr>
          <a:r>
            <a:rPr lang="en-US" sz="2400" b="1" kern="1200" dirty="0"/>
            <a:t>   </a:t>
          </a:r>
          <a:r>
            <a:rPr lang="en-US" sz="1800" b="1" kern="1200" dirty="0"/>
            <a:t>(Issa, R, et al., 2024)</a:t>
          </a:r>
        </a:p>
      </dsp:txBody>
      <dsp:txXfrm>
        <a:off x="0" y="1143324"/>
        <a:ext cx="3339941" cy="2783374"/>
      </dsp:txXfrm>
    </dsp:sp>
    <dsp:sp modelId="{2E3785B2-F5B9-4AC4-8E00-711EF8F3C34C}">
      <dsp:nvSpPr>
        <dsp:cNvPr id="0" name=""/>
        <dsp:cNvSpPr/>
      </dsp:nvSpPr>
      <dsp:spPr>
        <a:xfrm>
          <a:off x="3673935" y="0"/>
          <a:ext cx="3339941" cy="1143324"/>
        </a:xfrm>
        <a:prstGeom prst="rect">
          <a:avLst/>
        </a:prstGeom>
        <a:solidFill>
          <a:srgbClr val="CCFFFF"/>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30480" rIns="30480" bIns="30480" numCol="1" spcCol="1270" anchor="t" anchorCtr="0">
          <a:noAutofit/>
        </a:bodyPr>
        <a:lstStyle/>
        <a:p>
          <a:pPr marL="0" lvl="0" indent="0" algn="l" defTabSz="1066800">
            <a:lnSpc>
              <a:spcPct val="100000"/>
            </a:lnSpc>
            <a:spcBef>
              <a:spcPct val="0"/>
            </a:spcBef>
            <a:spcAft>
              <a:spcPct val="35000"/>
            </a:spcAft>
            <a:buNone/>
            <a:defRPr b="1"/>
          </a:pPr>
          <a:r>
            <a:rPr lang="en-GB" sz="2400" u="sng" kern="1200" dirty="0"/>
            <a:t>SEE value (Social, Economic, Environmental):</a:t>
          </a:r>
          <a:endParaRPr lang="en-US" sz="2400" u="sng" kern="1200" dirty="0"/>
        </a:p>
      </dsp:txBody>
      <dsp:txXfrm>
        <a:off x="3673935" y="0"/>
        <a:ext cx="3339941" cy="1143324"/>
      </dsp:txXfrm>
    </dsp:sp>
    <dsp:sp modelId="{197FEB75-125A-4AB7-8561-A2A3EA5B7283}">
      <dsp:nvSpPr>
        <dsp:cNvPr id="0" name=""/>
        <dsp:cNvSpPr/>
      </dsp:nvSpPr>
      <dsp:spPr>
        <a:xfrm>
          <a:off x="3673935" y="1143324"/>
          <a:ext cx="3339941" cy="2783374"/>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7940" rIns="27940" bIns="27940" numCol="1" spcCol="1270" anchor="t" anchorCtr="0">
          <a:noAutofit/>
        </a:bodyPr>
        <a:lstStyle/>
        <a:p>
          <a:pPr marL="0" lvl="0" indent="0" algn="l" defTabSz="977900">
            <a:lnSpc>
              <a:spcPct val="100000"/>
            </a:lnSpc>
            <a:spcBef>
              <a:spcPct val="0"/>
            </a:spcBef>
            <a:spcAft>
              <a:spcPct val="35000"/>
            </a:spcAft>
            <a:buNone/>
          </a:pPr>
          <a:r>
            <a:rPr lang="en-GB" sz="2200" b="1" kern="1200" dirty="0"/>
            <a:t>Framework to address disparities and environmental effects while maximising social welfare and wellbeing through health infrastructure.</a:t>
          </a:r>
        </a:p>
        <a:p>
          <a:pPr marL="0" lvl="0" indent="0" algn="l" defTabSz="977900">
            <a:lnSpc>
              <a:spcPct val="100000"/>
            </a:lnSpc>
            <a:spcBef>
              <a:spcPct val="0"/>
            </a:spcBef>
            <a:spcAft>
              <a:spcPct val="35000"/>
            </a:spcAft>
            <a:buNone/>
          </a:pPr>
          <a:r>
            <a:rPr lang="en-US" sz="1800" b="1" kern="1200" dirty="0"/>
            <a:t>Health Economics Unit (2025).</a:t>
          </a:r>
        </a:p>
      </dsp:txBody>
      <dsp:txXfrm>
        <a:off x="3673935" y="1143324"/>
        <a:ext cx="3339941" cy="2783374"/>
      </dsp:txXfrm>
    </dsp:sp>
    <dsp:sp modelId="{EFD6F0B3-3EFA-4B0D-BED9-6D1DA2387C17}">
      <dsp:nvSpPr>
        <dsp:cNvPr id="0" name=""/>
        <dsp:cNvSpPr/>
      </dsp:nvSpPr>
      <dsp:spPr>
        <a:xfrm>
          <a:off x="7347870" y="0"/>
          <a:ext cx="3339941" cy="1143324"/>
        </a:xfrm>
        <a:prstGeom prst="rect">
          <a:avLst/>
        </a:prstGeom>
        <a:solidFill>
          <a:srgbClr val="CCFFFF"/>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35560" rIns="35560" bIns="35560" numCol="1" spcCol="1270" anchor="t" anchorCtr="0">
          <a:noAutofit/>
        </a:bodyPr>
        <a:lstStyle/>
        <a:p>
          <a:pPr marL="0" lvl="0" indent="0" algn="l" defTabSz="1244600">
            <a:lnSpc>
              <a:spcPct val="100000"/>
            </a:lnSpc>
            <a:spcBef>
              <a:spcPct val="0"/>
            </a:spcBef>
            <a:spcAft>
              <a:spcPct val="35000"/>
            </a:spcAft>
            <a:buNone/>
            <a:defRPr b="1"/>
          </a:pPr>
          <a:r>
            <a:rPr lang="en-GB" sz="2800" u="sng" kern="1200" dirty="0"/>
            <a:t>Critical point:</a:t>
          </a:r>
          <a:endParaRPr lang="en-US" sz="2800" u="sng" kern="1200" dirty="0"/>
        </a:p>
      </dsp:txBody>
      <dsp:txXfrm>
        <a:off x="7347870" y="0"/>
        <a:ext cx="3339941" cy="1143324"/>
      </dsp:txXfrm>
    </dsp:sp>
    <dsp:sp modelId="{2E9EFB18-D41D-4427-850C-EADF7F11F760}">
      <dsp:nvSpPr>
        <dsp:cNvPr id="0" name=""/>
        <dsp:cNvSpPr/>
      </dsp:nvSpPr>
      <dsp:spPr>
        <a:xfrm>
          <a:off x="7347870" y="1143324"/>
          <a:ext cx="3339941" cy="2783374"/>
        </a:xfrm>
        <a:prstGeom prst="rect">
          <a:avLst/>
        </a:prstGeom>
        <a:solidFill>
          <a:schemeClr val="tx2">
            <a:lumMod val="10000"/>
            <a:lumOff val="9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l" defTabSz="889000">
            <a:lnSpc>
              <a:spcPct val="100000"/>
            </a:lnSpc>
            <a:spcBef>
              <a:spcPct val="0"/>
            </a:spcBef>
            <a:spcAft>
              <a:spcPct val="35000"/>
            </a:spcAft>
            <a:buNone/>
          </a:pPr>
          <a:r>
            <a:rPr lang="en-GB" sz="2000" b="1" kern="1200" dirty="0"/>
            <a:t>Initiatives for sustainability can lower inequality and enhance health outcomes, but they might clash with short-term financial limitations and need an initial investment.</a:t>
          </a:r>
          <a:endParaRPr lang="en-US" sz="2000" b="1" kern="1200" dirty="0"/>
        </a:p>
      </dsp:txBody>
      <dsp:txXfrm>
        <a:off x="7347870" y="1143324"/>
        <a:ext cx="3339941" cy="27833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396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0471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2404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94080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139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9078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859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72409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31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72860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03445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8027992"/>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1" r:id="rId6"/>
    <p:sldLayoutId id="2147483817" r:id="rId7"/>
    <p:sldLayoutId id="2147483818" r:id="rId8"/>
    <p:sldLayoutId id="2147483819" r:id="rId9"/>
    <p:sldLayoutId id="2147483820" r:id="rId10"/>
    <p:sldLayoutId id="214748382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bmj.com/content/385/bmj-2024-079259?utm" TargetMode="External"/><Relationship Id="rId13" Type="http://schemas.openxmlformats.org/officeDocument/2006/relationships/hyperlink" Target="https://ukhsa.blog.gov.uk/2016/09/02/our-support-for-population-behaviour-change/" TargetMode="External"/><Relationship Id="rId3" Type="http://schemas.openxmlformats.org/officeDocument/2006/relationships/hyperlink" Target="https://pmc.ncbi.nlm.nih.gov/articles/PMC12096788/" TargetMode="External"/><Relationship Id="rId7" Type="http://schemas.openxmlformats.org/officeDocument/2006/relationships/hyperlink" Target="https://www.iisd.org/mission-and-goals/sustainable-development" TargetMode="External"/><Relationship Id="rId12" Type="http://schemas.openxmlformats.org/officeDocument/2006/relationships/hyperlink" Target="https://www.ons.gov.uk/peoplepopulationandcommunity/wellbeing/methodologies/ukmeasuresofnationalwellbeinguserguide" TargetMode="External"/><Relationship Id="rId2" Type="http://schemas.openxmlformats.org/officeDocument/2006/relationships/hyperlink" Target="https://www.arenasolutions.com/resources/glossary/sustainable-development/" TargetMode="External"/><Relationship Id="rId1" Type="http://schemas.openxmlformats.org/officeDocument/2006/relationships/slideLayout" Target="../slideLayouts/slideLayout2.xml"/><Relationship Id="rId6" Type="http://schemas.openxmlformats.org/officeDocument/2006/relationships/hyperlink" Target="https://www.health.org.uk/sites/default/files/upload/publications/2020/Health%20Equity%20in%20England_The%20Marmot%20Review%2010%20Years%20On_full%20report.pdf" TargetMode="External"/><Relationship Id="rId11" Type="http://schemas.openxmlformats.org/officeDocument/2006/relationships/hyperlink" Target="https://onlinelibrary.wiley.com/doi/10.1002/gch2.201900021" TargetMode="External"/><Relationship Id="rId5" Type="http://schemas.openxmlformats.org/officeDocument/2006/relationships/hyperlink" Target="https://www.healtheconomicsunit.nhs.uk/social-economic-and-environmental-value" TargetMode="External"/><Relationship Id="rId10" Type="http://schemas.openxmlformats.org/officeDocument/2006/relationships/hyperlink" Target="https://www.england.nhs.uk/diabetes/diabetes-prevention/" TargetMode="External"/><Relationship Id="rId4" Type="http://schemas.openxmlformats.org/officeDocument/2006/relationships/hyperlink" Target="https://www.gov.uk/government/publications/health-and-social-care-integration-joining-up-care-for-people-places-and-populations" TargetMode="External"/><Relationship Id="rId9" Type="http://schemas.openxmlformats.org/officeDocument/2006/relationships/hyperlink" Target="https://www.england.nhs.uk/long-read/integrated-health-and-care/" TargetMode="External"/><Relationship Id="rId14" Type="http://schemas.openxmlformats.org/officeDocument/2006/relationships/hyperlink" Target="https://sdgdata.gov.uk/3/?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66" name="Straight Connector 106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68" name="Straight Connector 106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70" name="Rectangle 106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72" name="Straight Connector 107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University of Wales Trinity Saint David - Wikipedia">
            <a:extLst>
              <a:ext uri="{FF2B5EF4-FFF2-40B4-BE49-F238E27FC236}">
                <a16:creationId xmlns:a16="http://schemas.microsoft.com/office/drawing/2014/main" id="{CF3273F9-DDE0-4F26-9096-679607F1F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922" r="4920" b="-3"/>
          <a:stretch>
            <a:fillRect/>
          </a:stretch>
        </p:blipFill>
        <p:spPr bwMode="auto">
          <a:xfrm>
            <a:off x="790575" y="902448"/>
            <a:ext cx="4104154" cy="5053104"/>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3DFD5018-D8B5-301F-A3AA-A85A015688EB}"/>
              </a:ext>
            </a:extLst>
          </p:cNvPr>
          <p:cNvSpPr>
            <a:spLocks noGrp="1"/>
          </p:cNvSpPr>
          <p:nvPr>
            <p:ph type="subTitle" idx="1"/>
          </p:nvPr>
        </p:nvSpPr>
        <p:spPr>
          <a:xfrm>
            <a:off x="5427133" y="911130"/>
            <a:ext cx="6053328" cy="5044421"/>
          </a:xfrm>
          <a:solidFill>
            <a:schemeClr val="accent2">
              <a:lumMod val="40000"/>
              <a:lumOff val="60000"/>
            </a:schemeClr>
          </a:solidFill>
          <a:ln>
            <a:solidFill>
              <a:schemeClr val="tx2">
                <a:lumMod val="75000"/>
                <a:lumOff val="25000"/>
              </a:schemeClr>
            </a:solidFill>
          </a:ln>
        </p:spPr>
        <p:txBody>
          <a:bodyPr vert="horz" lIns="91440" tIns="45720" rIns="91440" bIns="45720" rtlCol="0">
            <a:normAutofit fontScale="92500" lnSpcReduction="10000"/>
          </a:bodyPr>
          <a:lstStyle/>
          <a:p>
            <a:pPr indent="-228600">
              <a:spcAft>
                <a:spcPts val="600"/>
              </a:spcAft>
              <a:buFont typeface="Arial" panose="020B0604020202020204" pitchFamily="34" charset="0"/>
              <a:buChar char="•"/>
            </a:pPr>
            <a:endParaRPr lang="en-US" sz="1900" b="1" dirty="0"/>
          </a:p>
          <a:p>
            <a:pPr indent="-228600">
              <a:spcAft>
                <a:spcPts val="600"/>
              </a:spcAft>
              <a:buFont typeface="Arial" panose="020B0604020202020204" pitchFamily="34" charset="0"/>
              <a:buChar char="•"/>
            </a:pPr>
            <a:r>
              <a:rPr lang="en-US" sz="2800" b="1" i="0" dirty="0">
                <a:latin typeface="Aptos" panose="020B0004020202020204" pitchFamily="34" charset="0"/>
              </a:rPr>
              <a:t>Name: Razia Khanom</a:t>
            </a:r>
          </a:p>
          <a:p>
            <a:pPr indent="-228600">
              <a:spcAft>
                <a:spcPts val="600"/>
              </a:spcAft>
              <a:buFont typeface="Arial" panose="020B0604020202020204" pitchFamily="34" charset="0"/>
              <a:buChar char="•"/>
            </a:pPr>
            <a:r>
              <a:rPr lang="en-US" sz="2800" b="1" i="0" dirty="0">
                <a:latin typeface="Aptos" panose="020B0004020202020204" pitchFamily="34" charset="0"/>
              </a:rPr>
              <a:t>Student Number: 2309155</a:t>
            </a:r>
          </a:p>
          <a:p>
            <a:pPr indent="-228600">
              <a:spcAft>
                <a:spcPts val="600"/>
              </a:spcAft>
              <a:buFont typeface="Arial" panose="020B0604020202020204" pitchFamily="34" charset="0"/>
              <a:buChar char="•"/>
            </a:pPr>
            <a:r>
              <a:rPr lang="en-US" sz="2800" b="1" i="0" dirty="0">
                <a:latin typeface="Aptos" panose="020B0004020202020204" pitchFamily="34" charset="0"/>
              </a:rPr>
              <a:t>Module: Health, Wealth &amp; Sustainable Development </a:t>
            </a:r>
          </a:p>
          <a:p>
            <a:pPr indent="-228600">
              <a:spcAft>
                <a:spcPts val="600"/>
              </a:spcAft>
              <a:buFont typeface="Arial" panose="020B0604020202020204" pitchFamily="34" charset="0"/>
              <a:buChar char="•"/>
            </a:pPr>
            <a:r>
              <a:rPr lang="en-US" sz="2800" b="1" i="0" dirty="0">
                <a:latin typeface="Aptos" panose="020B0004020202020204" pitchFamily="34" charset="0"/>
              </a:rPr>
              <a:t>Module Code: BMHP6030</a:t>
            </a:r>
          </a:p>
          <a:p>
            <a:pPr indent="-228600">
              <a:spcAft>
                <a:spcPts val="600"/>
              </a:spcAft>
              <a:buFont typeface="Arial" panose="020B0604020202020204" pitchFamily="34" charset="0"/>
              <a:buChar char="•"/>
            </a:pPr>
            <a:r>
              <a:rPr lang="en-US" sz="2800" b="1" i="0" dirty="0">
                <a:latin typeface="Aptos" panose="020B0004020202020204" pitchFamily="34" charset="0"/>
              </a:rPr>
              <a:t>Lecturer: Junaid Shaikh</a:t>
            </a:r>
          </a:p>
          <a:p>
            <a:pPr indent="-228600">
              <a:spcAft>
                <a:spcPts val="600"/>
              </a:spcAft>
              <a:buFont typeface="Arial" panose="020B0604020202020204" pitchFamily="34" charset="0"/>
              <a:buChar char="•"/>
            </a:pPr>
            <a:r>
              <a:rPr lang="en-US" sz="2800" b="1" i="0" dirty="0">
                <a:latin typeface="Aptos" panose="020B0004020202020204" pitchFamily="34" charset="0"/>
              </a:rPr>
              <a:t>Assignment Title: Component 1:  Presentation</a:t>
            </a:r>
            <a:endParaRPr lang="en-US" sz="1900" b="1" dirty="0"/>
          </a:p>
          <a:p>
            <a:pPr indent="-228600">
              <a:spcAft>
                <a:spcPts val="600"/>
              </a:spcAft>
              <a:buFont typeface="Arial" panose="020B0604020202020204" pitchFamily="34" charset="0"/>
              <a:buChar char="•"/>
            </a:pPr>
            <a:endParaRPr lang="en-US" sz="1900" b="1" dirty="0"/>
          </a:p>
        </p:txBody>
      </p:sp>
      <p:cxnSp>
        <p:nvCxnSpPr>
          <p:cNvPr id="1074" name="Straight Connector 107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2062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89396-3179-2CF2-77A4-3144F026B8EA}"/>
              </a:ext>
            </a:extLst>
          </p:cNvPr>
          <p:cNvSpPr>
            <a:spLocks noGrp="1"/>
          </p:cNvSpPr>
          <p:nvPr>
            <p:ph type="title"/>
          </p:nvPr>
        </p:nvSpPr>
        <p:spPr>
          <a:xfrm>
            <a:off x="700087" y="909638"/>
            <a:ext cx="10691813" cy="1155618"/>
          </a:xfrm>
        </p:spPr>
        <p:txBody>
          <a:bodyPr>
            <a:normAutofit/>
          </a:bodyPr>
          <a:lstStyle/>
          <a:p>
            <a:pPr>
              <a:lnSpc>
                <a:spcPct val="90000"/>
              </a:lnSpc>
            </a:pPr>
            <a:r>
              <a:rPr lang="en-GB" sz="3400" b="1" u="sng" dirty="0">
                <a:latin typeface="Aptos" panose="020B0004020202020204" pitchFamily="34" charset="0"/>
              </a:rPr>
              <a:t>Integrating Health, Wellbeing &amp; Sustainable Development in Health and Social Care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BA6953-5D97-457D-A8B1-8178DC98E4F1}"/>
              </a:ext>
            </a:extLst>
          </p:cNvPr>
          <p:cNvGraphicFramePr>
            <a:graphicFrameLocks noGrp="1"/>
          </p:cNvGraphicFramePr>
          <p:nvPr>
            <p:ph idx="1"/>
            <p:extLst>
              <p:ext uri="{D42A27DB-BD31-4B8C-83A1-F6EECF244321}">
                <p14:modId xmlns:p14="http://schemas.microsoft.com/office/powerpoint/2010/main" val="502602526"/>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5389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A83EC1F8-270F-83FB-CA83-67FC33CBAC25}"/>
              </a:ext>
            </a:extLst>
          </p:cNvPr>
          <p:cNvGraphicFramePr/>
          <p:nvPr>
            <p:extLst>
              <p:ext uri="{D42A27DB-BD31-4B8C-83A1-F6EECF244321}">
                <p14:modId xmlns:p14="http://schemas.microsoft.com/office/powerpoint/2010/main" val="4069241909"/>
              </p:ext>
            </p:extLst>
          </p:nvPr>
        </p:nvGraphicFramePr>
        <p:xfrm>
          <a:off x="805542" y="996042"/>
          <a:ext cx="10580915" cy="48320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879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597CB-01E3-D4E5-E3B1-7F8344970D28}"/>
              </a:ext>
            </a:extLst>
          </p:cNvPr>
          <p:cNvSpPr>
            <a:spLocks noGrp="1"/>
          </p:cNvSpPr>
          <p:nvPr>
            <p:ph type="title"/>
          </p:nvPr>
        </p:nvSpPr>
        <p:spPr/>
        <p:txBody>
          <a:bodyPr/>
          <a:lstStyle/>
          <a:p>
            <a:r>
              <a:rPr lang="en-GB" b="1" dirty="0">
                <a:latin typeface="Aptos" panose="020B0004020202020204" pitchFamily="34" charset="0"/>
              </a:rPr>
              <a:t>Defining wellbeing</a:t>
            </a:r>
          </a:p>
        </p:txBody>
      </p:sp>
      <p:sp>
        <p:nvSpPr>
          <p:cNvPr id="4" name="Content Placeholder 3">
            <a:extLst>
              <a:ext uri="{FF2B5EF4-FFF2-40B4-BE49-F238E27FC236}">
                <a16:creationId xmlns:a16="http://schemas.microsoft.com/office/drawing/2014/main" id="{C0CEB256-DA2C-7822-93E5-69308AEDB3B6}"/>
              </a:ext>
            </a:extLst>
          </p:cNvPr>
          <p:cNvSpPr>
            <a:spLocks noGrp="1"/>
          </p:cNvSpPr>
          <p:nvPr>
            <p:ph sz="half" idx="1"/>
          </p:nvPr>
        </p:nvSpPr>
        <p:spPr>
          <a:xfrm>
            <a:off x="699111" y="1781773"/>
            <a:ext cx="5212080" cy="1515948"/>
          </a:xfrm>
          <a:solidFill>
            <a:srgbClr val="99CCFF"/>
          </a:solidFill>
        </p:spPr>
        <p:txBody>
          <a:bodyPr>
            <a:normAutofit fontScale="92500" lnSpcReduction="10000"/>
          </a:bodyPr>
          <a:lstStyle/>
          <a:p>
            <a:pPr marL="0" indent="0">
              <a:buNone/>
            </a:pPr>
            <a:r>
              <a:rPr lang="en-GB" sz="2800" b="1" u="sng" dirty="0">
                <a:latin typeface="Aptos" panose="020B0004020202020204" pitchFamily="34" charset="0"/>
              </a:rPr>
              <a:t>Subjective</a:t>
            </a:r>
            <a:r>
              <a:rPr lang="en-GB" b="1" dirty="0">
                <a:latin typeface="Aptos" panose="020B0004020202020204" pitchFamily="34" charset="0"/>
              </a:rPr>
              <a:t> </a:t>
            </a:r>
          </a:p>
          <a:p>
            <a:r>
              <a:rPr lang="en-GB" b="1" dirty="0">
                <a:latin typeface="Aptos" panose="020B0004020202020204" pitchFamily="34" charset="0"/>
              </a:rPr>
              <a:t>Self‑reported life satisfaction, happiness, sense of purpose.				</a:t>
            </a:r>
          </a:p>
          <a:p>
            <a:pPr marL="0" indent="0">
              <a:buNone/>
            </a:pPr>
            <a:endParaRPr lang="en-GB" b="1" dirty="0">
              <a:latin typeface="Aptos" panose="020B0004020202020204" pitchFamily="34" charset="0"/>
            </a:endParaRPr>
          </a:p>
        </p:txBody>
      </p:sp>
      <p:sp>
        <p:nvSpPr>
          <p:cNvPr id="5" name="Content Placeholder 4">
            <a:extLst>
              <a:ext uri="{FF2B5EF4-FFF2-40B4-BE49-F238E27FC236}">
                <a16:creationId xmlns:a16="http://schemas.microsoft.com/office/drawing/2014/main" id="{2D7ADD01-FE0D-B6E9-A515-22C245B89459}"/>
              </a:ext>
            </a:extLst>
          </p:cNvPr>
          <p:cNvSpPr>
            <a:spLocks noGrp="1"/>
          </p:cNvSpPr>
          <p:nvPr>
            <p:ph sz="half" idx="2"/>
          </p:nvPr>
        </p:nvSpPr>
        <p:spPr>
          <a:xfrm>
            <a:off x="6096000" y="1781772"/>
            <a:ext cx="5295900" cy="1515948"/>
          </a:xfrm>
          <a:solidFill>
            <a:srgbClr val="99CCFF"/>
          </a:solidFill>
        </p:spPr>
        <p:txBody>
          <a:bodyPr>
            <a:normAutofit fontScale="92500" lnSpcReduction="10000"/>
          </a:bodyPr>
          <a:lstStyle/>
          <a:p>
            <a:pPr marL="0" indent="0">
              <a:buNone/>
            </a:pPr>
            <a:r>
              <a:rPr lang="en-GB" sz="2800" b="1" u="sng" dirty="0">
                <a:latin typeface="Aptos" panose="020B0004020202020204" pitchFamily="34" charset="0"/>
              </a:rPr>
              <a:t>Objective</a:t>
            </a:r>
          </a:p>
          <a:p>
            <a:r>
              <a:rPr lang="en-GB" b="1" dirty="0">
                <a:latin typeface="Aptos" panose="020B0004020202020204" pitchFamily="34" charset="0"/>
              </a:rPr>
              <a:t>Measurable conditions (income, housing, employment, health status).</a:t>
            </a:r>
          </a:p>
          <a:p>
            <a:pPr marL="0" indent="0">
              <a:buNone/>
            </a:pPr>
            <a:endParaRPr lang="en-GB" b="1" dirty="0">
              <a:latin typeface="Aptos" panose="020B0004020202020204" pitchFamily="34" charset="0"/>
            </a:endParaRPr>
          </a:p>
        </p:txBody>
      </p:sp>
      <p:sp>
        <p:nvSpPr>
          <p:cNvPr id="6" name="TextBox 5">
            <a:extLst>
              <a:ext uri="{FF2B5EF4-FFF2-40B4-BE49-F238E27FC236}">
                <a16:creationId xmlns:a16="http://schemas.microsoft.com/office/drawing/2014/main" id="{DE4E7C13-2B97-3678-61AB-2E5FC2E7FAF3}"/>
              </a:ext>
            </a:extLst>
          </p:cNvPr>
          <p:cNvSpPr txBox="1"/>
          <p:nvPr/>
        </p:nvSpPr>
        <p:spPr>
          <a:xfrm>
            <a:off x="700635" y="3560280"/>
            <a:ext cx="10691265" cy="1077218"/>
          </a:xfrm>
          <a:prstGeom prst="rect">
            <a:avLst/>
          </a:prstGeom>
          <a:solidFill>
            <a:schemeClr val="accent2">
              <a:lumMod val="60000"/>
              <a:lumOff val="40000"/>
            </a:schemeClr>
          </a:solidFill>
        </p:spPr>
        <p:txBody>
          <a:bodyPr wrap="square" rtlCol="0">
            <a:spAutoFit/>
          </a:bodyPr>
          <a:lstStyle/>
          <a:p>
            <a:r>
              <a:rPr lang="en-GB" sz="2400" b="1" dirty="0">
                <a:latin typeface="Aptos" panose="020B0004020202020204" pitchFamily="34" charset="0"/>
              </a:rPr>
              <a:t>					</a:t>
            </a:r>
            <a:r>
              <a:rPr lang="en-GB" sz="2400" b="1" u="sng" dirty="0">
                <a:latin typeface="Aptos" panose="020B0004020202020204" pitchFamily="34" charset="0"/>
              </a:rPr>
              <a:t>Holistic View</a:t>
            </a:r>
          </a:p>
          <a:p>
            <a:r>
              <a:rPr lang="en-GB" sz="2000" b="1" dirty="0">
                <a:latin typeface="Aptos" panose="020B0004020202020204" pitchFamily="34" charset="0"/>
              </a:rPr>
              <a:t>Physical, mental, emotional, social, and environmental aspects all contribute to wellbeing.</a:t>
            </a:r>
          </a:p>
          <a:p>
            <a:r>
              <a:rPr lang="en-GB" sz="2000" b="1" dirty="0">
                <a:latin typeface="Aptos" panose="020B0004020202020204" pitchFamily="34" charset="0"/>
              </a:rPr>
              <a:t> </a:t>
            </a:r>
          </a:p>
        </p:txBody>
      </p:sp>
      <p:sp>
        <p:nvSpPr>
          <p:cNvPr id="8" name="TextBox 7">
            <a:extLst>
              <a:ext uri="{FF2B5EF4-FFF2-40B4-BE49-F238E27FC236}">
                <a16:creationId xmlns:a16="http://schemas.microsoft.com/office/drawing/2014/main" id="{B6468906-E753-F0CB-569A-57D8EEA1532E}"/>
              </a:ext>
            </a:extLst>
          </p:cNvPr>
          <p:cNvSpPr txBox="1"/>
          <p:nvPr/>
        </p:nvSpPr>
        <p:spPr>
          <a:xfrm>
            <a:off x="699111" y="4900057"/>
            <a:ext cx="10692789" cy="1015663"/>
          </a:xfrm>
          <a:prstGeom prst="rect">
            <a:avLst/>
          </a:prstGeom>
          <a:solidFill>
            <a:schemeClr val="tx2">
              <a:lumMod val="10000"/>
              <a:lumOff val="90000"/>
            </a:schemeClr>
          </a:solidFill>
        </p:spPr>
        <p:txBody>
          <a:bodyPr wrap="square" rtlCol="0">
            <a:spAutoFit/>
          </a:bodyPr>
          <a:lstStyle/>
          <a:p>
            <a:r>
              <a:rPr lang="en-GB" sz="2000" b="1" dirty="0">
                <a:latin typeface="Aptos" panose="020B0004020202020204" pitchFamily="34" charset="0"/>
              </a:rPr>
              <a:t>While wellness necessitates cross-sector collaboration (housing, employment, environment), health services often focus on clinical indicators, raising funding and governance challenges.</a:t>
            </a:r>
          </a:p>
        </p:txBody>
      </p:sp>
      <p:sp>
        <p:nvSpPr>
          <p:cNvPr id="10" name="TextBox 9">
            <a:extLst>
              <a:ext uri="{FF2B5EF4-FFF2-40B4-BE49-F238E27FC236}">
                <a16:creationId xmlns:a16="http://schemas.microsoft.com/office/drawing/2014/main" id="{7532D1DC-50F9-C9FD-955A-948834272FAA}"/>
              </a:ext>
            </a:extLst>
          </p:cNvPr>
          <p:cNvSpPr txBox="1"/>
          <p:nvPr/>
        </p:nvSpPr>
        <p:spPr>
          <a:xfrm>
            <a:off x="4359729" y="6239834"/>
            <a:ext cx="7032171" cy="369332"/>
          </a:xfrm>
          <a:prstGeom prst="rect">
            <a:avLst/>
          </a:prstGeom>
          <a:noFill/>
        </p:spPr>
        <p:txBody>
          <a:bodyPr wrap="square" rtlCol="0">
            <a:spAutoFit/>
          </a:bodyPr>
          <a:lstStyle/>
          <a:p>
            <a:r>
              <a:rPr lang="en-GB" dirty="0"/>
              <a:t>					(ONS, 2021).</a:t>
            </a:r>
          </a:p>
        </p:txBody>
      </p:sp>
    </p:spTree>
    <p:extLst>
      <p:ext uri="{BB962C8B-B14F-4D97-AF65-F5344CB8AC3E}">
        <p14:creationId xmlns:p14="http://schemas.microsoft.com/office/powerpoint/2010/main" val="3040073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EC102D8-A589-F637-FA74-EB028032AF77}"/>
              </a:ext>
            </a:extLst>
          </p:cNvPr>
          <p:cNvSpPr>
            <a:spLocks noGrp="1"/>
          </p:cNvSpPr>
          <p:nvPr>
            <p:ph type="title"/>
          </p:nvPr>
        </p:nvSpPr>
        <p:spPr>
          <a:xfrm>
            <a:off x="702129" y="914759"/>
            <a:ext cx="2806615" cy="4653279"/>
          </a:xfrm>
        </p:spPr>
        <p:txBody>
          <a:bodyPr>
            <a:normAutofit/>
          </a:bodyPr>
          <a:lstStyle/>
          <a:p>
            <a:r>
              <a:rPr lang="en-GB" sz="3100" dirty="0"/>
              <a:t>Defining Sustainable development</a:t>
            </a:r>
          </a:p>
        </p:txBody>
      </p:sp>
      <p:sp>
        <p:nvSpPr>
          <p:cNvPr id="3" name="Content Placeholder 2">
            <a:extLst>
              <a:ext uri="{FF2B5EF4-FFF2-40B4-BE49-F238E27FC236}">
                <a16:creationId xmlns:a16="http://schemas.microsoft.com/office/drawing/2014/main" id="{12F5E16D-A97B-5A59-F2AD-C043782B45BF}"/>
              </a:ext>
            </a:extLst>
          </p:cNvPr>
          <p:cNvSpPr>
            <a:spLocks noGrp="1"/>
          </p:cNvSpPr>
          <p:nvPr>
            <p:ph idx="1"/>
          </p:nvPr>
        </p:nvSpPr>
        <p:spPr>
          <a:xfrm>
            <a:off x="3902149" y="978558"/>
            <a:ext cx="7591859" cy="5091495"/>
          </a:xfrm>
        </p:spPr>
        <p:txBody>
          <a:bodyPr>
            <a:normAutofit fontScale="85000" lnSpcReduction="20000"/>
          </a:bodyPr>
          <a:lstStyle/>
          <a:p>
            <a:pPr marL="0" indent="0">
              <a:buNone/>
            </a:pPr>
            <a:r>
              <a:rPr lang="en-GB" sz="2400" b="1" u="sng" dirty="0"/>
              <a:t>What is sustainable development?</a:t>
            </a:r>
          </a:p>
          <a:p>
            <a:r>
              <a:rPr lang="en-GB" dirty="0"/>
              <a:t>Sustainable development is development that satisfies current demands without compromising the ability of future generations to fulfil their own needs.</a:t>
            </a:r>
          </a:p>
          <a:p>
            <a:pPr marL="0" indent="0">
              <a:buNone/>
            </a:pPr>
            <a:r>
              <a:rPr lang="en-GB" sz="2400" b="1" u="sng" dirty="0"/>
              <a:t>Brundtland Definition</a:t>
            </a:r>
          </a:p>
          <a:p>
            <a:r>
              <a:rPr lang="en-GB" dirty="0"/>
              <a:t>The fundamental explanation of sustainable development is referred to in the Brundtland definition. Former Norwegian Prime Minister Gro Harlem Brundtland led the 1987 UN Brundtland Report (Our Common Future), which founded it. Current business sustainability and environmental initiatives around the world are based on this definition (IISD, 2026). </a:t>
            </a:r>
          </a:p>
          <a:p>
            <a:r>
              <a:rPr lang="en-GB" b="1" dirty="0"/>
              <a:t>Three Pillars:</a:t>
            </a:r>
            <a:r>
              <a:rPr lang="en-GB" dirty="0"/>
              <a:t> Environmental, social, economic.</a:t>
            </a:r>
          </a:p>
          <a:p>
            <a:r>
              <a:rPr lang="en-GB" dirty="0"/>
              <a:t>Health Link: Health systems both influence and react to social and environmental factors (such as inequality, employment, pollution, and the climate). Issa, R. et al., (2024). </a:t>
            </a:r>
          </a:p>
          <a:p>
            <a:r>
              <a:rPr lang="en-GB" dirty="0"/>
              <a:t>Reducing health disparities, advancing social justice, and guaranteeing financial sustainability are all components of sustainable development in health, which goes beyond simply building "green hospitals."</a:t>
            </a:r>
          </a:p>
        </p:txBody>
      </p:sp>
      <p:pic>
        <p:nvPicPr>
          <p:cNvPr id="5122" name="Picture 2" descr="Sustainable Development Definition | Arena">
            <a:extLst>
              <a:ext uri="{FF2B5EF4-FFF2-40B4-BE49-F238E27FC236}">
                <a16:creationId xmlns:a16="http://schemas.microsoft.com/office/drawing/2014/main" id="{08C88915-0138-FDB5-B139-F6AE5BAB71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6330" y="2468053"/>
            <a:ext cx="3118212" cy="31727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EE40F6-4BD2-0EA4-8D49-0FE8A1354ED4}"/>
              </a:ext>
            </a:extLst>
          </p:cNvPr>
          <p:cNvSpPr txBox="1"/>
          <p:nvPr/>
        </p:nvSpPr>
        <p:spPr>
          <a:xfrm>
            <a:off x="114301" y="5720899"/>
            <a:ext cx="3787848" cy="400110"/>
          </a:xfrm>
          <a:prstGeom prst="rect">
            <a:avLst/>
          </a:prstGeom>
          <a:noFill/>
        </p:spPr>
        <p:txBody>
          <a:bodyPr wrap="square" rtlCol="0">
            <a:spAutoFit/>
          </a:bodyPr>
          <a:lstStyle/>
          <a:p>
            <a:r>
              <a:rPr lang="en-GB" sz="1000" dirty="0"/>
              <a:t>https://www.arenasolutions.com/wp-content/uploads/what-is-supply-sustainable-development.png</a:t>
            </a:r>
          </a:p>
        </p:txBody>
      </p:sp>
    </p:spTree>
    <p:extLst>
      <p:ext uri="{BB962C8B-B14F-4D97-AF65-F5344CB8AC3E}">
        <p14:creationId xmlns:p14="http://schemas.microsoft.com/office/powerpoint/2010/main" val="3585545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C2DC4-854E-FF80-63BF-3C0C74D6A8BF}"/>
              </a:ext>
            </a:extLst>
          </p:cNvPr>
          <p:cNvSpPr>
            <a:spLocks noGrp="1"/>
          </p:cNvSpPr>
          <p:nvPr>
            <p:ph type="title"/>
          </p:nvPr>
        </p:nvSpPr>
        <p:spPr>
          <a:xfrm>
            <a:off x="700087" y="909638"/>
            <a:ext cx="10691813" cy="1155618"/>
          </a:xfrm>
          <a:solidFill>
            <a:srgbClr val="99CCFF"/>
          </a:solidFill>
        </p:spPr>
        <p:txBody>
          <a:bodyPr>
            <a:normAutofit/>
          </a:bodyPr>
          <a:lstStyle/>
          <a:p>
            <a:pPr>
              <a:lnSpc>
                <a:spcPct val="90000"/>
              </a:lnSpc>
            </a:pPr>
            <a:r>
              <a:rPr lang="en-GB" sz="3700">
                <a:solidFill>
                  <a:srgbClr val="002060"/>
                </a:solidFill>
              </a:rPr>
              <a:t>United Nations SDGs and SDG 3 (Good Health and Wellbeing)</a:t>
            </a:r>
            <a:endParaRPr lang="en-GB" sz="3700" dirty="0">
              <a:solidFill>
                <a:srgbClr val="002060"/>
              </a:solidFill>
            </a:endParaRP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D4C3E29-AE4A-C088-5F5E-83169450BE31}"/>
              </a:ext>
            </a:extLst>
          </p:cNvPr>
          <p:cNvGraphicFramePr>
            <a:graphicFrameLocks noGrp="1"/>
          </p:cNvGraphicFramePr>
          <p:nvPr>
            <p:ph idx="1"/>
            <p:extLst>
              <p:ext uri="{D42A27DB-BD31-4B8C-83A1-F6EECF244321}">
                <p14:modId xmlns:p14="http://schemas.microsoft.com/office/powerpoint/2010/main" val="1893929697"/>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7473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05F4D-F968-53E0-B800-A487FA3A7603}"/>
              </a:ext>
            </a:extLst>
          </p:cNvPr>
          <p:cNvSpPr>
            <a:spLocks noGrp="1"/>
          </p:cNvSpPr>
          <p:nvPr>
            <p:ph type="title"/>
          </p:nvPr>
        </p:nvSpPr>
        <p:spPr>
          <a:xfrm>
            <a:off x="700087" y="909638"/>
            <a:ext cx="10691813" cy="1155618"/>
          </a:xfrm>
          <a:solidFill>
            <a:schemeClr val="bg1">
              <a:lumMod val="85000"/>
            </a:schemeClr>
          </a:solidFill>
        </p:spPr>
        <p:txBody>
          <a:bodyPr>
            <a:normAutofit/>
          </a:bodyPr>
          <a:lstStyle/>
          <a:p>
            <a:pPr>
              <a:lnSpc>
                <a:spcPct val="90000"/>
              </a:lnSpc>
            </a:pPr>
            <a:r>
              <a:rPr lang="en-GB" sz="3700" b="1" dirty="0">
                <a:solidFill>
                  <a:srgbClr val="002060"/>
                </a:solidFill>
                <a:latin typeface="+mn-lt"/>
              </a:rPr>
              <a:t>Integration of health, wellbeing and Sustainable Development</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D72CA5-8103-6F67-CAD8-EA51266ABB5E}"/>
              </a:ext>
            </a:extLst>
          </p:cNvPr>
          <p:cNvGraphicFramePr>
            <a:graphicFrameLocks noGrp="1"/>
          </p:cNvGraphicFramePr>
          <p:nvPr>
            <p:ph idx="1"/>
            <p:extLst>
              <p:ext uri="{D42A27DB-BD31-4B8C-83A1-F6EECF244321}">
                <p14:modId xmlns:p14="http://schemas.microsoft.com/office/powerpoint/2010/main" val="2578937636"/>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20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6E9C58-1443-9482-CB81-95906137BEC4}"/>
              </a:ext>
            </a:extLst>
          </p:cNvPr>
          <p:cNvSpPr>
            <a:spLocks noGrp="1"/>
          </p:cNvSpPr>
          <p:nvPr>
            <p:ph type="title"/>
          </p:nvPr>
        </p:nvSpPr>
        <p:spPr>
          <a:xfrm>
            <a:off x="750367" y="722376"/>
            <a:ext cx="10691265" cy="1371030"/>
          </a:xfrm>
          <a:solidFill>
            <a:srgbClr val="99CCFF"/>
          </a:solidFill>
          <a:ln>
            <a:solidFill>
              <a:schemeClr val="tx2">
                <a:lumMod val="75000"/>
                <a:lumOff val="25000"/>
              </a:schemeClr>
            </a:solidFill>
          </a:ln>
        </p:spPr>
        <p:txBody>
          <a:bodyPr>
            <a:normAutofit/>
          </a:bodyPr>
          <a:lstStyle/>
          <a:p>
            <a:r>
              <a:rPr lang="en-GB" dirty="0"/>
              <a:t>Theoretical perspectives: Biopsychosocial model</a:t>
            </a:r>
          </a:p>
        </p:txBody>
      </p:sp>
      <p:graphicFrame>
        <p:nvGraphicFramePr>
          <p:cNvPr id="11" name="Content Placeholder 2">
            <a:extLst>
              <a:ext uri="{FF2B5EF4-FFF2-40B4-BE49-F238E27FC236}">
                <a16:creationId xmlns:a16="http://schemas.microsoft.com/office/drawing/2014/main" id="{DC5E9DD0-0BE0-24A7-40E4-D2EDF7B99285}"/>
              </a:ext>
            </a:extLst>
          </p:cNvPr>
          <p:cNvGraphicFramePr>
            <a:graphicFrameLocks noGrp="1"/>
          </p:cNvGraphicFramePr>
          <p:nvPr>
            <p:ph idx="1"/>
            <p:extLst>
              <p:ext uri="{D42A27DB-BD31-4B8C-83A1-F6EECF244321}">
                <p14:modId xmlns:p14="http://schemas.microsoft.com/office/powerpoint/2010/main" val="957614134"/>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700635" y="2475090"/>
          <a:ext cx="10687812" cy="4088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346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222A0-A931-A012-28A4-7CE1F9FD6A71}"/>
              </a:ext>
            </a:extLst>
          </p:cNvPr>
          <p:cNvSpPr>
            <a:spLocks noGrp="1"/>
          </p:cNvSpPr>
          <p:nvPr>
            <p:ph type="title"/>
          </p:nvPr>
        </p:nvSpPr>
        <p:spPr>
          <a:xfrm>
            <a:off x="700087" y="909637"/>
            <a:ext cx="6903583" cy="1148457"/>
          </a:xfrm>
        </p:spPr>
        <p:txBody>
          <a:bodyPr>
            <a:normAutofit fontScale="90000"/>
          </a:bodyPr>
          <a:lstStyle/>
          <a:p>
            <a:pPr>
              <a:lnSpc>
                <a:spcPct val="90000"/>
              </a:lnSpc>
            </a:pPr>
            <a:r>
              <a:rPr lang="en-GB" b="1" dirty="0"/>
              <a:t>Ecological and holistic models</a:t>
            </a:r>
          </a:p>
        </p:txBody>
      </p:sp>
      <p:cxnSp>
        <p:nvCxnSpPr>
          <p:cNvPr id="6153" name="Straight Connector 6152">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157" name="Content Placeholder 2">
            <a:extLst>
              <a:ext uri="{FF2B5EF4-FFF2-40B4-BE49-F238E27FC236}">
                <a16:creationId xmlns:a16="http://schemas.microsoft.com/office/drawing/2014/main" id="{B3F27175-EC68-F600-05EA-6E0F1B1FA66C}"/>
              </a:ext>
            </a:extLst>
          </p:cNvPr>
          <p:cNvGraphicFramePr>
            <a:graphicFrameLocks noGrp="1"/>
          </p:cNvGraphicFramePr>
          <p:nvPr>
            <p:ph idx="1"/>
            <p:extLst>
              <p:ext uri="{D42A27DB-BD31-4B8C-83A1-F6EECF244321}">
                <p14:modId xmlns:p14="http://schemas.microsoft.com/office/powerpoint/2010/main" val="3756242503"/>
              </p:ext>
            </p:extLst>
          </p:nvPr>
        </p:nvGraphicFramePr>
        <p:xfrm>
          <a:off x="700088" y="2069593"/>
          <a:ext cx="6400800" cy="4064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Is Your Idea of Well-Being Too Small? | Psychology Today United Kingdom">
            <a:extLst>
              <a:ext uri="{FF2B5EF4-FFF2-40B4-BE49-F238E27FC236}">
                <a16:creationId xmlns:a16="http://schemas.microsoft.com/office/drawing/2014/main" id="{80240E5D-15A1-76C7-D46B-9053870FAD14}"/>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487920" y="1149009"/>
            <a:ext cx="3903980" cy="3739891"/>
          </a:xfrm>
          <a:prstGeom prst="rect">
            <a:avLst/>
          </a:prstGeom>
          <a:noFill/>
          <a:extLst>
            <a:ext uri="{909E8E84-426E-40DD-AFC4-6F175D3DCCD1}">
              <a14:hiddenFill xmlns:a14="http://schemas.microsoft.com/office/drawing/2010/main">
                <a:solidFill>
                  <a:srgbClr val="FFFFFF"/>
                </a:solidFill>
              </a14:hiddenFill>
            </a:ext>
          </a:extLst>
        </p:spPr>
      </p:pic>
      <p:cxnSp>
        <p:nvCxnSpPr>
          <p:cNvPr id="6155" name="Straight Connector 6154">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EE61C06-646A-1D16-4F47-4392593AA584}"/>
              </a:ext>
            </a:extLst>
          </p:cNvPr>
          <p:cNvSpPr txBox="1"/>
          <p:nvPr/>
        </p:nvSpPr>
        <p:spPr>
          <a:xfrm>
            <a:off x="7603671" y="5094645"/>
            <a:ext cx="4588329" cy="338554"/>
          </a:xfrm>
          <a:prstGeom prst="rect">
            <a:avLst/>
          </a:prstGeom>
          <a:noFill/>
        </p:spPr>
        <p:txBody>
          <a:bodyPr wrap="square" rtlCol="0">
            <a:spAutoFit/>
          </a:bodyPr>
          <a:lstStyle/>
          <a:p>
            <a:r>
              <a:rPr lang="en-GB" sz="800" dirty="0"/>
              <a:t>https://cdn2.psychologytoday.com/assets/styles/article_inline_full_caption/public/field_blog_entry_images/2026-04/picture1_3.png.jpg?itok=H6dg7qO4</a:t>
            </a:r>
          </a:p>
        </p:txBody>
      </p:sp>
    </p:spTree>
    <p:extLst>
      <p:ext uri="{BB962C8B-B14F-4D97-AF65-F5344CB8AC3E}">
        <p14:creationId xmlns:p14="http://schemas.microsoft.com/office/powerpoint/2010/main" val="148987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A17B-56BD-9D34-5F1A-8448517DEA48}"/>
              </a:ext>
            </a:extLst>
          </p:cNvPr>
          <p:cNvSpPr>
            <a:spLocks noGrp="1"/>
          </p:cNvSpPr>
          <p:nvPr>
            <p:ph type="title"/>
          </p:nvPr>
        </p:nvSpPr>
        <p:spPr>
          <a:solidFill>
            <a:srgbClr val="99CCFF"/>
          </a:solidFill>
        </p:spPr>
        <p:txBody>
          <a:bodyPr>
            <a:normAutofit fontScale="90000"/>
          </a:bodyPr>
          <a:lstStyle/>
          <a:p>
            <a:r>
              <a:rPr lang="en-GB" b="1" u="sng" dirty="0"/>
              <a:t>Health Belief Model (HBM) for planning interventions</a:t>
            </a:r>
          </a:p>
        </p:txBody>
      </p:sp>
      <p:sp>
        <p:nvSpPr>
          <p:cNvPr id="3" name="Content Placeholder 2">
            <a:extLst>
              <a:ext uri="{FF2B5EF4-FFF2-40B4-BE49-F238E27FC236}">
                <a16:creationId xmlns:a16="http://schemas.microsoft.com/office/drawing/2014/main" id="{47AC9CA3-582E-ED65-6B0E-61C7495E4537}"/>
              </a:ext>
            </a:extLst>
          </p:cNvPr>
          <p:cNvSpPr>
            <a:spLocks noGrp="1"/>
          </p:cNvSpPr>
          <p:nvPr>
            <p:ph idx="1"/>
          </p:nvPr>
        </p:nvSpPr>
        <p:spPr>
          <a:xfrm>
            <a:off x="700635" y="2221992"/>
            <a:ext cx="10691265" cy="3884894"/>
          </a:xfrm>
          <a:solidFill>
            <a:schemeClr val="accent2">
              <a:lumMod val="20000"/>
              <a:lumOff val="80000"/>
            </a:schemeClr>
          </a:solidFill>
        </p:spPr>
        <p:txBody>
          <a:bodyPr>
            <a:normAutofit fontScale="92500"/>
          </a:bodyPr>
          <a:lstStyle/>
          <a:p>
            <a:pPr marL="0" indent="0">
              <a:buNone/>
            </a:pPr>
            <a:r>
              <a:rPr lang="en-GB" sz="2400" b="1" u="sng" dirty="0">
                <a:highlight>
                  <a:srgbClr val="CCECFF"/>
                </a:highlight>
              </a:rPr>
              <a:t>Key concepts:</a:t>
            </a:r>
          </a:p>
          <a:p>
            <a:r>
              <a:rPr lang="en-GB" b="1" dirty="0"/>
              <a:t> include perceived vulnerability, severity, benefits, barriers and self-efficacy.</a:t>
            </a:r>
          </a:p>
          <a:p>
            <a:pPr marL="0" indent="0">
              <a:buNone/>
            </a:pPr>
            <a:r>
              <a:rPr lang="en-GB" sz="2400" b="1" u="sng" dirty="0">
                <a:highlight>
                  <a:srgbClr val="CCECFF"/>
                </a:highlight>
              </a:rPr>
              <a:t>Use in campaigns in the UK:</a:t>
            </a:r>
          </a:p>
          <a:p>
            <a:r>
              <a:rPr lang="en-GB" b="1" dirty="0"/>
              <a:t>HBM is frequently used indirectly in screening programs, immunisation campaigns, and lifestyle initiative programs like Change4Life.</a:t>
            </a:r>
          </a:p>
          <a:p>
            <a:pPr marL="0" indent="0">
              <a:buNone/>
            </a:pPr>
            <a:r>
              <a:rPr lang="en-GB" sz="2400" b="1" u="sng" dirty="0">
                <a:highlight>
                  <a:srgbClr val="CCECFF"/>
                </a:highlight>
              </a:rPr>
              <a:t>Critical evaluation:</a:t>
            </a:r>
          </a:p>
          <a:p>
            <a:r>
              <a:rPr lang="en-GB" b="1" dirty="0"/>
              <a:t>Strengths: Helpful in designing messages that tackle barriers and beliefs.</a:t>
            </a:r>
          </a:p>
          <a:p>
            <a:r>
              <a:rPr lang="en-GB" b="1" dirty="0"/>
              <a:t>Limitations: Individual cognition is the main focus; structural variables (poverty, environment, and culture), which are essential to fair and sustainable health, receive less consideration.</a:t>
            </a:r>
          </a:p>
        </p:txBody>
      </p:sp>
    </p:spTree>
    <p:extLst>
      <p:ext uri="{BB962C8B-B14F-4D97-AF65-F5344CB8AC3E}">
        <p14:creationId xmlns:p14="http://schemas.microsoft.com/office/powerpoint/2010/main" val="1039677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86D2BD-5C56-1F55-A4A3-937C4771F813}"/>
              </a:ext>
            </a:extLst>
          </p:cNvPr>
          <p:cNvSpPr>
            <a:spLocks noGrp="1"/>
          </p:cNvSpPr>
          <p:nvPr>
            <p:ph type="title"/>
          </p:nvPr>
        </p:nvSpPr>
        <p:spPr>
          <a:xfrm>
            <a:off x="375559" y="555712"/>
            <a:ext cx="4686295" cy="2959568"/>
          </a:xfrm>
          <a:solidFill>
            <a:srgbClr val="CCECFF"/>
          </a:solidFill>
          <a:ln>
            <a:solidFill>
              <a:schemeClr val="tx2">
                <a:lumMod val="75000"/>
                <a:lumOff val="25000"/>
              </a:schemeClr>
            </a:solidFill>
          </a:ln>
        </p:spPr>
        <p:txBody>
          <a:bodyPr>
            <a:noAutofit/>
          </a:bodyPr>
          <a:lstStyle/>
          <a:p>
            <a:pPr>
              <a:lnSpc>
                <a:spcPct val="90000"/>
              </a:lnSpc>
            </a:pPr>
            <a:r>
              <a:rPr lang="en-GB" sz="3600" b="1" dirty="0"/>
              <a:t>Policy and governance: Health in All Policies &amp; WHO frameworks</a:t>
            </a:r>
          </a:p>
        </p:txBody>
      </p:sp>
      <p:pic>
        <p:nvPicPr>
          <p:cNvPr id="7" name="Graphic 6" descr="Scales of Justice">
            <a:extLst>
              <a:ext uri="{FF2B5EF4-FFF2-40B4-BE49-F238E27FC236}">
                <a16:creationId xmlns:a16="http://schemas.microsoft.com/office/drawing/2014/main" id="{45D38B6D-BEA1-B889-DD0B-FB319268D0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5" name="Straight Connector 14">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3E4A92-2796-9FB6-C497-E9F764300353}"/>
              </a:ext>
            </a:extLst>
          </p:cNvPr>
          <p:cNvSpPr>
            <a:spLocks noGrp="1"/>
          </p:cNvSpPr>
          <p:nvPr>
            <p:ph idx="1"/>
          </p:nvPr>
        </p:nvSpPr>
        <p:spPr>
          <a:xfrm>
            <a:off x="5576418" y="555712"/>
            <a:ext cx="5916168" cy="5614416"/>
          </a:xfrm>
          <a:solidFill>
            <a:srgbClr val="CCECFF"/>
          </a:solidFill>
          <a:ln>
            <a:solidFill>
              <a:schemeClr val="tx2">
                <a:lumMod val="75000"/>
                <a:lumOff val="25000"/>
              </a:schemeClr>
            </a:solidFill>
          </a:ln>
        </p:spPr>
        <p:txBody>
          <a:bodyPr>
            <a:normAutofit/>
          </a:bodyPr>
          <a:lstStyle/>
          <a:p>
            <a:r>
              <a:rPr lang="en-GB" sz="2400" b="1" u="sng" dirty="0"/>
              <a:t>Health in All Policies (HiAP): </a:t>
            </a:r>
            <a:r>
              <a:rPr lang="en-GB" b="1" dirty="0"/>
              <a:t>is a strategy that incorporates health concerns into all areas of policymaking, including housing, transportation and education.</a:t>
            </a:r>
          </a:p>
          <a:p>
            <a:r>
              <a:rPr lang="en-GB" sz="2400" b="1" u="sng" dirty="0"/>
              <a:t>WHO perspective: </a:t>
            </a:r>
            <a:r>
              <a:rPr lang="en-GB" b="1" dirty="0"/>
              <a:t>HiAP promotes the SDGs by addressing social determinants of health.</a:t>
            </a:r>
          </a:p>
          <a:p>
            <a:r>
              <a:rPr lang="en-GB" sz="2400" b="1" u="sng" dirty="0"/>
              <a:t>Critical point: </a:t>
            </a:r>
            <a:r>
              <a:rPr lang="en-GB" b="1" dirty="0"/>
              <a:t>HiAP is conceptually strong but politically difficult, it needs long-term dedication, strong leadership, and intersectoral governance, if it is not supported by resources and accountability, it runs the risk of being symbolic.</a:t>
            </a:r>
          </a:p>
          <a:p>
            <a:pPr marL="0" indent="0">
              <a:buNone/>
            </a:pPr>
            <a:r>
              <a:rPr lang="en-GB" b="1" dirty="0"/>
              <a:t>			</a:t>
            </a:r>
          </a:p>
          <a:p>
            <a:pPr marL="0" indent="0">
              <a:buNone/>
            </a:pPr>
            <a:r>
              <a:rPr lang="en-GB" b="1" dirty="0"/>
              <a:t>			GOV.UK (2022).</a:t>
            </a:r>
          </a:p>
          <a:p>
            <a:endParaRPr lang="en-GB" dirty="0"/>
          </a:p>
        </p:txBody>
      </p:sp>
    </p:spTree>
    <p:extLst>
      <p:ext uri="{BB962C8B-B14F-4D97-AF65-F5344CB8AC3E}">
        <p14:creationId xmlns:p14="http://schemas.microsoft.com/office/powerpoint/2010/main" val="3370785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4778C2-0994-BAB9-BBB9-50D595DE925A}"/>
              </a:ext>
            </a:extLst>
          </p:cNvPr>
          <p:cNvSpPr>
            <a:spLocks noGrp="1"/>
          </p:cNvSpPr>
          <p:nvPr>
            <p:ph type="title"/>
          </p:nvPr>
        </p:nvSpPr>
        <p:spPr>
          <a:xfrm>
            <a:off x="700636" y="722376"/>
            <a:ext cx="10691265" cy="1371030"/>
          </a:xfrm>
          <a:solidFill>
            <a:srgbClr val="99CCFF"/>
          </a:solidFill>
          <a:ln>
            <a:solidFill>
              <a:schemeClr val="tx2">
                <a:lumMod val="75000"/>
                <a:lumOff val="25000"/>
              </a:schemeClr>
            </a:solidFill>
          </a:ln>
        </p:spPr>
        <p:txBody>
          <a:bodyPr>
            <a:normAutofit/>
          </a:bodyPr>
          <a:lstStyle/>
          <a:p>
            <a:r>
              <a:rPr lang="en-GB" b="1" dirty="0"/>
              <a:t>UK policy: NHS Long Term Plan and integration agenda</a:t>
            </a:r>
          </a:p>
        </p:txBody>
      </p:sp>
      <p:graphicFrame>
        <p:nvGraphicFramePr>
          <p:cNvPr id="11" name="Content Placeholder 2">
            <a:extLst>
              <a:ext uri="{FF2B5EF4-FFF2-40B4-BE49-F238E27FC236}">
                <a16:creationId xmlns:a16="http://schemas.microsoft.com/office/drawing/2014/main" id="{AB3AA907-4FC7-5F7B-5002-D29E49E917F3}"/>
              </a:ext>
            </a:extLst>
          </p:cNvPr>
          <p:cNvGraphicFramePr>
            <a:graphicFrameLocks noGrp="1"/>
          </p:cNvGraphicFramePr>
          <p:nvPr>
            <p:ph idx="1"/>
            <p:extLst>
              <p:ext uri="{D42A27DB-BD31-4B8C-83A1-F6EECF244321}">
                <p14:modId xmlns:p14="http://schemas.microsoft.com/office/powerpoint/2010/main" val="1331389186"/>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704089" y="2293126"/>
          <a:ext cx="10687812" cy="4336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7009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F387C-EE1D-4BEF-ADAD-9E764A035584}"/>
              </a:ext>
            </a:extLst>
          </p:cNvPr>
          <p:cNvSpPr>
            <a:spLocks noGrp="1"/>
          </p:cNvSpPr>
          <p:nvPr>
            <p:ph type="title"/>
          </p:nvPr>
        </p:nvSpPr>
        <p:spPr>
          <a:xfrm>
            <a:off x="700636" y="759238"/>
            <a:ext cx="10691265" cy="1371030"/>
          </a:xfrm>
          <a:solidFill>
            <a:schemeClr val="bg1">
              <a:lumMod val="95000"/>
            </a:schemeClr>
          </a:solidFill>
          <a:ln>
            <a:solidFill>
              <a:schemeClr val="tx2">
                <a:lumMod val="75000"/>
                <a:lumOff val="25000"/>
              </a:schemeClr>
            </a:solidFill>
          </a:ln>
        </p:spPr>
        <p:txBody>
          <a:bodyPr>
            <a:normAutofit/>
          </a:bodyPr>
          <a:lstStyle/>
          <a:p>
            <a:r>
              <a:rPr lang="en-GB" b="1" dirty="0"/>
              <a:t>Sustainable development and the NHS: Net Zero and SEE value</a:t>
            </a:r>
          </a:p>
        </p:txBody>
      </p:sp>
      <p:graphicFrame>
        <p:nvGraphicFramePr>
          <p:cNvPr id="11" name="Content Placeholder 2">
            <a:extLst>
              <a:ext uri="{FF2B5EF4-FFF2-40B4-BE49-F238E27FC236}">
                <a16:creationId xmlns:a16="http://schemas.microsoft.com/office/drawing/2014/main" id="{6283D5C8-53EE-AC18-5082-13E11968A950}"/>
              </a:ext>
            </a:extLst>
          </p:cNvPr>
          <p:cNvGraphicFramePr>
            <a:graphicFrameLocks noGrp="1"/>
          </p:cNvGraphicFramePr>
          <p:nvPr>
            <p:ph idx="1"/>
            <p:extLst>
              <p:ext uri="{D42A27DB-BD31-4B8C-83A1-F6EECF244321}">
                <p14:modId xmlns:p14="http://schemas.microsoft.com/office/powerpoint/2010/main" val="2821586798"/>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704089" y="2293126"/>
          <a:ext cx="10687812" cy="3926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Connector 9">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25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8D274-6EBE-7A4D-9E8B-F63BA50A1E88}"/>
              </a:ext>
            </a:extLst>
          </p:cNvPr>
          <p:cNvSpPr>
            <a:spLocks noGrp="1"/>
          </p:cNvSpPr>
          <p:nvPr>
            <p:ph type="title"/>
          </p:nvPr>
        </p:nvSpPr>
        <p:spPr>
          <a:xfrm>
            <a:off x="700635" y="700822"/>
            <a:ext cx="10691265" cy="1127979"/>
          </a:xfrm>
          <a:solidFill>
            <a:srgbClr val="CCFFFF"/>
          </a:solidFill>
          <a:ln>
            <a:solidFill>
              <a:schemeClr val="tx2">
                <a:lumMod val="75000"/>
                <a:lumOff val="25000"/>
              </a:schemeClr>
            </a:solidFill>
          </a:ln>
        </p:spPr>
        <p:txBody>
          <a:bodyPr>
            <a:normAutofit fontScale="90000"/>
          </a:bodyPr>
          <a:lstStyle/>
          <a:p>
            <a:r>
              <a:rPr lang="en-GB" b="1" dirty="0"/>
              <a:t>Case study: NHS Diabetes Prevention Programme (DPP)</a:t>
            </a:r>
          </a:p>
        </p:txBody>
      </p:sp>
      <p:sp>
        <p:nvSpPr>
          <p:cNvPr id="3" name="Content Placeholder 2">
            <a:extLst>
              <a:ext uri="{FF2B5EF4-FFF2-40B4-BE49-F238E27FC236}">
                <a16:creationId xmlns:a16="http://schemas.microsoft.com/office/drawing/2014/main" id="{568CDD1E-4F7D-1CB6-2DF3-FA3D68C5718D}"/>
              </a:ext>
            </a:extLst>
          </p:cNvPr>
          <p:cNvSpPr>
            <a:spLocks noGrp="1"/>
          </p:cNvSpPr>
          <p:nvPr>
            <p:ph idx="1"/>
          </p:nvPr>
        </p:nvSpPr>
        <p:spPr>
          <a:xfrm>
            <a:off x="800100" y="1828801"/>
            <a:ext cx="10691265" cy="4506686"/>
          </a:xfrm>
        </p:spPr>
        <p:txBody>
          <a:bodyPr>
            <a:normAutofit fontScale="85000" lnSpcReduction="20000"/>
          </a:bodyPr>
          <a:lstStyle/>
          <a:p>
            <a:pPr marL="0" indent="0">
              <a:buNone/>
            </a:pPr>
            <a:r>
              <a:rPr lang="en-GB" b="1" u="sng" dirty="0">
                <a:highlight>
                  <a:srgbClr val="CCECFF"/>
                </a:highlight>
              </a:rPr>
              <a:t>What it is:</a:t>
            </a:r>
          </a:p>
          <a:p>
            <a:r>
              <a:rPr lang="en-GB" b="1" dirty="0"/>
              <a:t>A national program that uses lifestyle treatments (diet, exercise, and weight control) to target individuals at high risk of Type 2 diabetes.</a:t>
            </a:r>
          </a:p>
          <a:p>
            <a:pPr marL="0" indent="0">
              <a:buNone/>
            </a:pPr>
            <a:r>
              <a:rPr lang="en-GB" b="1" u="sng" dirty="0">
                <a:highlight>
                  <a:srgbClr val="CCECFF"/>
                </a:highlight>
              </a:rPr>
              <a:t>Elements of integration:</a:t>
            </a:r>
          </a:p>
          <a:p>
            <a:r>
              <a:rPr lang="en-GB" b="1" u="sng" dirty="0"/>
              <a:t>Health: </a:t>
            </a:r>
            <a:r>
              <a:rPr lang="en-GB" b="1" dirty="0"/>
              <a:t>Preventing NCDs through clinical risk reduction.</a:t>
            </a:r>
          </a:p>
          <a:p>
            <a:r>
              <a:rPr lang="en-GB" b="1" u="sng" dirty="0"/>
              <a:t>Wellbeing: </a:t>
            </a:r>
            <a:r>
              <a:rPr lang="en-GB" b="1" dirty="0"/>
              <a:t>Social support, self-efficacy, and behaviour change. </a:t>
            </a:r>
          </a:p>
          <a:p>
            <a:r>
              <a:rPr lang="en-GB" b="1" u="sng" dirty="0"/>
              <a:t>Sustainable development: </a:t>
            </a:r>
            <a:r>
              <a:rPr lang="en-GB" b="1" dirty="0"/>
              <a:t>Long-term reduction in the prevalence of NCDs, healthcare costs, and productivity losses.</a:t>
            </a:r>
          </a:p>
          <a:p>
            <a:pPr marL="0" indent="0">
              <a:buNone/>
            </a:pPr>
            <a:r>
              <a:rPr lang="en-GB" b="1" u="sng" dirty="0">
                <a:highlight>
                  <a:srgbClr val="CCECFF"/>
                </a:highlight>
              </a:rPr>
              <a:t>Critical Evaluation</a:t>
            </a:r>
          </a:p>
          <a:p>
            <a:pPr marL="0" indent="0">
              <a:buNone/>
            </a:pPr>
            <a:r>
              <a:rPr lang="en-GB" b="1" dirty="0"/>
              <a:t>Successes: Many participants showed signs of weight loss and a slower rate of diabetes progression; this helps the SDG 3 target on NCDs.</a:t>
            </a:r>
          </a:p>
          <a:p>
            <a:pPr marL="0" indent="0">
              <a:buNone/>
            </a:pPr>
            <a:r>
              <a:rPr lang="en-GB" b="1" dirty="0"/>
              <a:t>Challenges: variable uptake, socioeconomic and digital barriers, limited reach in some high-risk communities, and the danger of concentrating on individual behaviour without addressing structural causes (poverty, food environment). NHS England (2026).</a:t>
            </a:r>
            <a:endParaRPr lang="en-GB" b="1" dirty="0">
              <a:highlight>
                <a:srgbClr val="CCECFF"/>
              </a:highlight>
            </a:endParaRPr>
          </a:p>
          <a:p>
            <a:pPr marL="0" indent="0">
              <a:buNone/>
            </a:pPr>
            <a:endParaRPr lang="en-GB" b="1" u="sng" dirty="0">
              <a:highlight>
                <a:srgbClr val="CCECFF"/>
              </a:highlight>
            </a:endParaRPr>
          </a:p>
          <a:p>
            <a:endParaRPr lang="en-GB" b="1" dirty="0"/>
          </a:p>
        </p:txBody>
      </p:sp>
    </p:spTree>
    <p:extLst>
      <p:ext uri="{BB962C8B-B14F-4D97-AF65-F5344CB8AC3E}">
        <p14:creationId xmlns:p14="http://schemas.microsoft.com/office/powerpoint/2010/main" val="3071310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110C8-38D7-B1B0-38D0-765C3D329C4F}"/>
              </a:ext>
            </a:extLst>
          </p:cNvPr>
          <p:cNvSpPr>
            <a:spLocks noGrp="1"/>
          </p:cNvSpPr>
          <p:nvPr>
            <p:ph type="title"/>
          </p:nvPr>
        </p:nvSpPr>
        <p:spPr>
          <a:xfrm>
            <a:off x="700635" y="914400"/>
            <a:ext cx="10691265" cy="979714"/>
          </a:xfrm>
          <a:solidFill>
            <a:schemeClr val="bg1">
              <a:lumMod val="85000"/>
            </a:schemeClr>
          </a:solidFill>
        </p:spPr>
        <p:txBody>
          <a:bodyPr>
            <a:noAutofit/>
          </a:bodyPr>
          <a:lstStyle/>
          <a:p>
            <a:r>
              <a:rPr lang="en-GB" sz="3200" b="1" dirty="0"/>
              <a:t>Case study: Change4Life / MECC and health promotion</a:t>
            </a:r>
          </a:p>
        </p:txBody>
      </p:sp>
      <p:sp>
        <p:nvSpPr>
          <p:cNvPr id="3" name="Content Placeholder 2">
            <a:extLst>
              <a:ext uri="{FF2B5EF4-FFF2-40B4-BE49-F238E27FC236}">
                <a16:creationId xmlns:a16="http://schemas.microsoft.com/office/drawing/2014/main" id="{41A6F63F-F8E4-5080-CA15-6B06E9F4BEA0}"/>
              </a:ext>
            </a:extLst>
          </p:cNvPr>
          <p:cNvSpPr>
            <a:spLocks noGrp="1"/>
          </p:cNvSpPr>
          <p:nvPr>
            <p:ph idx="1"/>
          </p:nvPr>
        </p:nvSpPr>
        <p:spPr>
          <a:xfrm>
            <a:off x="700635" y="2221991"/>
            <a:ext cx="10691265" cy="3966537"/>
          </a:xfrm>
          <a:solidFill>
            <a:schemeClr val="bg2"/>
          </a:solidFill>
        </p:spPr>
        <p:txBody>
          <a:bodyPr>
            <a:normAutofit fontScale="62500" lnSpcReduction="20000"/>
          </a:bodyPr>
          <a:lstStyle/>
          <a:p>
            <a:pPr marL="0" indent="0">
              <a:buNone/>
            </a:pPr>
            <a:r>
              <a:rPr lang="en-GB" b="1" u="sng" dirty="0">
                <a:highlight>
                  <a:srgbClr val="CCECFF"/>
                </a:highlight>
              </a:rPr>
              <a:t>Change4Life:</a:t>
            </a:r>
          </a:p>
          <a:p>
            <a:r>
              <a:rPr lang="en-GB" b="1" dirty="0"/>
              <a:t>Nationwide campaign encouraging physical activity and a nutritious diet, particularly for families.</a:t>
            </a:r>
          </a:p>
          <a:p>
            <a:pPr marL="0" indent="0">
              <a:buNone/>
            </a:pPr>
            <a:r>
              <a:rPr lang="en-GB" b="1" u="sng" dirty="0">
                <a:highlight>
                  <a:srgbClr val="CCECFF"/>
                </a:highlight>
              </a:rPr>
              <a:t>MECC (Making Every Contact Count):</a:t>
            </a:r>
          </a:p>
          <a:p>
            <a:r>
              <a:rPr lang="en-GB" b="1" dirty="0"/>
              <a:t>Approach in which employees assist behaviour change (smoking, alcohol, diet, physical activity) through regular interactions.</a:t>
            </a:r>
          </a:p>
          <a:p>
            <a:pPr marL="0" indent="0">
              <a:buNone/>
            </a:pPr>
            <a:r>
              <a:rPr lang="en-GB" b="1" u="sng" dirty="0">
                <a:highlight>
                  <a:srgbClr val="CCECFF"/>
                </a:highlight>
              </a:rPr>
              <a:t>Implementing HBM</a:t>
            </a:r>
          </a:p>
          <a:p>
            <a:r>
              <a:rPr lang="en-GB" b="1" dirty="0"/>
              <a:t>Messages address perceived advantages (energy, longevity), disadvantages (cost, time), and risks (obesity, NCDs).</a:t>
            </a:r>
          </a:p>
          <a:p>
            <a:pPr marL="0" indent="0">
              <a:buNone/>
            </a:pPr>
            <a:r>
              <a:rPr lang="en-GB" b="1" u="sng" dirty="0">
                <a:highlight>
                  <a:srgbClr val="CCECFF"/>
                </a:highlight>
              </a:rPr>
              <a:t>Critical Evaluation</a:t>
            </a:r>
          </a:p>
          <a:p>
            <a:pPr marL="0" indent="0">
              <a:buNone/>
            </a:pPr>
            <a:r>
              <a:rPr lang="en-GB" b="1" dirty="0"/>
              <a:t>Strengths:</a:t>
            </a:r>
          </a:p>
          <a:p>
            <a:r>
              <a:rPr lang="en-GB" b="1" dirty="0"/>
              <a:t> Simple messaging, wide reach, and integration of health promotion into everyday interactions.</a:t>
            </a:r>
          </a:p>
          <a:p>
            <a:pPr marL="0" indent="0">
              <a:buNone/>
            </a:pPr>
            <a:r>
              <a:rPr lang="en-GB" b="1" dirty="0"/>
              <a:t>Limitations: </a:t>
            </a:r>
          </a:p>
          <a:p>
            <a:pPr marL="0" indent="0">
              <a:buNone/>
            </a:pPr>
            <a:r>
              <a:rPr lang="en-GB" b="1" dirty="0"/>
              <a:t>Campaigns may inadvertently individualise blame and ignore structural constraints (food deserts, poor income, insecure work) behavioural change is more difficult in underprivileged populations.</a:t>
            </a:r>
          </a:p>
          <a:p>
            <a:pPr marL="0" indent="0">
              <a:buNone/>
            </a:pPr>
            <a:r>
              <a:rPr lang="en-GB" b="1" dirty="0"/>
              <a:t>UK Health Security Agency (2016). </a:t>
            </a:r>
          </a:p>
        </p:txBody>
      </p:sp>
    </p:spTree>
    <p:extLst>
      <p:ext uri="{BB962C8B-B14F-4D97-AF65-F5344CB8AC3E}">
        <p14:creationId xmlns:p14="http://schemas.microsoft.com/office/powerpoint/2010/main" val="1854386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E0CE3-5A73-336E-2680-D1C3DC9244E1}"/>
              </a:ext>
            </a:extLst>
          </p:cNvPr>
          <p:cNvSpPr>
            <a:spLocks noGrp="1"/>
          </p:cNvSpPr>
          <p:nvPr>
            <p:ph type="title"/>
          </p:nvPr>
        </p:nvSpPr>
        <p:spPr>
          <a:xfrm>
            <a:off x="704088" y="555712"/>
            <a:ext cx="4218435" cy="2390687"/>
          </a:xfrm>
          <a:ln>
            <a:solidFill>
              <a:schemeClr val="tx2">
                <a:lumMod val="75000"/>
                <a:lumOff val="25000"/>
              </a:schemeClr>
            </a:solidFill>
          </a:ln>
        </p:spPr>
        <p:txBody>
          <a:bodyPr>
            <a:normAutofit/>
          </a:bodyPr>
          <a:lstStyle/>
          <a:p>
            <a:pPr>
              <a:lnSpc>
                <a:spcPct val="90000"/>
              </a:lnSpc>
            </a:pPr>
            <a:r>
              <a:rPr lang="en-GB" sz="3100" b="1" dirty="0"/>
              <a:t>Telehealth, wellness programmes and community initiatives</a:t>
            </a:r>
          </a:p>
        </p:txBody>
      </p:sp>
      <p:pic>
        <p:nvPicPr>
          <p:cNvPr id="7" name="Graphic 6" descr="Health">
            <a:extLst>
              <a:ext uri="{FF2B5EF4-FFF2-40B4-BE49-F238E27FC236}">
                <a16:creationId xmlns:a16="http://schemas.microsoft.com/office/drawing/2014/main" id="{09F9FC74-1443-0E93-1B6A-44903CE135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346D32-8DB6-087C-07D8-C22C6EA76168}"/>
              </a:ext>
            </a:extLst>
          </p:cNvPr>
          <p:cNvSpPr>
            <a:spLocks noGrp="1"/>
          </p:cNvSpPr>
          <p:nvPr>
            <p:ph idx="1"/>
          </p:nvPr>
        </p:nvSpPr>
        <p:spPr>
          <a:xfrm>
            <a:off x="5576418" y="555712"/>
            <a:ext cx="5916168" cy="5614416"/>
          </a:xfrm>
          <a:solidFill>
            <a:srgbClr val="CCECFF"/>
          </a:solidFill>
          <a:ln>
            <a:solidFill>
              <a:schemeClr val="tx2">
                <a:lumMod val="75000"/>
                <a:lumOff val="25000"/>
              </a:schemeClr>
            </a:solidFill>
          </a:ln>
        </p:spPr>
        <p:txBody>
          <a:bodyPr>
            <a:normAutofit/>
          </a:bodyPr>
          <a:lstStyle/>
          <a:p>
            <a:pPr marL="0" indent="0">
              <a:buNone/>
            </a:pPr>
            <a:r>
              <a:rPr lang="en-GB" b="1" dirty="0"/>
              <a:t>Telehealth and digital services:</a:t>
            </a:r>
            <a:endParaRPr lang="en-GB" dirty="0"/>
          </a:p>
          <a:p>
            <a:r>
              <a:rPr lang="en-GB" dirty="0"/>
              <a:t>Remote consultations, online mental health support and digital monitoring have the potential to increase access and sustainability (reduced travel, lower emissions).</a:t>
            </a:r>
          </a:p>
          <a:p>
            <a:pPr marL="0" indent="0">
              <a:buNone/>
            </a:pPr>
            <a:r>
              <a:rPr lang="en-GB" b="1" dirty="0"/>
              <a:t>Wellness programs:</a:t>
            </a:r>
          </a:p>
          <a:p>
            <a:r>
              <a:rPr lang="en-GB" dirty="0"/>
              <a:t>Social prescribing, community exercise programs, and workplace health.</a:t>
            </a:r>
          </a:p>
          <a:p>
            <a:pPr marL="0" indent="0">
              <a:buNone/>
            </a:pPr>
            <a:r>
              <a:rPr lang="en-GB" b="1" dirty="0"/>
              <a:t>Critical point:</a:t>
            </a:r>
          </a:p>
          <a:p>
            <a:r>
              <a:rPr lang="en-GB" dirty="0"/>
              <a:t>Integrated, person-centred care can be supported by digital and community innovations, but if they are not carefully planned, they run the risk of escalating disparities (digital exclusion, changeable local capacity).</a:t>
            </a:r>
          </a:p>
        </p:txBody>
      </p:sp>
    </p:spTree>
    <p:extLst>
      <p:ext uri="{BB962C8B-B14F-4D97-AF65-F5344CB8AC3E}">
        <p14:creationId xmlns:p14="http://schemas.microsoft.com/office/powerpoint/2010/main" val="2393142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A9F29-D02A-F275-E41E-026A3BAE349F}"/>
              </a:ext>
            </a:extLst>
          </p:cNvPr>
          <p:cNvSpPr>
            <a:spLocks noGrp="1"/>
          </p:cNvSpPr>
          <p:nvPr>
            <p:ph type="title"/>
          </p:nvPr>
        </p:nvSpPr>
        <p:spPr>
          <a:xfrm>
            <a:off x="422801" y="810945"/>
            <a:ext cx="11346398" cy="891930"/>
          </a:xfrm>
          <a:solidFill>
            <a:schemeClr val="bg1">
              <a:lumMod val="95000"/>
            </a:schemeClr>
          </a:solidFill>
        </p:spPr>
        <p:txBody>
          <a:bodyPr>
            <a:normAutofit/>
          </a:bodyPr>
          <a:lstStyle/>
          <a:p>
            <a:r>
              <a:rPr lang="en-GB" sz="3700" dirty="0"/>
              <a:t>Public health initiatives and societal wellbeing</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6AF67A-2CE8-3D59-107B-B93B0BEAA719}"/>
              </a:ext>
            </a:extLst>
          </p:cNvPr>
          <p:cNvSpPr>
            <a:spLocks noGrp="1"/>
          </p:cNvSpPr>
          <p:nvPr>
            <p:ph idx="1"/>
          </p:nvPr>
        </p:nvSpPr>
        <p:spPr>
          <a:xfrm>
            <a:off x="704088" y="2231136"/>
            <a:ext cx="6001512" cy="3931920"/>
          </a:xfrm>
          <a:solidFill>
            <a:srgbClr val="CCECFF"/>
          </a:solidFill>
          <a:ln>
            <a:solidFill>
              <a:schemeClr val="tx2">
                <a:lumMod val="75000"/>
                <a:lumOff val="25000"/>
              </a:schemeClr>
            </a:solidFill>
          </a:ln>
        </p:spPr>
        <p:txBody>
          <a:bodyPr>
            <a:normAutofit fontScale="85000" lnSpcReduction="10000"/>
          </a:bodyPr>
          <a:lstStyle/>
          <a:p>
            <a:pPr marL="0" indent="0">
              <a:buNone/>
            </a:pPr>
            <a:r>
              <a:rPr lang="en-GB" b="1" u="sng" dirty="0"/>
              <a:t>Examples: </a:t>
            </a:r>
          </a:p>
          <a:p>
            <a:r>
              <a:rPr lang="en-GB" dirty="0"/>
              <a:t>NHS health checks, vaccination programs, mental health campaigns, tobacco and alcohol control policies.</a:t>
            </a:r>
          </a:p>
          <a:p>
            <a:pPr marL="0" indent="0">
              <a:buNone/>
            </a:pPr>
            <a:r>
              <a:rPr lang="en-GB" b="1" u="sng" dirty="0"/>
              <a:t>Impact on well-being:</a:t>
            </a:r>
          </a:p>
          <a:p>
            <a:r>
              <a:rPr lang="en-GB" dirty="0"/>
              <a:t>Reduce the burden of sickness, enhance quality of life, and create healthier surroundings (safer roads, smoke-free road).</a:t>
            </a:r>
          </a:p>
          <a:p>
            <a:pPr marL="0" indent="0">
              <a:buNone/>
            </a:pPr>
            <a:r>
              <a:rPr lang="en-GB" b="1" u="sng" dirty="0"/>
              <a:t>Critical evaluation:</a:t>
            </a:r>
          </a:p>
          <a:p>
            <a:r>
              <a:rPr lang="en-GB" dirty="0"/>
              <a:t>Although population-level interventions are affordable and in line with SDG 3, their reach may be limited by industry lobbying and government opposition (such as to regulations and taxes).</a:t>
            </a:r>
          </a:p>
        </p:txBody>
      </p:sp>
      <p:pic>
        <p:nvPicPr>
          <p:cNvPr id="7" name="Graphic 6" descr="Group">
            <a:extLst>
              <a:ext uri="{FF2B5EF4-FFF2-40B4-BE49-F238E27FC236}">
                <a16:creationId xmlns:a16="http://schemas.microsoft.com/office/drawing/2014/main" id="{E683E8DB-C682-A638-2F03-A126D097F2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537771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B5C72DF-0984-E8EA-BAAF-6F9EC4DD39DF}"/>
              </a:ext>
            </a:extLst>
          </p:cNvPr>
          <p:cNvSpPr>
            <a:spLocks noGrp="1"/>
          </p:cNvSpPr>
          <p:nvPr>
            <p:ph type="title"/>
          </p:nvPr>
        </p:nvSpPr>
        <p:spPr>
          <a:solidFill>
            <a:schemeClr val="bg1">
              <a:lumMod val="95000"/>
            </a:schemeClr>
          </a:solidFill>
        </p:spPr>
        <p:txBody>
          <a:bodyPr>
            <a:normAutofit fontScale="90000"/>
          </a:bodyPr>
          <a:lstStyle/>
          <a:p>
            <a:r>
              <a:rPr lang="en-GB" b="1" dirty="0">
                <a:highlight>
                  <a:srgbClr val="CCECFF"/>
                </a:highlight>
              </a:rPr>
              <a:t>Equity and access: health inequalities in the UK</a:t>
            </a:r>
          </a:p>
        </p:txBody>
      </p:sp>
      <p:sp>
        <p:nvSpPr>
          <p:cNvPr id="10" name="Content Placeholder 9">
            <a:extLst>
              <a:ext uri="{FF2B5EF4-FFF2-40B4-BE49-F238E27FC236}">
                <a16:creationId xmlns:a16="http://schemas.microsoft.com/office/drawing/2014/main" id="{9D383CCD-1092-CFC0-BF7A-A57AB2DCD45E}"/>
              </a:ext>
            </a:extLst>
          </p:cNvPr>
          <p:cNvSpPr>
            <a:spLocks noGrp="1"/>
          </p:cNvSpPr>
          <p:nvPr>
            <p:ph sz="half" idx="1"/>
          </p:nvPr>
        </p:nvSpPr>
        <p:spPr>
          <a:ln>
            <a:solidFill>
              <a:schemeClr val="tx2">
                <a:lumMod val="75000"/>
                <a:lumOff val="25000"/>
              </a:schemeClr>
            </a:solidFill>
          </a:ln>
        </p:spPr>
        <p:txBody>
          <a:bodyPr>
            <a:normAutofit lnSpcReduction="10000"/>
          </a:bodyPr>
          <a:lstStyle/>
          <a:p>
            <a:pPr marL="0" indent="0">
              <a:buNone/>
            </a:pPr>
            <a:r>
              <a:rPr lang="en-GB" b="1" dirty="0"/>
              <a:t>Key issues:</a:t>
            </a:r>
          </a:p>
          <a:p>
            <a:r>
              <a:rPr lang="en-GB" b="1" dirty="0"/>
              <a:t>Socio-economic disparities: </a:t>
            </a:r>
            <a:r>
              <a:rPr lang="en-GB" dirty="0"/>
              <a:t>Impoverished communities have higher rates of sickness and mortality.</a:t>
            </a:r>
          </a:p>
          <a:p>
            <a:r>
              <a:rPr lang="en-GB" b="1" dirty="0"/>
              <a:t>Ethnic disparities: </a:t>
            </a:r>
            <a:r>
              <a:rPr lang="en-GB" dirty="0"/>
              <a:t>Differences in outcomes, such as diabetes, cardiovascular disease, and maternal mortality.</a:t>
            </a:r>
          </a:p>
        </p:txBody>
      </p:sp>
      <p:sp>
        <p:nvSpPr>
          <p:cNvPr id="11" name="Content Placeholder 10">
            <a:extLst>
              <a:ext uri="{FF2B5EF4-FFF2-40B4-BE49-F238E27FC236}">
                <a16:creationId xmlns:a16="http://schemas.microsoft.com/office/drawing/2014/main" id="{0843C0F4-81EC-301E-6D23-89C539689A10}"/>
              </a:ext>
            </a:extLst>
          </p:cNvPr>
          <p:cNvSpPr>
            <a:spLocks noGrp="1"/>
          </p:cNvSpPr>
          <p:nvPr>
            <p:ph sz="half" idx="2"/>
          </p:nvPr>
        </p:nvSpPr>
        <p:spPr>
          <a:ln>
            <a:solidFill>
              <a:schemeClr val="tx2">
                <a:lumMod val="75000"/>
                <a:lumOff val="25000"/>
              </a:schemeClr>
            </a:solidFill>
          </a:ln>
        </p:spPr>
        <p:txBody>
          <a:bodyPr>
            <a:normAutofit lnSpcReduction="10000"/>
          </a:bodyPr>
          <a:lstStyle/>
          <a:p>
            <a:pPr marL="0" indent="0">
              <a:buNone/>
            </a:pPr>
            <a:r>
              <a:rPr lang="en-GB" b="1" dirty="0"/>
              <a:t>Digital exclusion: </a:t>
            </a:r>
          </a:p>
          <a:p>
            <a:r>
              <a:rPr lang="en-GB" dirty="0"/>
              <a:t>Limited access to or proficiency with digital health services.</a:t>
            </a:r>
          </a:p>
          <a:p>
            <a:pPr marL="0" indent="0">
              <a:buNone/>
            </a:pPr>
            <a:r>
              <a:rPr lang="en-GB" b="1" dirty="0"/>
              <a:t>Critical point: </a:t>
            </a:r>
          </a:p>
          <a:p>
            <a:pPr marL="0" indent="0">
              <a:buNone/>
            </a:pPr>
            <a:r>
              <a:rPr lang="en-GB" dirty="0"/>
              <a:t>Without specific, equity-focused policies, integrated care may help people who are already better served. Integration and SDG rhetoric can conceal persistent structural inequalities.</a:t>
            </a:r>
          </a:p>
          <a:p>
            <a:pPr marL="0" indent="0">
              <a:buNone/>
            </a:pPr>
            <a:r>
              <a:rPr lang="en-GB" sz="1800" dirty="0"/>
              <a:t>	Institute of Health Equity (2020).</a:t>
            </a:r>
          </a:p>
        </p:txBody>
      </p:sp>
    </p:spTree>
    <p:extLst>
      <p:ext uri="{BB962C8B-B14F-4D97-AF65-F5344CB8AC3E}">
        <p14:creationId xmlns:p14="http://schemas.microsoft.com/office/powerpoint/2010/main" val="909322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BFD6-0C06-628C-25CA-DB38AEF3FCDF}"/>
              </a:ext>
            </a:extLst>
          </p:cNvPr>
          <p:cNvSpPr>
            <a:spLocks noGrp="1"/>
          </p:cNvSpPr>
          <p:nvPr>
            <p:ph type="title"/>
          </p:nvPr>
        </p:nvSpPr>
        <p:spPr>
          <a:solidFill>
            <a:schemeClr val="bg1">
              <a:lumMod val="95000"/>
            </a:schemeClr>
          </a:solidFill>
          <a:ln>
            <a:solidFill>
              <a:schemeClr val="tx2">
                <a:lumMod val="75000"/>
                <a:lumOff val="25000"/>
              </a:schemeClr>
            </a:solidFill>
          </a:ln>
        </p:spPr>
        <p:txBody>
          <a:bodyPr>
            <a:normAutofit fontScale="90000"/>
          </a:bodyPr>
          <a:lstStyle/>
          <a:p>
            <a:r>
              <a:rPr lang="en-GB" b="1" dirty="0"/>
              <a:t>Policies and initiatives to reduce inequalities</a:t>
            </a:r>
          </a:p>
        </p:txBody>
      </p:sp>
      <p:sp>
        <p:nvSpPr>
          <p:cNvPr id="3" name="Content Placeholder 2">
            <a:extLst>
              <a:ext uri="{FF2B5EF4-FFF2-40B4-BE49-F238E27FC236}">
                <a16:creationId xmlns:a16="http://schemas.microsoft.com/office/drawing/2014/main" id="{713FFF32-4285-BB4C-1D3F-B480CFB1F610}"/>
              </a:ext>
            </a:extLst>
          </p:cNvPr>
          <p:cNvSpPr>
            <a:spLocks noGrp="1"/>
          </p:cNvSpPr>
          <p:nvPr>
            <p:ph sz="half" idx="1"/>
          </p:nvPr>
        </p:nvSpPr>
        <p:spPr>
          <a:solidFill>
            <a:schemeClr val="accent2">
              <a:lumMod val="40000"/>
              <a:lumOff val="60000"/>
            </a:schemeClr>
          </a:solidFill>
          <a:ln>
            <a:solidFill>
              <a:schemeClr val="tx2">
                <a:lumMod val="75000"/>
                <a:lumOff val="25000"/>
              </a:schemeClr>
            </a:solidFill>
          </a:ln>
        </p:spPr>
        <p:txBody>
          <a:bodyPr/>
          <a:lstStyle/>
          <a:p>
            <a:pPr marL="0" indent="0">
              <a:buNone/>
            </a:pPr>
            <a:r>
              <a:rPr lang="en-GB" b="1" u="sng" dirty="0"/>
              <a:t>Examples </a:t>
            </a:r>
          </a:p>
          <a:p>
            <a:pPr marL="0" indent="0">
              <a:buNone/>
            </a:pPr>
            <a:r>
              <a:rPr lang="en-GB" b="1" dirty="0"/>
              <a:t>Universal healthcare via The NHS.</a:t>
            </a:r>
          </a:p>
          <a:p>
            <a:pPr marL="0" indent="0">
              <a:buNone/>
            </a:pPr>
            <a:r>
              <a:rPr lang="en-GB" b="1" dirty="0"/>
              <a:t>Targeted measures, such as community outreach and health checks in high-deprivation areas.</a:t>
            </a:r>
          </a:p>
          <a:p>
            <a:pPr marL="0" indent="0">
              <a:buNone/>
            </a:pPr>
            <a:r>
              <a:rPr lang="en-GB" b="1" dirty="0"/>
              <a:t>ICSs that specifically aim to reduce health disparities.</a:t>
            </a:r>
          </a:p>
        </p:txBody>
      </p:sp>
      <p:sp>
        <p:nvSpPr>
          <p:cNvPr id="4" name="Content Placeholder 3">
            <a:extLst>
              <a:ext uri="{FF2B5EF4-FFF2-40B4-BE49-F238E27FC236}">
                <a16:creationId xmlns:a16="http://schemas.microsoft.com/office/drawing/2014/main" id="{9895CAC5-73A3-A429-4372-F00997461DB4}"/>
              </a:ext>
            </a:extLst>
          </p:cNvPr>
          <p:cNvSpPr>
            <a:spLocks noGrp="1"/>
          </p:cNvSpPr>
          <p:nvPr>
            <p:ph sz="half" idx="2"/>
          </p:nvPr>
        </p:nvSpPr>
        <p:spPr>
          <a:solidFill>
            <a:schemeClr val="accent2">
              <a:lumMod val="40000"/>
              <a:lumOff val="60000"/>
            </a:schemeClr>
          </a:solidFill>
          <a:ln>
            <a:solidFill>
              <a:schemeClr val="tx2">
                <a:lumMod val="75000"/>
                <a:lumOff val="25000"/>
              </a:schemeClr>
            </a:solidFill>
          </a:ln>
        </p:spPr>
        <p:txBody>
          <a:bodyPr/>
          <a:lstStyle/>
          <a:p>
            <a:pPr marL="0" indent="0">
              <a:buNone/>
            </a:pPr>
            <a:r>
              <a:rPr lang="en-GB" b="1" u="sng" dirty="0"/>
              <a:t>Critical Evaluation</a:t>
            </a:r>
          </a:p>
          <a:p>
            <a:pPr marL="0" indent="0">
              <a:buNone/>
            </a:pPr>
            <a:r>
              <a:rPr lang="en-GB" b="1" dirty="0"/>
              <a:t>Strengths: Recognition of inequalities and some targeted funding.</a:t>
            </a:r>
          </a:p>
          <a:p>
            <a:pPr marL="0" indent="0">
              <a:buNone/>
            </a:pPr>
            <a:r>
              <a:rPr lang="en-GB" b="1" dirty="0"/>
              <a:t>Limitations: Health system initiatives may be limited by financial constraints, underfunding of social services, and broader socioeconomic policies (housing, welfare).</a:t>
            </a:r>
          </a:p>
        </p:txBody>
      </p:sp>
    </p:spTree>
    <p:extLst>
      <p:ext uri="{BB962C8B-B14F-4D97-AF65-F5344CB8AC3E}">
        <p14:creationId xmlns:p14="http://schemas.microsoft.com/office/powerpoint/2010/main" val="2800213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14C28-683F-6AAD-F71F-F59ACD16B11F}"/>
              </a:ext>
            </a:extLst>
          </p:cNvPr>
          <p:cNvSpPr>
            <a:spLocks noGrp="1"/>
          </p:cNvSpPr>
          <p:nvPr>
            <p:ph type="title"/>
          </p:nvPr>
        </p:nvSpPr>
        <p:spPr>
          <a:solidFill>
            <a:srgbClr val="CCECFF"/>
          </a:solidFill>
          <a:ln>
            <a:solidFill>
              <a:schemeClr val="tx2">
                <a:lumMod val="75000"/>
                <a:lumOff val="25000"/>
              </a:schemeClr>
            </a:solidFill>
          </a:ln>
        </p:spPr>
        <p:txBody>
          <a:bodyPr>
            <a:normAutofit/>
          </a:bodyPr>
          <a:lstStyle/>
          <a:p>
            <a:r>
              <a:rPr lang="en-GB" sz="3600" b="1" dirty="0">
                <a:highlight>
                  <a:srgbClr val="CCECFF"/>
                </a:highlight>
              </a:rPr>
              <a:t>Critical synthesis: do integration and SD really change practice?</a:t>
            </a:r>
          </a:p>
        </p:txBody>
      </p:sp>
      <p:sp>
        <p:nvSpPr>
          <p:cNvPr id="3" name="Content Placeholder 2">
            <a:extLst>
              <a:ext uri="{FF2B5EF4-FFF2-40B4-BE49-F238E27FC236}">
                <a16:creationId xmlns:a16="http://schemas.microsoft.com/office/drawing/2014/main" id="{2D1232F6-B8BD-A5D2-659E-D8F264ABCA02}"/>
              </a:ext>
            </a:extLst>
          </p:cNvPr>
          <p:cNvSpPr>
            <a:spLocks noGrp="1"/>
          </p:cNvSpPr>
          <p:nvPr>
            <p:ph sz="half" idx="1"/>
            <p:extLst>
              <p:ext uri="{E7BDC344-281C-4309-B0C6-D0EE65EED2A8}">
                <p202:designPr xmlns:p202="http://schemas.microsoft.com/office/powerpoint/2020/02/main">
                  <p202:designTagLst>
                    <p202:designTag name="ARCH:1:CLS" val="BulletedText"/>
                  </p202:designTagLst>
                </p202:designPr>
              </p:ext>
            </p:extLst>
          </p:nvPr>
        </p:nvSpPr>
        <p:spPr>
          <a:solidFill>
            <a:schemeClr val="bg1">
              <a:lumMod val="95000"/>
            </a:schemeClr>
          </a:solidFill>
          <a:ln>
            <a:solidFill>
              <a:schemeClr val="tx2">
                <a:lumMod val="75000"/>
                <a:lumOff val="25000"/>
              </a:schemeClr>
            </a:solidFill>
          </a:ln>
        </p:spPr>
        <p:txBody>
          <a:bodyPr>
            <a:normAutofit/>
          </a:bodyPr>
          <a:lstStyle/>
          <a:p>
            <a:pPr marL="0" indent="0">
              <a:buNone/>
            </a:pPr>
            <a:r>
              <a:rPr lang="en-GB" sz="2400" b="1" u="sng" dirty="0"/>
              <a:t>Key questions:</a:t>
            </a:r>
          </a:p>
          <a:p>
            <a:r>
              <a:rPr lang="en-GB" b="1" dirty="0"/>
              <a:t>Are sustainable development, well-being, and health genuinely imbedded in everyday service delivery, or mainly in strategic documents?</a:t>
            </a:r>
          </a:p>
          <a:p>
            <a:r>
              <a:rPr lang="en-GB" b="1" dirty="0"/>
              <a:t>Do integrated policies primarily benefit those who are already involved, or do they also improve outcomes for the most disadvantaged?</a:t>
            </a:r>
          </a:p>
        </p:txBody>
      </p:sp>
      <p:graphicFrame>
        <p:nvGraphicFramePr>
          <p:cNvPr id="7" name="Content Placeholder 4">
            <a:extLst>
              <a:ext uri="{FF2B5EF4-FFF2-40B4-BE49-F238E27FC236}">
                <a16:creationId xmlns:a16="http://schemas.microsoft.com/office/drawing/2014/main" id="{73DB35C2-CFAF-7C88-DBF1-BEBC55626B4E}"/>
              </a:ext>
            </a:extLst>
          </p:cNvPr>
          <p:cNvGraphicFramePr>
            <a:graphicFrameLocks noGrp="1"/>
          </p:cNvGraphicFramePr>
          <p:nvPr>
            <p:ph sz="half" idx="2"/>
            <p:extLst>
              <p:ext uri="{D42A27DB-BD31-4B8C-83A1-F6EECF244321}">
                <p14:modId xmlns:p14="http://schemas.microsoft.com/office/powerpoint/2010/main" val="322275920"/>
              </p:ext>
            </p:extLst>
          </p:nvPr>
        </p:nvGraphicFramePr>
        <p:xfrm>
          <a:off x="6181344" y="2287306"/>
          <a:ext cx="5212080"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478A48FB-4B6E-2285-E00A-DD3826C91AE9}"/>
              </a:ext>
            </a:extLst>
          </p:cNvPr>
          <p:cNvSpPr txBox="1"/>
          <p:nvPr/>
        </p:nvSpPr>
        <p:spPr>
          <a:xfrm>
            <a:off x="6305441" y="2599223"/>
            <a:ext cx="4963886" cy="2985433"/>
          </a:xfrm>
          <a:prstGeom prst="rect">
            <a:avLst/>
          </a:prstGeom>
          <a:solidFill>
            <a:schemeClr val="bg1">
              <a:lumMod val="95000"/>
            </a:schemeClr>
          </a:solidFill>
          <a:ln>
            <a:solidFill>
              <a:schemeClr val="tx2">
                <a:lumMod val="75000"/>
                <a:lumOff val="25000"/>
              </a:schemeClr>
            </a:solidFill>
          </a:ln>
        </p:spPr>
        <p:txBody>
          <a:bodyPr wrap="square" rtlCol="0">
            <a:spAutoFit/>
          </a:bodyPr>
          <a:lstStyle/>
          <a:p>
            <a:r>
              <a:rPr lang="en-GB" sz="2400" b="1" u="sng" dirty="0"/>
              <a:t>Critical Argument</a:t>
            </a:r>
          </a:p>
          <a:p>
            <a:endParaRPr lang="en-GB" sz="2400" b="1" u="sng" dirty="0"/>
          </a:p>
          <a:p>
            <a:r>
              <a:rPr lang="en-GB" sz="2000" b="1" dirty="0"/>
              <a:t>Integration is necessary but not sufficient, without strong governance, adequate funding, and consideration of structural determinants, initiatives run the risk of being fragmented and inequitable.</a:t>
            </a:r>
          </a:p>
          <a:p>
            <a:endParaRPr lang="en-GB" sz="2000" b="1" dirty="0"/>
          </a:p>
          <a:p>
            <a:r>
              <a:rPr lang="en-GB" sz="2000" b="1" dirty="0"/>
              <a:t>	</a:t>
            </a:r>
            <a:r>
              <a:rPr lang="en-GB" b="1" dirty="0"/>
              <a:t>Institute of Health Equity (2020). </a:t>
            </a:r>
          </a:p>
        </p:txBody>
      </p:sp>
    </p:spTree>
    <p:extLst>
      <p:ext uri="{BB962C8B-B14F-4D97-AF65-F5344CB8AC3E}">
        <p14:creationId xmlns:p14="http://schemas.microsoft.com/office/powerpoint/2010/main" val="2747979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A7615-9BE5-029C-EE40-76D30B4CD7B0}"/>
              </a:ext>
            </a:extLst>
          </p:cNvPr>
          <p:cNvSpPr>
            <a:spLocks noGrp="1"/>
          </p:cNvSpPr>
          <p:nvPr>
            <p:ph type="title"/>
          </p:nvPr>
        </p:nvSpPr>
        <p:spPr>
          <a:xfrm>
            <a:off x="700635" y="914400"/>
            <a:ext cx="10691265" cy="685800"/>
          </a:xfrm>
          <a:solidFill>
            <a:srgbClr val="CCECFF"/>
          </a:solidFill>
        </p:spPr>
        <p:txBody>
          <a:bodyPr>
            <a:normAutofit fontScale="90000"/>
          </a:bodyPr>
          <a:lstStyle/>
          <a:p>
            <a:r>
              <a:rPr lang="en-GB" b="1" dirty="0"/>
              <a:t>recommendations</a:t>
            </a:r>
          </a:p>
        </p:txBody>
      </p:sp>
      <p:sp>
        <p:nvSpPr>
          <p:cNvPr id="3" name="Content Placeholder 2">
            <a:extLst>
              <a:ext uri="{FF2B5EF4-FFF2-40B4-BE49-F238E27FC236}">
                <a16:creationId xmlns:a16="http://schemas.microsoft.com/office/drawing/2014/main" id="{F60FB24E-DF26-4872-8D90-8F795D8526F5}"/>
              </a:ext>
            </a:extLst>
          </p:cNvPr>
          <p:cNvSpPr>
            <a:spLocks noGrp="1"/>
          </p:cNvSpPr>
          <p:nvPr>
            <p:ph idx="1"/>
          </p:nvPr>
        </p:nvSpPr>
        <p:spPr>
          <a:xfrm>
            <a:off x="700635" y="1714501"/>
            <a:ext cx="10691265" cy="4247388"/>
          </a:xfrm>
        </p:spPr>
        <p:txBody>
          <a:bodyPr>
            <a:normAutofit fontScale="92500" lnSpcReduction="20000"/>
          </a:bodyPr>
          <a:lstStyle/>
          <a:p>
            <a:pPr marL="0" indent="0">
              <a:buNone/>
            </a:pPr>
            <a:r>
              <a:rPr lang="en-GB" sz="2600" b="1" u="sng" dirty="0">
                <a:highlight>
                  <a:srgbClr val="CCECFF"/>
                </a:highlight>
              </a:rPr>
              <a:t>Recommendations:</a:t>
            </a:r>
          </a:p>
          <a:p>
            <a:r>
              <a:rPr lang="en-GB" b="1" dirty="0"/>
              <a:t>Strengthen HiAP and cross-sector governance through shared budgets, formal systems, and shared accountability for health and wellbeing outcomes.</a:t>
            </a:r>
          </a:p>
          <a:p>
            <a:r>
              <a:rPr lang="en-GB" b="1" dirty="0"/>
              <a:t>Integrate sustainability into all service planning by taking social factors, SEE value, and Net Zero into account for all significant decisions.</a:t>
            </a:r>
          </a:p>
          <a:p>
            <a:r>
              <a:rPr lang="en-GB" b="1" dirty="0"/>
              <a:t>Make equity a top priority by making targeted investments in underprivileged and marginalised communities and collaborating with service users to co-design services.</a:t>
            </a:r>
          </a:p>
          <a:p>
            <a:r>
              <a:rPr lang="en-GB" b="1" dirty="0"/>
              <a:t>Workforce support includes training in MECC, cultural competency, and holistic models (biopsychosocial, ecological).</a:t>
            </a:r>
          </a:p>
          <a:p>
            <a:pPr marL="0" indent="0">
              <a:buNone/>
            </a:pPr>
            <a:r>
              <a:rPr lang="en-GB" sz="2600" b="1" u="sng" dirty="0">
                <a:highlight>
                  <a:srgbClr val="CCECFF"/>
                </a:highlight>
              </a:rPr>
              <a:t>Critical note: </a:t>
            </a:r>
          </a:p>
          <a:p>
            <a:pPr marL="0" indent="0">
              <a:buNone/>
            </a:pPr>
            <a:r>
              <a:rPr lang="en-GB" b="1" dirty="0"/>
              <a:t>Emphasise that sustainable, integrated care is not just a technical exercise but also a political and ethical choice.</a:t>
            </a:r>
          </a:p>
        </p:txBody>
      </p:sp>
    </p:spTree>
    <p:extLst>
      <p:ext uri="{BB962C8B-B14F-4D97-AF65-F5344CB8AC3E}">
        <p14:creationId xmlns:p14="http://schemas.microsoft.com/office/powerpoint/2010/main" val="399225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86AF2-C46B-4317-3905-39A15B0403AD}"/>
              </a:ext>
            </a:extLst>
          </p:cNvPr>
          <p:cNvSpPr>
            <a:spLocks noGrp="1"/>
          </p:cNvSpPr>
          <p:nvPr>
            <p:ph type="title"/>
          </p:nvPr>
        </p:nvSpPr>
        <p:spPr>
          <a:xfrm>
            <a:off x="700635" y="914400"/>
            <a:ext cx="10691265" cy="963386"/>
          </a:xfrm>
          <a:ln>
            <a:solidFill>
              <a:schemeClr val="tx2">
                <a:lumMod val="75000"/>
                <a:lumOff val="25000"/>
              </a:schemeClr>
            </a:solidFill>
          </a:ln>
        </p:spPr>
        <p:txBody>
          <a:bodyPr/>
          <a:lstStyle/>
          <a:p>
            <a:r>
              <a:rPr lang="en-GB" b="1" dirty="0"/>
              <a:t>Conclusion</a:t>
            </a:r>
          </a:p>
        </p:txBody>
      </p:sp>
      <p:sp>
        <p:nvSpPr>
          <p:cNvPr id="3" name="Content Placeholder 2">
            <a:extLst>
              <a:ext uri="{FF2B5EF4-FFF2-40B4-BE49-F238E27FC236}">
                <a16:creationId xmlns:a16="http://schemas.microsoft.com/office/drawing/2014/main" id="{14752235-DF2B-9F3E-1FB7-1615B0389FDC}"/>
              </a:ext>
            </a:extLst>
          </p:cNvPr>
          <p:cNvSpPr>
            <a:spLocks noGrp="1"/>
          </p:cNvSpPr>
          <p:nvPr>
            <p:ph idx="1"/>
          </p:nvPr>
        </p:nvSpPr>
        <p:spPr>
          <a:xfrm>
            <a:off x="700635" y="1877786"/>
            <a:ext cx="10691265" cy="4084102"/>
          </a:xfrm>
          <a:solidFill>
            <a:srgbClr val="CCECFF"/>
          </a:solidFill>
          <a:ln>
            <a:solidFill>
              <a:schemeClr val="tx2">
                <a:lumMod val="75000"/>
                <a:lumOff val="25000"/>
              </a:schemeClr>
            </a:solidFill>
          </a:ln>
        </p:spPr>
        <p:txBody>
          <a:bodyPr/>
          <a:lstStyle/>
          <a:p>
            <a:pPr marL="0" indent="0">
              <a:buNone/>
            </a:pPr>
            <a:r>
              <a:rPr lang="en-GB" sz="2800" b="1" u="sng" dirty="0"/>
              <a:t>Summary</a:t>
            </a:r>
          </a:p>
          <a:p>
            <a:r>
              <a:rPr lang="en-GB" b="1" dirty="0"/>
              <a:t>Sustainable development, health and wellbeing are interconnected and essential to modern health and social care.</a:t>
            </a:r>
          </a:p>
          <a:p>
            <a:r>
              <a:rPr lang="en-GB" b="1" dirty="0"/>
              <a:t>UK policies (such as the SDGs, HiAP, NHS Long Term Plan, and integration agenda) offer a strong framework, their implementation varies.</a:t>
            </a:r>
          </a:p>
          <a:p>
            <a:r>
              <a:rPr lang="en-GB" b="1" dirty="0"/>
              <a:t>Case studies (DPP, Change4Life, MECC, telehealth) highlight both opportunities and constraints, especially in relation to structural determinants and inequalities.</a:t>
            </a:r>
          </a:p>
          <a:p>
            <a:pPr marL="0" indent="0">
              <a:buNone/>
            </a:pPr>
            <a:r>
              <a:rPr lang="en-GB" b="1" dirty="0"/>
              <a:t>Systems must transition from rhetoric to long-term, equity-focused, cross-sector action if they are to provide sustainable, integrated care.</a:t>
            </a:r>
          </a:p>
        </p:txBody>
      </p:sp>
    </p:spTree>
    <p:extLst>
      <p:ext uri="{BB962C8B-B14F-4D97-AF65-F5344CB8AC3E}">
        <p14:creationId xmlns:p14="http://schemas.microsoft.com/office/powerpoint/2010/main" val="1482318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81728-FA95-0315-0B7C-09CFD69B8202}"/>
              </a:ext>
            </a:extLst>
          </p:cNvPr>
          <p:cNvSpPr>
            <a:spLocks noGrp="1"/>
          </p:cNvSpPr>
          <p:nvPr>
            <p:ph type="title"/>
          </p:nvPr>
        </p:nvSpPr>
        <p:spPr>
          <a:xfrm>
            <a:off x="750367" y="749155"/>
            <a:ext cx="10691265" cy="293914"/>
          </a:xfrm>
          <a:solidFill>
            <a:srgbClr val="CCECFF"/>
          </a:solidFill>
          <a:ln>
            <a:solidFill>
              <a:schemeClr val="tx2">
                <a:lumMod val="75000"/>
                <a:lumOff val="25000"/>
              </a:schemeClr>
            </a:solidFill>
          </a:ln>
        </p:spPr>
        <p:txBody>
          <a:bodyPr>
            <a:noAutofit/>
          </a:bodyPr>
          <a:lstStyle/>
          <a:p>
            <a:r>
              <a:rPr lang="en-GB" sz="1800" b="1" dirty="0"/>
              <a:t>References</a:t>
            </a:r>
          </a:p>
        </p:txBody>
      </p:sp>
      <p:sp>
        <p:nvSpPr>
          <p:cNvPr id="3" name="Content Placeholder 2">
            <a:extLst>
              <a:ext uri="{FF2B5EF4-FFF2-40B4-BE49-F238E27FC236}">
                <a16:creationId xmlns:a16="http://schemas.microsoft.com/office/drawing/2014/main" id="{828CDDDD-4C00-F52D-0EB0-957DBA5EA611}"/>
              </a:ext>
            </a:extLst>
          </p:cNvPr>
          <p:cNvSpPr>
            <a:spLocks noGrp="1"/>
          </p:cNvSpPr>
          <p:nvPr>
            <p:ph idx="1"/>
          </p:nvPr>
        </p:nvSpPr>
        <p:spPr>
          <a:xfrm>
            <a:off x="700635" y="1208314"/>
            <a:ext cx="10691265" cy="5257800"/>
          </a:xfrm>
        </p:spPr>
        <p:txBody>
          <a:bodyPr>
            <a:normAutofit fontScale="32500" lnSpcReduction="20000"/>
          </a:bodyPr>
          <a:lstStyle/>
          <a:p>
            <a:r>
              <a:rPr lang="en-GB" sz="3400" b="1" dirty="0"/>
              <a:t>Arena (2026) </a:t>
            </a:r>
            <a:r>
              <a:rPr lang="en-GB" sz="3400" b="1" i="1" dirty="0"/>
              <a:t>What is Sustainable Development? </a:t>
            </a:r>
            <a:r>
              <a:rPr lang="en-GB" sz="3400" b="1" dirty="0"/>
              <a:t>Available at: </a:t>
            </a:r>
            <a:r>
              <a:rPr lang="en-GB" sz="3400" b="1" u="sng" dirty="0">
                <a:hlinkClick r:id="rId2"/>
              </a:rPr>
              <a:t>Sustainable Development Definition | Arena</a:t>
            </a:r>
            <a:r>
              <a:rPr lang="en-GB" sz="3400" b="1" dirty="0"/>
              <a:t> (Accessed: 18 June 2026). </a:t>
            </a:r>
          </a:p>
          <a:p>
            <a:r>
              <a:rPr lang="en-GB" sz="3400" b="1" dirty="0"/>
              <a:t>Bhatta, D. et al (2025) </a:t>
            </a:r>
            <a:r>
              <a:rPr lang="en-GB" sz="3400" b="1" i="1" dirty="0"/>
              <a:t>Assessment of mental and physical health outcomes over time in an integrated care setting. </a:t>
            </a:r>
            <a:r>
              <a:rPr lang="en-GB" sz="3400" b="1" dirty="0"/>
              <a:t>Available at: </a:t>
            </a:r>
            <a:r>
              <a:rPr lang="en-GB" sz="3400" b="1" u="sng" dirty="0">
                <a:hlinkClick r:id="rId3"/>
              </a:rPr>
              <a:t>Assessment of mental and physical health outcomes over time in an integrated care setting - PMC</a:t>
            </a:r>
            <a:endParaRPr lang="en-GB" sz="3400" b="1" dirty="0"/>
          </a:p>
          <a:p>
            <a:r>
              <a:rPr lang="en-GB" sz="3400" b="1" dirty="0"/>
              <a:t>GOV.UK (2022) </a:t>
            </a:r>
            <a:r>
              <a:rPr lang="en-GB" sz="3400" b="1" i="1" dirty="0"/>
              <a:t>Health and social care integration: joining up care for people, places and populations. </a:t>
            </a:r>
            <a:r>
              <a:rPr lang="en-GB" sz="3400" b="1" dirty="0"/>
              <a:t>Available at: </a:t>
            </a:r>
            <a:r>
              <a:rPr lang="en-GB" sz="3400" b="1" u="sng" dirty="0">
                <a:hlinkClick r:id="rId4"/>
              </a:rPr>
              <a:t>https://www.gov.uk/government/publications/health-and-social-care-integration-joining-up-care-for-people-places-and-populations</a:t>
            </a:r>
            <a:r>
              <a:rPr lang="en-GB" sz="3400" b="1" dirty="0"/>
              <a:t>? (Accessed: 19 June 2026). </a:t>
            </a:r>
          </a:p>
          <a:p>
            <a:r>
              <a:rPr lang="en-GB" sz="3400" b="1" dirty="0"/>
              <a:t>Health Economics Unit (2025) </a:t>
            </a:r>
            <a:r>
              <a:rPr lang="en-GB" sz="3400" b="1" i="1" dirty="0"/>
              <a:t>Improving healthcare planning with social, economic and environmental value. </a:t>
            </a:r>
            <a:r>
              <a:rPr lang="en-GB" sz="3400" b="1" dirty="0"/>
              <a:t>Available at: </a:t>
            </a:r>
            <a:r>
              <a:rPr lang="en-GB" sz="3400" b="1" u="sng" dirty="0">
                <a:hlinkClick r:id="rId5"/>
              </a:rPr>
              <a:t>https://www.healtheconomicsunit.nhs.uk/social-economic-and-environmental-value</a:t>
            </a:r>
            <a:r>
              <a:rPr lang="en-GB" sz="3400" b="1" dirty="0"/>
              <a:t> (Accessed: 19 June 2026). </a:t>
            </a:r>
          </a:p>
          <a:p>
            <a:r>
              <a:rPr lang="en-GB" sz="3400" b="1" dirty="0"/>
              <a:t>Institute of Health Equity (2020) </a:t>
            </a:r>
            <a:r>
              <a:rPr lang="en-GB" sz="3400" b="1" i="1" dirty="0"/>
              <a:t>HEALTH EQUITY IN ENGLAND: THE MARMOT REVIEW 10 YEARS ON. </a:t>
            </a:r>
            <a:r>
              <a:rPr lang="en-GB" sz="3400" b="1" dirty="0"/>
              <a:t>Available at: </a:t>
            </a:r>
            <a:r>
              <a:rPr lang="en-GB" sz="3400" dirty="0">
                <a:hlinkClick r:id="rId6"/>
              </a:rPr>
              <a:t>Health Equity in </a:t>
            </a:r>
            <a:r>
              <a:rPr lang="en-GB" sz="3400" dirty="0" err="1">
                <a:hlinkClick r:id="rId6"/>
              </a:rPr>
              <a:t>England_The</a:t>
            </a:r>
            <a:r>
              <a:rPr lang="en-GB" sz="3400" dirty="0">
                <a:hlinkClick r:id="rId6"/>
              </a:rPr>
              <a:t> Marmot Review 10 Years </a:t>
            </a:r>
            <a:r>
              <a:rPr lang="en-GB" sz="3400" dirty="0" err="1">
                <a:hlinkClick r:id="rId6"/>
              </a:rPr>
              <a:t>On_full</a:t>
            </a:r>
            <a:r>
              <a:rPr lang="en-GB" sz="3400" dirty="0">
                <a:hlinkClick r:id="rId6"/>
              </a:rPr>
              <a:t> report.pdf</a:t>
            </a:r>
            <a:r>
              <a:rPr lang="en-GB" sz="3400" dirty="0"/>
              <a:t> (Accessed: 21 June 2026).</a:t>
            </a:r>
            <a:endParaRPr lang="en-GB" sz="3400" b="1" i="1" dirty="0"/>
          </a:p>
          <a:p>
            <a:r>
              <a:rPr lang="en-GB" sz="3400" b="1" dirty="0"/>
              <a:t>International Institute for Sustainable Development (2026) </a:t>
            </a:r>
            <a:r>
              <a:rPr lang="en-GB" sz="3400" b="1" i="1" dirty="0"/>
              <a:t>Sustainable Development. </a:t>
            </a:r>
            <a:r>
              <a:rPr lang="en-GB" sz="3400" b="1" dirty="0"/>
              <a:t>Available at: </a:t>
            </a:r>
            <a:r>
              <a:rPr lang="en-GB" sz="3400" b="1" u="sng" dirty="0">
                <a:hlinkClick r:id="rId7"/>
              </a:rPr>
              <a:t>Sustainable Development | International Institute for Sustainable Development</a:t>
            </a:r>
            <a:r>
              <a:rPr lang="en-GB" sz="3400" b="1" dirty="0"/>
              <a:t> (Accessed: 19 June 2026). </a:t>
            </a:r>
          </a:p>
          <a:p>
            <a:r>
              <a:rPr lang="en-GB" sz="3400" b="1" dirty="0"/>
              <a:t>Issa, R. et al., (2024) </a:t>
            </a:r>
            <a:r>
              <a:rPr lang="en-GB" sz="3400" b="1" i="1" dirty="0"/>
              <a:t>Sustainability is critical for future proofing the NHS. </a:t>
            </a:r>
            <a:r>
              <a:rPr lang="en-GB" sz="3400" b="1" dirty="0"/>
              <a:t>Available at: </a:t>
            </a:r>
            <a:r>
              <a:rPr lang="en-GB" sz="3400" b="1" u="sng" dirty="0">
                <a:hlinkClick r:id="rId8"/>
              </a:rPr>
              <a:t>https://www.bmj.com/content/385/bmj-2024-079259?utm</a:t>
            </a:r>
            <a:r>
              <a:rPr lang="en-GB" sz="3400" b="1" dirty="0"/>
              <a:t> </a:t>
            </a:r>
          </a:p>
          <a:p>
            <a:r>
              <a:rPr lang="en-GB" sz="3400" b="1" dirty="0"/>
              <a:t>NHS England (2024) </a:t>
            </a:r>
            <a:r>
              <a:rPr lang="en-GB" sz="3400" b="1" i="1" dirty="0"/>
              <a:t>Integrated health and care. </a:t>
            </a:r>
            <a:r>
              <a:rPr lang="en-GB" sz="3400" b="1" dirty="0"/>
              <a:t>Available at: </a:t>
            </a:r>
            <a:r>
              <a:rPr lang="en-GB" sz="3400" b="1" u="sng" dirty="0">
                <a:hlinkClick r:id="rId9"/>
              </a:rPr>
              <a:t>NHS England » Integrated health and care</a:t>
            </a:r>
            <a:r>
              <a:rPr lang="en-GB" sz="3400" b="1" dirty="0"/>
              <a:t> (Accessed: 17 June 2026). </a:t>
            </a:r>
          </a:p>
          <a:p>
            <a:r>
              <a:rPr lang="en-GB" sz="3400" b="1" dirty="0"/>
              <a:t>NHS England (2026) </a:t>
            </a:r>
            <a:r>
              <a:rPr lang="en-GB" sz="3400" b="1" i="1" dirty="0"/>
              <a:t>NHS Diabetes Prevention Programme (NHS DPP). </a:t>
            </a:r>
            <a:r>
              <a:rPr lang="en-GB" sz="3400" b="1" dirty="0"/>
              <a:t>Available at: </a:t>
            </a:r>
            <a:r>
              <a:rPr lang="en-GB" sz="3400" b="1" u="sng" dirty="0">
                <a:hlinkClick r:id="rId10"/>
              </a:rPr>
              <a:t>NHS England » NHS Diabetes Prevention Programme (NHS DPP)</a:t>
            </a:r>
            <a:r>
              <a:rPr lang="en-GB" sz="3400" b="1" dirty="0"/>
              <a:t> (Accessed: 20 June 2026).	</a:t>
            </a:r>
          </a:p>
          <a:p>
            <a:r>
              <a:rPr lang="en-GB" sz="3400" b="1" dirty="0"/>
              <a:t>NIH National Library of Medicine (2019) </a:t>
            </a:r>
            <a:r>
              <a:rPr lang="en-GB" sz="3400" b="1" i="1" dirty="0"/>
              <a:t>Sustainable Development Goal Integration, Interdependence, and Implementation: the Environment–Economic–Health Nexus and Universal Health Coverage. </a:t>
            </a:r>
            <a:r>
              <a:rPr lang="en-GB" sz="3400" b="1" dirty="0"/>
              <a:t>Available at: </a:t>
            </a:r>
            <a:r>
              <a:rPr lang="en-GB" sz="3400" b="1" u="sng" dirty="0">
                <a:hlinkClick r:id="rId11"/>
              </a:rPr>
              <a:t>Sustainable Development Goal Integration, Interdependence, and Implementation: the Environment–Economic–Health Nexus and Universal Health Coverage - Cerf - 2019 - Global Challenges - Wiley Online Library</a:t>
            </a:r>
            <a:r>
              <a:rPr lang="en-GB" sz="3400" b="1" dirty="0"/>
              <a:t> </a:t>
            </a:r>
          </a:p>
          <a:p>
            <a:r>
              <a:rPr lang="en-GB" sz="3400" b="1" dirty="0"/>
              <a:t>Office for National Statistics (2021) </a:t>
            </a:r>
            <a:r>
              <a:rPr lang="en-GB" sz="3400" b="1" i="1" dirty="0"/>
              <a:t>UK Measures of National Well-being framework user guide. </a:t>
            </a:r>
            <a:r>
              <a:rPr lang="en-GB" sz="3400" b="1" dirty="0"/>
              <a:t>Available at: </a:t>
            </a:r>
            <a:r>
              <a:rPr lang="en-GB" sz="3400" b="1" u="sng" dirty="0">
                <a:hlinkClick r:id="rId12"/>
              </a:rPr>
              <a:t>UK Measures of National Well-being framework user guide - Office for National Statistics</a:t>
            </a:r>
            <a:r>
              <a:rPr lang="en-GB" sz="3400" b="1" dirty="0"/>
              <a:t> (Accessed: 17 June 2026). </a:t>
            </a:r>
          </a:p>
          <a:p>
            <a:r>
              <a:rPr lang="en-GB" sz="3400" b="1" dirty="0"/>
              <a:t>UK Health Security Agency (2016) </a:t>
            </a:r>
            <a:r>
              <a:rPr lang="en-GB" sz="3400" b="1" i="1" dirty="0"/>
              <a:t>Our support for population behaviour change. </a:t>
            </a:r>
            <a:r>
              <a:rPr lang="en-GB" sz="3400" b="1" dirty="0"/>
              <a:t>Available at: </a:t>
            </a:r>
            <a:r>
              <a:rPr lang="en-GB" sz="3400" b="1" u="sng" dirty="0">
                <a:hlinkClick r:id="rId13"/>
              </a:rPr>
              <a:t>Our support for population behaviour change – UK Health Security Agency</a:t>
            </a:r>
            <a:r>
              <a:rPr lang="en-GB" sz="3400" b="1" dirty="0"/>
              <a:t> (Accessed: 20 June 2026). </a:t>
            </a:r>
          </a:p>
          <a:p>
            <a:r>
              <a:rPr lang="en-GB" sz="3400" b="1" dirty="0"/>
              <a:t>UK Sustainable Development Goals (2025) </a:t>
            </a:r>
            <a:r>
              <a:rPr lang="en-GB" sz="3400" b="1" i="1" dirty="0"/>
              <a:t>Goal 3 - Good Health and Well-Being. </a:t>
            </a:r>
            <a:r>
              <a:rPr lang="en-GB" sz="3400" b="1" dirty="0"/>
              <a:t>Available at: </a:t>
            </a:r>
            <a:r>
              <a:rPr lang="en-GB" sz="3400" b="1" u="sng" dirty="0">
                <a:hlinkClick r:id="rId14"/>
              </a:rPr>
              <a:t>Goal 3 - Good Health and Well-Being - U.K. Indicators For The Sustainable Development Goals</a:t>
            </a:r>
            <a:r>
              <a:rPr lang="en-GB" sz="3400" b="1" dirty="0"/>
              <a:t> (Accessed: 19 June 2026). </a:t>
            </a:r>
          </a:p>
          <a:p>
            <a:endParaRPr lang="en-GB" dirty="0"/>
          </a:p>
        </p:txBody>
      </p:sp>
    </p:spTree>
    <p:extLst>
      <p:ext uri="{BB962C8B-B14F-4D97-AF65-F5344CB8AC3E}">
        <p14:creationId xmlns:p14="http://schemas.microsoft.com/office/powerpoint/2010/main" val="144604219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3278</TotalTime>
  <Words>2828</Words>
  <Application>Microsoft Office PowerPoint</Application>
  <PresentationFormat>Widescreen</PresentationFormat>
  <Paragraphs>190</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Calisto MT</vt:lpstr>
      <vt:lpstr>Univers Condensed</vt:lpstr>
      <vt:lpstr>ChronicleVTI</vt:lpstr>
      <vt:lpstr>PowerPoint Presentation</vt:lpstr>
      <vt:lpstr>Integrating Health, Wellbeing &amp; Sustainable Development in Health and Social Care</vt:lpstr>
      <vt:lpstr>PowerPoint Presentation</vt:lpstr>
      <vt:lpstr>Defining wellbeing</vt:lpstr>
      <vt:lpstr>Defining Sustainable development</vt:lpstr>
      <vt:lpstr>United Nations SDGs and SDG 3 (Good Health and Wellbeing)</vt:lpstr>
      <vt:lpstr>Integration of health, wellbeing and Sustainable Development</vt:lpstr>
      <vt:lpstr>Theoretical perspectives: Biopsychosocial model</vt:lpstr>
      <vt:lpstr>Ecological and holistic models</vt:lpstr>
      <vt:lpstr>Health Belief Model (HBM) for planning interventions</vt:lpstr>
      <vt:lpstr>Policy and governance: Health in All Policies &amp; WHO frameworks</vt:lpstr>
      <vt:lpstr>UK policy: NHS Long Term Plan and integration agenda</vt:lpstr>
      <vt:lpstr>Sustainable development and the NHS: Net Zero and SEE value</vt:lpstr>
      <vt:lpstr>Case study: NHS Diabetes Prevention Programme (DPP)</vt:lpstr>
      <vt:lpstr>Case study: Change4Life / MECC and health promotion</vt:lpstr>
      <vt:lpstr>Telehealth, wellness programmes and community initiatives</vt:lpstr>
      <vt:lpstr>Public health initiatives and societal wellbeing</vt:lpstr>
      <vt:lpstr>Equity and access: health inequalities in the UK</vt:lpstr>
      <vt:lpstr>Policies and initiatives to reduce inequalities</vt:lpstr>
      <vt:lpstr>Critical synthesis: do integration and SD really change practice?</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Khanom</dc:creator>
  <cp:lastModifiedBy>Razia Khanom</cp:lastModifiedBy>
  <cp:revision>1</cp:revision>
  <dcterms:created xsi:type="dcterms:W3CDTF">2026-06-19T19:28:46Z</dcterms:created>
  <dcterms:modified xsi:type="dcterms:W3CDTF">2026-06-22T02:07:02Z</dcterms:modified>
</cp:coreProperties>
</file>