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Default Extension="bin" ContentType="application/vnd.openxmlformats-officedocument.oleObject"/>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62" r:id="rId2"/>
    <p:sldId id="267" r:id="rId3"/>
    <p:sldId id="269" r:id="rId4"/>
    <p:sldId id="270" r:id="rId5"/>
    <p:sldId id="271" r:id="rId6"/>
    <p:sldId id="272" r:id="rId7"/>
    <p:sldId id="273" r:id="rId8"/>
    <p:sldId id="274" r:id="rId9"/>
    <p:sldId id="275" r:id="rId10"/>
    <p:sldId id="276" r:id="rId11"/>
    <p:sldId id="277" r:id="rId12"/>
    <p:sldId id="279" r:id="rId13"/>
    <p:sldId id="278" r:id="rId14"/>
    <p:sldId id="280" r:id="rId15"/>
    <p:sldId id="294" r:id="rId16"/>
    <p:sldId id="281" r:id="rId17"/>
    <p:sldId id="282" r:id="rId18"/>
    <p:sldId id="283" r:id="rId19"/>
    <p:sldId id="284" r:id="rId20"/>
    <p:sldId id="285" r:id="rId21"/>
    <p:sldId id="286" r:id="rId22"/>
    <p:sldId id="287" r:id="rId23"/>
    <p:sldId id="288" r:id="rId24"/>
    <p:sldId id="296" r:id="rId25"/>
    <p:sldId id="289" r:id="rId26"/>
    <p:sldId id="290" r:id="rId27"/>
    <p:sldId id="291" r:id="rId28"/>
    <p:sldId id="297"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78" autoAdjust="0"/>
    <p:restoredTop sz="86380" autoAdjust="0"/>
  </p:normalViewPr>
  <p:slideViewPr>
    <p:cSldViewPr>
      <p:cViewPr>
        <p:scale>
          <a:sx n="66" d="100"/>
          <a:sy n="66" d="100"/>
        </p:scale>
        <p:origin x="-1494" y="-372"/>
      </p:cViewPr>
      <p:guideLst>
        <p:guide orient="horz" pos="2160"/>
        <p:guide pos="2880"/>
      </p:guideLst>
    </p:cSldViewPr>
  </p:slideViewPr>
  <p:outlineViewPr>
    <p:cViewPr>
      <p:scale>
        <a:sx n="33" d="100"/>
        <a:sy n="33" d="100"/>
      </p:scale>
      <p:origin x="0" y="9114"/>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1.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21.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24.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6.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27.emf"/></Relationships>
</file>

<file path=ppt/drawings/_rels/vmlDrawing11.v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D4FC46-A908-4BD3-AA7E-443464B67C7A}" type="datetimeFigureOut">
              <a:rPr lang="en-GB" smtClean="0"/>
              <a:pPr/>
              <a:t>23/02/2012</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B9A89EE6-7EA1-4DD0-8351-B1D92E33E679}" type="slidenum">
              <a:rPr lang="en-GB"/>
              <a:pPr/>
              <a:t>2</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r>
              <a:rPr lang="en-GB" sz="1800" dirty="0" smtClean="0"/>
              <a:t>Last week I asked a question: What do you think a network is? People answer: a bunch of computers connected together.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43CC90BA-B532-4147-8BC4-A72AB32F995E}" type="slidenum">
              <a:rPr lang="en-GB"/>
              <a:pPr/>
              <a:t>3</a:t>
            </a:fld>
            <a:endParaRPr lang="en-GB"/>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r>
              <a:rPr lang="en-GB" sz="1800" dirty="0" smtClean="0"/>
              <a:t>Translation between digital and analogue signals is also called modulation.</a:t>
            </a:r>
          </a:p>
          <a:p>
            <a:pPr eaLnBrk="1" hangingPunct="1"/>
            <a:endParaRPr lang="en-GB" sz="18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t>Translate digital signal into electric pulses, or light or radio waves for transmission over the medium</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8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t>Works on frames and have media access control capabilities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800" dirty="0" smtClean="0"/>
          </a:p>
          <a:p>
            <a:pPr eaLnBrk="1" hangingPunct="1"/>
            <a:endParaRPr lang="en-GB" sz="1800"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0351DB46-84BC-4B89-97E2-F9C52B9E703B}" type="slidenum">
              <a:rPr lang="en-GB"/>
              <a:pPr/>
              <a:t>4</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r>
              <a:rPr lang="en-GB" sz="1800" dirty="0" smtClean="0"/>
              <a:t>In laptop computers, </a:t>
            </a:r>
            <a:r>
              <a:rPr lang="en-GB" sz="1800" dirty="0" err="1" smtClean="0"/>
              <a:t>NICs</a:t>
            </a:r>
            <a:r>
              <a:rPr lang="en-GB" sz="1800" dirty="0" smtClean="0"/>
              <a:t> are usually PCMCIA devices, which works with Ethernet. </a:t>
            </a:r>
          </a:p>
          <a:p>
            <a:pPr eaLnBrk="1" hangingPunct="1"/>
            <a:endParaRPr lang="en-GB" sz="1800" dirty="0" smtClean="0"/>
          </a:p>
          <a:p>
            <a:pPr eaLnBrk="1" hangingPunct="1"/>
            <a:endParaRPr lang="en-GB" sz="1800"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CB62DE40-1ACC-4367-A40D-DFC9CAD1F2B3}" type="slidenum">
              <a:rPr lang="en-GB"/>
              <a:pPr/>
              <a:t>5</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r>
              <a:rPr lang="en-GB" sz="1800" dirty="0" smtClean="0"/>
              <a:t>Modem: dial up, ADSL, etc</a:t>
            </a:r>
          </a:p>
          <a:p>
            <a:pPr eaLnBrk="1" hangingPunct="1"/>
            <a:endParaRPr lang="en-GB" sz="1800" dirty="0" smtClean="0"/>
          </a:p>
          <a:p>
            <a:pPr eaLnBrk="1" hangingPunct="1"/>
            <a:r>
              <a:rPr lang="en-GB" sz="1800" dirty="0" smtClean="0"/>
              <a:t>NIC: Ethernet, etc.</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Ethernet signal gets weak at the end of its maximum transmission range.</a:t>
            </a:r>
          </a:p>
          <a:p>
            <a:endParaRPr lang="en-GB" sz="1800" dirty="0" smtClean="0"/>
          </a:p>
          <a:p>
            <a:r>
              <a:rPr lang="en-GB" sz="1800" dirty="0" smtClean="0"/>
              <a:t>Repeaters restore the signal to its original state and pass it on.</a:t>
            </a:r>
          </a:p>
          <a:p>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None/>
              <a:tabLst/>
              <a:defRPr/>
            </a:pPr>
            <a:r>
              <a:rPr kumimoji="0" lang="en-GB" sz="1800" b="0" i="0" u="none" strike="noStrike" kern="1200" cap="none" spc="0" normalizeH="0" baseline="0" noProof="0" dirty="0" smtClean="0">
                <a:ln>
                  <a:noFill/>
                </a:ln>
                <a:solidFill>
                  <a:schemeClr val="tx1"/>
                </a:solidFill>
                <a:effectLst/>
                <a:uLnTx/>
                <a:uFillTx/>
                <a:latin typeface="+mn-lt"/>
                <a:ea typeface="+mn-ea"/>
                <a:cs typeface="+mn-cs"/>
              </a:rPr>
              <a:t>Amplification will not only strength the original signals, but also increase the distortions. </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None/>
              <a:tabLst/>
              <a:defRPr/>
            </a:pP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None/>
              <a:tabLst/>
              <a:defRPr/>
            </a:pPr>
            <a:r>
              <a:rPr kumimoji="0" lang="en-GB" sz="1800" b="0" i="0" u="none" strike="noStrike" kern="1200" cap="none" spc="0" normalizeH="0" baseline="0" noProof="0" dirty="0" smtClean="0">
                <a:ln>
                  <a:noFill/>
                </a:ln>
                <a:solidFill>
                  <a:schemeClr val="tx1"/>
                </a:solidFill>
                <a:effectLst/>
                <a:uLnTx/>
                <a:uFillTx/>
                <a:latin typeface="+mn-lt"/>
                <a:ea typeface="+mn-ea"/>
                <a:cs typeface="+mn-cs"/>
              </a:rPr>
              <a:t>Regenerations involve re-timing at bits level.</a:t>
            </a:r>
          </a:p>
          <a:p>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Technology specific</a:t>
            </a:r>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A Bridge does just what you would expect it to do - it joins two networks together so as far as data packets are concerned it looks like one large network</a:t>
            </a:r>
          </a:p>
          <a:p>
            <a:endParaRPr lang="en-GB" sz="1800" dirty="0" smtClean="0"/>
          </a:p>
          <a:p>
            <a:r>
              <a:rPr lang="en-GB" sz="1800" dirty="0" smtClean="0"/>
              <a:t>A bridge is not as capable as a Router or a Switch - but it is less expensive.</a:t>
            </a:r>
          </a:p>
          <a:p>
            <a:endParaRPr lang="en-GB" sz="1800" dirty="0" smtClean="0"/>
          </a:p>
          <a:p>
            <a:r>
              <a:rPr lang="en-GB" sz="1800" dirty="0" smtClean="0"/>
              <a:t>Both networks have to be using the same protocol</a:t>
            </a:r>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11</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To allow</a:t>
            </a:r>
            <a:r>
              <a:rPr lang="en-GB" sz="1800" baseline="0" dirty="0" smtClean="0"/>
              <a:t> conversion from one protocol to another the bridge has to read the data, and re format the date for the new protocol or technology</a:t>
            </a:r>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13</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14</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800" dirty="0" smtClean="0"/>
              <a:t>A network cable can only have one data packet in it at any instant.</a:t>
            </a:r>
          </a:p>
          <a:p>
            <a:endParaRPr lang="en-GB" sz="1800" dirty="0" smtClean="0"/>
          </a:p>
          <a:p>
            <a:r>
              <a:rPr lang="en-GB" sz="1800" dirty="0" smtClean="0"/>
              <a:t>So if two or more computers want to place a data packet on to the network at exactly the same time, then a 'data collision' will take place. </a:t>
            </a:r>
          </a:p>
          <a:p>
            <a:endParaRPr lang="en-GB" sz="1800" dirty="0" smtClean="0"/>
          </a:p>
          <a:p>
            <a:r>
              <a:rPr lang="en-GB" sz="1800" dirty="0" smtClean="0"/>
              <a:t>The network protocol is set up to deal with this. Basically it declares the collided data as unusable and forces the two computers to re-send their data packets at a slightly different time.</a:t>
            </a:r>
          </a:p>
          <a:p>
            <a:endParaRPr lang="en-GB" sz="1800" dirty="0" smtClean="0"/>
          </a:p>
          <a:p>
            <a:r>
              <a:rPr lang="en-GB" sz="1800" dirty="0" smtClean="0"/>
              <a:t>This is fine for a lightly loaded network with only a few computers on-line. You will not notice the small delay caused by data collisions.</a:t>
            </a:r>
          </a:p>
          <a:p>
            <a:endParaRPr lang="en-GB" sz="1800" dirty="0" smtClean="0"/>
          </a:p>
          <a:p>
            <a:r>
              <a:rPr lang="en-GB" sz="1800" dirty="0" smtClean="0"/>
              <a:t> But imagine what happens when a hundred PCs are sharing the same network and they are all wanting to send their data packets. This will most likely result in thousands of data collisions per second - each one costing a small amount of time. You will certainly notice the network 'slowing down'.</a:t>
            </a:r>
          </a:p>
          <a:p>
            <a:endParaRPr lang="en-GB" sz="1800" dirty="0" smtClean="0"/>
          </a:p>
          <a:p>
            <a:r>
              <a:rPr lang="en-GB" sz="1800" dirty="0" smtClean="0"/>
              <a:t>The clip below shows how a network SWITCH can help with this problem.</a:t>
            </a:r>
          </a:p>
          <a:p>
            <a:endParaRPr lang="en-GB" sz="1800" dirty="0" smtClean="0"/>
          </a:p>
          <a:p>
            <a:r>
              <a:rPr lang="en-GB" sz="1800" dirty="0" smtClean="0"/>
              <a:t> </a:t>
            </a:r>
          </a:p>
          <a:p>
            <a:endParaRPr lang="en-GB" sz="1800" dirty="0" smtClean="0"/>
          </a:p>
          <a:p>
            <a:r>
              <a:rPr lang="en-GB" sz="1800" dirty="0" smtClean="0"/>
              <a:t>switch</a:t>
            </a:r>
          </a:p>
          <a:p>
            <a:endParaRPr lang="en-GB" sz="1800" dirty="0" smtClean="0"/>
          </a:p>
          <a:p>
            <a:r>
              <a:rPr lang="en-GB" sz="1800" dirty="0" smtClean="0"/>
              <a:t>A switch has a number of ports and it stores the addresses of all devices that are directly or indirectly connected to it on each port. </a:t>
            </a:r>
          </a:p>
          <a:p>
            <a:endParaRPr lang="en-GB" sz="1800" dirty="0" smtClean="0"/>
          </a:p>
          <a:p>
            <a:r>
              <a:rPr lang="en-GB" sz="1800" dirty="0" smtClean="0"/>
              <a:t>As a data packet comes into the switch,  its destination address is examined and a direct connection is made between the two machines.</a:t>
            </a:r>
          </a:p>
          <a:p>
            <a:endParaRPr lang="en-GB" sz="1800" dirty="0" smtClean="0"/>
          </a:p>
          <a:p>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15</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D445F772-96AC-40BC-A245-EA008726A8BF}" type="slidenum">
              <a:rPr lang="en-GB"/>
              <a:pPr/>
              <a:t>16</a:t>
            </a:fld>
            <a:endParaRPr lang="en-GB"/>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r>
              <a:rPr lang="en-GB" sz="1800" dirty="0" smtClean="0"/>
              <a:t>Cheap one can be £15</a:t>
            </a:r>
          </a:p>
          <a:p>
            <a:pPr eaLnBrk="1" hangingPunct="1"/>
            <a:endParaRPr lang="en-GB" sz="1800" dirty="0" smtClean="0"/>
          </a:p>
          <a:p>
            <a:pPr eaLnBrk="1" hangingPunct="1"/>
            <a:r>
              <a:rPr lang="en-GB" sz="1800" dirty="0" smtClean="0"/>
              <a:t>Expensive one can be £200</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F64F0C54-A69F-4B4C-BC41-A515B102EA8F}" type="slidenum">
              <a:rPr lang="en-GB"/>
              <a:pPr/>
              <a:t>17</a:t>
            </a:fld>
            <a:endParaRPr lang="en-GB"/>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t>One of the key differences between two type of switches is the issue of redundancy.</a:t>
            </a:r>
          </a:p>
          <a:p>
            <a:pPr eaLnBrk="1" hangingPunct="1"/>
            <a:endParaRPr lang="en-GB" sz="1800" dirty="0" smtClean="0"/>
          </a:p>
          <a:p>
            <a:pPr eaLnBrk="1" hangingPunct="1"/>
            <a:r>
              <a:rPr lang="en-GB" sz="1800" dirty="0" smtClean="0"/>
              <a:t>Managed switch would detect the second link and put it on standby. In case of the failure of the first link, the second link will function.</a:t>
            </a:r>
          </a:p>
          <a:p>
            <a:pPr eaLnBrk="1" hangingPunct="1"/>
            <a:endParaRPr lang="en-GB" sz="1800" dirty="0" smtClean="0"/>
          </a:p>
          <a:p>
            <a:pPr eaLnBrk="1" hangingPunct="1"/>
            <a:r>
              <a:rPr lang="en-GB" sz="1800" dirty="0" smtClean="0"/>
              <a:t>Unmanaged switch will create a broadcast storm.</a:t>
            </a:r>
            <a:endParaRPr lang="en-US" sz="1800"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517BCEB7-A82A-4028-A9AA-4174D1BDDD31}" type="slidenum">
              <a:rPr lang="en-GB"/>
              <a:pPr/>
              <a:t>21</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r>
              <a:rPr lang="en-GB" sz="1800" dirty="0" smtClean="0"/>
              <a:t>Perhaps the most important networking device for medium and large networks.</a:t>
            </a:r>
          </a:p>
          <a:p>
            <a:pPr eaLnBrk="1" hangingPunct="1"/>
            <a:endParaRPr lang="en-GB" sz="1800" dirty="0" smtClean="0"/>
          </a:p>
          <a:p>
            <a:pPr eaLnBrk="1" hangingPunct="1"/>
            <a:r>
              <a:rPr lang="en-GB" sz="1800" dirty="0" smtClean="0"/>
              <a:t>A Router is a device that transfers data from one network to another in an intelligent way. It has the task of forwarding data packets to their destination by the most efficient route.</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If the data packet has a destination address outside the local networks, then the router may send it to the internet modem and then on to the ISP's router at the other end of the line. Their router will then pass forward the data packet towards its destination. For a computer say in the UK to connect to a web server in the USA the data packet will pass through many routers around the world.</a:t>
            </a:r>
          </a:p>
          <a:p>
            <a:endParaRPr lang="en-GB" dirty="0" smtClean="0"/>
          </a:p>
          <a:p>
            <a:r>
              <a:rPr lang="en-GB" dirty="0" smtClean="0"/>
              <a:t>When a data packet arrives, the router does the following:-</a:t>
            </a:r>
          </a:p>
          <a:p>
            <a:endParaRPr lang="en-GB" dirty="0" smtClean="0"/>
          </a:p>
          <a:p>
            <a:r>
              <a:rPr lang="en-GB" dirty="0" smtClean="0"/>
              <a:t>- Reads the data packet's destination address</a:t>
            </a:r>
          </a:p>
          <a:p>
            <a:endParaRPr lang="en-GB" dirty="0" smtClean="0"/>
          </a:p>
          <a:p>
            <a:r>
              <a:rPr lang="en-GB" dirty="0" smtClean="0"/>
              <a:t>- Looks up all the paths it has available to get to that address</a:t>
            </a:r>
          </a:p>
          <a:p>
            <a:endParaRPr lang="en-GB" dirty="0" smtClean="0"/>
          </a:p>
          <a:p>
            <a:r>
              <a:rPr lang="en-GB" dirty="0" smtClean="0"/>
              <a:t>- Checks on how busy each path is at the moment</a:t>
            </a:r>
          </a:p>
          <a:p>
            <a:endParaRPr lang="en-GB" dirty="0" smtClean="0"/>
          </a:p>
          <a:p>
            <a:r>
              <a:rPr lang="en-GB" dirty="0" smtClean="0"/>
              <a:t>- Sends the packet along the least congested (fastest) path</a:t>
            </a:r>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23</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Just to show you real routers in action on the internet, I ran a program called '</a:t>
            </a:r>
            <a:r>
              <a:rPr lang="en-GB" sz="1800" dirty="0" err="1" smtClean="0"/>
              <a:t>tracert</a:t>
            </a:r>
            <a:r>
              <a:rPr lang="en-GB" sz="1800" dirty="0" smtClean="0"/>
              <a:t>' on my computer to connect to a web site in the USA. </a:t>
            </a:r>
            <a:r>
              <a:rPr lang="en-GB" sz="1800" dirty="0" err="1" smtClean="0"/>
              <a:t>Tracert</a:t>
            </a:r>
            <a:r>
              <a:rPr lang="en-GB" sz="1800" dirty="0" smtClean="0"/>
              <a:t> shows the 'hops' the data packet takes as it is passed from router to router and finally making contact with the web server in the States.</a:t>
            </a:r>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24</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BFB0DF22-D3AF-4B45-B882-EE8B9CC60DFF}" type="slidenum">
              <a:rPr lang="en-GB"/>
              <a:pPr/>
              <a:t>26</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r>
              <a:rPr lang="en-GB" sz="1800" dirty="0" smtClean="0"/>
              <a:t>In order to route packets, routers utilize software to determine the next hop and to forward the packet. </a:t>
            </a:r>
          </a:p>
          <a:p>
            <a:pPr eaLnBrk="1" hangingPunct="1"/>
            <a:r>
              <a:rPr lang="en-GB" sz="1800" dirty="0" smtClean="0"/>
              <a:t>Software is many times slower than hardware, which can lead to a bottleneck in the throughput.</a:t>
            </a:r>
          </a:p>
          <a:p>
            <a:pPr eaLnBrk="1" hangingPunct="1"/>
            <a:endParaRPr lang="en-GB" sz="1800" dirty="0" smtClean="0"/>
          </a:p>
          <a:p>
            <a:pPr eaLnBrk="1" hangingPunct="1"/>
            <a:r>
              <a:rPr lang="en-GB" sz="1800" dirty="0" smtClean="0"/>
              <a:t>Router switch gives a dramatic performance increase – 2</a:t>
            </a:r>
            <a:r>
              <a:rPr lang="en-GB" sz="1800" baseline="30000" dirty="0" smtClean="0"/>
              <a:t>nd</a:t>
            </a:r>
            <a:r>
              <a:rPr lang="en-GB" sz="1800" dirty="0" smtClean="0"/>
              <a:t> and subsequent packets are switched at hardware speed.</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23/02/2012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pic>
        <p:nvPicPr>
          <p:cNvPr id="12" name="Picture 2" descr="logoSMU"/>
          <p:cNvPicPr>
            <a:picLocks noChangeAspect="1" noChangeArrowheads="1"/>
          </p:cNvPicPr>
          <p:nvPr userDrawn="1"/>
        </p:nvPicPr>
        <p:blipFill>
          <a:blip r:embed="rId2"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23/02/2012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23/02/2012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23/02/2012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23/02/2012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60D6B34-A169-4C14-88DD-8F0439786FE0}" type="datetimeFigureOut">
              <a:rPr lang="en-GB" smtClean="0"/>
              <a:pPr/>
              <a:t>23/02/2012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
        <p:nvSpPr>
          <p:cNvPr id="6" name="Rectangle 5"/>
          <p:cNvSpPr/>
          <p:nvPr userDrawn="1"/>
        </p:nvSpPr>
        <p:spPr>
          <a:xfrm>
            <a:off x="5868144" y="5949280"/>
            <a:ext cx="3275856" cy="908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23/02/2012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23/02/2012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60D6B34-A169-4C14-88DD-8F0439786FE0}" type="datetimeFigureOut">
              <a:rPr lang="en-GB" smtClean="0"/>
              <a:pPr/>
              <a:t>23/02/2012</a:t>
            </a:fld>
            <a:endParaRPr lang="en-GB" dirty="0"/>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8339328" y="1170432"/>
            <a:ext cx="733864" cy="201168"/>
          </a:xfrm>
        </p:spPr>
        <p:txBody>
          <a:bodyPr/>
          <a:lstStyle/>
          <a:p>
            <a:fld id="{EE267287-1E51-425F-941D-3CFF4E22B62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23/02/2012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23/02/2012</a:t>
            </a:fld>
            <a:endParaRPr lang="en-GB" dirty="0"/>
          </a:p>
        </p:txBody>
      </p:sp>
      <p:sp>
        <p:nvSpPr>
          <p:cNvPr id="5" name="Footer Placeholder 4"/>
          <p:cNvSpPr>
            <a:spLocks noGrp="1"/>
          </p:cNvSpPr>
          <p:nvPr>
            <p:ph type="ftr" sz="quarter" idx="11"/>
          </p:nvPr>
        </p:nvSpPr>
        <p:spPr>
          <a:xfrm>
            <a:off x="2640597" y="6377459"/>
            <a:ext cx="3836404" cy="365125"/>
          </a:xfr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52EF2EA8-E43B-456B-A171-1C3D645CAF14}"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2205038"/>
            <a:ext cx="7772400" cy="3890962"/>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4758593D-376B-4662-B376-7CB5CBF2223F}"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60D6B34-A169-4C14-88DD-8F0439786FE0}" type="datetimeFigureOut">
              <a:rPr lang="en-GB" smtClean="0"/>
              <a:pPr/>
              <a:t>23/02/2012</a:t>
            </a:fld>
            <a:endParaRPr lang="en-GB" dirty="0"/>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E267287-1E51-425F-941D-3CFF4E22B629}" type="slidenum">
              <a:rPr lang="en-GB" smtClean="0"/>
              <a:pPr/>
              <a:t>‹#›</a:t>
            </a:fld>
            <a:endParaRPr lang="en-GB" dirty="0"/>
          </a:p>
        </p:txBody>
      </p:sp>
      <p:pic>
        <p:nvPicPr>
          <p:cNvPr id="9" name="Picture 2" descr="logoSMU"/>
          <p:cNvPicPr>
            <a:picLocks noChangeAspect="1" noChangeArrowheads="1"/>
          </p:cNvPicPr>
          <p:nvPr/>
        </p:nvPicPr>
        <p:blipFill>
          <a:blip r:embed="rId15" cstate="print"/>
          <a:srcRect/>
          <a:stretch>
            <a:fillRect/>
          </a:stretch>
        </p:blipFill>
        <p:spPr bwMode="auto">
          <a:xfrm>
            <a:off x="6012160" y="6093296"/>
            <a:ext cx="3059832" cy="664619"/>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oleObject" Target="../embeddings/oleObject2.bin"/></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4.xml"/><Relationship Id="rId1" Type="http://schemas.openxmlformats.org/officeDocument/2006/relationships/vmlDrawing" Target="../drawings/vmlDrawing3.v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4.v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vmlDrawing" Target="../drawings/vmlDrawing5.vml"/><Relationship Id="rId4" Type="http://schemas.openxmlformats.org/officeDocument/2006/relationships/oleObject" Target="../embeddings/oleObject5.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vmlDrawing" Target="../drawings/vmlDrawing6.vml"/><Relationship Id="rId4" Type="http://schemas.openxmlformats.org/officeDocument/2006/relationships/oleObject" Target="../embeddings/oleObject6.bin"/></Relationships>
</file>

<file path=ppt/slides/_rels/slide1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oleObject" Target="../embeddings/oleObject7.bin"/></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4.xml"/><Relationship Id="rId1" Type="http://schemas.openxmlformats.org/officeDocument/2006/relationships/vmlDrawing" Target="../drawings/vmlDrawing8.v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6.xml"/><Relationship Id="rId1" Type="http://schemas.openxmlformats.org/officeDocument/2006/relationships/vmlDrawing" Target="../drawings/vmlDrawing9.v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mlDrawing" Target="../drawings/vmlDrawing10.vml"/><Relationship Id="rId4" Type="http://schemas.openxmlformats.org/officeDocument/2006/relationships/oleObject" Target="../embeddings/oleObject10.bin"/></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6.xml"/><Relationship Id="rId1" Type="http://schemas.openxmlformats.org/officeDocument/2006/relationships/vmlDrawing" Target="../drawings/vmlDrawing11.vml"/><Relationship Id="rId4" Type="http://schemas.openxmlformats.org/officeDocument/2006/relationships/oleObject" Target="../embeddings/oleObject12.bin"/></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Network Devices</a:t>
            </a:r>
            <a:endParaRPr lang="en-GB" dirty="0"/>
          </a:p>
        </p:txBody>
      </p:sp>
      <p:sp>
        <p:nvSpPr>
          <p:cNvPr id="5" name="Subtitle 4"/>
          <p:cNvSpPr>
            <a:spLocks noGrp="1"/>
          </p:cNvSpPr>
          <p:nvPr>
            <p:ph type="subTitle" idx="1"/>
          </p:nvPr>
        </p:nvSpPr>
        <p:spPr/>
        <p:txBody>
          <a:bodyPr/>
          <a:lstStyle/>
          <a:p>
            <a:r>
              <a:rPr lang="en-GB" dirty="0" smtClean="0"/>
              <a:t>Graham Rees-Evans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r>
              <a:rPr lang="en-GB" dirty="0" smtClean="0"/>
              <a:t>Topics</a:t>
            </a:r>
          </a:p>
        </p:txBody>
      </p:sp>
      <p:graphicFrame>
        <p:nvGraphicFramePr>
          <p:cNvPr id="1026" name="Object 4"/>
          <p:cNvGraphicFramePr>
            <a:graphicFrameLocks noChangeAspect="1"/>
          </p:cNvGraphicFramePr>
          <p:nvPr>
            <p:ph sz="half" idx="1"/>
          </p:nvPr>
        </p:nvGraphicFramePr>
        <p:xfrm>
          <a:off x="457200" y="3160227"/>
          <a:ext cx="4038600" cy="1850408"/>
        </p:xfrm>
        <a:graphic>
          <a:graphicData uri="http://schemas.openxmlformats.org/presentationml/2006/ole">
            <p:oleObj spid="_x0000_s1026" name="Visio" r:id="rId4" imgW="4327779" imgH="1983105" progId="">
              <p:embed/>
            </p:oleObj>
          </a:graphicData>
        </a:graphic>
      </p:graphicFrame>
      <p:sp>
        <p:nvSpPr>
          <p:cNvPr id="1028" name="Rectangle 3"/>
          <p:cNvSpPr>
            <a:spLocks noGrp="1" noChangeArrowheads="1"/>
          </p:cNvSpPr>
          <p:nvPr>
            <p:ph sz="half" idx="2"/>
          </p:nvPr>
        </p:nvSpPr>
        <p:spPr/>
        <p:txBody>
          <a:bodyPr/>
          <a:lstStyle/>
          <a:p>
            <a:r>
              <a:rPr lang="en-GB" dirty="0" smtClean="0"/>
              <a:t>NIC, modem</a:t>
            </a:r>
          </a:p>
          <a:p>
            <a:endParaRPr lang="en-GB" dirty="0" smtClean="0"/>
          </a:p>
          <a:p>
            <a:r>
              <a:rPr lang="en-GB" dirty="0" smtClean="0"/>
              <a:t>Repeater</a:t>
            </a:r>
          </a:p>
          <a:p>
            <a:endParaRPr lang="en-GB" dirty="0" smtClean="0"/>
          </a:p>
          <a:p>
            <a:r>
              <a:rPr lang="en-GB" dirty="0" smtClean="0"/>
              <a:t>Hub, bridge, switch, MAU</a:t>
            </a:r>
          </a:p>
          <a:p>
            <a:endParaRPr lang="en-GB" dirty="0" smtClean="0"/>
          </a:p>
          <a:p>
            <a:r>
              <a:rPr lang="en-GB" dirty="0" smtClean="0"/>
              <a:t>Router, router switch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8">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8">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2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dirty="0" smtClean="0"/>
              <a:t>Network Interface Card (NIC)</a:t>
            </a:r>
          </a:p>
        </p:txBody>
      </p:sp>
      <p:sp>
        <p:nvSpPr>
          <p:cNvPr id="17411" name="Rectangle 3"/>
          <p:cNvSpPr>
            <a:spLocks noGrp="1" noChangeArrowheads="1"/>
          </p:cNvSpPr>
          <p:nvPr>
            <p:ph type="body" idx="1"/>
          </p:nvPr>
        </p:nvSpPr>
        <p:spPr/>
        <p:txBody>
          <a:bodyPr/>
          <a:lstStyle/>
          <a:p>
            <a:r>
              <a:rPr lang="en-GB" dirty="0" smtClean="0"/>
              <a:t>a.k.a. Network Adaptors, Line Cards, Network Cards</a:t>
            </a:r>
          </a:p>
          <a:p>
            <a:endParaRPr lang="en-GB" dirty="0" smtClean="0"/>
          </a:p>
          <a:p>
            <a:r>
              <a:rPr lang="en-GB" dirty="0" smtClean="0"/>
              <a:t>Connect the host to the network media</a:t>
            </a:r>
          </a:p>
          <a:p>
            <a:endParaRPr lang="en-GB" dirty="0" smtClean="0"/>
          </a:p>
          <a:p>
            <a:r>
              <a:rPr lang="en-GB" dirty="0" smtClean="0"/>
              <a:t>Digital Signal </a:t>
            </a:r>
            <a:r>
              <a:rPr lang="en-GB" dirty="0" smtClean="0">
                <a:sym typeface="Wingdings" pitchFamily="2" charset="2"/>
              </a:rPr>
              <a:t> </a:t>
            </a:r>
            <a:br>
              <a:rPr lang="en-GB" dirty="0" smtClean="0">
                <a:sym typeface="Wingdings" pitchFamily="2" charset="2"/>
              </a:rPr>
            </a:br>
            <a:r>
              <a:rPr lang="en-GB" dirty="0" smtClean="0">
                <a:sym typeface="Wingdings" pitchFamily="2" charset="2"/>
              </a:rPr>
              <a:t>		</a:t>
            </a:r>
            <a:r>
              <a:rPr lang="en-GB" dirty="0" smtClean="0"/>
              <a:t>electric pulses, light or radio waves</a:t>
            </a:r>
          </a:p>
          <a:p>
            <a:endParaRPr lang="en-GB" dirty="0" smtClean="0"/>
          </a:p>
          <a:p>
            <a:r>
              <a:rPr lang="en-GB" dirty="0" smtClean="0"/>
              <a:t>Layer 2 device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dirty="0" smtClean="0"/>
              <a:t>Network Interface Card (NIC)</a:t>
            </a:r>
          </a:p>
        </p:txBody>
      </p:sp>
      <p:sp>
        <p:nvSpPr>
          <p:cNvPr id="18435" name="Rectangle 3"/>
          <p:cNvSpPr>
            <a:spLocks noGrp="1" noChangeArrowheads="1"/>
          </p:cNvSpPr>
          <p:nvPr>
            <p:ph type="body" idx="4294967295"/>
          </p:nvPr>
        </p:nvSpPr>
        <p:spPr>
          <a:xfrm>
            <a:off x="0" y="1774825"/>
            <a:ext cx="8229600" cy="4625975"/>
          </a:xfrm>
        </p:spPr>
        <p: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Fits into a </a:t>
            </a:r>
            <a:r>
              <a:rPr lang="en-GB" dirty="0" err="1" smtClean="0"/>
              <a:t>PC’s</a:t>
            </a:r>
            <a:r>
              <a:rPr lang="en-GB" dirty="0" smtClean="0"/>
              <a:t> expansion slot. </a:t>
            </a:r>
          </a:p>
        </p:txBody>
      </p:sp>
      <p:pic>
        <p:nvPicPr>
          <p:cNvPr id="18437" name="Picture 5" descr="EthernetCard3"/>
          <p:cNvPicPr>
            <a:picLocks noChangeAspect="1" noChangeArrowheads="1"/>
          </p:cNvPicPr>
          <p:nvPr/>
        </p:nvPicPr>
        <p:blipFill>
          <a:blip r:embed="rId3" cstate="print"/>
          <a:srcRect/>
          <a:stretch>
            <a:fillRect/>
          </a:stretch>
        </p:blipFill>
        <p:spPr bwMode="auto">
          <a:xfrm>
            <a:off x="251520" y="1628800"/>
            <a:ext cx="4464050" cy="3209925"/>
          </a:xfrm>
          <a:prstGeom prst="rect">
            <a:avLst/>
          </a:prstGeom>
          <a:noFill/>
          <a:ln w="9525">
            <a:noFill/>
            <a:miter lim="800000"/>
            <a:headEnd/>
            <a:tailEnd/>
          </a:ln>
        </p:spPr>
      </p:pic>
      <p:pic>
        <p:nvPicPr>
          <p:cNvPr id="18436" name="Picture 4" descr="10-100 RE100TX-WOL-WIPRO-unit"/>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4116914" y="3501008"/>
            <a:ext cx="5135606" cy="280568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p:txBody>
          <a:bodyPr/>
          <a:lstStyle/>
          <a:p>
            <a:r>
              <a:rPr lang="en-GB" dirty="0" smtClean="0"/>
              <a:t>Modem</a:t>
            </a:r>
          </a:p>
        </p:txBody>
      </p:sp>
      <p:sp>
        <p:nvSpPr>
          <p:cNvPr id="2052" name="Rectangle 3"/>
          <p:cNvSpPr>
            <a:spLocks noGrp="1" noChangeArrowheads="1"/>
          </p:cNvSpPr>
          <p:nvPr>
            <p:ph idx="1"/>
          </p:nvPr>
        </p:nvSpPr>
        <p:spPr/>
        <p:txBody>
          <a:bodyPr/>
          <a:lstStyle/>
          <a:p>
            <a:r>
              <a:rPr lang="en-GB" dirty="0" smtClean="0"/>
              <a:t>Connects host to the internet</a:t>
            </a:r>
          </a:p>
          <a:p>
            <a:r>
              <a:rPr lang="en-GB" dirty="0" smtClean="0"/>
              <a:t>Modulation between digital &amp; analogue signals</a:t>
            </a:r>
          </a:p>
          <a:p>
            <a:r>
              <a:rPr lang="en-GB" dirty="0" smtClean="0"/>
              <a:t>Layer 2 device</a:t>
            </a:r>
          </a:p>
        </p:txBody>
      </p:sp>
      <p:sp>
        <p:nvSpPr>
          <p:cNvPr id="2053" name="Text Box 5"/>
          <p:cNvSpPr txBox="1">
            <a:spLocks noChangeArrowheads="1"/>
          </p:cNvSpPr>
          <p:nvPr/>
        </p:nvSpPr>
        <p:spPr bwMode="auto">
          <a:xfrm>
            <a:off x="102535" y="5733256"/>
            <a:ext cx="6269665" cy="461665"/>
          </a:xfrm>
          <a:prstGeom prst="rect">
            <a:avLst/>
          </a:prstGeom>
          <a:noFill/>
          <a:ln w="9525">
            <a:noFill/>
            <a:miter lim="800000"/>
            <a:headEnd/>
            <a:tailEnd/>
          </a:ln>
        </p:spPr>
        <p:txBody>
          <a:bodyPr wrap="none">
            <a:spAutoFit/>
          </a:bodyPr>
          <a:lstStyle/>
          <a:p>
            <a:r>
              <a:rPr lang="en-GB" sz="2400" b="1" dirty="0">
                <a:solidFill>
                  <a:srgbClr val="006699"/>
                </a:solidFill>
              </a:rPr>
              <a:t>Both NIC and modem are technology-specific.</a:t>
            </a:r>
          </a:p>
        </p:txBody>
      </p:sp>
      <p:graphicFrame>
        <p:nvGraphicFramePr>
          <p:cNvPr id="2" name="Object 4"/>
          <p:cNvGraphicFramePr>
            <a:graphicFrameLocks noChangeAspect="1"/>
          </p:cNvGraphicFramePr>
          <p:nvPr/>
        </p:nvGraphicFramePr>
        <p:xfrm>
          <a:off x="411791" y="3717032"/>
          <a:ext cx="8320419" cy="1795561"/>
        </p:xfrm>
        <a:graphic>
          <a:graphicData uri="http://schemas.openxmlformats.org/presentationml/2006/ole">
            <p:oleObj spid="_x0000_s2051" name="Visio" r:id="rId4" imgW="4378452" imgH="944499" progId="">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5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5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dirty="0" smtClean="0"/>
              <a:t>Repeater</a:t>
            </a:r>
          </a:p>
        </p:txBody>
      </p:sp>
      <p:sp>
        <p:nvSpPr>
          <p:cNvPr id="19459" name="Rectangle 3"/>
          <p:cNvSpPr>
            <a:spLocks noGrp="1" noChangeArrowheads="1"/>
          </p:cNvSpPr>
          <p:nvPr>
            <p:ph type="body" idx="1"/>
          </p:nvPr>
        </p:nvSpPr>
        <p:spPr/>
        <p:txBody>
          <a:bodyPr/>
          <a:lstStyle/>
          <a:p>
            <a:r>
              <a:rPr lang="en-GB" dirty="0" smtClean="0"/>
              <a:t>Ethernet signal weaker over distance</a:t>
            </a:r>
          </a:p>
          <a:p>
            <a:r>
              <a:rPr lang="en-GB" dirty="0" smtClean="0"/>
              <a:t>Repeaters restore the signal</a:t>
            </a:r>
          </a:p>
          <a:p>
            <a:r>
              <a:rPr lang="en-GB" dirty="0" smtClean="0"/>
              <a:t>Bi-directional.</a:t>
            </a:r>
          </a:p>
          <a:p>
            <a:r>
              <a:rPr lang="en-GB" dirty="0" smtClean="0"/>
              <a:t>Layer 1 device.</a:t>
            </a:r>
          </a:p>
        </p:txBody>
      </p:sp>
      <p:grpSp>
        <p:nvGrpSpPr>
          <p:cNvPr id="12" name="Group 11"/>
          <p:cNvGrpSpPr/>
          <p:nvPr/>
        </p:nvGrpSpPr>
        <p:grpSpPr>
          <a:xfrm>
            <a:off x="179512" y="4365104"/>
            <a:ext cx="8790680" cy="1080120"/>
            <a:chOff x="900113" y="5445125"/>
            <a:chExt cx="7829550" cy="962025"/>
          </a:xfrm>
        </p:grpSpPr>
        <p:sp>
          <p:nvSpPr>
            <p:cNvPr id="19460" name="computr3"/>
            <p:cNvSpPr>
              <a:spLocks noEditPoints="1" noChangeArrowheads="1"/>
            </p:cNvSpPr>
            <p:nvPr/>
          </p:nvSpPr>
          <p:spPr bwMode="auto">
            <a:xfrm>
              <a:off x="900113" y="5445125"/>
              <a:ext cx="1277937" cy="776288"/>
            </a:xfrm>
            <a:custGeom>
              <a:avLst/>
              <a:gdLst>
                <a:gd name="T0" fmla="*/ 0 w 21600"/>
                <a:gd name="T1" fmla="*/ 13949607 h 21600"/>
                <a:gd name="T2" fmla="*/ 37803803 w 21600"/>
                <a:gd name="T3" fmla="*/ 0 h 21600"/>
                <a:gd name="T4" fmla="*/ 37803803 w 21600"/>
                <a:gd name="T5" fmla="*/ 27899215 h 21600"/>
                <a:gd name="T6" fmla="*/ 63478865 w 21600"/>
                <a:gd name="T7" fmla="*/ 13949607 h 21600"/>
                <a:gd name="T8" fmla="*/ 0 60000 65536"/>
                <a:gd name="T9" fmla="*/ 0 60000 65536"/>
                <a:gd name="T10" fmla="*/ 0 60000 65536"/>
                <a:gd name="T11" fmla="*/ 0 60000 65536"/>
                <a:gd name="T12" fmla="*/ 7811 w 21600"/>
                <a:gd name="T13" fmla="*/ 2584 h 21600"/>
                <a:gd name="T14" fmla="*/ 16359 w 21600"/>
                <a:gd name="T15" fmla="*/ 11764 h 21600"/>
              </a:gdLst>
              <a:ahLst/>
              <a:cxnLst>
                <a:cxn ang="T8">
                  <a:pos x="T0" y="T1"/>
                </a:cxn>
                <a:cxn ang="T9">
                  <a:pos x="T2" y="T3"/>
                </a:cxn>
                <a:cxn ang="T10">
                  <a:pos x="T4" y="T5"/>
                </a:cxn>
                <a:cxn ang="T11">
                  <a:pos x="T6" y="T7"/>
                </a:cxn>
              </a:cxnLst>
              <a:rect l="T12" t="T13" r="T14" b="T15"/>
              <a:pathLst>
                <a:path w="21600" h="21600" extrusionOk="0">
                  <a:moveTo>
                    <a:pt x="18250" y="17743"/>
                  </a:moveTo>
                  <a:lnTo>
                    <a:pt x="17557" y="16971"/>
                  </a:lnTo>
                  <a:lnTo>
                    <a:pt x="5429" y="16971"/>
                  </a:lnTo>
                  <a:lnTo>
                    <a:pt x="4736" y="17743"/>
                  </a:lnTo>
                  <a:lnTo>
                    <a:pt x="18250" y="17743"/>
                  </a:lnTo>
                  <a:close/>
                </a:path>
                <a:path w="21600" h="21600" extrusionOk="0">
                  <a:moveTo>
                    <a:pt x="18250" y="17743"/>
                  </a:moveTo>
                  <a:moveTo>
                    <a:pt x="19405" y="19131"/>
                  </a:moveTo>
                  <a:lnTo>
                    <a:pt x="18712" y="18360"/>
                  </a:lnTo>
                  <a:lnTo>
                    <a:pt x="4274" y="18360"/>
                  </a:lnTo>
                  <a:lnTo>
                    <a:pt x="3581" y="19131"/>
                  </a:lnTo>
                  <a:lnTo>
                    <a:pt x="19405" y="19131"/>
                  </a:lnTo>
                  <a:close/>
                </a:path>
                <a:path w="21600" h="21600" extrusionOk="0">
                  <a:moveTo>
                    <a:pt x="19405" y="19131"/>
                  </a:moveTo>
                  <a:moveTo>
                    <a:pt x="20560" y="20520"/>
                  </a:moveTo>
                  <a:lnTo>
                    <a:pt x="19867" y="19749"/>
                  </a:lnTo>
                  <a:lnTo>
                    <a:pt x="3119" y="19749"/>
                  </a:lnTo>
                  <a:lnTo>
                    <a:pt x="2426" y="20520"/>
                  </a:lnTo>
                  <a:lnTo>
                    <a:pt x="20560" y="20520"/>
                  </a:lnTo>
                  <a:close/>
                </a:path>
                <a:path w="21600" h="21600" extrusionOk="0">
                  <a:moveTo>
                    <a:pt x="20560" y="20520"/>
                  </a:moveTo>
                  <a:moveTo>
                    <a:pt x="4620" y="16971"/>
                  </a:moveTo>
                  <a:lnTo>
                    <a:pt x="5313" y="16200"/>
                  </a:lnTo>
                  <a:lnTo>
                    <a:pt x="7624" y="16200"/>
                  </a:lnTo>
                  <a:lnTo>
                    <a:pt x="7624" y="14194"/>
                  </a:lnTo>
                  <a:lnTo>
                    <a:pt x="5891" y="14194"/>
                  </a:lnTo>
                  <a:lnTo>
                    <a:pt x="5891" y="0"/>
                  </a:lnTo>
                  <a:lnTo>
                    <a:pt x="12013" y="0"/>
                  </a:lnTo>
                  <a:lnTo>
                    <a:pt x="18135" y="0"/>
                  </a:lnTo>
                  <a:lnTo>
                    <a:pt x="18135" y="10800"/>
                  </a:lnTo>
                  <a:lnTo>
                    <a:pt x="18135" y="14194"/>
                  </a:lnTo>
                  <a:lnTo>
                    <a:pt x="16402" y="14194"/>
                  </a:lnTo>
                  <a:lnTo>
                    <a:pt x="16402" y="16200"/>
                  </a:lnTo>
                  <a:lnTo>
                    <a:pt x="17788" y="16200"/>
                  </a:lnTo>
                  <a:lnTo>
                    <a:pt x="19059" y="17743"/>
                  </a:lnTo>
                  <a:lnTo>
                    <a:pt x="21022" y="19903"/>
                  </a:lnTo>
                  <a:lnTo>
                    <a:pt x="21253" y="20057"/>
                  </a:lnTo>
                  <a:lnTo>
                    <a:pt x="21369" y="20366"/>
                  </a:lnTo>
                  <a:lnTo>
                    <a:pt x="21600" y="20674"/>
                  </a:lnTo>
                  <a:lnTo>
                    <a:pt x="21600" y="20829"/>
                  </a:lnTo>
                  <a:lnTo>
                    <a:pt x="21600" y="20983"/>
                  </a:lnTo>
                  <a:lnTo>
                    <a:pt x="21600" y="21137"/>
                  </a:lnTo>
                  <a:lnTo>
                    <a:pt x="21600" y="21291"/>
                  </a:lnTo>
                  <a:lnTo>
                    <a:pt x="21484" y="21446"/>
                  </a:lnTo>
                  <a:lnTo>
                    <a:pt x="21369" y="21446"/>
                  </a:lnTo>
                  <a:lnTo>
                    <a:pt x="21138" y="21600"/>
                  </a:lnTo>
                  <a:lnTo>
                    <a:pt x="21022" y="21600"/>
                  </a:lnTo>
                  <a:lnTo>
                    <a:pt x="10973" y="21600"/>
                  </a:lnTo>
                  <a:lnTo>
                    <a:pt x="2079" y="21600"/>
                  </a:lnTo>
                  <a:lnTo>
                    <a:pt x="1848" y="21600"/>
                  </a:lnTo>
                  <a:lnTo>
                    <a:pt x="1733" y="21446"/>
                  </a:lnTo>
                  <a:lnTo>
                    <a:pt x="1617" y="21446"/>
                  </a:lnTo>
                  <a:lnTo>
                    <a:pt x="1502" y="21291"/>
                  </a:lnTo>
                  <a:lnTo>
                    <a:pt x="1386" y="21291"/>
                  </a:lnTo>
                  <a:lnTo>
                    <a:pt x="1386" y="21137"/>
                  </a:lnTo>
                  <a:lnTo>
                    <a:pt x="1386" y="20983"/>
                  </a:lnTo>
                  <a:lnTo>
                    <a:pt x="1386" y="20829"/>
                  </a:lnTo>
                  <a:lnTo>
                    <a:pt x="1502" y="20674"/>
                  </a:lnTo>
                  <a:lnTo>
                    <a:pt x="1617" y="20366"/>
                  </a:lnTo>
                  <a:lnTo>
                    <a:pt x="1733" y="20057"/>
                  </a:lnTo>
                  <a:lnTo>
                    <a:pt x="1964" y="19903"/>
                  </a:lnTo>
                  <a:lnTo>
                    <a:pt x="0" y="19903"/>
                  </a:lnTo>
                  <a:lnTo>
                    <a:pt x="0" y="10800"/>
                  </a:lnTo>
                  <a:lnTo>
                    <a:pt x="0" y="2777"/>
                  </a:lnTo>
                  <a:lnTo>
                    <a:pt x="4620" y="2777"/>
                  </a:lnTo>
                  <a:lnTo>
                    <a:pt x="4620" y="16971"/>
                  </a:lnTo>
                  <a:moveTo>
                    <a:pt x="4620" y="16971"/>
                  </a:moveTo>
                  <a:moveTo>
                    <a:pt x="4620" y="16971"/>
                  </a:moveTo>
                  <a:lnTo>
                    <a:pt x="4158" y="17434"/>
                  </a:lnTo>
                  <a:lnTo>
                    <a:pt x="2541" y="19286"/>
                  </a:lnTo>
                  <a:lnTo>
                    <a:pt x="1964" y="19903"/>
                  </a:lnTo>
                  <a:lnTo>
                    <a:pt x="4620" y="16971"/>
                  </a:lnTo>
                  <a:close/>
                </a:path>
                <a:path w="21600" h="21600" extrusionOk="0">
                  <a:moveTo>
                    <a:pt x="7624" y="2314"/>
                  </a:moveTo>
                  <a:moveTo>
                    <a:pt x="16402" y="2314"/>
                  </a:moveTo>
                  <a:lnTo>
                    <a:pt x="16402" y="11880"/>
                  </a:lnTo>
                  <a:lnTo>
                    <a:pt x="7624" y="11880"/>
                  </a:lnTo>
                  <a:lnTo>
                    <a:pt x="7624" y="2314"/>
                  </a:lnTo>
                  <a:close/>
                </a:path>
                <a:path w="21600" h="21600" extrusionOk="0">
                  <a:moveTo>
                    <a:pt x="578" y="4011"/>
                  </a:moveTo>
                  <a:moveTo>
                    <a:pt x="4043" y="4011"/>
                  </a:moveTo>
                  <a:lnTo>
                    <a:pt x="4043" y="4320"/>
                  </a:lnTo>
                  <a:lnTo>
                    <a:pt x="578" y="4320"/>
                  </a:lnTo>
                  <a:lnTo>
                    <a:pt x="578" y="4011"/>
                  </a:lnTo>
                  <a:close/>
                  <a:moveTo>
                    <a:pt x="7624" y="14194"/>
                  </a:moveTo>
                  <a:lnTo>
                    <a:pt x="16402" y="14194"/>
                  </a:lnTo>
                  <a:lnTo>
                    <a:pt x="16402" y="16200"/>
                  </a:lnTo>
                  <a:lnTo>
                    <a:pt x="7624" y="16200"/>
                  </a:lnTo>
                </a:path>
              </a:pathLst>
            </a:custGeom>
            <a:solidFill>
              <a:srgbClr val="FFFFCC"/>
            </a:solidFill>
            <a:ln w="9525">
              <a:solidFill>
                <a:srgbClr val="000000"/>
              </a:solidFill>
              <a:miter lim="800000"/>
              <a:headEnd/>
              <a:tailEnd/>
            </a:ln>
          </p:spPr>
          <p:txBody>
            <a:bodyPr/>
            <a:lstStyle/>
            <a:p>
              <a:endParaRPr lang="en-GB"/>
            </a:p>
          </p:txBody>
        </p:sp>
        <p:sp>
          <p:nvSpPr>
            <p:cNvPr id="19461" name="computr3"/>
            <p:cNvSpPr>
              <a:spLocks noEditPoints="1" noChangeArrowheads="1"/>
            </p:cNvSpPr>
            <p:nvPr/>
          </p:nvSpPr>
          <p:spPr bwMode="auto">
            <a:xfrm>
              <a:off x="7451725" y="5516563"/>
              <a:ext cx="1277938" cy="776287"/>
            </a:xfrm>
            <a:custGeom>
              <a:avLst/>
              <a:gdLst>
                <a:gd name="T0" fmla="*/ 0 w 21600"/>
                <a:gd name="T1" fmla="*/ 13949589 h 21600"/>
                <a:gd name="T2" fmla="*/ 37803833 w 21600"/>
                <a:gd name="T3" fmla="*/ 0 h 21600"/>
                <a:gd name="T4" fmla="*/ 37803833 w 21600"/>
                <a:gd name="T5" fmla="*/ 27899143 h 21600"/>
                <a:gd name="T6" fmla="*/ 63478974 w 21600"/>
                <a:gd name="T7" fmla="*/ 13949589 h 21600"/>
                <a:gd name="T8" fmla="*/ 0 60000 65536"/>
                <a:gd name="T9" fmla="*/ 0 60000 65536"/>
                <a:gd name="T10" fmla="*/ 0 60000 65536"/>
                <a:gd name="T11" fmla="*/ 0 60000 65536"/>
                <a:gd name="T12" fmla="*/ 7811 w 21600"/>
                <a:gd name="T13" fmla="*/ 2584 h 21600"/>
                <a:gd name="T14" fmla="*/ 16359 w 21600"/>
                <a:gd name="T15" fmla="*/ 11764 h 21600"/>
              </a:gdLst>
              <a:ahLst/>
              <a:cxnLst>
                <a:cxn ang="T8">
                  <a:pos x="T0" y="T1"/>
                </a:cxn>
                <a:cxn ang="T9">
                  <a:pos x="T2" y="T3"/>
                </a:cxn>
                <a:cxn ang="T10">
                  <a:pos x="T4" y="T5"/>
                </a:cxn>
                <a:cxn ang="T11">
                  <a:pos x="T6" y="T7"/>
                </a:cxn>
              </a:cxnLst>
              <a:rect l="T12" t="T13" r="T14" b="T15"/>
              <a:pathLst>
                <a:path w="21600" h="21600" extrusionOk="0">
                  <a:moveTo>
                    <a:pt x="18250" y="17743"/>
                  </a:moveTo>
                  <a:lnTo>
                    <a:pt x="17557" y="16971"/>
                  </a:lnTo>
                  <a:lnTo>
                    <a:pt x="5429" y="16971"/>
                  </a:lnTo>
                  <a:lnTo>
                    <a:pt x="4736" y="17743"/>
                  </a:lnTo>
                  <a:lnTo>
                    <a:pt x="18250" y="17743"/>
                  </a:lnTo>
                  <a:close/>
                </a:path>
                <a:path w="21600" h="21600" extrusionOk="0">
                  <a:moveTo>
                    <a:pt x="18250" y="17743"/>
                  </a:moveTo>
                  <a:moveTo>
                    <a:pt x="19405" y="19131"/>
                  </a:moveTo>
                  <a:lnTo>
                    <a:pt x="18712" y="18360"/>
                  </a:lnTo>
                  <a:lnTo>
                    <a:pt x="4274" y="18360"/>
                  </a:lnTo>
                  <a:lnTo>
                    <a:pt x="3581" y="19131"/>
                  </a:lnTo>
                  <a:lnTo>
                    <a:pt x="19405" y="19131"/>
                  </a:lnTo>
                  <a:close/>
                </a:path>
                <a:path w="21600" h="21600" extrusionOk="0">
                  <a:moveTo>
                    <a:pt x="19405" y="19131"/>
                  </a:moveTo>
                  <a:moveTo>
                    <a:pt x="20560" y="20520"/>
                  </a:moveTo>
                  <a:lnTo>
                    <a:pt x="19867" y="19749"/>
                  </a:lnTo>
                  <a:lnTo>
                    <a:pt x="3119" y="19749"/>
                  </a:lnTo>
                  <a:lnTo>
                    <a:pt x="2426" y="20520"/>
                  </a:lnTo>
                  <a:lnTo>
                    <a:pt x="20560" y="20520"/>
                  </a:lnTo>
                  <a:close/>
                </a:path>
                <a:path w="21600" h="21600" extrusionOk="0">
                  <a:moveTo>
                    <a:pt x="20560" y="20520"/>
                  </a:moveTo>
                  <a:moveTo>
                    <a:pt x="4620" y="16971"/>
                  </a:moveTo>
                  <a:lnTo>
                    <a:pt x="5313" y="16200"/>
                  </a:lnTo>
                  <a:lnTo>
                    <a:pt x="7624" y="16200"/>
                  </a:lnTo>
                  <a:lnTo>
                    <a:pt x="7624" y="14194"/>
                  </a:lnTo>
                  <a:lnTo>
                    <a:pt x="5891" y="14194"/>
                  </a:lnTo>
                  <a:lnTo>
                    <a:pt x="5891" y="0"/>
                  </a:lnTo>
                  <a:lnTo>
                    <a:pt x="12013" y="0"/>
                  </a:lnTo>
                  <a:lnTo>
                    <a:pt x="18135" y="0"/>
                  </a:lnTo>
                  <a:lnTo>
                    <a:pt x="18135" y="10800"/>
                  </a:lnTo>
                  <a:lnTo>
                    <a:pt x="18135" y="14194"/>
                  </a:lnTo>
                  <a:lnTo>
                    <a:pt x="16402" y="14194"/>
                  </a:lnTo>
                  <a:lnTo>
                    <a:pt x="16402" y="16200"/>
                  </a:lnTo>
                  <a:lnTo>
                    <a:pt x="17788" y="16200"/>
                  </a:lnTo>
                  <a:lnTo>
                    <a:pt x="19059" y="17743"/>
                  </a:lnTo>
                  <a:lnTo>
                    <a:pt x="21022" y="19903"/>
                  </a:lnTo>
                  <a:lnTo>
                    <a:pt x="21253" y="20057"/>
                  </a:lnTo>
                  <a:lnTo>
                    <a:pt x="21369" y="20366"/>
                  </a:lnTo>
                  <a:lnTo>
                    <a:pt x="21600" y="20674"/>
                  </a:lnTo>
                  <a:lnTo>
                    <a:pt x="21600" y="20829"/>
                  </a:lnTo>
                  <a:lnTo>
                    <a:pt x="21600" y="20983"/>
                  </a:lnTo>
                  <a:lnTo>
                    <a:pt x="21600" y="21137"/>
                  </a:lnTo>
                  <a:lnTo>
                    <a:pt x="21600" y="21291"/>
                  </a:lnTo>
                  <a:lnTo>
                    <a:pt x="21484" y="21446"/>
                  </a:lnTo>
                  <a:lnTo>
                    <a:pt x="21369" y="21446"/>
                  </a:lnTo>
                  <a:lnTo>
                    <a:pt x="21138" y="21600"/>
                  </a:lnTo>
                  <a:lnTo>
                    <a:pt x="21022" y="21600"/>
                  </a:lnTo>
                  <a:lnTo>
                    <a:pt x="10973" y="21600"/>
                  </a:lnTo>
                  <a:lnTo>
                    <a:pt x="2079" y="21600"/>
                  </a:lnTo>
                  <a:lnTo>
                    <a:pt x="1848" y="21600"/>
                  </a:lnTo>
                  <a:lnTo>
                    <a:pt x="1733" y="21446"/>
                  </a:lnTo>
                  <a:lnTo>
                    <a:pt x="1617" y="21446"/>
                  </a:lnTo>
                  <a:lnTo>
                    <a:pt x="1502" y="21291"/>
                  </a:lnTo>
                  <a:lnTo>
                    <a:pt x="1386" y="21291"/>
                  </a:lnTo>
                  <a:lnTo>
                    <a:pt x="1386" y="21137"/>
                  </a:lnTo>
                  <a:lnTo>
                    <a:pt x="1386" y="20983"/>
                  </a:lnTo>
                  <a:lnTo>
                    <a:pt x="1386" y="20829"/>
                  </a:lnTo>
                  <a:lnTo>
                    <a:pt x="1502" y="20674"/>
                  </a:lnTo>
                  <a:lnTo>
                    <a:pt x="1617" y="20366"/>
                  </a:lnTo>
                  <a:lnTo>
                    <a:pt x="1733" y="20057"/>
                  </a:lnTo>
                  <a:lnTo>
                    <a:pt x="1964" y="19903"/>
                  </a:lnTo>
                  <a:lnTo>
                    <a:pt x="0" y="19903"/>
                  </a:lnTo>
                  <a:lnTo>
                    <a:pt x="0" y="10800"/>
                  </a:lnTo>
                  <a:lnTo>
                    <a:pt x="0" y="2777"/>
                  </a:lnTo>
                  <a:lnTo>
                    <a:pt x="4620" y="2777"/>
                  </a:lnTo>
                  <a:lnTo>
                    <a:pt x="4620" y="16971"/>
                  </a:lnTo>
                  <a:moveTo>
                    <a:pt x="4620" y="16971"/>
                  </a:moveTo>
                  <a:moveTo>
                    <a:pt x="4620" y="16971"/>
                  </a:moveTo>
                  <a:lnTo>
                    <a:pt x="4158" y="17434"/>
                  </a:lnTo>
                  <a:lnTo>
                    <a:pt x="2541" y="19286"/>
                  </a:lnTo>
                  <a:lnTo>
                    <a:pt x="1964" y="19903"/>
                  </a:lnTo>
                  <a:lnTo>
                    <a:pt x="4620" y="16971"/>
                  </a:lnTo>
                  <a:close/>
                </a:path>
                <a:path w="21600" h="21600" extrusionOk="0">
                  <a:moveTo>
                    <a:pt x="7624" y="2314"/>
                  </a:moveTo>
                  <a:moveTo>
                    <a:pt x="16402" y="2314"/>
                  </a:moveTo>
                  <a:lnTo>
                    <a:pt x="16402" y="11880"/>
                  </a:lnTo>
                  <a:lnTo>
                    <a:pt x="7624" y="11880"/>
                  </a:lnTo>
                  <a:lnTo>
                    <a:pt x="7624" y="2314"/>
                  </a:lnTo>
                  <a:close/>
                </a:path>
                <a:path w="21600" h="21600" extrusionOk="0">
                  <a:moveTo>
                    <a:pt x="578" y="4011"/>
                  </a:moveTo>
                  <a:moveTo>
                    <a:pt x="4043" y="4011"/>
                  </a:moveTo>
                  <a:lnTo>
                    <a:pt x="4043" y="4320"/>
                  </a:lnTo>
                  <a:lnTo>
                    <a:pt x="578" y="4320"/>
                  </a:lnTo>
                  <a:lnTo>
                    <a:pt x="578" y="4011"/>
                  </a:lnTo>
                  <a:close/>
                  <a:moveTo>
                    <a:pt x="7624" y="14194"/>
                  </a:moveTo>
                  <a:lnTo>
                    <a:pt x="16402" y="14194"/>
                  </a:lnTo>
                  <a:lnTo>
                    <a:pt x="16402" y="16200"/>
                  </a:lnTo>
                  <a:lnTo>
                    <a:pt x="7624" y="16200"/>
                  </a:lnTo>
                </a:path>
              </a:pathLst>
            </a:custGeom>
            <a:solidFill>
              <a:srgbClr val="FFFFCC"/>
            </a:solidFill>
            <a:ln w="9525">
              <a:solidFill>
                <a:srgbClr val="000000"/>
              </a:solidFill>
              <a:miter lim="800000"/>
              <a:headEnd/>
              <a:tailEnd/>
            </a:ln>
          </p:spPr>
          <p:txBody>
            <a:bodyPr/>
            <a:lstStyle/>
            <a:p>
              <a:endParaRPr lang="en-GB"/>
            </a:p>
          </p:txBody>
        </p:sp>
        <p:sp>
          <p:nvSpPr>
            <p:cNvPr id="19462" name="AutoShape 6"/>
            <p:cNvSpPr>
              <a:spLocks noChangeArrowheads="1"/>
            </p:cNvSpPr>
            <p:nvPr/>
          </p:nvSpPr>
          <p:spPr bwMode="auto">
            <a:xfrm>
              <a:off x="4067175" y="5734050"/>
              <a:ext cx="792163" cy="360363"/>
            </a:xfrm>
            <a:prstGeom prst="cube">
              <a:avLst>
                <a:gd name="adj" fmla="val 25000"/>
              </a:avLst>
            </a:prstGeom>
            <a:solidFill>
              <a:srgbClr val="91FFE2"/>
            </a:solidFill>
            <a:ln w="9525">
              <a:solidFill>
                <a:schemeClr val="tx1"/>
              </a:solidFill>
              <a:miter lim="800000"/>
              <a:headEnd/>
              <a:tailEnd/>
            </a:ln>
          </p:spPr>
          <p:txBody>
            <a:bodyPr wrap="none" anchor="ctr"/>
            <a:lstStyle/>
            <a:p>
              <a:endParaRPr lang="en-GB"/>
            </a:p>
          </p:txBody>
        </p:sp>
        <p:sp>
          <p:nvSpPr>
            <p:cNvPr id="19463" name="Line 7"/>
            <p:cNvSpPr>
              <a:spLocks noChangeShapeType="1"/>
            </p:cNvSpPr>
            <p:nvPr/>
          </p:nvSpPr>
          <p:spPr bwMode="auto">
            <a:xfrm>
              <a:off x="1908175" y="5949950"/>
              <a:ext cx="2159000" cy="0"/>
            </a:xfrm>
            <a:prstGeom prst="line">
              <a:avLst/>
            </a:prstGeom>
            <a:noFill/>
            <a:ln w="38100" cmpd="dbl">
              <a:solidFill>
                <a:schemeClr val="tx1"/>
              </a:solidFill>
              <a:round/>
              <a:headEnd/>
              <a:tailEnd/>
            </a:ln>
          </p:spPr>
          <p:txBody>
            <a:bodyPr/>
            <a:lstStyle/>
            <a:p>
              <a:endParaRPr lang="en-GB"/>
            </a:p>
          </p:txBody>
        </p:sp>
        <p:sp>
          <p:nvSpPr>
            <p:cNvPr id="19464" name="Line 8"/>
            <p:cNvSpPr>
              <a:spLocks noChangeShapeType="1"/>
            </p:cNvSpPr>
            <p:nvPr/>
          </p:nvSpPr>
          <p:spPr bwMode="auto">
            <a:xfrm>
              <a:off x="4859338" y="5949950"/>
              <a:ext cx="2592387" cy="0"/>
            </a:xfrm>
            <a:prstGeom prst="line">
              <a:avLst/>
            </a:prstGeom>
            <a:noFill/>
            <a:ln w="38100" cmpd="dbl">
              <a:solidFill>
                <a:schemeClr val="tx1"/>
              </a:solidFill>
              <a:round/>
              <a:headEnd/>
              <a:tailEnd/>
            </a:ln>
          </p:spPr>
          <p:txBody>
            <a:bodyPr/>
            <a:lstStyle/>
            <a:p>
              <a:endParaRPr lang="en-GB"/>
            </a:p>
          </p:txBody>
        </p:sp>
        <p:sp>
          <p:nvSpPr>
            <p:cNvPr id="19465" name="Text Box 9"/>
            <p:cNvSpPr txBox="1">
              <a:spLocks noChangeArrowheads="1"/>
            </p:cNvSpPr>
            <p:nvPr/>
          </p:nvSpPr>
          <p:spPr bwMode="auto">
            <a:xfrm>
              <a:off x="3924300" y="6040438"/>
              <a:ext cx="1085850" cy="366712"/>
            </a:xfrm>
            <a:prstGeom prst="rect">
              <a:avLst/>
            </a:prstGeom>
            <a:noFill/>
            <a:ln w="9525">
              <a:noFill/>
              <a:miter lim="800000"/>
              <a:headEnd/>
              <a:tailEnd/>
            </a:ln>
          </p:spPr>
          <p:txBody>
            <a:bodyPr wrap="none">
              <a:spAutoFit/>
            </a:bodyPr>
            <a:lstStyle/>
            <a:p>
              <a:r>
                <a:rPr lang="en-GB" sz="1800" b="1">
                  <a:latin typeface="Arial" charset="0"/>
                </a:rPr>
                <a:t>repeater</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r>
              <a:rPr lang="en-GB" dirty="0" smtClean="0"/>
              <a:t>Repeater – </a:t>
            </a:r>
            <a:br>
              <a:rPr lang="en-GB" dirty="0" smtClean="0"/>
            </a:br>
            <a:r>
              <a:rPr lang="en-GB" dirty="0" smtClean="0"/>
              <a:t>Not Amplify, but Regenerate!</a:t>
            </a:r>
          </a:p>
        </p:txBody>
      </p:sp>
      <p:sp>
        <p:nvSpPr>
          <p:cNvPr id="11" name="Rectangle 3"/>
          <p:cNvSpPr txBox="1">
            <a:spLocks noChangeArrowheads="1"/>
          </p:cNvSpPr>
          <p:nvPr/>
        </p:nvSpPr>
        <p:spPr>
          <a:xfrm>
            <a:off x="457200" y="1775191"/>
            <a:ext cx="8229600" cy="4625609"/>
          </a:xfrm>
          <a:prstGeom prst="rect">
            <a:avLst/>
          </a:prstGeom>
        </p:spPr>
        <p:txBody>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Amplification will also increase the distortions </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GB" sz="3200" b="0" i="0" u="none" strike="noStrike" kern="1200" cap="none" spc="0" normalizeH="0" baseline="0" noProof="0" dirty="0" smtClean="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Regenerations involve re-timing at bits level</a:t>
            </a:r>
          </a:p>
        </p:txBody>
      </p:sp>
      <p:pic>
        <p:nvPicPr>
          <p:cNvPr id="12" name="Picture 2"/>
          <p:cNvPicPr>
            <a:picLocks noChangeAspect="1" noChangeArrowheads="1"/>
          </p:cNvPicPr>
          <p:nvPr/>
        </p:nvPicPr>
        <p:blipFill>
          <a:blip r:embed="rId3" cstate="print"/>
          <a:srcRect b="16339"/>
          <a:stretch>
            <a:fillRect/>
          </a:stretch>
        </p:blipFill>
        <p:spPr bwMode="auto">
          <a:xfrm>
            <a:off x="2036067" y="4012642"/>
            <a:ext cx="5071867" cy="272872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smtClean="0"/>
              <a:t>Three Types of Repeaters</a:t>
            </a:r>
          </a:p>
        </p:txBody>
      </p:sp>
      <p:sp>
        <p:nvSpPr>
          <p:cNvPr id="21507" name="Rectangle 3"/>
          <p:cNvSpPr>
            <a:spLocks noGrp="1" noChangeArrowheads="1"/>
          </p:cNvSpPr>
          <p:nvPr>
            <p:ph type="body" idx="1"/>
          </p:nvPr>
        </p:nvSpPr>
        <p:spPr/>
        <p:txBody>
          <a:bodyPr/>
          <a:lstStyle/>
          <a:p>
            <a:r>
              <a:rPr lang="en-GB" dirty="0" smtClean="0"/>
              <a:t>Co-axial repeaters</a:t>
            </a:r>
          </a:p>
          <a:p>
            <a:endParaRPr lang="en-GB" dirty="0" smtClean="0"/>
          </a:p>
          <a:p>
            <a:r>
              <a:rPr lang="en-GB" dirty="0" err="1" smtClean="0"/>
              <a:t>UTP</a:t>
            </a:r>
            <a:r>
              <a:rPr lang="en-GB" dirty="0" smtClean="0"/>
              <a:t> repeaters</a:t>
            </a:r>
          </a:p>
          <a:p>
            <a:endParaRPr lang="en-GB" dirty="0" smtClean="0"/>
          </a:p>
          <a:p>
            <a:r>
              <a:rPr lang="en-GB" dirty="0" err="1" smtClean="0"/>
              <a:t>UTP</a:t>
            </a:r>
            <a:r>
              <a:rPr lang="en-GB" dirty="0" smtClean="0"/>
              <a:t>/Co-axial converting repeater</a:t>
            </a:r>
          </a:p>
          <a:p>
            <a:endParaRPr lang="en-GB" dirty="0" smtClean="0"/>
          </a:p>
          <a:p>
            <a:pPr>
              <a:buNone/>
            </a:pPr>
            <a:r>
              <a:rPr lang="en-GB" i="1" dirty="0" err="1" smtClean="0"/>
              <a:t>UTP</a:t>
            </a:r>
            <a:r>
              <a:rPr lang="en-GB" i="1" dirty="0" smtClean="0"/>
              <a:t> – Unshielded Twisted Pair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50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150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p:txBody>
          <a:bodyPr/>
          <a:lstStyle/>
          <a:p>
            <a:r>
              <a:rPr lang="en-GB" dirty="0" smtClean="0"/>
              <a:t>Hub</a:t>
            </a:r>
          </a:p>
        </p:txBody>
      </p:sp>
      <p:graphicFrame>
        <p:nvGraphicFramePr>
          <p:cNvPr id="3074" name="Object 4"/>
          <p:cNvGraphicFramePr>
            <a:graphicFrameLocks noChangeAspect="1"/>
          </p:cNvGraphicFramePr>
          <p:nvPr>
            <p:ph sz="half" idx="1"/>
          </p:nvPr>
        </p:nvGraphicFramePr>
        <p:xfrm>
          <a:off x="507206" y="2836862"/>
          <a:ext cx="3938588" cy="2497138"/>
        </p:xfrm>
        <a:graphic>
          <a:graphicData uri="http://schemas.openxmlformats.org/presentationml/2006/ole">
            <p:oleObj spid="_x0000_s3074" name="Visio" r:id="rId3" imgW="3938016" imgH="2497455" progId="">
              <p:embed/>
            </p:oleObj>
          </a:graphicData>
        </a:graphic>
      </p:graphicFrame>
      <p:sp>
        <p:nvSpPr>
          <p:cNvPr id="3076" name="Rectangle 3"/>
          <p:cNvSpPr>
            <a:spLocks noGrp="1" noChangeArrowheads="1"/>
          </p:cNvSpPr>
          <p:nvPr>
            <p:ph sz="half" idx="2"/>
          </p:nvPr>
        </p:nvSpPr>
        <p:spPr/>
        <p:txBody>
          <a:bodyPr/>
          <a:lstStyle/>
          <a:p>
            <a:r>
              <a:rPr lang="en-GB" dirty="0" smtClean="0"/>
              <a:t>Network concentration point</a:t>
            </a:r>
          </a:p>
          <a:p>
            <a:r>
              <a:rPr lang="en-GB" dirty="0" smtClean="0"/>
              <a:t>Regenerates and </a:t>
            </a:r>
            <a:br>
              <a:rPr lang="en-GB" dirty="0" smtClean="0"/>
            </a:br>
            <a:r>
              <a:rPr lang="en-GB" dirty="0" smtClean="0"/>
              <a:t>re-times signals</a:t>
            </a:r>
          </a:p>
          <a:p>
            <a:r>
              <a:rPr lang="en-GB" dirty="0" smtClean="0"/>
              <a:t>Cannot filter traffic</a:t>
            </a:r>
          </a:p>
          <a:p>
            <a:r>
              <a:rPr lang="en-GB" dirty="0" smtClean="0"/>
              <a:t>Little or no intelligence</a:t>
            </a:r>
          </a:p>
          <a:p>
            <a:r>
              <a:rPr lang="en-GB" dirty="0" smtClean="0"/>
              <a:t>Simply broadcast</a:t>
            </a:r>
          </a:p>
          <a:p>
            <a:r>
              <a:rPr lang="en-GB" dirty="0" smtClean="0"/>
              <a:t>Layer 1 device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7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smtClean="0"/>
              <a:t>Hub</a:t>
            </a:r>
          </a:p>
        </p:txBody>
      </p:sp>
      <p:sp>
        <p:nvSpPr>
          <p:cNvPr id="22531" name="Rectangle 3"/>
          <p:cNvSpPr>
            <a:spLocks noGrp="1" noChangeArrowheads="1"/>
          </p:cNvSpPr>
          <p:nvPr>
            <p:ph type="body" idx="1"/>
          </p:nvPr>
        </p:nvSpPr>
        <p:spPr/>
        <p:txBody>
          <a:bodyPr/>
          <a:lstStyle/>
          <a:p>
            <a:r>
              <a:rPr lang="en-GB" dirty="0" smtClean="0"/>
              <a:t>Three types: Coaxial, </a:t>
            </a:r>
            <a:r>
              <a:rPr lang="en-GB" dirty="0" err="1" smtClean="0"/>
              <a:t>UTP</a:t>
            </a:r>
            <a:r>
              <a:rPr lang="en-GB" dirty="0" smtClean="0"/>
              <a:t>, Cross media.</a:t>
            </a:r>
          </a:p>
        </p:txBody>
      </p:sp>
      <p:pic>
        <p:nvPicPr>
          <p:cNvPr id="22532" name="Picture 4" descr="Pos_S-Hub_900041_800"/>
          <p:cNvPicPr>
            <a:picLocks noChangeAspect="1" noChangeArrowheads="1"/>
          </p:cNvPicPr>
          <p:nvPr/>
        </p:nvPicPr>
        <p:blipFill>
          <a:blip r:embed="rId2" cstate="print"/>
          <a:srcRect/>
          <a:stretch>
            <a:fillRect/>
          </a:stretch>
        </p:blipFill>
        <p:spPr bwMode="auto">
          <a:xfrm flipH="1">
            <a:off x="611188" y="3213100"/>
            <a:ext cx="3529012" cy="2998788"/>
          </a:xfrm>
          <a:prstGeom prst="rect">
            <a:avLst/>
          </a:prstGeom>
          <a:noFill/>
          <a:ln w="9525">
            <a:noFill/>
            <a:miter lim="800000"/>
            <a:headEnd/>
            <a:tailEnd/>
          </a:ln>
        </p:spPr>
      </p:pic>
      <p:pic>
        <p:nvPicPr>
          <p:cNvPr id="15363" name="Picture 3"/>
          <p:cNvPicPr>
            <a:picLocks noChangeAspect="1" noChangeArrowheads="1"/>
          </p:cNvPicPr>
          <p:nvPr/>
        </p:nvPicPr>
        <p:blipFill>
          <a:blip r:embed="rId3" cstate="print">
            <a:clrChange>
              <a:clrFrom>
                <a:srgbClr val="FFFFFF"/>
              </a:clrFrom>
              <a:clrTo>
                <a:srgbClr val="FFFFFF">
                  <a:alpha val="0"/>
                </a:srgbClr>
              </a:clrTo>
            </a:clrChange>
          </a:blip>
          <a:srcRect t="22935" b="20611"/>
          <a:stretch>
            <a:fillRect/>
          </a:stretch>
        </p:blipFill>
        <p:spPr bwMode="auto">
          <a:xfrm>
            <a:off x="4427984" y="3284984"/>
            <a:ext cx="4081636" cy="23042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dirty="0" smtClean="0"/>
              <a:t>Bridge</a:t>
            </a:r>
          </a:p>
        </p:txBody>
      </p:sp>
      <p:sp>
        <p:nvSpPr>
          <p:cNvPr id="5" name="Content Placeholder 4"/>
          <p:cNvSpPr>
            <a:spLocks noGrp="1"/>
          </p:cNvSpPr>
          <p:nvPr>
            <p:ph idx="1"/>
          </p:nvPr>
        </p:nvSpPr>
        <p:spPr/>
        <p:txBody>
          <a:bodyPr>
            <a:normAutofit fontScale="92500" lnSpcReduction="10000"/>
          </a:bodyPr>
          <a:lstStyle/>
          <a:p>
            <a:r>
              <a:rPr lang="en-GB" dirty="0" smtClean="0"/>
              <a:t>Connects two separate media segments</a:t>
            </a:r>
          </a:p>
          <a:p>
            <a:endParaRPr lang="en-GB" dirty="0" smtClean="0"/>
          </a:p>
          <a:p>
            <a:r>
              <a:rPr lang="en-GB" dirty="0" smtClean="0"/>
              <a:t>Enables traffic control and standards conversion; Intelligently pass on the signals</a:t>
            </a:r>
          </a:p>
          <a:p>
            <a:endParaRPr lang="en-GB" dirty="0" smtClean="0"/>
          </a:p>
          <a:p>
            <a:r>
              <a:rPr lang="en-GB" dirty="0" smtClean="0"/>
              <a:t> Two types of bridge: </a:t>
            </a:r>
          </a:p>
          <a:p>
            <a:pPr lvl="1"/>
            <a:r>
              <a:rPr lang="en-GB" dirty="0" smtClean="0"/>
              <a:t>Single technology bridge (more common)</a:t>
            </a:r>
          </a:p>
          <a:p>
            <a:pPr lvl="1"/>
            <a:r>
              <a:rPr lang="en-GB" dirty="0" smtClean="0"/>
              <a:t>Technology conversion bridge</a:t>
            </a:r>
          </a:p>
          <a:p>
            <a:endParaRPr lang="en-GB" dirty="0" smtClean="0"/>
          </a:p>
          <a:p>
            <a:r>
              <a:rPr lang="en-GB" dirty="0" smtClean="0"/>
              <a:t> Layer 2 device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p:txBody>
          <a:bodyPr/>
          <a:lstStyle/>
          <a:p>
            <a:r>
              <a:rPr lang="en-GB" dirty="0" smtClean="0"/>
              <a:t>Single Technology Bridge</a:t>
            </a:r>
          </a:p>
        </p:txBody>
      </p:sp>
      <p:sp>
        <p:nvSpPr>
          <p:cNvPr id="5124" name="Rectangle 3"/>
          <p:cNvSpPr>
            <a:spLocks noGrp="1" noChangeArrowheads="1"/>
          </p:cNvSpPr>
          <p:nvPr>
            <p:ph idx="1"/>
          </p:nvPr>
        </p:nvSpPr>
        <p:spPr/>
        <p:txBody>
          <a:bodyPr/>
          <a:lstStyle/>
          <a:p>
            <a:r>
              <a:rPr lang="en-GB" dirty="0" smtClean="0"/>
              <a:t>Both sides use the </a:t>
            </a:r>
            <a:br>
              <a:rPr lang="en-GB" dirty="0" smtClean="0"/>
            </a:br>
            <a:r>
              <a:rPr lang="en-GB" dirty="0" smtClean="0"/>
              <a:t>same protocol.</a:t>
            </a:r>
          </a:p>
          <a:p>
            <a:endParaRPr lang="en-GB" dirty="0" smtClean="0"/>
          </a:p>
          <a:p>
            <a:r>
              <a:rPr lang="en-GB" dirty="0" smtClean="0"/>
              <a:t>Bridge decides if </a:t>
            </a:r>
            <a:br>
              <a:rPr lang="en-GB" dirty="0" smtClean="0"/>
            </a:br>
            <a:r>
              <a:rPr lang="en-GB" dirty="0" smtClean="0"/>
              <a:t>signals should be </a:t>
            </a:r>
            <a:br>
              <a:rPr lang="en-GB" dirty="0" smtClean="0"/>
            </a:br>
            <a:r>
              <a:rPr lang="en-GB" dirty="0" smtClean="0"/>
              <a:t>passed on.</a:t>
            </a:r>
          </a:p>
          <a:p>
            <a:endParaRPr lang="en-GB" dirty="0" smtClean="0"/>
          </a:p>
          <a:p>
            <a:r>
              <a:rPr lang="en-GB" dirty="0" smtClean="0"/>
              <a:t>Works like a </a:t>
            </a:r>
            <a:br>
              <a:rPr lang="en-GB" dirty="0" smtClean="0"/>
            </a:br>
            <a:r>
              <a:rPr lang="en-GB" dirty="0" smtClean="0"/>
              <a:t>traffic light</a:t>
            </a:r>
          </a:p>
        </p:txBody>
      </p:sp>
      <p:graphicFrame>
        <p:nvGraphicFramePr>
          <p:cNvPr id="2" name="Object 4"/>
          <p:cNvGraphicFramePr>
            <a:graphicFrameLocks noChangeAspect="1"/>
          </p:cNvGraphicFramePr>
          <p:nvPr/>
        </p:nvGraphicFramePr>
        <p:xfrm>
          <a:off x="4139951" y="2060848"/>
          <a:ext cx="4832329" cy="4104456"/>
        </p:xfrm>
        <a:graphic>
          <a:graphicData uri="http://schemas.openxmlformats.org/presentationml/2006/ole">
            <p:oleObj spid="_x0000_s5123" name="Visio" r:id="rId3" imgW="3297555" imgH="2802636" progId="">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p:txBody>
          <a:bodyPr/>
          <a:lstStyle/>
          <a:p>
            <a:r>
              <a:rPr lang="en-GB" dirty="0" smtClean="0"/>
              <a:t>Technology Conversion Bridge</a:t>
            </a:r>
          </a:p>
        </p:txBody>
      </p:sp>
      <p:sp>
        <p:nvSpPr>
          <p:cNvPr id="10" name="Rectangle 3"/>
          <p:cNvSpPr txBox="1">
            <a:spLocks noChangeArrowheads="1"/>
          </p:cNvSpPr>
          <p:nvPr/>
        </p:nvSpPr>
        <p:spPr>
          <a:xfrm>
            <a:off x="-8245424" y="2420888"/>
            <a:ext cx="7918450" cy="863600"/>
          </a:xfrm>
          <a:prstGeom prst="rect">
            <a:avLst/>
          </a:prstGeom>
        </p:spPr>
        <p:txBody>
          <a:bodyPr vert="horz" lIns="54864" tIns="91440" rtlCol="0">
            <a:normAutofit/>
          </a:bodyPr>
          <a:lstStyle/>
          <a:p>
            <a:pPr marL="438912" marR="0" lvl="0" indent="-320040" algn="l" defTabSz="914400" rtl="0" eaLnBrk="1" fontAlgn="auto" latinLnBrk="0" hangingPunct="1">
              <a:lnSpc>
                <a:spcPct val="90000"/>
              </a:lnSpc>
              <a:spcBef>
                <a:spcPts val="0"/>
              </a:spcBef>
              <a:spcAft>
                <a:spcPts val="0"/>
              </a:spcAft>
              <a:buClr>
                <a:schemeClr val="accent1"/>
              </a:buClr>
              <a:buSzPct val="80000"/>
              <a:buFont typeface="Wingdings 2"/>
              <a:buChar char=""/>
              <a:tabLst/>
              <a:defRPr/>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4" name="Content Placeholder 10"/>
          <p:cNvSpPr txBox="1">
            <a:spLocks/>
          </p:cNvSpPr>
          <p:nvPr/>
        </p:nvSpPr>
        <p:spPr>
          <a:xfrm>
            <a:off x="457200" y="1775191"/>
            <a:ext cx="8229600" cy="4625609"/>
          </a:xfrm>
          <a:prstGeom prst="rect">
            <a:avLst/>
          </a:prstGeom>
        </p:spPr>
        <p:txBody>
          <a:bodyPr/>
          <a:lstStyle/>
          <a:p>
            <a:pPr marL="438912" marR="0" lvl="0" indent="-320040" algn="l" defTabSz="914400" rtl="0" eaLnBrk="1" fontAlgn="auto" latinLnBrk="0" hangingPunct="1">
              <a:lnSpc>
                <a:spcPct val="9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See data as its entirety</a:t>
            </a:r>
          </a:p>
          <a:p>
            <a:pPr marL="438912" marR="0" lvl="0" indent="-320040" algn="l" defTabSz="914400" rtl="0" eaLnBrk="1" fontAlgn="auto" latinLnBrk="0" hangingPunct="1">
              <a:lnSpc>
                <a:spcPct val="9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Extracts data from one frame and place it in another</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graphicFrame>
        <p:nvGraphicFramePr>
          <p:cNvPr id="15" name="Object 4"/>
          <p:cNvGraphicFramePr>
            <a:graphicFrameLocks noChangeAspect="1"/>
          </p:cNvGraphicFramePr>
          <p:nvPr/>
        </p:nvGraphicFramePr>
        <p:xfrm>
          <a:off x="323529" y="3250254"/>
          <a:ext cx="8547446" cy="3259244"/>
        </p:xfrm>
        <a:graphic>
          <a:graphicData uri="http://schemas.openxmlformats.org/presentationml/2006/ole">
            <p:oleObj spid="_x0000_s4100" name="Visio" r:id="rId4" imgW="6097905" imgH="2326005" progId="">
              <p:embed/>
            </p:oleObj>
          </a:graphicData>
        </a:graphic>
      </p:graphicFrame>
      <p:sp>
        <p:nvSpPr>
          <p:cNvPr id="16" name="TextBox 15"/>
          <p:cNvSpPr txBox="1"/>
          <p:nvPr/>
        </p:nvSpPr>
        <p:spPr>
          <a:xfrm>
            <a:off x="5796136" y="4417614"/>
            <a:ext cx="1872208" cy="830997"/>
          </a:xfrm>
          <a:prstGeom prst="rect">
            <a:avLst/>
          </a:prstGeom>
          <a:solidFill>
            <a:schemeClr val="bg2">
              <a:lumMod val="90000"/>
            </a:schemeClr>
          </a:solidFill>
        </p:spPr>
        <p:txBody>
          <a:bodyPr wrap="square" rtlCol="0" anchor="ctr" anchorCtr="0">
            <a:spAutoFit/>
          </a:bodyPr>
          <a:lstStyle/>
          <a:p>
            <a:pPr algn="ctr"/>
            <a:r>
              <a:rPr lang="en-GB" sz="2400" dirty="0" smtClean="0"/>
              <a:t>Token Ring</a:t>
            </a:r>
            <a:br>
              <a:rPr lang="en-GB" sz="2400" dirty="0" smtClean="0"/>
            </a:br>
            <a:r>
              <a:rPr lang="en-GB" sz="2400" dirty="0" smtClean="0"/>
              <a:t>Hub</a:t>
            </a:r>
            <a:endParaRPr lang="en-GB" sz="2400" dirty="0"/>
          </a:p>
        </p:txBody>
      </p:sp>
      <p:sp>
        <p:nvSpPr>
          <p:cNvPr id="17" name="TextBox 16"/>
          <p:cNvSpPr txBox="1"/>
          <p:nvPr/>
        </p:nvSpPr>
        <p:spPr>
          <a:xfrm>
            <a:off x="3635896" y="4437200"/>
            <a:ext cx="1872208" cy="792000"/>
          </a:xfrm>
          <a:prstGeom prst="rect">
            <a:avLst/>
          </a:prstGeom>
          <a:solidFill>
            <a:schemeClr val="accent2">
              <a:lumMod val="60000"/>
              <a:lumOff val="40000"/>
            </a:schemeClr>
          </a:solidFill>
        </p:spPr>
        <p:txBody>
          <a:bodyPr wrap="square" rtlCol="0" anchor="ctr" anchorCtr="0">
            <a:spAutoFit/>
          </a:bodyPr>
          <a:lstStyle/>
          <a:p>
            <a:pPr algn="ctr"/>
            <a:r>
              <a:rPr lang="en-GB" sz="2400" dirty="0" smtClean="0"/>
              <a:t>Bridge</a:t>
            </a:r>
            <a:endParaRPr lang="en-GB" sz="2400" dirty="0"/>
          </a:p>
        </p:txBody>
      </p:sp>
      <p:sp>
        <p:nvSpPr>
          <p:cNvPr id="18" name="TextBox 17"/>
          <p:cNvSpPr txBox="1"/>
          <p:nvPr/>
        </p:nvSpPr>
        <p:spPr>
          <a:xfrm>
            <a:off x="1547664" y="4417614"/>
            <a:ext cx="1872208" cy="830997"/>
          </a:xfrm>
          <a:prstGeom prst="rect">
            <a:avLst/>
          </a:prstGeom>
          <a:solidFill>
            <a:schemeClr val="bg2">
              <a:lumMod val="90000"/>
            </a:schemeClr>
          </a:solidFill>
        </p:spPr>
        <p:txBody>
          <a:bodyPr wrap="square" rtlCol="0" anchor="ctr" anchorCtr="0">
            <a:spAutoFit/>
          </a:bodyPr>
          <a:lstStyle/>
          <a:p>
            <a:pPr algn="ctr"/>
            <a:r>
              <a:rPr lang="en-GB" sz="2400" dirty="0" smtClean="0"/>
              <a:t>Ethernet</a:t>
            </a:r>
            <a:br>
              <a:rPr lang="en-GB" sz="2400" dirty="0" smtClean="0"/>
            </a:br>
            <a:r>
              <a:rPr lang="en-GB" sz="2400" dirty="0" smtClean="0"/>
              <a:t>Hub</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p:txBody>
          <a:bodyPr/>
          <a:lstStyle/>
          <a:p>
            <a:r>
              <a:rPr lang="en-GB" dirty="0" smtClean="0"/>
              <a:t>Switch</a:t>
            </a:r>
          </a:p>
        </p:txBody>
      </p:sp>
      <p:graphicFrame>
        <p:nvGraphicFramePr>
          <p:cNvPr id="12" name="Object 4"/>
          <p:cNvGraphicFramePr>
            <a:graphicFrameLocks noChangeAspect="1"/>
          </p:cNvGraphicFramePr>
          <p:nvPr/>
        </p:nvGraphicFramePr>
        <p:xfrm>
          <a:off x="251520" y="2123273"/>
          <a:ext cx="4752528" cy="3177935"/>
        </p:xfrm>
        <a:graphic>
          <a:graphicData uri="http://schemas.openxmlformats.org/presentationml/2006/ole">
            <p:oleObj spid="_x0000_s6147" name="Visio" r:id="rId4" imgW="3411855" imgH="2280666" progId="">
              <p:embed/>
            </p:oleObj>
          </a:graphicData>
        </a:graphic>
      </p:graphicFrame>
      <p:sp>
        <p:nvSpPr>
          <p:cNvPr id="13" name="Rectangle 3"/>
          <p:cNvSpPr txBox="1">
            <a:spLocks noChangeArrowheads="1"/>
          </p:cNvSpPr>
          <p:nvPr/>
        </p:nvSpPr>
        <p:spPr>
          <a:xfrm>
            <a:off x="5069904" y="1773936"/>
            <a:ext cx="4038600" cy="4623816"/>
          </a:xfrm>
          <a:prstGeom prst="rect">
            <a:avLst/>
          </a:prstGeom>
        </p:spPr>
        <p:txBody>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Combination of a bridge and a hub</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GB" sz="3200" b="0" i="0" u="none" strike="noStrike" kern="1200" cap="none" spc="0" normalizeH="0" baseline="0" noProof="0" dirty="0" smtClean="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Allows simultaneous data transmission</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GB" sz="3200" b="0" i="0" u="none" strike="noStrike" kern="1200" cap="none" spc="0" normalizeH="0" baseline="0" noProof="0" dirty="0" smtClean="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Layer 2 device</a:t>
            </a:r>
          </a:p>
        </p:txBody>
      </p:sp>
      <p:sp>
        <p:nvSpPr>
          <p:cNvPr id="14" name="Text Box 5"/>
          <p:cNvSpPr txBox="1">
            <a:spLocks noChangeArrowheads="1"/>
          </p:cNvSpPr>
          <p:nvPr/>
        </p:nvSpPr>
        <p:spPr bwMode="auto">
          <a:xfrm>
            <a:off x="467544" y="5879015"/>
            <a:ext cx="8316416" cy="790345"/>
          </a:xfrm>
          <a:prstGeom prst="rect">
            <a:avLst/>
          </a:prstGeom>
          <a:gradFill rotWithShape="1">
            <a:gsLst>
              <a:gs pos="0">
                <a:srgbClr val="E3FFFF"/>
              </a:gs>
              <a:gs pos="100000">
                <a:srgbClr val="FFFFFF"/>
              </a:gs>
            </a:gsLst>
            <a:lin ang="5400000" scaled="1"/>
          </a:gradFill>
          <a:ln w="9525">
            <a:solidFill>
              <a:schemeClr val="tx1"/>
            </a:solidFill>
            <a:miter lim="800000"/>
            <a:headEnd/>
            <a:tailEnd/>
          </a:ln>
        </p:spPr>
        <p:txBody>
          <a:bodyPr wrap="square">
            <a:spAutoFit/>
          </a:bodyPr>
          <a:lstStyle/>
          <a:p>
            <a:pPr algn="ctr">
              <a:lnSpc>
                <a:spcPct val="80000"/>
              </a:lnSpc>
              <a:spcBef>
                <a:spcPct val="20000"/>
              </a:spcBef>
            </a:pPr>
            <a:r>
              <a:rPr lang="en-GB" sz="2800" dirty="0"/>
              <a:t>Switch Reads MAC address and forwards the data to the right </a:t>
            </a:r>
            <a:r>
              <a:rPr lang="en-GB" sz="2800" dirty="0" smtClean="0"/>
              <a:t>station</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93" name="Picture 9"/>
          <p:cNvPicPr>
            <a:picLocks noChangeAspect="1" noChangeArrowheads="1"/>
          </p:cNvPicPr>
          <p:nvPr/>
        </p:nvPicPr>
        <p:blipFill>
          <a:blip r:embed="rId3" cstate="print">
            <a:clrChange>
              <a:clrFrom>
                <a:srgbClr val="FFFFFF"/>
              </a:clrFrom>
              <a:clrTo>
                <a:srgbClr val="FFFFFF">
                  <a:alpha val="0"/>
                </a:srgbClr>
              </a:clrTo>
            </a:clrChange>
          </a:blip>
          <a:srcRect l="18454" t="26442" r="45573" b="24301"/>
          <a:stretch>
            <a:fillRect/>
          </a:stretch>
        </p:blipFill>
        <p:spPr bwMode="auto">
          <a:xfrm>
            <a:off x="179512" y="146348"/>
            <a:ext cx="8775975" cy="6210690"/>
          </a:xfrm>
          <a:prstGeom prst="rect">
            <a:avLst/>
          </a:prstGeom>
          <a:noFill/>
          <a:ln w="9525">
            <a:noFill/>
            <a:miter lim="800000"/>
            <a:headEnd/>
            <a:tailEnd/>
          </a:ln>
        </p:spPr>
      </p:pic>
      <p:pic>
        <p:nvPicPr>
          <p:cNvPr id="16392" name="Picture 8"/>
          <p:cNvPicPr>
            <a:picLocks noChangeAspect="1" noChangeArrowheads="1"/>
          </p:cNvPicPr>
          <p:nvPr/>
        </p:nvPicPr>
        <p:blipFill>
          <a:blip r:embed="rId4" cstate="print">
            <a:clrChange>
              <a:clrFrom>
                <a:srgbClr val="FFFFFF"/>
              </a:clrFrom>
              <a:clrTo>
                <a:srgbClr val="FFFFFF">
                  <a:alpha val="0"/>
                </a:srgbClr>
              </a:clrTo>
            </a:clrChange>
          </a:blip>
          <a:srcRect l="18735" t="26770" r="45845" b="30398"/>
          <a:stretch>
            <a:fillRect/>
          </a:stretch>
        </p:blipFill>
        <p:spPr bwMode="auto">
          <a:xfrm>
            <a:off x="251520" y="148884"/>
            <a:ext cx="8640960" cy="5400600"/>
          </a:xfrm>
          <a:prstGeom prst="rect">
            <a:avLst/>
          </a:prstGeom>
          <a:noFill/>
          <a:ln w="9525">
            <a:noFill/>
            <a:miter lim="800000"/>
            <a:headEnd/>
            <a:tailEnd/>
          </a:ln>
        </p:spPr>
      </p:pic>
      <p:pic>
        <p:nvPicPr>
          <p:cNvPr id="16391" name="Picture 7"/>
          <p:cNvPicPr>
            <a:picLocks noChangeAspect="1" noChangeArrowheads="1"/>
          </p:cNvPicPr>
          <p:nvPr/>
        </p:nvPicPr>
        <p:blipFill>
          <a:blip r:embed="rId5" cstate="print">
            <a:clrChange>
              <a:clrFrom>
                <a:srgbClr val="FFFFFF"/>
              </a:clrFrom>
              <a:clrTo>
                <a:srgbClr val="FFFFFF">
                  <a:alpha val="0"/>
                </a:srgbClr>
              </a:clrTo>
            </a:clrChange>
          </a:blip>
          <a:srcRect l="18454" t="27513" r="46126" b="24301"/>
          <a:stretch>
            <a:fillRect/>
          </a:stretch>
        </p:blipFill>
        <p:spPr bwMode="auto">
          <a:xfrm>
            <a:off x="179512" y="260648"/>
            <a:ext cx="8640960" cy="6075675"/>
          </a:xfrm>
          <a:prstGeom prst="rect">
            <a:avLst/>
          </a:prstGeom>
          <a:noFill/>
          <a:ln w="9525">
            <a:noFill/>
            <a:miter lim="800000"/>
            <a:headEnd/>
            <a:tailEnd/>
          </a:ln>
        </p:spPr>
      </p:pic>
      <p:pic>
        <p:nvPicPr>
          <p:cNvPr id="16390" name="Picture 6"/>
          <p:cNvPicPr>
            <a:picLocks noChangeAspect="1" noChangeArrowheads="1"/>
          </p:cNvPicPr>
          <p:nvPr/>
        </p:nvPicPr>
        <p:blipFill>
          <a:blip r:embed="rId6" cstate="print">
            <a:clrChange>
              <a:clrFrom>
                <a:srgbClr val="FFFFFF"/>
              </a:clrFrom>
              <a:clrTo>
                <a:srgbClr val="FFFFFF">
                  <a:alpha val="0"/>
                </a:srgbClr>
              </a:clrTo>
            </a:clrChange>
          </a:blip>
          <a:srcRect l="18454" t="27513" r="45573" b="21088"/>
          <a:stretch>
            <a:fillRect/>
          </a:stretch>
        </p:blipFill>
        <p:spPr bwMode="auto">
          <a:xfrm>
            <a:off x="179512" y="260648"/>
            <a:ext cx="8775975" cy="6480720"/>
          </a:xfrm>
          <a:prstGeom prst="rect">
            <a:avLst/>
          </a:prstGeom>
          <a:noFill/>
          <a:ln w="9525">
            <a:noFill/>
            <a:miter lim="800000"/>
            <a:headEnd/>
            <a:tailEnd/>
          </a:ln>
        </p:spPr>
      </p:pic>
      <p:pic>
        <p:nvPicPr>
          <p:cNvPr id="16389" name="Picture 5"/>
          <p:cNvPicPr>
            <a:picLocks noChangeAspect="1" noChangeArrowheads="1"/>
          </p:cNvPicPr>
          <p:nvPr/>
        </p:nvPicPr>
        <p:blipFill>
          <a:blip r:embed="rId7" cstate="print">
            <a:clrChange>
              <a:clrFrom>
                <a:srgbClr val="FFFFFF"/>
              </a:clrFrom>
              <a:clrTo>
                <a:srgbClr val="FFFFFF">
                  <a:alpha val="0"/>
                </a:srgbClr>
              </a:clrTo>
            </a:clrChange>
          </a:blip>
          <a:srcRect l="18454" t="27513" r="46126" b="33938"/>
          <a:stretch>
            <a:fillRect/>
          </a:stretch>
        </p:blipFill>
        <p:spPr bwMode="auto">
          <a:xfrm>
            <a:off x="179512" y="260648"/>
            <a:ext cx="8640960" cy="4860540"/>
          </a:xfrm>
          <a:prstGeom prst="rect">
            <a:avLst/>
          </a:prstGeom>
          <a:noFill/>
          <a:ln w="9525">
            <a:noFill/>
            <a:miter lim="800000"/>
            <a:headEnd/>
            <a:tailEnd/>
          </a:ln>
        </p:spPr>
      </p:pic>
      <p:pic>
        <p:nvPicPr>
          <p:cNvPr id="16388" name="Picture 4"/>
          <p:cNvPicPr>
            <a:picLocks noChangeAspect="1" noChangeArrowheads="1"/>
          </p:cNvPicPr>
          <p:nvPr/>
        </p:nvPicPr>
        <p:blipFill>
          <a:blip r:embed="rId8" cstate="print">
            <a:clrChange>
              <a:clrFrom>
                <a:srgbClr val="FFFFFF"/>
              </a:clrFrom>
              <a:clrTo>
                <a:srgbClr val="FFFFFF">
                  <a:alpha val="0"/>
                </a:srgbClr>
              </a:clrTo>
            </a:clrChange>
          </a:blip>
          <a:srcRect l="18454" t="28584" r="46126" b="29655"/>
          <a:stretch>
            <a:fillRect/>
          </a:stretch>
        </p:blipFill>
        <p:spPr bwMode="auto">
          <a:xfrm>
            <a:off x="179512" y="395663"/>
            <a:ext cx="8640960" cy="5265585"/>
          </a:xfrm>
          <a:prstGeom prst="rect">
            <a:avLst/>
          </a:prstGeom>
          <a:noFill/>
          <a:ln w="9525">
            <a:noFill/>
            <a:miter lim="800000"/>
            <a:headEnd/>
            <a:tailEnd/>
          </a:ln>
        </p:spPr>
      </p:pic>
      <p:pic>
        <p:nvPicPr>
          <p:cNvPr id="16387" name="Picture 3"/>
          <p:cNvPicPr>
            <a:picLocks noChangeAspect="1" noChangeArrowheads="1"/>
          </p:cNvPicPr>
          <p:nvPr/>
        </p:nvPicPr>
        <p:blipFill>
          <a:blip r:embed="rId9" cstate="print">
            <a:clrChange>
              <a:clrFrom>
                <a:srgbClr val="FFFFFF"/>
              </a:clrFrom>
              <a:clrTo>
                <a:srgbClr val="FFFFFF">
                  <a:alpha val="0"/>
                </a:srgbClr>
              </a:clrTo>
            </a:clrChange>
          </a:blip>
          <a:srcRect l="18454" t="27513" r="46126" b="35009"/>
          <a:stretch>
            <a:fillRect/>
          </a:stretch>
        </p:blipFill>
        <p:spPr bwMode="auto">
          <a:xfrm>
            <a:off x="179512" y="260648"/>
            <a:ext cx="8640960" cy="4725525"/>
          </a:xfrm>
          <a:prstGeom prst="rect">
            <a:avLst/>
          </a:prstGeom>
          <a:noFill/>
          <a:ln w="9525">
            <a:noFill/>
            <a:miter lim="800000"/>
            <a:headEnd/>
            <a:tailEnd/>
          </a:ln>
        </p:spPr>
      </p:pic>
      <p:pic>
        <p:nvPicPr>
          <p:cNvPr id="12" name="Picture 3"/>
          <p:cNvPicPr>
            <a:picLocks noChangeAspect="1" noChangeArrowheads="1"/>
          </p:cNvPicPr>
          <p:nvPr/>
        </p:nvPicPr>
        <p:blipFill>
          <a:blip r:embed="rId9" cstate="print">
            <a:clrChange>
              <a:clrFrom>
                <a:srgbClr val="FFFFFF"/>
              </a:clrFrom>
              <a:clrTo>
                <a:srgbClr val="FFFFFF">
                  <a:alpha val="0"/>
                </a:srgbClr>
              </a:clrTo>
            </a:clrChange>
          </a:blip>
          <a:srcRect l="47085" t="53953" r="46126" b="41212"/>
          <a:stretch>
            <a:fillRect/>
          </a:stretch>
        </p:blipFill>
        <p:spPr bwMode="auto">
          <a:xfrm>
            <a:off x="7164288" y="2963416"/>
            <a:ext cx="1656184" cy="609600"/>
          </a:xfrm>
          <a:prstGeom prst="rect">
            <a:avLst/>
          </a:prstGeom>
          <a:noFill/>
          <a:ln w="9525">
            <a:noFill/>
            <a:miter lim="800000"/>
            <a:headEnd/>
            <a:tailEnd/>
          </a:ln>
        </p:spPr>
      </p:pic>
      <p:sp>
        <p:nvSpPr>
          <p:cNvPr id="13" name="Rectangle 12"/>
          <p:cNvSpPr/>
          <p:nvPr/>
        </p:nvSpPr>
        <p:spPr>
          <a:xfrm>
            <a:off x="8494340" y="2780928"/>
            <a:ext cx="360040" cy="9361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6387"/>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1638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16388"/>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1638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16389"/>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1639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16390"/>
                                        </p:tgtEl>
                                        <p:attrNameLst>
                                          <p:attrName>style.visibility</p:attrName>
                                        </p:attrNameLst>
                                      </p:cBhvr>
                                      <p:to>
                                        <p:strVal val="hidden"/>
                                      </p:to>
                                    </p:set>
                                  </p:childTnLst>
                                </p:cTn>
                              </p:par>
                              <p:par>
                                <p:cTn id="25" presetID="1" presetClass="entr" presetSubtype="0" fill="hold" nodeType="withEffect">
                                  <p:stCondLst>
                                    <p:cond delay="0"/>
                                  </p:stCondLst>
                                  <p:childTnLst>
                                    <p:set>
                                      <p:cBhvr>
                                        <p:cTn id="26" dur="1" fill="hold">
                                          <p:stCondLst>
                                            <p:cond delay="0"/>
                                          </p:stCondLst>
                                        </p:cTn>
                                        <p:tgtEl>
                                          <p:spTgt spid="1639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16391"/>
                                        </p:tgtEl>
                                        <p:attrNameLst>
                                          <p:attrName>style.visibility</p:attrName>
                                        </p:attrNameLst>
                                      </p:cBhvr>
                                      <p:to>
                                        <p:strVal val="hidden"/>
                                      </p:to>
                                    </p:set>
                                  </p:childTnLst>
                                </p:cTn>
                              </p:par>
                              <p:par>
                                <p:cTn id="31" presetID="1" presetClass="entr" presetSubtype="0" fill="hold" nodeType="withEffect">
                                  <p:stCondLst>
                                    <p:cond delay="0"/>
                                  </p:stCondLst>
                                  <p:childTnLst>
                                    <p:set>
                                      <p:cBhvr>
                                        <p:cTn id="32" dur="1" fill="hold">
                                          <p:stCondLst>
                                            <p:cond delay="0"/>
                                          </p:stCondLst>
                                        </p:cTn>
                                        <p:tgtEl>
                                          <p:spTgt spid="1639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6392"/>
                                        </p:tgtEl>
                                        <p:attrNameLst>
                                          <p:attrName>style.visibility</p:attrName>
                                        </p:attrNameLst>
                                      </p:cBhvr>
                                      <p:to>
                                        <p:strVal val="hidden"/>
                                      </p:to>
                                    </p:set>
                                  </p:childTnLst>
                                </p:cTn>
                              </p:par>
                              <p:par>
                                <p:cTn id="37" presetID="1" presetClass="entr" presetSubtype="0" fill="hold" nodeType="withEffect">
                                  <p:stCondLst>
                                    <p:cond delay="0"/>
                                  </p:stCondLst>
                                  <p:childTnLst>
                                    <p:set>
                                      <p:cBhvr>
                                        <p:cTn id="38" dur="1" fill="hold">
                                          <p:stCondLst>
                                            <p:cond delay="0"/>
                                          </p:stCondLst>
                                        </p:cTn>
                                        <p:tgtEl>
                                          <p:spTgt spid="163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r>
              <a:rPr lang="en-GB" dirty="0" smtClean="0"/>
              <a:t>Switch Types</a:t>
            </a:r>
          </a:p>
        </p:txBody>
      </p:sp>
      <p:sp>
        <p:nvSpPr>
          <p:cNvPr id="24579" name="Rectangle 3"/>
          <p:cNvSpPr>
            <a:spLocks noGrp="1" noChangeArrowheads="1"/>
          </p:cNvSpPr>
          <p:nvPr>
            <p:ph type="body" idx="1"/>
          </p:nvPr>
        </p:nvSpPr>
        <p:spPr/>
        <p:txBody>
          <a:bodyPr/>
          <a:lstStyle/>
          <a:p>
            <a:r>
              <a:rPr lang="en-GB" dirty="0" smtClean="0"/>
              <a:t>Unmanaged Switches</a:t>
            </a:r>
          </a:p>
          <a:p>
            <a:pPr lvl="1"/>
            <a:r>
              <a:rPr lang="en-GB" dirty="0" smtClean="0"/>
              <a:t>cheap; suitable for home or small office; no management software.</a:t>
            </a:r>
          </a:p>
          <a:p>
            <a:endParaRPr lang="en-GB" dirty="0" smtClean="0"/>
          </a:p>
          <a:p>
            <a:r>
              <a:rPr lang="en-GB" dirty="0" smtClean="0"/>
              <a:t>Managed Switches</a:t>
            </a:r>
          </a:p>
          <a:p>
            <a:pPr lvl="1"/>
            <a:r>
              <a:rPr lang="en-GB" dirty="0" smtClean="0"/>
              <a:t>expensive; suitable for large organizational LAN; supplied with management software.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457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p:txBody>
          <a:bodyPr/>
          <a:lstStyle/>
          <a:p>
            <a:r>
              <a:rPr lang="en-GB" dirty="0" smtClean="0"/>
              <a:t>Redundancy</a:t>
            </a:r>
          </a:p>
        </p:txBody>
      </p:sp>
      <p:graphicFrame>
        <p:nvGraphicFramePr>
          <p:cNvPr id="2" name="Object 4"/>
          <p:cNvGraphicFramePr>
            <a:graphicFrameLocks noChangeAspect="1"/>
          </p:cNvGraphicFramePr>
          <p:nvPr/>
        </p:nvGraphicFramePr>
        <p:xfrm>
          <a:off x="211726" y="2060848"/>
          <a:ext cx="8680754" cy="3816424"/>
        </p:xfrm>
        <a:graphic>
          <a:graphicData uri="http://schemas.openxmlformats.org/presentationml/2006/ole">
            <p:oleObj spid="_x0000_s7171" name="Visio" r:id="rId4" imgW="4669155" imgH="2052066" progId="">
              <p:embed/>
            </p:oleObj>
          </a:graphicData>
        </a:graphic>
      </p:graphicFrame>
      <p:sp>
        <p:nvSpPr>
          <p:cNvPr id="8" name="Content Placeholder 7"/>
          <p:cNvSpPr>
            <a:spLocks noGrp="1"/>
          </p:cNvSpPr>
          <p:nvPr>
            <p:ph idx="1"/>
          </p:nvPr>
        </p:nvSpPr>
        <p:spPr/>
        <p:txBody>
          <a:bodyPr/>
          <a:lstStyle/>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dirty="0" smtClean="0"/>
              <a:t>Examples</a:t>
            </a:r>
          </a:p>
        </p:txBody>
      </p:sp>
      <p:pic>
        <p:nvPicPr>
          <p:cNvPr id="25603" name="Picture 3" descr="31Y7VF8K3ML"/>
          <p:cNvPicPr>
            <a:picLocks noChangeAspect="1" noChangeArrowheads="1"/>
          </p:cNvPicPr>
          <p:nvPr/>
        </p:nvPicPr>
        <p:blipFill>
          <a:blip r:embed="rId2" cstate="print"/>
          <a:srcRect/>
          <a:stretch>
            <a:fillRect/>
          </a:stretch>
        </p:blipFill>
        <p:spPr bwMode="auto">
          <a:xfrm>
            <a:off x="467544" y="2132856"/>
            <a:ext cx="2667000" cy="2667000"/>
          </a:xfrm>
          <a:prstGeom prst="rect">
            <a:avLst/>
          </a:prstGeom>
          <a:noFill/>
          <a:ln w="9525">
            <a:noFill/>
            <a:miter lim="800000"/>
            <a:headEnd/>
            <a:tailEnd/>
          </a:ln>
        </p:spPr>
      </p:pic>
      <p:pic>
        <p:nvPicPr>
          <p:cNvPr id="25604" name="Picture 4" descr="ws-c2950"/>
          <p:cNvPicPr>
            <a:picLocks noChangeAspect="1" noChangeArrowheads="1"/>
          </p:cNvPicPr>
          <p:nvPr/>
        </p:nvPicPr>
        <p:blipFill>
          <a:blip r:embed="rId3" cstate="print"/>
          <a:srcRect/>
          <a:stretch>
            <a:fillRect/>
          </a:stretch>
        </p:blipFill>
        <p:spPr bwMode="auto">
          <a:xfrm>
            <a:off x="3842569" y="2132856"/>
            <a:ext cx="4905375" cy="3248025"/>
          </a:xfrm>
          <a:prstGeom prst="rect">
            <a:avLst/>
          </a:prstGeom>
          <a:noFill/>
          <a:ln w="9525">
            <a:noFill/>
            <a:miter lim="800000"/>
            <a:headEnd/>
            <a:tailEnd/>
          </a:ln>
        </p:spPr>
      </p:pic>
      <p:sp>
        <p:nvSpPr>
          <p:cNvPr id="25605" name="Text Box 5"/>
          <p:cNvSpPr txBox="1">
            <a:spLocks noChangeArrowheads="1"/>
          </p:cNvSpPr>
          <p:nvPr/>
        </p:nvSpPr>
        <p:spPr bwMode="auto">
          <a:xfrm>
            <a:off x="4212456" y="5085606"/>
            <a:ext cx="4697413" cy="457200"/>
          </a:xfrm>
          <a:prstGeom prst="rect">
            <a:avLst/>
          </a:prstGeom>
          <a:noFill/>
          <a:ln w="9525">
            <a:noFill/>
            <a:miter lim="800000"/>
            <a:headEnd/>
            <a:tailEnd/>
          </a:ln>
        </p:spPr>
        <p:txBody>
          <a:bodyPr wrap="none">
            <a:spAutoFit/>
          </a:bodyPr>
          <a:lstStyle/>
          <a:p>
            <a:r>
              <a:rPr lang="en-GB" b="1"/>
              <a:t>Cisco ws-c2950 manageable switch</a:t>
            </a:r>
            <a:endParaRPr lang="en-US" b="1"/>
          </a:p>
        </p:txBody>
      </p:sp>
      <p:sp>
        <p:nvSpPr>
          <p:cNvPr id="25606" name="Text Box 6"/>
          <p:cNvSpPr txBox="1">
            <a:spLocks noChangeArrowheads="1"/>
          </p:cNvSpPr>
          <p:nvPr/>
        </p:nvSpPr>
        <p:spPr bwMode="auto">
          <a:xfrm>
            <a:off x="612006" y="4653806"/>
            <a:ext cx="1841500" cy="701675"/>
          </a:xfrm>
          <a:prstGeom prst="rect">
            <a:avLst/>
          </a:prstGeom>
          <a:noFill/>
          <a:ln w="9525">
            <a:noFill/>
            <a:miter lim="800000"/>
            <a:headEnd/>
            <a:tailEnd/>
          </a:ln>
        </p:spPr>
        <p:txBody>
          <a:bodyPr wrap="none">
            <a:spAutoFit/>
          </a:bodyPr>
          <a:lstStyle/>
          <a:p>
            <a:r>
              <a:rPr lang="en-GB" sz="2000" b="1"/>
              <a:t>SMC 859 5T </a:t>
            </a:r>
          </a:p>
          <a:p>
            <a:r>
              <a:rPr lang="en-GB" sz="2000" b="1"/>
              <a:t>network switch</a:t>
            </a:r>
            <a:endParaRPr lang="en-US" sz="2000" b="1"/>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p:txBody>
          <a:bodyPr/>
          <a:lstStyle/>
          <a:p>
            <a:r>
              <a:rPr lang="en-GB" dirty="0" smtClean="0"/>
              <a:t>Multi-station Access Unit (MAU)</a:t>
            </a:r>
          </a:p>
        </p:txBody>
      </p:sp>
      <p:graphicFrame>
        <p:nvGraphicFramePr>
          <p:cNvPr id="8194" name="Object 4"/>
          <p:cNvGraphicFramePr>
            <a:graphicFrameLocks noChangeAspect="1"/>
          </p:cNvGraphicFramePr>
          <p:nvPr>
            <p:ph sz="half" idx="1"/>
          </p:nvPr>
        </p:nvGraphicFramePr>
        <p:xfrm>
          <a:off x="770731" y="2522537"/>
          <a:ext cx="3411538" cy="3125788"/>
        </p:xfrm>
        <a:graphic>
          <a:graphicData uri="http://schemas.openxmlformats.org/presentationml/2006/ole">
            <p:oleObj spid="_x0000_s8194" name="Visio" r:id="rId3" imgW="3411855" imgH="3126105" progId="">
              <p:embed/>
            </p:oleObj>
          </a:graphicData>
        </a:graphic>
      </p:graphicFrame>
      <p:sp>
        <p:nvSpPr>
          <p:cNvPr id="8196" name="Rectangle 3"/>
          <p:cNvSpPr>
            <a:spLocks noGrp="1" noChangeArrowheads="1"/>
          </p:cNvSpPr>
          <p:nvPr>
            <p:ph sz="half" idx="2"/>
          </p:nvPr>
        </p:nvSpPr>
        <p:spPr/>
        <p:txBody>
          <a:bodyPr/>
          <a:lstStyle/>
          <a:p>
            <a:r>
              <a:rPr lang="en-GB" dirty="0" smtClean="0"/>
              <a:t>Same function as a switch</a:t>
            </a:r>
          </a:p>
          <a:p>
            <a:endParaRPr lang="en-GB" dirty="0" smtClean="0"/>
          </a:p>
          <a:p>
            <a:r>
              <a:rPr lang="en-GB" dirty="0" smtClean="0"/>
              <a:t>Star with logical ring</a:t>
            </a:r>
          </a:p>
          <a:p>
            <a:endParaRPr lang="en-GB" dirty="0" smtClean="0"/>
          </a:p>
          <a:p>
            <a:r>
              <a:rPr lang="en-GB" dirty="0" smtClean="0"/>
              <a:t>Example: Token Ring</a:t>
            </a:r>
          </a:p>
          <a:p>
            <a:endParaRPr lang="en-GB" dirty="0" smtClean="0"/>
          </a:p>
          <a:p>
            <a:r>
              <a:rPr lang="en-GB" dirty="0" smtClean="0"/>
              <a:t>Rare nowadays</a:t>
            </a:r>
          </a:p>
        </p:txBody>
      </p:sp>
      <p:sp>
        <p:nvSpPr>
          <p:cNvPr id="8197" name="Oval 5"/>
          <p:cNvSpPr>
            <a:spLocks noChangeArrowheads="1"/>
          </p:cNvSpPr>
          <p:nvPr/>
        </p:nvSpPr>
        <p:spPr bwMode="auto">
          <a:xfrm>
            <a:off x="971600" y="2708920"/>
            <a:ext cx="2952750" cy="2736850"/>
          </a:xfrm>
          <a:prstGeom prst="ellipse">
            <a:avLst/>
          </a:prstGeom>
          <a:noFill/>
          <a:ln w="9525">
            <a:solidFill>
              <a:schemeClr val="tx1"/>
            </a:solidFill>
            <a:prstDash val="dash"/>
            <a:round/>
            <a:headEnd/>
            <a:tailEnd/>
          </a:ln>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dirty="0" smtClean="0"/>
              <a:t>MAU Example</a:t>
            </a:r>
          </a:p>
        </p:txBody>
      </p:sp>
      <p:pic>
        <p:nvPicPr>
          <p:cNvPr id="26627" name="Picture 3" descr="hub"/>
          <p:cNvPicPr>
            <a:picLocks noChangeAspect="1" noChangeArrowheads="1"/>
          </p:cNvPicPr>
          <p:nvPr/>
        </p:nvPicPr>
        <p:blipFill>
          <a:blip r:embed="rId2" cstate="print"/>
          <a:srcRect/>
          <a:stretch>
            <a:fillRect/>
          </a:stretch>
        </p:blipFill>
        <p:spPr bwMode="auto">
          <a:xfrm>
            <a:off x="2051050" y="2420938"/>
            <a:ext cx="4908550" cy="30067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dirty="0" smtClean="0"/>
              <a:t>Router</a:t>
            </a:r>
          </a:p>
        </p:txBody>
      </p:sp>
      <p:sp>
        <p:nvSpPr>
          <p:cNvPr id="27651" name="Rectangle 3"/>
          <p:cNvSpPr>
            <a:spLocks noGrp="1" noChangeArrowheads="1"/>
          </p:cNvSpPr>
          <p:nvPr>
            <p:ph type="body" idx="1"/>
          </p:nvPr>
        </p:nvSpPr>
        <p:spPr/>
        <p:txBody>
          <a:bodyPr/>
          <a:lstStyle/>
          <a:p>
            <a:r>
              <a:rPr lang="en-GB" dirty="0" smtClean="0"/>
              <a:t>Examines the incoming packets and determines the best path for them through the network and forwards them to the right path</a:t>
            </a:r>
          </a:p>
          <a:p>
            <a:endParaRPr lang="en-GB" dirty="0" smtClean="0"/>
          </a:p>
          <a:p>
            <a:r>
              <a:rPr lang="en-GB" dirty="0" smtClean="0"/>
              <a:t>Interconnects different </a:t>
            </a:r>
            <a:r>
              <a:rPr lang="en-GB" dirty="0" err="1" smtClean="0"/>
              <a:t>subnetworks</a:t>
            </a:r>
            <a:endParaRPr lang="en-GB" dirty="0" smtClean="0"/>
          </a:p>
          <a:p>
            <a:endParaRPr lang="en-GB" dirty="0" smtClean="0"/>
          </a:p>
          <a:p>
            <a:r>
              <a:rPr lang="en-GB" dirty="0" smtClean="0"/>
              <a:t>Layer 3 device</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pPr eaLnBrk="1" hangingPunct="1"/>
            <a:r>
              <a:rPr lang="en-GB" dirty="0" smtClean="0"/>
              <a:t>Implementation Example</a:t>
            </a:r>
          </a:p>
        </p:txBody>
      </p:sp>
      <p:graphicFrame>
        <p:nvGraphicFramePr>
          <p:cNvPr id="9218" name="Object 3"/>
          <p:cNvGraphicFramePr>
            <a:graphicFrameLocks noChangeAspect="1"/>
          </p:cNvGraphicFramePr>
          <p:nvPr>
            <p:ph idx="4294967295"/>
          </p:nvPr>
        </p:nvGraphicFramePr>
        <p:xfrm>
          <a:off x="791369" y="2030413"/>
          <a:ext cx="7561262" cy="4198937"/>
        </p:xfrm>
        <a:graphic>
          <a:graphicData uri="http://schemas.openxmlformats.org/presentationml/2006/ole">
            <p:oleObj spid="_x0000_s9218" name="Visio" r:id="rId3" imgW="5740527" imgH="3188208" progId="">
              <p:embed/>
            </p:oleObj>
          </a:graphicData>
        </a:graphic>
      </p:graphicFrame>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lstStyle/>
          <a:p>
            <a:r>
              <a:rPr lang="en-GB" dirty="0" smtClean="0"/>
              <a:t>What is Routing?</a:t>
            </a:r>
          </a:p>
        </p:txBody>
      </p:sp>
      <p:sp>
        <p:nvSpPr>
          <p:cNvPr id="10244" name="Rectangle 3"/>
          <p:cNvSpPr>
            <a:spLocks noGrp="1" noChangeArrowheads="1"/>
          </p:cNvSpPr>
          <p:nvPr>
            <p:ph idx="1"/>
          </p:nvPr>
        </p:nvSpPr>
        <p:spPr/>
        <p:txBody>
          <a:bodyPr/>
          <a:lstStyle/>
          <a:p>
            <a:r>
              <a:rPr lang="en-GB" dirty="0" smtClean="0"/>
              <a:t>Moving Data from network to network</a:t>
            </a:r>
          </a:p>
          <a:p>
            <a:r>
              <a:rPr lang="en-GB" dirty="0" smtClean="0"/>
              <a:t>Using Routing tables and Routing protocols</a:t>
            </a:r>
          </a:p>
        </p:txBody>
      </p:sp>
      <p:graphicFrame>
        <p:nvGraphicFramePr>
          <p:cNvPr id="14" name="Object 4"/>
          <p:cNvGraphicFramePr>
            <a:graphicFrameLocks noChangeAspect="1"/>
          </p:cNvGraphicFramePr>
          <p:nvPr/>
        </p:nvGraphicFramePr>
        <p:xfrm>
          <a:off x="755650" y="3372892"/>
          <a:ext cx="7632700" cy="2765425"/>
        </p:xfrm>
        <a:graphic>
          <a:graphicData uri="http://schemas.openxmlformats.org/presentationml/2006/ole">
            <p:oleObj spid="_x0000_s10244" name="Visio" r:id="rId4" imgW="6363462" imgH="2305050" progId="">
              <p:embed/>
            </p:oleObj>
          </a:graphicData>
        </a:graphic>
      </p:graphicFrame>
      <p:sp>
        <p:nvSpPr>
          <p:cNvPr id="15" name="Oval 5"/>
          <p:cNvSpPr>
            <a:spLocks noChangeArrowheads="1"/>
          </p:cNvSpPr>
          <p:nvPr/>
        </p:nvSpPr>
        <p:spPr bwMode="auto">
          <a:xfrm>
            <a:off x="2051050" y="2925217"/>
            <a:ext cx="5113338" cy="3240087"/>
          </a:xfrm>
          <a:prstGeom prst="ellipse">
            <a:avLst/>
          </a:prstGeom>
          <a:noFill/>
          <a:ln w="9525">
            <a:solidFill>
              <a:schemeClr val="tx1"/>
            </a:solidFill>
            <a:prstDash val="dash"/>
            <a:round/>
            <a:headEnd/>
            <a:tailEnd/>
          </a:ln>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p:cNvSpPr txBox="1"/>
          <p:nvPr/>
        </p:nvSpPr>
        <p:spPr>
          <a:xfrm>
            <a:off x="0" y="0"/>
            <a:ext cx="9144000" cy="6555641"/>
          </a:xfrm>
          <a:prstGeom prst="rect">
            <a:avLst/>
          </a:prstGeom>
          <a:solidFill>
            <a:schemeClr val="tx1"/>
          </a:solidFill>
        </p:spPr>
        <p:txBody>
          <a:bodyPr wrap="square" rtlCol="0">
            <a:spAutoFit/>
          </a:bodyPr>
          <a:lstStyle/>
          <a:p>
            <a:r>
              <a:rPr lang="en-GB" sz="1200" dirty="0" smtClean="0">
                <a:solidFill>
                  <a:schemeClr val="bg1"/>
                </a:solidFill>
                <a:latin typeface="Lucida Console" pitchFamily="49" charset="0"/>
              </a:rPr>
              <a:t>Microsoft Windows [Version 6.1.7601]</a:t>
            </a:r>
          </a:p>
          <a:p>
            <a:r>
              <a:rPr lang="en-GB" sz="1200" dirty="0" smtClean="0">
                <a:solidFill>
                  <a:schemeClr val="bg1"/>
                </a:solidFill>
                <a:latin typeface="Lucida Console" pitchFamily="49" charset="0"/>
              </a:rPr>
              <a:t>Copyright (c) 2009 Microsoft Corporation.  All rights reserved.</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C:\Users\Rees-Evans&gt;</a:t>
            </a:r>
            <a:r>
              <a:rPr lang="en-GB" sz="1200" dirty="0" err="1" smtClean="0">
                <a:solidFill>
                  <a:schemeClr val="bg1"/>
                </a:solidFill>
                <a:latin typeface="Lucida Console" pitchFamily="49" charset="0"/>
              </a:rPr>
              <a:t>tracert</a:t>
            </a:r>
            <a:r>
              <a:rPr lang="en-GB" sz="1200" dirty="0" smtClean="0">
                <a:solidFill>
                  <a:schemeClr val="bg1"/>
                </a:solidFill>
                <a:latin typeface="Lucida Console" pitchFamily="49" charset="0"/>
              </a:rPr>
              <a:t> www.grandcanyon.com</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Tracing route to www.grandcanyon.com [204.15.225.26]</a:t>
            </a:r>
          </a:p>
          <a:p>
            <a:r>
              <a:rPr lang="en-GB" sz="1200" dirty="0" smtClean="0">
                <a:solidFill>
                  <a:schemeClr val="bg1"/>
                </a:solidFill>
                <a:latin typeface="Lucida Console" pitchFamily="49" charset="0"/>
              </a:rPr>
              <a:t>over a maximum of 30 hops:</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  1    20 ms    10 ms    11 ms  cpc10-swan4-2-0-gw.7-3.cable.virginmedia.com [82.8.59.1]</a:t>
            </a:r>
          </a:p>
          <a:p>
            <a:r>
              <a:rPr lang="en-GB" sz="1200" dirty="0" smtClean="0">
                <a:solidFill>
                  <a:schemeClr val="bg1"/>
                </a:solidFill>
                <a:latin typeface="Lucida Console" pitchFamily="49" charset="0"/>
              </a:rPr>
              <a:t>  2     8 ms    11 ms    51 ms  swan-core-1a-ge-300-1930.network.virginmedia.net [213.105.225.77]</a:t>
            </a:r>
          </a:p>
          <a:p>
            <a:r>
              <a:rPr lang="en-GB" sz="1200" dirty="0" smtClean="0">
                <a:solidFill>
                  <a:schemeClr val="bg1"/>
                </a:solidFill>
                <a:latin typeface="Lucida Console" pitchFamily="49" charset="0"/>
              </a:rPr>
              <a:t>  3    14 ms    14 ms    23 ms  brhm-bb-1a-ge-130-0.network.virginmedia.net [212.43.162.105]</a:t>
            </a:r>
          </a:p>
          <a:p>
            <a:r>
              <a:rPr lang="en-GB" sz="1200" dirty="0" smtClean="0">
                <a:solidFill>
                  <a:schemeClr val="bg1"/>
                </a:solidFill>
                <a:latin typeface="Lucida Console" pitchFamily="49" charset="0"/>
              </a:rPr>
              <a:t>  4    14 ms    15 ms    14 ms  manc-bb-1b-ae5-0.network.virginmedia.net [213.105.174.186]</a:t>
            </a:r>
          </a:p>
          <a:p>
            <a:r>
              <a:rPr lang="en-GB" sz="1200" dirty="0" smtClean="0">
                <a:solidFill>
                  <a:schemeClr val="bg1"/>
                </a:solidFill>
                <a:latin typeface="Lucida Console" pitchFamily="49" charset="0"/>
              </a:rPr>
              <a:t>  5    17 ms    15 ms    15 ms  manc-bb-1a-as6-0.network.virginmedia.net [62.253.185.134]</a:t>
            </a:r>
          </a:p>
          <a:p>
            <a:r>
              <a:rPr lang="en-GB" sz="1200" dirty="0" smtClean="0">
                <a:solidFill>
                  <a:schemeClr val="bg1"/>
                </a:solidFill>
                <a:latin typeface="Lucida Console" pitchFamily="49" charset="0"/>
              </a:rPr>
              <a:t>  6    26 ms    27 ms    27 ms  212.187.136.125</a:t>
            </a:r>
          </a:p>
          <a:p>
            <a:r>
              <a:rPr lang="en-GB" sz="1200" dirty="0" smtClean="0">
                <a:solidFill>
                  <a:schemeClr val="bg1"/>
                </a:solidFill>
                <a:latin typeface="Lucida Console" pitchFamily="49" charset="0"/>
              </a:rPr>
              <a:t>  7    98 ms    26 ms    27 ms  ae-4-4.ebr1.London1.Level3.net [4.69.133.102]</a:t>
            </a:r>
          </a:p>
          <a:p>
            <a:r>
              <a:rPr lang="en-GB" sz="1200" dirty="0" smtClean="0">
                <a:solidFill>
                  <a:schemeClr val="bg1"/>
                </a:solidFill>
                <a:latin typeface="Lucida Console" pitchFamily="49" charset="0"/>
              </a:rPr>
              <a:t>  8    28 ms    39 ms    27 ms  vlan102.ebr2.London1.Level3.net [4.69.143.90]</a:t>
            </a:r>
          </a:p>
          <a:p>
            <a:r>
              <a:rPr lang="en-GB" sz="1200" dirty="0" smtClean="0">
                <a:solidFill>
                  <a:schemeClr val="bg1"/>
                </a:solidFill>
                <a:latin typeface="Lucida Console" pitchFamily="49" charset="0"/>
              </a:rPr>
              <a:t>  9    94 ms    94 ms    95 ms  ae-42-42.ebr1.NewYork1.Level3.net [4.69.137.70]</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 10   104 ms    94 ms   123 ms  ae-4-4.ebr1.NewYork2.Level3.net [4.69.141.18]</a:t>
            </a:r>
          </a:p>
          <a:p>
            <a:r>
              <a:rPr lang="en-GB" sz="1200" dirty="0" smtClean="0">
                <a:solidFill>
                  <a:schemeClr val="bg1"/>
                </a:solidFill>
                <a:latin typeface="Lucida Console" pitchFamily="49" charset="0"/>
              </a:rPr>
              <a:t> 11    96 ms    95 ms    95 ms  ae-1-100.ebr2.NewYork2.Level3.net [4.69.135.254]</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 12   111 ms   120 ms   109 ms  ae-2-2.ebr1.Chicago1.Level3.net [4.69.132.65]</a:t>
            </a:r>
          </a:p>
          <a:p>
            <a:r>
              <a:rPr lang="en-GB" sz="1200" dirty="0" smtClean="0">
                <a:solidFill>
                  <a:schemeClr val="bg1"/>
                </a:solidFill>
                <a:latin typeface="Lucida Console" pitchFamily="49" charset="0"/>
              </a:rPr>
              <a:t> 13   110 ms   118 ms   111 ms  ae-6-6.ebr1.Chicago2.Level3.net [4.69.140.190]</a:t>
            </a:r>
          </a:p>
          <a:p>
            <a:r>
              <a:rPr lang="en-GB" sz="1200" dirty="0" smtClean="0">
                <a:solidFill>
                  <a:schemeClr val="bg1"/>
                </a:solidFill>
                <a:latin typeface="Lucida Console" pitchFamily="49" charset="0"/>
              </a:rPr>
              <a:t> 14   136 ms   134 ms   135 ms  ae-3-3.ebr2.Denver1.Level3.net [4.69.132.61]</a:t>
            </a:r>
          </a:p>
          <a:p>
            <a:r>
              <a:rPr lang="en-GB" sz="1200" dirty="0" smtClean="0">
                <a:solidFill>
                  <a:schemeClr val="bg1"/>
                </a:solidFill>
                <a:latin typeface="Lucida Console" pitchFamily="49" charset="0"/>
              </a:rPr>
              <a:t> 15   168 ms   177 ms   179 ms  ae-2-2.ebr2.Seattle1.Level3.net [4.69.132.53]</a:t>
            </a:r>
          </a:p>
          <a:p>
            <a:r>
              <a:rPr lang="en-GB" sz="1200" dirty="0" smtClean="0">
                <a:solidFill>
                  <a:schemeClr val="bg1"/>
                </a:solidFill>
                <a:latin typeface="Lucida Console" pitchFamily="49" charset="0"/>
              </a:rPr>
              <a:t> 16   170 ms   167 ms   167 ms  ae-23-52.car3.Seattle1.Level3.net [4.69.147.165]</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 17   168 ms   167 ms   171 ms  metapeer.car3.Seattle1.Level3.net [4.71.152.18]</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 18   278 ms   170 ms   187 ms  208.99.192.65</a:t>
            </a:r>
          </a:p>
          <a:p>
            <a:r>
              <a:rPr lang="en-GB" sz="1200" dirty="0" smtClean="0">
                <a:solidFill>
                  <a:schemeClr val="bg1"/>
                </a:solidFill>
                <a:latin typeface="Lucida Console" pitchFamily="49" charset="0"/>
              </a:rPr>
              <a:t> 19   170 ms   171 ms   172 ms  204.8.32.86</a:t>
            </a:r>
          </a:p>
          <a:p>
            <a:r>
              <a:rPr lang="en-GB" sz="1200" dirty="0" smtClean="0">
                <a:solidFill>
                  <a:schemeClr val="bg1"/>
                </a:solidFill>
                <a:latin typeface="Lucida Console" pitchFamily="49" charset="0"/>
              </a:rPr>
              <a:t> 20   170 ms   167 ms   167 ms  dedicated802.swiftco.net [204.15.225.26]</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Trace complete.</a:t>
            </a:r>
          </a:p>
          <a:p>
            <a:r>
              <a:rPr lang="en-GB" sz="1200" dirty="0" smtClean="0">
                <a:solidFill>
                  <a:schemeClr val="bg1"/>
                </a:solidFill>
                <a:latin typeface="Lucida Console" pitchFamily="49" charset="0"/>
              </a:rPr>
              <a:t>C:\Users\Rees-Evans&gt;</a:t>
            </a:r>
            <a:endParaRPr lang="en-GB" sz="1200" dirty="0">
              <a:solidFill>
                <a:schemeClr val="bg1"/>
              </a:solidFill>
              <a:latin typeface="Lucida Console" pitchFamily="49"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lt">
                                    <p:tmAbs val="100"/>
                                  </p:iterate>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par>
                          <p:cTn id="7" fill="hold">
                            <p:stCondLst>
                              <p:cond delay="4501"/>
                            </p:stCondLst>
                            <p:childTnLst>
                              <p:par>
                                <p:cTn id="8" presetID="1" presetClass="entr" presetSubtype="0" fill="hold" nodeType="afterEffect">
                                  <p:stCondLst>
                                    <p:cond delay="1500"/>
                                  </p:stCondLst>
                                  <p:childTnLst>
                                    <p:set>
                                      <p:cBhvr>
                                        <p:cTn id="9" dur="1" fill="hold">
                                          <p:stCondLst>
                                            <p:cond delay="0"/>
                                          </p:stCondLst>
                                        </p:cTn>
                                        <p:tgtEl>
                                          <p:spTgt spid="4">
                                            <p:txEl>
                                              <p:pRg st="5" end="5"/>
                                            </p:txEl>
                                          </p:spTgt>
                                        </p:tgtEl>
                                        <p:attrNameLst>
                                          <p:attrName>style.visibility</p:attrName>
                                        </p:attrNameLst>
                                      </p:cBhvr>
                                      <p:to>
                                        <p:strVal val="visible"/>
                                      </p:to>
                                    </p:set>
                                  </p:childTnLst>
                                </p:cTn>
                              </p:par>
                              <p:par>
                                <p:cTn id="10" presetID="1" presetClass="entr" presetSubtype="0" fill="hold" nodeType="withEffect">
                                  <p:stCondLst>
                                    <p:cond delay="1500"/>
                                  </p:stCondLst>
                                  <p:childTnLst>
                                    <p:set>
                                      <p:cBhvr>
                                        <p:cTn id="11" dur="1" fill="hold">
                                          <p:stCondLst>
                                            <p:cond delay="0"/>
                                          </p:stCondLst>
                                        </p:cTn>
                                        <p:tgtEl>
                                          <p:spTgt spid="4">
                                            <p:txEl>
                                              <p:pRg st="6" end="6"/>
                                            </p:txEl>
                                          </p:spTgt>
                                        </p:tgtEl>
                                        <p:attrNameLst>
                                          <p:attrName>style.visibility</p:attrName>
                                        </p:attrNameLst>
                                      </p:cBhvr>
                                      <p:to>
                                        <p:strVal val="visible"/>
                                      </p:to>
                                    </p:set>
                                  </p:childTnLst>
                                </p:cTn>
                              </p:par>
                            </p:childTnLst>
                          </p:cTn>
                        </p:par>
                        <p:par>
                          <p:cTn id="12" fill="hold">
                            <p:stCondLst>
                              <p:cond delay="6001"/>
                            </p:stCondLst>
                            <p:childTnLst>
                              <p:par>
                                <p:cTn id="13" presetID="1" presetClass="entr" presetSubtype="0" fill="hold" nodeType="afterEffect">
                                  <p:stCondLst>
                                    <p:cond delay="250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childTnLst>
                          </p:cTn>
                        </p:par>
                        <p:par>
                          <p:cTn id="15" fill="hold">
                            <p:stCondLst>
                              <p:cond delay="8501"/>
                            </p:stCondLst>
                            <p:childTnLst>
                              <p:par>
                                <p:cTn id="16" presetID="1" presetClass="entr" presetSubtype="0" fill="hold" nodeType="afterEffect">
                                  <p:stCondLst>
                                    <p:cond delay="2500"/>
                                  </p:stCondLst>
                                  <p:childTnLst>
                                    <p:set>
                                      <p:cBhvr>
                                        <p:cTn id="17" dur="1" fill="hold">
                                          <p:stCondLst>
                                            <p:cond delay="0"/>
                                          </p:stCondLst>
                                        </p:cTn>
                                        <p:tgtEl>
                                          <p:spTgt spid="4">
                                            <p:txEl>
                                              <p:pRg st="9" end="9"/>
                                            </p:txEl>
                                          </p:spTgt>
                                        </p:tgtEl>
                                        <p:attrNameLst>
                                          <p:attrName>style.visibility</p:attrName>
                                        </p:attrNameLst>
                                      </p:cBhvr>
                                      <p:to>
                                        <p:strVal val="visible"/>
                                      </p:to>
                                    </p:set>
                                  </p:childTnLst>
                                </p:cTn>
                              </p:par>
                            </p:childTnLst>
                          </p:cTn>
                        </p:par>
                        <p:par>
                          <p:cTn id="18" fill="hold">
                            <p:stCondLst>
                              <p:cond delay="11001"/>
                            </p:stCondLst>
                            <p:childTnLst>
                              <p:par>
                                <p:cTn id="19" presetID="1" presetClass="entr" presetSubtype="0" fill="hold" nodeType="afterEffect">
                                  <p:stCondLst>
                                    <p:cond delay="2500"/>
                                  </p:stCondLst>
                                  <p:childTnLst>
                                    <p:set>
                                      <p:cBhvr>
                                        <p:cTn id="20" dur="1" fill="hold">
                                          <p:stCondLst>
                                            <p:cond delay="0"/>
                                          </p:stCondLst>
                                        </p:cTn>
                                        <p:tgtEl>
                                          <p:spTgt spid="4">
                                            <p:txEl>
                                              <p:pRg st="10" end="10"/>
                                            </p:txEl>
                                          </p:spTgt>
                                        </p:tgtEl>
                                        <p:attrNameLst>
                                          <p:attrName>style.visibility</p:attrName>
                                        </p:attrNameLst>
                                      </p:cBhvr>
                                      <p:to>
                                        <p:strVal val="visible"/>
                                      </p:to>
                                    </p:set>
                                  </p:childTnLst>
                                </p:cTn>
                              </p:par>
                            </p:childTnLst>
                          </p:cTn>
                        </p:par>
                        <p:par>
                          <p:cTn id="21" fill="hold">
                            <p:stCondLst>
                              <p:cond delay="13501"/>
                            </p:stCondLst>
                            <p:childTnLst>
                              <p:par>
                                <p:cTn id="22" presetID="1" presetClass="entr" presetSubtype="0" fill="hold" nodeType="afterEffect">
                                  <p:stCondLst>
                                    <p:cond delay="2500"/>
                                  </p:stCondLst>
                                  <p:childTnLst>
                                    <p:set>
                                      <p:cBhvr>
                                        <p:cTn id="23" dur="1" fill="hold">
                                          <p:stCondLst>
                                            <p:cond delay="0"/>
                                          </p:stCondLst>
                                        </p:cTn>
                                        <p:tgtEl>
                                          <p:spTgt spid="4">
                                            <p:txEl>
                                              <p:pRg st="11" end="11"/>
                                            </p:txEl>
                                          </p:spTgt>
                                        </p:tgtEl>
                                        <p:attrNameLst>
                                          <p:attrName>style.visibility</p:attrName>
                                        </p:attrNameLst>
                                      </p:cBhvr>
                                      <p:to>
                                        <p:strVal val="visible"/>
                                      </p:to>
                                    </p:set>
                                  </p:childTnLst>
                                </p:cTn>
                              </p:par>
                            </p:childTnLst>
                          </p:cTn>
                        </p:par>
                        <p:par>
                          <p:cTn id="24" fill="hold">
                            <p:stCondLst>
                              <p:cond delay="16001"/>
                            </p:stCondLst>
                            <p:childTnLst>
                              <p:par>
                                <p:cTn id="25" presetID="1" presetClass="entr" presetSubtype="0" fill="hold" nodeType="afterEffect">
                                  <p:stCondLst>
                                    <p:cond delay="2500"/>
                                  </p:stCondLst>
                                  <p:childTnLst>
                                    <p:set>
                                      <p:cBhvr>
                                        <p:cTn id="26" dur="1" fill="hold">
                                          <p:stCondLst>
                                            <p:cond delay="0"/>
                                          </p:stCondLst>
                                        </p:cTn>
                                        <p:tgtEl>
                                          <p:spTgt spid="4">
                                            <p:txEl>
                                              <p:pRg st="12" end="12"/>
                                            </p:txEl>
                                          </p:spTgt>
                                        </p:tgtEl>
                                        <p:attrNameLst>
                                          <p:attrName>style.visibility</p:attrName>
                                        </p:attrNameLst>
                                      </p:cBhvr>
                                      <p:to>
                                        <p:strVal val="visible"/>
                                      </p:to>
                                    </p:set>
                                  </p:childTnLst>
                                </p:cTn>
                              </p:par>
                            </p:childTnLst>
                          </p:cTn>
                        </p:par>
                        <p:par>
                          <p:cTn id="27" fill="hold">
                            <p:stCondLst>
                              <p:cond delay="18501"/>
                            </p:stCondLst>
                            <p:childTnLst>
                              <p:par>
                                <p:cTn id="28" presetID="1" presetClass="entr" presetSubtype="0" fill="hold" nodeType="afterEffect">
                                  <p:stCondLst>
                                    <p:cond delay="2500"/>
                                  </p:stCondLst>
                                  <p:childTnLst>
                                    <p:set>
                                      <p:cBhvr>
                                        <p:cTn id="29" dur="1" fill="hold">
                                          <p:stCondLst>
                                            <p:cond delay="0"/>
                                          </p:stCondLst>
                                        </p:cTn>
                                        <p:tgtEl>
                                          <p:spTgt spid="4">
                                            <p:txEl>
                                              <p:pRg st="13" end="13"/>
                                            </p:txEl>
                                          </p:spTgt>
                                        </p:tgtEl>
                                        <p:attrNameLst>
                                          <p:attrName>style.visibility</p:attrName>
                                        </p:attrNameLst>
                                      </p:cBhvr>
                                      <p:to>
                                        <p:strVal val="visible"/>
                                      </p:to>
                                    </p:set>
                                  </p:childTnLst>
                                </p:cTn>
                              </p:par>
                            </p:childTnLst>
                          </p:cTn>
                        </p:par>
                        <p:par>
                          <p:cTn id="30" fill="hold">
                            <p:stCondLst>
                              <p:cond delay="21001"/>
                            </p:stCondLst>
                            <p:childTnLst>
                              <p:par>
                                <p:cTn id="31" presetID="1" presetClass="entr" presetSubtype="0" fill="hold" nodeType="afterEffect">
                                  <p:stCondLst>
                                    <p:cond delay="2500"/>
                                  </p:stCondLst>
                                  <p:childTnLst>
                                    <p:set>
                                      <p:cBhvr>
                                        <p:cTn id="32" dur="1" fill="hold">
                                          <p:stCondLst>
                                            <p:cond delay="0"/>
                                          </p:stCondLst>
                                        </p:cTn>
                                        <p:tgtEl>
                                          <p:spTgt spid="4">
                                            <p:txEl>
                                              <p:pRg st="14" end="14"/>
                                            </p:txEl>
                                          </p:spTgt>
                                        </p:tgtEl>
                                        <p:attrNameLst>
                                          <p:attrName>style.visibility</p:attrName>
                                        </p:attrNameLst>
                                      </p:cBhvr>
                                      <p:to>
                                        <p:strVal val="visible"/>
                                      </p:to>
                                    </p:set>
                                  </p:childTnLst>
                                </p:cTn>
                              </p:par>
                            </p:childTnLst>
                          </p:cTn>
                        </p:par>
                        <p:par>
                          <p:cTn id="33" fill="hold">
                            <p:stCondLst>
                              <p:cond delay="23501"/>
                            </p:stCondLst>
                            <p:childTnLst>
                              <p:par>
                                <p:cTn id="34" presetID="1" presetClass="entr" presetSubtype="0" fill="hold" nodeType="afterEffect">
                                  <p:stCondLst>
                                    <p:cond delay="2500"/>
                                  </p:stCondLst>
                                  <p:childTnLst>
                                    <p:set>
                                      <p:cBhvr>
                                        <p:cTn id="35" dur="1" fill="hold">
                                          <p:stCondLst>
                                            <p:cond delay="0"/>
                                          </p:stCondLst>
                                        </p:cTn>
                                        <p:tgtEl>
                                          <p:spTgt spid="4">
                                            <p:txEl>
                                              <p:pRg st="15" end="15"/>
                                            </p:txEl>
                                          </p:spTgt>
                                        </p:tgtEl>
                                        <p:attrNameLst>
                                          <p:attrName>style.visibility</p:attrName>
                                        </p:attrNameLst>
                                      </p:cBhvr>
                                      <p:to>
                                        <p:strVal val="visible"/>
                                      </p:to>
                                    </p:set>
                                  </p:childTnLst>
                                </p:cTn>
                              </p:par>
                            </p:childTnLst>
                          </p:cTn>
                        </p:par>
                        <p:par>
                          <p:cTn id="36" fill="hold">
                            <p:stCondLst>
                              <p:cond delay="26001"/>
                            </p:stCondLst>
                            <p:childTnLst>
                              <p:par>
                                <p:cTn id="37" presetID="1" presetClass="entr" presetSubtype="0" fill="hold" nodeType="afterEffect">
                                  <p:stCondLst>
                                    <p:cond delay="2500"/>
                                  </p:stCondLst>
                                  <p:childTnLst>
                                    <p:set>
                                      <p:cBhvr>
                                        <p:cTn id="38" dur="1" fill="hold">
                                          <p:stCondLst>
                                            <p:cond delay="0"/>
                                          </p:stCondLst>
                                        </p:cTn>
                                        <p:tgtEl>
                                          <p:spTgt spid="4">
                                            <p:txEl>
                                              <p:pRg st="16" end="16"/>
                                            </p:txEl>
                                          </p:spTgt>
                                        </p:tgtEl>
                                        <p:attrNameLst>
                                          <p:attrName>style.visibility</p:attrName>
                                        </p:attrNameLst>
                                      </p:cBhvr>
                                      <p:to>
                                        <p:strVal val="visible"/>
                                      </p:to>
                                    </p:set>
                                  </p:childTnLst>
                                </p:cTn>
                              </p:par>
                            </p:childTnLst>
                          </p:cTn>
                        </p:par>
                        <p:par>
                          <p:cTn id="39" fill="hold">
                            <p:stCondLst>
                              <p:cond delay="28501"/>
                            </p:stCondLst>
                            <p:childTnLst>
                              <p:par>
                                <p:cTn id="40" presetID="1" presetClass="entr" presetSubtype="0" fill="hold" nodeType="afterEffect">
                                  <p:stCondLst>
                                    <p:cond delay="2500"/>
                                  </p:stCondLst>
                                  <p:childTnLst>
                                    <p:set>
                                      <p:cBhvr>
                                        <p:cTn id="41" dur="1" fill="hold">
                                          <p:stCondLst>
                                            <p:cond delay="0"/>
                                          </p:stCondLst>
                                        </p:cTn>
                                        <p:tgtEl>
                                          <p:spTgt spid="4">
                                            <p:txEl>
                                              <p:pRg st="18" end="18"/>
                                            </p:txEl>
                                          </p:spTgt>
                                        </p:tgtEl>
                                        <p:attrNameLst>
                                          <p:attrName>style.visibility</p:attrName>
                                        </p:attrNameLst>
                                      </p:cBhvr>
                                      <p:to>
                                        <p:strVal val="visible"/>
                                      </p:to>
                                    </p:set>
                                  </p:childTnLst>
                                </p:cTn>
                              </p:par>
                            </p:childTnLst>
                          </p:cTn>
                        </p:par>
                        <p:par>
                          <p:cTn id="42" fill="hold">
                            <p:stCondLst>
                              <p:cond delay="31001"/>
                            </p:stCondLst>
                            <p:childTnLst>
                              <p:par>
                                <p:cTn id="43" presetID="1" presetClass="entr" presetSubtype="0" fill="hold" nodeType="afterEffect">
                                  <p:stCondLst>
                                    <p:cond delay="2500"/>
                                  </p:stCondLst>
                                  <p:childTnLst>
                                    <p:set>
                                      <p:cBhvr>
                                        <p:cTn id="44" dur="1" fill="hold">
                                          <p:stCondLst>
                                            <p:cond delay="0"/>
                                          </p:stCondLst>
                                        </p:cTn>
                                        <p:tgtEl>
                                          <p:spTgt spid="4">
                                            <p:txEl>
                                              <p:pRg st="19" end="19"/>
                                            </p:txEl>
                                          </p:spTgt>
                                        </p:tgtEl>
                                        <p:attrNameLst>
                                          <p:attrName>style.visibility</p:attrName>
                                        </p:attrNameLst>
                                      </p:cBhvr>
                                      <p:to>
                                        <p:strVal val="visible"/>
                                      </p:to>
                                    </p:set>
                                  </p:childTnLst>
                                </p:cTn>
                              </p:par>
                            </p:childTnLst>
                          </p:cTn>
                        </p:par>
                        <p:par>
                          <p:cTn id="45" fill="hold">
                            <p:stCondLst>
                              <p:cond delay="33501"/>
                            </p:stCondLst>
                            <p:childTnLst>
                              <p:par>
                                <p:cTn id="46" presetID="1" presetClass="entr" presetSubtype="0" fill="hold" nodeType="afterEffect">
                                  <p:stCondLst>
                                    <p:cond delay="2500"/>
                                  </p:stCondLst>
                                  <p:childTnLst>
                                    <p:set>
                                      <p:cBhvr>
                                        <p:cTn id="47" dur="1" fill="hold">
                                          <p:stCondLst>
                                            <p:cond delay="0"/>
                                          </p:stCondLst>
                                        </p:cTn>
                                        <p:tgtEl>
                                          <p:spTgt spid="4">
                                            <p:txEl>
                                              <p:pRg st="21" end="21"/>
                                            </p:txEl>
                                          </p:spTgt>
                                        </p:tgtEl>
                                        <p:attrNameLst>
                                          <p:attrName>style.visibility</p:attrName>
                                        </p:attrNameLst>
                                      </p:cBhvr>
                                      <p:to>
                                        <p:strVal val="visible"/>
                                      </p:to>
                                    </p:set>
                                  </p:childTnLst>
                                </p:cTn>
                              </p:par>
                            </p:childTnLst>
                          </p:cTn>
                        </p:par>
                        <p:par>
                          <p:cTn id="48" fill="hold">
                            <p:stCondLst>
                              <p:cond delay="36001"/>
                            </p:stCondLst>
                            <p:childTnLst>
                              <p:par>
                                <p:cTn id="49" presetID="1" presetClass="entr" presetSubtype="0" fill="hold" nodeType="afterEffect">
                                  <p:stCondLst>
                                    <p:cond delay="2500"/>
                                  </p:stCondLst>
                                  <p:childTnLst>
                                    <p:set>
                                      <p:cBhvr>
                                        <p:cTn id="50" dur="1" fill="hold">
                                          <p:stCondLst>
                                            <p:cond delay="0"/>
                                          </p:stCondLst>
                                        </p:cTn>
                                        <p:tgtEl>
                                          <p:spTgt spid="4">
                                            <p:txEl>
                                              <p:pRg st="22" end="22"/>
                                            </p:txEl>
                                          </p:spTgt>
                                        </p:tgtEl>
                                        <p:attrNameLst>
                                          <p:attrName>style.visibility</p:attrName>
                                        </p:attrNameLst>
                                      </p:cBhvr>
                                      <p:to>
                                        <p:strVal val="visible"/>
                                      </p:to>
                                    </p:set>
                                  </p:childTnLst>
                                </p:cTn>
                              </p:par>
                            </p:childTnLst>
                          </p:cTn>
                        </p:par>
                        <p:par>
                          <p:cTn id="51" fill="hold">
                            <p:stCondLst>
                              <p:cond delay="38501"/>
                            </p:stCondLst>
                            <p:childTnLst>
                              <p:par>
                                <p:cTn id="52" presetID="1" presetClass="entr" presetSubtype="0" fill="hold" nodeType="afterEffect">
                                  <p:stCondLst>
                                    <p:cond delay="2500"/>
                                  </p:stCondLst>
                                  <p:childTnLst>
                                    <p:set>
                                      <p:cBhvr>
                                        <p:cTn id="53" dur="1" fill="hold">
                                          <p:stCondLst>
                                            <p:cond delay="0"/>
                                          </p:stCondLst>
                                        </p:cTn>
                                        <p:tgtEl>
                                          <p:spTgt spid="4">
                                            <p:txEl>
                                              <p:pRg st="23" end="23"/>
                                            </p:txEl>
                                          </p:spTgt>
                                        </p:tgtEl>
                                        <p:attrNameLst>
                                          <p:attrName>style.visibility</p:attrName>
                                        </p:attrNameLst>
                                      </p:cBhvr>
                                      <p:to>
                                        <p:strVal val="visible"/>
                                      </p:to>
                                    </p:set>
                                  </p:childTnLst>
                                </p:cTn>
                              </p:par>
                            </p:childTnLst>
                          </p:cTn>
                        </p:par>
                        <p:par>
                          <p:cTn id="54" fill="hold">
                            <p:stCondLst>
                              <p:cond delay="41001"/>
                            </p:stCondLst>
                            <p:childTnLst>
                              <p:par>
                                <p:cTn id="55" presetID="1" presetClass="entr" presetSubtype="0" fill="hold" nodeType="afterEffect">
                                  <p:stCondLst>
                                    <p:cond delay="2500"/>
                                  </p:stCondLst>
                                  <p:childTnLst>
                                    <p:set>
                                      <p:cBhvr>
                                        <p:cTn id="56" dur="1" fill="hold">
                                          <p:stCondLst>
                                            <p:cond delay="0"/>
                                          </p:stCondLst>
                                        </p:cTn>
                                        <p:tgtEl>
                                          <p:spTgt spid="4">
                                            <p:txEl>
                                              <p:pRg st="24" end="24"/>
                                            </p:txEl>
                                          </p:spTgt>
                                        </p:tgtEl>
                                        <p:attrNameLst>
                                          <p:attrName>style.visibility</p:attrName>
                                        </p:attrNameLst>
                                      </p:cBhvr>
                                      <p:to>
                                        <p:strVal val="visible"/>
                                      </p:to>
                                    </p:set>
                                  </p:childTnLst>
                                </p:cTn>
                              </p:par>
                            </p:childTnLst>
                          </p:cTn>
                        </p:par>
                        <p:par>
                          <p:cTn id="57" fill="hold">
                            <p:stCondLst>
                              <p:cond delay="43501"/>
                            </p:stCondLst>
                            <p:childTnLst>
                              <p:par>
                                <p:cTn id="58" presetID="1" presetClass="entr" presetSubtype="0" fill="hold" nodeType="afterEffect">
                                  <p:stCondLst>
                                    <p:cond delay="2500"/>
                                  </p:stCondLst>
                                  <p:childTnLst>
                                    <p:set>
                                      <p:cBhvr>
                                        <p:cTn id="59" dur="1" fill="hold">
                                          <p:stCondLst>
                                            <p:cond delay="0"/>
                                          </p:stCondLst>
                                        </p:cTn>
                                        <p:tgtEl>
                                          <p:spTgt spid="4">
                                            <p:txEl>
                                              <p:pRg st="25" end="25"/>
                                            </p:txEl>
                                          </p:spTgt>
                                        </p:tgtEl>
                                        <p:attrNameLst>
                                          <p:attrName>style.visibility</p:attrName>
                                        </p:attrNameLst>
                                      </p:cBhvr>
                                      <p:to>
                                        <p:strVal val="visible"/>
                                      </p:to>
                                    </p:set>
                                  </p:childTnLst>
                                </p:cTn>
                              </p:par>
                            </p:childTnLst>
                          </p:cTn>
                        </p:par>
                        <p:par>
                          <p:cTn id="60" fill="hold">
                            <p:stCondLst>
                              <p:cond delay="46001"/>
                            </p:stCondLst>
                            <p:childTnLst>
                              <p:par>
                                <p:cTn id="61" presetID="1" presetClass="entr" presetSubtype="0" fill="hold" nodeType="afterEffect">
                                  <p:stCondLst>
                                    <p:cond delay="2500"/>
                                  </p:stCondLst>
                                  <p:childTnLst>
                                    <p:set>
                                      <p:cBhvr>
                                        <p:cTn id="62" dur="1" fill="hold">
                                          <p:stCondLst>
                                            <p:cond delay="0"/>
                                          </p:stCondLst>
                                        </p:cTn>
                                        <p:tgtEl>
                                          <p:spTgt spid="4">
                                            <p:txEl>
                                              <p:pRg st="27" end="27"/>
                                            </p:txEl>
                                          </p:spTgt>
                                        </p:tgtEl>
                                        <p:attrNameLst>
                                          <p:attrName>style.visibility</p:attrName>
                                        </p:attrNameLst>
                                      </p:cBhvr>
                                      <p:to>
                                        <p:strVal val="visible"/>
                                      </p:to>
                                    </p:set>
                                  </p:childTnLst>
                                </p:cTn>
                              </p:par>
                            </p:childTnLst>
                          </p:cTn>
                        </p:par>
                        <p:par>
                          <p:cTn id="63" fill="hold">
                            <p:stCondLst>
                              <p:cond delay="48501"/>
                            </p:stCondLst>
                            <p:childTnLst>
                              <p:par>
                                <p:cTn id="64" presetID="1" presetClass="entr" presetSubtype="0" fill="hold" nodeType="afterEffect">
                                  <p:stCondLst>
                                    <p:cond delay="2500"/>
                                  </p:stCondLst>
                                  <p:childTnLst>
                                    <p:set>
                                      <p:cBhvr>
                                        <p:cTn id="65" dur="1" fill="hold">
                                          <p:stCondLst>
                                            <p:cond delay="0"/>
                                          </p:stCondLst>
                                        </p:cTn>
                                        <p:tgtEl>
                                          <p:spTgt spid="4">
                                            <p:txEl>
                                              <p:pRg st="29" end="29"/>
                                            </p:txEl>
                                          </p:spTgt>
                                        </p:tgtEl>
                                        <p:attrNameLst>
                                          <p:attrName>style.visibility</p:attrName>
                                        </p:attrNameLst>
                                      </p:cBhvr>
                                      <p:to>
                                        <p:strVal val="visible"/>
                                      </p:to>
                                    </p:set>
                                  </p:childTnLst>
                                </p:cTn>
                              </p:par>
                            </p:childTnLst>
                          </p:cTn>
                        </p:par>
                        <p:par>
                          <p:cTn id="66" fill="hold">
                            <p:stCondLst>
                              <p:cond delay="51001"/>
                            </p:stCondLst>
                            <p:childTnLst>
                              <p:par>
                                <p:cTn id="67" presetID="1" presetClass="entr" presetSubtype="0" fill="hold" nodeType="afterEffect">
                                  <p:stCondLst>
                                    <p:cond delay="2500"/>
                                  </p:stCondLst>
                                  <p:childTnLst>
                                    <p:set>
                                      <p:cBhvr>
                                        <p:cTn id="68" dur="1" fill="hold">
                                          <p:stCondLst>
                                            <p:cond delay="0"/>
                                          </p:stCondLst>
                                        </p:cTn>
                                        <p:tgtEl>
                                          <p:spTgt spid="4">
                                            <p:txEl>
                                              <p:pRg st="30" end="30"/>
                                            </p:txEl>
                                          </p:spTgt>
                                        </p:tgtEl>
                                        <p:attrNameLst>
                                          <p:attrName>style.visibility</p:attrName>
                                        </p:attrNameLst>
                                      </p:cBhvr>
                                      <p:to>
                                        <p:strVal val="visible"/>
                                      </p:to>
                                    </p:set>
                                  </p:childTnLst>
                                </p:cTn>
                              </p:par>
                            </p:childTnLst>
                          </p:cTn>
                        </p:par>
                        <p:par>
                          <p:cTn id="69" fill="hold">
                            <p:stCondLst>
                              <p:cond delay="53501"/>
                            </p:stCondLst>
                            <p:childTnLst>
                              <p:par>
                                <p:cTn id="70" presetID="1" presetClass="entr" presetSubtype="0" fill="hold" nodeType="afterEffect">
                                  <p:stCondLst>
                                    <p:cond delay="2500"/>
                                  </p:stCondLst>
                                  <p:childTnLst>
                                    <p:set>
                                      <p:cBhvr>
                                        <p:cTn id="71" dur="1" fill="hold">
                                          <p:stCondLst>
                                            <p:cond delay="0"/>
                                          </p:stCondLst>
                                        </p:cTn>
                                        <p:tgtEl>
                                          <p:spTgt spid="4">
                                            <p:txEl>
                                              <p:pRg st="31" end="31"/>
                                            </p:txEl>
                                          </p:spTgt>
                                        </p:tgtEl>
                                        <p:attrNameLst>
                                          <p:attrName>style.visibility</p:attrName>
                                        </p:attrNameLst>
                                      </p:cBhvr>
                                      <p:to>
                                        <p:strVal val="visible"/>
                                      </p:to>
                                    </p:set>
                                  </p:childTnLst>
                                </p:cTn>
                              </p:par>
                            </p:childTnLst>
                          </p:cTn>
                        </p:par>
                        <p:par>
                          <p:cTn id="72" fill="hold">
                            <p:stCondLst>
                              <p:cond delay="56001"/>
                            </p:stCondLst>
                            <p:childTnLst>
                              <p:par>
                                <p:cTn id="73" presetID="1" presetClass="entr" presetSubtype="0" fill="hold" nodeType="afterEffect">
                                  <p:stCondLst>
                                    <p:cond delay="100"/>
                                  </p:stCondLst>
                                  <p:childTnLst>
                                    <p:set>
                                      <p:cBhvr>
                                        <p:cTn id="74" dur="1" fill="hold">
                                          <p:stCondLst>
                                            <p:cond delay="0"/>
                                          </p:stCondLst>
                                        </p:cTn>
                                        <p:tgtEl>
                                          <p:spTgt spid="4">
                                            <p:txEl>
                                              <p:pRg st="33" end="33"/>
                                            </p:txEl>
                                          </p:spTgt>
                                        </p:tgtEl>
                                        <p:attrNameLst>
                                          <p:attrName>style.visibility</p:attrName>
                                        </p:attrNameLst>
                                      </p:cBhvr>
                                      <p:to>
                                        <p:strVal val="visible"/>
                                      </p:to>
                                    </p:set>
                                  </p:childTnLst>
                                </p:cTn>
                              </p:par>
                            </p:childTnLst>
                          </p:cTn>
                        </p:par>
                        <p:par>
                          <p:cTn id="75" fill="hold">
                            <p:stCondLst>
                              <p:cond delay="56101"/>
                            </p:stCondLst>
                            <p:childTnLst>
                              <p:par>
                                <p:cTn id="76" presetID="1" presetClass="entr" presetSubtype="0" fill="hold" nodeType="afterEffect">
                                  <p:stCondLst>
                                    <p:cond delay="100"/>
                                  </p:stCondLst>
                                  <p:childTnLst>
                                    <p:set>
                                      <p:cBhvr>
                                        <p:cTn id="77" dur="1" fill="hold">
                                          <p:stCondLst>
                                            <p:cond delay="0"/>
                                          </p:stCondLst>
                                        </p:cTn>
                                        <p:tgtEl>
                                          <p:spTgt spid="4">
                                            <p:txEl>
                                              <p:pRg st="34" end="3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2"/>
          <p:cNvSpPr>
            <a:spLocks noGrp="1" noChangeArrowheads="1"/>
          </p:cNvSpPr>
          <p:nvPr>
            <p:ph type="title"/>
          </p:nvPr>
        </p:nvSpPr>
        <p:spPr/>
        <p:txBody>
          <a:bodyPr/>
          <a:lstStyle/>
          <a:p>
            <a:r>
              <a:rPr lang="en-GB" dirty="0" smtClean="0"/>
              <a:t>Cisco Router 3600</a:t>
            </a:r>
          </a:p>
        </p:txBody>
      </p:sp>
      <p:graphicFrame>
        <p:nvGraphicFramePr>
          <p:cNvPr id="11266" name="Object 3"/>
          <p:cNvGraphicFramePr>
            <a:graphicFrameLocks noChangeAspect="1"/>
          </p:cNvGraphicFramePr>
          <p:nvPr>
            <p:ph sz="half" idx="4294967295"/>
          </p:nvPr>
        </p:nvGraphicFramePr>
        <p:xfrm>
          <a:off x="1258838" y="1656035"/>
          <a:ext cx="6913562" cy="2420938"/>
        </p:xfrm>
        <a:graphic>
          <a:graphicData uri="http://schemas.openxmlformats.org/presentationml/2006/ole">
            <p:oleObj spid="_x0000_s11266" name="Bitmap Image" r:id="rId3" imgW="5172797" imgH="1809524" progId="PBrush">
              <p:embed/>
            </p:oleObj>
          </a:graphicData>
        </a:graphic>
      </p:graphicFrame>
      <p:graphicFrame>
        <p:nvGraphicFramePr>
          <p:cNvPr id="11267" name="Object 4"/>
          <p:cNvGraphicFramePr>
            <a:graphicFrameLocks noChangeAspect="1"/>
          </p:cNvGraphicFramePr>
          <p:nvPr>
            <p:ph sz="half" idx="4294967295"/>
          </p:nvPr>
        </p:nvGraphicFramePr>
        <p:xfrm>
          <a:off x="1259632" y="4056335"/>
          <a:ext cx="6911975" cy="2613025"/>
        </p:xfrm>
        <a:graphic>
          <a:graphicData uri="http://schemas.openxmlformats.org/presentationml/2006/ole">
            <p:oleObj spid="_x0000_s11267" name="Bitmap Image" r:id="rId4" imgW="5544324" imgH="2095793" progId="PBrush">
              <p:embed/>
            </p:oleObj>
          </a:graphicData>
        </a:graphic>
      </p:graphicFrame>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dirty="0" smtClean="0"/>
              <a:t>Router Switch</a:t>
            </a:r>
          </a:p>
        </p:txBody>
      </p:sp>
      <p:sp>
        <p:nvSpPr>
          <p:cNvPr id="28675" name="Rectangle 3"/>
          <p:cNvSpPr>
            <a:spLocks noGrp="1" noChangeArrowheads="1"/>
          </p:cNvSpPr>
          <p:nvPr>
            <p:ph type="body" idx="1"/>
          </p:nvPr>
        </p:nvSpPr>
        <p:spPr/>
        <p:txBody>
          <a:bodyPr/>
          <a:lstStyle/>
          <a:p>
            <a:r>
              <a:rPr lang="en-GB" i="1" dirty="0" smtClean="0"/>
              <a:t>Route Once, Switch Many Times.</a:t>
            </a:r>
          </a:p>
          <a:p>
            <a:r>
              <a:rPr lang="en-GB" dirty="0" smtClean="0"/>
              <a:t>The first packet in the flow identifies the outbound route; subsequent packets can be immediately switched to it.</a:t>
            </a:r>
          </a:p>
          <a:p>
            <a:r>
              <a:rPr lang="en-GB" dirty="0" smtClean="0"/>
              <a:t>Cache is formed to store information for this traffic flow.</a:t>
            </a:r>
          </a:p>
          <a:p>
            <a:r>
              <a:rPr lang="en-GB" dirty="0" smtClean="0"/>
              <a:t>Enhanced efficiency and throughput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r>
              <a:rPr lang="en-GB" dirty="0" smtClean="0"/>
              <a:t>Cisco 3550 Family of RSMs</a:t>
            </a:r>
            <a:br>
              <a:rPr lang="en-GB" dirty="0" smtClean="0"/>
            </a:br>
            <a:r>
              <a:rPr lang="en-GB" dirty="0" smtClean="0"/>
              <a:t>(Router Switch Models)</a:t>
            </a:r>
          </a:p>
        </p:txBody>
      </p:sp>
      <p:pic>
        <p:nvPicPr>
          <p:cNvPr id="29699" name="Picture 3" descr="ccmigration_09186a00800913d7_09186a0080415fb2-1"/>
          <p:cNvPicPr>
            <a:picLocks noChangeAspect="1" noChangeArrowheads="1"/>
          </p:cNvPicPr>
          <p:nvPr/>
        </p:nvPicPr>
        <p:blipFill>
          <a:blip r:embed="rId2" cstate="print"/>
          <a:srcRect/>
          <a:stretch>
            <a:fillRect/>
          </a:stretch>
        </p:blipFill>
        <p:spPr bwMode="auto">
          <a:xfrm>
            <a:off x="1187860" y="1842173"/>
            <a:ext cx="6768281" cy="446714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graphicFrame>
        <p:nvGraphicFramePr>
          <p:cNvPr id="7" name="Content Placeholder 6"/>
          <p:cNvGraphicFramePr>
            <a:graphicFrameLocks noGrp="1"/>
          </p:cNvGraphicFramePr>
          <p:nvPr>
            <p:ph idx="4294967295"/>
          </p:nvPr>
        </p:nvGraphicFramePr>
        <p:xfrm>
          <a:off x="179514" y="1768475"/>
          <a:ext cx="8784973" cy="4900802"/>
        </p:xfrm>
        <a:graphic>
          <a:graphicData uri="http://schemas.openxmlformats.org/drawingml/2006/table">
            <a:tbl>
              <a:tblPr/>
              <a:tblGrid>
                <a:gridCol w="1758751"/>
                <a:gridCol w="1755240"/>
                <a:gridCol w="1756994"/>
                <a:gridCol w="1756994"/>
                <a:gridCol w="1756994"/>
              </a:tblGrid>
              <a:tr h="585367">
                <a:tc>
                  <a:txBody>
                    <a:bodyPr/>
                    <a:lstStyle/>
                    <a:p>
                      <a:endParaRPr lang="en-GB" sz="900" dirty="0">
                        <a:latin typeface="Calibri"/>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b="1">
                          <a:solidFill>
                            <a:srgbClr val="000000"/>
                          </a:solidFill>
                          <a:latin typeface="Verdana"/>
                          <a:ea typeface="Times New Roman"/>
                          <a:cs typeface="Times New Roman"/>
                        </a:rPr>
                        <a:t>Hub</a:t>
                      </a:r>
                      <a:endParaRPr lang="en-GB" sz="900">
                        <a:solidFill>
                          <a:srgbClr val="000000"/>
                        </a:solidFill>
                        <a:latin typeface="Verdana"/>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b="1">
                          <a:solidFill>
                            <a:srgbClr val="000000"/>
                          </a:solidFill>
                          <a:latin typeface="Verdana"/>
                          <a:ea typeface="Times New Roman"/>
                          <a:cs typeface="Times New Roman"/>
                        </a:rPr>
                        <a:t>Bridge</a:t>
                      </a:r>
                      <a:endParaRPr lang="en-GB" sz="900">
                        <a:solidFill>
                          <a:srgbClr val="000000"/>
                        </a:solidFill>
                        <a:latin typeface="Verdana"/>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b="1">
                          <a:solidFill>
                            <a:srgbClr val="000000"/>
                          </a:solidFill>
                          <a:latin typeface="Verdana"/>
                          <a:ea typeface="Times New Roman"/>
                          <a:cs typeface="Times New Roman"/>
                        </a:rPr>
                        <a:t>Switch</a:t>
                      </a:r>
                      <a:endParaRPr lang="en-GB" sz="900">
                        <a:solidFill>
                          <a:srgbClr val="000000"/>
                        </a:solidFill>
                        <a:latin typeface="Verdana"/>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b="1">
                          <a:solidFill>
                            <a:srgbClr val="000000"/>
                          </a:solidFill>
                          <a:latin typeface="Verdana"/>
                          <a:ea typeface="Times New Roman"/>
                          <a:cs typeface="Times New Roman"/>
                        </a:rPr>
                        <a:t>Router</a:t>
                      </a:r>
                      <a:endParaRPr lang="en-GB" sz="900">
                        <a:solidFill>
                          <a:srgbClr val="000000"/>
                        </a:solidFill>
                        <a:latin typeface="Verdana"/>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r>
              <a:tr h="660473">
                <a:tc>
                  <a:txBody>
                    <a:bodyPr/>
                    <a:lstStyle/>
                    <a:p>
                      <a:pPr>
                        <a:spcAft>
                          <a:spcPts val="0"/>
                        </a:spcAft>
                      </a:pPr>
                      <a:r>
                        <a:rPr lang="en-GB" sz="1200" b="1" dirty="0" err="1">
                          <a:solidFill>
                            <a:srgbClr val="000000"/>
                          </a:solidFill>
                          <a:latin typeface="Verdana"/>
                          <a:ea typeface="Times New Roman"/>
                          <a:cs typeface="Times New Roman"/>
                        </a:rPr>
                        <a:t>OSI</a:t>
                      </a:r>
                      <a:r>
                        <a:rPr lang="en-GB" sz="1200" b="1" dirty="0">
                          <a:solidFill>
                            <a:srgbClr val="000000"/>
                          </a:solidFill>
                          <a:latin typeface="Verdana"/>
                          <a:ea typeface="Times New Roman"/>
                          <a:cs typeface="Times New Roman"/>
                        </a:rPr>
                        <a:t> </a:t>
                      </a:r>
                      <a:br>
                        <a:rPr lang="en-GB" sz="1200" b="1" dirty="0">
                          <a:solidFill>
                            <a:srgbClr val="000000"/>
                          </a:solidFill>
                          <a:latin typeface="Verdana"/>
                          <a:ea typeface="Times New Roman"/>
                          <a:cs typeface="Times New Roman"/>
                        </a:rPr>
                      </a:br>
                      <a:r>
                        <a:rPr lang="en-GB" sz="1200" b="1" dirty="0">
                          <a:solidFill>
                            <a:srgbClr val="000000"/>
                          </a:solidFill>
                          <a:latin typeface="Verdana"/>
                          <a:ea typeface="Times New Roman"/>
                          <a:cs typeface="Times New Roman"/>
                        </a:rPr>
                        <a:t>Network Layer</a:t>
                      </a:r>
                      <a:endParaRPr lang="en-GB" sz="900" dirty="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5367">
                <a:tc>
                  <a:txBody>
                    <a:bodyPr/>
                    <a:lstStyle/>
                    <a:p>
                      <a:pPr>
                        <a:spcAft>
                          <a:spcPts val="0"/>
                        </a:spcAft>
                      </a:pPr>
                      <a:r>
                        <a:rPr lang="en-GB" sz="1200" b="1" dirty="0">
                          <a:solidFill>
                            <a:srgbClr val="000000"/>
                          </a:solidFill>
                          <a:latin typeface="Verdana"/>
                          <a:ea typeface="Times New Roman"/>
                          <a:cs typeface="Times New Roman"/>
                        </a:rPr>
                        <a:t>Intelligence Level</a:t>
                      </a:r>
                      <a:endParaRPr lang="en-GB" sz="900" dirty="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5367">
                <a:tc>
                  <a:txBody>
                    <a:bodyPr/>
                    <a:lstStyle/>
                    <a:p>
                      <a:pPr>
                        <a:spcAft>
                          <a:spcPts val="0"/>
                        </a:spcAft>
                      </a:pPr>
                      <a:r>
                        <a:rPr lang="en-GB" sz="1200" b="1" dirty="0">
                          <a:solidFill>
                            <a:srgbClr val="000000"/>
                          </a:solidFill>
                          <a:latin typeface="Verdana"/>
                          <a:ea typeface="Times New Roman"/>
                          <a:cs typeface="Times New Roman"/>
                        </a:rPr>
                        <a:t>Main Function</a:t>
                      </a:r>
                      <a:endParaRPr lang="en-GB" sz="900" dirty="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16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16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16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16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60473">
                <a:tc>
                  <a:txBody>
                    <a:bodyPr/>
                    <a:lstStyle/>
                    <a:p>
                      <a:pPr>
                        <a:spcAft>
                          <a:spcPts val="0"/>
                        </a:spcAft>
                      </a:pPr>
                      <a:r>
                        <a:rPr lang="en-GB" sz="1200" b="1">
                          <a:solidFill>
                            <a:srgbClr val="000000"/>
                          </a:solidFill>
                          <a:latin typeface="Verdana"/>
                          <a:ea typeface="Times New Roman"/>
                          <a:cs typeface="Times New Roman"/>
                        </a:rPr>
                        <a:t>Data Forwarding Method</a:t>
                      </a:r>
                      <a:endParaRPr lang="en-GB" sz="90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38388">
                <a:tc>
                  <a:txBody>
                    <a:bodyPr/>
                    <a:lstStyle/>
                    <a:p>
                      <a:pPr>
                        <a:spcAft>
                          <a:spcPts val="0"/>
                        </a:spcAft>
                      </a:pPr>
                      <a:r>
                        <a:rPr lang="en-GB" sz="1200" b="1" dirty="0">
                          <a:solidFill>
                            <a:srgbClr val="000000"/>
                          </a:solidFill>
                          <a:latin typeface="Verdana"/>
                          <a:ea typeface="Times New Roman"/>
                          <a:cs typeface="Times New Roman"/>
                        </a:rPr>
                        <a:t>Where Used?</a:t>
                      </a:r>
                      <a:br>
                        <a:rPr lang="en-GB" sz="1200" b="1" dirty="0">
                          <a:solidFill>
                            <a:srgbClr val="000000"/>
                          </a:solidFill>
                          <a:latin typeface="Verdana"/>
                          <a:ea typeface="Times New Roman"/>
                          <a:cs typeface="Times New Roman"/>
                        </a:rPr>
                      </a:br>
                      <a:r>
                        <a:rPr lang="en-GB" sz="1200" b="1" dirty="0">
                          <a:solidFill>
                            <a:srgbClr val="000000"/>
                          </a:solidFill>
                          <a:latin typeface="Verdana"/>
                          <a:ea typeface="Times New Roman"/>
                          <a:cs typeface="Times New Roman"/>
                        </a:rPr>
                        <a:t>LAN, WAN, Internet etc.</a:t>
                      </a:r>
                      <a:endParaRPr lang="en-GB" sz="900" dirty="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5367">
                <a:tc>
                  <a:txBody>
                    <a:bodyPr/>
                    <a:lstStyle/>
                    <a:p>
                      <a:pPr>
                        <a:spcAft>
                          <a:spcPts val="0"/>
                        </a:spcAft>
                      </a:pPr>
                      <a:r>
                        <a:rPr lang="en-GB" sz="1200" b="1">
                          <a:solidFill>
                            <a:srgbClr val="000000"/>
                          </a:solidFill>
                          <a:latin typeface="Verdana"/>
                          <a:ea typeface="Times New Roman"/>
                          <a:cs typeface="Times New Roman"/>
                        </a:rPr>
                        <a:t>Other Points</a:t>
                      </a:r>
                      <a:endParaRPr lang="en-GB" sz="90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ctr"/>
                      <a:endParaRPr lang="en-GB" sz="320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r>
            </a:tbl>
          </a:graphicData>
        </a:graphic>
      </p:graphicFrame>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owerpoint New">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New</Template>
  <TotalTime>137</TotalTime>
  <Words>1536</Words>
  <Application>Microsoft Office PowerPoint</Application>
  <PresentationFormat>On-screen Show (4:3)</PresentationFormat>
  <Paragraphs>259</Paragraphs>
  <Slides>28</Slides>
  <Notes>18</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28</vt:i4>
      </vt:variant>
    </vt:vector>
  </HeadingPairs>
  <TitlesOfParts>
    <vt:vector size="31" baseType="lpstr">
      <vt:lpstr>Powerpoint New</vt:lpstr>
      <vt:lpstr>Visio</vt:lpstr>
      <vt:lpstr>Bitmap Image</vt:lpstr>
      <vt:lpstr>Network Devices</vt:lpstr>
      <vt:lpstr>Topics</vt:lpstr>
      <vt:lpstr>Network Interface Card (NIC)</vt:lpstr>
      <vt:lpstr>Network Interface Card (NIC)</vt:lpstr>
      <vt:lpstr>Modem</vt:lpstr>
      <vt:lpstr>Repeater</vt:lpstr>
      <vt:lpstr>Repeater –  Not Amplify, but Regenerate!</vt:lpstr>
      <vt:lpstr>Three Types of Repeaters</vt:lpstr>
      <vt:lpstr>Hub</vt:lpstr>
      <vt:lpstr>Hub</vt:lpstr>
      <vt:lpstr>Bridge</vt:lpstr>
      <vt:lpstr>Single Technology Bridge</vt:lpstr>
      <vt:lpstr>Technology Conversion Bridge</vt:lpstr>
      <vt:lpstr>Switch</vt:lpstr>
      <vt:lpstr>Slide 15</vt:lpstr>
      <vt:lpstr>Switch Types</vt:lpstr>
      <vt:lpstr>Redundancy</vt:lpstr>
      <vt:lpstr>Examples</vt:lpstr>
      <vt:lpstr>Multi-station Access Unit (MAU)</vt:lpstr>
      <vt:lpstr>MAU Example</vt:lpstr>
      <vt:lpstr>Router</vt:lpstr>
      <vt:lpstr>Implementation Example</vt:lpstr>
      <vt:lpstr>What is Routing?</vt:lpstr>
      <vt:lpstr>Slide 24</vt:lpstr>
      <vt:lpstr>Cisco Router 3600</vt:lpstr>
      <vt:lpstr>Router Switch</vt:lpstr>
      <vt:lpstr>Cisco 3550 Family of RSMs (Router Switch Models)</vt:lpstr>
      <vt:lpstr>Activity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Network Devices</dc:title>
  <dc:creator>Graham Rees-Evans</dc:creator>
  <cp:lastModifiedBy>sc-ft</cp:lastModifiedBy>
  <cp:revision>17</cp:revision>
  <dcterms:created xsi:type="dcterms:W3CDTF">2012-02-22T22:08:17Z</dcterms:created>
  <dcterms:modified xsi:type="dcterms:W3CDTF">2012-02-23T10:38:46Z</dcterms:modified>
</cp:coreProperties>
</file>