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handoutMasterIdLst>
    <p:handoutMasterId r:id="rId23"/>
  </p:handoutMasterIdLst>
  <p:sldIdLst>
    <p:sldId id="264" r:id="rId2"/>
    <p:sldId id="276" r:id="rId3"/>
    <p:sldId id="282" r:id="rId4"/>
    <p:sldId id="269" r:id="rId5"/>
    <p:sldId id="268" r:id="rId6"/>
    <p:sldId id="278" r:id="rId7"/>
    <p:sldId id="283" r:id="rId8"/>
    <p:sldId id="270" r:id="rId9"/>
    <p:sldId id="280" r:id="rId10"/>
    <p:sldId id="284" r:id="rId11"/>
    <p:sldId id="285" r:id="rId12"/>
    <p:sldId id="286" r:id="rId13"/>
    <p:sldId id="287" r:id="rId14"/>
    <p:sldId id="289" r:id="rId15"/>
    <p:sldId id="288" r:id="rId16"/>
    <p:sldId id="290" r:id="rId17"/>
    <p:sldId id="291" r:id="rId18"/>
    <p:sldId id="292" r:id="rId19"/>
    <p:sldId id="266" r:id="rId20"/>
    <p:sldId id="293" r:id="rId21"/>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koletta Dudas" initials="ND" lastIdx="2" clrIdx="0">
    <p:extLst>
      <p:ext uri="{19B8F6BF-5375-455C-9EA6-DF929625EA0E}">
        <p15:presenceInfo xmlns:p15="http://schemas.microsoft.com/office/powerpoint/2012/main" userId="7a67b9ed330714b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E5BCAB-39B8-4221-9CE3-F583803DCD52}" v="28" dt="2019-08-22T11:43:55.503"/>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80" autoAdjust="0"/>
  </p:normalViewPr>
  <p:slideViewPr>
    <p:cSldViewPr showGuides="1">
      <p:cViewPr varScale="1">
        <p:scale>
          <a:sx n="72" d="100"/>
          <a:sy n="72" d="100"/>
        </p:scale>
        <p:origin x="660" y="66"/>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8/23/2019</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8/23/2019</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19</a:t>
            </a:fld>
            <a:endParaRPr lang="en-US"/>
          </a:p>
        </p:txBody>
      </p:sp>
    </p:spTree>
    <p:extLst>
      <p:ext uri="{BB962C8B-B14F-4D97-AF65-F5344CB8AC3E}">
        <p14:creationId xmlns:p14="http://schemas.microsoft.com/office/powerpoint/2010/main" val="2646662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8/23/2019</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8/23/2019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8/23/2019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8/23/2019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8/23/2019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8/23/2019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8/23/2019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8/23/2019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8/23/2019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8/23/2019</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1.jpg"/><Relationship Id="rId1" Type="http://schemas.openxmlformats.org/officeDocument/2006/relationships/slideLayout" Target="../slideLayouts/slideLayout4.xml"/><Relationship Id="rId4" Type="http://schemas.openxmlformats.org/officeDocument/2006/relationships/image" Target="../media/image2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hyperlink" Target="https://www.kelloggs.co.uk/en_GB/our-story/nourishing-with-our-foods.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46140" y="3140968"/>
            <a:ext cx="8970920" cy="4968551"/>
          </a:xfrm>
        </p:spPr>
        <p:txBody>
          <a:bodyPr>
            <a:normAutofit fontScale="90000"/>
          </a:bodyPr>
          <a:lstStyle/>
          <a:p>
            <a:pPr>
              <a:lnSpc>
                <a:spcPct val="95000"/>
              </a:lnSpc>
            </a:pPr>
            <a:r>
              <a:rPr lang="en-US" sz="3100" b="1" dirty="0">
                <a:solidFill>
                  <a:schemeClr val="bg1">
                    <a:lumMod val="50000"/>
                  </a:schemeClr>
                </a:solidFill>
              </a:rPr>
              <a:t>Introducing the modern workplace (LCBB4003) </a:t>
            </a:r>
            <a:br>
              <a:rPr lang="en-US" sz="3100" b="1" dirty="0">
                <a:solidFill>
                  <a:schemeClr val="tx2"/>
                </a:solidFill>
              </a:rPr>
            </a:br>
            <a:r>
              <a:rPr lang="en-US" sz="3100" b="1" dirty="0">
                <a:solidFill>
                  <a:schemeClr val="bg1">
                    <a:lumMod val="50000"/>
                  </a:schemeClr>
                </a:solidFill>
              </a:rPr>
              <a:t>Lecture Name: Husam Helmi</a:t>
            </a:r>
            <a:br>
              <a:rPr lang="en-US" sz="3100" b="1" dirty="0">
                <a:solidFill>
                  <a:schemeClr val="bg1">
                    <a:lumMod val="50000"/>
                  </a:schemeClr>
                </a:solidFill>
              </a:rPr>
            </a:br>
            <a:br>
              <a:rPr lang="en-US" sz="3100" b="1" dirty="0">
                <a:solidFill>
                  <a:schemeClr val="tx2"/>
                </a:solidFill>
              </a:rPr>
            </a:br>
            <a:r>
              <a:rPr lang="en-US" sz="3100" b="1" dirty="0">
                <a:solidFill>
                  <a:srgbClr val="FF0000"/>
                </a:solidFill>
              </a:rPr>
              <a:t>Background</a:t>
            </a:r>
            <a:r>
              <a:rPr lang="en-US" sz="3100" b="1" dirty="0">
                <a:solidFill>
                  <a:schemeClr val="tx2"/>
                </a:solidFill>
              </a:rPr>
              <a:t>: </a:t>
            </a:r>
            <a:r>
              <a:rPr lang="en-US" sz="3100" b="1" dirty="0"/>
              <a:t>Denitsa Encheva (1813734)</a:t>
            </a:r>
            <a:br>
              <a:rPr lang="en-US" sz="3100" b="1" dirty="0"/>
            </a:br>
            <a:r>
              <a:rPr lang="en-US" sz="3100" b="1" dirty="0">
                <a:solidFill>
                  <a:srgbClr val="FF0000"/>
                </a:solidFill>
              </a:rPr>
              <a:t>Goals and Objectives</a:t>
            </a:r>
            <a:r>
              <a:rPr lang="en-US" sz="3100" b="1" dirty="0">
                <a:solidFill>
                  <a:schemeClr val="tx2"/>
                </a:solidFill>
              </a:rPr>
              <a:t>: </a:t>
            </a:r>
            <a:r>
              <a:rPr lang="en-US" sz="3100" b="1" dirty="0"/>
              <a:t>Bogdan Timis (1814118)</a:t>
            </a:r>
            <a:br>
              <a:rPr lang="en-US" sz="3100" b="1" dirty="0"/>
            </a:br>
            <a:r>
              <a:rPr lang="en-US" sz="3100" b="1" dirty="0">
                <a:solidFill>
                  <a:srgbClr val="FF0000"/>
                </a:solidFill>
              </a:rPr>
              <a:t>Leadership and Management behaviours</a:t>
            </a:r>
            <a:r>
              <a:rPr lang="en-US" sz="3100" b="1" dirty="0">
                <a:solidFill>
                  <a:schemeClr val="tx2"/>
                </a:solidFill>
              </a:rPr>
              <a:t>:</a:t>
            </a:r>
            <a:br>
              <a:rPr lang="en-US" sz="3100" b="1" dirty="0">
                <a:solidFill>
                  <a:schemeClr val="tx2"/>
                </a:solidFill>
              </a:rPr>
            </a:br>
            <a:r>
              <a:rPr lang="en-US" sz="3100" b="1" dirty="0"/>
              <a:t>Oana Eliescu (1809525) </a:t>
            </a:r>
            <a:br>
              <a:rPr lang="en-US" sz="3100" b="1" dirty="0">
                <a:solidFill>
                  <a:schemeClr val="tx2"/>
                </a:solidFill>
              </a:rPr>
            </a:br>
            <a:r>
              <a:rPr lang="en-US" sz="3100" b="1" dirty="0">
                <a:solidFill>
                  <a:srgbClr val="FF0000"/>
                </a:solidFill>
              </a:rPr>
              <a:t>Team and Group behaviours</a:t>
            </a:r>
            <a:r>
              <a:rPr lang="en-US" sz="3100" b="1" dirty="0">
                <a:solidFill>
                  <a:schemeClr val="tx2"/>
                </a:solidFill>
              </a:rPr>
              <a:t>: </a:t>
            </a:r>
            <a:br>
              <a:rPr lang="en-US" sz="3100" b="1" dirty="0">
                <a:solidFill>
                  <a:schemeClr val="tx2"/>
                </a:solidFill>
              </a:rPr>
            </a:br>
            <a:r>
              <a:rPr lang="en-US" sz="3100" b="1" dirty="0"/>
              <a:t>Nikoletta Dudas (1814105)</a:t>
            </a:r>
            <a:br>
              <a:rPr lang="en-US" sz="3100" b="1" dirty="0"/>
            </a:br>
            <a:r>
              <a:rPr lang="en-US" sz="3100" b="1" dirty="0">
                <a:solidFill>
                  <a:srgbClr val="FF0000"/>
                </a:solidFill>
              </a:rPr>
              <a:t>Motivation and Perception</a:t>
            </a:r>
            <a:r>
              <a:rPr lang="en-US" sz="3100" b="1" dirty="0">
                <a:solidFill>
                  <a:schemeClr val="tx2"/>
                </a:solidFill>
              </a:rPr>
              <a:t>:</a:t>
            </a:r>
            <a:br>
              <a:rPr lang="en-US" sz="3100" b="1" dirty="0">
                <a:solidFill>
                  <a:schemeClr val="tx2"/>
                </a:solidFill>
              </a:rPr>
            </a:br>
            <a:r>
              <a:rPr lang="en-US" sz="3100" b="1" dirty="0"/>
              <a:t> Geanina Boijan (1811268)</a:t>
            </a:r>
            <a:br>
              <a:rPr lang="en-US" sz="3100" b="1" dirty="0"/>
            </a:br>
            <a:br>
              <a:rPr lang="en-US" sz="3100" b="1" dirty="0">
                <a:solidFill>
                  <a:schemeClr val="tx2"/>
                </a:solidFill>
              </a:rPr>
            </a:br>
            <a:br>
              <a:rPr lang="en-US" dirty="0"/>
            </a:br>
            <a:endParaRPr lang="en-US" dirty="0"/>
          </a:p>
        </p:txBody>
      </p:sp>
      <p:sp>
        <p:nvSpPr>
          <p:cNvPr id="3" name="Subtitle 2"/>
          <p:cNvSpPr>
            <a:spLocks noGrp="1"/>
          </p:cNvSpPr>
          <p:nvPr>
            <p:ph type="subTitle" idx="1"/>
          </p:nvPr>
        </p:nvSpPr>
        <p:spPr>
          <a:xfrm>
            <a:off x="3430115" y="0"/>
            <a:ext cx="8758709" cy="1244600"/>
          </a:xfrm>
        </p:spPr>
        <p:txBody>
          <a:bodyPr>
            <a:normAutofit lnSpcReduction="10000"/>
          </a:bodyPr>
          <a:lstStyle/>
          <a:p>
            <a:r>
              <a:rPr lang="en-US" sz="3600" dirty="0"/>
              <a:t>                             </a:t>
            </a:r>
          </a:p>
          <a:p>
            <a:r>
              <a:rPr lang="en-US" sz="3600" dirty="0"/>
              <a:t>                             </a:t>
            </a:r>
            <a:r>
              <a:rPr lang="en-US" sz="4800" b="1" dirty="0">
                <a:solidFill>
                  <a:schemeClr val="tx2"/>
                </a:solidFill>
              </a:rPr>
              <a:t>as a case study</a:t>
            </a:r>
          </a:p>
        </p:txBody>
      </p:sp>
      <p:pic>
        <p:nvPicPr>
          <p:cNvPr id="6" name="Picture 5" descr="A picture containing clipart&#10;&#10;Description automatically generated">
            <a:extLst>
              <a:ext uri="{FF2B5EF4-FFF2-40B4-BE49-F238E27FC236}">
                <a16:creationId xmlns:a16="http://schemas.microsoft.com/office/drawing/2014/main" id="{E776AF4A-2201-4F9F-AA61-6935F82D05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6053" y="0"/>
            <a:ext cx="3590925" cy="1276350"/>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7309" y="76200"/>
            <a:ext cx="10157354" cy="1048544"/>
          </a:xfrm>
        </p:spPr>
        <p:txBody>
          <a:bodyPr/>
          <a:lstStyle/>
          <a:p>
            <a:r>
              <a:rPr lang="en-US" b="1" dirty="0">
                <a:solidFill>
                  <a:schemeClr val="bg2">
                    <a:lumMod val="25000"/>
                  </a:schemeClr>
                </a:solidFill>
              </a:rPr>
              <a:t>Introduction:</a:t>
            </a:r>
          </a:p>
        </p:txBody>
      </p:sp>
      <p:sp>
        <p:nvSpPr>
          <p:cNvPr id="5" name="Content Placeholder 4">
            <a:extLst>
              <a:ext uri="{FF2B5EF4-FFF2-40B4-BE49-F238E27FC236}">
                <a16:creationId xmlns:a16="http://schemas.microsoft.com/office/drawing/2014/main" id="{08DE720D-5C23-405A-B46C-6FB49AF0754A}"/>
              </a:ext>
            </a:extLst>
          </p:cNvPr>
          <p:cNvSpPr>
            <a:spLocks noGrp="1"/>
          </p:cNvSpPr>
          <p:nvPr>
            <p:ph idx="1"/>
          </p:nvPr>
        </p:nvSpPr>
        <p:spPr/>
        <p:txBody>
          <a:bodyPr/>
          <a:lstStyle/>
          <a:p>
            <a:r>
              <a:rPr lang="en-GB" sz="3200" b="1" dirty="0">
                <a:solidFill>
                  <a:srgbClr val="C00000"/>
                </a:solidFill>
                <a:latin typeface="Times New Roman" pitchFamily="18" charset="0"/>
                <a:cs typeface="Times New Roman" pitchFamily="18" charset="0"/>
              </a:rPr>
              <a:t>In the modern day of globalization it is important for an organization to have effective workforce management strategy.</a:t>
            </a:r>
          </a:p>
          <a:p>
            <a:r>
              <a:rPr lang="en-GB" sz="3200" b="1" dirty="0">
                <a:solidFill>
                  <a:srgbClr val="C00000"/>
                </a:solidFill>
                <a:latin typeface="Times New Roman" pitchFamily="18" charset="0"/>
                <a:cs typeface="Times New Roman" pitchFamily="18" charset="0"/>
              </a:rPr>
              <a:t>This report highlights the workforce management strategy of Kellogg as mentioned in the provided case study.</a:t>
            </a:r>
          </a:p>
          <a:p>
            <a:r>
              <a:rPr lang="en-GB" sz="3200" b="1" dirty="0">
                <a:solidFill>
                  <a:srgbClr val="C00000"/>
                </a:solidFill>
                <a:latin typeface="Times New Roman" pitchFamily="18" charset="0"/>
                <a:cs typeface="Times New Roman" pitchFamily="18" charset="0"/>
              </a:rPr>
              <a:t>Along with that it evaluates the management theory used by Kellogg.</a:t>
            </a:r>
            <a:endParaRPr lang="en-US" sz="3200" b="1" dirty="0">
              <a:solidFill>
                <a:srgbClr val="C00000"/>
              </a:solidFill>
              <a:latin typeface="Times New Roman" pitchFamily="18" charset="0"/>
              <a:cs typeface="Times New Roman" pitchFamily="18" charset="0"/>
            </a:endParaRPr>
          </a:p>
          <a:p>
            <a:endParaRPr lang="en-GB" sz="3200" dirty="0">
              <a:solidFill>
                <a:schemeClr val="tx2"/>
              </a:solidFill>
              <a:latin typeface="Times New Roman" pitchFamily="18" charset="0"/>
              <a:cs typeface="Times New Roman" pitchFamily="18" charset="0"/>
            </a:endParaRPr>
          </a:p>
          <a:p>
            <a:pPr marL="0" indent="0">
              <a:buNone/>
            </a:pPr>
            <a:endParaRPr lang="en-GB" dirty="0"/>
          </a:p>
        </p:txBody>
      </p:sp>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E1A25-D5BA-4C5C-89E1-8F8425965767}"/>
              </a:ext>
            </a:extLst>
          </p:cNvPr>
          <p:cNvSpPr>
            <a:spLocks noGrp="1"/>
          </p:cNvSpPr>
          <p:nvPr>
            <p:ph type="title"/>
          </p:nvPr>
        </p:nvSpPr>
        <p:spPr>
          <a:xfrm>
            <a:off x="477788" y="76200"/>
            <a:ext cx="10796875" cy="1397000"/>
          </a:xfrm>
          <a:prstGeom prst="rect">
            <a:avLst/>
          </a:prstGeom>
        </p:spPr>
        <p:txBody>
          <a:bodyPr anchor="b">
            <a:normAutofit/>
          </a:bodyPr>
          <a:lstStyle/>
          <a:p>
            <a:r>
              <a:rPr lang="en-US" b="1" dirty="0">
                <a:solidFill>
                  <a:schemeClr val="bg2">
                    <a:lumMod val="25000"/>
                  </a:schemeClr>
                </a:solidFill>
              </a:rPr>
              <a:t>Background</a:t>
            </a:r>
            <a:endParaRPr lang="en-GB" b="1" dirty="0">
              <a:solidFill>
                <a:schemeClr val="bg2">
                  <a:lumMod val="25000"/>
                </a:schemeClr>
              </a:solidFill>
            </a:endParaRPr>
          </a:p>
        </p:txBody>
      </p:sp>
      <p:sp>
        <p:nvSpPr>
          <p:cNvPr id="10" name="Content Placeholder 3">
            <a:extLst>
              <a:ext uri="{FF2B5EF4-FFF2-40B4-BE49-F238E27FC236}">
                <a16:creationId xmlns:a16="http://schemas.microsoft.com/office/drawing/2014/main" id="{83E57BC5-0AB2-46AA-97E5-767E12D351F5}"/>
              </a:ext>
            </a:extLst>
          </p:cNvPr>
          <p:cNvSpPr>
            <a:spLocks noGrp="1"/>
          </p:cNvSpPr>
          <p:nvPr>
            <p:ph sz="half" idx="2"/>
          </p:nvPr>
        </p:nvSpPr>
        <p:spPr>
          <a:xfrm>
            <a:off x="5023216" y="584684"/>
            <a:ext cx="6232956" cy="5688632"/>
          </a:xfrm>
        </p:spPr>
        <p:txBody>
          <a:bodyPr>
            <a:normAutofit fontScale="92500" lnSpcReduction="20000"/>
          </a:bodyPr>
          <a:lstStyle/>
          <a:p>
            <a:r>
              <a:rPr lang="en-GB" sz="2800" b="1" dirty="0">
                <a:solidFill>
                  <a:srgbClr val="C00000"/>
                </a:solidFill>
                <a:latin typeface="Times New Roman" pitchFamily="18" charset="0"/>
                <a:cs typeface="Times New Roman" pitchFamily="18" charset="0"/>
              </a:rPr>
              <a:t>As provided in the case study of Kellogg's their vision is to provide delicious and nutritious food to the people of the world</a:t>
            </a:r>
          </a:p>
          <a:p>
            <a:r>
              <a:rPr lang="en-GB" sz="2800" b="1" dirty="0">
                <a:solidFill>
                  <a:srgbClr val="C00000"/>
                </a:solidFill>
                <a:latin typeface="Times New Roman" pitchFamily="18" charset="0"/>
                <a:cs typeface="Times New Roman" pitchFamily="18" charset="0"/>
              </a:rPr>
              <a:t>This company was founded by W.K Kellogg.</a:t>
            </a:r>
          </a:p>
          <a:p>
            <a:r>
              <a:rPr lang="en-GB" sz="2800" b="1" dirty="0">
                <a:solidFill>
                  <a:srgbClr val="C00000"/>
                </a:solidFill>
                <a:latin typeface="Times New Roman" pitchFamily="18" charset="0"/>
                <a:cs typeface="Times New Roman" pitchFamily="18" charset="0"/>
              </a:rPr>
              <a:t>From 100 years this company is providing nutritious food to the families.</a:t>
            </a:r>
          </a:p>
          <a:p>
            <a:r>
              <a:rPr lang="en-GB" sz="2800" b="1" dirty="0">
                <a:solidFill>
                  <a:srgbClr val="C00000"/>
                </a:solidFill>
                <a:latin typeface="Times New Roman" pitchFamily="18" charset="0"/>
                <a:cs typeface="Times New Roman" pitchFamily="18" charset="0"/>
              </a:rPr>
              <a:t>They manufacture products in 18 countries and their product is sold in 180 countries.</a:t>
            </a:r>
          </a:p>
          <a:p>
            <a:r>
              <a:rPr lang="en-GB" sz="2800" b="1" dirty="0">
                <a:solidFill>
                  <a:srgbClr val="C00000"/>
                </a:solidFill>
                <a:latin typeface="Times New Roman" pitchFamily="18" charset="0"/>
                <a:cs typeface="Times New Roman" pitchFamily="18" charset="0"/>
              </a:rPr>
              <a:t>The authorities of Kellogg make sure that this legacy continues further in future.</a:t>
            </a:r>
          </a:p>
          <a:p>
            <a:pPr marL="0" indent="0">
              <a:buNone/>
            </a:pPr>
            <a:endParaRPr lang="en-GB" b="1" dirty="0">
              <a:solidFill>
                <a:srgbClr val="C00000"/>
              </a:solidFill>
              <a:latin typeface="Times New Roman" pitchFamily="18" charset="0"/>
              <a:cs typeface="Times New Roman" pitchFamily="18" charset="0"/>
            </a:endParaRPr>
          </a:p>
          <a:p>
            <a:endParaRPr lang="en-US" dirty="0"/>
          </a:p>
        </p:txBody>
      </p:sp>
      <p:pic>
        <p:nvPicPr>
          <p:cNvPr id="8" name="Content Placeholder 7" descr="A close up of a newspaper&#10;&#10;Description automatically generated">
            <a:extLst>
              <a:ext uri="{FF2B5EF4-FFF2-40B4-BE49-F238E27FC236}">
                <a16:creationId xmlns:a16="http://schemas.microsoft.com/office/drawing/2014/main" id="{DFF8DB63-C65F-4C99-A810-EFF70FFB332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77788" y="1473200"/>
            <a:ext cx="3759355" cy="4980136"/>
          </a:xfrm>
        </p:spPr>
      </p:pic>
    </p:spTree>
    <p:extLst>
      <p:ext uri="{BB962C8B-B14F-4D97-AF65-F5344CB8AC3E}">
        <p14:creationId xmlns:p14="http://schemas.microsoft.com/office/powerpoint/2010/main" val="3254036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anim calcmode="lin" valueType="num">
                                      <p:cBhvr>
                                        <p:cTn id="8"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1000"/>
                                        <p:tgtEl>
                                          <p:spTgt spid="10">
                                            <p:txEl>
                                              <p:pRg st="1" end="1"/>
                                            </p:txEl>
                                          </p:spTgt>
                                        </p:tgtEl>
                                      </p:cBhvr>
                                    </p:animEffect>
                                    <p:anim calcmode="lin" valueType="num">
                                      <p:cBhvr>
                                        <p:cTn id="13"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1000"/>
                                        <p:tgtEl>
                                          <p:spTgt spid="10">
                                            <p:txEl>
                                              <p:pRg st="2" end="2"/>
                                            </p:txEl>
                                          </p:spTgt>
                                        </p:tgtEl>
                                      </p:cBhvr>
                                    </p:animEffect>
                                    <p:anim calcmode="lin" valueType="num">
                                      <p:cBhvr>
                                        <p:cTn id="18"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1000"/>
                                        <p:tgtEl>
                                          <p:spTgt spid="10">
                                            <p:txEl>
                                              <p:pRg st="3" end="3"/>
                                            </p:txEl>
                                          </p:spTgt>
                                        </p:tgtEl>
                                      </p:cBhvr>
                                    </p:animEffect>
                                    <p:anim calcmode="lin" valueType="num">
                                      <p:cBhvr>
                                        <p:cTn id="23"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0">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1000"/>
                                        <p:tgtEl>
                                          <p:spTgt spid="10">
                                            <p:txEl>
                                              <p:pRg st="4" end="4"/>
                                            </p:txEl>
                                          </p:spTgt>
                                        </p:tgtEl>
                                      </p:cBhvr>
                                    </p:animEffect>
                                    <p:anim calcmode="lin" valueType="num">
                                      <p:cBhvr>
                                        <p:cTn id="28" dur="1000" fill="hold"/>
                                        <p:tgtEl>
                                          <p:spTgt spid="10">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707" y="-747464"/>
            <a:ext cx="10661410" cy="6781800"/>
          </a:xfrm>
        </p:spPr>
        <p:txBody>
          <a:bodyPr>
            <a:normAutofit/>
          </a:bodyPr>
          <a:lstStyle/>
          <a:p>
            <a:r>
              <a:rPr lang="en-GB" sz="3100" b="1" dirty="0">
                <a:solidFill>
                  <a:srgbClr val="C00000"/>
                </a:solidFill>
                <a:latin typeface="Times New Roman" pitchFamily="18" charset="0"/>
                <a:cs typeface="Times New Roman" pitchFamily="18" charset="0"/>
              </a:rPr>
              <a:t>In the workplace they promote respecting each other’s choice. </a:t>
            </a:r>
            <a:br>
              <a:rPr lang="en-GB" sz="3100" b="1" dirty="0">
                <a:solidFill>
                  <a:srgbClr val="C00000"/>
                </a:solidFill>
                <a:latin typeface="Times New Roman" pitchFamily="18" charset="0"/>
                <a:cs typeface="Times New Roman" pitchFamily="18" charset="0"/>
              </a:rPr>
            </a:br>
            <a:br>
              <a:rPr lang="en-GB" sz="3100" b="1" dirty="0">
                <a:solidFill>
                  <a:srgbClr val="C00000"/>
                </a:solidFill>
                <a:latin typeface="Times New Roman" pitchFamily="18" charset="0"/>
                <a:cs typeface="Times New Roman" pitchFamily="18" charset="0"/>
              </a:rPr>
            </a:br>
            <a:r>
              <a:rPr lang="en-GB" sz="3100" b="1" dirty="0">
                <a:solidFill>
                  <a:srgbClr val="C00000"/>
                </a:solidFill>
                <a:latin typeface="Times New Roman" pitchFamily="18" charset="0"/>
                <a:cs typeface="Times New Roman" pitchFamily="18" charset="0"/>
              </a:rPr>
              <a:t>The organization has various organizational roles including marketing, finance, information technology and sales.</a:t>
            </a:r>
            <a:br>
              <a:rPr lang="en-GB" sz="3100" b="1" dirty="0">
                <a:solidFill>
                  <a:srgbClr val="C00000"/>
                </a:solidFill>
                <a:latin typeface="Times New Roman" pitchFamily="18" charset="0"/>
                <a:cs typeface="Times New Roman" pitchFamily="18" charset="0"/>
              </a:rPr>
            </a:br>
            <a:br>
              <a:rPr lang="en-GB" sz="3100" b="1" dirty="0">
                <a:solidFill>
                  <a:srgbClr val="C00000"/>
                </a:solidFill>
                <a:latin typeface="Times New Roman" pitchFamily="18" charset="0"/>
                <a:cs typeface="Times New Roman" pitchFamily="18" charset="0"/>
              </a:rPr>
            </a:br>
            <a:r>
              <a:rPr lang="en-GB" sz="3100" b="1" dirty="0">
                <a:solidFill>
                  <a:srgbClr val="C00000"/>
                </a:solidFill>
                <a:latin typeface="Times New Roman" pitchFamily="18" charset="0"/>
                <a:cs typeface="Times New Roman" pitchFamily="18" charset="0"/>
              </a:rPr>
              <a:t>The organizational management of the mentioned company values each of employee’s decision and their way of working.</a:t>
            </a:r>
            <a:br>
              <a:rPr lang="en-GB" sz="3100" b="1" dirty="0">
                <a:solidFill>
                  <a:srgbClr val="C00000"/>
                </a:solidFill>
                <a:latin typeface="Times New Roman" pitchFamily="18" charset="0"/>
                <a:cs typeface="Times New Roman" pitchFamily="18" charset="0"/>
              </a:rPr>
            </a:br>
            <a:br>
              <a:rPr lang="en-GB" sz="3100" b="1" dirty="0">
                <a:solidFill>
                  <a:srgbClr val="C00000"/>
                </a:solidFill>
                <a:latin typeface="Times New Roman" pitchFamily="18" charset="0"/>
                <a:cs typeface="Times New Roman" pitchFamily="18" charset="0"/>
              </a:rPr>
            </a:br>
            <a:r>
              <a:rPr lang="en-GB" sz="3100" b="1" dirty="0">
                <a:solidFill>
                  <a:srgbClr val="C00000"/>
                </a:solidFill>
                <a:latin typeface="Times New Roman" pitchFamily="18" charset="0"/>
                <a:cs typeface="Times New Roman" pitchFamily="18" charset="0"/>
              </a:rPr>
              <a:t>Along with that they use Maslow’s theory to maintain effective hierarchy structure.</a:t>
            </a:r>
            <a:br>
              <a:rPr lang="en-US" sz="3100" b="1" dirty="0">
                <a:solidFill>
                  <a:srgbClr val="C00000"/>
                </a:solidFill>
                <a:latin typeface="Times New Roman" pitchFamily="18" charset="0"/>
                <a:cs typeface="Times New Roman" pitchFamily="18" charset="0"/>
              </a:rPr>
            </a:br>
            <a:r>
              <a:rPr lang="en-GB" sz="3100" dirty="0">
                <a:latin typeface="Times New Roman" pitchFamily="18" charset="0"/>
                <a:cs typeface="Times New Roman" pitchFamily="18" charset="0"/>
              </a:rPr>
              <a:t> </a:t>
            </a:r>
            <a:br>
              <a:rPr lang="en-US" sz="3100" dirty="0">
                <a:latin typeface="Times New Roman" pitchFamily="18" charset="0"/>
                <a:cs typeface="Times New Roman" pitchFamily="18" charset="0"/>
              </a:rPr>
            </a:br>
            <a:br>
              <a:rPr lang="en-GB" dirty="0">
                <a:latin typeface="Times New Roman" pitchFamily="18" charset="0"/>
                <a:cs typeface="Times New Roman" pitchFamily="18" charset="0"/>
              </a:rPr>
            </a:br>
            <a:endParaRPr lang="en-US" dirty="0"/>
          </a:p>
        </p:txBody>
      </p:sp>
      <p:pic>
        <p:nvPicPr>
          <p:cNvPr id="4" name="Picture 3" descr="A close up of a logo&#10;&#10;Description automatically generated">
            <a:extLst>
              <a:ext uri="{FF2B5EF4-FFF2-40B4-BE49-F238E27FC236}">
                <a16:creationId xmlns:a16="http://schemas.microsoft.com/office/drawing/2014/main" id="{49B58926-3C4D-4423-879D-0B972B8A6A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50796" y="4293096"/>
            <a:ext cx="2162175" cy="2114550"/>
          </a:xfrm>
          <a:prstGeom prst="rect">
            <a:avLst/>
          </a:prstGeom>
        </p:spPr>
      </p:pic>
    </p:spTree>
    <p:extLst>
      <p:ext uri="{BB962C8B-B14F-4D97-AF65-F5344CB8AC3E}">
        <p14:creationId xmlns:p14="http://schemas.microsoft.com/office/powerpoint/2010/main" val="1653943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1048544"/>
          </a:xfrm>
        </p:spPr>
        <p:txBody>
          <a:bodyPr/>
          <a:lstStyle/>
          <a:p>
            <a:r>
              <a:rPr lang="en-US" b="1" dirty="0">
                <a:solidFill>
                  <a:schemeClr val="bg2">
                    <a:lumMod val="25000"/>
                  </a:schemeClr>
                </a:solidFill>
              </a:rPr>
              <a:t>Outline of this project</a:t>
            </a:r>
          </a:p>
        </p:txBody>
      </p:sp>
      <p:sp>
        <p:nvSpPr>
          <p:cNvPr id="8" name="Text Placeholder 4">
            <a:extLst>
              <a:ext uri="{FF2B5EF4-FFF2-40B4-BE49-F238E27FC236}">
                <a16:creationId xmlns:a16="http://schemas.microsoft.com/office/drawing/2014/main" id="{EC430F03-8802-455F-ABDD-01DF56635324}"/>
              </a:ext>
            </a:extLst>
          </p:cNvPr>
          <p:cNvSpPr>
            <a:spLocks noGrp="1"/>
          </p:cNvSpPr>
          <p:nvPr>
            <p:ph type="body" idx="1"/>
          </p:nvPr>
        </p:nvSpPr>
        <p:spPr>
          <a:xfrm>
            <a:off x="1129047" y="1110274"/>
            <a:ext cx="10153291" cy="4262942"/>
          </a:xfrm>
        </p:spPr>
        <p:txBody>
          <a:bodyPr/>
          <a:lstStyle/>
          <a:p>
            <a:pPr marL="342900" indent="-342900">
              <a:buFont typeface="Arial" panose="020B0604020202020204" pitchFamily="34" charset="0"/>
              <a:buChar char="•"/>
            </a:pPr>
            <a:r>
              <a:rPr lang="en-GB" sz="2800" b="0" dirty="0">
                <a:solidFill>
                  <a:srgbClr val="C00000"/>
                </a:solidFill>
                <a:latin typeface="Times New Roman" pitchFamily="18" charset="0"/>
                <a:cs typeface="Times New Roman" pitchFamily="18" charset="0"/>
              </a:rPr>
              <a:t>This project is focused on the organizational practices of Kellogg’s.</a:t>
            </a:r>
          </a:p>
          <a:p>
            <a:pPr marL="342900" indent="-342900">
              <a:buFont typeface="Arial" panose="020B0604020202020204" pitchFamily="34" charset="0"/>
              <a:buChar char="•"/>
            </a:pPr>
            <a:r>
              <a:rPr lang="en-GB" sz="2800" b="0" dirty="0">
                <a:solidFill>
                  <a:srgbClr val="C00000"/>
                </a:solidFill>
                <a:latin typeface="Times New Roman" pitchFamily="18" charset="0"/>
                <a:cs typeface="Times New Roman" pitchFamily="18" charset="0"/>
              </a:rPr>
              <a:t>In this context, it is aiming to consider the goals of the company along with its motivational and environmental practices.</a:t>
            </a:r>
          </a:p>
          <a:p>
            <a:pPr marL="342900" indent="-342900">
              <a:buFont typeface="Arial" panose="020B0604020202020204" pitchFamily="34" charset="0"/>
              <a:buChar char="•"/>
            </a:pPr>
            <a:r>
              <a:rPr lang="en-GB" sz="2800" b="0" dirty="0">
                <a:solidFill>
                  <a:srgbClr val="C00000"/>
                </a:solidFill>
                <a:latin typeface="Times New Roman" pitchFamily="18" charset="0"/>
                <a:cs typeface="Times New Roman" pitchFamily="18" charset="0"/>
              </a:rPr>
              <a:t>While working over more than 180 nations with numerous organisational functions. </a:t>
            </a:r>
          </a:p>
          <a:p>
            <a:pPr marL="342900" indent="-342900">
              <a:buFont typeface="Arial" panose="020B0604020202020204" pitchFamily="34" charset="0"/>
              <a:buChar char="•"/>
            </a:pPr>
            <a:r>
              <a:rPr lang="en-GB" sz="2800" b="0" dirty="0">
                <a:solidFill>
                  <a:srgbClr val="C00000"/>
                </a:solidFill>
                <a:latin typeface="Times New Roman" pitchFamily="18" charset="0"/>
                <a:cs typeface="Times New Roman" pitchFamily="18" charset="0"/>
              </a:rPr>
              <a:t>It is very much important to maintain motivation level of the employees.</a:t>
            </a:r>
          </a:p>
          <a:p>
            <a:pPr marL="342900" indent="-342900">
              <a:buFont typeface="Arial" panose="020B0604020202020204" pitchFamily="34" charset="0"/>
              <a:buChar char="•"/>
            </a:pPr>
            <a:endParaRPr lang="en-GB" sz="3200" b="0" dirty="0">
              <a:solidFill>
                <a:srgbClr val="C00000"/>
              </a:solidFill>
              <a:latin typeface="Times New Roman" pitchFamily="18" charset="0"/>
              <a:cs typeface="Times New Roman" pitchFamily="18" charset="0"/>
            </a:endParaRPr>
          </a:p>
          <a:p>
            <a:pPr marL="342900" indent="-342900">
              <a:buFont typeface="Arial" panose="020B0604020202020204" pitchFamily="34" charset="0"/>
              <a:buChar char="•"/>
            </a:pPr>
            <a:endParaRPr lang="en-US" dirty="0"/>
          </a:p>
        </p:txBody>
      </p:sp>
      <p:pic>
        <p:nvPicPr>
          <p:cNvPr id="10" name="Picture 9" descr="A close up of a newspaper&#10;&#10;Description automatically generated">
            <a:extLst>
              <a:ext uri="{FF2B5EF4-FFF2-40B4-BE49-F238E27FC236}">
                <a16:creationId xmlns:a16="http://schemas.microsoft.com/office/drawing/2014/main" id="{2CB8F00A-3A84-4641-A8D7-891B80216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8199" y="4101535"/>
            <a:ext cx="4176464" cy="2709462"/>
          </a:xfrm>
          <a:prstGeom prst="rect">
            <a:avLst/>
          </a:prstGeom>
        </p:spPr>
      </p:pic>
    </p:spTree>
    <p:extLst>
      <p:ext uri="{BB962C8B-B14F-4D97-AF65-F5344CB8AC3E}">
        <p14:creationId xmlns:p14="http://schemas.microsoft.com/office/powerpoint/2010/main" val="329694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1000"/>
                                        <p:tgtEl>
                                          <p:spTgt spid="8">
                                            <p:txEl>
                                              <p:pRg st="1" end="1"/>
                                            </p:txEl>
                                          </p:spTgt>
                                        </p:tgtEl>
                                      </p:cBhvr>
                                    </p:animEffect>
                                    <p:anim calcmode="lin" valueType="num">
                                      <p:cBhvr>
                                        <p:cTn id="13"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1000"/>
                                        <p:tgtEl>
                                          <p:spTgt spid="8">
                                            <p:txEl>
                                              <p:pRg st="2" end="2"/>
                                            </p:txEl>
                                          </p:spTgt>
                                        </p:tgtEl>
                                      </p:cBhvr>
                                    </p:animEffect>
                                    <p:anim calcmode="lin" valueType="num">
                                      <p:cBhvr>
                                        <p:cTn id="18"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1000"/>
                                        <p:tgtEl>
                                          <p:spTgt spid="8">
                                            <p:txEl>
                                              <p:pRg st="3" end="3"/>
                                            </p:txEl>
                                          </p:spTgt>
                                        </p:tgtEl>
                                      </p:cBhvr>
                                    </p:animEffect>
                                    <p:anim calcmode="lin" valueType="num">
                                      <p:cBhvr>
                                        <p:cTn id="23"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DE3C185-F1E5-4592-820C-7BE3663BF954}"/>
              </a:ext>
            </a:extLst>
          </p:cNvPr>
          <p:cNvSpPr>
            <a:spLocks noGrp="1"/>
          </p:cNvSpPr>
          <p:nvPr>
            <p:ph sz="half" idx="2"/>
          </p:nvPr>
        </p:nvSpPr>
        <p:spPr>
          <a:xfrm>
            <a:off x="6374514" y="937203"/>
            <a:ext cx="4977104" cy="4470400"/>
          </a:xfrm>
        </p:spPr>
        <p:txBody>
          <a:bodyPr>
            <a:normAutofit/>
          </a:bodyPr>
          <a:lstStyle/>
          <a:p>
            <a:r>
              <a:rPr lang="en-GB" sz="3200" b="1" dirty="0"/>
              <a:t>Goals and Objectives</a:t>
            </a:r>
          </a:p>
          <a:p>
            <a:pPr marL="0" indent="0">
              <a:buNone/>
            </a:pPr>
            <a:r>
              <a:rPr lang="en-GB" b="1" i="1" u="sng" dirty="0">
                <a:solidFill>
                  <a:srgbClr val="C00000"/>
                </a:solidFill>
              </a:rPr>
              <a:t>Mullins and Christy(2016) says:</a:t>
            </a:r>
          </a:p>
          <a:p>
            <a:pPr marL="0" indent="0">
              <a:buNone/>
            </a:pPr>
            <a:r>
              <a:rPr lang="en-GB" b="1" i="1" u="sng" dirty="0">
                <a:solidFill>
                  <a:srgbClr val="C00000"/>
                </a:solidFill>
              </a:rPr>
              <a:t>Goal </a:t>
            </a:r>
            <a:r>
              <a:rPr lang="en-GB" b="1" dirty="0">
                <a:solidFill>
                  <a:srgbClr val="C00000"/>
                </a:solidFill>
              </a:rPr>
              <a:t>is something that an organisation is striving to achieve, a future expectation</a:t>
            </a:r>
          </a:p>
          <a:p>
            <a:pPr marL="0" indent="0">
              <a:buNone/>
            </a:pPr>
            <a:r>
              <a:rPr lang="en-GB" b="1" i="1" u="sng" dirty="0">
                <a:solidFill>
                  <a:srgbClr val="C00000"/>
                </a:solidFill>
              </a:rPr>
              <a:t>Objective </a:t>
            </a:r>
            <a:r>
              <a:rPr lang="en-GB" b="1" dirty="0">
                <a:solidFill>
                  <a:srgbClr val="C00000"/>
                </a:solidFill>
              </a:rPr>
              <a:t>set out the specific goals of organisation and desired results.</a:t>
            </a:r>
          </a:p>
          <a:p>
            <a:pPr marL="0" indent="0">
              <a:buNone/>
            </a:pPr>
            <a:endParaRPr lang="en-GB" b="1" dirty="0"/>
          </a:p>
          <a:p>
            <a:pPr marL="0" indent="0">
              <a:buNone/>
            </a:pPr>
            <a:endParaRPr lang="en-GB" b="1" dirty="0"/>
          </a:p>
          <a:p>
            <a:pPr marL="0" indent="0">
              <a:buNone/>
            </a:pPr>
            <a:endParaRPr lang="en-GB" sz="1600" b="1" dirty="0"/>
          </a:p>
        </p:txBody>
      </p:sp>
      <p:pic>
        <p:nvPicPr>
          <p:cNvPr id="1026" name="Picture 2" descr="Image result for goals and objectives">
            <a:extLst>
              <a:ext uri="{FF2B5EF4-FFF2-40B4-BE49-F238E27FC236}">
                <a16:creationId xmlns:a16="http://schemas.microsoft.com/office/drawing/2014/main" id="{7EADCDB0-5896-4EAF-96BE-BA20205C01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207" y="3244457"/>
            <a:ext cx="4981575" cy="29553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kelloggs logo">
            <a:extLst>
              <a:ext uri="{FF2B5EF4-FFF2-40B4-BE49-F238E27FC236}">
                <a16:creationId xmlns:a16="http://schemas.microsoft.com/office/drawing/2014/main" id="{3E57A396-1AFB-4975-900D-D1E979D015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207" y="937203"/>
            <a:ext cx="4977104" cy="2307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243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1000"/>
                                        <p:tgtEl>
                                          <p:spTgt spid="4">
                                            <p:txEl>
                                              <p:pRg st="2" end="2"/>
                                            </p:txEl>
                                          </p:spTgt>
                                        </p:tgtEl>
                                      </p:cBhvr>
                                    </p:animEffect>
                                    <p:anim calcmode="lin" valueType="num">
                                      <p:cBhvr>
                                        <p:cTn id="1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1000"/>
                                        <p:tgtEl>
                                          <p:spTgt spid="4">
                                            <p:txEl>
                                              <p:pRg st="3" end="3"/>
                                            </p:txEl>
                                          </p:spTgt>
                                        </p:tgtEl>
                                      </p:cBhvr>
                                    </p:animEffect>
                                    <p:anim calcmode="lin" valueType="num">
                                      <p:cBhvr>
                                        <p:cTn id="1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0CD1B22-8D11-4124-B3DE-9675876396FB}"/>
              </a:ext>
            </a:extLst>
          </p:cNvPr>
          <p:cNvSpPr txBox="1"/>
          <p:nvPr/>
        </p:nvSpPr>
        <p:spPr>
          <a:xfrm>
            <a:off x="3458734" y="1124743"/>
            <a:ext cx="1728192" cy="830997"/>
          </a:xfrm>
          <a:prstGeom prst="rect">
            <a:avLst/>
          </a:prstGeom>
          <a:noFill/>
        </p:spPr>
        <p:txBody>
          <a:bodyPr wrap="square" rtlCol="0">
            <a:spAutoFit/>
          </a:bodyPr>
          <a:lstStyle/>
          <a:p>
            <a:r>
              <a:rPr lang="en-GB" sz="4800" b="1" dirty="0"/>
              <a:t>+</a:t>
            </a:r>
          </a:p>
        </p:txBody>
      </p:sp>
      <p:sp>
        <p:nvSpPr>
          <p:cNvPr id="9" name="TextBox 8">
            <a:extLst>
              <a:ext uri="{FF2B5EF4-FFF2-40B4-BE49-F238E27FC236}">
                <a16:creationId xmlns:a16="http://schemas.microsoft.com/office/drawing/2014/main" id="{3F266F42-6F20-48D4-9A05-B7D4B8CFAA86}"/>
              </a:ext>
            </a:extLst>
          </p:cNvPr>
          <p:cNvSpPr txBox="1"/>
          <p:nvPr/>
        </p:nvSpPr>
        <p:spPr>
          <a:xfrm>
            <a:off x="8509072" y="1124744"/>
            <a:ext cx="626085" cy="830997"/>
          </a:xfrm>
          <a:prstGeom prst="rect">
            <a:avLst/>
          </a:prstGeom>
          <a:noFill/>
        </p:spPr>
        <p:txBody>
          <a:bodyPr wrap="square" rtlCol="0">
            <a:spAutoFit/>
          </a:bodyPr>
          <a:lstStyle/>
          <a:p>
            <a:r>
              <a:rPr lang="en-GB" sz="4800" b="1" dirty="0"/>
              <a:t>=</a:t>
            </a:r>
          </a:p>
        </p:txBody>
      </p:sp>
      <p:pic>
        <p:nvPicPr>
          <p:cNvPr id="11" name="Picture 10" descr="A screenshot of a social media post with text and grass&#10;&#10;Description automatically generated">
            <a:extLst>
              <a:ext uri="{FF2B5EF4-FFF2-40B4-BE49-F238E27FC236}">
                <a16:creationId xmlns:a16="http://schemas.microsoft.com/office/drawing/2014/main" id="{99F29C02-9749-45C5-A404-4282B9FF0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6180" y="345009"/>
            <a:ext cx="4475212" cy="2867967"/>
          </a:xfrm>
          <a:prstGeom prst="rect">
            <a:avLst/>
          </a:prstGeom>
        </p:spPr>
      </p:pic>
      <p:pic>
        <p:nvPicPr>
          <p:cNvPr id="15" name="Picture 14" descr="A close up of a logo&#10;&#10;Description automatically generated">
            <a:extLst>
              <a:ext uri="{FF2B5EF4-FFF2-40B4-BE49-F238E27FC236}">
                <a16:creationId xmlns:a16="http://schemas.microsoft.com/office/drawing/2014/main" id="{2C717E2E-C220-48C5-AF8D-91D82484F4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788" y="561033"/>
            <a:ext cx="2952328" cy="2867967"/>
          </a:xfrm>
          <a:prstGeom prst="rect">
            <a:avLst/>
          </a:prstGeom>
        </p:spPr>
      </p:pic>
      <p:pic>
        <p:nvPicPr>
          <p:cNvPr id="23" name="Picture 22">
            <a:extLst>
              <a:ext uri="{FF2B5EF4-FFF2-40B4-BE49-F238E27FC236}">
                <a16:creationId xmlns:a16="http://schemas.microsoft.com/office/drawing/2014/main" id="{A3CB23FF-16D3-41C5-A95B-C1A9E835D0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7456" y="543682"/>
            <a:ext cx="2121171" cy="1666875"/>
          </a:xfrm>
          <a:prstGeom prst="rect">
            <a:avLst/>
          </a:prstGeom>
        </p:spPr>
      </p:pic>
      <p:sp>
        <p:nvSpPr>
          <p:cNvPr id="24" name="TextBox 23">
            <a:extLst>
              <a:ext uri="{FF2B5EF4-FFF2-40B4-BE49-F238E27FC236}">
                <a16:creationId xmlns:a16="http://schemas.microsoft.com/office/drawing/2014/main" id="{F447C04A-1B09-4E4F-AA9F-540D539EBD30}"/>
              </a:ext>
            </a:extLst>
          </p:cNvPr>
          <p:cNvSpPr txBox="1"/>
          <p:nvPr/>
        </p:nvSpPr>
        <p:spPr>
          <a:xfrm>
            <a:off x="909836" y="3212976"/>
            <a:ext cx="6192688" cy="3108543"/>
          </a:xfrm>
          <a:prstGeom prst="rect">
            <a:avLst/>
          </a:prstGeom>
          <a:noFill/>
        </p:spPr>
        <p:txBody>
          <a:bodyPr wrap="square" rtlCol="0">
            <a:spAutoFit/>
          </a:bodyPr>
          <a:lstStyle/>
          <a:p>
            <a:r>
              <a:rPr lang="en-GB" sz="2800" b="1" dirty="0"/>
              <a:t>Kellogg’s Goals:</a:t>
            </a:r>
          </a:p>
          <a:p>
            <a:r>
              <a:rPr lang="en-GB" sz="2800" b="1" dirty="0"/>
              <a:t>  </a:t>
            </a:r>
            <a:r>
              <a:rPr lang="en-GB" sz="2800" b="1" dirty="0">
                <a:solidFill>
                  <a:srgbClr val="C00000"/>
                </a:solidFill>
              </a:rPr>
              <a:t>- Nourishing people with our food</a:t>
            </a:r>
          </a:p>
          <a:p>
            <a:r>
              <a:rPr lang="en-GB" sz="2800" b="1" dirty="0">
                <a:solidFill>
                  <a:srgbClr val="C00000"/>
                </a:solidFill>
              </a:rPr>
              <a:t>  - Feeding people in need</a:t>
            </a:r>
          </a:p>
          <a:p>
            <a:r>
              <a:rPr lang="en-GB" sz="2800" b="1" dirty="0">
                <a:solidFill>
                  <a:srgbClr val="C00000"/>
                </a:solidFill>
              </a:rPr>
              <a:t>  - Nurturing our planet</a:t>
            </a:r>
          </a:p>
          <a:p>
            <a:r>
              <a:rPr lang="en-GB" sz="2800" b="1" dirty="0">
                <a:solidFill>
                  <a:srgbClr val="C00000"/>
                </a:solidFill>
              </a:rPr>
              <a:t>  - Living our founder’s values- K Values </a:t>
            </a:r>
            <a:r>
              <a:rPr lang="en-GB" dirty="0"/>
              <a:t>(Investor.kelloggs.com, 2019).</a:t>
            </a:r>
            <a:endParaRPr lang="en-GB" sz="2800" b="1" dirty="0"/>
          </a:p>
          <a:p>
            <a:endParaRPr lang="en-GB" sz="2800" b="1" dirty="0"/>
          </a:p>
        </p:txBody>
      </p:sp>
      <p:pic>
        <p:nvPicPr>
          <p:cNvPr id="26" name="Picture 25">
            <a:extLst>
              <a:ext uri="{FF2B5EF4-FFF2-40B4-BE49-F238E27FC236}">
                <a16:creationId xmlns:a16="http://schemas.microsoft.com/office/drawing/2014/main" id="{FC57C091-BA02-440C-9BD8-E2D0A49C7CD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99490" y="2465373"/>
            <a:ext cx="2580952" cy="4275995"/>
          </a:xfrm>
          <a:prstGeom prst="rect">
            <a:avLst/>
          </a:prstGeom>
        </p:spPr>
      </p:pic>
    </p:spTree>
    <p:extLst>
      <p:ext uri="{BB962C8B-B14F-4D97-AF65-F5344CB8AC3E}">
        <p14:creationId xmlns:p14="http://schemas.microsoft.com/office/powerpoint/2010/main" val="2574540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4">
                                            <p:txEl>
                                              <p:pRg st="1" end="1"/>
                                            </p:txEl>
                                          </p:spTgt>
                                        </p:tgtEl>
                                        <p:attrNameLst>
                                          <p:attrName>style.visibility</p:attrName>
                                        </p:attrNameLst>
                                      </p:cBhvr>
                                      <p:to>
                                        <p:strVal val="visible"/>
                                      </p:to>
                                    </p:set>
                                    <p:animEffect transition="in" filter="fade">
                                      <p:cBhvr>
                                        <p:cTn id="7" dur="1000"/>
                                        <p:tgtEl>
                                          <p:spTgt spid="24">
                                            <p:txEl>
                                              <p:pRg st="1" end="1"/>
                                            </p:txEl>
                                          </p:spTgt>
                                        </p:tgtEl>
                                      </p:cBhvr>
                                    </p:animEffect>
                                    <p:anim calcmode="lin" valueType="num">
                                      <p:cBhvr>
                                        <p:cTn id="8" dur="1000" fill="hold"/>
                                        <p:tgtEl>
                                          <p:spTgt spid="2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4">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4">
                                            <p:txEl>
                                              <p:pRg st="2" end="2"/>
                                            </p:txEl>
                                          </p:spTgt>
                                        </p:tgtEl>
                                        <p:attrNameLst>
                                          <p:attrName>style.visibility</p:attrName>
                                        </p:attrNameLst>
                                      </p:cBhvr>
                                      <p:to>
                                        <p:strVal val="visible"/>
                                      </p:to>
                                    </p:set>
                                    <p:animEffect transition="in" filter="fade">
                                      <p:cBhvr>
                                        <p:cTn id="12" dur="1000"/>
                                        <p:tgtEl>
                                          <p:spTgt spid="24">
                                            <p:txEl>
                                              <p:pRg st="2" end="2"/>
                                            </p:txEl>
                                          </p:spTgt>
                                        </p:tgtEl>
                                      </p:cBhvr>
                                    </p:animEffect>
                                    <p:anim calcmode="lin" valueType="num">
                                      <p:cBhvr>
                                        <p:cTn id="13" dur="1000" fill="hold"/>
                                        <p:tgtEl>
                                          <p:spTgt spid="2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4">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4">
                                            <p:txEl>
                                              <p:pRg st="3" end="3"/>
                                            </p:txEl>
                                          </p:spTgt>
                                        </p:tgtEl>
                                        <p:attrNameLst>
                                          <p:attrName>style.visibility</p:attrName>
                                        </p:attrNameLst>
                                      </p:cBhvr>
                                      <p:to>
                                        <p:strVal val="visible"/>
                                      </p:to>
                                    </p:set>
                                    <p:animEffect transition="in" filter="fade">
                                      <p:cBhvr>
                                        <p:cTn id="17" dur="1000"/>
                                        <p:tgtEl>
                                          <p:spTgt spid="24">
                                            <p:txEl>
                                              <p:pRg st="3" end="3"/>
                                            </p:txEl>
                                          </p:spTgt>
                                        </p:tgtEl>
                                      </p:cBhvr>
                                    </p:animEffect>
                                    <p:anim calcmode="lin" valueType="num">
                                      <p:cBhvr>
                                        <p:cTn id="18" dur="1000" fill="hold"/>
                                        <p:tgtEl>
                                          <p:spTgt spid="24">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24">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4">
                                            <p:txEl>
                                              <p:pRg st="4" end="4"/>
                                            </p:txEl>
                                          </p:spTgt>
                                        </p:tgtEl>
                                        <p:attrNameLst>
                                          <p:attrName>style.visibility</p:attrName>
                                        </p:attrNameLst>
                                      </p:cBhvr>
                                      <p:to>
                                        <p:strVal val="visible"/>
                                      </p:to>
                                    </p:set>
                                    <p:animEffect transition="in" filter="fade">
                                      <p:cBhvr>
                                        <p:cTn id="22" dur="1000"/>
                                        <p:tgtEl>
                                          <p:spTgt spid="24">
                                            <p:txEl>
                                              <p:pRg st="4" end="4"/>
                                            </p:txEl>
                                          </p:spTgt>
                                        </p:tgtEl>
                                      </p:cBhvr>
                                    </p:animEffect>
                                    <p:anim calcmode="lin" valueType="num">
                                      <p:cBhvr>
                                        <p:cTn id="23" dur="1000" fill="hold"/>
                                        <p:tgtEl>
                                          <p:spTgt spid="24">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2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84FC51D-73E1-4B84-B29E-D2EE1DBDF3AA}"/>
              </a:ext>
            </a:extLst>
          </p:cNvPr>
          <p:cNvSpPr>
            <a:spLocks noGrp="1"/>
          </p:cNvSpPr>
          <p:nvPr>
            <p:ph type="title"/>
          </p:nvPr>
        </p:nvSpPr>
        <p:spPr>
          <a:xfrm>
            <a:off x="1117309" y="76200"/>
            <a:ext cx="10157354" cy="1397000"/>
          </a:xfrm>
        </p:spPr>
        <p:txBody>
          <a:bodyPr>
            <a:normAutofit/>
          </a:bodyPr>
          <a:lstStyle/>
          <a:p>
            <a:r>
              <a:rPr lang="en-GB" sz="2800" b="1" i="1" u="sng" dirty="0"/>
              <a:t>Kellogg’s objectives:</a:t>
            </a:r>
            <a:br>
              <a:rPr lang="en-GB" sz="2800" b="1" i="1" u="sng" dirty="0"/>
            </a:br>
            <a:endParaRPr lang="en-US" sz="2800" i="1" u="sng" dirty="0"/>
          </a:p>
        </p:txBody>
      </p:sp>
      <p:pic>
        <p:nvPicPr>
          <p:cNvPr id="6" name="Picture 5" descr="A close up of text on a wooden surface&#10;&#10;Description automatically generated">
            <a:extLst>
              <a:ext uri="{FF2B5EF4-FFF2-40B4-BE49-F238E27FC236}">
                <a16:creationId xmlns:a16="http://schemas.microsoft.com/office/drawing/2014/main" id="{00D8C27E-EF88-4A55-9E3E-52A791EE61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09" y="2126578"/>
            <a:ext cx="4977104" cy="3620843"/>
          </a:xfrm>
          <a:prstGeom prst="rect">
            <a:avLst/>
          </a:prstGeom>
          <a:noFill/>
        </p:spPr>
      </p:pic>
      <p:sp>
        <p:nvSpPr>
          <p:cNvPr id="4" name="TextBox 3">
            <a:extLst>
              <a:ext uri="{FF2B5EF4-FFF2-40B4-BE49-F238E27FC236}">
                <a16:creationId xmlns:a16="http://schemas.microsoft.com/office/drawing/2014/main" id="{028ABB5F-889E-4641-8249-123122C89A30}"/>
              </a:ext>
            </a:extLst>
          </p:cNvPr>
          <p:cNvSpPr txBox="1"/>
          <p:nvPr/>
        </p:nvSpPr>
        <p:spPr>
          <a:xfrm>
            <a:off x="6297559" y="476672"/>
            <a:ext cx="4977104" cy="6164075"/>
          </a:xfrm>
          <a:prstGeom prst="rect">
            <a:avLst/>
          </a:prstGeom>
        </p:spPr>
        <p:txBody>
          <a:bodyPr vert="horz" lIns="121899" tIns="60949" rIns="121899" bIns="60949" rtlCol="0">
            <a:normAutofit fontScale="85000" lnSpcReduction="20000"/>
          </a:bodyPr>
          <a:lstStyle/>
          <a:p>
            <a:pPr indent="-304747">
              <a:lnSpc>
                <a:spcPct val="95000"/>
              </a:lnSpc>
              <a:spcAft>
                <a:spcPts val="600"/>
              </a:spcAft>
              <a:buSzPct val="100000"/>
            </a:pPr>
            <a:r>
              <a:rPr lang="en-GB" sz="2200" b="1" dirty="0"/>
              <a:t>- </a:t>
            </a:r>
            <a:r>
              <a:rPr lang="en-GB" sz="2200" b="1" dirty="0">
                <a:solidFill>
                  <a:srgbClr val="C00000"/>
                </a:solidFill>
              </a:rPr>
              <a:t>following the “K Values”, the progress is sure to happened like the progress in their program “Breakfast for better days” </a:t>
            </a:r>
          </a:p>
          <a:p>
            <a:pPr indent="-304747">
              <a:lnSpc>
                <a:spcPct val="95000"/>
              </a:lnSpc>
              <a:spcAft>
                <a:spcPts val="600"/>
              </a:spcAft>
              <a:buSzPct val="100000"/>
            </a:pPr>
            <a:r>
              <a:rPr lang="en-GB" sz="2200" b="1" dirty="0">
                <a:solidFill>
                  <a:srgbClr val="C00000"/>
                </a:solidFill>
              </a:rPr>
              <a:t> - performance and productiveness - conduct to Kellogg’s global awards and recognitions as - </a:t>
            </a:r>
            <a:r>
              <a:rPr lang="en-GB" b="1" dirty="0">
                <a:solidFill>
                  <a:srgbClr val="C00000"/>
                </a:solidFill>
              </a:rPr>
              <a:t>Black Enterprise – 50 Best Companies for Diversity, Caring for Climate, LGBTQ Business Equality Award</a:t>
            </a:r>
          </a:p>
          <a:p>
            <a:pPr indent="-304747">
              <a:lnSpc>
                <a:spcPct val="95000"/>
              </a:lnSpc>
              <a:spcAft>
                <a:spcPts val="600"/>
              </a:spcAft>
              <a:buSzPct val="100000"/>
            </a:pPr>
            <a:r>
              <a:rPr lang="en-GB" sz="2200" b="1" dirty="0">
                <a:solidFill>
                  <a:srgbClr val="C00000"/>
                </a:solidFill>
              </a:rPr>
              <a:t> - work motivation and performance success on individual- Kellogg Company provide Competitive salary, training, diversity and inclusion –  7 women achieve leadership position worldwide, inclusion of minorities as gay, homosexual, etc.</a:t>
            </a:r>
          </a:p>
          <a:p>
            <a:pPr indent="-304747">
              <a:lnSpc>
                <a:spcPct val="95000"/>
              </a:lnSpc>
              <a:spcAft>
                <a:spcPts val="600"/>
              </a:spcAft>
              <a:buSzPct val="100000"/>
            </a:pPr>
            <a:r>
              <a:rPr lang="en-GB" sz="2200" b="1" dirty="0">
                <a:solidFill>
                  <a:srgbClr val="C00000"/>
                </a:solidFill>
              </a:rPr>
              <a:t> - Building company trust and image in stakeholders view</a:t>
            </a:r>
          </a:p>
          <a:p>
            <a:pPr indent="-304747">
              <a:lnSpc>
                <a:spcPct val="95000"/>
              </a:lnSpc>
              <a:spcAft>
                <a:spcPts val="600"/>
              </a:spcAft>
              <a:buSzPct val="100000"/>
            </a:pPr>
            <a:r>
              <a:rPr lang="en-GB" sz="2200" b="1" dirty="0">
                <a:solidFill>
                  <a:srgbClr val="C00000"/>
                </a:solidFill>
              </a:rPr>
              <a:t> - safety and responsible ingredients source – ex Palm oil certification on sustainability</a:t>
            </a:r>
          </a:p>
          <a:p>
            <a:pPr indent="-304747">
              <a:lnSpc>
                <a:spcPct val="95000"/>
              </a:lnSpc>
              <a:spcAft>
                <a:spcPts val="600"/>
              </a:spcAft>
              <a:buSzPct val="100000"/>
            </a:pPr>
            <a:endParaRPr lang="en-GB" sz="2200" b="1" dirty="0">
              <a:solidFill>
                <a:srgbClr val="C00000"/>
              </a:solidFill>
            </a:endParaRPr>
          </a:p>
          <a:p>
            <a:pPr indent="-304747">
              <a:lnSpc>
                <a:spcPct val="95000"/>
              </a:lnSpc>
              <a:spcAft>
                <a:spcPts val="600"/>
              </a:spcAft>
              <a:buSzPct val="100000"/>
            </a:pPr>
            <a:r>
              <a:rPr lang="en-GB" sz="2200" b="1" dirty="0">
                <a:solidFill>
                  <a:srgbClr val="C00000"/>
                </a:solidFill>
              </a:rPr>
              <a:t>Source:</a:t>
            </a:r>
            <a:r>
              <a:rPr lang="en-GB" sz="2200" b="1" dirty="0">
                <a:solidFill>
                  <a:srgbClr val="92D050"/>
                </a:solidFill>
              </a:rPr>
              <a:t> </a:t>
            </a:r>
            <a:r>
              <a:rPr lang="en-GB" dirty="0"/>
              <a:t>(Investor.kelloggs.com, 2019).</a:t>
            </a:r>
            <a:endParaRPr lang="en-GB" b="1" dirty="0"/>
          </a:p>
          <a:p>
            <a:pPr indent="-304747">
              <a:lnSpc>
                <a:spcPct val="95000"/>
              </a:lnSpc>
              <a:spcAft>
                <a:spcPts val="600"/>
              </a:spcAft>
              <a:buSzPct val="100000"/>
            </a:pPr>
            <a:endParaRPr lang="en-GB" sz="2200" b="1" dirty="0">
              <a:solidFill>
                <a:srgbClr val="92D050"/>
              </a:solidFill>
            </a:endParaRPr>
          </a:p>
          <a:p>
            <a:pPr indent="-304747">
              <a:lnSpc>
                <a:spcPct val="95000"/>
              </a:lnSpc>
              <a:spcAft>
                <a:spcPts val="600"/>
              </a:spcAft>
              <a:buSzPct val="100000"/>
            </a:pPr>
            <a:endParaRPr lang="en-GB" sz="2200" b="1" dirty="0">
              <a:solidFill>
                <a:srgbClr val="92D050"/>
              </a:solidFill>
            </a:endParaRPr>
          </a:p>
          <a:p>
            <a:pPr indent="-304747">
              <a:lnSpc>
                <a:spcPct val="95000"/>
              </a:lnSpc>
              <a:spcAft>
                <a:spcPts val="600"/>
              </a:spcAft>
              <a:buSzPct val="100000"/>
            </a:pPr>
            <a:endParaRPr lang="en-GB" sz="1700" b="1" dirty="0"/>
          </a:p>
        </p:txBody>
      </p:sp>
    </p:spTree>
    <p:extLst>
      <p:ext uri="{BB962C8B-B14F-4D97-AF65-F5344CB8AC3E}">
        <p14:creationId xmlns:p14="http://schemas.microsoft.com/office/powerpoint/2010/main" val="3030984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4571E9-1418-4B62-AAEB-53AE0BE410E9}"/>
              </a:ext>
            </a:extLst>
          </p:cNvPr>
          <p:cNvSpPr txBox="1"/>
          <p:nvPr/>
        </p:nvSpPr>
        <p:spPr>
          <a:xfrm>
            <a:off x="4510236" y="476672"/>
            <a:ext cx="7594211" cy="1077218"/>
          </a:xfrm>
          <a:prstGeom prst="rect">
            <a:avLst/>
          </a:prstGeom>
          <a:noFill/>
        </p:spPr>
        <p:txBody>
          <a:bodyPr wrap="square" rtlCol="0">
            <a:spAutoFit/>
          </a:bodyPr>
          <a:lstStyle/>
          <a:p>
            <a:r>
              <a:rPr lang="en-US" sz="3200" b="1" dirty="0">
                <a:solidFill>
                  <a:schemeClr val="tx1">
                    <a:lumMod val="75000"/>
                  </a:schemeClr>
                </a:solidFill>
              </a:rPr>
              <a:t>Leadership and management behaviours</a:t>
            </a:r>
            <a:endParaRPr lang="en-GB" sz="3200" b="1" dirty="0">
              <a:solidFill>
                <a:schemeClr val="tx1">
                  <a:lumMod val="75000"/>
                </a:schemeClr>
              </a:solidFill>
            </a:endParaRPr>
          </a:p>
        </p:txBody>
      </p:sp>
      <p:pic>
        <p:nvPicPr>
          <p:cNvPr id="8" name="Picture 7" descr="A picture containing clipart&#10;&#10;Description automatically generated">
            <a:extLst>
              <a:ext uri="{FF2B5EF4-FFF2-40B4-BE49-F238E27FC236}">
                <a16:creationId xmlns:a16="http://schemas.microsoft.com/office/drawing/2014/main" id="{C52FB72C-55BF-401C-825E-0EA7C3D3E9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748" y="1988840"/>
            <a:ext cx="3822351" cy="2376264"/>
          </a:xfrm>
          <a:prstGeom prst="rect">
            <a:avLst/>
          </a:prstGeom>
        </p:spPr>
      </p:pic>
      <p:sp>
        <p:nvSpPr>
          <p:cNvPr id="9" name="TextBox 8">
            <a:extLst>
              <a:ext uri="{FF2B5EF4-FFF2-40B4-BE49-F238E27FC236}">
                <a16:creationId xmlns:a16="http://schemas.microsoft.com/office/drawing/2014/main" id="{E33F79A9-6AA1-456A-A1FE-00CEDB686C22}"/>
              </a:ext>
            </a:extLst>
          </p:cNvPr>
          <p:cNvSpPr txBox="1"/>
          <p:nvPr/>
        </p:nvSpPr>
        <p:spPr>
          <a:xfrm>
            <a:off x="4510236" y="1844824"/>
            <a:ext cx="7056784" cy="4770537"/>
          </a:xfrm>
          <a:prstGeom prst="rect">
            <a:avLst/>
          </a:prstGeom>
          <a:noFill/>
        </p:spPr>
        <p:txBody>
          <a:bodyPr wrap="square" rtlCol="0">
            <a:spAutoFit/>
          </a:bodyPr>
          <a:lstStyle/>
          <a:p>
            <a:pPr marL="342900" lvl="0" indent="-342900">
              <a:buFont typeface="Arial" panose="020B0604020202020204" pitchFamily="34" charset="0"/>
              <a:buChar char="•"/>
            </a:pPr>
            <a:r>
              <a:rPr lang="en-GB" sz="2800" b="1" dirty="0">
                <a:solidFill>
                  <a:srgbClr val="C00000"/>
                </a:solidFill>
              </a:rPr>
              <a:t>Leadership can be defined as the process of leading a team .</a:t>
            </a:r>
          </a:p>
          <a:p>
            <a:pPr marL="342900" lvl="0" indent="-342900">
              <a:buFont typeface="Arial" panose="020B0604020202020204" pitchFamily="34" charset="0"/>
              <a:buChar char="•"/>
            </a:pPr>
            <a:r>
              <a:rPr lang="en-GB" sz="2800" b="1" dirty="0">
                <a:solidFill>
                  <a:srgbClr val="C00000"/>
                </a:solidFill>
              </a:rPr>
              <a:t>Is very important for leaders to make sure that they are guiding all the subordinates in appropriate manner.</a:t>
            </a:r>
          </a:p>
          <a:p>
            <a:pPr marL="342900" lvl="0" indent="-342900">
              <a:buFont typeface="Arial" panose="020B0604020202020204" pitchFamily="34" charset="0"/>
              <a:buChar char="•"/>
            </a:pPr>
            <a:r>
              <a:rPr lang="en-GB" sz="2800" b="1" dirty="0">
                <a:solidFill>
                  <a:srgbClr val="C00000"/>
                </a:solidFill>
              </a:rPr>
              <a:t>There are various types of Leadership Style: </a:t>
            </a:r>
          </a:p>
          <a:p>
            <a:pPr lvl="0"/>
            <a:r>
              <a:rPr lang="en-GB" sz="2800" b="1" dirty="0">
                <a:solidFill>
                  <a:srgbClr val="C00000"/>
                </a:solidFill>
              </a:rPr>
              <a:t>                 -Autocratic Leadership</a:t>
            </a:r>
          </a:p>
          <a:p>
            <a:pPr lvl="0"/>
            <a:r>
              <a:rPr lang="en-GB" sz="2800" b="1" dirty="0">
                <a:solidFill>
                  <a:srgbClr val="C00000"/>
                </a:solidFill>
              </a:rPr>
              <a:t>                 -Democratic Leadership</a:t>
            </a:r>
          </a:p>
          <a:p>
            <a:r>
              <a:rPr lang="en-GB" sz="2800" b="1" dirty="0">
                <a:solidFill>
                  <a:srgbClr val="C00000"/>
                </a:solidFill>
              </a:rPr>
              <a:t>                 -Laissez-Faire</a:t>
            </a:r>
          </a:p>
          <a:p>
            <a:pPr lvl="0"/>
            <a:endParaRPr lang="en-GB" dirty="0"/>
          </a:p>
        </p:txBody>
      </p:sp>
    </p:spTree>
    <p:extLst>
      <p:ext uri="{BB962C8B-B14F-4D97-AF65-F5344CB8AC3E}">
        <p14:creationId xmlns:p14="http://schemas.microsoft.com/office/powerpoint/2010/main" val="1750688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1000"/>
                                        <p:tgtEl>
                                          <p:spTgt spid="9">
                                            <p:txEl>
                                              <p:pRg st="1" end="1"/>
                                            </p:txEl>
                                          </p:spTgt>
                                        </p:tgtEl>
                                      </p:cBhvr>
                                    </p:animEffect>
                                    <p:anim calcmode="lin" valueType="num">
                                      <p:cBhvr>
                                        <p:cTn id="13"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1000"/>
                                        <p:tgtEl>
                                          <p:spTgt spid="9">
                                            <p:txEl>
                                              <p:pRg st="2" end="2"/>
                                            </p:txEl>
                                          </p:spTgt>
                                        </p:tgtEl>
                                      </p:cBhvr>
                                    </p:animEffect>
                                    <p:anim calcmode="lin" valueType="num">
                                      <p:cBhvr>
                                        <p:cTn id="18"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9">
                                            <p:txEl>
                                              <p:pRg st="3" end="3"/>
                                            </p:txEl>
                                          </p:spTgt>
                                        </p:tgtEl>
                                        <p:attrNameLst>
                                          <p:attrName>style.visibility</p:attrName>
                                        </p:attrNameLst>
                                      </p:cBhvr>
                                      <p:to>
                                        <p:strVal val="visible"/>
                                      </p:to>
                                    </p:set>
                                    <p:animEffect transition="in" filter="fade">
                                      <p:cBhvr>
                                        <p:cTn id="24" dur="1000"/>
                                        <p:tgtEl>
                                          <p:spTgt spid="9">
                                            <p:txEl>
                                              <p:pRg st="3" end="3"/>
                                            </p:txEl>
                                          </p:spTgt>
                                        </p:tgtEl>
                                      </p:cBhvr>
                                    </p:animEffect>
                                    <p:anim calcmode="lin" valueType="num">
                                      <p:cBhvr>
                                        <p:cTn id="2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9">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9">
                                            <p:txEl>
                                              <p:pRg st="4" end="4"/>
                                            </p:txEl>
                                          </p:spTgt>
                                        </p:tgtEl>
                                        <p:attrNameLst>
                                          <p:attrName>style.visibility</p:attrName>
                                        </p:attrNameLst>
                                      </p:cBhvr>
                                      <p:to>
                                        <p:strVal val="visible"/>
                                      </p:to>
                                    </p:set>
                                    <p:animEffect transition="in" filter="fade">
                                      <p:cBhvr>
                                        <p:cTn id="29" dur="1000"/>
                                        <p:tgtEl>
                                          <p:spTgt spid="9">
                                            <p:txEl>
                                              <p:pRg st="4" end="4"/>
                                            </p:txEl>
                                          </p:spTgt>
                                        </p:tgtEl>
                                      </p:cBhvr>
                                    </p:animEffect>
                                    <p:anim calcmode="lin" valueType="num">
                                      <p:cBhvr>
                                        <p:cTn id="30"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5" end="5"/>
                                            </p:txEl>
                                          </p:spTgt>
                                        </p:tgtEl>
                                        <p:attrNameLst>
                                          <p:attrName>style.visibility</p:attrName>
                                        </p:attrNameLst>
                                      </p:cBhvr>
                                      <p:to>
                                        <p:strVal val="visible"/>
                                      </p:to>
                                    </p:set>
                                    <p:animEffect transition="in" filter="fade">
                                      <p:cBhvr>
                                        <p:cTn id="34" dur="1000"/>
                                        <p:tgtEl>
                                          <p:spTgt spid="9">
                                            <p:txEl>
                                              <p:pRg st="5" end="5"/>
                                            </p:txEl>
                                          </p:spTgt>
                                        </p:tgtEl>
                                      </p:cBhvr>
                                    </p:animEffect>
                                    <p:anim calcmode="lin" valueType="num">
                                      <p:cBhvr>
                                        <p:cTn id="35"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88FF23-7498-4280-8BA8-C8CB796E20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748" y="1052736"/>
            <a:ext cx="5822251" cy="4032448"/>
          </a:xfrm>
          <a:prstGeom prst="rect">
            <a:avLst/>
          </a:prstGeom>
        </p:spPr>
      </p:pic>
      <p:sp>
        <p:nvSpPr>
          <p:cNvPr id="4" name="TextBox 3">
            <a:extLst>
              <a:ext uri="{FF2B5EF4-FFF2-40B4-BE49-F238E27FC236}">
                <a16:creationId xmlns:a16="http://schemas.microsoft.com/office/drawing/2014/main" id="{9F4D830B-831F-4E66-8071-B4784E3B657A}"/>
              </a:ext>
            </a:extLst>
          </p:cNvPr>
          <p:cNvSpPr txBox="1"/>
          <p:nvPr/>
        </p:nvSpPr>
        <p:spPr>
          <a:xfrm>
            <a:off x="6526460" y="620688"/>
            <a:ext cx="5400600" cy="5878532"/>
          </a:xfrm>
          <a:prstGeom prst="rect">
            <a:avLst/>
          </a:prstGeom>
          <a:noFill/>
        </p:spPr>
        <p:txBody>
          <a:bodyPr wrap="square" rtlCol="0">
            <a:spAutoFit/>
          </a:bodyPr>
          <a:lstStyle/>
          <a:p>
            <a:pPr marL="342900" lvl="0" indent="-342900">
              <a:buFont typeface="Arial" panose="020B0604020202020204" pitchFamily="34" charset="0"/>
              <a:buChar char="•"/>
            </a:pPr>
            <a:r>
              <a:rPr lang="en-GB" sz="3200" b="1" dirty="0">
                <a:solidFill>
                  <a:srgbClr val="C00000"/>
                </a:solidFill>
              </a:rPr>
              <a:t>Kellogg's is using Democratic Leadership style .</a:t>
            </a:r>
          </a:p>
          <a:p>
            <a:pPr marL="342900" indent="-342900">
              <a:buFont typeface="Arial" panose="020B0604020202020204" pitchFamily="34" charset="0"/>
              <a:buChar char="•"/>
            </a:pPr>
            <a:r>
              <a:rPr lang="en-GB" sz="3200" b="1" dirty="0">
                <a:solidFill>
                  <a:srgbClr val="C00000"/>
                </a:solidFill>
              </a:rPr>
              <a:t>It is also called participative leadership</a:t>
            </a:r>
          </a:p>
          <a:p>
            <a:pPr marL="342900" indent="-342900">
              <a:buFont typeface="Arial" panose="020B0604020202020204" pitchFamily="34" charset="0"/>
              <a:buChar char="•"/>
            </a:pPr>
            <a:r>
              <a:rPr lang="en-GB" sz="3200" b="1" dirty="0">
                <a:solidFill>
                  <a:srgbClr val="C00000"/>
                </a:solidFill>
              </a:rPr>
              <a:t>This leadership Style it helps Kellogg’s  Company to provide opportunity to workers to share their ideas for improvement to leaders.</a:t>
            </a:r>
          </a:p>
          <a:p>
            <a:pPr marL="342900" lvl="0" indent="-342900">
              <a:buFont typeface="Arial" panose="020B0604020202020204" pitchFamily="34" charset="0"/>
              <a:buChar char="•"/>
            </a:pPr>
            <a:endParaRPr lang="en-GB" dirty="0"/>
          </a:p>
        </p:txBody>
      </p:sp>
    </p:spTree>
    <p:extLst>
      <p:ext uri="{BB962C8B-B14F-4D97-AF65-F5344CB8AC3E}">
        <p14:creationId xmlns:p14="http://schemas.microsoft.com/office/powerpoint/2010/main" val="644876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ipart&#10;&#10;Description automatically generated">
            <a:extLst>
              <a:ext uri="{FF2B5EF4-FFF2-40B4-BE49-F238E27FC236}">
                <a16:creationId xmlns:a16="http://schemas.microsoft.com/office/drawing/2014/main" id="{4AF2C3DE-8380-4F31-8608-08E3B2D7D0C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5781" y="980728"/>
            <a:ext cx="1863654" cy="1049288"/>
          </a:xfrm>
          <a:prstGeom prst="rect">
            <a:avLst/>
          </a:prstGeom>
        </p:spPr>
      </p:pic>
      <p:sp>
        <p:nvSpPr>
          <p:cNvPr id="4" name="TextBox 3">
            <a:extLst>
              <a:ext uri="{FF2B5EF4-FFF2-40B4-BE49-F238E27FC236}">
                <a16:creationId xmlns:a16="http://schemas.microsoft.com/office/drawing/2014/main" id="{01B92BE4-39B0-4C3B-A22E-58155E542378}"/>
              </a:ext>
            </a:extLst>
          </p:cNvPr>
          <p:cNvSpPr txBox="1"/>
          <p:nvPr/>
        </p:nvSpPr>
        <p:spPr>
          <a:xfrm>
            <a:off x="2638028" y="980728"/>
            <a:ext cx="9001000" cy="1384995"/>
          </a:xfrm>
          <a:prstGeom prst="rect">
            <a:avLst/>
          </a:prstGeom>
          <a:noFill/>
        </p:spPr>
        <p:txBody>
          <a:bodyPr wrap="square" rtlCol="0">
            <a:spAutoFit/>
          </a:bodyPr>
          <a:lstStyle/>
          <a:p>
            <a:pPr marL="342900" lvl="0" indent="-342900">
              <a:buFont typeface="Arial" panose="020B0604020202020204" pitchFamily="34" charset="0"/>
              <a:buChar char="•"/>
            </a:pPr>
            <a:r>
              <a:rPr lang="en-GB" sz="2800" b="1" dirty="0">
                <a:solidFill>
                  <a:srgbClr val="C00000"/>
                </a:solidFill>
              </a:rPr>
              <a:t>For all leaders it is very important to follow appropriate style of leadership to avoid</a:t>
            </a:r>
          </a:p>
          <a:p>
            <a:r>
              <a:rPr lang="en-GB" sz="2800" b="1" dirty="0">
                <a:solidFill>
                  <a:srgbClr val="C00000"/>
                </a:solidFill>
              </a:rPr>
              <a:t> possibility of different issues.</a:t>
            </a:r>
            <a:endParaRPr lang="en-GB" sz="2800" dirty="0">
              <a:solidFill>
                <a:srgbClr val="0070C0"/>
              </a:solidFill>
            </a:endParaRPr>
          </a:p>
        </p:txBody>
      </p:sp>
      <p:pic>
        <p:nvPicPr>
          <p:cNvPr id="6" name="Picture 5" descr="A picture containing clipart&#10;&#10;Description automatically generated">
            <a:extLst>
              <a:ext uri="{FF2B5EF4-FFF2-40B4-BE49-F238E27FC236}">
                <a16:creationId xmlns:a16="http://schemas.microsoft.com/office/drawing/2014/main" id="{26B97B80-AE46-4FA2-8EE2-6D6CBB32A2B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033" y="3148642"/>
            <a:ext cx="1865401" cy="1049288"/>
          </a:xfrm>
          <a:prstGeom prst="rect">
            <a:avLst/>
          </a:prstGeom>
        </p:spPr>
      </p:pic>
      <p:sp>
        <p:nvSpPr>
          <p:cNvPr id="7" name="TextBox 6">
            <a:extLst>
              <a:ext uri="{FF2B5EF4-FFF2-40B4-BE49-F238E27FC236}">
                <a16:creationId xmlns:a16="http://schemas.microsoft.com/office/drawing/2014/main" id="{82AE98D7-EF02-41B4-9734-3336F6AEE688}"/>
              </a:ext>
            </a:extLst>
          </p:cNvPr>
          <p:cNvSpPr txBox="1"/>
          <p:nvPr/>
        </p:nvSpPr>
        <p:spPr>
          <a:xfrm>
            <a:off x="2638028" y="3282045"/>
            <a:ext cx="7992888" cy="954107"/>
          </a:xfrm>
          <a:prstGeom prst="rect">
            <a:avLst/>
          </a:prstGeom>
          <a:noFill/>
        </p:spPr>
        <p:txBody>
          <a:bodyPr wrap="square" rtlCol="0">
            <a:spAutoFit/>
          </a:bodyPr>
          <a:lstStyle/>
          <a:p>
            <a:pPr marL="342900" lvl="0" indent="-342900">
              <a:buFont typeface="Arial" panose="020B0604020202020204" pitchFamily="34" charset="0"/>
              <a:buChar char="•"/>
            </a:pPr>
            <a:r>
              <a:rPr lang="en-GB" sz="2800" b="1" dirty="0">
                <a:solidFill>
                  <a:srgbClr val="C00000"/>
                </a:solidFill>
              </a:rPr>
              <a:t>It can help to accomplish all the tasks successfully in a specific time limit.</a:t>
            </a:r>
          </a:p>
        </p:txBody>
      </p:sp>
      <p:pic>
        <p:nvPicPr>
          <p:cNvPr id="9" name="Picture 8" descr="A picture containing clipart&#10;&#10;Description automatically generated">
            <a:extLst>
              <a:ext uri="{FF2B5EF4-FFF2-40B4-BE49-F238E27FC236}">
                <a16:creationId xmlns:a16="http://schemas.microsoft.com/office/drawing/2014/main" id="{48A5A673-E1DC-4D86-AE64-50DBB4CA47B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3077" y="5157192"/>
            <a:ext cx="1865401" cy="1049288"/>
          </a:xfrm>
          <a:prstGeom prst="rect">
            <a:avLst/>
          </a:prstGeom>
        </p:spPr>
      </p:pic>
      <p:sp>
        <p:nvSpPr>
          <p:cNvPr id="10" name="TextBox 9">
            <a:extLst>
              <a:ext uri="{FF2B5EF4-FFF2-40B4-BE49-F238E27FC236}">
                <a16:creationId xmlns:a16="http://schemas.microsoft.com/office/drawing/2014/main" id="{4D325C42-A630-4FCB-88BC-5ACD353AD6DF}"/>
              </a:ext>
            </a:extLst>
          </p:cNvPr>
          <p:cNvSpPr txBox="1"/>
          <p:nvPr/>
        </p:nvSpPr>
        <p:spPr>
          <a:xfrm>
            <a:off x="2638028" y="5277107"/>
            <a:ext cx="7992888" cy="1323439"/>
          </a:xfrm>
          <a:prstGeom prst="rect">
            <a:avLst/>
          </a:prstGeom>
          <a:noFill/>
        </p:spPr>
        <p:txBody>
          <a:bodyPr wrap="square" rtlCol="0">
            <a:spAutoFit/>
          </a:bodyPr>
          <a:lstStyle/>
          <a:p>
            <a:pPr marL="342900" lvl="0" indent="-342900">
              <a:buFont typeface="Arial" panose="020B0604020202020204" pitchFamily="34" charset="0"/>
              <a:buChar char="•"/>
            </a:pPr>
            <a:r>
              <a:rPr lang="en-GB" b="1" dirty="0">
                <a:solidFill>
                  <a:srgbClr val="C00000"/>
                </a:solidFill>
              </a:rPr>
              <a:t> </a:t>
            </a:r>
            <a:r>
              <a:rPr lang="en-GB" sz="2800" b="1" dirty="0">
                <a:solidFill>
                  <a:srgbClr val="C00000"/>
                </a:solidFill>
              </a:rPr>
              <a:t>It  helps to motivate staff members and increase their work quality.</a:t>
            </a:r>
            <a:endParaRPr lang="en-GB" b="1" dirty="0"/>
          </a:p>
          <a:p>
            <a:r>
              <a:rPr lang="en-GB" dirty="0"/>
              <a:t> </a:t>
            </a:r>
          </a:p>
        </p:txBody>
      </p:sp>
    </p:spTree>
    <p:extLst>
      <p:ext uri="{BB962C8B-B14F-4D97-AF65-F5344CB8AC3E}">
        <p14:creationId xmlns:p14="http://schemas.microsoft.com/office/powerpoint/2010/main" val="3048820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1000"/>
                                        <p:tgtEl>
                                          <p:spTgt spid="7">
                                            <p:txEl>
                                              <p:pRg st="0" end="0"/>
                                            </p:txEl>
                                          </p:spTgt>
                                        </p:tgtEl>
                                      </p:cBhvr>
                                    </p:animEffect>
                                    <p:anim calcmode="lin" valueType="num">
                                      <p:cBhvr>
                                        <p:cTn id="2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
                                            <p:txEl>
                                              <p:pRg st="0" end="0"/>
                                            </p:txEl>
                                          </p:spTgt>
                                        </p:tgtEl>
                                        <p:attrNameLst>
                                          <p:attrName>style.visibility</p:attrName>
                                        </p:attrNameLst>
                                      </p:cBhvr>
                                      <p:to>
                                        <p:strVal val="visible"/>
                                      </p:to>
                                    </p:set>
                                    <p:animEffect transition="in" filter="fade">
                                      <p:cBhvr>
                                        <p:cTn id="26" dur="1000"/>
                                        <p:tgtEl>
                                          <p:spTgt spid="10">
                                            <p:txEl>
                                              <p:pRg st="0" end="0"/>
                                            </p:txEl>
                                          </p:spTgt>
                                        </p:tgtEl>
                                      </p:cBhvr>
                                    </p:animEffect>
                                    <p:anim calcmode="lin" valueType="num">
                                      <p:cBhvr>
                                        <p:cTn id="27"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CEB7B9-DD0D-4296-BC8A-22A3697B2C8F}"/>
              </a:ext>
            </a:extLst>
          </p:cNvPr>
          <p:cNvSpPr txBox="1"/>
          <p:nvPr/>
        </p:nvSpPr>
        <p:spPr>
          <a:xfrm>
            <a:off x="2277988" y="291789"/>
            <a:ext cx="10513168" cy="707886"/>
          </a:xfrm>
          <a:prstGeom prst="rect">
            <a:avLst/>
          </a:prstGeom>
          <a:noFill/>
        </p:spPr>
        <p:txBody>
          <a:bodyPr wrap="square" rtlCol="0">
            <a:spAutoFit/>
          </a:bodyPr>
          <a:lstStyle/>
          <a:p>
            <a:r>
              <a:rPr lang="en-US" sz="4000" b="1" dirty="0">
                <a:solidFill>
                  <a:schemeClr val="bg2">
                    <a:lumMod val="25000"/>
                  </a:schemeClr>
                </a:solidFill>
              </a:rPr>
              <a:t>Team and Group behaviours</a:t>
            </a:r>
            <a:endParaRPr lang="en-GB" sz="4000" b="1" dirty="0">
              <a:solidFill>
                <a:schemeClr val="bg2">
                  <a:lumMod val="25000"/>
                </a:schemeClr>
              </a:solidFill>
            </a:endParaRPr>
          </a:p>
        </p:txBody>
      </p:sp>
      <p:sp>
        <p:nvSpPr>
          <p:cNvPr id="7" name="TextBox 6">
            <a:extLst>
              <a:ext uri="{FF2B5EF4-FFF2-40B4-BE49-F238E27FC236}">
                <a16:creationId xmlns:a16="http://schemas.microsoft.com/office/drawing/2014/main" id="{5BC55869-1D84-4F00-B4D0-50BEDE6AB484}"/>
              </a:ext>
            </a:extLst>
          </p:cNvPr>
          <p:cNvSpPr txBox="1"/>
          <p:nvPr/>
        </p:nvSpPr>
        <p:spPr>
          <a:xfrm>
            <a:off x="8811758" y="2234215"/>
            <a:ext cx="3600400" cy="584775"/>
          </a:xfrm>
          <a:prstGeom prst="rect">
            <a:avLst/>
          </a:prstGeom>
          <a:noFill/>
        </p:spPr>
        <p:txBody>
          <a:bodyPr wrap="square" rtlCol="0">
            <a:spAutoFit/>
          </a:bodyPr>
          <a:lstStyle/>
          <a:p>
            <a:r>
              <a:rPr lang="en-US" sz="3200" b="1" dirty="0">
                <a:solidFill>
                  <a:schemeClr val="tx2"/>
                </a:solidFill>
              </a:rPr>
              <a:t>Team</a:t>
            </a:r>
            <a:endParaRPr lang="en-GB" sz="3200" b="1" dirty="0">
              <a:solidFill>
                <a:schemeClr val="tx2"/>
              </a:solidFill>
            </a:endParaRPr>
          </a:p>
        </p:txBody>
      </p:sp>
      <p:sp>
        <p:nvSpPr>
          <p:cNvPr id="8" name="TextBox 7">
            <a:extLst>
              <a:ext uri="{FF2B5EF4-FFF2-40B4-BE49-F238E27FC236}">
                <a16:creationId xmlns:a16="http://schemas.microsoft.com/office/drawing/2014/main" id="{2C7ECB48-19F1-424A-BC65-741467B15833}"/>
              </a:ext>
            </a:extLst>
          </p:cNvPr>
          <p:cNvSpPr txBox="1"/>
          <p:nvPr/>
        </p:nvSpPr>
        <p:spPr>
          <a:xfrm>
            <a:off x="1225339" y="2236940"/>
            <a:ext cx="3888432" cy="584775"/>
          </a:xfrm>
          <a:prstGeom prst="rect">
            <a:avLst/>
          </a:prstGeom>
          <a:noFill/>
        </p:spPr>
        <p:txBody>
          <a:bodyPr wrap="square" rtlCol="0">
            <a:spAutoFit/>
          </a:bodyPr>
          <a:lstStyle/>
          <a:p>
            <a:r>
              <a:rPr lang="en-US" sz="3200" b="1" dirty="0">
                <a:solidFill>
                  <a:schemeClr val="tx2"/>
                </a:solidFill>
              </a:rPr>
              <a:t>Group</a:t>
            </a:r>
            <a:endParaRPr lang="en-GB" sz="3200" b="1" dirty="0">
              <a:solidFill>
                <a:schemeClr val="tx2"/>
              </a:solidFill>
            </a:endParaRPr>
          </a:p>
        </p:txBody>
      </p:sp>
      <p:pic>
        <p:nvPicPr>
          <p:cNvPr id="10" name="Picture 9">
            <a:extLst>
              <a:ext uri="{FF2B5EF4-FFF2-40B4-BE49-F238E27FC236}">
                <a16:creationId xmlns:a16="http://schemas.microsoft.com/office/drawing/2014/main" id="{3FDB297D-3059-41FD-A912-0FDCF2228A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9555" y="1049174"/>
            <a:ext cx="2450004" cy="1772541"/>
          </a:xfrm>
          <a:prstGeom prst="rect">
            <a:avLst/>
          </a:prstGeom>
        </p:spPr>
      </p:pic>
      <p:pic>
        <p:nvPicPr>
          <p:cNvPr id="12" name="Picture 11" descr="A picture containing toy&#10;&#10;Description automatically generated">
            <a:extLst>
              <a:ext uri="{FF2B5EF4-FFF2-40B4-BE49-F238E27FC236}">
                <a16:creationId xmlns:a16="http://schemas.microsoft.com/office/drawing/2014/main" id="{F4C2A5B9-4DC3-4F48-B52A-D4B1F86A5B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1652" y="1049174"/>
            <a:ext cx="2562225" cy="1781175"/>
          </a:xfrm>
          <a:prstGeom prst="rect">
            <a:avLst/>
          </a:prstGeom>
        </p:spPr>
      </p:pic>
      <p:sp>
        <p:nvSpPr>
          <p:cNvPr id="13" name="TextBox 12">
            <a:extLst>
              <a:ext uri="{FF2B5EF4-FFF2-40B4-BE49-F238E27FC236}">
                <a16:creationId xmlns:a16="http://schemas.microsoft.com/office/drawing/2014/main" id="{FDD5B271-C5A4-441B-A3B3-B6F6A636ED84}"/>
              </a:ext>
            </a:extLst>
          </p:cNvPr>
          <p:cNvSpPr txBox="1"/>
          <p:nvPr/>
        </p:nvSpPr>
        <p:spPr>
          <a:xfrm>
            <a:off x="5681652" y="3284984"/>
            <a:ext cx="5169302" cy="2677656"/>
          </a:xfrm>
          <a:prstGeom prst="rect">
            <a:avLst/>
          </a:prstGeom>
          <a:noFill/>
        </p:spPr>
        <p:txBody>
          <a:bodyPr wrap="square" rtlCol="0">
            <a:spAutoFit/>
          </a:bodyPr>
          <a:lstStyle/>
          <a:p>
            <a:pPr marL="342900" indent="-342900">
              <a:buFont typeface="Arial" panose="020B0604020202020204" pitchFamily="34" charset="0"/>
              <a:buChar char="•"/>
            </a:pPr>
            <a:r>
              <a:rPr lang="en-US" sz="2800" b="1" dirty="0">
                <a:solidFill>
                  <a:srgbClr val="C00000"/>
                </a:solidFill>
              </a:rPr>
              <a:t>Individual and mutual accountability</a:t>
            </a:r>
          </a:p>
          <a:p>
            <a:pPr marL="342900" indent="-342900">
              <a:buFont typeface="Arial" panose="020B0604020202020204" pitchFamily="34" charset="0"/>
              <a:buChar char="•"/>
            </a:pPr>
            <a:r>
              <a:rPr lang="en-US" sz="2800" b="1" dirty="0">
                <a:solidFill>
                  <a:srgbClr val="C00000"/>
                </a:solidFill>
              </a:rPr>
              <a:t>Focus on the team goals</a:t>
            </a:r>
          </a:p>
          <a:p>
            <a:pPr marL="342900" indent="-342900">
              <a:buFont typeface="Arial" panose="020B0604020202020204" pitchFamily="34" charset="0"/>
              <a:buChar char="•"/>
            </a:pPr>
            <a:r>
              <a:rPr lang="en-US" sz="2800" b="1" dirty="0">
                <a:solidFill>
                  <a:srgbClr val="C00000"/>
                </a:solidFill>
              </a:rPr>
              <a:t>Frequently come together for discussion, problem solving and planning</a:t>
            </a:r>
            <a:endParaRPr lang="en-GB" sz="2800" b="1" dirty="0">
              <a:solidFill>
                <a:srgbClr val="C00000"/>
              </a:solidFill>
            </a:endParaRPr>
          </a:p>
        </p:txBody>
      </p:sp>
      <p:sp>
        <p:nvSpPr>
          <p:cNvPr id="14" name="TextBox 13">
            <a:extLst>
              <a:ext uri="{FF2B5EF4-FFF2-40B4-BE49-F238E27FC236}">
                <a16:creationId xmlns:a16="http://schemas.microsoft.com/office/drawing/2014/main" id="{9DC332E7-8712-457F-9688-B10F82D80FD4}"/>
              </a:ext>
            </a:extLst>
          </p:cNvPr>
          <p:cNvSpPr txBox="1"/>
          <p:nvPr/>
        </p:nvSpPr>
        <p:spPr>
          <a:xfrm>
            <a:off x="549796" y="3284984"/>
            <a:ext cx="4968552" cy="2677656"/>
          </a:xfrm>
          <a:prstGeom prst="rect">
            <a:avLst/>
          </a:prstGeom>
          <a:noFill/>
        </p:spPr>
        <p:txBody>
          <a:bodyPr wrap="square" rtlCol="0">
            <a:spAutoFit/>
          </a:bodyPr>
          <a:lstStyle/>
          <a:p>
            <a:pPr marL="342900" indent="-342900">
              <a:buFont typeface="Arial" panose="020B0604020202020204" pitchFamily="34" charset="0"/>
              <a:buChar char="•"/>
            </a:pPr>
            <a:r>
              <a:rPr lang="en-US" sz="2800" b="1" dirty="0">
                <a:solidFill>
                  <a:srgbClr val="C00000"/>
                </a:solidFill>
              </a:rPr>
              <a:t>Individual accountability</a:t>
            </a:r>
          </a:p>
          <a:p>
            <a:endParaRPr lang="en-US" sz="2800" b="1" dirty="0">
              <a:solidFill>
                <a:srgbClr val="C00000"/>
              </a:solidFill>
            </a:endParaRPr>
          </a:p>
          <a:p>
            <a:pPr marL="342900" indent="-342900">
              <a:buFont typeface="Arial" panose="020B0604020202020204" pitchFamily="34" charset="0"/>
              <a:buChar char="•"/>
            </a:pPr>
            <a:r>
              <a:rPr lang="en-US" sz="2800" b="1" dirty="0">
                <a:solidFill>
                  <a:srgbClr val="C00000"/>
                </a:solidFill>
              </a:rPr>
              <a:t>Focus on individual goals</a:t>
            </a:r>
          </a:p>
          <a:p>
            <a:endParaRPr lang="en-US" sz="2800" b="1" dirty="0">
              <a:solidFill>
                <a:srgbClr val="C00000"/>
              </a:solidFill>
            </a:endParaRPr>
          </a:p>
          <a:p>
            <a:pPr marL="342900" indent="-342900">
              <a:buFont typeface="Arial" panose="020B0604020202020204" pitchFamily="34" charset="0"/>
              <a:buChar char="•"/>
            </a:pPr>
            <a:r>
              <a:rPr lang="en-GB" sz="2800" b="1" dirty="0">
                <a:solidFill>
                  <a:srgbClr val="C00000"/>
                </a:solidFill>
              </a:rPr>
              <a:t>Come together to share ideas and perspectives</a:t>
            </a:r>
          </a:p>
        </p:txBody>
      </p:sp>
    </p:spTree>
    <p:extLst>
      <p:ext uri="{BB962C8B-B14F-4D97-AF65-F5344CB8AC3E}">
        <p14:creationId xmlns:p14="http://schemas.microsoft.com/office/powerpoint/2010/main" val="2282210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anim calcmode="lin" valueType="num">
                                      <p:cBhvr>
                                        <p:cTn id="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4">
                                            <p:txEl>
                                              <p:pRg st="2" end="2"/>
                                            </p:txEl>
                                          </p:spTgt>
                                        </p:tgtEl>
                                        <p:attrNameLst>
                                          <p:attrName>style.visibility</p:attrName>
                                        </p:attrNameLst>
                                      </p:cBhvr>
                                      <p:to>
                                        <p:strVal val="visible"/>
                                      </p:to>
                                    </p:set>
                                    <p:animEffect transition="in" filter="fade">
                                      <p:cBhvr>
                                        <p:cTn id="12" dur="1000"/>
                                        <p:tgtEl>
                                          <p:spTgt spid="14">
                                            <p:txEl>
                                              <p:pRg st="2" end="2"/>
                                            </p:txEl>
                                          </p:spTgt>
                                        </p:tgtEl>
                                      </p:cBhvr>
                                    </p:animEffect>
                                    <p:anim calcmode="lin" valueType="num">
                                      <p:cBhvr>
                                        <p:cTn id="13"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14">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4">
                                            <p:txEl>
                                              <p:pRg st="4" end="4"/>
                                            </p:txEl>
                                          </p:spTgt>
                                        </p:tgtEl>
                                        <p:attrNameLst>
                                          <p:attrName>style.visibility</p:attrName>
                                        </p:attrNameLst>
                                      </p:cBhvr>
                                      <p:to>
                                        <p:strVal val="visible"/>
                                      </p:to>
                                    </p:set>
                                    <p:animEffect transition="in" filter="fade">
                                      <p:cBhvr>
                                        <p:cTn id="17" dur="1000"/>
                                        <p:tgtEl>
                                          <p:spTgt spid="14">
                                            <p:txEl>
                                              <p:pRg st="4" end="4"/>
                                            </p:txEl>
                                          </p:spTgt>
                                        </p:tgtEl>
                                      </p:cBhvr>
                                    </p:animEffect>
                                    <p:anim calcmode="lin" valueType="num">
                                      <p:cBhvr>
                                        <p:cTn id="18"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1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3">
                                            <p:txEl>
                                              <p:pRg st="0" end="0"/>
                                            </p:txEl>
                                          </p:spTgt>
                                        </p:tgtEl>
                                        <p:attrNameLst>
                                          <p:attrName>style.visibility</p:attrName>
                                        </p:attrNameLst>
                                      </p:cBhvr>
                                      <p:to>
                                        <p:strVal val="visible"/>
                                      </p:to>
                                    </p:set>
                                    <p:animEffect transition="in" filter="fade">
                                      <p:cBhvr>
                                        <p:cTn id="24" dur="1000"/>
                                        <p:tgtEl>
                                          <p:spTgt spid="13">
                                            <p:txEl>
                                              <p:pRg st="0" end="0"/>
                                            </p:txEl>
                                          </p:spTgt>
                                        </p:tgtEl>
                                      </p:cBhvr>
                                    </p:animEffect>
                                    <p:anim calcmode="lin" valueType="num">
                                      <p:cBhvr>
                                        <p:cTn id="25"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13">
                                            <p:txEl>
                                              <p:pRg st="0" end="0"/>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3">
                                            <p:txEl>
                                              <p:pRg st="1" end="1"/>
                                            </p:txEl>
                                          </p:spTgt>
                                        </p:tgtEl>
                                        <p:attrNameLst>
                                          <p:attrName>style.visibility</p:attrName>
                                        </p:attrNameLst>
                                      </p:cBhvr>
                                      <p:to>
                                        <p:strVal val="visible"/>
                                      </p:to>
                                    </p:set>
                                    <p:animEffect transition="in" filter="fade">
                                      <p:cBhvr>
                                        <p:cTn id="29" dur="1000"/>
                                        <p:tgtEl>
                                          <p:spTgt spid="13">
                                            <p:txEl>
                                              <p:pRg st="1" end="1"/>
                                            </p:txEl>
                                          </p:spTgt>
                                        </p:tgtEl>
                                      </p:cBhvr>
                                    </p:animEffect>
                                    <p:anim calcmode="lin" valueType="num">
                                      <p:cBhvr>
                                        <p:cTn id="30" dur="1000" fill="hold"/>
                                        <p:tgtEl>
                                          <p:spTgt spid="13">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13">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3">
                                            <p:txEl>
                                              <p:pRg st="2" end="2"/>
                                            </p:txEl>
                                          </p:spTgt>
                                        </p:tgtEl>
                                        <p:attrNameLst>
                                          <p:attrName>style.visibility</p:attrName>
                                        </p:attrNameLst>
                                      </p:cBhvr>
                                      <p:to>
                                        <p:strVal val="visible"/>
                                      </p:to>
                                    </p:set>
                                    <p:animEffect transition="in" filter="fade">
                                      <p:cBhvr>
                                        <p:cTn id="34" dur="1000"/>
                                        <p:tgtEl>
                                          <p:spTgt spid="13">
                                            <p:txEl>
                                              <p:pRg st="2" end="2"/>
                                            </p:txEl>
                                          </p:spTgt>
                                        </p:tgtEl>
                                      </p:cBhvr>
                                    </p:animEffect>
                                    <p:anim calcmode="lin" valueType="num">
                                      <p:cBhvr>
                                        <p:cTn id="35" dur="1000" fill="hold"/>
                                        <p:tgtEl>
                                          <p:spTgt spid="1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1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rawing of a person&#10;&#10;Description automatically generated">
            <a:extLst>
              <a:ext uri="{FF2B5EF4-FFF2-40B4-BE49-F238E27FC236}">
                <a16:creationId xmlns:a16="http://schemas.microsoft.com/office/drawing/2014/main" id="{6792C7C7-9750-4441-A1D7-1B3A13A919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58257" y="1266324"/>
            <a:ext cx="6638925" cy="4791075"/>
          </a:xfrm>
          <a:prstGeom prst="rect">
            <a:avLst/>
          </a:prstGeom>
        </p:spPr>
      </p:pic>
      <p:sp>
        <p:nvSpPr>
          <p:cNvPr id="6" name="TextBox 5">
            <a:extLst>
              <a:ext uri="{FF2B5EF4-FFF2-40B4-BE49-F238E27FC236}">
                <a16:creationId xmlns:a16="http://schemas.microsoft.com/office/drawing/2014/main" id="{655BBA1C-E72D-460E-863D-B3FF920B8B83}"/>
              </a:ext>
            </a:extLst>
          </p:cNvPr>
          <p:cNvSpPr txBox="1"/>
          <p:nvPr/>
        </p:nvSpPr>
        <p:spPr>
          <a:xfrm>
            <a:off x="1269876" y="1266324"/>
            <a:ext cx="3744416" cy="5016758"/>
          </a:xfrm>
          <a:prstGeom prst="rect">
            <a:avLst/>
          </a:prstGeom>
          <a:noFill/>
        </p:spPr>
        <p:txBody>
          <a:bodyPr wrap="square" rtlCol="0">
            <a:spAutoFit/>
          </a:bodyPr>
          <a:lstStyle/>
          <a:p>
            <a:r>
              <a:rPr lang="en-US" sz="3200" b="1" dirty="0">
                <a:solidFill>
                  <a:schemeClr val="tx2">
                    <a:lumMod val="75000"/>
                    <a:lumOff val="25000"/>
                  </a:schemeClr>
                </a:solidFill>
              </a:rPr>
              <a:t>Types of work teams</a:t>
            </a:r>
            <a:r>
              <a:rPr lang="en-US" sz="3200" dirty="0">
                <a:solidFill>
                  <a:schemeClr val="tx2">
                    <a:lumMod val="75000"/>
                    <a:lumOff val="25000"/>
                  </a:schemeClr>
                </a:solidFill>
              </a:rPr>
              <a:t>:</a:t>
            </a:r>
          </a:p>
          <a:p>
            <a:endParaRPr lang="en-US" sz="3200" dirty="0"/>
          </a:p>
          <a:p>
            <a:pPr marL="342900" indent="-342900">
              <a:buFont typeface="Arial" panose="020B0604020202020204" pitchFamily="34" charset="0"/>
              <a:buChar char="•"/>
            </a:pPr>
            <a:r>
              <a:rPr lang="en-US" sz="3200" b="1" dirty="0">
                <a:solidFill>
                  <a:srgbClr val="C00000"/>
                </a:solidFill>
              </a:rPr>
              <a:t>Problem Solving Team</a:t>
            </a:r>
          </a:p>
          <a:p>
            <a:pPr marL="342900" indent="-342900">
              <a:buFont typeface="Arial" panose="020B0604020202020204" pitchFamily="34" charset="0"/>
              <a:buChar char="•"/>
            </a:pPr>
            <a:r>
              <a:rPr lang="en-US" sz="3200" b="1" dirty="0">
                <a:solidFill>
                  <a:srgbClr val="C00000"/>
                </a:solidFill>
              </a:rPr>
              <a:t>Self-managed Team</a:t>
            </a:r>
          </a:p>
          <a:p>
            <a:pPr marL="342900" indent="-342900">
              <a:buFont typeface="Arial" panose="020B0604020202020204" pitchFamily="34" charset="0"/>
              <a:buChar char="•"/>
            </a:pPr>
            <a:r>
              <a:rPr lang="en-US" sz="3200" b="1" dirty="0">
                <a:solidFill>
                  <a:srgbClr val="C00000"/>
                </a:solidFill>
              </a:rPr>
              <a:t>Cross-functional Team</a:t>
            </a:r>
          </a:p>
          <a:p>
            <a:pPr marL="342900" indent="-342900">
              <a:buFont typeface="Arial" panose="020B0604020202020204" pitchFamily="34" charset="0"/>
              <a:buChar char="•"/>
            </a:pPr>
            <a:r>
              <a:rPr lang="en-US" sz="3200" b="1" dirty="0">
                <a:solidFill>
                  <a:srgbClr val="C00000"/>
                </a:solidFill>
              </a:rPr>
              <a:t>Virtual Team</a:t>
            </a:r>
            <a:endParaRPr lang="en-GB" sz="3200" b="1" dirty="0">
              <a:solidFill>
                <a:srgbClr val="C00000"/>
              </a:solidFill>
            </a:endParaRPr>
          </a:p>
        </p:txBody>
      </p:sp>
    </p:spTree>
    <p:extLst>
      <p:ext uri="{BB962C8B-B14F-4D97-AF65-F5344CB8AC3E}">
        <p14:creationId xmlns:p14="http://schemas.microsoft.com/office/powerpoint/2010/main" val="1889151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1000"/>
                                        <p:tgtEl>
                                          <p:spTgt spid="6">
                                            <p:txEl>
                                              <p:pRg st="2" end="2"/>
                                            </p:txEl>
                                          </p:spTgt>
                                        </p:tgtEl>
                                      </p:cBhvr>
                                    </p:animEffect>
                                    <p:anim calcmode="lin" valueType="num">
                                      <p:cBhvr>
                                        <p:cTn id="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3" end="3"/>
                                            </p:txEl>
                                          </p:spTgt>
                                        </p:tgtEl>
                                        <p:attrNameLst>
                                          <p:attrName>style.visibility</p:attrName>
                                        </p:attrNameLst>
                                      </p:cBhvr>
                                      <p:to>
                                        <p:strVal val="visible"/>
                                      </p:to>
                                    </p:set>
                                    <p:animEffect transition="in" filter="fade">
                                      <p:cBhvr>
                                        <p:cTn id="12" dur="1000"/>
                                        <p:tgtEl>
                                          <p:spTgt spid="6">
                                            <p:txEl>
                                              <p:pRg st="3" end="3"/>
                                            </p:txEl>
                                          </p:spTgt>
                                        </p:tgtEl>
                                      </p:cBhvr>
                                    </p:animEffect>
                                    <p:anim calcmode="lin" valueType="num">
                                      <p:cBhvr>
                                        <p:cTn id="1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1000"/>
                                        <p:tgtEl>
                                          <p:spTgt spid="6">
                                            <p:txEl>
                                              <p:pRg st="4" end="4"/>
                                            </p:txEl>
                                          </p:spTgt>
                                        </p:tgtEl>
                                      </p:cBhvr>
                                    </p:animEffect>
                                    <p:anim calcmode="lin" valueType="num">
                                      <p:cBhvr>
                                        <p:cTn id="1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1000"/>
                                        <p:tgtEl>
                                          <p:spTgt spid="6">
                                            <p:txEl>
                                              <p:pRg st="5" end="5"/>
                                            </p:txEl>
                                          </p:spTgt>
                                        </p:tgtEl>
                                      </p:cBhvr>
                                    </p:animEffect>
                                    <p:anim calcmode="lin" valueType="num">
                                      <p:cBhvr>
                                        <p:cTn id="2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2A9FC8-59A0-4270-A4EA-90F7914DC766}"/>
              </a:ext>
            </a:extLst>
          </p:cNvPr>
          <p:cNvSpPr txBox="1"/>
          <p:nvPr/>
        </p:nvSpPr>
        <p:spPr>
          <a:xfrm>
            <a:off x="1117309" y="76200"/>
            <a:ext cx="10157354" cy="1397000"/>
          </a:xfrm>
          <a:prstGeom prst="rect">
            <a:avLst/>
          </a:prstGeom>
        </p:spPr>
        <p:txBody>
          <a:bodyPr vert="horz" lIns="121899" tIns="60949" rIns="121899" bIns="60949" rtlCol="0" anchor="b">
            <a:normAutofit/>
          </a:bodyPr>
          <a:lstStyle/>
          <a:p>
            <a:pPr>
              <a:lnSpc>
                <a:spcPct val="85000"/>
              </a:lnSpc>
              <a:spcBef>
                <a:spcPct val="0"/>
              </a:spcBef>
              <a:spcAft>
                <a:spcPts val="600"/>
              </a:spcAft>
            </a:pPr>
            <a:r>
              <a:rPr lang="en-US" sz="4400" b="1" dirty="0">
                <a:solidFill>
                  <a:schemeClr val="tx2"/>
                </a:solidFill>
                <a:latin typeface="+mj-lt"/>
                <a:ea typeface="+mj-ea"/>
                <a:cs typeface="+mj-cs"/>
              </a:rPr>
              <a:t>Virtual Teamwork</a:t>
            </a:r>
            <a:endParaRPr lang="en-GB" sz="4400" b="1" dirty="0">
              <a:solidFill>
                <a:schemeClr val="tx2"/>
              </a:solidFill>
              <a:latin typeface="+mj-lt"/>
              <a:ea typeface="+mj-ea"/>
              <a:cs typeface="+mj-cs"/>
            </a:endParaRPr>
          </a:p>
        </p:txBody>
      </p:sp>
      <p:sp>
        <p:nvSpPr>
          <p:cNvPr id="9" name="Content Placeholder 2">
            <a:extLst>
              <a:ext uri="{FF2B5EF4-FFF2-40B4-BE49-F238E27FC236}">
                <a16:creationId xmlns:a16="http://schemas.microsoft.com/office/drawing/2014/main" id="{FE9B9FC2-5813-494D-81AA-BFDA93D006DD}"/>
              </a:ext>
            </a:extLst>
          </p:cNvPr>
          <p:cNvSpPr>
            <a:spLocks noGrp="1"/>
          </p:cNvSpPr>
          <p:nvPr>
            <p:ph sz="half" idx="1"/>
          </p:nvPr>
        </p:nvSpPr>
        <p:spPr>
          <a:xfrm>
            <a:off x="1117309" y="1701800"/>
            <a:ext cx="4977104" cy="4470400"/>
          </a:xfrm>
        </p:spPr>
        <p:txBody>
          <a:bodyPr/>
          <a:lstStyle/>
          <a:p>
            <a:r>
              <a:rPr lang="en-US" b="1" dirty="0">
                <a:solidFill>
                  <a:srgbClr val="C00000"/>
                </a:solidFill>
              </a:rPr>
              <a:t>The members are collaborating online</a:t>
            </a:r>
          </a:p>
          <a:p>
            <a:r>
              <a:rPr lang="en-US" b="1">
                <a:solidFill>
                  <a:srgbClr val="C00000"/>
                </a:solidFill>
              </a:rPr>
              <a:t>Better </a:t>
            </a:r>
            <a:r>
              <a:rPr lang="en-US" b="1" dirty="0">
                <a:solidFill>
                  <a:srgbClr val="C00000"/>
                </a:solidFill>
              </a:rPr>
              <a:t>availability for talent</a:t>
            </a:r>
          </a:p>
          <a:p>
            <a:r>
              <a:rPr lang="en-US" b="1" dirty="0">
                <a:solidFill>
                  <a:srgbClr val="C00000"/>
                </a:solidFill>
              </a:rPr>
              <a:t>Saving money</a:t>
            </a:r>
          </a:p>
          <a:p>
            <a:r>
              <a:rPr lang="en-US" b="1" dirty="0">
                <a:solidFill>
                  <a:srgbClr val="C00000"/>
                </a:solidFill>
              </a:rPr>
              <a:t>Produced time to market</a:t>
            </a:r>
          </a:p>
          <a:p>
            <a:r>
              <a:rPr lang="en-US" b="1" dirty="0">
                <a:solidFill>
                  <a:srgbClr val="C00000"/>
                </a:solidFill>
              </a:rPr>
              <a:t>Benefits for the employees</a:t>
            </a:r>
          </a:p>
          <a:p>
            <a:r>
              <a:rPr lang="en-US" b="1" dirty="0">
                <a:solidFill>
                  <a:srgbClr val="C00000"/>
                </a:solidFill>
              </a:rPr>
              <a:t>Human factor</a:t>
            </a:r>
          </a:p>
          <a:p>
            <a:endParaRPr lang="en-US" dirty="0"/>
          </a:p>
          <a:p>
            <a:pPr marL="0" indent="0">
              <a:buNone/>
            </a:pPr>
            <a:endParaRPr lang="en-US" dirty="0"/>
          </a:p>
        </p:txBody>
      </p:sp>
      <p:pic>
        <p:nvPicPr>
          <p:cNvPr id="4" name="Picture 3" descr="A picture containing clothing&#10;&#10;Description automatically generated">
            <a:extLst>
              <a:ext uri="{FF2B5EF4-FFF2-40B4-BE49-F238E27FC236}">
                <a16:creationId xmlns:a16="http://schemas.microsoft.com/office/drawing/2014/main" id="{F124A90F-1BC4-4F73-8D55-3BEC68809F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8548" y="81722"/>
            <a:ext cx="3600400" cy="2493610"/>
          </a:xfrm>
          <a:prstGeom prst="rect">
            <a:avLst/>
          </a:prstGeom>
          <a:noFill/>
        </p:spPr>
      </p:pic>
      <p:pic>
        <p:nvPicPr>
          <p:cNvPr id="6" name="Picture 5">
            <a:extLst>
              <a:ext uri="{FF2B5EF4-FFF2-40B4-BE49-F238E27FC236}">
                <a16:creationId xmlns:a16="http://schemas.microsoft.com/office/drawing/2014/main" id="{9587DD5C-3B4A-4CAE-B4B1-580712E5E4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18548" y="2575332"/>
            <a:ext cx="3601960" cy="4231995"/>
          </a:xfrm>
          <a:prstGeom prst="rect">
            <a:avLst/>
          </a:prstGeom>
        </p:spPr>
      </p:pic>
    </p:spTree>
    <p:extLst>
      <p:ext uri="{BB962C8B-B14F-4D97-AF65-F5344CB8AC3E}">
        <p14:creationId xmlns:p14="http://schemas.microsoft.com/office/powerpoint/2010/main" val="3148653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67E14F-EAF0-4FBB-9B3D-CE69C35B0C00}"/>
              </a:ext>
            </a:extLst>
          </p:cNvPr>
          <p:cNvSpPr/>
          <p:nvPr/>
        </p:nvSpPr>
        <p:spPr>
          <a:xfrm>
            <a:off x="2689437" y="548680"/>
            <a:ext cx="5516254" cy="590931"/>
          </a:xfrm>
          <a:prstGeom prst="rect">
            <a:avLst/>
          </a:prstGeom>
        </p:spPr>
        <p:txBody>
          <a:bodyPr wrap="none">
            <a:spAutoFit/>
          </a:bodyPr>
          <a:lstStyle/>
          <a:p>
            <a:pPr lvl="0" algn="ctr">
              <a:lnSpc>
                <a:spcPct val="90000"/>
              </a:lnSpc>
              <a:buClr>
                <a:srgbClr val="000000"/>
              </a:buClr>
              <a:buSzPct val="25000"/>
            </a:pPr>
            <a:r>
              <a:rPr lang="en-US" sz="3600" b="1" dirty="0">
                <a:solidFill>
                  <a:srgbClr val="000000"/>
                </a:solidFill>
                <a:latin typeface="Century Gothic" panose="020B0502020202020204" pitchFamily="34" charset="0"/>
                <a:ea typeface="Times New Roman"/>
                <a:cs typeface="Times New Roman"/>
                <a:sym typeface="Times New Roman"/>
              </a:rPr>
              <a:t>Motivation &amp; Perception</a:t>
            </a:r>
          </a:p>
        </p:txBody>
      </p:sp>
      <p:sp>
        <p:nvSpPr>
          <p:cNvPr id="4" name="Rectangle 3">
            <a:extLst>
              <a:ext uri="{FF2B5EF4-FFF2-40B4-BE49-F238E27FC236}">
                <a16:creationId xmlns:a16="http://schemas.microsoft.com/office/drawing/2014/main" id="{7C3630A3-FE05-4D9C-B169-CE561F039E49}"/>
              </a:ext>
            </a:extLst>
          </p:cNvPr>
          <p:cNvSpPr/>
          <p:nvPr/>
        </p:nvSpPr>
        <p:spPr>
          <a:xfrm>
            <a:off x="876742" y="1844824"/>
            <a:ext cx="10009112" cy="1200329"/>
          </a:xfrm>
          <a:prstGeom prst="rect">
            <a:avLst/>
          </a:prstGeom>
        </p:spPr>
        <p:txBody>
          <a:bodyPr wrap="square">
            <a:spAutoFit/>
          </a:bodyPr>
          <a:lstStyle/>
          <a:p>
            <a:r>
              <a:rPr lang="en-US" b="1" dirty="0">
                <a:solidFill>
                  <a:schemeClr val="tx2"/>
                </a:solidFill>
                <a:latin typeface="Century Gothic" panose="020B0502020202020204" pitchFamily="34" charset="0"/>
                <a:ea typeface="Times New Roman"/>
                <a:cs typeface="Times New Roman"/>
                <a:sym typeface="Times New Roman"/>
              </a:rPr>
              <a:t>Motivation</a:t>
            </a:r>
            <a:r>
              <a:rPr lang="en-US" dirty="0">
                <a:solidFill>
                  <a:schemeClr val="bg2">
                    <a:lumMod val="25000"/>
                  </a:schemeClr>
                </a:solidFill>
                <a:latin typeface="Century Gothic" panose="020B0502020202020204" pitchFamily="34" charset="0"/>
                <a:ea typeface="Times New Roman"/>
                <a:cs typeface="Times New Roman"/>
                <a:sym typeface="Times New Roman"/>
              </a:rPr>
              <a:t> - </a:t>
            </a:r>
            <a:r>
              <a:rPr lang="en-US" b="1" dirty="0">
                <a:solidFill>
                  <a:srgbClr val="C00000"/>
                </a:solidFill>
                <a:latin typeface="Century Gothic" panose="020B0502020202020204" pitchFamily="34" charset="0"/>
                <a:ea typeface="Times New Roman"/>
                <a:cs typeface="Times New Roman"/>
                <a:sym typeface="Times New Roman"/>
              </a:rPr>
              <a:t>It is essential factor which motivate any individual to present their best performance and help to meet with organizational goals</a:t>
            </a:r>
            <a:endParaRPr lang="en-GB" b="1" dirty="0">
              <a:solidFill>
                <a:srgbClr val="C00000"/>
              </a:solidFill>
              <a:latin typeface="Century Gothic" panose="020B0502020202020204" pitchFamily="34" charset="0"/>
            </a:endParaRPr>
          </a:p>
        </p:txBody>
      </p:sp>
      <p:sp>
        <p:nvSpPr>
          <p:cNvPr id="6" name="Rectangle 5">
            <a:extLst>
              <a:ext uri="{FF2B5EF4-FFF2-40B4-BE49-F238E27FC236}">
                <a16:creationId xmlns:a16="http://schemas.microsoft.com/office/drawing/2014/main" id="{283EC282-69D7-4377-BEA1-CCB60A1AFA42}"/>
              </a:ext>
            </a:extLst>
          </p:cNvPr>
          <p:cNvSpPr/>
          <p:nvPr/>
        </p:nvSpPr>
        <p:spPr>
          <a:xfrm>
            <a:off x="885520" y="4023419"/>
            <a:ext cx="10009112" cy="1569660"/>
          </a:xfrm>
          <a:prstGeom prst="rect">
            <a:avLst/>
          </a:prstGeom>
        </p:spPr>
        <p:txBody>
          <a:bodyPr wrap="square">
            <a:spAutoFit/>
          </a:bodyPr>
          <a:lstStyle/>
          <a:p>
            <a:pPr lvl="0" algn="just">
              <a:spcBef>
                <a:spcPts val="1000"/>
              </a:spcBef>
              <a:buClr>
                <a:srgbClr val="000000"/>
              </a:buClr>
              <a:buSzPct val="25000"/>
            </a:pPr>
            <a:r>
              <a:rPr lang="en-US" b="1" dirty="0">
                <a:solidFill>
                  <a:srgbClr val="000000"/>
                </a:solidFill>
                <a:latin typeface="Century Gothic" panose="020B0502020202020204" pitchFamily="34" charset="0"/>
                <a:ea typeface="Times New Roman"/>
                <a:cs typeface="Times New Roman"/>
                <a:sym typeface="Times New Roman"/>
              </a:rPr>
              <a:t>Perception</a:t>
            </a:r>
            <a:r>
              <a:rPr lang="en-US" dirty="0">
                <a:solidFill>
                  <a:srgbClr val="000000"/>
                </a:solidFill>
                <a:latin typeface="Century" panose="020B0604020202020204" pitchFamily="18" charset="0"/>
                <a:ea typeface="Times New Roman"/>
                <a:cs typeface="Times New Roman"/>
                <a:sym typeface="Times New Roman"/>
              </a:rPr>
              <a:t> -  </a:t>
            </a:r>
            <a:r>
              <a:rPr lang="en-US" b="1" dirty="0">
                <a:solidFill>
                  <a:srgbClr val="C00000"/>
                </a:solidFill>
                <a:latin typeface="Century Gothic" panose="020B0502020202020204" pitchFamily="34" charset="0"/>
                <a:ea typeface="Times New Roman"/>
                <a:cs typeface="Times New Roman"/>
                <a:sym typeface="Times New Roman"/>
              </a:rPr>
              <a:t>It is a procedure by which individuals interpret sensory impression into a coherent. The people regard, determination, retrieve and respond to different type of information as per the environment.</a:t>
            </a:r>
          </a:p>
        </p:txBody>
      </p:sp>
    </p:spTree>
    <p:extLst>
      <p:ext uri="{BB962C8B-B14F-4D97-AF65-F5344CB8AC3E}">
        <p14:creationId xmlns:p14="http://schemas.microsoft.com/office/powerpoint/2010/main" val="2144161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70F321-0E22-4D5F-8515-9171DB00662F}"/>
              </a:ext>
            </a:extLst>
          </p:cNvPr>
          <p:cNvSpPr/>
          <p:nvPr/>
        </p:nvSpPr>
        <p:spPr>
          <a:xfrm>
            <a:off x="2780811" y="620688"/>
            <a:ext cx="6054863" cy="590931"/>
          </a:xfrm>
          <a:prstGeom prst="rect">
            <a:avLst/>
          </a:prstGeom>
        </p:spPr>
        <p:txBody>
          <a:bodyPr wrap="none">
            <a:spAutoFit/>
          </a:bodyPr>
          <a:lstStyle/>
          <a:p>
            <a:pPr lvl="0" algn="ctr">
              <a:lnSpc>
                <a:spcPct val="90000"/>
              </a:lnSpc>
              <a:buClr>
                <a:srgbClr val="000000"/>
              </a:buClr>
              <a:buSzPct val="25000"/>
            </a:pPr>
            <a:r>
              <a:rPr lang="en-US" sz="3600" b="1" dirty="0">
                <a:solidFill>
                  <a:srgbClr val="000000"/>
                </a:solidFill>
                <a:latin typeface="Century Gothic" panose="020B0502020202020204" pitchFamily="34" charset="0"/>
                <a:ea typeface="Times New Roman"/>
                <a:cs typeface="Times New Roman"/>
                <a:sym typeface="Times New Roman"/>
              </a:rPr>
              <a:t>Importance Of Motivation </a:t>
            </a:r>
          </a:p>
        </p:txBody>
      </p:sp>
      <p:sp>
        <p:nvSpPr>
          <p:cNvPr id="3" name="TextBox 2">
            <a:extLst>
              <a:ext uri="{FF2B5EF4-FFF2-40B4-BE49-F238E27FC236}">
                <a16:creationId xmlns:a16="http://schemas.microsoft.com/office/drawing/2014/main" id="{4E177D56-C285-4AD4-8259-443D204000CB}"/>
              </a:ext>
            </a:extLst>
          </p:cNvPr>
          <p:cNvSpPr txBox="1"/>
          <p:nvPr/>
        </p:nvSpPr>
        <p:spPr>
          <a:xfrm>
            <a:off x="621804" y="2132856"/>
            <a:ext cx="6768752" cy="3903954"/>
          </a:xfrm>
          <a:prstGeom prst="rect">
            <a:avLst/>
          </a:prstGeom>
          <a:noFill/>
        </p:spPr>
        <p:txBody>
          <a:bodyPr wrap="square" rtlCol="0">
            <a:spAutoFit/>
          </a:bodyPr>
          <a:lstStyle/>
          <a:p>
            <a:pPr marL="554037" lvl="0" indent="-554037" algn="just">
              <a:lnSpc>
                <a:spcPct val="150000"/>
              </a:lnSpc>
              <a:buClr>
                <a:srgbClr val="000000"/>
              </a:buClr>
              <a:buSzPct val="45000"/>
              <a:buFont typeface="Noto Sans Symbols"/>
              <a:buChar char="●"/>
            </a:pPr>
            <a:r>
              <a:rPr lang="en-US" b="1" dirty="0">
                <a:solidFill>
                  <a:srgbClr val="C00000"/>
                </a:solidFill>
                <a:latin typeface="Century Gothic" panose="020B0502020202020204" pitchFamily="34" charset="0"/>
                <a:ea typeface="Times New Roman"/>
                <a:cs typeface="Times New Roman"/>
                <a:sym typeface="Times New Roman"/>
              </a:rPr>
              <a:t>Improve Performance Level </a:t>
            </a:r>
          </a:p>
          <a:p>
            <a:pPr marL="554037" lvl="0" indent="-554037">
              <a:lnSpc>
                <a:spcPct val="150000"/>
              </a:lnSpc>
              <a:buClr>
                <a:srgbClr val="000000"/>
              </a:buClr>
              <a:buSzPct val="45000"/>
              <a:buFont typeface="Noto Sans Symbols"/>
              <a:buChar char="●"/>
            </a:pPr>
            <a:r>
              <a:rPr lang="en-US" b="1" dirty="0">
                <a:solidFill>
                  <a:srgbClr val="C00000"/>
                </a:solidFill>
                <a:latin typeface="Century Gothic" panose="020B0502020202020204" pitchFamily="34" charset="0"/>
                <a:ea typeface="Times New Roman"/>
                <a:cs typeface="Times New Roman"/>
                <a:sym typeface="Times New Roman"/>
              </a:rPr>
              <a:t>Helps to change negative or indifferent attitudes of staff members</a:t>
            </a:r>
          </a:p>
          <a:p>
            <a:pPr marL="554037" lvl="0" indent="-554037">
              <a:lnSpc>
                <a:spcPct val="150000"/>
              </a:lnSpc>
              <a:buClr>
                <a:srgbClr val="000000"/>
              </a:buClr>
              <a:buSzPct val="45000"/>
              <a:buFont typeface="Noto Sans Symbols"/>
              <a:buChar char="●"/>
            </a:pPr>
            <a:r>
              <a:rPr lang="en-US" b="1" dirty="0">
                <a:solidFill>
                  <a:srgbClr val="C00000"/>
                </a:solidFill>
                <a:latin typeface="Century Gothic" panose="020B0502020202020204" pitchFamily="34" charset="0"/>
                <a:ea typeface="Times New Roman"/>
                <a:cs typeface="Times New Roman"/>
                <a:sym typeface="Times New Roman"/>
              </a:rPr>
              <a:t>Reduction in Employee turn over</a:t>
            </a:r>
          </a:p>
          <a:p>
            <a:pPr marL="554037" lvl="0" indent="-554037">
              <a:lnSpc>
                <a:spcPct val="150000"/>
              </a:lnSpc>
              <a:buClr>
                <a:srgbClr val="000000"/>
              </a:buClr>
              <a:buSzPct val="45000"/>
              <a:buFont typeface="Noto Sans Symbols"/>
              <a:buChar char="●"/>
            </a:pPr>
            <a:r>
              <a:rPr lang="en-US" b="1" dirty="0">
                <a:solidFill>
                  <a:srgbClr val="C00000"/>
                </a:solidFill>
                <a:latin typeface="Century Gothic" panose="020B0502020202020204" pitchFamily="34" charset="0"/>
                <a:ea typeface="Times New Roman"/>
                <a:cs typeface="Times New Roman"/>
                <a:sym typeface="Times New Roman"/>
              </a:rPr>
              <a:t>Help to deduct absenteeism in the organization</a:t>
            </a:r>
          </a:p>
          <a:p>
            <a:pPr marL="554037" lvl="0" indent="-554037">
              <a:lnSpc>
                <a:spcPct val="150000"/>
              </a:lnSpc>
              <a:buClr>
                <a:srgbClr val="000000"/>
              </a:buClr>
              <a:buSzPct val="45000"/>
              <a:buFont typeface="Noto Sans Symbols"/>
              <a:buChar char="●"/>
            </a:pPr>
            <a:r>
              <a:rPr lang="en-US" b="1" dirty="0">
                <a:solidFill>
                  <a:srgbClr val="C00000"/>
                </a:solidFill>
                <a:latin typeface="Century Gothic" panose="020B0502020202020204" pitchFamily="34" charset="0"/>
                <a:ea typeface="Times New Roman"/>
                <a:cs typeface="Times New Roman"/>
                <a:sym typeface="Times New Roman"/>
              </a:rPr>
              <a:t>Reduction in resistance to change </a:t>
            </a:r>
          </a:p>
        </p:txBody>
      </p:sp>
      <p:pic>
        <p:nvPicPr>
          <p:cNvPr id="5" name="Picture 4" descr="A close up of a street sign on a pole&#10;&#10;Description automatically generated">
            <a:extLst>
              <a:ext uri="{FF2B5EF4-FFF2-40B4-BE49-F238E27FC236}">
                <a16:creationId xmlns:a16="http://schemas.microsoft.com/office/drawing/2014/main" id="{32B39DEC-9C6D-4175-971F-B5919E2F0F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4572" y="2924944"/>
            <a:ext cx="4563507" cy="2808312"/>
          </a:xfrm>
          <a:prstGeom prst="rect">
            <a:avLst/>
          </a:prstGeom>
        </p:spPr>
      </p:pic>
    </p:spTree>
    <p:extLst>
      <p:ext uri="{BB962C8B-B14F-4D97-AF65-F5344CB8AC3E}">
        <p14:creationId xmlns:p14="http://schemas.microsoft.com/office/powerpoint/2010/main" val="3666568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F2EF2C-C371-4C3B-BD89-E0697D8555E7}"/>
              </a:ext>
            </a:extLst>
          </p:cNvPr>
          <p:cNvSpPr/>
          <p:nvPr/>
        </p:nvSpPr>
        <p:spPr>
          <a:xfrm>
            <a:off x="3574132" y="548680"/>
            <a:ext cx="4558442" cy="1311128"/>
          </a:xfrm>
          <a:prstGeom prst="rect">
            <a:avLst/>
          </a:prstGeom>
        </p:spPr>
        <p:txBody>
          <a:bodyPr wrap="square">
            <a:spAutoFit/>
          </a:bodyPr>
          <a:lstStyle/>
          <a:p>
            <a:pPr lvl="0" algn="ctr">
              <a:lnSpc>
                <a:spcPct val="90000"/>
              </a:lnSpc>
              <a:buClr>
                <a:srgbClr val="000000"/>
              </a:buClr>
              <a:buSzPct val="25000"/>
            </a:pPr>
            <a:r>
              <a:rPr lang="en-US" sz="4400" b="1" dirty="0">
                <a:solidFill>
                  <a:srgbClr val="000000"/>
                </a:solidFill>
                <a:latin typeface="Century Gothic" panose="020B0502020202020204" pitchFamily="34" charset="0"/>
                <a:ea typeface="Times New Roman"/>
                <a:cs typeface="Times New Roman"/>
                <a:sym typeface="Times New Roman"/>
              </a:rPr>
              <a:t>Importance of Perception </a:t>
            </a:r>
          </a:p>
        </p:txBody>
      </p:sp>
      <p:sp>
        <p:nvSpPr>
          <p:cNvPr id="3" name="Rectangle 2">
            <a:extLst>
              <a:ext uri="{FF2B5EF4-FFF2-40B4-BE49-F238E27FC236}">
                <a16:creationId xmlns:a16="http://schemas.microsoft.com/office/drawing/2014/main" id="{27391F36-1949-493E-B0B0-EA32DB6A0847}"/>
              </a:ext>
            </a:extLst>
          </p:cNvPr>
          <p:cNvSpPr/>
          <p:nvPr/>
        </p:nvSpPr>
        <p:spPr>
          <a:xfrm>
            <a:off x="261764" y="2338297"/>
            <a:ext cx="8496944" cy="3971023"/>
          </a:xfrm>
          <a:prstGeom prst="rect">
            <a:avLst/>
          </a:prstGeom>
        </p:spPr>
        <p:txBody>
          <a:bodyPr wrap="square">
            <a:spAutoFit/>
          </a:bodyPr>
          <a:lstStyle/>
          <a:p>
            <a:pPr marL="228600" lvl="0" indent="-228600" algn="just">
              <a:lnSpc>
                <a:spcPct val="140000"/>
              </a:lnSpc>
              <a:buClr>
                <a:srgbClr val="000000"/>
              </a:buClr>
              <a:buSzPct val="125000"/>
              <a:buFont typeface="Arial"/>
              <a:buChar char="•"/>
            </a:pPr>
            <a:r>
              <a:rPr lang="en-US" sz="3200" b="1" dirty="0">
                <a:solidFill>
                  <a:srgbClr val="C00000"/>
                </a:solidFill>
                <a:latin typeface="Century Gothic" panose="020B0502020202020204" pitchFamily="34" charset="0"/>
                <a:ea typeface="Times New Roman"/>
                <a:cs typeface="Times New Roman"/>
                <a:sym typeface="Times New Roman"/>
              </a:rPr>
              <a:t>Identify problems </a:t>
            </a:r>
          </a:p>
          <a:p>
            <a:pPr marL="228600" lvl="0" indent="-228600" algn="just">
              <a:lnSpc>
                <a:spcPct val="140000"/>
              </a:lnSpc>
              <a:spcBef>
                <a:spcPts val="1000"/>
              </a:spcBef>
              <a:buClr>
                <a:srgbClr val="000000"/>
              </a:buClr>
              <a:buSzPct val="125000"/>
              <a:buFont typeface="Arial"/>
              <a:buChar char="•"/>
            </a:pPr>
            <a:r>
              <a:rPr lang="en-US" sz="3200" b="1" dirty="0">
                <a:solidFill>
                  <a:srgbClr val="C00000"/>
                </a:solidFill>
                <a:latin typeface="Century Gothic" panose="020B0502020202020204" pitchFamily="34" charset="0"/>
                <a:ea typeface="Times New Roman"/>
                <a:cs typeface="Times New Roman"/>
                <a:sym typeface="Times New Roman"/>
              </a:rPr>
              <a:t>Affects to needs </a:t>
            </a:r>
          </a:p>
          <a:p>
            <a:pPr marL="228600" lvl="0" indent="-228600" algn="just">
              <a:lnSpc>
                <a:spcPct val="140000"/>
              </a:lnSpc>
              <a:spcBef>
                <a:spcPts val="1000"/>
              </a:spcBef>
              <a:buClr>
                <a:srgbClr val="000000"/>
              </a:buClr>
              <a:buSzPct val="125000"/>
              <a:buFont typeface="Arial"/>
              <a:buChar char="•"/>
            </a:pPr>
            <a:r>
              <a:rPr lang="en-US" sz="3200" b="1" dirty="0">
                <a:solidFill>
                  <a:srgbClr val="C00000"/>
                </a:solidFill>
                <a:latin typeface="Century Gothic" panose="020B0502020202020204" pitchFamily="34" charset="0"/>
                <a:ea typeface="Times New Roman"/>
                <a:cs typeface="Times New Roman"/>
                <a:sym typeface="Times New Roman"/>
              </a:rPr>
              <a:t>Solve the issues </a:t>
            </a:r>
          </a:p>
          <a:p>
            <a:pPr marL="228600" lvl="0" indent="-228600" algn="just">
              <a:lnSpc>
                <a:spcPct val="140000"/>
              </a:lnSpc>
              <a:spcBef>
                <a:spcPts val="1000"/>
              </a:spcBef>
              <a:buClr>
                <a:srgbClr val="000000"/>
              </a:buClr>
              <a:buSzPct val="125000"/>
              <a:buFont typeface="Arial"/>
              <a:buChar char="•"/>
            </a:pPr>
            <a:r>
              <a:rPr lang="en-US" sz="3200" b="1" dirty="0">
                <a:solidFill>
                  <a:srgbClr val="C00000"/>
                </a:solidFill>
                <a:latin typeface="Century Gothic" panose="020B0502020202020204" pitchFamily="34" charset="0"/>
                <a:ea typeface="Times New Roman"/>
                <a:cs typeface="Times New Roman"/>
                <a:sym typeface="Times New Roman"/>
              </a:rPr>
              <a:t>Interpersonal working relationship</a:t>
            </a:r>
          </a:p>
          <a:p>
            <a:pPr marL="228600" lvl="0" indent="-228600" algn="just">
              <a:lnSpc>
                <a:spcPct val="140000"/>
              </a:lnSpc>
              <a:spcBef>
                <a:spcPts val="1000"/>
              </a:spcBef>
              <a:buClr>
                <a:srgbClr val="000000"/>
              </a:buClr>
              <a:buSzPct val="125000"/>
              <a:buFont typeface="Arial"/>
              <a:buChar char="•"/>
            </a:pPr>
            <a:endParaRPr lang="en-US" sz="3200" dirty="0">
              <a:solidFill>
                <a:srgbClr val="C00000"/>
              </a:solidFill>
              <a:latin typeface="Century Gothic" panose="020B0502020202020204" pitchFamily="34" charset="0"/>
              <a:ea typeface="Times New Roman"/>
              <a:cs typeface="Times New Roman"/>
              <a:sym typeface="Times New Roman"/>
            </a:endParaRPr>
          </a:p>
        </p:txBody>
      </p:sp>
      <p:pic>
        <p:nvPicPr>
          <p:cNvPr id="5" name="Picture 4" descr="A picture containing object, jigsaw puzzle&#10;&#10;Description automatically generated">
            <a:extLst>
              <a:ext uri="{FF2B5EF4-FFF2-40B4-BE49-F238E27FC236}">
                <a16:creationId xmlns:a16="http://schemas.microsoft.com/office/drawing/2014/main" id="{64D82DD9-4AE3-4780-999C-8976504B8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06579" y="2338297"/>
            <a:ext cx="4413197" cy="3250943"/>
          </a:xfrm>
          <a:prstGeom prst="rect">
            <a:avLst/>
          </a:prstGeom>
        </p:spPr>
      </p:pic>
    </p:spTree>
    <p:extLst>
      <p:ext uri="{BB962C8B-B14F-4D97-AF65-F5344CB8AC3E}">
        <p14:creationId xmlns:p14="http://schemas.microsoft.com/office/powerpoint/2010/main" val="1244843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CEE572-BA3C-4711-8A32-81DB041EB89E}"/>
              </a:ext>
            </a:extLst>
          </p:cNvPr>
          <p:cNvSpPr txBox="1"/>
          <p:nvPr/>
        </p:nvSpPr>
        <p:spPr>
          <a:xfrm>
            <a:off x="2277988" y="620688"/>
            <a:ext cx="6984776" cy="769441"/>
          </a:xfrm>
          <a:prstGeom prst="rect">
            <a:avLst/>
          </a:prstGeom>
          <a:noFill/>
        </p:spPr>
        <p:txBody>
          <a:bodyPr wrap="square" rtlCol="0">
            <a:spAutoFit/>
          </a:bodyPr>
          <a:lstStyle/>
          <a:p>
            <a:r>
              <a:rPr lang="en-US" sz="4400" b="1" dirty="0">
                <a:solidFill>
                  <a:schemeClr val="tx2"/>
                </a:solidFill>
              </a:rPr>
              <a:t>Conclusion</a:t>
            </a:r>
            <a:endParaRPr lang="en-GB" sz="4400" b="1" dirty="0">
              <a:solidFill>
                <a:schemeClr val="tx2"/>
              </a:solidFill>
            </a:endParaRPr>
          </a:p>
        </p:txBody>
      </p:sp>
      <p:sp>
        <p:nvSpPr>
          <p:cNvPr id="3" name="TextBox 2">
            <a:extLst>
              <a:ext uri="{FF2B5EF4-FFF2-40B4-BE49-F238E27FC236}">
                <a16:creationId xmlns:a16="http://schemas.microsoft.com/office/drawing/2014/main" id="{AC86116B-8A5D-421A-9347-39844F73F2EC}"/>
              </a:ext>
            </a:extLst>
          </p:cNvPr>
          <p:cNvSpPr txBox="1"/>
          <p:nvPr/>
        </p:nvSpPr>
        <p:spPr>
          <a:xfrm>
            <a:off x="513792" y="2060848"/>
            <a:ext cx="11161240" cy="3970318"/>
          </a:xfrm>
          <a:prstGeom prst="rect">
            <a:avLst/>
          </a:prstGeom>
          <a:noFill/>
        </p:spPr>
        <p:txBody>
          <a:bodyPr wrap="square" rtlCol="0">
            <a:spAutoFit/>
          </a:bodyPr>
          <a:lstStyle/>
          <a:p>
            <a:r>
              <a:rPr lang="en-GB" sz="2800" b="1" dirty="0">
                <a:solidFill>
                  <a:srgbClr val="C00000"/>
                </a:solidFill>
              </a:rPr>
              <a:t>In this report we analyse and present the Kellogg’s Company. Towards the findings in different areas as Background, Goals and Objectives, Leadership and Management Behaviours, Group and Team Behaviour and good affordable Motivation and Perception style process, we can conclude the wide size of the company , their clear view about the goals and objectives, well structured leadership and management, effective team and group, and the importance of motivation and perception between the employees and leadership</a:t>
            </a:r>
            <a:r>
              <a:rPr lang="en-GB" dirty="0"/>
              <a:t>.</a:t>
            </a:r>
          </a:p>
        </p:txBody>
      </p:sp>
    </p:spTree>
    <p:extLst>
      <p:ext uri="{BB962C8B-B14F-4D97-AF65-F5344CB8AC3E}">
        <p14:creationId xmlns:p14="http://schemas.microsoft.com/office/powerpoint/2010/main" val="4249174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21804" y="260648"/>
            <a:ext cx="7008574" cy="1296987"/>
          </a:xfrm>
        </p:spPr>
        <p:txBody>
          <a:bodyPr>
            <a:noAutofit/>
          </a:bodyPr>
          <a:lstStyle/>
          <a:p>
            <a:r>
              <a:rPr lang="en-US" sz="4400" b="1" dirty="0">
                <a:solidFill>
                  <a:srgbClr val="C00000"/>
                </a:solidFill>
              </a:rPr>
              <a:t>Thank You for your attention!</a:t>
            </a:r>
          </a:p>
        </p:txBody>
      </p:sp>
      <p:pic>
        <p:nvPicPr>
          <p:cNvPr id="5" name="Picture 4" descr="A drawing of a cartoon character&#10;&#10;Description automatically generated">
            <a:extLst>
              <a:ext uri="{FF2B5EF4-FFF2-40B4-BE49-F238E27FC236}">
                <a16:creationId xmlns:a16="http://schemas.microsoft.com/office/drawing/2014/main" id="{777AB1D8-C7DA-4B22-9A30-5CCE4D0B18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267" y="1844824"/>
            <a:ext cx="6211565" cy="4593226"/>
          </a:xfrm>
          <a:prstGeom prst="rect">
            <a:avLst/>
          </a:prstGeom>
        </p:spPr>
      </p:pic>
    </p:spTree>
    <p:extLst>
      <p:ext uri="{BB962C8B-B14F-4D97-AF65-F5344CB8AC3E}">
        <p14:creationId xmlns:p14="http://schemas.microsoft.com/office/powerpoint/2010/main" val="199769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993BFFE-02C8-43E5-A5FF-CAF6A37716C0}"/>
              </a:ext>
            </a:extLst>
          </p:cNvPr>
          <p:cNvSpPr txBox="1"/>
          <p:nvPr/>
        </p:nvSpPr>
        <p:spPr>
          <a:xfrm>
            <a:off x="451521" y="366623"/>
            <a:ext cx="11737304" cy="6370975"/>
          </a:xfrm>
          <a:prstGeom prst="rect">
            <a:avLst/>
          </a:prstGeom>
          <a:noFill/>
        </p:spPr>
        <p:txBody>
          <a:bodyPr wrap="square" rtlCol="0">
            <a:spAutoFit/>
          </a:bodyPr>
          <a:lstStyle/>
          <a:p>
            <a:r>
              <a:rPr lang="en-GB" sz="1600" dirty="0">
                <a:solidFill>
                  <a:schemeClr val="tx1">
                    <a:lumMod val="50000"/>
                  </a:schemeClr>
                </a:solidFill>
                <a:latin typeface="Times New Roman" pitchFamily="18" charset="0"/>
                <a:cs typeface="Times New Roman" pitchFamily="18" charset="0"/>
              </a:rPr>
              <a:t>References</a:t>
            </a:r>
            <a:r>
              <a:rPr lang="en-GB" sz="1600" dirty="0">
                <a:latin typeface="Times New Roman" pitchFamily="18" charset="0"/>
                <a:cs typeface="Times New Roman" pitchFamily="18" charset="0"/>
              </a:rPr>
              <a:t>:</a:t>
            </a:r>
          </a:p>
          <a:p>
            <a:endParaRPr lang="en-GB" sz="1600" dirty="0">
              <a:latin typeface="Century Gothic" panose="020B0502020202020204" pitchFamily="34" charset="0"/>
              <a:cs typeface="Times New Roman" pitchFamily="18" charset="0"/>
            </a:endParaRPr>
          </a:p>
          <a:p>
            <a:r>
              <a:rPr lang="en-GB" sz="1600" dirty="0" err="1">
                <a:solidFill>
                  <a:srgbClr val="C00000"/>
                </a:solidFill>
                <a:latin typeface="Century Gothic" panose="020B0502020202020204" pitchFamily="34" charset="0"/>
                <a:cs typeface="Times New Roman" pitchFamily="18" charset="0"/>
              </a:rPr>
              <a:t>Hecklau</a:t>
            </a:r>
            <a:r>
              <a:rPr lang="en-GB" sz="1600" dirty="0">
                <a:solidFill>
                  <a:srgbClr val="C00000"/>
                </a:solidFill>
                <a:latin typeface="Century Gothic" panose="020B0502020202020204" pitchFamily="34" charset="0"/>
                <a:cs typeface="Times New Roman" pitchFamily="18" charset="0"/>
              </a:rPr>
              <a:t>, F., </a:t>
            </a:r>
            <a:r>
              <a:rPr lang="en-GB" sz="1600" dirty="0" err="1">
                <a:solidFill>
                  <a:srgbClr val="C00000"/>
                </a:solidFill>
                <a:latin typeface="Century Gothic" panose="020B0502020202020204" pitchFamily="34" charset="0"/>
                <a:cs typeface="Times New Roman" pitchFamily="18" charset="0"/>
              </a:rPr>
              <a:t>Galeitzke</a:t>
            </a:r>
            <a:r>
              <a:rPr lang="en-GB" sz="1600" dirty="0">
                <a:solidFill>
                  <a:srgbClr val="C00000"/>
                </a:solidFill>
                <a:latin typeface="Century Gothic" panose="020B0502020202020204" pitchFamily="34" charset="0"/>
                <a:cs typeface="Times New Roman" pitchFamily="18" charset="0"/>
              </a:rPr>
              <a:t>, M., </a:t>
            </a:r>
            <a:r>
              <a:rPr lang="en-GB" sz="1600" dirty="0" err="1">
                <a:solidFill>
                  <a:srgbClr val="C00000"/>
                </a:solidFill>
                <a:latin typeface="Century Gothic" panose="020B0502020202020204" pitchFamily="34" charset="0"/>
                <a:cs typeface="Times New Roman" pitchFamily="18" charset="0"/>
              </a:rPr>
              <a:t>Flachs</a:t>
            </a:r>
            <a:r>
              <a:rPr lang="en-GB" sz="1600" dirty="0">
                <a:solidFill>
                  <a:srgbClr val="C00000"/>
                </a:solidFill>
                <a:latin typeface="Century Gothic" panose="020B0502020202020204" pitchFamily="34" charset="0"/>
                <a:cs typeface="Times New Roman" pitchFamily="18" charset="0"/>
              </a:rPr>
              <a:t>, S. and Kohl, H., (2016). Holistic approach for human resource management in Industry 4.0. </a:t>
            </a:r>
            <a:r>
              <a:rPr lang="en-US" sz="1600" i="1" dirty="0">
                <a:solidFill>
                  <a:srgbClr val="C00000"/>
                </a:solidFill>
                <a:latin typeface="Century Gothic" panose="020B0502020202020204" pitchFamily="34" charset="0"/>
                <a:cs typeface="Times New Roman" pitchFamily="18" charset="0"/>
              </a:rPr>
              <a:t>Procedia </a:t>
            </a:r>
            <a:r>
              <a:rPr lang="en-US" sz="1600" i="1" dirty="0" err="1">
                <a:solidFill>
                  <a:srgbClr val="C00000"/>
                </a:solidFill>
                <a:latin typeface="Century Gothic" panose="020B0502020202020204" pitchFamily="34" charset="0"/>
                <a:cs typeface="Times New Roman" pitchFamily="18" charset="0"/>
              </a:rPr>
              <a:t>Cirp</a:t>
            </a:r>
            <a:r>
              <a:rPr lang="en-US" sz="1600" dirty="0">
                <a:solidFill>
                  <a:srgbClr val="C00000"/>
                </a:solidFill>
                <a:latin typeface="Century Gothic" panose="020B0502020202020204" pitchFamily="34" charset="0"/>
                <a:cs typeface="Times New Roman" pitchFamily="18" charset="0"/>
              </a:rPr>
              <a:t>, </a:t>
            </a:r>
            <a:r>
              <a:rPr lang="en-US" sz="1600" i="1" dirty="0">
                <a:solidFill>
                  <a:srgbClr val="C00000"/>
                </a:solidFill>
                <a:latin typeface="Century Gothic" panose="020B0502020202020204" pitchFamily="34" charset="0"/>
                <a:cs typeface="Times New Roman" pitchFamily="18" charset="0"/>
              </a:rPr>
              <a:t>54</a:t>
            </a:r>
            <a:r>
              <a:rPr lang="en-US" sz="1600" dirty="0">
                <a:solidFill>
                  <a:srgbClr val="C00000"/>
                </a:solidFill>
                <a:latin typeface="Century Gothic" panose="020B0502020202020204" pitchFamily="34" charset="0"/>
                <a:cs typeface="Times New Roman" pitchFamily="18" charset="0"/>
              </a:rPr>
              <a:t>, pp.1-6.</a:t>
            </a:r>
          </a:p>
          <a:p>
            <a:r>
              <a:rPr lang="en-GB" sz="1600" dirty="0">
                <a:solidFill>
                  <a:srgbClr val="C00000"/>
                </a:solidFill>
                <a:latin typeface="Century Gothic" panose="020B0502020202020204" pitchFamily="34" charset="0"/>
                <a:cs typeface="Times New Roman" pitchFamily="18" charset="0"/>
              </a:rPr>
              <a:t>kelloggs.co.uk.(2019). Nourishing with our Foods. Available at : </a:t>
            </a:r>
            <a:r>
              <a:rPr lang="en-GB" sz="1600" u="sng" dirty="0">
                <a:solidFill>
                  <a:srgbClr val="C00000"/>
                </a:solidFill>
                <a:latin typeface="Century Gothic" panose="020B0502020202020204" pitchFamily="34" charset="0"/>
                <a:cs typeface="Times New Roman" pitchFamily="18" charset="0"/>
                <a:hlinkClick r:id="rId2">
                  <a:extLst>
                    <a:ext uri="{A12FA001-AC4F-418D-AE19-62706E023703}">
                      <ahyp:hlinkClr xmlns:ahyp="http://schemas.microsoft.com/office/drawing/2018/hyperlinkcolor" val="tx"/>
                    </a:ext>
                  </a:extLst>
                </a:hlinkClick>
              </a:rPr>
              <a:t>https://www.kelloggs.co.uk/en_GB/our-story/nourishing-with-our-foods.html</a:t>
            </a:r>
            <a:r>
              <a:rPr lang="en-GB" sz="1600" dirty="0">
                <a:solidFill>
                  <a:srgbClr val="C00000"/>
                </a:solidFill>
                <a:latin typeface="Century Gothic" panose="020B0502020202020204" pitchFamily="34" charset="0"/>
                <a:cs typeface="Times New Roman" pitchFamily="18" charset="0"/>
              </a:rPr>
              <a:t>. [Accessed on : 27/7/2019]</a:t>
            </a:r>
            <a:endParaRPr lang="en-US" sz="1600" dirty="0">
              <a:solidFill>
                <a:srgbClr val="C00000"/>
              </a:solidFill>
              <a:latin typeface="Century Gothic" panose="020B0502020202020204" pitchFamily="34" charset="0"/>
              <a:cs typeface="Times New Roman" pitchFamily="18" charset="0"/>
            </a:endParaRPr>
          </a:p>
          <a:p>
            <a:r>
              <a:rPr lang="en-GB" sz="1600" dirty="0">
                <a:solidFill>
                  <a:srgbClr val="C00000"/>
                </a:solidFill>
                <a:latin typeface="Century Gothic" panose="020B0502020202020204" pitchFamily="34" charset="0"/>
                <a:cs typeface="Times New Roman" pitchFamily="18" charset="0"/>
              </a:rPr>
              <a:t>Najjar, D. and Fares, P., (2017). Managerial motivational practices and motivational differences between blue-and white-collar employees: Application of </a:t>
            </a:r>
            <a:r>
              <a:rPr lang="en-GB" sz="1600" dirty="0" err="1">
                <a:solidFill>
                  <a:srgbClr val="C00000"/>
                </a:solidFill>
                <a:latin typeface="Century Gothic" panose="020B0502020202020204" pitchFamily="34" charset="0"/>
                <a:cs typeface="Times New Roman" pitchFamily="18" charset="0"/>
              </a:rPr>
              <a:t>maslow's</a:t>
            </a:r>
            <a:r>
              <a:rPr lang="en-GB" sz="1600" dirty="0">
                <a:solidFill>
                  <a:srgbClr val="C00000"/>
                </a:solidFill>
                <a:latin typeface="Century Gothic" panose="020B0502020202020204" pitchFamily="34" charset="0"/>
                <a:cs typeface="Times New Roman" pitchFamily="18" charset="0"/>
              </a:rPr>
              <a:t> theory. </a:t>
            </a:r>
            <a:r>
              <a:rPr lang="en-US" sz="1600" i="1" dirty="0">
                <a:solidFill>
                  <a:srgbClr val="C00000"/>
                </a:solidFill>
                <a:latin typeface="Century Gothic" panose="020B0502020202020204" pitchFamily="34" charset="0"/>
                <a:cs typeface="Times New Roman" pitchFamily="18" charset="0"/>
              </a:rPr>
              <a:t>International Journal of Innovation, Management and Technology</a:t>
            </a:r>
            <a:r>
              <a:rPr lang="en-US" sz="1600" dirty="0">
                <a:solidFill>
                  <a:srgbClr val="C00000"/>
                </a:solidFill>
                <a:latin typeface="Century Gothic" panose="020B0502020202020204" pitchFamily="34" charset="0"/>
                <a:cs typeface="Times New Roman" pitchFamily="18" charset="0"/>
              </a:rPr>
              <a:t>, </a:t>
            </a:r>
            <a:r>
              <a:rPr lang="en-US" sz="1600" i="1" dirty="0">
                <a:solidFill>
                  <a:srgbClr val="C00000"/>
                </a:solidFill>
                <a:latin typeface="Century Gothic" panose="020B0502020202020204" pitchFamily="34" charset="0"/>
                <a:cs typeface="Times New Roman" pitchFamily="18" charset="0"/>
              </a:rPr>
              <a:t>8</a:t>
            </a:r>
            <a:r>
              <a:rPr lang="en-US" sz="1600" dirty="0">
                <a:solidFill>
                  <a:srgbClr val="C00000"/>
                </a:solidFill>
                <a:latin typeface="Century Gothic" panose="020B0502020202020204" pitchFamily="34" charset="0"/>
                <a:cs typeface="Times New Roman" pitchFamily="18" charset="0"/>
              </a:rPr>
              <a:t>(2), p.81.</a:t>
            </a:r>
          </a:p>
          <a:p>
            <a:r>
              <a:rPr lang="en-US" sz="1600" dirty="0" err="1">
                <a:solidFill>
                  <a:srgbClr val="C00000"/>
                </a:solidFill>
                <a:latin typeface="Century Gothic" panose="020B0502020202020204" pitchFamily="34" charset="0"/>
                <a:cs typeface="Times New Roman" pitchFamily="18" charset="0"/>
              </a:rPr>
              <a:t>Roskes</a:t>
            </a:r>
            <a:r>
              <a:rPr lang="en-US" sz="1600" dirty="0">
                <a:solidFill>
                  <a:srgbClr val="C00000"/>
                </a:solidFill>
                <a:latin typeface="Century Gothic" panose="020B0502020202020204" pitchFamily="34" charset="0"/>
                <a:cs typeface="Times New Roman" pitchFamily="18" charset="0"/>
              </a:rPr>
              <a:t>, M., (2015). Constraints that help or hinder creative performance: A motivational approach. </a:t>
            </a:r>
            <a:r>
              <a:rPr lang="en-US" sz="1600" i="1" dirty="0">
                <a:solidFill>
                  <a:srgbClr val="C00000"/>
                </a:solidFill>
                <a:latin typeface="Century Gothic" panose="020B0502020202020204" pitchFamily="34" charset="0"/>
                <a:cs typeface="Times New Roman" pitchFamily="18" charset="0"/>
              </a:rPr>
              <a:t>Creativity and Innovation Management</a:t>
            </a:r>
            <a:r>
              <a:rPr lang="en-US" sz="1600" dirty="0">
                <a:solidFill>
                  <a:srgbClr val="C00000"/>
                </a:solidFill>
                <a:latin typeface="Century Gothic" panose="020B0502020202020204" pitchFamily="34" charset="0"/>
                <a:cs typeface="Times New Roman" pitchFamily="18" charset="0"/>
              </a:rPr>
              <a:t>, </a:t>
            </a:r>
            <a:r>
              <a:rPr lang="en-US" sz="1600" i="1" dirty="0">
                <a:solidFill>
                  <a:srgbClr val="C00000"/>
                </a:solidFill>
                <a:latin typeface="Century Gothic" panose="020B0502020202020204" pitchFamily="34" charset="0"/>
                <a:cs typeface="Times New Roman" pitchFamily="18" charset="0"/>
              </a:rPr>
              <a:t>24</a:t>
            </a:r>
            <a:r>
              <a:rPr lang="en-US" sz="1600" dirty="0">
                <a:solidFill>
                  <a:srgbClr val="C00000"/>
                </a:solidFill>
                <a:latin typeface="Century Gothic" panose="020B0502020202020204" pitchFamily="34" charset="0"/>
                <a:cs typeface="Times New Roman" pitchFamily="18" charset="0"/>
              </a:rPr>
              <a:t>(2), pp.197-206.</a:t>
            </a:r>
          </a:p>
          <a:p>
            <a:r>
              <a:rPr lang="en-US" sz="1600" dirty="0">
                <a:solidFill>
                  <a:srgbClr val="C00000"/>
                </a:solidFill>
                <a:latin typeface="Century Gothic" panose="020B0502020202020204" pitchFamily="34" charset="0"/>
                <a:cs typeface="Times New Roman" pitchFamily="18" charset="0"/>
              </a:rPr>
              <a:t>Van Rossum, L., </a:t>
            </a:r>
            <a:r>
              <a:rPr lang="en-US" sz="1600" dirty="0" err="1">
                <a:solidFill>
                  <a:srgbClr val="C00000"/>
                </a:solidFill>
                <a:latin typeface="Century Gothic" panose="020B0502020202020204" pitchFamily="34" charset="0"/>
                <a:cs typeface="Times New Roman" pitchFamily="18" charset="0"/>
              </a:rPr>
              <a:t>Aij</a:t>
            </a:r>
            <a:r>
              <a:rPr lang="en-US" sz="1600" dirty="0">
                <a:solidFill>
                  <a:srgbClr val="C00000"/>
                </a:solidFill>
                <a:latin typeface="Century Gothic" panose="020B0502020202020204" pitchFamily="34" charset="0"/>
                <a:cs typeface="Times New Roman" pitchFamily="18" charset="0"/>
              </a:rPr>
              <a:t>, K.H., Simons, F.E., van der </a:t>
            </a:r>
            <a:r>
              <a:rPr lang="en-US" sz="1600" dirty="0" err="1">
                <a:solidFill>
                  <a:srgbClr val="C00000"/>
                </a:solidFill>
                <a:latin typeface="Century Gothic" panose="020B0502020202020204" pitchFamily="34" charset="0"/>
                <a:cs typeface="Times New Roman" pitchFamily="18" charset="0"/>
              </a:rPr>
              <a:t>Eng</a:t>
            </a:r>
            <a:r>
              <a:rPr lang="en-US" sz="1600" dirty="0">
                <a:solidFill>
                  <a:srgbClr val="C00000"/>
                </a:solidFill>
                <a:latin typeface="Century Gothic" panose="020B0502020202020204" pitchFamily="34" charset="0"/>
                <a:cs typeface="Times New Roman" pitchFamily="18" charset="0"/>
              </a:rPr>
              <a:t>, N. and ten Have, W.D., (2016). Lean healthcare from a change management perspective: the role of leadership and workforce flexibility in an operating theatre. </a:t>
            </a:r>
            <a:r>
              <a:rPr lang="en-US" sz="1600" i="1" dirty="0">
                <a:solidFill>
                  <a:srgbClr val="C00000"/>
                </a:solidFill>
                <a:latin typeface="Century Gothic" panose="020B0502020202020204" pitchFamily="34" charset="0"/>
                <a:cs typeface="Times New Roman" pitchFamily="18" charset="0"/>
              </a:rPr>
              <a:t>Journal of health organization and management</a:t>
            </a:r>
            <a:r>
              <a:rPr lang="en-US" sz="1600" dirty="0">
                <a:solidFill>
                  <a:srgbClr val="C00000"/>
                </a:solidFill>
                <a:latin typeface="Century Gothic" panose="020B0502020202020204" pitchFamily="34" charset="0"/>
                <a:cs typeface="Times New Roman" pitchFamily="18" charset="0"/>
              </a:rPr>
              <a:t>, </a:t>
            </a:r>
            <a:r>
              <a:rPr lang="en-US" sz="1600" i="1" dirty="0">
                <a:solidFill>
                  <a:srgbClr val="C00000"/>
                </a:solidFill>
                <a:latin typeface="Century Gothic" panose="020B0502020202020204" pitchFamily="34" charset="0"/>
                <a:cs typeface="Times New Roman" pitchFamily="18" charset="0"/>
              </a:rPr>
              <a:t>30</a:t>
            </a:r>
            <a:r>
              <a:rPr lang="en-US" sz="1600" dirty="0">
                <a:solidFill>
                  <a:srgbClr val="C00000"/>
                </a:solidFill>
                <a:latin typeface="Century Gothic" panose="020B0502020202020204" pitchFamily="34" charset="0"/>
                <a:cs typeface="Times New Roman" pitchFamily="18" charset="0"/>
              </a:rPr>
              <a:t>(3), pp.475-493.</a:t>
            </a:r>
          </a:p>
          <a:p>
            <a:r>
              <a:rPr lang="en-GB" sz="1600" dirty="0">
                <a:solidFill>
                  <a:srgbClr val="C00000"/>
                </a:solidFill>
                <a:latin typeface="Century Gothic" panose="020B0502020202020204" pitchFamily="34" charset="0"/>
                <a:cs typeface="Times New Roman" pitchFamily="18" charset="0"/>
              </a:rPr>
              <a:t>Velmurugan, T.A. and Sankar, J.G., (2017). A Comparative Study on Motivation Theory with Maslow’s Hierarchy theory and Two-factor theory in Organization. </a:t>
            </a:r>
            <a:r>
              <a:rPr lang="en-US" sz="1600" i="1" dirty="0">
                <a:solidFill>
                  <a:srgbClr val="C00000"/>
                </a:solidFill>
                <a:latin typeface="Century Gothic" panose="020B0502020202020204" pitchFamily="34" charset="0"/>
                <a:cs typeface="Times New Roman" pitchFamily="18" charset="0"/>
              </a:rPr>
              <a:t>Indo-Iranian J Sci Res</a:t>
            </a:r>
            <a:r>
              <a:rPr lang="en-US" sz="1600" dirty="0">
                <a:solidFill>
                  <a:srgbClr val="C00000"/>
                </a:solidFill>
                <a:latin typeface="Century Gothic" panose="020B0502020202020204" pitchFamily="34" charset="0"/>
                <a:cs typeface="Times New Roman" pitchFamily="18" charset="0"/>
              </a:rPr>
              <a:t>, </a:t>
            </a:r>
            <a:r>
              <a:rPr lang="en-US" sz="1600" i="1" dirty="0">
                <a:solidFill>
                  <a:srgbClr val="C00000"/>
                </a:solidFill>
                <a:latin typeface="Century Gothic" panose="020B0502020202020204" pitchFamily="34" charset="0"/>
                <a:cs typeface="Times New Roman" pitchFamily="18" charset="0"/>
              </a:rPr>
              <a:t>1</a:t>
            </a:r>
            <a:r>
              <a:rPr lang="en-US" sz="1600" dirty="0">
                <a:solidFill>
                  <a:srgbClr val="C00000"/>
                </a:solidFill>
                <a:latin typeface="Century Gothic" panose="020B0502020202020204" pitchFamily="34" charset="0"/>
                <a:cs typeface="Times New Roman" pitchFamily="18" charset="0"/>
              </a:rPr>
              <a:t>(1), pp.204-208.</a:t>
            </a:r>
          </a:p>
          <a:p>
            <a:r>
              <a:rPr lang="en-GB" sz="1600" i="1" dirty="0">
                <a:solidFill>
                  <a:srgbClr val="C00000"/>
                </a:solidFill>
                <a:latin typeface="Century Gothic" panose="020B0502020202020204" pitchFamily="34" charset="0"/>
              </a:rPr>
              <a:t>Corporate Responsibility Report</a:t>
            </a:r>
            <a:r>
              <a:rPr lang="en-GB" sz="1600" dirty="0">
                <a:solidFill>
                  <a:srgbClr val="C00000"/>
                </a:solidFill>
                <a:latin typeface="Century Gothic" panose="020B0502020202020204" pitchFamily="34" charset="0"/>
              </a:rPr>
              <a:t>. [online] Available at: https://investor.kelloggs.com/interactive/newlookandfeel/4133514/kellogg-company-cr-report-2018-19.pdf [Accessed 18 Aug. 2019].</a:t>
            </a:r>
          </a:p>
          <a:p>
            <a:r>
              <a:rPr lang="en-US" sz="1600" dirty="0">
                <a:solidFill>
                  <a:srgbClr val="C00000"/>
                </a:solidFill>
                <a:latin typeface="Century Gothic" panose="020B0502020202020204" pitchFamily="34" charset="0"/>
              </a:rPr>
              <a:t>Mullins, L. and Christy, G. (2016). Management and </a:t>
            </a:r>
            <a:r>
              <a:rPr lang="en-US" sz="1600" dirty="0" err="1">
                <a:solidFill>
                  <a:srgbClr val="C00000"/>
                </a:solidFill>
                <a:latin typeface="Century Gothic" panose="020B0502020202020204" pitchFamily="34" charset="0"/>
              </a:rPr>
              <a:t>organisational</a:t>
            </a:r>
            <a:r>
              <a:rPr lang="en-US" sz="1600" dirty="0">
                <a:solidFill>
                  <a:srgbClr val="C00000"/>
                </a:solidFill>
                <a:latin typeface="Century Gothic" panose="020B0502020202020204" pitchFamily="34" charset="0"/>
              </a:rPr>
              <a:t> </a:t>
            </a:r>
            <a:r>
              <a:rPr lang="en-US" sz="1600" dirty="0" err="1">
                <a:solidFill>
                  <a:srgbClr val="C00000"/>
                </a:solidFill>
                <a:latin typeface="Century Gothic" panose="020B0502020202020204" pitchFamily="34" charset="0"/>
              </a:rPr>
              <a:t>behaviour</a:t>
            </a:r>
            <a:r>
              <a:rPr lang="en-US" sz="1600" dirty="0">
                <a:solidFill>
                  <a:srgbClr val="C00000"/>
                </a:solidFill>
                <a:latin typeface="Century Gothic" panose="020B0502020202020204" pitchFamily="34" charset="0"/>
              </a:rPr>
              <a:t>. 11th ed. Harlow, England: Pearson.</a:t>
            </a:r>
          </a:p>
          <a:p>
            <a:r>
              <a:rPr lang="en-US" sz="1600" dirty="0">
                <a:solidFill>
                  <a:srgbClr val="C00000"/>
                </a:solidFill>
                <a:latin typeface="Century Gothic" panose="020B0502020202020204" pitchFamily="34" charset="0"/>
              </a:rPr>
              <a:t>: Investor.kelloggs.com. (2019). Kellogg's - Corporate Responsibility Report 2018 - 2019. [online] Available at: https://investor.kelloggs.com/interactive/newlookandfeel/4133514/kellogg-company-cr-report-2018-19.pdf [Accessed 19 Aug. 2019]</a:t>
            </a:r>
            <a:endParaRPr lang="en-GB" sz="1600" dirty="0">
              <a:solidFill>
                <a:srgbClr val="C00000"/>
              </a:solidFill>
              <a:latin typeface="Century Gothic" panose="020B0502020202020204" pitchFamily="34" charset="0"/>
            </a:endParaRPr>
          </a:p>
          <a:p>
            <a:endParaRPr lang="en-GB" dirty="0"/>
          </a:p>
          <a:p>
            <a:endParaRPr lang="en-US" sz="1600" dirty="0">
              <a:solidFill>
                <a:srgbClr val="C00000"/>
              </a:solidFill>
              <a:latin typeface="Times New Roman" pitchFamily="18" charset="0"/>
              <a:cs typeface="Times New Roman" pitchFamily="18" charset="0"/>
            </a:endParaRPr>
          </a:p>
        </p:txBody>
      </p:sp>
    </p:spTree>
    <p:extLst>
      <p:ext uri="{BB962C8B-B14F-4D97-AF65-F5344CB8AC3E}">
        <p14:creationId xmlns:p14="http://schemas.microsoft.com/office/powerpoint/2010/main" val="2727374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321</TotalTime>
  <Words>865</Words>
  <Application>Microsoft Office PowerPoint</Application>
  <PresentationFormat>Custom</PresentationFormat>
  <Paragraphs>108</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Century</vt:lpstr>
      <vt:lpstr>Century Gothic</vt:lpstr>
      <vt:lpstr>Noto Sans Symbols</vt:lpstr>
      <vt:lpstr>Times New Roman</vt:lpstr>
      <vt:lpstr>Books 16x9</vt:lpstr>
      <vt:lpstr>Introducing the modern workplace (LCBB4003)  Lecture Name: Husam Helmi  Background: Denitsa Encheva (1813734) Goals and Objectives: Bogdan Timis (1814118) Leadership and Management behaviours: Oana Eliescu (1809525)  Team and Group behaviours:  Nikoletta Dudas (1814105) Motivation and Perception:  Geanina Boijan (1811268)   </vt:lpstr>
      <vt:lpstr>Introduction:</vt:lpstr>
      <vt:lpstr>Background</vt:lpstr>
      <vt:lpstr>In the workplace they promote respecting each other’s choice.   The organization has various organizational roles including marketing, finance, information technology and sales.  The organizational management of the mentioned company values each of employee’s decision and their way of working.  Along with that they use Maslow’s theory to maintain effective hierarchy structure.    </vt:lpstr>
      <vt:lpstr>Outline of this project</vt:lpstr>
      <vt:lpstr>PowerPoint Presentation</vt:lpstr>
      <vt:lpstr>PowerPoint Presentation</vt:lpstr>
      <vt:lpstr>Kellogg’s objectives: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 (LCBB4003)  Lecture Name: Husam Helmi  Background: Denitcha Encheva (1813734) Goals and Objectives: Bogdan Timis (1814118) Leadership and Management behaviours: Oana Elieascu (1809525)  Team and Group behaviours:  Nikoletta Dudas (1814105) Motivation and Perception:  Geanina Boijan (1811268)   </dc:title>
  <dc:creator>bogdan timis</dc:creator>
  <cp:lastModifiedBy>Nikoletta Dudas</cp:lastModifiedBy>
  <cp:revision>9</cp:revision>
  <dcterms:created xsi:type="dcterms:W3CDTF">2019-08-20T18:19:08Z</dcterms:created>
  <dcterms:modified xsi:type="dcterms:W3CDTF">2019-08-23T11:46:29Z</dcterms:modified>
</cp:coreProperties>
</file>